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66" r:id="rId3"/>
    <p:sldId id="267" r:id="rId4"/>
    <p:sldId id="268" r:id="rId5"/>
    <p:sldId id="269" r:id="rId6"/>
    <p:sldId id="279" r:id="rId7"/>
    <p:sldId id="281" r:id="rId8"/>
    <p:sldId id="282" r:id="rId9"/>
    <p:sldId id="270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D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457"/>
    <p:restoredTop sz="81536"/>
  </p:normalViewPr>
  <p:slideViewPr>
    <p:cSldViewPr snapToGrid="0" snapToObjects="1">
      <p:cViewPr varScale="1">
        <p:scale>
          <a:sx n="15" d="100"/>
          <a:sy n="15" d="100"/>
        </p:scale>
        <p:origin x="224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69C25-7451-1140-8EB6-AA097F7189BF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247D4-2555-FC44-86F9-BA51556621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844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6F02-5ABC-A94B-B989-A41D06350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383B4-721B-6346-AB37-D19C7B5EE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F7B6B-B482-6646-82B6-7617B4B0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4395-FF66-B04B-B1BB-1B3E69C5C22E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B3C5B-A343-AE49-8B1B-D701B75E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C3250-C5E2-2F42-9F7A-61F7C17C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D43B-7F95-7A4F-82CF-8C632DB7F9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80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EF61-7D81-FE42-AF38-F36AD1F6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361BF-8562-0445-BB83-B5AFFB20D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03DA6-3F12-7A48-85C4-C11F2C32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4395-FF66-B04B-B1BB-1B3E69C5C22E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77DE4-0241-E844-9781-7914D113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F0ACE-55DB-5241-9560-9F4F3FBC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D43B-7F95-7A4F-82CF-8C632DB7F9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77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15A41-5C80-364D-8F8D-B0F37B26F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C3617-D329-3244-B65C-313DD2CC8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6FEC3-5096-7D4E-8BE2-0311CA9B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4395-FF66-B04B-B1BB-1B3E69C5C22E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1041E-591A-D14F-83BB-41F1259C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579F7-B2FD-9C40-B9EB-AC7E98D4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D43B-7F95-7A4F-82CF-8C632DB7F9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72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C152-86E0-6143-9B60-BA9F2782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176F3-C6AE-FA4F-82CF-FBC237350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25E1D-88E7-6D49-8868-D997FAF6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4395-FF66-B04B-B1BB-1B3E69C5C22E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1DC66-826D-8E44-BAD3-69655545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8050C-B139-A345-BC10-1058FCF2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D43B-7F95-7A4F-82CF-8C632DB7F9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00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DD5F-0D7A-5C41-BF66-7494F244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99D7A-C62D-B045-9482-825199D57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F65A1-4982-B94D-89B8-007239E7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4395-FF66-B04B-B1BB-1B3E69C5C22E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3A365-EF0F-3D4B-941C-FDBC9C3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9BB39-43D3-D64B-8E07-CF09D412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D43B-7F95-7A4F-82CF-8C632DB7F9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8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0914-1B6C-4447-B338-42C067BB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F8F2D-F6B1-4D46-B5FE-C182E6604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6371F-899D-324D-BA6D-DA33AD192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5FC99-58B1-6D4A-B454-EB0638EC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4395-FF66-B04B-B1BB-1B3E69C5C22E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24F3F-9946-4140-B495-180FC3D9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6F08D-5668-E646-9F8B-8AAB9B5B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D43B-7F95-7A4F-82CF-8C632DB7F9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22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CFDB-DDF4-9448-9DC0-B925D553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FA2D9-4487-0543-A57E-76C4B2B11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15E0E-1D2D-DA47-879C-ABCC2100C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2BAEE-8077-C34A-874C-B3E27755D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6CE93-6633-C848-8A77-59614FB99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6BF7B-680B-A142-9513-C40DCE0E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4395-FF66-B04B-B1BB-1B3E69C5C22E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15AF1-4198-F940-AB07-B9275C0B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49AC9-8525-5849-898C-498732EC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D43B-7F95-7A4F-82CF-8C632DB7F9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5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808E-F502-D048-8396-02B5E172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588E2-2834-8F45-A0C1-67AFD345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4395-FF66-B04B-B1BB-1B3E69C5C22E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B133C-0F84-AB4E-953C-B9C03F96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76A7C-018A-B74D-B2ED-2741F497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D43B-7F95-7A4F-82CF-8C632DB7F9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5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D574B-E198-2741-8BB1-A4FFCCC9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4395-FF66-B04B-B1BB-1B3E69C5C22E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21C05-0C1A-EC4C-BDC7-4514407E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43EC3-C761-9940-B321-CB2186E4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D43B-7F95-7A4F-82CF-8C632DB7F9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7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BC03-1478-EF45-B6FA-D2CE17FB0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7C435-1E68-E646-8A6E-30FBBB7C1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60446-7029-D446-84EA-7822DE010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863E6-9DD3-E64A-B992-B26EF1A5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4395-FF66-B04B-B1BB-1B3E69C5C22E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AFADB-C6F0-4A4B-BCC2-D37D223D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423E6-84CD-5746-9313-104BB4C7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D43B-7F95-7A4F-82CF-8C632DB7F9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9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3409-7727-2948-A5C6-BE95826E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432A4-3FC9-BC4A-9EFB-6C7339C79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7F48B-44B5-A844-B21A-62BEB94CC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C555B-F3FA-8A48-AEDE-CA2EFB72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4395-FF66-B04B-B1BB-1B3E69C5C22E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E1012-2C77-0C40-8439-FE5D2AF0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11A80-98A8-3B46-A869-6C84C384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D43B-7F95-7A4F-82CF-8C632DB7F9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08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E9817-4A5E-8743-8A3C-2CC6AB26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8BA5C-8EC9-AF46-85E3-1BFD1F0E4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9B609-F2C4-074F-84C4-FFB811D69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A5524395-FF66-B04B-B1BB-1B3E69C5C22E}" type="datetimeFigureOut">
              <a:rPr lang="en-GB" smtClean="0"/>
              <a:pPr/>
              <a:t>16/06/2020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E4357-29B0-B741-A841-3069505B8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7F8ED-50E1-9D4C-A205-5619FA803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9591D43B-7F95-7A4F-82CF-8C632DB7F94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40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pubs.iied.org/16632IIED/" TargetMode="External"/><Relationship Id="rId3" Type="http://schemas.openxmlformats.org/officeDocument/2006/relationships/hyperlink" Target="https://openknowledge.worldbank.org/handle/10986/31926" TargetMode="External"/><Relationship Id="rId7" Type="http://schemas.openxmlformats.org/officeDocument/2006/relationships/hyperlink" Target="https://www.energy4impact.org/file/2039/download?token=8ardN8he" TargetMode="External"/><Relationship Id="rId2" Type="http://schemas.openxmlformats.org/officeDocument/2006/relationships/hyperlink" Target="https://www.nrel.gov/docs/fy19osti/72339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fc.org/wps/wcm/connect/87b7df8f-94da-43ed-b168-3099b1edff45/IFC+Mini-grid+DESCO+Benchmarking+2017+Update.pdf?MOD=AJPERES" TargetMode="External"/><Relationship Id="rId5" Type="http://schemas.openxmlformats.org/officeDocument/2006/relationships/hyperlink" Target="http://africamda.org/wp-content/uploads/2018/10/WHITE-PAPER-Mini-Grids-on-the-Trajectory-%20of-Rural-Electrification-in-Africa.pdf" TargetMode="External"/><Relationship Id="rId4" Type="http://schemas.openxmlformats.org/officeDocument/2006/relationships/hyperlink" Target="https://acumen.org/blog/in-response-why-we-believe-the-economist-should-reconsider-their-doubts-regarding-the-impact-of-electrification-on-the-poo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53EF-19B3-0846-9FBD-9DC83DD4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397"/>
            <a:ext cx="10515600" cy="1325563"/>
          </a:xfrm>
        </p:spPr>
        <p:txBody>
          <a:bodyPr/>
          <a:lstStyle/>
          <a:p>
            <a:r>
              <a:rPr lang="en-GB" dirty="0"/>
              <a:t>The Innovation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8E63C-544D-EF41-A7FD-3A5717D3B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797"/>
            <a:ext cx="10515600" cy="386320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/>
              <a:t>How can we adapt the mini-grid business model to:</a:t>
            </a:r>
          </a:p>
          <a:p>
            <a:pPr>
              <a:lnSpc>
                <a:spcPct val="100000"/>
              </a:lnSpc>
            </a:pPr>
            <a:r>
              <a:rPr lang="en-GB" dirty="0"/>
              <a:t>Increase customers’ ability to pay.</a:t>
            </a:r>
          </a:p>
          <a:p>
            <a:pPr>
              <a:lnSpc>
                <a:spcPct val="100000"/>
              </a:lnSpc>
            </a:pPr>
            <a:r>
              <a:rPr lang="en-GB" dirty="0"/>
              <a:t>Increase energy consumption.</a:t>
            </a:r>
          </a:p>
          <a:p>
            <a:pPr>
              <a:lnSpc>
                <a:spcPct val="100000"/>
              </a:lnSpc>
            </a:pPr>
            <a:r>
              <a:rPr lang="en-GB" dirty="0"/>
              <a:t>Turn the mini-grid into a profitable, sustainable business.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r>
              <a:rPr lang="en-GB" dirty="0"/>
              <a:t>10 prototypes investigating affect of changes to the mini-grid business model.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/>
              <a:t>(Appliance financing, tariff reduction, free </a:t>
            </a:r>
            <a:r>
              <a:rPr lang="en-GB" dirty="0" err="1"/>
              <a:t>wifi</a:t>
            </a:r>
            <a:r>
              <a:rPr lang="en-GB" dirty="0"/>
              <a:t>, and more.)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73DAC-3A54-8E4D-8900-2909A5E7424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6482" y="5632747"/>
            <a:ext cx="2674163" cy="707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EAD39D-4973-F74C-9994-D905F3120BC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796" y="5394000"/>
            <a:ext cx="1710105" cy="1184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9A0D49-9217-D44A-AEA5-F66468023FE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13498" y="5684550"/>
            <a:ext cx="2540000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52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E469-446D-2B41-8AFA-55ED69EA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188"/>
            <a:ext cx="10515600" cy="1325563"/>
          </a:xfrm>
        </p:spPr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DDADF-5147-B343-AB95-DC0E757F7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29567"/>
            <a:ext cx="10515600" cy="515429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400" dirty="0"/>
              <a:t>Williams, Nathan, Booth, Samuel S, and Baring-Gould, Edward I. (2019). </a:t>
            </a:r>
            <a:r>
              <a:rPr lang="en-GB" sz="1400" b="1" i="1" dirty="0"/>
              <a:t>Survey Use in Micro-Grid Load Prediction, Project Development, and Operations: Review and Best Practices</a:t>
            </a:r>
            <a:r>
              <a:rPr lang="en-GB" sz="1400" b="1" dirty="0"/>
              <a:t>.</a:t>
            </a:r>
            <a:r>
              <a:rPr lang="en-GB" sz="1400" dirty="0"/>
              <a:t> United States: N. p., 2019. </a:t>
            </a:r>
            <a:r>
              <a:rPr lang="en-GB" sz="1400" dirty="0">
                <a:hlinkClick r:id="rId2"/>
              </a:rPr>
              <a:t>https://www.nrel.gov/docs/fy19osti/72339.pdf</a:t>
            </a:r>
            <a:endParaRPr lang="en-GB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400" dirty="0"/>
              <a:t>ESMAP. (2019). </a:t>
            </a:r>
            <a:r>
              <a:rPr lang="en-GB" sz="1400" b="1" i="1" dirty="0"/>
              <a:t>Mini Grids for Half a Billion People : Market Outlook and Handbook for Decision Makers</a:t>
            </a:r>
            <a:r>
              <a:rPr lang="en-GB" sz="1400" dirty="0"/>
              <a:t>. ESMAP Technical Report;014/19. World Bank, Washington, DC. © World Bank. </a:t>
            </a:r>
            <a:r>
              <a:rPr lang="en-GB" sz="1400" dirty="0">
                <a:hlinkClick r:id="rId3"/>
              </a:rPr>
              <a:t>https://openknowledge.worldbank.org/handle/10986/31926</a:t>
            </a:r>
            <a:r>
              <a:rPr lang="en-GB" sz="1400" dirty="0"/>
              <a:t> License: CC BY 3.0 IGO.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400" dirty="0"/>
              <a:t>Acumen (2019).</a:t>
            </a:r>
            <a:r>
              <a:rPr lang="en-GB" sz="1400" i="1" dirty="0"/>
              <a:t> </a:t>
            </a:r>
            <a:r>
              <a:rPr lang="en-GB" sz="1400" b="1" i="1" dirty="0"/>
              <a:t>In Response: Why we believe The Economist should reconsider their doubts regarding the impact of electrification on the poor.</a:t>
            </a:r>
            <a:r>
              <a:rPr lang="en-GB" sz="1400" i="1" dirty="0"/>
              <a:t> </a:t>
            </a:r>
            <a:r>
              <a:rPr lang="en-US" sz="1400" dirty="0">
                <a:hlinkClick r:id="rId4"/>
              </a:rPr>
              <a:t>https://acumen.org/blog/in-response-why-we-believe-the-economist-should-reconsider-their-doubts-regarding-the-impact-of-electrification-on-the-poor/</a:t>
            </a:r>
            <a:endParaRPr lang="en-GB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400" dirty="0"/>
              <a:t>AMDA (2018). </a:t>
            </a:r>
            <a:r>
              <a:rPr lang="en-GB" sz="1400" b="1" i="1" dirty="0"/>
              <a:t>Mini-Grids on the Trajectory of Rural Electrification in Africa</a:t>
            </a:r>
            <a:r>
              <a:rPr lang="en-GB" sz="1400" dirty="0"/>
              <a:t>. </a:t>
            </a:r>
            <a:r>
              <a:rPr lang="en-GB" sz="1400" dirty="0">
                <a:hlinkClick r:id="rId5"/>
              </a:rPr>
              <a:t>http://africamda.org/wp-content/uploads/2018/10/WHITE-PAPER-Mini-Grids-on-the-Trajectory- of-Rural-Electrification-in-Africa.pdf</a:t>
            </a:r>
            <a:endParaRPr lang="en-GB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400" dirty="0"/>
              <a:t>IFC. (2018). </a:t>
            </a:r>
            <a:r>
              <a:rPr lang="en-GB" sz="1400" b="1" i="1" dirty="0"/>
              <a:t>Benchmarking Mini-Grid DESCOs 2017 Update</a:t>
            </a:r>
            <a:r>
              <a:rPr lang="en-GB" sz="1400" i="1" dirty="0"/>
              <a:t>. </a:t>
            </a:r>
            <a:br>
              <a:rPr lang="en-GB" sz="1400" i="1" dirty="0"/>
            </a:br>
            <a:r>
              <a:rPr lang="en-GB" sz="1400" dirty="0">
                <a:hlinkClick r:id="rId6"/>
              </a:rPr>
              <a:t>https://www.ifc.org/wps/wcm/connect/87b7df8f-94da-43ed-b168-3099b1edff45/IFC+Mini-grid+DESCO+Benchmarking+2017+Update.pdf?MOD=AJPERES</a:t>
            </a:r>
            <a:endParaRPr lang="en-GB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400" dirty="0"/>
              <a:t>Booth, S., Li, X., Baring-Gould, I., </a:t>
            </a:r>
            <a:r>
              <a:rPr lang="en-GB" sz="1400" dirty="0" err="1"/>
              <a:t>Kollanyi</a:t>
            </a:r>
            <a:r>
              <a:rPr lang="en-GB" sz="1400" dirty="0"/>
              <a:t>, D., Bharadwaj, A., &amp; Weston, P. (2018). </a:t>
            </a:r>
            <a:r>
              <a:rPr lang="en-GB" sz="1400" b="1" i="1" dirty="0"/>
              <a:t>Productive Use of Energy in African Micro-Grids: Technical and Business Considerations</a:t>
            </a:r>
            <a:r>
              <a:rPr lang="en-GB" sz="1400" i="1" dirty="0"/>
              <a:t>.</a:t>
            </a:r>
            <a:r>
              <a:rPr lang="en-GB" sz="1400" dirty="0"/>
              <a:t> Energy 4 Impact and NREL. </a:t>
            </a:r>
            <a:r>
              <a:rPr lang="en-GB" sz="1400" dirty="0">
                <a:hlinkClick r:id="rId7"/>
              </a:rPr>
              <a:t>https://www.energy4impact.org/file/2039/download?token=8ardN8he</a:t>
            </a:r>
            <a:r>
              <a:rPr lang="en-GB" sz="14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400" dirty="0" err="1"/>
              <a:t>Contejean</a:t>
            </a:r>
            <a:r>
              <a:rPr lang="en-GB" sz="1400" dirty="0"/>
              <a:t>, A., </a:t>
            </a:r>
            <a:r>
              <a:rPr lang="en-GB" sz="1400" dirty="0" err="1"/>
              <a:t>Verin</a:t>
            </a:r>
            <a:r>
              <a:rPr lang="en-GB" sz="1400" dirty="0"/>
              <a:t>, L., (2017). </a:t>
            </a:r>
            <a:r>
              <a:rPr lang="en-GB" sz="1400" b="1" i="1" dirty="0"/>
              <a:t>Making Mini-Grids Work: Productive Uses of Electricity in Tanzania</a:t>
            </a:r>
            <a:r>
              <a:rPr lang="en-GB" sz="1400" dirty="0"/>
              <a:t>. Working Paper, IIED, </a:t>
            </a:r>
            <a:r>
              <a:rPr lang="en-GB" sz="1400" dirty="0" err="1"/>
              <a:t>Hivos</a:t>
            </a:r>
            <a:r>
              <a:rPr lang="en-GB" sz="1400" dirty="0"/>
              <a:t>. </a:t>
            </a:r>
            <a:r>
              <a:rPr lang="en-GB" sz="1400" dirty="0">
                <a:hlinkClick r:id="rId8"/>
              </a:rPr>
              <a:t>http://pubs.iied.org/16632IIED/</a:t>
            </a:r>
            <a:endParaRPr lang="en-GB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BA2620-D6E8-6847-8D36-6E03BD240D71}"/>
              </a:ext>
            </a:extLst>
          </p:cNvPr>
          <p:cNvSpPr txBox="1">
            <a:spLocks/>
          </p:cNvSpPr>
          <p:nvPr/>
        </p:nvSpPr>
        <p:spPr>
          <a:xfrm>
            <a:off x="125927" y="1398796"/>
            <a:ext cx="895151" cy="580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/>
              <a:t>Demand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/>
              <a:t>prediction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6F14F9A-1C66-B74F-A8E7-A2E0136DA56C}"/>
              </a:ext>
            </a:extLst>
          </p:cNvPr>
          <p:cNvSpPr/>
          <p:nvPr/>
        </p:nvSpPr>
        <p:spPr>
          <a:xfrm rot="10800000">
            <a:off x="1000755" y="1277511"/>
            <a:ext cx="154800" cy="625792"/>
          </a:xfrm>
          <a:prstGeom prst="rightBrace">
            <a:avLst/>
          </a:prstGeom>
          <a:ln w="12700">
            <a:solidFill>
              <a:srgbClr val="1BA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A21EA1E-C324-AA4C-858F-57359139A9CC}"/>
              </a:ext>
            </a:extLst>
          </p:cNvPr>
          <p:cNvSpPr/>
          <p:nvPr/>
        </p:nvSpPr>
        <p:spPr>
          <a:xfrm rot="10800000">
            <a:off x="1000754" y="2070306"/>
            <a:ext cx="154800" cy="2806596"/>
          </a:xfrm>
          <a:prstGeom prst="rightBrace">
            <a:avLst/>
          </a:prstGeom>
          <a:ln w="12700">
            <a:solidFill>
              <a:srgbClr val="1BA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DDBC36D-2BFE-D24B-9927-2221CC824EAF}"/>
              </a:ext>
            </a:extLst>
          </p:cNvPr>
          <p:cNvSpPr/>
          <p:nvPr/>
        </p:nvSpPr>
        <p:spPr>
          <a:xfrm rot="10800000">
            <a:off x="1000754" y="4988865"/>
            <a:ext cx="154800" cy="1325564"/>
          </a:xfrm>
          <a:prstGeom prst="rightBrace">
            <a:avLst/>
          </a:prstGeom>
          <a:ln w="12700">
            <a:solidFill>
              <a:srgbClr val="1BA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E3846-C450-E540-A499-BE5ED161A6BA}"/>
              </a:ext>
            </a:extLst>
          </p:cNvPr>
          <p:cNvSpPr txBox="1">
            <a:spLocks/>
          </p:cNvSpPr>
          <p:nvPr/>
        </p:nvSpPr>
        <p:spPr>
          <a:xfrm>
            <a:off x="125927" y="3183250"/>
            <a:ext cx="895151" cy="580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100" dirty="0"/>
              <a:t>General stuff about mini-grids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75284D-7935-0248-83B3-AD70A58C8136}"/>
              </a:ext>
            </a:extLst>
          </p:cNvPr>
          <p:cNvSpPr txBox="1">
            <a:spLocks/>
          </p:cNvSpPr>
          <p:nvPr/>
        </p:nvSpPr>
        <p:spPr>
          <a:xfrm>
            <a:off x="125927" y="5497972"/>
            <a:ext cx="895151" cy="580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100" dirty="0"/>
              <a:t>Productive use</a:t>
            </a:r>
          </a:p>
        </p:txBody>
      </p:sp>
    </p:spTree>
    <p:extLst>
      <p:ext uri="{BB962C8B-B14F-4D97-AF65-F5344CB8AC3E}">
        <p14:creationId xmlns:p14="http://schemas.microsoft.com/office/powerpoint/2010/main" val="212909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DEB6D-82AC-5641-9DF8-454445BA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 million data points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7A787A-37F0-5146-A24D-FA674233F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76" y="2899771"/>
            <a:ext cx="3430777" cy="27720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31DE69A8-F4EC-A84D-8EFA-2FFDD7905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529" y="2899771"/>
            <a:ext cx="3451047" cy="2772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0A3F92-4CFC-344B-BC50-48FB310E40CA}"/>
              </a:ext>
            </a:extLst>
          </p:cNvPr>
          <p:cNvSpPr txBox="1">
            <a:spLocks/>
          </p:cNvSpPr>
          <p:nvPr/>
        </p:nvSpPr>
        <p:spPr>
          <a:xfrm>
            <a:off x="786851" y="1796002"/>
            <a:ext cx="3054426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rgbClr val="1BADAC"/>
                </a:solidFill>
              </a:rPr>
              <a:t>1. </a:t>
            </a:r>
            <a:r>
              <a:rPr lang="en-GB" sz="2000" b="1" dirty="0"/>
              <a:t>Energy consumption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9ACC598-DB45-564F-8E3C-E3FEFFF19C69}"/>
              </a:ext>
            </a:extLst>
          </p:cNvPr>
          <p:cNvSpPr txBox="1">
            <a:spLocks/>
          </p:cNvSpPr>
          <p:nvPr/>
        </p:nvSpPr>
        <p:spPr>
          <a:xfrm>
            <a:off x="4558652" y="1796002"/>
            <a:ext cx="3054426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rgbClr val="1BADAC"/>
                </a:solidFill>
              </a:rPr>
              <a:t>2. </a:t>
            </a:r>
            <a:r>
              <a:rPr lang="en-GB" sz="2000" b="1" dirty="0"/>
              <a:t>Customer payments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3ECBEE4-800A-F54D-99BB-83C9C44CF874}"/>
              </a:ext>
            </a:extLst>
          </p:cNvPr>
          <p:cNvSpPr txBox="1">
            <a:spLocks/>
          </p:cNvSpPr>
          <p:nvPr/>
        </p:nvSpPr>
        <p:spPr>
          <a:xfrm>
            <a:off x="8340587" y="1796001"/>
            <a:ext cx="3054426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rgbClr val="1BADAC"/>
                </a:solidFill>
              </a:rPr>
              <a:t>3.</a:t>
            </a:r>
            <a:r>
              <a:rPr lang="en-GB" sz="2000" b="1" dirty="0"/>
              <a:t> Socio-economic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7626D5-E7C7-144E-AD4C-2F1F0E804181}"/>
              </a:ext>
            </a:extLst>
          </p:cNvPr>
          <p:cNvSpPr txBox="1"/>
          <p:nvPr/>
        </p:nvSpPr>
        <p:spPr>
          <a:xfrm>
            <a:off x="9245648" y="6550847"/>
            <a:ext cx="2946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Images: own work, illustrative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59F454-7E45-B34A-965F-340248B8D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91" y="2899771"/>
            <a:ext cx="3696001" cy="27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1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1D7E-57A3-6347-B0D7-0B3F7139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Project: Survey Shortening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FBF9E-1202-C342-8B83-F7C4DF78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9945"/>
            <a:ext cx="5526024" cy="24420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 prototypes.</a:t>
            </a:r>
          </a:p>
          <a:p>
            <a:pPr marL="0" indent="0">
              <a:buNone/>
            </a:pPr>
            <a:r>
              <a:rPr lang="en-GB" dirty="0"/>
              <a:t>~500-2,000 customers per prototype.</a:t>
            </a:r>
          </a:p>
          <a:p>
            <a:pPr marL="0" indent="0">
              <a:buNone/>
            </a:pPr>
            <a:r>
              <a:rPr lang="en-GB" dirty="0"/>
              <a:t>Baseline, midline &amp; </a:t>
            </a:r>
            <a:r>
              <a:rPr lang="en-GB" dirty="0" err="1"/>
              <a:t>endline</a:t>
            </a:r>
            <a:r>
              <a:rPr lang="en-GB" dirty="0"/>
              <a:t> surveys for each customer.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82169B-A8CD-A447-A3C2-FD03CA7B2CDF}"/>
              </a:ext>
            </a:extLst>
          </p:cNvPr>
          <p:cNvSpPr txBox="1">
            <a:spLocks/>
          </p:cNvSpPr>
          <p:nvPr/>
        </p:nvSpPr>
        <p:spPr>
          <a:xfrm>
            <a:off x="6620256" y="2099945"/>
            <a:ext cx="4977384" cy="2172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~10,000 surveys still to be carried out!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Innovation lab had a long survey: 45-60 mins each time.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086090-80DD-BF4B-BC61-125EFCDDBBDF}"/>
              </a:ext>
            </a:extLst>
          </p:cNvPr>
          <p:cNvSpPr/>
          <p:nvPr/>
        </p:nvSpPr>
        <p:spPr>
          <a:xfrm>
            <a:off x="838200" y="4989499"/>
            <a:ext cx="102991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1BADAC"/>
                </a:solidFill>
                <a:latin typeface="Avenir Book" panose="02000503020000020003" pitchFamily="2" charset="0"/>
              </a:rPr>
              <a:t>Project aim: </a:t>
            </a:r>
            <a:r>
              <a:rPr lang="en-GB" sz="2800" b="1" dirty="0">
                <a:latin typeface="Avenir Book" panose="02000503020000020003" pitchFamily="2" charset="0"/>
              </a:rPr>
              <a:t>cut down the survey to 15 minutes, saving around 7,500 hours, or 312 days, of interviews.</a:t>
            </a:r>
          </a:p>
        </p:txBody>
      </p:sp>
    </p:spTree>
    <p:extLst>
      <p:ext uri="{BB962C8B-B14F-4D97-AF65-F5344CB8AC3E}">
        <p14:creationId xmlns:p14="http://schemas.microsoft.com/office/powerpoint/2010/main" val="418050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FE75-62D6-C94E-8C83-02A1C359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9AEA9-E100-1643-8F19-A70EEDAB3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741"/>
            <a:ext cx="10515600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GB" dirty="0"/>
              <a:t>Find the questions that best predict the energy consumption of a customer, and keep those in.</a:t>
            </a:r>
          </a:p>
          <a:p>
            <a:pPr marL="514350" indent="-514350">
              <a:buAutoNum type="arabicParenR"/>
            </a:pPr>
            <a:r>
              <a:rPr lang="en-GB" dirty="0"/>
              <a:t>Find questions that are highly corelated, and so are redundant.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8AC84-ACF9-4F49-BD01-7E8AB43114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5849" y="3860150"/>
            <a:ext cx="3635750" cy="2315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27A412-CC4E-724A-9AC2-4C02B824149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9176" y="3650354"/>
            <a:ext cx="2734698" cy="273469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07C9F23-901C-4244-A7E6-72A4D7FCFD64}"/>
              </a:ext>
            </a:extLst>
          </p:cNvPr>
          <p:cNvSpPr txBox="1">
            <a:spLocks/>
          </p:cNvSpPr>
          <p:nvPr/>
        </p:nvSpPr>
        <p:spPr>
          <a:xfrm>
            <a:off x="1629312" y="3147116"/>
            <a:ext cx="3054426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rgbClr val="1BADAC"/>
                </a:solidFill>
              </a:rPr>
              <a:t>Statistics</a:t>
            </a:r>
            <a:endParaRPr lang="en-GB" sz="20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052379-F58B-0D46-8B4B-50D1FA5BDC58}"/>
              </a:ext>
            </a:extLst>
          </p:cNvPr>
          <p:cNvSpPr txBox="1">
            <a:spLocks/>
          </p:cNvSpPr>
          <p:nvPr/>
        </p:nvSpPr>
        <p:spPr>
          <a:xfrm>
            <a:off x="6485713" y="3169065"/>
            <a:ext cx="3054426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rgbClr val="1BADAC"/>
                </a:solidFill>
              </a:rPr>
              <a:t>Machine learning</a:t>
            </a:r>
            <a:endParaRPr lang="en-GB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8CA0D-43D5-4442-A2D7-E14AF47585E8}"/>
              </a:ext>
            </a:extLst>
          </p:cNvPr>
          <p:cNvSpPr txBox="1"/>
          <p:nvPr/>
        </p:nvSpPr>
        <p:spPr>
          <a:xfrm>
            <a:off x="1490982" y="6215775"/>
            <a:ext cx="2946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Image source: Wikimedia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8AB21F-471D-084F-B9D9-3EC032F189CD}"/>
              </a:ext>
            </a:extLst>
          </p:cNvPr>
          <p:cNvSpPr txBox="1"/>
          <p:nvPr/>
        </p:nvSpPr>
        <p:spPr>
          <a:xfrm>
            <a:off x="6133345" y="6215775"/>
            <a:ext cx="3781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Image source: Towards Data Science</a:t>
            </a:r>
          </a:p>
        </p:txBody>
      </p:sp>
    </p:spTree>
    <p:extLst>
      <p:ext uri="{BB962C8B-B14F-4D97-AF65-F5344CB8AC3E}">
        <p14:creationId xmlns:p14="http://schemas.microsoft.com/office/powerpoint/2010/main" val="392566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FF71-A364-6A4B-A077-557B590F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8A2A7-EBB5-1447-9D89-BABAC1075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I’d hadn’t used the analytical tools, or the programming language since university.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Find help!</a:t>
            </a:r>
          </a:p>
          <a:p>
            <a:pPr lvl="1"/>
            <a:r>
              <a:rPr lang="en-GB" dirty="0"/>
              <a:t>Economist/statistician, colleague in E4I</a:t>
            </a:r>
          </a:p>
          <a:p>
            <a:pPr lvl="1"/>
            <a:r>
              <a:rPr lang="en-GB" dirty="0"/>
              <a:t>Academic working under the Lab informed the methodology.</a:t>
            </a:r>
          </a:p>
          <a:p>
            <a:pPr lvl="2"/>
            <a:r>
              <a:rPr lang="en-GB" dirty="0"/>
              <a:t>Williams, Nathan, Booth, Samuel S, and Baring-Gould, Edward I. (2019).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Messy &amp; missing day</a:t>
            </a:r>
          </a:p>
          <a:p>
            <a:pPr lvl="1"/>
            <a:r>
              <a:rPr lang="en-GB" dirty="0"/>
              <a:t>Cleaning</a:t>
            </a:r>
          </a:p>
          <a:p>
            <a:pPr lvl="1"/>
            <a:r>
              <a:rPr lang="en-GB" dirty="0"/>
              <a:t>Imputing</a:t>
            </a:r>
          </a:p>
        </p:txBody>
      </p:sp>
    </p:spTree>
    <p:extLst>
      <p:ext uri="{BB962C8B-B14F-4D97-AF65-F5344CB8AC3E}">
        <p14:creationId xmlns:p14="http://schemas.microsoft.com/office/powerpoint/2010/main" val="323348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59E6-56F5-654F-A5B2-1E66EC80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- correlation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A334B2-181D-5E42-9B0E-B1DBAF8B0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369" y="1690688"/>
            <a:ext cx="51294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Correlation coefficients &gt; 0.75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2400" dirty="0"/>
              <a:t>Buying decisions for household tend to be the same for all major expenses.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2400" dirty="0"/>
              <a:t>Income generating activities &amp; Source of income tends to be the same.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F212936-4456-7547-A14F-D304E857B534}"/>
              </a:ext>
            </a:extLst>
          </p:cNvPr>
          <p:cNvSpPr/>
          <p:nvPr/>
        </p:nvSpPr>
        <p:spPr>
          <a:xfrm>
            <a:off x="6732513" y="2162432"/>
            <a:ext cx="315522" cy="2032640"/>
          </a:xfrm>
          <a:prstGeom prst="rightBrace">
            <a:avLst/>
          </a:prstGeom>
          <a:ln w="12700">
            <a:solidFill>
              <a:srgbClr val="1BA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B8B3540-F39F-344B-AF61-B09DC0067B1C}"/>
              </a:ext>
            </a:extLst>
          </p:cNvPr>
          <p:cNvSpPr/>
          <p:nvPr/>
        </p:nvSpPr>
        <p:spPr>
          <a:xfrm>
            <a:off x="6731065" y="4195072"/>
            <a:ext cx="316970" cy="789560"/>
          </a:xfrm>
          <a:prstGeom prst="rightBrace">
            <a:avLst/>
          </a:prstGeom>
          <a:ln w="12700">
            <a:solidFill>
              <a:srgbClr val="1BA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3854BC1-26F6-534B-A684-89F13857D5BC}"/>
              </a:ext>
            </a:extLst>
          </p:cNvPr>
          <p:cNvSpPr/>
          <p:nvPr/>
        </p:nvSpPr>
        <p:spPr>
          <a:xfrm>
            <a:off x="5526832" y="365125"/>
            <a:ext cx="1138335" cy="360310"/>
          </a:xfrm>
          <a:custGeom>
            <a:avLst/>
            <a:gdLst>
              <a:gd name="connsiteX0" fmla="*/ 0 w 1138335"/>
              <a:gd name="connsiteY0" fmla="*/ 387071 h 387071"/>
              <a:gd name="connsiteX1" fmla="*/ 130629 w 1138335"/>
              <a:gd name="connsiteY1" fmla="*/ 200459 h 387071"/>
              <a:gd name="connsiteX2" fmla="*/ 466531 w 1138335"/>
              <a:gd name="connsiteY2" fmla="*/ 13846 h 387071"/>
              <a:gd name="connsiteX3" fmla="*/ 858417 w 1138335"/>
              <a:gd name="connsiteY3" fmla="*/ 32508 h 387071"/>
              <a:gd name="connsiteX4" fmla="*/ 1138335 w 1138335"/>
              <a:gd name="connsiteY4" fmla="*/ 181797 h 38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8335" h="387071">
                <a:moveTo>
                  <a:pt x="0" y="387071"/>
                </a:moveTo>
                <a:cubicBezTo>
                  <a:pt x="26437" y="324867"/>
                  <a:pt x="52874" y="262663"/>
                  <a:pt x="130629" y="200459"/>
                </a:cubicBezTo>
                <a:cubicBezTo>
                  <a:pt x="208384" y="138255"/>
                  <a:pt x="345233" y="41838"/>
                  <a:pt x="466531" y="13846"/>
                </a:cubicBezTo>
                <a:cubicBezTo>
                  <a:pt x="587829" y="-14146"/>
                  <a:pt x="746450" y="4516"/>
                  <a:pt x="858417" y="32508"/>
                </a:cubicBezTo>
                <a:cubicBezTo>
                  <a:pt x="970384" y="60500"/>
                  <a:pt x="1054359" y="121148"/>
                  <a:pt x="1138335" y="181797"/>
                </a:cubicBezTo>
              </a:path>
            </a:pathLst>
          </a:custGeom>
          <a:noFill/>
          <a:ln>
            <a:solidFill>
              <a:srgbClr val="1BADA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1D5F358-CD9A-7E4A-B5C4-A61C55948419}"/>
              </a:ext>
            </a:extLst>
          </p:cNvPr>
          <p:cNvSpPr txBox="1">
            <a:spLocks/>
          </p:cNvSpPr>
          <p:nvPr/>
        </p:nvSpPr>
        <p:spPr>
          <a:xfrm>
            <a:off x="6665167" y="432695"/>
            <a:ext cx="2524902" cy="1108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packages: </a:t>
            </a:r>
            <a:r>
              <a:rPr lang="en-GB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pandas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620839A-E36C-A04D-BDC5-294F58A56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46" y="1514995"/>
            <a:ext cx="63373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0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7866B5-B046-BE4C-9AB7-DD2E7AD75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337454"/>
              </p:ext>
            </p:extLst>
          </p:nvPr>
        </p:nvGraphicFramePr>
        <p:xfrm>
          <a:off x="714632" y="2090779"/>
          <a:ext cx="6526427" cy="3516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7746">
                  <a:extLst>
                    <a:ext uri="{9D8B030D-6E8A-4147-A177-3AD203B41FA5}">
                      <a16:colId xmlns:a16="http://schemas.microsoft.com/office/drawing/2014/main" val="3781273931"/>
                    </a:ext>
                  </a:extLst>
                </a:gridCol>
                <a:gridCol w="1594022">
                  <a:extLst>
                    <a:ext uri="{9D8B030D-6E8A-4147-A177-3AD203B41FA5}">
                      <a16:colId xmlns:a16="http://schemas.microsoft.com/office/drawing/2014/main" val="2472653066"/>
                    </a:ext>
                  </a:extLst>
                </a:gridCol>
                <a:gridCol w="1754659">
                  <a:extLst>
                    <a:ext uri="{9D8B030D-6E8A-4147-A177-3AD203B41FA5}">
                      <a16:colId xmlns:a16="http://schemas.microsoft.com/office/drawing/2014/main" val="2313736521"/>
                    </a:ext>
                  </a:extLst>
                </a:gridCol>
              </a:tblGrid>
              <a:tr h="439582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1" u="none" strike="noStrike">
                          <a:effectLst/>
                          <a:latin typeface="Avenir Book" panose="02000503020000020003" pitchFamily="2" charset="0"/>
                        </a:rPr>
                        <a:t>Variable</a:t>
                      </a:r>
                      <a:endParaRPr lang="en-GB" sz="2200" b="1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1" u="none" strike="noStrike">
                          <a:effectLst/>
                          <a:latin typeface="Avenir Book" panose="02000503020000020003" pitchFamily="2" charset="0"/>
                        </a:rPr>
                        <a:t>Coefficient</a:t>
                      </a:r>
                      <a:endParaRPr lang="en-GB" sz="2200" b="1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u="none" strike="noStrike" dirty="0">
                          <a:effectLst/>
                          <a:latin typeface="Avenir Book" panose="02000503020000020003" pitchFamily="2" charset="0"/>
                        </a:rPr>
                        <a:t>Direction</a:t>
                      </a:r>
                      <a:endParaRPr lang="en-GB" sz="2200" b="1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9940737"/>
                  </a:ext>
                </a:extLst>
              </a:tr>
              <a:tr h="439582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dirty="0" err="1">
                          <a:solidFill>
                            <a:srgbClr val="C00000"/>
                          </a:solidFill>
                          <a:effectLst/>
                          <a:latin typeface="Avenir Book" panose="02000503020000020003" pitchFamily="2" charset="0"/>
                        </a:rPr>
                        <a:t>Credit_recharge_average</a:t>
                      </a:r>
                      <a:endParaRPr lang="en-GB" sz="2200" b="0" i="0" u="none" strike="noStrike" dirty="0">
                        <a:solidFill>
                          <a:srgbClr val="C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u="none" strike="noStrike" dirty="0">
                          <a:solidFill>
                            <a:srgbClr val="C00000"/>
                          </a:solidFill>
                          <a:effectLst/>
                          <a:latin typeface="Avenir Book" panose="02000503020000020003" pitchFamily="2" charset="0"/>
                        </a:rPr>
                        <a:t>7.54E-06</a:t>
                      </a:r>
                      <a:endParaRPr lang="en-GB" sz="2200" b="0" i="0" u="none" strike="noStrike" dirty="0">
                        <a:solidFill>
                          <a:srgbClr val="C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u="none" strike="noStrike" dirty="0">
                          <a:solidFill>
                            <a:srgbClr val="C00000"/>
                          </a:solidFill>
                          <a:effectLst/>
                          <a:latin typeface="Avenir Book" panose="02000503020000020003" pitchFamily="2" charset="0"/>
                        </a:rPr>
                        <a:t>+</a:t>
                      </a:r>
                      <a:endParaRPr lang="en-GB" sz="2200" b="1" i="0" u="none" strike="noStrike" dirty="0">
                        <a:solidFill>
                          <a:srgbClr val="C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3312177"/>
                  </a:ext>
                </a:extLst>
              </a:tr>
              <a:tr h="439582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dirty="0" err="1">
                          <a:solidFill>
                            <a:schemeClr val="accent6"/>
                          </a:solidFill>
                          <a:effectLst/>
                          <a:latin typeface="Avenir Book" panose="02000503020000020003" pitchFamily="2" charset="0"/>
                        </a:rPr>
                        <a:t>Fetching_time_minutes</a:t>
                      </a:r>
                      <a:endParaRPr lang="en-GB" sz="2200" b="0" i="0" u="none" strike="noStrike" dirty="0">
                        <a:solidFill>
                          <a:schemeClr val="accent6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u="none" strike="noStrike" dirty="0">
                          <a:solidFill>
                            <a:schemeClr val="accent6"/>
                          </a:solidFill>
                          <a:effectLst/>
                          <a:latin typeface="Avenir Book" panose="02000503020000020003" pitchFamily="2" charset="0"/>
                        </a:rPr>
                        <a:t>-1.81E-05</a:t>
                      </a:r>
                      <a:endParaRPr lang="en-GB" sz="2200" b="0" i="0" u="none" strike="noStrike" dirty="0">
                        <a:solidFill>
                          <a:schemeClr val="accent6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u="none" strike="noStrike" dirty="0">
                          <a:solidFill>
                            <a:schemeClr val="accent6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  <a:endParaRPr lang="en-GB" sz="2200" b="1" i="0" u="none" strike="noStrike" dirty="0">
                        <a:solidFill>
                          <a:schemeClr val="accent6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7268236"/>
                  </a:ext>
                </a:extLst>
              </a:tr>
              <a:tr h="439582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dirty="0">
                          <a:solidFill>
                            <a:schemeClr val="accent1"/>
                          </a:solidFill>
                          <a:effectLst/>
                          <a:latin typeface="Avenir Book" panose="02000503020000020003" pitchFamily="2" charset="0"/>
                        </a:rPr>
                        <a:t>Food</a:t>
                      </a:r>
                      <a:endParaRPr lang="en-GB" sz="2200" b="0" i="0" u="none" strike="noStrike" dirty="0">
                        <a:solidFill>
                          <a:schemeClr val="accent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u="none" strike="noStrike">
                          <a:solidFill>
                            <a:schemeClr val="accent1"/>
                          </a:solidFill>
                          <a:effectLst/>
                          <a:latin typeface="Avenir Book" panose="02000503020000020003" pitchFamily="2" charset="0"/>
                        </a:rPr>
                        <a:t>0.00010478</a:t>
                      </a:r>
                      <a:endParaRPr lang="en-GB" sz="2200" b="0" i="0" u="none" strike="noStrike">
                        <a:solidFill>
                          <a:schemeClr val="accent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u="none" strike="noStrike" dirty="0">
                          <a:solidFill>
                            <a:schemeClr val="accent1"/>
                          </a:solidFill>
                          <a:effectLst/>
                          <a:latin typeface="Avenir Book" panose="02000503020000020003" pitchFamily="2" charset="0"/>
                        </a:rPr>
                        <a:t>+</a:t>
                      </a:r>
                      <a:endParaRPr lang="en-GB" sz="2200" b="1" i="0" u="none" strike="noStrike" dirty="0">
                        <a:solidFill>
                          <a:schemeClr val="accent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2222541"/>
                  </a:ext>
                </a:extLst>
              </a:tr>
              <a:tr h="439582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dirty="0" err="1">
                          <a:solidFill>
                            <a:schemeClr val="accent1"/>
                          </a:solidFill>
                          <a:effectLst/>
                          <a:latin typeface="Avenir Book" panose="02000503020000020003" pitchFamily="2" charset="0"/>
                        </a:rPr>
                        <a:t>HH_expenses</a:t>
                      </a:r>
                      <a:endParaRPr lang="en-GB" sz="2200" b="0" i="0" u="none" strike="noStrike" dirty="0">
                        <a:solidFill>
                          <a:schemeClr val="accent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u="none" strike="noStrike" dirty="0">
                          <a:solidFill>
                            <a:schemeClr val="accent1"/>
                          </a:solidFill>
                          <a:effectLst/>
                          <a:latin typeface="Avenir Book" panose="02000503020000020003" pitchFamily="2" charset="0"/>
                        </a:rPr>
                        <a:t>0.00052682</a:t>
                      </a:r>
                      <a:endParaRPr lang="en-GB" sz="2200" b="0" i="0" u="none" strike="noStrike" dirty="0">
                        <a:solidFill>
                          <a:schemeClr val="accent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u="none" strike="noStrike" dirty="0">
                          <a:solidFill>
                            <a:schemeClr val="accent1"/>
                          </a:solidFill>
                          <a:effectLst/>
                          <a:latin typeface="Avenir Book" panose="02000503020000020003" pitchFamily="2" charset="0"/>
                        </a:rPr>
                        <a:t>+</a:t>
                      </a:r>
                      <a:endParaRPr lang="en-GB" sz="2200" b="1" i="0" u="none" strike="noStrike" dirty="0">
                        <a:solidFill>
                          <a:schemeClr val="accent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1590515"/>
                  </a:ext>
                </a:extLst>
              </a:tr>
              <a:tr h="439582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dirty="0" err="1">
                          <a:solidFill>
                            <a:schemeClr val="accent1"/>
                          </a:solidFill>
                          <a:effectLst/>
                          <a:latin typeface="Avenir Book" panose="02000503020000020003" pitchFamily="2" charset="0"/>
                        </a:rPr>
                        <a:t>HH_income</a:t>
                      </a:r>
                      <a:endParaRPr lang="en-GB" sz="2200" b="0" i="0" u="none" strike="noStrike" dirty="0">
                        <a:solidFill>
                          <a:schemeClr val="accent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u="none" strike="noStrike" dirty="0">
                          <a:solidFill>
                            <a:schemeClr val="accent1"/>
                          </a:solidFill>
                          <a:effectLst/>
                          <a:latin typeface="Avenir Book" panose="02000503020000020003" pitchFamily="2" charset="0"/>
                        </a:rPr>
                        <a:t>1.38E-05</a:t>
                      </a:r>
                      <a:endParaRPr lang="en-GB" sz="2200" b="0" i="0" u="none" strike="noStrike" dirty="0">
                        <a:solidFill>
                          <a:schemeClr val="accent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i="0" u="none" strike="noStrike" dirty="0">
                          <a:solidFill>
                            <a:schemeClr val="accent1"/>
                          </a:solidFill>
                          <a:effectLst/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5660967"/>
                  </a:ext>
                </a:extLst>
              </a:tr>
              <a:tr h="439582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dirty="0" err="1">
                          <a:solidFill>
                            <a:srgbClr val="C00000"/>
                          </a:solidFill>
                          <a:effectLst/>
                          <a:latin typeface="Avenir Book" panose="02000503020000020003" pitchFamily="2" charset="0"/>
                        </a:rPr>
                        <a:t>Recharge_cost</a:t>
                      </a:r>
                      <a:endParaRPr lang="en-GB" sz="2200" b="0" i="0" u="none" strike="noStrike" dirty="0">
                        <a:solidFill>
                          <a:srgbClr val="C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u="none" strike="noStrike" dirty="0">
                          <a:solidFill>
                            <a:srgbClr val="C00000"/>
                          </a:solidFill>
                          <a:effectLst/>
                          <a:latin typeface="Avenir Book" panose="02000503020000020003" pitchFamily="2" charset="0"/>
                        </a:rPr>
                        <a:t>8.77E-07</a:t>
                      </a:r>
                      <a:endParaRPr lang="en-GB" sz="2200" b="0" i="0" u="none" strike="noStrike" dirty="0">
                        <a:solidFill>
                          <a:srgbClr val="C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u="none" strike="noStrike" dirty="0">
                          <a:solidFill>
                            <a:srgbClr val="C00000"/>
                          </a:solidFill>
                          <a:effectLst/>
                          <a:latin typeface="Avenir Book" panose="02000503020000020003" pitchFamily="2" charset="0"/>
                        </a:rPr>
                        <a:t>+</a:t>
                      </a:r>
                      <a:endParaRPr lang="en-GB" sz="2200" b="1" i="0" u="none" strike="noStrike" dirty="0">
                        <a:solidFill>
                          <a:srgbClr val="C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3759737"/>
                  </a:ext>
                </a:extLst>
              </a:tr>
              <a:tr h="439582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dirty="0">
                          <a:solidFill>
                            <a:schemeClr val="accent1"/>
                          </a:solidFill>
                          <a:effectLst/>
                          <a:latin typeface="Avenir Book" panose="02000503020000020003" pitchFamily="2" charset="0"/>
                        </a:rPr>
                        <a:t>Savings</a:t>
                      </a:r>
                      <a:endParaRPr lang="en-GB" sz="2200" b="0" i="0" u="none" strike="noStrike" dirty="0">
                        <a:solidFill>
                          <a:schemeClr val="accent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u="none" strike="noStrike" dirty="0">
                          <a:solidFill>
                            <a:schemeClr val="accent1"/>
                          </a:solidFill>
                          <a:effectLst/>
                          <a:latin typeface="Avenir Book" panose="02000503020000020003" pitchFamily="2" charset="0"/>
                        </a:rPr>
                        <a:t>-0.0004529</a:t>
                      </a:r>
                      <a:endParaRPr lang="en-GB" sz="2200" b="0" i="0" u="none" strike="noStrike" dirty="0">
                        <a:solidFill>
                          <a:schemeClr val="accent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i="0" u="none" strike="noStrike" dirty="0">
                          <a:solidFill>
                            <a:schemeClr val="accent1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926670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F37A73-3F99-1F42-A2F7-FCEF8AB8B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0617" y="2680299"/>
            <a:ext cx="4053016" cy="23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Indicators of wealth and disposable income: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Income/Expenses</a:t>
            </a:r>
          </a:p>
          <a:p>
            <a:r>
              <a:rPr lang="en-GB" sz="2400" dirty="0">
                <a:solidFill>
                  <a:schemeClr val="accent6"/>
                </a:solidFill>
              </a:rPr>
              <a:t>Time taken to fetch water</a:t>
            </a:r>
          </a:p>
          <a:p>
            <a:r>
              <a:rPr lang="en-GB" sz="2400" dirty="0">
                <a:solidFill>
                  <a:srgbClr val="C00000"/>
                </a:solidFill>
              </a:rPr>
              <a:t>Mobile airtime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2BCCE84-3F3F-7243-9A2F-9D8F7446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Results – LASSO regression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AF49D0F-7C6B-6444-8811-A99ACF5F38BD}"/>
              </a:ext>
            </a:extLst>
          </p:cNvPr>
          <p:cNvSpPr/>
          <p:nvPr/>
        </p:nvSpPr>
        <p:spPr>
          <a:xfrm>
            <a:off x="7293853" y="365125"/>
            <a:ext cx="1138335" cy="360310"/>
          </a:xfrm>
          <a:custGeom>
            <a:avLst/>
            <a:gdLst>
              <a:gd name="connsiteX0" fmla="*/ 0 w 1138335"/>
              <a:gd name="connsiteY0" fmla="*/ 387071 h 387071"/>
              <a:gd name="connsiteX1" fmla="*/ 130629 w 1138335"/>
              <a:gd name="connsiteY1" fmla="*/ 200459 h 387071"/>
              <a:gd name="connsiteX2" fmla="*/ 466531 w 1138335"/>
              <a:gd name="connsiteY2" fmla="*/ 13846 h 387071"/>
              <a:gd name="connsiteX3" fmla="*/ 858417 w 1138335"/>
              <a:gd name="connsiteY3" fmla="*/ 32508 h 387071"/>
              <a:gd name="connsiteX4" fmla="*/ 1138335 w 1138335"/>
              <a:gd name="connsiteY4" fmla="*/ 181797 h 38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8335" h="387071">
                <a:moveTo>
                  <a:pt x="0" y="387071"/>
                </a:moveTo>
                <a:cubicBezTo>
                  <a:pt x="26437" y="324867"/>
                  <a:pt x="52874" y="262663"/>
                  <a:pt x="130629" y="200459"/>
                </a:cubicBezTo>
                <a:cubicBezTo>
                  <a:pt x="208384" y="138255"/>
                  <a:pt x="345233" y="41838"/>
                  <a:pt x="466531" y="13846"/>
                </a:cubicBezTo>
                <a:cubicBezTo>
                  <a:pt x="587829" y="-14146"/>
                  <a:pt x="746450" y="4516"/>
                  <a:pt x="858417" y="32508"/>
                </a:cubicBezTo>
                <a:cubicBezTo>
                  <a:pt x="970384" y="60500"/>
                  <a:pt x="1054359" y="121148"/>
                  <a:pt x="1138335" y="181797"/>
                </a:cubicBezTo>
              </a:path>
            </a:pathLst>
          </a:custGeom>
          <a:noFill/>
          <a:ln>
            <a:solidFill>
              <a:srgbClr val="1BADA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A7753ED-4533-6D47-8B9F-5B25F123C71D}"/>
              </a:ext>
            </a:extLst>
          </p:cNvPr>
          <p:cNvSpPr txBox="1">
            <a:spLocks/>
          </p:cNvSpPr>
          <p:nvPr/>
        </p:nvSpPr>
        <p:spPr>
          <a:xfrm>
            <a:off x="8432188" y="432695"/>
            <a:ext cx="3665082" cy="1108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packages: </a:t>
            </a:r>
            <a:r>
              <a:rPr lang="en-GB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pandas</a:t>
            </a:r>
            <a:r>
              <a:rPr lang="en-GB" sz="1800" dirty="0"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sklearn</a:t>
            </a:r>
            <a:endParaRPr lang="en-GB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80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BB3B-8B13-1044-8520-3E56E319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Random Forest Regressor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F37A73-3F99-1F42-A2F7-FCEF8AB8B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0617" y="2633407"/>
            <a:ext cx="4053016" cy="23376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/>
              <a:t>Indicators of wealth and disposable income: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Income/Expenses</a:t>
            </a:r>
          </a:p>
          <a:p>
            <a:r>
              <a:rPr lang="en-GB" sz="2400" dirty="0">
                <a:solidFill>
                  <a:schemeClr val="accent6"/>
                </a:solidFill>
              </a:rPr>
              <a:t>Lifestyle &amp; other wealth indicators</a:t>
            </a:r>
          </a:p>
          <a:p>
            <a:r>
              <a:rPr lang="en-GB" sz="2400" dirty="0">
                <a:solidFill>
                  <a:schemeClr val="accent2"/>
                </a:solidFill>
              </a:rPr>
              <a:t>Appliance ownership &amp; use</a:t>
            </a:r>
          </a:p>
          <a:p>
            <a:r>
              <a:rPr lang="en-GB" sz="2400" dirty="0">
                <a:solidFill>
                  <a:srgbClr val="C00000"/>
                </a:solidFill>
              </a:rPr>
              <a:t>Mobile airtime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1258F13-6772-A642-B0BF-5905EDF0F9E7}"/>
              </a:ext>
            </a:extLst>
          </p:cNvPr>
          <p:cNvSpPr/>
          <p:nvPr/>
        </p:nvSpPr>
        <p:spPr>
          <a:xfrm rot="21022422">
            <a:off x="7698260" y="241712"/>
            <a:ext cx="1138335" cy="360310"/>
          </a:xfrm>
          <a:custGeom>
            <a:avLst/>
            <a:gdLst>
              <a:gd name="connsiteX0" fmla="*/ 0 w 1138335"/>
              <a:gd name="connsiteY0" fmla="*/ 387071 h 387071"/>
              <a:gd name="connsiteX1" fmla="*/ 130629 w 1138335"/>
              <a:gd name="connsiteY1" fmla="*/ 200459 h 387071"/>
              <a:gd name="connsiteX2" fmla="*/ 466531 w 1138335"/>
              <a:gd name="connsiteY2" fmla="*/ 13846 h 387071"/>
              <a:gd name="connsiteX3" fmla="*/ 858417 w 1138335"/>
              <a:gd name="connsiteY3" fmla="*/ 32508 h 387071"/>
              <a:gd name="connsiteX4" fmla="*/ 1138335 w 1138335"/>
              <a:gd name="connsiteY4" fmla="*/ 181797 h 38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8335" h="387071">
                <a:moveTo>
                  <a:pt x="0" y="387071"/>
                </a:moveTo>
                <a:cubicBezTo>
                  <a:pt x="26437" y="324867"/>
                  <a:pt x="52874" y="262663"/>
                  <a:pt x="130629" y="200459"/>
                </a:cubicBezTo>
                <a:cubicBezTo>
                  <a:pt x="208384" y="138255"/>
                  <a:pt x="345233" y="41838"/>
                  <a:pt x="466531" y="13846"/>
                </a:cubicBezTo>
                <a:cubicBezTo>
                  <a:pt x="587829" y="-14146"/>
                  <a:pt x="746450" y="4516"/>
                  <a:pt x="858417" y="32508"/>
                </a:cubicBezTo>
                <a:cubicBezTo>
                  <a:pt x="970384" y="60500"/>
                  <a:pt x="1054359" y="121148"/>
                  <a:pt x="1138335" y="181797"/>
                </a:cubicBezTo>
              </a:path>
            </a:pathLst>
          </a:custGeom>
          <a:noFill/>
          <a:ln>
            <a:solidFill>
              <a:srgbClr val="1BADA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E6C7DD-A17A-A048-BAA9-F848E04FC847}"/>
              </a:ext>
            </a:extLst>
          </p:cNvPr>
          <p:cNvSpPr txBox="1">
            <a:spLocks/>
          </p:cNvSpPr>
          <p:nvPr/>
        </p:nvSpPr>
        <p:spPr>
          <a:xfrm>
            <a:off x="8790534" y="195898"/>
            <a:ext cx="3665082" cy="1108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packages: </a:t>
            </a:r>
            <a:r>
              <a:rPr lang="en-GB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pandas</a:t>
            </a:r>
            <a:r>
              <a:rPr lang="en-GB" sz="1800" dirty="0"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sklearn</a:t>
            </a:r>
            <a:endParaRPr lang="en-GB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26A184-03A6-7C47-8C11-A54D818DB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435745"/>
              </p:ext>
            </p:extLst>
          </p:nvPr>
        </p:nvGraphicFramePr>
        <p:xfrm>
          <a:off x="2268538" y="1495972"/>
          <a:ext cx="4340263" cy="5059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9510">
                  <a:extLst>
                    <a:ext uri="{9D8B030D-6E8A-4147-A177-3AD203B41FA5}">
                      <a16:colId xmlns:a16="http://schemas.microsoft.com/office/drawing/2014/main" val="4081984531"/>
                    </a:ext>
                  </a:extLst>
                </a:gridCol>
                <a:gridCol w="1240753">
                  <a:extLst>
                    <a:ext uri="{9D8B030D-6E8A-4147-A177-3AD203B41FA5}">
                      <a16:colId xmlns:a16="http://schemas.microsoft.com/office/drawing/2014/main" val="310354406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latin typeface="Avenir Book" panose="02000503020000020003" pitchFamily="2" charset="0"/>
                        </a:rPr>
                        <a:t>Variable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latin typeface="Avenir Book" panose="02000503020000020003" pitchFamily="2" charset="0"/>
                        </a:rPr>
                        <a:t>Importance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65912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solidFill>
                            <a:schemeClr val="accent6"/>
                          </a:solidFill>
                          <a:effectLst/>
                          <a:latin typeface="Avenir Book" panose="02000503020000020003" pitchFamily="2" charset="0"/>
                        </a:rPr>
                        <a:t>Sleep_time_cos</a:t>
                      </a:r>
                      <a:endParaRPr lang="en-GB" sz="1600" b="0" i="0" u="none" strike="noStrike" dirty="0">
                        <a:solidFill>
                          <a:schemeClr val="accent6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accent6"/>
                          </a:solidFill>
                          <a:effectLst/>
                          <a:latin typeface="Avenir Book" panose="02000503020000020003" pitchFamily="2" charset="0"/>
                        </a:rPr>
                        <a:t>0.071</a:t>
                      </a:r>
                      <a:endParaRPr lang="en-GB" sz="1600" b="0" i="0" u="none" strike="noStrike" dirty="0">
                        <a:solidFill>
                          <a:schemeClr val="accent6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5438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solidFill>
                            <a:schemeClr val="accent1"/>
                          </a:solidFill>
                          <a:effectLst/>
                          <a:latin typeface="Avenir Book" panose="02000503020000020003" pitchFamily="2" charset="0"/>
                        </a:rPr>
                        <a:t>HH_expenses</a:t>
                      </a:r>
                      <a:endParaRPr lang="en-GB" sz="1600" b="0" i="0" u="none" strike="noStrike" dirty="0">
                        <a:solidFill>
                          <a:schemeClr val="accent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accent1"/>
                          </a:solidFill>
                          <a:effectLst/>
                          <a:latin typeface="Avenir Book" panose="02000503020000020003" pitchFamily="2" charset="0"/>
                        </a:rPr>
                        <a:t>0.059</a:t>
                      </a:r>
                      <a:endParaRPr lang="en-GB" sz="1600" b="0" i="0" u="none" strike="noStrike" dirty="0">
                        <a:solidFill>
                          <a:schemeClr val="accent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9182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solidFill>
                            <a:schemeClr val="accent1"/>
                          </a:solidFill>
                          <a:effectLst/>
                          <a:latin typeface="Avenir Book" panose="02000503020000020003" pitchFamily="2" charset="0"/>
                        </a:rPr>
                        <a:t>Food</a:t>
                      </a:r>
                      <a:endParaRPr lang="en-GB" sz="1600" b="0" i="0" u="none" strike="noStrike" dirty="0">
                        <a:solidFill>
                          <a:schemeClr val="accent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accent1"/>
                          </a:solidFill>
                          <a:effectLst/>
                          <a:latin typeface="Avenir Book" panose="02000503020000020003" pitchFamily="2" charset="0"/>
                        </a:rPr>
                        <a:t>0.047</a:t>
                      </a:r>
                      <a:endParaRPr lang="en-GB" sz="1600" b="0" i="0" u="none" strike="noStrike" dirty="0">
                        <a:solidFill>
                          <a:schemeClr val="accent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25795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solidFill>
                            <a:schemeClr val="accent1"/>
                          </a:solidFill>
                          <a:effectLst/>
                          <a:latin typeface="Avenir Book" panose="02000503020000020003" pitchFamily="2" charset="0"/>
                        </a:rPr>
                        <a:t>Debt</a:t>
                      </a:r>
                      <a:endParaRPr lang="en-GB" sz="1600" b="0" i="0" u="none" strike="noStrike" dirty="0">
                        <a:solidFill>
                          <a:schemeClr val="accent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accent1"/>
                          </a:solidFill>
                          <a:effectLst/>
                          <a:latin typeface="Avenir Book" panose="02000503020000020003" pitchFamily="2" charset="0"/>
                        </a:rPr>
                        <a:t>0.045</a:t>
                      </a:r>
                      <a:endParaRPr lang="en-GB" sz="1600" b="0" i="0" u="none" strike="noStrike" dirty="0">
                        <a:solidFill>
                          <a:schemeClr val="accent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08581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solidFill>
                            <a:schemeClr val="accent1"/>
                          </a:solidFill>
                          <a:effectLst/>
                          <a:latin typeface="Avenir Book" panose="02000503020000020003" pitchFamily="2" charset="0"/>
                        </a:rPr>
                        <a:t>Rent</a:t>
                      </a:r>
                      <a:endParaRPr lang="en-GB" sz="1600" b="0" i="0" u="none" strike="noStrike" dirty="0">
                        <a:solidFill>
                          <a:schemeClr val="accent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accent1"/>
                          </a:solidFill>
                          <a:effectLst/>
                          <a:latin typeface="Avenir Book" panose="02000503020000020003" pitchFamily="2" charset="0"/>
                        </a:rPr>
                        <a:t>0.036</a:t>
                      </a:r>
                      <a:endParaRPr lang="en-GB" sz="1600" b="0" i="0" u="none" strike="noStrike" dirty="0">
                        <a:solidFill>
                          <a:schemeClr val="accent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85014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solidFill>
                            <a:schemeClr val="accent2"/>
                          </a:solidFill>
                          <a:effectLst/>
                          <a:latin typeface="Avenir Book" panose="02000503020000020003" pitchFamily="2" charset="0"/>
                        </a:rPr>
                        <a:t>Fridge</a:t>
                      </a:r>
                      <a:endParaRPr lang="en-GB" sz="1600" b="0" i="0" u="none" strike="noStrike" dirty="0">
                        <a:solidFill>
                          <a:schemeClr val="accent2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accent2"/>
                          </a:solidFill>
                          <a:effectLst/>
                          <a:latin typeface="Avenir Book" panose="02000503020000020003" pitchFamily="2" charset="0"/>
                        </a:rPr>
                        <a:t>0.035</a:t>
                      </a:r>
                      <a:endParaRPr lang="en-GB" sz="1600" b="0" i="0" u="none" strike="noStrike" dirty="0">
                        <a:solidFill>
                          <a:schemeClr val="accent2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781318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solidFill>
                            <a:schemeClr val="accent2"/>
                          </a:solidFill>
                          <a:effectLst/>
                          <a:latin typeface="Avenir Book" panose="02000503020000020003" pitchFamily="2" charset="0"/>
                        </a:rPr>
                        <a:t>Phone</a:t>
                      </a:r>
                      <a:endParaRPr lang="en-GB" sz="1600" b="0" i="0" u="none" strike="noStrike" dirty="0">
                        <a:solidFill>
                          <a:schemeClr val="accent2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accent2"/>
                          </a:solidFill>
                          <a:effectLst/>
                          <a:latin typeface="Avenir Book" panose="02000503020000020003" pitchFamily="2" charset="0"/>
                        </a:rPr>
                        <a:t>0.019</a:t>
                      </a:r>
                      <a:endParaRPr lang="en-GB" sz="1600" b="0" i="0" u="none" strike="noStrike" dirty="0">
                        <a:solidFill>
                          <a:schemeClr val="accent2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06940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solidFill>
                            <a:schemeClr val="accent6"/>
                          </a:solidFill>
                          <a:effectLst/>
                          <a:latin typeface="Avenir Book" panose="02000503020000020003" pitchFamily="2" charset="0"/>
                        </a:rPr>
                        <a:t>Transportation</a:t>
                      </a:r>
                      <a:endParaRPr lang="en-GB" sz="1600" b="0" i="0" u="none" strike="noStrike" dirty="0">
                        <a:solidFill>
                          <a:schemeClr val="accent6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accent6"/>
                          </a:solidFill>
                          <a:effectLst/>
                          <a:latin typeface="Avenir Book" panose="02000503020000020003" pitchFamily="2" charset="0"/>
                        </a:rPr>
                        <a:t>0.018</a:t>
                      </a:r>
                      <a:endParaRPr lang="en-GB" sz="1600" b="0" i="0" u="none" strike="noStrike" dirty="0">
                        <a:solidFill>
                          <a:schemeClr val="accent6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17245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solidFill>
                            <a:schemeClr val="accent6"/>
                          </a:solidFill>
                          <a:effectLst/>
                          <a:latin typeface="Avenir Book" panose="02000503020000020003" pitchFamily="2" charset="0"/>
                        </a:rPr>
                        <a:t>Years_in_community</a:t>
                      </a:r>
                      <a:endParaRPr lang="en-GB" sz="1600" b="0" i="0" u="none" strike="noStrike">
                        <a:solidFill>
                          <a:schemeClr val="accent6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accent6"/>
                          </a:solidFill>
                          <a:effectLst/>
                          <a:latin typeface="Avenir Book" panose="02000503020000020003" pitchFamily="2" charset="0"/>
                        </a:rPr>
                        <a:t>0.016</a:t>
                      </a:r>
                      <a:endParaRPr lang="en-GB" sz="1600" b="0" i="0" u="none" strike="noStrike" dirty="0">
                        <a:solidFill>
                          <a:schemeClr val="accent6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1202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solidFill>
                            <a:schemeClr val="accent6"/>
                          </a:solidFill>
                          <a:effectLst/>
                          <a:latin typeface="Avenir Book" panose="02000503020000020003" pitchFamily="2" charset="0"/>
                        </a:rPr>
                        <a:t>Age</a:t>
                      </a:r>
                      <a:endParaRPr lang="en-GB" sz="1600" b="0" i="0" u="none" strike="noStrike">
                        <a:solidFill>
                          <a:schemeClr val="accent6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accent6"/>
                          </a:solidFill>
                          <a:effectLst/>
                          <a:latin typeface="Avenir Book" panose="02000503020000020003" pitchFamily="2" charset="0"/>
                        </a:rPr>
                        <a:t>0.013</a:t>
                      </a:r>
                      <a:endParaRPr lang="en-GB" sz="1600" b="0" i="0" u="none" strike="noStrike" dirty="0">
                        <a:solidFill>
                          <a:schemeClr val="accent6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46279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solidFill>
                            <a:srgbClr val="C00000"/>
                          </a:solidFill>
                          <a:effectLst/>
                          <a:latin typeface="Avenir Book" panose="02000503020000020003" pitchFamily="2" charset="0"/>
                        </a:rPr>
                        <a:t>Nr_recharges_per_week</a:t>
                      </a:r>
                      <a:endParaRPr lang="en-GB" sz="1600" b="0" i="0" u="none" strike="noStrike" dirty="0">
                        <a:solidFill>
                          <a:srgbClr val="C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rgbClr val="C00000"/>
                          </a:solidFill>
                          <a:effectLst/>
                          <a:latin typeface="Avenir Book" panose="02000503020000020003" pitchFamily="2" charset="0"/>
                        </a:rPr>
                        <a:t>0.010</a:t>
                      </a:r>
                      <a:endParaRPr lang="en-GB" sz="1600" b="0" i="0" u="none" strike="noStrike" dirty="0">
                        <a:solidFill>
                          <a:srgbClr val="C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88240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solidFill>
                            <a:schemeClr val="accent2"/>
                          </a:solidFill>
                          <a:effectLst/>
                          <a:latin typeface="Avenir Book" panose="02000503020000020003" pitchFamily="2" charset="0"/>
                        </a:rPr>
                        <a:t>Hours_of_cooking_tech_use</a:t>
                      </a:r>
                      <a:endParaRPr lang="en-GB" sz="1600" b="0" i="0" u="none" strike="noStrike" dirty="0">
                        <a:solidFill>
                          <a:schemeClr val="accent2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accent2"/>
                          </a:solidFill>
                          <a:effectLst/>
                          <a:latin typeface="Avenir Book" panose="02000503020000020003" pitchFamily="2" charset="0"/>
                        </a:rPr>
                        <a:t>0.009</a:t>
                      </a:r>
                      <a:endParaRPr lang="en-GB" sz="1600" b="0" i="0" u="none" strike="noStrike" dirty="0">
                        <a:solidFill>
                          <a:schemeClr val="accent2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27181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solidFill>
                            <a:schemeClr val="accent1"/>
                          </a:solidFill>
                          <a:effectLst/>
                          <a:latin typeface="Avenir Book" panose="02000503020000020003" pitchFamily="2" charset="0"/>
                        </a:rPr>
                        <a:t>Education</a:t>
                      </a:r>
                      <a:endParaRPr lang="en-GB" sz="1600" b="0" i="0" u="none" strike="noStrike" dirty="0">
                        <a:solidFill>
                          <a:schemeClr val="accent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accent1"/>
                          </a:solidFill>
                          <a:effectLst/>
                          <a:latin typeface="Avenir Book" panose="02000503020000020003" pitchFamily="2" charset="0"/>
                        </a:rPr>
                        <a:t>0.009</a:t>
                      </a:r>
                      <a:endParaRPr lang="en-GB" sz="1600" b="0" i="0" u="none" strike="noStrike" dirty="0">
                        <a:solidFill>
                          <a:schemeClr val="accent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92845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solidFill>
                            <a:schemeClr val="accent2"/>
                          </a:solidFill>
                          <a:effectLst/>
                          <a:latin typeface="Avenir Book" panose="02000503020000020003" pitchFamily="2" charset="0"/>
                        </a:rPr>
                        <a:t>Light_bulbs</a:t>
                      </a:r>
                      <a:endParaRPr lang="en-GB" sz="1600" b="0" i="0" u="none" strike="noStrike" dirty="0">
                        <a:solidFill>
                          <a:schemeClr val="accent2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accent2"/>
                          </a:solidFill>
                          <a:effectLst/>
                          <a:latin typeface="Avenir Book" panose="02000503020000020003" pitchFamily="2" charset="0"/>
                        </a:rPr>
                        <a:t>0.009</a:t>
                      </a:r>
                      <a:endParaRPr lang="en-GB" sz="1600" b="0" i="0" u="none" strike="noStrike" dirty="0">
                        <a:solidFill>
                          <a:schemeClr val="accent2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0579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solidFill>
                            <a:schemeClr val="accent1"/>
                          </a:solidFill>
                          <a:effectLst/>
                          <a:latin typeface="Avenir Book" panose="02000503020000020003" pitchFamily="2" charset="0"/>
                        </a:rPr>
                        <a:t>HH_income</a:t>
                      </a:r>
                      <a:endParaRPr lang="en-GB" sz="1600" b="0" i="0" u="none" strike="noStrike" dirty="0">
                        <a:solidFill>
                          <a:schemeClr val="accent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accent1"/>
                          </a:solidFill>
                          <a:effectLst/>
                          <a:latin typeface="Avenir Book" panose="02000503020000020003" pitchFamily="2" charset="0"/>
                        </a:rPr>
                        <a:t>0.009</a:t>
                      </a:r>
                      <a:endParaRPr lang="en-GB" sz="1600" b="0" i="0" u="none" strike="noStrike" dirty="0">
                        <a:solidFill>
                          <a:schemeClr val="accent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67342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solidFill>
                            <a:schemeClr val="accent1"/>
                          </a:solidFill>
                          <a:effectLst/>
                          <a:latin typeface="Avenir Book" panose="02000503020000020003" pitchFamily="2" charset="0"/>
                        </a:rPr>
                        <a:t>Employment_status_2.0</a:t>
                      </a:r>
                      <a:endParaRPr lang="en-GB" sz="1600" b="0" i="0" u="none" strike="noStrike">
                        <a:solidFill>
                          <a:schemeClr val="accent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accent1"/>
                          </a:solidFill>
                          <a:effectLst/>
                          <a:latin typeface="Avenir Book" panose="02000503020000020003" pitchFamily="2" charset="0"/>
                        </a:rPr>
                        <a:t>0.008</a:t>
                      </a:r>
                      <a:endParaRPr lang="en-GB" sz="1600" b="0" i="0" u="none" strike="noStrike" dirty="0">
                        <a:solidFill>
                          <a:schemeClr val="accent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72446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solidFill>
                            <a:srgbClr val="C00000"/>
                          </a:solidFill>
                          <a:effectLst/>
                          <a:latin typeface="Avenir Book" panose="02000503020000020003" pitchFamily="2" charset="0"/>
                        </a:rPr>
                        <a:t>Credit_recharge_average</a:t>
                      </a:r>
                      <a:endParaRPr lang="en-GB" sz="1600" b="0" i="0" u="none" strike="noStrike" dirty="0">
                        <a:solidFill>
                          <a:srgbClr val="C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rgbClr val="C00000"/>
                          </a:solidFill>
                          <a:effectLst/>
                          <a:latin typeface="Avenir Book" panose="02000503020000020003" pitchFamily="2" charset="0"/>
                        </a:rPr>
                        <a:t>0.008</a:t>
                      </a:r>
                      <a:endParaRPr lang="en-GB" sz="1600" b="0" i="0" u="none" strike="noStrike" dirty="0">
                        <a:solidFill>
                          <a:srgbClr val="C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6496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solidFill>
                            <a:schemeClr val="accent6"/>
                          </a:solidFill>
                          <a:effectLst/>
                          <a:latin typeface="Avenir Book" panose="02000503020000020003" pitchFamily="2" charset="0"/>
                        </a:rPr>
                        <a:t>HH_Size</a:t>
                      </a:r>
                      <a:endParaRPr lang="en-GB" sz="1600" b="0" i="0" u="none" strike="noStrike" dirty="0">
                        <a:solidFill>
                          <a:schemeClr val="accent6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accent6"/>
                          </a:solidFill>
                          <a:effectLst/>
                          <a:latin typeface="Avenir Book" panose="02000503020000020003" pitchFamily="2" charset="0"/>
                        </a:rPr>
                        <a:t>0.008</a:t>
                      </a:r>
                      <a:endParaRPr lang="en-GB" sz="1600" b="0" i="0" u="none" strike="noStrike" dirty="0">
                        <a:solidFill>
                          <a:schemeClr val="accent6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31311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solidFill>
                            <a:schemeClr val="accent6"/>
                          </a:solidFill>
                          <a:effectLst/>
                          <a:latin typeface="Avenir Book" panose="02000503020000020003" pitchFamily="2" charset="0"/>
                        </a:rPr>
                        <a:t>Nr_rooms</a:t>
                      </a:r>
                      <a:endParaRPr lang="en-GB" sz="1600" b="0" i="0" u="none" strike="noStrike" dirty="0">
                        <a:solidFill>
                          <a:schemeClr val="accent6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accent6"/>
                          </a:solidFill>
                          <a:effectLst/>
                          <a:latin typeface="Avenir Book" panose="02000503020000020003" pitchFamily="2" charset="0"/>
                        </a:rPr>
                        <a:t>0.007</a:t>
                      </a:r>
                      <a:endParaRPr lang="en-GB" sz="1600" b="0" i="0" u="none" strike="noStrike" dirty="0">
                        <a:solidFill>
                          <a:schemeClr val="accent6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41" marR="9141" marT="914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603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5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01CB-CCC9-7042-8F9B-7BF33D25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Finished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88C95-969B-2544-A75D-E66349C85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79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Short and optimised survey.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350 → 65 questions</a:t>
            </a:r>
          </a:p>
          <a:p>
            <a:pPr marL="0" indent="0">
              <a:buNone/>
            </a:pPr>
            <a:r>
              <a:rPr lang="en-GB" dirty="0"/>
              <a:t>43 → 8 pages</a:t>
            </a:r>
          </a:p>
          <a:p>
            <a:pPr marL="0" indent="0">
              <a:buNone/>
            </a:pPr>
            <a:r>
              <a:rPr lang="en-GB" dirty="0"/>
              <a:t>60 → ~15 minutes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Field testing is underway.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1C5F3-DE19-2045-B7A6-30A844BA767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8853" y="836867"/>
            <a:ext cx="5088798" cy="53400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590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5323</TotalTime>
  <Words>828</Words>
  <Application>Microsoft Macintosh PowerPoint</Application>
  <PresentationFormat>Widescreen</PresentationFormat>
  <Paragraphs>139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Book</vt:lpstr>
      <vt:lpstr>Calibri</vt:lpstr>
      <vt:lpstr>Menlo</vt:lpstr>
      <vt:lpstr>Office Theme</vt:lpstr>
      <vt:lpstr>The Innovation Lab</vt:lpstr>
      <vt:lpstr>10 million data points</vt:lpstr>
      <vt:lpstr>Project: Survey Shortening</vt:lpstr>
      <vt:lpstr>Methodology</vt:lpstr>
      <vt:lpstr>Challenges</vt:lpstr>
      <vt:lpstr>Results - correlation</vt:lpstr>
      <vt:lpstr>Results – LASSO regression</vt:lpstr>
      <vt:lpstr>Results – Random Forest Regressor</vt:lpstr>
      <vt:lpstr>Finished survey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months with E4I</dc:title>
  <dc:creator>Microsoft Office User</dc:creator>
  <cp:lastModifiedBy>Chris Browne</cp:lastModifiedBy>
  <cp:revision>97</cp:revision>
  <dcterms:created xsi:type="dcterms:W3CDTF">2019-05-17T22:20:41Z</dcterms:created>
  <dcterms:modified xsi:type="dcterms:W3CDTF">2020-06-16T01:08:12Z</dcterms:modified>
</cp:coreProperties>
</file>