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85" r:id="rId4"/>
    <p:sldId id="262" r:id="rId5"/>
    <p:sldId id="287" r:id="rId6"/>
    <p:sldId id="286" r:id="rId7"/>
    <p:sldId id="288" r:id="rId8"/>
    <p:sldId id="289" r:id="rId9"/>
    <p:sldId id="291" r:id="rId10"/>
    <p:sldId id="290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FED060-5EA1-4064-A64A-EDC65D44128F}">
  <a:tblStyle styleId="{B7FED060-5EA1-4064-A64A-EDC65D441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Sheet1!$A$1:$A$5</c:f>
              <c:strCache>
                <c:ptCount val="5"/>
                <c:pt idx="0">
                  <c:v>Scientific Experts</c:v>
                </c:pt>
                <c:pt idx="1">
                  <c:v>Covid Threat</c:v>
                </c:pt>
                <c:pt idx="2">
                  <c:v>Vaccine in 12 Months</c:v>
                </c:pt>
                <c:pt idx="3">
                  <c:v>Presidential Response</c:v>
                </c:pt>
                <c:pt idx="4">
                  <c:v>Political Tendency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9.0300000000000005E-2</c:v>
                </c:pt>
                <c:pt idx="1">
                  <c:v>0.1023</c:v>
                </c:pt>
                <c:pt idx="2">
                  <c:v>0.2419</c:v>
                </c:pt>
                <c:pt idx="3">
                  <c:v>0.29880000000000001</c:v>
                </c:pt>
                <c:pt idx="4">
                  <c:v>7.22E-2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9-4685-8FFA-A24404B0E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074960"/>
        <c:axId val="820075376"/>
      </c:barChart>
      <c:catAx>
        <c:axId val="82007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75376"/>
        <c:crosses val="autoZero"/>
        <c:auto val="1"/>
        <c:lblAlgn val="ctr"/>
        <c:lblOffset val="100"/>
        <c:noMultiLvlLbl val="0"/>
      </c:catAx>
      <c:valAx>
        <c:axId val="82007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74960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76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12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74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413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9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38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bin templa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name="adj" fmla="val 1458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257953" y="883688"/>
            <a:ext cx="8628094" cy="4010939"/>
            <a:chOff x="4707810" y="1200808"/>
            <a:chExt cx="11423400" cy="5310392"/>
          </a:xfrm>
        </p:grpSpPr>
        <p:sp>
          <p:nvSpPr>
            <p:cNvPr id="46" name="Google Shape;46;p7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aseline="0">
                <a:latin typeface="+mn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269756" y="249489"/>
            <a:ext cx="8628094" cy="4611856"/>
            <a:chOff x="4707810" y="405208"/>
            <a:chExt cx="11423400" cy="6105992"/>
          </a:xfrm>
        </p:grpSpPr>
        <p:sp>
          <p:nvSpPr>
            <p:cNvPr id="87" name="Google Shape;87;p12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name="adj" fmla="val 1377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535259"/>
            <a:ext cx="3547800" cy="13273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Classification</a:t>
            </a:r>
            <a:br>
              <a:rPr lang="en" dirty="0">
                <a:latin typeface="+mn-lt"/>
              </a:rPr>
            </a:br>
            <a:r>
              <a:rPr lang="en" dirty="0">
                <a:latin typeface="+mn-lt"/>
              </a:rPr>
              <a:t>Project – </a:t>
            </a:r>
            <a:br>
              <a:rPr lang="en" dirty="0">
                <a:latin typeface="+mn-lt"/>
              </a:rPr>
            </a:br>
            <a:r>
              <a:rPr lang="en" dirty="0">
                <a:latin typeface="+mn-lt"/>
              </a:rPr>
              <a:t>American Trends</a:t>
            </a:r>
            <a:br>
              <a:rPr lang="en">
                <a:latin typeface="+mn-lt"/>
              </a:rPr>
            </a:br>
            <a:br>
              <a:rPr lang="en">
                <a:latin typeface="+mn-lt"/>
              </a:rPr>
            </a:br>
            <a:r>
              <a:rPr lang="en" sz="2000">
                <a:latin typeface="+mn-lt"/>
              </a:rPr>
              <a:t>Chris </a:t>
            </a:r>
            <a:r>
              <a:rPr lang="en" sz="2000" dirty="0">
                <a:latin typeface="+mn-lt"/>
              </a:rPr>
              <a:t>Byrnes</a:t>
            </a:r>
            <a:br>
              <a:rPr lang="en" sz="2000" dirty="0">
                <a:latin typeface="+mn-lt"/>
              </a:rPr>
            </a:br>
            <a:r>
              <a:rPr lang="en" sz="2000" dirty="0">
                <a:latin typeface="+mn-lt"/>
              </a:rPr>
              <a:t>May 14, 2021</a:t>
            </a:r>
            <a:br>
              <a:rPr lang="en" dirty="0">
                <a:latin typeface="+mn-lt"/>
              </a:rPr>
            </a:b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Appendix – Survey questions used in final model</a:t>
            </a:r>
            <a:endParaRPr dirty="0">
              <a:latin typeface="+mj-lt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In general, would you say scientific experts are usually __________ at making policy decisions about scientific issues than other people.</a:t>
            </a:r>
          </a:p>
          <a:p>
            <a:pPr marL="7620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How much of a threat is, if any, is the coronavirus outbreak for the health of the US population as a whole</a:t>
            </a:r>
            <a:r>
              <a:rPr lang="en-US" sz="1400" dirty="0"/>
              <a:t>?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How would you rate the job the following is doing responding to the coronavirus outbreak: the president?</a:t>
            </a:r>
          </a:p>
          <a:p>
            <a:pPr marL="76200" indent="0">
              <a:buNone/>
            </a:pPr>
            <a:r>
              <a:rPr lang="en-US" sz="1400" dirty="0"/>
              <a:t>-Thinking about the year ahead, that is in the next 12 months, do you think there will be a vaccine to prevent the coronavirus disease?</a:t>
            </a:r>
          </a:p>
          <a:p>
            <a:pPr marL="7620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Also used was political party tendency which was not part of the survey but provided with the data.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4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Data</a:t>
            </a:r>
            <a:endParaRPr sz="3200" dirty="0">
              <a:latin typeface="+mj-lt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>
                <a:latin typeface="+mn-lt"/>
              </a:rPr>
              <a:t>Pew Research Center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+mn-lt"/>
                <a:cs typeface="Arial" panose="020B0604020202020204" pitchFamily="34" charset="0"/>
              </a:rPr>
              <a:t>Nonprofit and nonpartisan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+mn-lt"/>
                <a:cs typeface="Arial" panose="020B0604020202020204" pitchFamily="34" charset="0"/>
              </a:rPr>
              <a:t>Publish facts for dialogue and decision making</a:t>
            </a:r>
          </a:p>
          <a:p>
            <a:r>
              <a:rPr lang="en-US" dirty="0">
                <a:latin typeface="+mn-lt"/>
              </a:rPr>
              <a:t>American Trends Panel </a:t>
            </a:r>
          </a:p>
          <a:p>
            <a:pPr lvl="1"/>
            <a:r>
              <a:rPr lang="en-US" dirty="0">
                <a:latin typeface="+mn-lt"/>
                <a:cs typeface="Arial" panose="020B0604020202020204" pitchFamily="34" charset="0"/>
              </a:rPr>
              <a:t>Wave 67</a:t>
            </a:r>
          </a:p>
          <a:p>
            <a:pPr lvl="1"/>
            <a:r>
              <a:rPr lang="en-US" dirty="0">
                <a:latin typeface="+mn-lt"/>
                <a:cs typeface="Arial" panose="020B0604020202020204" pitchFamily="34" charset="0"/>
              </a:rPr>
              <a:t>April 29 – May 5, 2020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Data</a:t>
            </a:r>
            <a:endParaRPr sz="3200" dirty="0">
              <a:latin typeface="+mj-lt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>
                <a:latin typeface="+mn-lt"/>
              </a:rPr>
              <a:t>Wave 67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+mn-lt"/>
                <a:cs typeface="Arial" panose="020B0604020202020204" pitchFamily="34" charset="0"/>
              </a:rPr>
              <a:t>Covid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+mn-lt"/>
                <a:cs typeface="Arial" panose="020B0604020202020204" pitchFamily="34" charset="0"/>
              </a:rPr>
              <a:t>Climate change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+mn-lt"/>
                <a:cs typeface="Arial" panose="020B0604020202020204" pitchFamily="34" charset="0"/>
              </a:rPr>
              <a:t>US Government responsibilities</a:t>
            </a:r>
          </a:p>
          <a:p>
            <a:r>
              <a:rPr lang="en-US" dirty="0">
                <a:latin typeface="+mn-lt"/>
              </a:rPr>
              <a:t>Data for 9,955 respondents out of 10,957 was used</a:t>
            </a:r>
          </a:p>
          <a:p>
            <a:pPr lvl="1"/>
            <a:r>
              <a:rPr lang="en-US" dirty="0">
                <a:latin typeface="+mn-lt"/>
                <a:cs typeface="Arial" panose="020B0604020202020204" pitchFamily="34" charset="0"/>
              </a:rPr>
              <a:t>Missing values for difference</a:t>
            </a:r>
          </a:p>
          <a:p>
            <a:pPr lvl="1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381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543086" y="1975511"/>
            <a:ext cx="5671117" cy="5062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11111"/>
                </a:solidFill>
                <a:latin typeface="+mn-lt"/>
              </a:rPr>
              <a:t>Project</a:t>
            </a:r>
            <a:endParaRPr sz="4000" dirty="0">
              <a:solidFill>
                <a:srgbClr val="111111"/>
              </a:solidFill>
              <a:latin typeface="+mn-lt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407600" y="3011513"/>
            <a:ext cx="6328800" cy="142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cs typeface="Arial" panose="020B0604020202020204" pitchFamily="34" charset="0"/>
              </a:rPr>
              <a:t>Predict response to survey question: </a:t>
            </a:r>
            <a:r>
              <a:rPr lang="en" i="1" dirty="0">
                <a:latin typeface="+mn-lt"/>
                <a:cs typeface="Arial" panose="020B0604020202020204" pitchFamily="34" charset="0"/>
              </a:rPr>
              <a:t>Do you think a year from now, May 2021, will be better or worse for you than May 2020?</a:t>
            </a:r>
            <a:endParaRPr sz="2400" i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F48DE0F-E2DA-4772-A8D4-4B713E32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497" y="547190"/>
            <a:ext cx="2712296" cy="124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Issues / Objectives</a:t>
            </a:r>
            <a:endParaRPr sz="3200" dirty="0">
              <a:latin typeface="+mj-lt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Imbalance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population – 13.6% w/ positive target</a:t>
            </a:r>
          </a:p>
          <a:p>
            <a:pPr lvl="2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data – 12.8% w/ positive target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Correlation between target and features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Preferred metric – Recall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Interpretable model</a:t>
            </a:r>
          </a:p>
          <a:p>
            <a:pPr lvl="1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16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67629" y="133816"/>
            <a:ext cx="8567679" cy="7062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200" dirty="0">
                <a:latin typeface="+mj-lt"/>
              </a:rPr>
              <a:t>Baseline - Simple KNN with K = 1</a:t>
            </a:r>
            <a:endParaRPr sz="3200" dirty="0">
              <a:latin typeface="+mj-lt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91675" y="1109751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Confusion Matrix</a:t>
            </a:r>
          </a:p>
          <a:p>
            <a:pPr lvl="1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EFFD599-61D1-4A69-902A-1BCD1DA03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0974"/>
              </p:ext>
            </p:extLst>
          </p:nvPr>
        </p:nvGraphicFramePr>
        <p:xfrm>
          <a:off x="1555531" y="1932878"/>
          <a:ext cx="6064469" cy="1092819"/>
        </p:xfrm>
        <a:graphic>
          <a:graphicData uri="http://schemas.openxmlformats.org/drawingml/2006/table">
            <a:tbl>
              <a:tblPr firstRow="1" bandRow="1">
                <a:tableStyleId>{B7FED060-5EA1-4064-A64A-EDC65D44128F}</a:tableStyleId>
              </a:tblPr>
              <a:tblGrid>
                <a:gridCol w="2000469">
                  <a:extLst>
                    <a:ext uri="{9D8B030D-6E8A-4147-A177-3AD203B41FA5}">
                      <a16:colId xmlns:a16="http://schemas.microsoft.com/office/drawing/2014/main" val="469130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8175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6961722"/>
                    </a:ext>
                  </a:extLst>
                </a:gridCol>
              </a:tblGrid>
              <a:tr h="364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Better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Worse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0806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r>
                        <a:rPr lang="en-US" b="1" dirty="0"/>
                        <a:t>Better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1,548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0354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r>
                        <a:rPr lang="en-US" b="1" dirty="0"/>
                        <a:t>Worse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00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971E92-8011-4E1E-A789-FEF2B9CC4FAD}"/>
              </a:ext>
            </a:extLst>
          </p:cNvPr>
          <p:cNvSpPr txBox="1"/>
          <p:nvPr/>
        </p:nvSpPr>
        <p:spPr>
          <a:xfrm>
            <a:off x="3531476" y="1663186"/>
            <a:ext cx="424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D712-14E8-46BE-94E7-0DAD84DC5AD0}"/>
              </a:ext>
            </a:extLst>
          </p:cNvPr>
          <p:cNvSpPr txBox="1"/>
          <p:nvPr/>
        </p:nvSpPr>
        <p:spPr>
          <a:xfrm>
            <a:off x="508725" y="2532004"/>
            <a:ext cx="1008993" cy="30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Actual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354DBC-1323-4EBD-B6ED-737FC1F2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91457"/>
              </p:ext>
            </p:extLst>
          </p:nvPr>
        </p:nvGraphicFramePr>
        <p:xfrm>
          <a:off x="2690648" y="3656230"/>
          <a:ext cx="3783724" cy="914400"/>
        </p:xfrm>
        <a:graphic>
          <a:graphicData uri="http://schemas.openxmlformats.org/drawingml/2006/table">
            <a:tbl>
              <a:tblPr firstRow="1" bandRow="1">
                <a:tableStyleId>{B7FED060-5EA1-4064-A64A-EDC65D44128F}</a:tableStyleId>
              </a:tblPr>
              <a:tblGrid>
                <a:gridCol w="1891862">
                  <a:extLst>
                    <a:ext uri="{9D8B030D-6E8A-4147-A177-3AD203B41FA5}">
                      <a16:colId xmlns:a16="http://schemas.microsoft.com/office/drawing/2014/main" val="3496574602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2639322008"/>
                    </a:ext>
                  </a:extLst>
                </a:gridCol>
              </a:tblGrid>
              <a:tr h="304528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14175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53519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6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67629" y="133816"/>
            <a:ext cx="8567679" cy="7062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+mj-lt"/>
              </a:rPr>
              <a:t>Final Model – Logistic Reg., Class Weight = Balanced</a:t>
            </a:r>
            <a:endParaRPr dirty="0">
              <a:latin typeface="+mj-lt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91675" y="1109751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Confusion Matrix</a:t>
            </a:r>
          </a:p>
          <a:p>
            <a:pPr lvl="1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EFFD599-61D1-4A69-902A-1BCD1DA03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47944"/>
              </p:ext>
            </p:extLst>
          </p:nvPr>
        </p:nvGraphicFramePr>
        <p:xfrm>
          <a:off x="1555531" y="1932878"/>
          <a:ext cx="6064469" cy="1092819"/>
        </p:xfrm>
        <a:graphic>
          <a:graphicData uri="http://schemas.openxmlformats.org/drawingml/2006/table">
            <a:tbl>
              <a:tblPr firstRow="1" bandRow="1">
                <a:tableStyleId>{B7FED060-5EA1-4064-A64A-EDC65D44128F}</a:tableStyleId>
              </a:tblPr>
              <a:tblGrid>
                <a:gridCol w="2000469">
                  <a:extLst>
                    <a:ext uri="{9D8B030D-6E8A-4147-A177-3AD203B41FA5}">
                      <a16:colId xmlns:a16="http://schemas.microsoft.com/office/drawing/2014/main" val="469130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8175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6961722"/>
                    </a:ext>
                  </a:extLst>
                </a:gridCol>
              </a:tblGrid>
              <a:tr h="364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Better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Worse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0806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r>
                        <a:rPr lang="en-US" b="1" dirty="0"/>
                        <a:t>Better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0354"/>
                  </a:ext>
                </a:extLst>
              </a:tr>
              <a:tr h="364273">
                <a:tc>
                  <a:txBody>
                    <a:bodyPr/>
                    <a:lstStyle/>
                    <a:p>
                      <a:r>
                        <a:rPr lang="en-US" b="1" dirty="0"/>
                        <a:t>Worse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00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971E92-8011-4E1E-A789-FEF2B9CC4FAD}"/>
              </a:ext>
            </a:extLst>
          </p:cNvPr>
          <p:cNvSpPr txBox="1"/>
          <p:nvPr/>
        </p:nvSpPr>
        <p:spPr>
          <a:xfrm>
            <a:off x="3531476" y="1663186"/>
            <a:ext cx="424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AD712-14E8-46BE-94E7-0DAD84DC5AD0}"/>
              </a:ext>
            </a:extLst>
          </p:cNvPr>
          <p:cNvSpPr txBox="1"/>
          <p:nvPr/>
        </p:nvSpPr>
        <p:spPr>
          <a:xfrm>
            <a:off x="508725" y="2532004"/>
            <a:ext cx="1008993" cy="30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Actual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354DBC-1323-4EBD-B6ED-737FC1F2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49831"/>
              </p:ext>
            </p:extLst>
          </p:nvPr>
        </p:nvGraphicFramePr>
        <p:xfrm>
          <a:off x="2690648" y="3656230"/>
          <a:ext cx="3783724" cy="914400"/>
        </p:xfrm>
        <a:graphic>
          <a:graphicData uri="http://schemas.openxmlformats.org/drawingml/2006/table">
            <a:tbl>
              <a:tblPr firstRow="1" bandRow="1">
                <a:tableStyleId>{B7FED060-5EA1-4064-A64A-EDC65D44128F}</a:tableStyleId>
              </a:tblPr>
              <a:tblGrid>
                <a:gridCol w="1891862">
                  <a:extLst>
                    <a:ext uri="{9D8B030D-6E8A-4147-A177-3AD203B41FA5}">
                      <a16:colId xmlns:a16="http://schemas.microsoft.com/office/drawing/2014/main" val="3496574602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2639322008"/>
                    </a:ext>
                  </a:extLst>
                </a:gridCol>
              </a:tblGrid>
              <a:tr h="304528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14175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53519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00FF00"/>
                          </a:highlight>
                        </a:rPr>
                        <a:t>.728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63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67629" y="133816"/>
            <a:ext cx="8567679" cy="7062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200" dirty="0">
                <a:latin typeface="+mj-lt"/>
              </a:rPr>
              <a:t>Final Tweak – P = .45</a:t>
            </a:r>
            <a:endParaRPr sz="3200" dirty="0">
              <a:latin typeface="+mj-lt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68F7333-E2A4-453C-B363-6DA721F6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43" y="1000667"/>
            <a:ext cx="5099481" cy="3399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1E1A5-A570-45C5-A63B-8ADBAEC27772}"/>
              </a:ext>
            </a:extLst>
          </p:cNvPr>
          <p:cNvSpPr txBox="1"/>
          <p:nvPr/>
        </p:nvSpPr>
        <p:spPr>
          <a:xfrm>
            <a:off x="7419278" y="2200507"/>
            <a:ext cx="119689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Best F1 score is at .475 Threshold. Lowering P to .45 does not impact precision significantly and  raises recall to .803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271D0-65C7-46F3-A3C2-7C060877E13E}"/>
              </a:ext>
            </a:extLst>
          </p:cNvPr>
          <p:cNvSpPr txBox="1"/>
          <p:nvPr/>
        </p:nvSpPr>
        <p:spPr>
          <a:xfrm>
            <a:off x="1100939" y="2417861"/>
            <a:ext cx="691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29324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67629" y="133816"/>
            <a:ext cx="8567679" cy="7062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200" dirty="0">
                <a:latin typeface="+mj-lt"/>
              </a:rPr>
              <a:t>Feature Importance</a:t>
            </a:r>
            <a:endParaRPr sz="3200" dirty="0">
              <a:latin typeface="+mj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81406C-7766-490E-B275-C30BD067A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637585"/>
              </p:ext>
            </p:extLst>
          </p:nvPr>
        </p:nvGraphicFramePr>
        <p:xfrm>
          <a:off x="2025869" y="1200150"/>
          <a:ext cx="5356237" cy="3379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7FE0D3-4444-4939-B4FD-F606F18CABD4}"/>
              </a:ext>
            </a:extLst>
          </p:cNvPr>
          <p:cNvSpPr txBox="1"/>
          <p:nvPr/>
        </p:nvSpPr>
        <p:spPr>
          <a:xfrm>
            <a:off x="508000" y="2364001"/>
            <a:ext cx="15178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Feature Coefficient (abs. value)</a:t>
            </a:r>
          </a:p>
        </p:txBody>
      </p:sp>
    </p:spTree>
    <p:extLst>
      <p:ext uri="{BB962C8B-B14F-4D97-AF65-F5344CB8AC3E}">
        <p14:creationId xmlns:p14="http://schemas.microsoft.com/office/powerpoint/2010/main" val="1057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6DD8C"/>
      </a:accent3>
      <a:accent4>
        <a:srgbClr val="F1EDCC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357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Muli</vt:lpstr>
      <vt:lpstr>Montserrat</vt:lpstr>
      <vt:lpstr>Arial</vt:lpstr>
      <vt:lpstr>Base template</vt:lpstr>
      <vt:lpstr>Classification Project –  American Trends  Chris Byrnes May 14, 2021 </vt:lpstr>
      <vt:lpstr>Data</vt:lpstr>
      <vt:lpstr>Data</vt:lpstr>
      <vt:lpstr>Project</vt:lpstr>
      <vt:lpstr>Issues / Objectives</vt:lpstr>
      <vt:lpstr>Baseline - Simple KNN with K = 1</vt:lpstr>
      <vt:lpstr>Final Model – Logistic Reg., Class Weight = Balanced</vt:lpstr>
      <vt:lpstr>Final Tweak – P = .45</vt:lpstr>
      <vt:lpstr>Feature Importance</vt:lpstr>
      <vt:lpstr>Appendix – Survey questions used in final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Project   Chris Byrnes May 14, 2001</dc:title>
  <dc:creator>Chris</dc:creator>
  <cp:lastModifiedBy>Charlie Byrnes</cp:lastModifiedBy>
  <cp:revision>44</cp:revision>
  <cp:lastPrinted>2021-05-14T05:33:25Z</cp:lastPrinted>
  <dcterms:modified xsi:type="dcterms:W3CDTF">2021-05-14T14:09:23Z</dcterms:modified>
</cp:coreProperties>
</file>