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1"/>
  </p:sldMasterIdLst>
  <p:notesMasterIdLst>
    <p:notesMasterId r:id="rId16"/>
  </p:notesMasterIdLst>
  <p:sldIdLst>
    <p:sldId id="259" r:id="rId2"/>
    <p:sldId id="267" r:id="rId3"/>
    <p:sldId id="277" r:id="rId4"/>
    <p:sldId id="295" r:id="rId5"/>
    <p:sldId id="296" r:id="rId6"/>
    <p:sldId id="278" r:id="rId7"/>
    <p:sldId id="291" r:id="rId8"/>
    <p:sldId id="279" r:id="rId9"/>
    <p:sldId id="292" r:id="rId10"/>
    <p:sldId id="280" r:id="rId11"/>
    <p:sldId id="293" r:id="rId12"/>
    <p:sldId id="281" r:id="rId13"/>
    <p:sldId id="294" r:id="rId14"/>
    <p:sldId id="270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ontserrat" pitchFamily="2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03"/>
    <p:restoredTop sz="74462"/>
  </p:normalViewPr>
  <p:slideViewPr>
    <p:cSldViewPr snapToGrid="0">
      <p:cViewPr varScale="1">
        <p:scale>
          <a:sx n="118" d="100"/>
          <a:sy n="118" d="100"/>
        </p:scale>
        <p:origin x="227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18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24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707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98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176131a78_6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176131a78_6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176131a78_6_3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2176131a78_6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7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32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00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89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14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698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Gradient" type="tx">
  <p:cSld name="TITLE_AND_BODY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2">
  <p:cSld name="TITLE_2_1_1_2_2">
    <p:bg>
      <p:bgPr>
        <a:solidFill>
          <a:srgbClr val="00000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6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6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6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2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">
  <p:cSld name="TITLE_1">
    <p:bg>
      <p:bgPr>
        <a:solidFill>
          <a:srgbClr val="00000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81" name="Google Shape;8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75050" y="456025"/>
            <a:ext cx="8270745" cy="52409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35058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35058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 1">
  <p:cSld name="TITLE_1_2">
    <p:bg>
      <p:bgPr>
        <a:solidFill>
          <a:srgbClr val="0000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31925" y="314025"/>
            <a:ext cx="87027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8098" y="937700"/>
            <a:ext cx="7247804" cy="459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phone right 1">
  <p:cSld name="TITLE_1_1">
    <p:bg>
      <p:bgPr>
        <a:solidFill>
          <a:srgbClr val="000000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20"/>
          <p:cNvSpPr txBox="1"/>
          <p:nvPr/>
        </p:nvSpPr>
        <p:spPr>
          <a:xfrm>
            <a:off x="398700" y="403700"/>
            <a:ext cx="31566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Montserrat"/>
                <a:ea typeface="Montserrat"/>
                <a:cs typeface="Montserrat"/>
                <a:sym typeface="Montserrat"/>
              </a:rPr>
              <a:t>Headline content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42447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42447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/>
          <p:nvPr/>
        </p:nvSpPr>
        <p:spPr>
          <a:xfrm>
            <a:off x="4934325" y="763200"/>
            <a:ext cx="3409800" cy="710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0975" y="549550"/>
            <a:ext cx="3676650" cy="745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 1">
  <p:cSld name="TITLE_AND_BODY_1_2">
    <p:bg>
      <p:bgPr>
        <a:solidFill>
          <a:srgbClr val="00000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21"/>
          <p:cNvGrpSpPr/>
          <p:nvPr/>
        </p:nvGrpSpPr>
        <p:grpSpPr>
          <a:xfrm>
            <a:off x="4870456" y="830752"/>
            <a:ext cx="4589518" cy="4887574"/>
            <a:chOff x="3458352" y="512656"/>
            <a:chExt cx="5769350" cy="5951747"/>
          </a:xfrm>
        </p:grpSpPr>
        <p:pic>
          <p:nvPicPr>
            <p:cNvPr id="98" name="Google Shape;98;p2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2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Google Shape;100;p21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1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rgbClr val="EA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1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39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content slide 1 1">
  <p:cSld name="Skills content slide 1 1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5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5"/>
          <p:cNvSpPr/>
          <p:nvPr/>
        </p:nvSpPr>
        <p:spPr>
          <a:xfrm rot="5400000">
            <a:off x="94753" y="740237"/>
            <a:ext cx="6720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684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7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None/>
              <a:defRPr sz="5100" b="1" i="0" u="none" strike="noStrike" cap="none">
                <a:solidFill>
                  <a:schemeClr val="dk1"/>
                </a:solidFill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699" y="283412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FFFFFF"/>
                </a:solidFill>
              </a:defRPr>
            </a:lvl1pPr>
            <a:lvl2pPr lvl="1" algn="r" rtl="0">
              <a:buNone/>
              <a:defRPr sz="1300">
                <a:solidFill>
                  <a:srgbClr val="FFFFFF"/>
                </a:solidFill>
              </a:defRPr>
            </a:lvl2pPr>
            <a:lvl3pPr lvl="2" algn="r" rtl="0">
              <a:buNone/>
              <a:defRPr sz="1300">
                <a:solidFill>
                  <a:srgbClr val="FFFFFF"/>
                </a:solidFill>
              </a:defRPr>
            </a:lvl3pPr>
            <a:lvl4pPr lvl="3" algn="r" rtl="0">
              <a:buNone/>
              <a:defRPr sz="1300">
                <a:solidFill>
                  <a:srgbClr val="FFFFFF"/>
                </a:solidFill>
              </a:defRPr>
            </a:lvl4pPr>
            <a:lvl5pPr lvl="4" algn="r" rtl="0">
              <a:buNone/>
              <a:defRPr sz="1300">
                <a:solidFill>
                  <a:srgbClr val="FFFFFF"/>
                </a:solidFill>
              </a:defRPr>
            </a:lvl5pPr>
            <a:lvl6pPr lvl="5" algn="r" rtl="0">
              <a:buNone/>
              <a:defRPr sz="1300">
                <a:solidFill>
                  <a:srgbClr val="FFFFFF"/>
                </a:solidFill>
              </a:defRPr>
            </a:lvl6pPr>
            <a:lvl7pPr lvl="6" algn="r" rtl="0">
              <a:buNone/>
              <a:defRPr sz="1300">
                <a:solidFill>
                  <a:srgbClr val="FFFFFF"/>
                </a:solidFill>
              </a:defRPr>
            </a:lvl7pPr>
            <a:lvl8pPr lvl="7" algn="r" rtl="0">
              <a:buNone/>
              <a:defRPr sz="1300">
                <a:solidFill>
                  <a:srgbClr val="FFFFFF"/>
                </a:solidFill>
              </a:defRPr>
            </a:lvl8pPr>
            <a:lvl9pPr lvl="8" algn="r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3" r:id="rId3"/>
    <p:sldLayoutId id="2147483664" r:id="rId4"/>
    <p:sldLayoutId id="2147483665" r:id="rId5"/>
    <p:sldLayoutId id="2147483666" r:id="rId6"/>
    <p:sldLayoutId id="214748366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React Fundamentals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React Core Concepts</a:t>
            </a:r>
            <a:endParaRPr sz="3600" dirty="0">
              <a:solidFill>
                <a:schemeClr val="lt1"/>
              </a:solidFill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950" y="3823950"/>
            <a:ext cx="3069123" cy="1392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React Core Concepts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1"/>
                </a:solidFill>
              </a:rPr>
              <a:t>Component State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2146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0" y="714275"/>
            <a:ext cx="3846540" cy="314100"/>
          </a:xfrm>
        </p:spPr>
        <p:txBody>
          <a:bodyPr/>
          <a:lstStyle/>
          <a:p>
            <a:r>
              <a:rPr lang="en-US" dirty="0"/>
              <a:t>Component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4"/>
            <a:ext cx="3681300" cy="3970345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Values necessary for your application to function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28600" indent="0"/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Can also be defined directly as class property (without constructor)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Should only be updated by calling `</a:t>
            </a:r>
            <a:r>
              <a:rPr lang="en-US" sz="1600" dirty="0" err="1"/>
              <a:t>this.setState</a:t>
            </a:r>
            <a:r>
              <a:rPr lang="en-US" sz="1600" dirty="0"/>
              <a:t>()` method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Components re-render when state is updated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28600" indent="0"/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457A9-7E93-0E05-2A10-6969752DF7F1}"/>
              </a:ext>
            </a:extLst>
          </p:cNvPr>
          <p:cNvSpPr/>
          <p:nvPr/>
        </p:nvSpPr>
        <p:spPr>
          <a:xfrm>
            <a:off x="4572001" y="49"/>
            <a:ext cx="4572000" cy="5143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React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Component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constructor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someValue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'World’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state can also be defined directly without constructor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state = {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//   </a:t>
            </a:r>
            <a:r>
              <a:rPr lang="en-US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someValue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: 'World’</a:t>
            </a:r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}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render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  Hello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someValue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!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70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React Core Concepts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1"/>
                </a:solidFill>
              </a:rPr>
              <a:t>Component Methods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3548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0" y="714275"/>
            <a:ext cx="3846540" cy="314100"/>
          </a:xfrm>
        </p:spPr>
        <p:txBody>
          <a:bodyPr/>
          <a:lstStyle/>
          <a:p>
            <a:r>
              <a:rPr lang="en-US" dirty="0"/>
              <a:t>Component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4"/>
            <a:ext cx="3074380" cy="3970345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to handle events and update state value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Updating state triggers component re-render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If method is passed to another component or element, `this` must be bound inside constructor*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28600" indent="0"/>
            <a:r>
              <a:rPr lang="en-US" sz="1600" dirty="0"/>
              <a:t>* arrow functions allow methods to automatically bind to class’s `this` value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457A9-7E93-0E05-2A10-6969752DF7F1}"/>
              </a:ext>
            </a:extLst>
          </p:cNvPr>
          <p:cNvSpPr/>
          <p:nvPr/>
        </p:nvSpPr>
        <p:spPr>
          <a:xfrm>
            <a:off x="3799840" y="49"/>
            <a:ext cx="5344161" cy="5143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React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Component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constructor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props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handleIncrement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handleIncrement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bind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count: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handleIncrement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setState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({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count: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render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  Count: 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this.state.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onClick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handleIncrement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+1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&lt;/</a:t>
            </a:r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sz="11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73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6"/>
          <p:cNvPicPr preferRelativeResize="0"/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>
            <a:off x="1369354" y="158875"/>
            <a:ext cx="507039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/>
          <p:nvPr/>
        </p:nvSpPr>
        <p:spPr>
          <a:xfrm flipH="1">
            <a:off x="770425" y="2009875"/>
            <a:ext cx="22263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36"/>
          <p:cNvGrpSpPr/>
          <p:nvPr/>
        </p:nvGrpSpPr>
        <p:grpSpPr>
          <a:xfrm>
            <a:off x="4491032" y="1168875"/>
            <a:ext cx="4689327" cy="4991730"/>
            <a:chOff x="3458352" y="512656"/>
            <a:chExt cx="5769350" cy="5951747"/>
          </a:xfrm>
        </p:grpSpPr>
        <p:pic>
          <p:nvPicPr>
            <p:cNvPr id="282" name="Google Shape;282;p36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36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4" name="Google Shape;284;p36"/>
          <p:cNvSpPr/>
          <p:nvPr/>
        </p:nvSpPr>
        <p:spPr>
          <a:xfrm rot="5400000">
            <a:off x="347275" y="2418450"/>
            <a:ext cx="9297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6"/>
          <p:cNvSpPr/>
          <p:nvPr/>
        </p:nvSpPr>
        <p:spPr>
          <a:xfrm rot="5400000">
            <a:off x="1932200" y="1005450"/>
            <a:ext cx="21240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6"/>
          <p:cNvSpPr txBox="1">
            <a:spLocks noGrp="1"/>
          </p:cNvSpPr>
          <p:nvPr>
            <p:ph type="title" idx="4294967295"/>
          </p:nvPr>
        </p:nvSpPr>
        <p:spPr>
          <a:xfrm>
            <a:off x="1038750" y="2333550"/>
            <a:ext cx="7164000" cy="2555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chemeClr val="lt1"/>
                </a:solidFill>
              </a:rPr>
              <a:t>Let’s try it!</a:t>
            </a:r>
            <a:endParaRPr sz="45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</a:endParaRPr>
          </a:p>
        </p:txBody>
      </p:sp>
      <p:pic>
        <p:nvPicPr>
          <p:cNvPr id="287" name="Google Shape;287;p36" descr="Google Shape;299;p42"/>
          <p:cNvPicPr preferRelativeResize="0"/>
          <p:nvPr/>
        </p:nvPicPr>
        <p:blipFill rotWithShape="1">
          <a:blip r:embed="rId5">
            <a:alphaModFix amt="38000"/>
          </a:blip>
          <a:srcRect/>
          <a:stretch/>
        </p:blipFill>
        <p:spPr>
          <a:xfrm>
            <a:off x="5053325" y="2333550"/>
            <a:ext cx="1179012" cy="8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06200" y="4594175"/>
            <a:ext cx="1355525" cy="29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8213" y="4187750"/>
            <a:ext cx="2049536" cy="92969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Topics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1"/>
          </p:nvPr>
        </p:nvSpPr>
        <p:spPr>
          <a:xfrm>
            <a:off x="613700" y="1471300"/>
            <a:ext cx="7086600" cy="3221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Understanding Components</a:t>
            </a:r>
          </a:p>
          <a:p>
            <a:pPr lvl="2" indent="-323850">
              <a:lnSpc>
                <a:spcPct val="150000"/>
              </a:lnSpc>
              <a:buChar char="●"/>
            </a:pPr>
            <a:r>
              <a:rPr lang="en-US" dirty="0"/>
              <a:t>Functional Components</a:t>
            </a:r>
          </a:p>
          <a:p>
            <a:pPr lvl="2" indent="-323850">
              <a:lnSpc>
                <a:spcPct val="150000"/>
              </a:lnSpc>
              <a:buChar char="●"/>
            </a:pPr>
            <a:r>
              <a:rPr lang="en-US" dirty="0"/>
              <a:t>Class Components</a:t>
            </a:r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Anatomy of a Component:</a:t>
            </a:r>
          </a:p>
          <a:p>
            <a:pPr lvl="2" indent="-323850">
              <a:lnSpc>
                <a:spcPct val="150000"/>
              </a:lnSpc>
              <a:buChar char="●"/>
            </a:pPr>
            <a:r>
              <a:rPr lang="en-US" dirty="0"/>
              <a:t>Render</a:t>
            </a:r>
          </a:p>
          <a:p>
            <a:pPr lvl="2" indent="-323850">
              <a:lnSpc>
                <a:spcPct val="150000"/>
              </a:lnSpc>
              <a:buChar char="●"/>
            </a:pPr>
            <a:r>
              <a:rPr lang="en-US" dirty="0"/>
              <a:t>Props</a:t>
            </a:r>
          </a:p>
          <a:p>
            <a:pPr lvl="2" indent="-323850">
              <a:lnSpc>
                <a:spcPct val="150000"/>
              </a:lnSpc>
              <a:buChar char="●"/>
            </a:pPr>
            <a:r>
              <a:rPr lang="en-US" dirty="0"/>
              <a:t>State</a:t>
            </a:r>
          </a:p>
          <a:p>
            <a:pPr lvl="2" indent="-323850">
              <a:lnSpc>
                <a:spcPct val="150000"/>
              </a:lnSpc>
              <a:buChar char="●"/>
            </a:pPr>
            <a:r>
              <a:rPr lang="en-US" dirty="0"/>
              <a:t>Methods</a:t>
            </a:r>
          </a:p>
        </p:txBody>
      </p:sp>
      <p:sp>
        <p:nvSpPr>
          <p:cNvPr id="258" name="Google Shape;258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2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React Core Concepts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1"/>
                </a:solidFill>
              </a:rPr>
              <a:t>Understanding Components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351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0" y="714275"/>
            <a:ext cx="3681300" cy="314100"/>
          </a:xfrm>
        </p:spPr>
        <p:txBody>
          <a:bodyPr/>
          <a:lstStyle/>
          <a:p>
            <a:r>
              <a:rPr lang="en-US" dirty="0"/>
              <a:t>Functional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4"/>
            <a:ext cx="3681300" cy="3970345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Bare minimum encapsulated React component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Returns JSX / some other component(s)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457A9-7E93-0E05-2A10-6969752DF7F1}"/>
              </a:ext>
            </a:extLst>
          </p:cNvPr>
          <p:cNvSpPr/>
          <p:nvPr/>
        </p:nvSpPr>
        <p:spPr>
          <a:xfrm>
            <a:off x="4572001" y="49"/>
            <a:ext cx="4572000" cy="5143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pPr lvl="1"/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Hello World!</a:t>
            </a:r>
          </a:p>
          <a:p>
            <a:pPr lvl="1"/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2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0" y="714275"/>
            <a:ext cx="3681300" cy="314100"/>
          </a:xfrm>
        </p:spPr>
        <p:txBody>
          <a:bodyPr/>
          <a:lstStyle/>
          <a:p>
            <a:r>
              <a:rPr lang="en-US" dirty="0"/>
              <a:t>Class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4"/>
            <a:ext cx="3681300" cy="3970345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Extends </a:t>
            </a:r>
            <a:r>
              <a:rPr lang="en-US" sz="1600" dirty="0" err="1"/>
              <a:t>React.Component</a:t>
            </a:r>
            <a:r>
              <a:rPr lang="en-US" sz="1600" dirty="0"/>
              <a:t> class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Allows for defining ’state’ property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Re-renders when state or props are updated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457A9-7E93-0E05-2A10-6969752DF7F1}"/>
              </a:ext>
            </a:extLst>
          </p:cNvPr>
          <p:cNvSpPr/>
          <p:nvPr/>
        </p:nvSpPr>
        <p:spPr>
          <a:xfrm>
            <a:off x="4572001" y="49"/>
            <a:ext cx="4572000" cy="5143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React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Component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constructor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someValue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'World’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render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  Hello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someValue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!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4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React Core Concepts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1"/>
                </a:solidFill>
              </a:rPr>
              <a:t>Component Rendering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023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0" y="714275"/>
            <a:ext cx="3681300" cy="314100"/>
          </a:xfrm>
        </p:spPr>
        <p:txBody>
          <a:bodyPr/>
          <a:lstStyle/>
          <a:p>
            <a:r>
              <a:rPr lang="en-US" dirty="0"/>
              <a:t>Component Rendering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4"/>
            <a:ext cx="3681300" cy="3970345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All components must include a return statement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i="1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A component with a return represents the minimum possible component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Typically, return is composed of JSX / child components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In a class component, the return statement is included inside the render() method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457A9-7E93-0E05-2A10-6969752DF7F1}"/>
              </a:ext>
            </a:extLst>
          </p:cNvPr>
          <p:cNvSpPr/>
          <p:nvPr/>
        </p:nvSpPr>
        <p:spPr>
          <a:xfrm>
            <a:off x="4572001" y="49"/>
            <a:ext cx="4572000" cy="5143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pPr lvl="1"/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This is the rendered div!</a:t>
            </a:r>
          </a:p>
          <a:p>
            <a:pPr lvl="1"/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React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Component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render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	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This is the rendered div!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3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React Core Concepts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1"/>
                </a:solidFill>
              </a:rPr>
              <a:t>Component Props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5252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0" y="714275"/>
            <a:ext cx="3846540" cy="314100"/>
          </a:xfrm>
        </p:spPr>
        <p:txBody>
          <a:bodyPr/>
          <a:lstStyle/>
          <a:p>
            <a:r>
              <a:rPr lang="en-US" dirty="0"/>
              <a:t>Component Props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4"/>
            <a:ext cx="3681300" cy="3970345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Components may receive props from a parent component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Props are received as an argument in function a functional component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Components re-render when props are updated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600" dirty="0"/>
              <a:t>Props are READ-ONLY – do not try to change props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457A9-7E93-0E05-2A10-6969752DF7F1}"/>
              </a:ext>
            </a:extLst>
          </p:cNvPr>
          <p:cNvSpPr/>
          <p:nvPr/>
        </p:nvSpPr>
        <p:spPr>
          <a:xfrm>
            <a:off x="4572001" y="49"/>
            <a:ext cx="4572000" cy="5143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Child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Hello,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props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Parent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Child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'Tim'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175136"/>
      </p:ext>
    </p:extLst>
  </p:cSld>
  <p:clrMapOvr>
    <a:masterClrMapping/>
  </p:clrMapOvr>
</p:sld>
</file>

<file path=ppt/theme/theme1.xml><?xml version="1.0" encoding="utf-8"?>
<a:theme xmlns:a="http://schemas.openxmlformats.org/drawingml/2006/main" name="Pluralsight default theme">
  <a:themeElements>
    <a:clrScheme name="Pluralsight default theme">
      <a:dk1>
        <a:srgbClr val="404040"/>
      </a:dk1>
      <a:lt1>
        <a:srgbClr val="FFFFFF"/>
      </a:lt1>
      <a:dk2>
        <a:srgbClr val="A7A7A7"/>
      </a:dk2>
      <a:lt2>
        <a:srgbClr val="535353"/>
      </a:lt2>
      <a:accent1>
        <a:srgbClr val="F05A28"/>
      </a:accent1>
      <a:accent2>
        <a:srgbClr val="E80A89"/>
      </a:accent2>
      <a:accent3>
        <a:srgbClr val="27AAE1"/>
      </a:accent3>
      <a:accent4>
        <a:srgbClr val="2B3990"/>
      </a:accent4>
      <a:accent5>
        <a:srgbClr val="4DEFA5"/>
      </a:accent5>
      <a:accent6>
        <a:srgbClr val="FFD825"/>
      </a:accent6>
      <a:hlink>
        <a:srgbClr val="EA008A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19622</TotalTime>
  <Words>659</Words>
  <Application>Microsoft Macintosh PowerPoint</Application>
  <PresentationFormat>On-screen Show (16:9)</PresentationFormat>
  <Paragraphs>195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Menlo</vt:lpstr>
      <vt:lpstr>Montserrat</vt:lpstr>
      <vt:lpstr>Arial</vt:lpstr>
      <vt:lpstr>Calibri</vt:lpstr>
      <vt:lpstr>Pluralsight default theme</vt:lpstr>
      <vt:lpstr>React Fundamentals React Core Concepts</vt:lpstr>
      <vt:lpstr>Topics</vt:lpstr>
      <vt:lpstr>React Core Concepts Understanding Components</vt:lpstr>
      <vt:lpstr>Functional Components</vt:lpstr>
      <vt:lpstr>Class Components</vt:lpstr>
      <vt:lpstr>React Core Concepts Component Rendering</vt:lpstr>
      <vt:lpstr>Component Rendering</vt:lpstr>
      <vt:lpstr>React Core Concepts Component Props</vt:lpstr>
      <vt:lpstr>Component Props</vt:lpstr>
      <vt:lpstr>React Core Concepts Component State</vt:lpstr>
      <vt:lpstr>Component State</vt:lpstr>
      <vt:lpstr>React Core Concepts Component Methods</vt:lpstr>
      <vt:lpstr>Component Methods</vt:lpstr>
      <vt:lpstr>Let’s try it!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Christopher Carter</cp:lastModifiedBy>
  <cp:revision>50</cp:revision>
  <dcterms:modified xsi:type="dcterms:W3CDTF">2023-03-09T15:23:34Z</dcterms:modified>
</cp:coreProperties>
</file>