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8288000" cy="10287000"/>
  <p:notesSz cx="6858000" cy="9144000"/>
  <p:embeddedFontLst>
    <p:embeddedFont>
      <p:font typeface="Pattanakarn Bold" pitchFamily="2" charset="-34"/>
      <p:regular r:id="rId13"/>
      <p:bold r:id="rId14"/>
    </p:embeddedFont>
    <p:embeddedFont>
      <p:font typeface="TT Interphases Mono" panose="02000506030000020004" pitchFamily="2" charset="0"/>
      <p:regular r:id="rId15"/>
    </p:embeddedFont>
    <p:embeddedFont>
      <p:font typeface="TT Interphases Mono Bold" panose="02000806030000020004" pitchFamily="2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098" autoAdjust="0"/>
    <p:restoredTop sz="94607" autoAdjust="0"/>
  </p:normalViewPr>
  <p:slideViewPr>
    <p:cSldViewPr>
      <p:cViewPr varScale="1">
        <p:scale>
          <a:sx n="99" d="100"/>
          <a:sy n="99" d="100"/>
        </p:scale>
        <p:origin x="9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7" Type="http://schemas.openxmlformats.org/officeDocument/2006/relationships/image" Target="../media/image11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85" t="-1208" r="-1255" b="-1631"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2432275" y="2982346"/>
            <a:ext cx="13423450" cy="3368066"/>
          </a:xfrm>
          <a:custGeom>
            <a:avLst/>
            <a:gdLst/>
            <a:ahLst/>
            <a:cxnLst/>
            <a:rect l="l" t="t" r="r" b="b"/>
            <a:pathLst>
              <a:path w="13423450" h="3368066">
                <a:moveTo>
                  <a:pt x="0" y="0"/>
                </a:moveTo>
                <a:lnTo>
                  <a:pt x="13423450" y="0"/>
                </a:lnTo>
                <a:lnTo>
                  <a:pt x="13423450" y="3368066"/>
                </a:lnTo>
                <a:lnTo>
                  <a:pt x="0" y="3368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TextBox 4"/>
          <p:cNvSpPr txBox="1"/>
          <p:nvPr/>
        </p:nvSpPr>
        <p:spPr>
          <a:xfrm>
            <a:off x="3563481" y="3904240"/>
            <a:ext cx="11161039" cy="13718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2"/>
              </a:lnSpc>
            </a:pPr>
            <a:r>
              <a:rPr lang="en-US" sz="8001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DATACENSUS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1234795"/>
            <a:ext cx="4142455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</a:pPr>
            <a:r>
              <a:rPr lang="en-US" sz="2100">
                <a:solidFill>
                  <a:srgbClr val="16DC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Presentación de Proyecto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269467" y="8499360"/>
            <a:ext cx="3989833" cy="356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40"/>
              </a:lnSpc>
            </a:pPr>
            <a:r>
              <a:rPr lang="en-US" sz="2100">
                <a:solidFill>
                  <a:srgbClr val="16DC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www.DuocUc.cl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53586" y="8817495"/>
            <a:ext cx="3332613" cy="10991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-Carlos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Berrio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-Alexis Quiroz </a:t>
            </a:r>
          </a:p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-Christian Cabezas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2238">
                <a:alpha val="100000"/>
              </a:srgbClr>
            </a:gs>
            <a:gs pos="100000">
              <a:srgbClr val="051423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89531" y="723938"/>
            <a:ext cx="4752036" cy="914767"/>
          </a:xfrm>
          <a:custGeom>
            <a:avLst/>
            <a:gdLst/>
            <a:ahLst/>
            <a:cxnLst/>
            <a:rect l="l" t="t" r="r" b="b"/>
            <a:pathLst>
              <a:path w="4752036" h="914767">
                <a:moveTo>
                  <a:pt x="0" y="0"/>
                </a:moveTo>
                <a:lnTo>
                  <a:pt x="4752036" y="0"/>
                </a:lnTo>
                <a:lnTo>
                  <a:pt x="4752036" y="914767"/>
                </a:lnTo>
                <a:lnTo>
                  <a:pt x="0" y="914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5809233" y="1533930"/>
            <a:ext cx="15122202" cy="102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63"/>
              </a:lnSpc>
            </a:pPr>
            <a:r>
              <a:rPr lang="en-US" sz="6045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CONCLUSIÓN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467217" y="3210540"/>
            <a:ext cx="17353565" cy="65703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 b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Como equipo podemos concluir que vemos una gran oportunidad en este proyecto para probar nuestras capacidades en distintos temas, generando una solucion vanguardista a la problematica presentada.</a:t>
            </a:r>
          </a:p>
          <a:p>
            <a:pPr algn="l">
              <a:lnSpc>
                <a:spcPts val="4499"/>
              </a:lnSpc>
            </a:pPr>
            <a:endParaRPr lang="en-US" sz="2999" b="1">
              <a:solidFill>
                <a:srgbClr val="FFFFFF"/>
              </a:solidFill>
              <a:latin typeface="TT Interphases Mono Bold"/>
              <a:ea typeface="TT Interphases Mono Bold"/>
              <a:cs typeface="TT Interphases Mono Bold"/>
              <a:sym typeface="TT Interphases Mono Bold"/>
            </a:endParaRPr>
          </a:p>
          <a:p>
            <a:pPr algn="l">
              <a:lnSpc>
                <a:spcPts val="4499"/>
              </a:lnSpc>
            </a:pPr>
            <a:r>
              <a:rPr lang="en-US" sz="2999" b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Con DATACENSUS buscamos generar una propuesta de valor a los datos del censo, enriquecerlos y disponerlos de manera que para los usuarios sea simple y entretenido de usar.</a:t>
            </a:r>
          </a:p>
          <a:p>
            <a:pPr algn="l">
              <a:lnSpc>
                <a:spcPts val="4499"/>
              </a:lnSpc>
            </a:pPr>
            <a:endParaRPr lang="en-US" sz="2999" b="1">
              <a:solidFill>
                <a:srgbClr val="FFFFFF"/>
              </a:solidFill>
              <a:latin typeface="TT Interphases Mono Bold"/>
              <a:ea typeface="TT Interphases Mono Bold"/>
              <a:cs typeface="TT Interphases Mono Bold"/>
              <a:sym typeface="TT Interphases Mono Bold"/>
            </a:endParaRPr>
          </a:p>
          <a:p>
            <a:pPr algn="l">
              <a:lnSpc>
                <a:spcPts val="4499"/>
              </a:lnSpc>
            </a:pPr>
            <a:r>
              <a:rPr lang="en-US" sz="2999" b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Vemos que las competencias a implementar en este proyecto van en linea con el perfil de egreso de Ingeniero Informatico, por lo cual estamos entusiasmados en poder llevarlo a cabo. </a:t>
            </a:r>
          </a:p>
          <a:p>
            <a:pPr algn="l">
              <a:lnSpc>
                <a:spcPts val="3150"/>
              </a:lnSpc>
            </a:pPr>
            <a:endParaRPr lang="en-US" sz="2999" b="1">
              <a:solidFill>
                <a:srgbClr val="FFFFFF"/>
              </a:solidFill>
              <a:latin typeface="TT Interphases Mono Bold"/>
              <a:ea typeface="TT Interphases Mono Bold"/>
              <a:cs typeface="TT Interphases Mono Bold"/>
              <a:sym typeface="TT Interphases Mono 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2238">
                <a:alpha val="100000"/>
              </a:srgbClr>
            </a:gs>
            <a:gs pos="100000">
              <a:srgbClr val="051423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89531" y="723938"/>
            <a:ext cx="4752036" cy="914767"/>
          </a:xfrm>
          <a:custGeom>
            <a:avLst/>
            <a:gdLst/>
            <a:ahLst/>
            <a:cxnLst/>
            <a:rect l="l" t="t" r="r" b="b"/>
            <a:pathLst>
              <a:path w="4752036" h="914767">
                <a:moveTo>
                  <a:pt x="0" y="0"/>
                </a:moveTo>
                <a:lnTo>
                  <a:pt x="4752036" y="0"/>
                </a:lnTo>
                <a:lnTo>
                  <a:pt x="4752036" y="914767"/>
                </a:lnTo>
                <a:lnTo>
                  <a:pt x="0" y="914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2967206" y="2248861"/>
            <a:ext cx="15122202" cy="102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63"/>
              </a:lnSpc>
            </a:pPr>
            <a:r>
              <a:rPr lang="en-US" sz="6045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GRACIAS POR LA ATENCIÓN!!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287225" y="3859966"/>
            <a:ext cx="17353565" cy="7848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9"/>
              </a:lnSpc>
            </a:pPr>
            <a:r>
              <a:rPr lang="en-US" sz="4399" b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Nos vemos en la siguiente entrega!!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2238">
                <a:alpha val="100000"/>
              </a:srgbClr>
            </a:gs>
            <a:gs pos="100000">
              <a:srgbClr val="051423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402570" y="516195"/>
            <a:ext cx="9546570" cy="1177410"/>
          </a:xfrm>
          <a:custGeom>
            <a:avLst/>
            <a:gdLst/>
            <a:ahLst/>
            <a:cxnLst/>
            <a:rect l="l" t="t" r="r" b="b"/>
            <a:pathLst>
              <a:path w="9546570" h="1177410">
                <a:moveTo>
                  <a:pt x="0" y="0"/>
                </a:moveTo>
                <a:lnTo>
                  <a:pt x="9546570" y="0"/>
                </a:lnTo>
                <a:lnTo>
                  <a:pt x="9546570" y="1177410"/>
                </a:lnTo>
                <a:lnTo>
                  <a:pt x="0" y="11774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8614453" y="2959388"/>
            <a:ext cx="8644847" cy="6491494"/>
          </a:xfrm>
          <a:custGeom>
            <a:avLst/>
            <a:gdLst/>
            <a:ahLst/>
            <a:cxnLst/>
            <a:rect l="l" t="t" r="r" b="b"/>
            <a:pathLst>
              <a:path w="8644847" h="6491494">
                <a:moveTo>
                  <a:pt x="0" y="0"/>
                </a:moveTo>
                <a:lnTo>
                  <a:pt x="8644847" y="0"/>
                </a:lnTo>
                <a:lnTo>
                  <a:pt x="8644847" y="6491495"/>
                </a:lnTo>
                <a:lnTo>
                  <a:pt x="0" y="649149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TextBox 4"/>
          <p:cNvSpPr txBox="1"/>
          <p:nvPr/>
        </p:nvSpPr>
        <p:spPr>
          <a:xfrm>
            <a:off x="1076325" y="2295813"/>
            <a:ext cx="5055107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800"/>
              </a:lnSpc>
            </a:pPr>
            <a:r>
              <a:rPr lang="en-US" sz="70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AGENDA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781848" y="4026889"/>
            <a:ext cx="6310056" cy="4251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75799" lvl="1" indent="-287899" algn="l">
              <a:lnSpc>
                <a:spcPts val="4267"/>
              </a:lnSpc>
              <a:buAutoNum type="arabicPeriod"/>
            </a:pPr>
            <a:r>
              <a:rPr lang="en-US" sz="2666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Introducción </a:t>
            </a:r>
          </a:p>
          <a:p>
            <a:pPr marL="575799" lvl="1" indent="-287899" algn="l">
              <a:lnSpc>
                <a:spcPts val="4267"/>
              </a:lnSpc>
              <a:buAutoNum type="arabicPeriod"/>
            </a:pPr>
            <a:r>
              <a:rPr lang="en-US" sz="2666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Descripción</a:t>
            </a:r>
          </a:p>
          <a:p>
            <a:pPr marL="575799" lvl="1" indent="-287899" algn="l">
              <a:lnSpc>
                <a:spcPts val="4267"/>
              </a:lnSpc>
              <a:buAutoNum type="arabicPeriod"/>
            </a:pPr>
            <a:r>
              <a:rPr lang="en-US" sz="2666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Objetivos </a:t>
            </a:r>
          </a:p>
          <a:p>
            <a:pPr marL="575799" lvl="1" indent="-287899" algn="l">
              <a:lnSpc>
                <a:spcPts val="4267"/>
              </a:lnSpc>
              <a:buAutoNum type="arabicPeriod"/>
            </a:pPr>
            <a:r>
              <a:rPr lang="en-US" sz="2666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Requerimientos</a:t>
            </a:r>
          </a:p>
          <a:p>
            <a:pPr marL="575799" lvl="1" indent="-287899" algn="l">
              <a:lnSpc>
                <a:spcPts val="4267"/>
              </a:lnSpc>
              <a:buAutoNum type="arabicPeriod"/>
            </a:pPr>
            <a:r>
              <a:rPr lang="en-US" sz="2666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Premisas y Restricciones</a:t>
            </a:r>
          </a:p>
          <a:p>
            <a:pPr marL="575799" lvl="1" indent="-287899" algn="l">
              <a:lnSpc>
                <a:spcPts val="4267"/>
              </a:lnSpc>
              <a:buAutoNum type="arabicPeriod"/>
            </a:pPr>
            <a:r>
              <a:rPr lang="en-US" sz="2666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Hitos</a:t>
            </a:r>
          </a:p>
          <a:p>
            <a:pPr marL="575799" lvl="1" indent="-287899" algn="l">
              <a:lnSpc>
                <a:spcPts val="4267"/>
              </a:lnSpc>
              <a:buAutoNum type="arabicPeriod"/>
            </a:pPr>
            <a:r>
              <a:rPr lang="en-US" sz="2666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Competencias</a:t>
            </a:r>
          </a:p>
          <a:p>
            <a:pPr marL="575799" lvl="1" indent="-287899" algn="l">
              <a:lnSpc>
                <a:spcPts val="4267"/>
              </a:lnSpc>
              <a:buAutoNum type="arabicPeriod"/>
            </a:pPr>
            <a:r>
              <a:rPr lang="en-US" sz="2666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Conclusión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2238">
                <a:alpha val="100000"/>
              </a:srgbClr>
            </a:gs>
            <a:gs pos="100000">
              <a:srgbClr val="051423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245040" y="1269750"/>
            <a:ext cx="5895508" cy="1479237"/>
          </a:xfrm>
          <a:custGeom>
            <a:avLst/>
            <a:gdLst/>
            <a:ahLst/>
            <a:cxnLst/>
            <a:rect l="l" t="t" r="r" b="b"/>
            <a:pathLst>
              <a:path w="5895508" h="1479237">
                <a:moveTo>
                  <a:pt x="0" y="0"/>
                </a:moveTo>
                <a:lnTo>
                  <a:pt x="5895508" y="0"/>
                </a:lnTo>
                <a:lnTo>
                  <a:pt x="5895508" y="1479236"/>
                </a:lnTo>
                <a:lnTo>
                  <a:pt x="0" y="1479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10147452" y="1269750"/>
            <a:ext cx="5895508" cy="1479237"/>
          </a:xfrm>
          <a:custGeom>
            <a:avLst/>
            <a:gdLst/>
            <a:ahLst/>
            <a:cxnLst/>
            <a:rect l="l" t="t" r="r" b="b"/>
            <a:pathLst>
              <a:path w="5895508" h="1479237">
                <a:moveTo>
                  <a:pt x="0" y="0"/>
                </a:moveTo>
                <a:lnTo>
                  <a:pt x="5895508" y="0"/>
                </a:lnTo>
                <a:lnTo>
                  <a:pt x="5895508" y="1479236"/>
                </a:lnTo>
                <a:lnTo>
                  <a:pt x="0" y="1479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4" name="Group 4"/>
          <p:cNvGrpSpPr/>
          <p:nvPr/>
        </p:nvGrpSpPr>
        <p:grpSpPr>
          <a:xfrm>
            <a:off x="2119338" y="3181682"/>
            <a:ext cx="6482384" cy="4150901"/>
            <a:chOff x="0" y="0"/>
            <a:chExt cx="1269334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69334" cy="812800"/>
            </a:xfrm>
            <a:custGeom>
              <a:avLst/>
              <a:gdLst/>
              <a:ahLst/>
              <a:cxnLst/>
              <a:rect l="l" t="t" r="r" b="b"/>
              <a:pathLst>
                <a:path w="1269334" h="812800">
                  <a:moveTo>
                    <a:pt x="0" y="0"/>
                  </a:moveTo>
                  <a:lnTo>
                    <a:pt x="1269334" y="0"/>
                  </a:lnTo>
                  <a:lnTo>
                    <a:pt x="1269334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7172" r="-7172"/>
              </a:stretch>
            </a:blipFill>
            <a:ln w="38100" cap="sq">
              <a:solidFill>
                <a:srgbClr val="19B2CE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791700" y="3101878"/>
            <a:ext cx="6607012" cy="4230705"/>
            <a:chOff x="0" y="0"/>
            <a:chExt cx="1269334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69334" cy="812800"/>
            </a:xfrm>
            <a:custGeom>
              <a:avLst/>
              <a:gdLst/>
              <a:ahLst/>
              <a:cxnLst/>
              <a:rect l="l" t="t" r="r" b="b"/>
              <a:pathLst>
                <a:path w="1269334" h="812800">
                  <a:moveTo>
                    <a:pt x="0" y="0"/>
                  </a:moveTo>
                  <a:lnTo>
                    <a:pt x="1269334" y="0"/>
                  </a:lnTo>
                  <a:lnTo>
                    <a:pt x="1269334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l="-21148" r="-21148"/>
              </a:stretch>
            </a:blipFill>
            <a:ln w="38100" cap="sq">
              <a:solidFill>
                <a:srgbClr val="19B2CE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8" name="Freeform 8"/>
          <p:cNvSpPr/>
          <p:nvPr/>
        </p:nvSpPr>
        <p:spPr>
          <a:xfrm rot="5400000">
            <a:off x="-1189805" y="1551985"/>
            <a:ext cx="4752036" cy="914767"/>
          </a:xfrm>
          <a:custGeom>
            <a:avLst/>
            <a:gdLst/>
            <a:ahLst/>
            <a:cxnLst/>
            <a:rect l="l" t="t" r="r" b="b"/>
            <a:pathLst>
              <a:path w="4752036" h="914767">
                <a:moveTo>
                  <a:pt x="0" y="0"/>
                </a:moveTo>
                <a:lnTo>
                  <a:pt x="4752036" y="0"/>
                </a:lnTo>
                <a:lnTo>
                  <a:pt x="4752036" y="914767"/>
                </a:lnTo>
                <a:lnTo>
                  <a:pt x="0" y="9147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Freeform 9"/>
          <p:cNvSpPr/>
          <p:nvPr/>
        </p:nvSpPr>
        <p:spPr>
          <a:xfrm rot="-5400000">
            <a:off x="14721357" y="7895122"/>
            <a:ext cx="4752036" cy="914767"/>
          </a:xfrm>
          <a:custGeom>
            <a:avLst/>
            <a:gdLst/>
            <a:ahLst/>
            <a:cxnLst/>
            <a:rect l="l" t="t" r="r" b="b"/>
            <a:pathLst>
              <a:path w="4752036" h="914767">
                <a:moveTo>
                  <a:pt x="0" y="0"/>
                </a:moveTo>
                <a:lnTo>
                  <a:pt x="4752036" y="0"/>
                </a:lnTo>
                <a:lnTo>
                  <a:pt x="4752036" y="914767"/>
                </a:lnTo>
                <a:lnTo>
                  <a:pt x="0" y="9147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" name="TextBox 10"/>
          <p:cNvSpPr txBox="1"/>
          <p:nvPr/>
        </p:nvSpPr>
        <p:spPr>
          <a:xfrm>
            <a:off x="3525803" y="1695343"/>
            <a:ext cx="3333982" cy="513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33"/>
              </a:lnSpc>
            </a:pPr>
            <a:r>
              <a:rPr lang="en-US" sz="3023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JUSTIFICACIÓN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787833" y="1695343"/>
            <a:ext cx="4614745" cy="5137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33"/>
              </a:lnSpc>
            </a:pPr>
            <a:r>
              <a:rPr lang="en-US" sz="3023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PROPÓSITO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791700" y="7680960"/>
            <a:ext cx="6482800" cy="1977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50"/>
              </a:lnSpc>
            </a:pPr>
            <a:r>
              <a:rPr lang="en-US" sz="210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El propósito de este proyecto consiste en desarrollar un sitio web con un dashboard simplificado y una plataforma interactiva para el buen entendimiento datos del Censo de Chile.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119338" y="7700010"/>
            <a:ext cx="6482384" cy="2213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El dashboard actual del Censo de Chile, disponible en el sitio web del INE, presenta una interfaz sobrecargada y poco intuitiva para el usuario. Lo cual dificulta a una gran cantidad de usuario el entendimiento de la información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2238">
                <a:alpha val="100000"/>
              </a:srgbClr>
            </a:gs>
            <a:gs pos="100000">
              <a:srgbClr val="051423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89531" y="723938"/>
            <a:ext cx="4752036" cy="914767"/>
          </a:xfrm>
          <a:custGeom>
            <a:avLst/>
            <a:gdLst/>
            <a:ahLst/>
            <a:cxnLst/>
            <a:rect l="l" t="t" r="r" b="b"/>
            <a:pathLst>
              <a:path w="4752036" h="914767">
                <a:moveTo>
                  <a:pt x="0" y="0"/>
                </a:moveTo>
                <a:lnTo>
                  <a:pt x="4752036" y="0"/>
                </a:lnTo>
                <a:lnTo>
                  <a:pt x="4752036" y="914767"/>
                </a:lnTo>
                <a:lnTo>
                  <a:pt x="0" y="914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3" name="Group 3"/>
          <p:cNvGrpSpPr/>
          <p:nvPr/>
        </p:nvGrpSpPr>
        <p:grpSpPr>
          <a:xfrm>
            <a:off x="12904438" y="1638705"/>
            <a:ext cx="5062593" cy="2827074"/>
            <a:chOff x="0" y="0"/>
            <a:chExt cx="1455525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455525" cy="812800"/>
            </a:xfrm>
            <a:custGeom>
              <a:avLst/>
              <a:gdLst/>
              <a:ahLst/>
              <a:cxnLst/>
              <a:rect l="l" t="t" r="r" b="b"/>
              <a:pathLst>
                <a:path w="1455525" h="812800">
                  <a:moveTo>
                    <a:pt x="0" y="0"/>
                  </a:moveTo>
                  <a:lnTo>
                    <a:pt x="1455525" y="0"/>
                  </a:lnTo>
                  <a:lnTo>
                    <a:pt x="1455525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t="-3610" b="-3610"/>
              </a:stretch>
            </a:blipFill>
            <a:ln w="38100" cap="sq">
              <a:solidFill>
                <a:srgbClr val="19B2CE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373142" y="5822518"/>
            <a:ext cx="5062593" cy="2827074"/>
            <a:chOff x="0" y="0"/>
            <a:chExt cx="1455525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455525" cy="812800"/>
            </a:xfrm>
            <a:custGeom>
              <a:avLst/>
              <a:gdLst/>
              <a:ahLst/>
              <a:cxnLst/>
              <a:rect l="l" t="t" r="r" b="b"/>
              <a:pathLst>
                <a:path w="1455525" h="812800">
                  <a:moveTo>
                    <a:pt x="0" y="0"/>
                  </a:moveTo>
                  <a:lnTo>
                    <a:pt x="1455525" y="0"/>
                  </a:lnTo>
                  <a:lnTo>
                    <a:pt x="1455525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5"/>
              <a:stretch>
                <a:fillRect l="-9406" r="-9406"/>
              </a:stretch>
            </a:blipFill>
            <a:ln w="38100" cap="sq">
              <a:solidFill>
                <a:srgbClr val="19B2CE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612009" y="1638705"/>
            <a:ext cx="5062593" cy="2827074"/>
            <a:chOff x="0" y="0"/>
            <a:chExt cx="1455525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455525" cy="812800"/>
            </a:xfrm>
            <a:custGeom>
              <a:avLst/>
              <a:gdLst/>
              <a:ahLst/>
              <a:cxnLst/>
              <a:rect l="l" t="t" r="r" b="b"/>
              <a:pathLst>
                <a:path w="1455525" h="812800">
                  <a:moveTo>
                    <a:pt x="0" y="0"/>
                  </a:moveTo>
                  <a:lnTo>
                    <a:pt x="1455525" y="0"/>
                  </a:lnTo>
                  <a:lnTo>
                    <a:pt x="1455525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6"/>
              <a:stretch>
                <a:fillRect l="-12393" r="-12393"/>
              </a:stretch>
            </a:blipFill>
            <a:ln w="38100" cap="sq">
              <a:solidFill>
                <a:srgbClr val="19B2CE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11090" y="2712877"/>
            <a:ext cx="7041167" cy="10521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680"/>
              </a:lnSpc>
            </a:pPr>
            <a:r>
              <a:rPr lang="en-US" sz="6200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DESCRIPCIÓN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11090" y="5177462"/>
            <a:ext cx="7197889" cy="31559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108"/>
              </a:lnSpc>
            </a:pPr>
            <a:r>
              <a:rPr lang="en-US" sz="2072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El proyecto Datacensus es un esfuerzo integral para modernizar y simplificar el acceso a los datos del Censo de Chile. </a:t>
            </a:r>
          </a:p>
          <a:p>
            <a:pPr algn="just">
              <a:lnSpc>
                <a:spcPts val="3108"/>
              </a:lnSpc>
            </a:pPr>
            <a:endParaRPr lang="en-US" sz="2072">
              <a:solidFill>
                <a:srgbClr val="FFFFFF"/>
              </a:solidFill>
              <a:latin typeface="TT Interphases Mono"/>
              <a:ea typeface="TT Interphases Mono"/>
              <a:cs typeface="TT Interphases Mono"/>
              <a:sym typeface="TT Interphases Mono"/>
            </a:endParaRPr>
          </a:p>
          <a:p>
            <a:pPr algn="just">
              <a:lnSpc>
                <a:spcPts val="3108"/>
              </a:lnSpc>
            </a:pPr>
            <a:r>
              <a:rPr lang="en-US" sz="2072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Se enfoca en el desarrollo de una nueva plataforma web con un dashboard interactivo y un agente conversacional de inteligencia artificial.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4366591" y="4703382"/>
            <a:ext cx="3004224" cy="28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Infraestructura 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832618" y="8887717"/>
            <a:ext cx="4143640" cy="28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Chatbot de IA (Datacensus Chat)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313810" y="4703382"/>
            <a:ext cx="1658991" cy="280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80"/>
              </a:lnSpc>
            </a:pPr>
            <a:r>
              <a:rPr lang="en-US" sz="170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Portal WEB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2238">
                <a:alpha val="100000"/>
              </a:srgbClr>
            </a:gs>
            <a:gs pos="100000">
              <a:srgbClr val="051423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89531" y="723938"/>
            <a:ext cx="4752036" cy="914767"/>
          </a:xfrm>
          <a:custGeom>
            <a:avLst/>
            <a:gdLst/>
            <a:ahLst/>
            <a:cxnLst/>
            <a:rect l="l" t="t" r="r" b="b"/>
            <a:pathLst>
              <a:path w="4752036" h="914767">
                <a:moveTo>
                  <a:pt x="0" y="0"/>
                </a:moveTo>
                <a:lnTo>
                  <a:pt x="4752036" y="0"/>
                </a:lnTo>
                <a:lnTo>
                  <a:pt x="4752036" y="914767"/>
                </a:lnTo>
                <a:lnTo>
                  <a:pt x="0" y="914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2006727" y="5343061"/>
            <a:ext cx="1644012" cy="1097004"/>
          </a:xfrm>
          <a:custGeom>
            <a:avLst/>
            <a:gdLst/>
            <a:ahLst/>
            <a:cxnLst/>
            <a:rect l="l" t="t" r="r" b="b"/>
            <a:pathLst>
              <a:path w="1644012" h="1097004">
                <a:moveTo>
                  <a:pt x="0" y="0"/>
                </a:moveTo>
                <a:lnTo>
                  <a:pt x="1644012" y="0"/>
                </a:lnTo>
                <a:lnTo>
                  <a:pt x="1644012" y="1097004"/>
                </a:lnTo>
                <a:lnTo>
                  <a:pt x="0" y="1097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TextBox 4"/>
          <p:cNvSpPr txBox="1"/>
          <p:nvPr/>
        </p:nvSpPr>
        <p:spPr>
          <a:xfrm>
            <a:off x="6482197" y="1743373"/>
            <a:ext cx="5090211" cy="102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63"/>
              </a:lnSpc>
            </a:pPr>
            <a:r>
              <a:rPr lang="en-US" sz="6045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OBJETIVOS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987468" y="3548147"/>
            <a:ext cx="15725110" cy="502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El proyecto cuenta con 4 objetivos claros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55521" y="5686333"/>
            <a:ext cx="1346425" cy="37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8"/>
              </a:lnSpc>
            </a:pPr>
            <a:r>
              <a:rPr lang="en-US" sz="2213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71284" y="6868690"/>
            <a:ext cx="3408277" cy="1432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0"/>
              </a:lnSpc>
            </a:pPr>
            <a:r>
              <a:rPr lang="en-US" sz="190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Modernizar y simplificar el acceso a los datos del Censo de Chile.</a:t>
            </a:r>
          </a:p>
        </p:txBody>
      </p:sp>
      <p:sp>
        <p:nvSpPr>
          <p:cNvPr id="8" name="Freeform 8"/>
          <p:cNvSpPr/>
          <p:nvPr/>
        </p:nvSpPr>
        <p:spPr>
          <a:xfrm>
            <a:off x="6074853" y="5343061"/>
            <a:ext cx="1644012" cy="1097004"/>
          </a:xfrm>
          <a:custGeom>
            <a:avLst/>
            <a:gdLst/>
            <a:ahLst/>
            <a:cxnLst/>
            <a:rect l="l" t="t" r="r" b="b"/>
            <a:pathLst>
              <a:path w="1644012" h="1097004">
                <a:moveTo>
                  <a:pt x="0" y="0"/>
                </a:moveTo>
                <a:lnTo>
                  <a:pt x="1644012" y="0"/>
                </a:lnTo>
                <a:lnTo>
                  <a:pt x="1644012" y="1097004"/>
                </a:lnTo>
                <a:lnTo>
                  <a:pt x="0" y="1097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TextBox 9"/>
          <p:cNvSpPr txBox="1"/>
          <p:nvPr/>
        </p:nvSpPr>
        <p:spPr>
          <a:xfrm>
            <a:off x="6199771" y="5686333"/>
            <a:ext cx="1346425" cy="37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8"/>
              </a:lnSpc>
            </a:pPr>
            <a:r>
              <a:rPr lang="en-US" sz="2213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15534" y="6868690"/>
            <a:ext cx="3408277" cy="1432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0"/>
              </a:lnSpc>
            </a:pPr>
            <a:r>
              <a:rPr lang="en-US" sz="190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Crear un portal web optimizado para la visualización de datos censales.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097430" y="5343061"/>
            <a:ext cx="1644012" cy="1097004"/>
          </a:xfrm>
          <a:custGeom>
            <a:avLst/>
            <a:gdLst/>
            <a:ahLst/>
            <a:cxnLst/>
            <a:rect l="l" t="t" r="r" b="b"/>
            <a:pathLst>
              <a:path w="1644012" h="1097004">
                <a:moveTo>
                  <a:pt x="0" y="0"/>
                </a:moveTo>
                <a:lnTo>
                  <a:pt x="1644011" y="0"/>
                </a:lnTo>
                <a:lnTo>
                  <a:pt x="1644011" y="1097004"/>
                </a:lnTo>
                <a:lnTo>
                  <a:pt x="0" y="1097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2" name="TextBox 12"/>
          <p:cNvSpPr txBox="1"/>
          <p:nvPr/>
        </p:nvSpPr>
        <p:spPr>
          <a:xfrm>
            <a:off x="10246223" y="5686333"/>
            <a:ext cx="1346425" cy="37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8"/>
              </a:lnSpc>
            </a:pPr>
            <a:r>
              <a:rPr lang="en-US" sz="2213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61987" y="6868690"/>
            <a:ext cx="3408277" cy="10706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0"/>
              </a:lnSpc>
            </a:pPr>
            <a:r>
              <a:rPr lang="en-US" sz="190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Implementar un chatbot 24/7 para consultas y descargas de datos.</a:t>
            </a:r>
          </a:p>
        </p:txBody>
      </p:sp>
      <p:sp>
        <p:nvSpPr>
          <p:cNvPr id="14" name="Freeform 14"/>
          <p:cNvSpPr/>
          <p:nvPr/>
        </p:nvSpPr>
        <p:spPr>
          <a:xfrm>
            <a:off x="14143882" y="5343061"/>
            <a:ext cx="1644012" cy="1097004"/>
          </a:xfrm>
          <a:custGeom>
            <a:avLst/>
            <a:gdLst/>
            <a:ahLst/>
            <a:cxnLst/>
            <a:rect l="l" t="t" r="r" b="b"/>
            <a:pathLst>
              <a:path w="1644012" h="1097004">
                <a:moveTo>
                  <a:pt x="0" y="0"/>
                </a:moveTo>
                <a:lnTo>
                  <a:pt x="1644012" y="0"/>
                </a:lnTo>
                <a:lnTo>
                  <a:pt x="1644012" y="1097004"/>
                </a:lnTo>
                <a:lnTo>
                  <a:pt x="0" y="1097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5" name="TextBox 15"/>
          <p:cNvSpPr txBox="1"/>
          <p:nvPr/>
        </p:nvSpPr>
        <p:spPr>
          <a:xfrm>
            <a:off x="14292675" y="5686333"/>
            <a:ext cx="1346425" cy="37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8"/>
              </a:lnSpc>
            </a:pPr>
            <a:r>
              <a:rPr lang="en-US" sz="2213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508439" y="6868690"/>
            <a:ext cx="3408277" cy="1432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50"/>
              </a:lnSpc>
            </a:pPr>
            <a:r>
              <a:rPr lang="en-US" sz="190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Desplegar una infraestructura en la nube escalable y segura.</a:t>
            </a:r>
          </a:p>
        </p:txBody>
      </p:sp>
      <p:sp>
        <p:nvSpPr>
          <p:cNvPr id="17" name="AutoShape 17"/>
          <p:cNvSpPr/>
          <p:nvPr/>
        </p:nvSpPr>
        <p:spPr>
          <a:xfrm>
            <a:off x="3650736" y="5894115"/>
            <a:ext cx="2475029" cy="0"/>
          </a:xfrm>
          <a:prstGeom prst="line">
            <a:avLst/>
          </a:prstGeom>
          <a:ln w="28575" cap="flat">
            <a:solidFill>
              <a:srgbClr val="19B2C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18" name="AutoShape 18"/>
          <p:cNvSpPr/>
          <p:nvPr/>
        </p:nvSpPr>
        <p:spPr>
          <a:xfrm>
            <a:off x="7718865" y="5908402"/>
            <a:ext cx="2455026" cy="0"/>
          </a:xfrm>
          <a:prstGeom prst="line">
            <a:avLst/>
          </a:prstGeom>
          <a:ln w="28575" cap="flat">
            <a:solidFill>
              <a:srgbClr val="19B2C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19" name="AutoShape 19"/>
          <p:cNvSpPr/>
          <p:nvPr/>
        </p:nvSpPr>
        <p:spPr>
          <a:xfrm>
            <a:off x="11741441" y="5905850"/>
            <a:ext cx="2455026" cy="0"/>
          </a:xfrm>
          <a:prstGeom prst="line">
            <a:avLst/>
          </a:prstGeom>
          <a:ln w="28575" cap="flat">
            <a:solidFill>
              <a:srgbClr val="19B2C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2238">
                <a:alpha val="100000"/>
              </a:srgbClr>
            </a:gs>
            <a:gs pos="100000">
              <a:srgbClr val="051423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89531" y="723938"/>
            <a:ext cx="4752036" cy="914767"/>
          </a:xfrm>
          <a:custGeom>
            <a:avLst/>
            <a:gdLst/>
            <a:ahLst/>
            <a:cxnLst/>
            <a:rect l="l" t="t" r="r" b="b"/>
            <a:pathLst>
              <a:path w="4752036" h="914767">
                <a:moveTo>
                  <a:pt x="0" y="0"/>
                </a:moveTo>
                <a:lnTo>
                  <a:pt x="4752036" y="0"/>
                </a:lnTo>
                <a:lnTo>
                  <a:pt x="4752036" y="914767"/>
                </a:lnTo>
                <a:lnTo>
                  <a:pt x="0" y="914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5453769" y="1533930"/>
            <a:ext cx="9167975" cy="102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63"/>
              </a:lnSpc>
            </a:pPr>
            <a:r>
              <a:rPr lang="en-US" sz="6045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REQUERIMIENTOS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367921" y="2912652"/>
            <a:ext cx="17254269" cy="7028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99"/>
              </a:lnSpc>
            </a:pPr>
            <a:r>
              <a:rPr lang="en-US" sz="2999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Portal Web:</a:t>
            </a:r>
          </a:p>
          <a:p>
            <a:pPr algn="just">
              <a:lnSpc>
                <a:spcPts val="3150"/>
              </a:lnSpc>
            </a:pP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●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El portal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debe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ser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funcional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desde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cualquier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navegador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web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moderno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.</a:t>
            </a:r>
          </a:p>
          <a:p>
            <a:pPr algn="just">
              <a:lnSpc>
                <a:spcPts val="3150"/>
              </a:lnSpc>
            </a:pP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●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Debe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permitir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la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visualización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de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datos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censales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(población,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edad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,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género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) de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manera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simplificada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. </a:t>
            </a:r>
          </a:p>
          <a:p>
            <a:pPr algn="just">
              <a:lnSpc>
                <a:spcPts val="3150"/>
              </a:lnSpc>
            </a:pP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●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Debe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ofrecer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funcionalidades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de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filtrado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por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región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y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comuna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, etc.</a:t>
            </a:r>
          </a:p>
          <a:p>
            <a:pPr algn="just">
              <a:lnSpc>
                <a:spcPts val="3150"/>
              </a:lnSpc>
            </a:pP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●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Debe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garantizar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la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seguridad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de la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información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.</a:t>
            </a:r>
          </a:p>
          <a:p>
            <a:pPr algn="just">
              <a:lnSpc>
                <a:spcPts val="3150"/>
              </a:lnSpc>
            </a:pPr>
            <a:endParaRPr lang="en-US" sz="2100" b="1" dirty="0">
              <a:solidFill>
                <a:srgbClr val="FFFFFF"/>
              </a:solidFill>
              <a:latin typeface="TT Interphases Mono Bold"/>
              <a:ea typeface="TT Interphases Mono Bold"/>
              <a:cs typeface="TT Interphases Mono Bold"/>
              <a:sym typeface="TT Interphases Mono Bold"/>
            </a:endParaRPr>
          </a:p>
          <a:p>
            <a:pPr algn="just">
              <a:lnSpc>
                <a:spcPts val="4499"/>
              </a:lnSpc>
            </a:pPr>
            <a:r>
              <a:rPr lang="en-US" sz="2999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Chatbot de IA (</a:t>
            </a:r>
            <a:r>
              <a:rPr lang="en-US" sz="2999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Datacensus</a:t>
            </a:r>
            <a:r>
              <a:rPr lang="en-US" sz="2999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Chat):</a:t>
            </a:r>
          </a:p>
          <a:p>
            <a:pPr algn="just">
              <a:lnSpc>
                <a:spcPts val="3150"/>
              </a:lnSpc>
            </a:pP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●El chatbot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debe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estar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disponible 24/7 para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consultas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sobre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los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datos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del censo.</a:t>
            </a:r>
          </a:p>
          <a:p>
            <a:pPr algn="just">
              <a:lnSpc>
                <a:spcPts val="3150"/>
              </a:lnSpc>
            </a:pP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●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Debe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ser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capaz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de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manejar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un alto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volumen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de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consultas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simultáneamente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.</a:t>
            </a:r>
          </a:p>
          <a:p>
            <a:pPr algn="just">
              <a:lnSpc>
                <a:spcPts val="3150"/>
              </a:lnSpc>
            </a:pP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●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Debe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ser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entrenado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con la base de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datos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oficial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del Censo de Chile.</a:t>
            </a:r>
          </a:p>
          <a:p>
            <a:pPr algn="just">
              <a:lnSpc>
                <a:spcPts val="3150"/>
              </a:lnSpc>
            </a:pP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●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Debe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integrarse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perfectamente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con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el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portal web para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gestionar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la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descarga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de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archivos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.</a:t>
            </a:r>
          </a:p>
          <a:p>
            <a:pPr algn="just">
              <a:lnSpc>
                <a:spcPts val="3150"/>
              </a:lnSpc>
            </a:pPr>
            <a:endParaRPr lang="en-US" sz="2100" b="1" dirty="0">
              <a:solidFill>
                <a:srgbClr val="FFFFFF"/>
              </a:solidFill>
              <a:latin typeface="TT Interphases Mono Bold"/>
              <a:ea typeface="TT Interphases Mono Bold"/>
              <a:cs typeface="TT Interphases Mono Bold"/>
              <a:sym typeface="TT Interphases Mono Bold"/>
            </a:endParaRPr>
          </a:p>
          <a:p>
            <a:pPr algn="just">
              <a:lnSpc>
                <a:spcPts val="4499"/>
              </a:lnSpc>
            </a:pPr>
            <a:r>
              <a:rPr lang="en-US" sz="2999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Infraestructura</a:t>
            </a:r>
            <a:r>
              <a:rPr lang="en-US" sz="2999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: </a:t>
            </a:r>
          </a:p>
          <a:p>
            <a:pPr algn="just">
              <a:lnSpc>
                <a:spcPts val="3150"/>
              </a:lnSpc>
            </a:pP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●La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infraestructura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debe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ser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escalable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para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soportar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un gran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volumen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de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usuarios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y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consultas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.</a:t>
            </a:r>
          </a:p>
          <a:p>
            <a:pPr algn="just">
              <a:lnSpc>
                <a:spcPts val="3150"/>
              </a:lnSpc>
            </a:pP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●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Debe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garantizar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alta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disponibilidad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y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rendimiento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de las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nuevas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aplicaciones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y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servicios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.</a:t>
            </a:r>
          </a:p>
          <a:p>
            <a:pPr algn="just">
              <a:lnSpc>
                <a:spcPts val="3150"/>
              </a:lnSpc>
            </a:pP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●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Debe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incluir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medidas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robustas de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seguridad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para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proteger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los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datos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100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sensibles</a:t>
            </a:r>
            <a:r>
              <a:rPr lang="en-US" sz="2100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2238">
                <a:alpha val="100000"/>
              </a:srgbClr>
            </a:gs>
            <a:gs pos="100000">
              <a:srgbClr val="051423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89531" y="723938"/>
            <a:ext cx="4752036" cy="914767"/>
          </a:xfrm>
          <a:custGeom>
            <a:avLst/>
            <a:gdLst/>
            <a:ahLst/>
            <a:cxnLst/>
            <a:rect l="l" t="t" r="r" b="b"/>
            <a:pathLst>
              <a:path w="4752036" h="914767">
                <a:moveTo>
                  <a:pt x="0" y="0"/>
                </a:moveTo>
                <a:lnTo>
                  <a:pt x="4752036" y="0"/>
                </a:lnTo>
                <a:lnTo>
                  <a:pt x="4752036" y="914767"/>
                </a:lnTo>
                <a:lnTo>
                  <a:pt x="0" y="914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2135280" y="1533930"/>
            <a:ext cx="15122202" cy="102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63"/>
              </a:lnSpc>
            </a:pPr>
            <a:r>
              <a:rPr lang="en-US" sz="6045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PREMISAS Y RESTRICCIONES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532220" y="3210540"/>
            <a:ext cx="17472720" cy="6275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 b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Premisas:</a:t>
            </a:r>
          </a:p>
          <a:p>
            <a:pPr algn="l">
              <a:lnSpc>
                <a:spcPts val="3150"/>
              </a:lnSpc>
            </a:pPr>
            <a:endParaRPr lang="en-US" sz="2999" b="1">
              <a:solidFill>
                <a:srgbClr val="FFFFFF"/>
              </a:solidFill>
              <a:latin typeface="TT Interphases Mono Bold"/>
              <a:ea typeface="TT Interphases Mono Bold"/>
              <a:cs typeface="TT Interphases Mono Bold"/>
              <a:sym typeface="TT Interphases Mono Bold"/>
            </a:endParaRPr>
          </a:p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●Disponibilidad de Datos: Se asume que los datos oficiales del Censo de Chile estarán disponibles y serán accesibles para la integración en la plataforma.</a:t>
            </a:r>
          </a:p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●Aceptación de Usuarios: Se asume que los usuarios finales adoptarán y preferirán las nuevas plataformas.</a:t>
            </a:r>
          </a:p>
          <a:p>
            <a:pPr algn="l">
              <a:lnSpc>
                <a:spcPts val="3150"/>
              </a:lnSpc>
            </a:pPr>
            <a:endParaRPr lang="en-US" sz="2100">
              <a:solidFill>
                <a:srgbClr val="FFFFFF"/>
              </a:solidFill>
              <a:latin typeface="TT Interphases Mono"/>
              <a:ea typeface="TT Interphases Mono"/>
              <a:cs typeface="TT Interphases Mono"/>
              <a:sym typeface="TT Interphases Mono"/>
            </a:endParaRPr>
          </a:p>
          <a:p>
            <a:pPr algn="l">
              <a:lnSpc>
                <a:spcPts val="4199"/>
              </a:lnSpc>
            </a:pPr>
            <a:r>
              <a:rPr lang="en-US" sz="2799" b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Restricciones:</a:t>
            </a:r>
          </a:p>
          <a:p>
            <a:pPr algn="l">
              <a:lnSpc>
                <a:spcPts val="3150"/>
              </a:lnSpc>
            </a:pPr>
            <a:endParaRPr lang="en-US" sz="2799" b="1">
              <a:solidFill>
                <a:srgbClr val="FFFFFF"/>
              </a:solidFill>
              <a:latin typeface="TT Interphases Mono Bold"/>
              <a:ea typeface="TT Interphases Mono Bold"/>
              <a:cs typeface="TT Interphases Mono Bold"/>
              <a:sym typeface="TT Interphases Mono Bold"/>
            </a:endParaRPr>
          </a:p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●Presupuesto Fijo: El proyecto cuenta con un presupuesto fijo de $10.000.</a:t>
            </a:r>
          </a:p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●Tiempo de Ejecución: El proyecto debe completarse en un plazo máximo de 4 meses.</a:t>
            </a:r>
          </a:p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●Regulaciones y Normativas: El proyecto debe cumplir con todas las regulaciones vigentes en Chile, lo que podría limitar ciertas funcionalidades del sistema.</a:t>
            </a:r>
          </a:p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Capacidad de Infraestructura: La infraestructura tecnológica existente debe ser capaz de soportar la carga adicional impuesta por las nuevas plataformas, o de lo contrario, necesitará actualizaciones dentro del presupuesto y tiempo asignados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2238">
                <a:alpha val="100000"/>
              </a:srgbClr>
            </a:gs>
            <a:gs pos="100000">
              <a:srgbClr val="051423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89531" y="723938"/>
            <a:ext cx="4752036" cy="914767"/>
          </a:xfrm>
          <a:custGeom>
            <a:avLst/>
            <a:gdLst/>
            <a:ahLst/>
            <a:cxnLst/>
            <a:rect l="l" t="t" r="r" b="b"/>
            <a:pathLst>
              <a:path w="4752036" h="914767">
                <a:moveTo>
                  <a:pt x="0" y="0"/>
                </a:moveTo>
                <a:lnTo>
                  <a:pt x="4752036" y="0"/>
                </a:lnTo>
                <a:lnTo>
                  <a:pt x="4752036" y="914767"/>
                </a:lnTo>
                <a:lnTo>
                  <a:pt x="0" y="914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Freeform 3"/>
          <p:cNvSpPr/>
          <p:nvPr/>
        </p:nvSpPr>
        <p:spPr>
          <a:xfrm>
            <a:off x="2006727" y="5382779"/>
            <a:ext cx="1644012" cy="1097004"/>
          </a:xfrm>
          <a:custGeom>
            <a:avLst/>
            <a:gdLst/>
            <a:ahLst/>
            <a:cxnLst/>
            <a:rect l="l" t="t" r="r" b="b"/>
            <a:pathLst>
              <a:path w="1644012" h="1097004">
                <a:moveTo>
                  <a:pt x="0" y="0"/>
                </a:moveTo>
                <a:lnTo>
                  <a:pt x="1644012" y="0"/>
                </a:lnTo>
                <a:lnTo>
                  <a:pt x="1644012" y="1097004"/>
                </a:lnTo>
                <a:lnTo>
                  <a:pt x="0" y="1097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4" name="TextBox 4"/>
          <p:cNvSpPr txBox="1"/>
          <p:nvPr/>
        </p:nvSpPr>
        <p:spPr>
          <a:xfrm>
            <a:off x="7452730" y="1732933"/>
            <a:ext cx="5090211" cy="102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63"/>
              </a:lnSpc>
            </a:pPr>
            <a:r>
              <a:rPr lang="en-US" sz="6045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HITOS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135280" y="3963163"/>
            <a:ext cx="15725110" cy="502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799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Cronograma de hitos principales - Duración Total: 4 Meses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155521" y="5726051"/>
            <a:ext cx="1346425" cy="37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8"/>
              </a:lnSpc>
            </a:pPr>
            <a:r>
              <a:rPr lang="en-US" sz="2213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1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71284" y="6898883"/>
            <a:ext cx="3408277" cy="1264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299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Infraestructura Cloud y Bases de Datos</a:t>
            </a:r>
          </a:p>
        </p:txBody>
      </p:sp>
      <p:sp>
        <p:nvSpPr>
          <p:cNvPr id="8" name="Freeform 8"/>
          <p:cNvSpPr/>
          <p:nvPr/>
        </p:nvSpPr>
        <p:spPr>
          <a:xfrm>
            <a:off x="6074853" y="5382779"/>
            <a:ext cx="1644012" cy="1097004"/>
          </a:xfrm>
          <a:custGeom>
            <a:avLst/>
            <a:gdLst/>
            <a:ahLst/>
            <a:cxnLst/>
            <a:rect l="l" t="t" r="r" b="b"/>
            <a:pathLst>
              <a:path w="1644012" h="1097004">
                <a:moveTo>
                  <a:pt x="0" y="0"/>
                </a:moveTo>
                <a:lnTo>
                  <a:pt x="1644012" y="0"/>
                </a:lnTo>
                <a:lnTo>
                  <a:pt x="1644012" y="1097004"/>
                </a:lnTo>
                <a:lnTo>
                  <a:pt x="0" y="1097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TextBox 9"/>
          <p:cNvSpPr txBox="1"/>
          <p:nvPr/>
        </p:nvSpPr>
        <p:spPr>
          <a:xfrm>
            <a:off x="6199771" y="5726051"/>
            <a:ext cx="1346425" cy="37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8"/>
              </a:lnSpc>
            </a:pPr>
            <a:r>
              <a:rPr lang="en-US" sz="2213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5415534" y="6898883"/>
            <a:ext cx="3408277" cy="836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299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Desarrollo del Dashboard y WEB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097430" y="5382779"/>
            <a:ext cx="1644012" cy="1097004"/>
          </a:xfrm>
          <a:custGeom>
            <a:avLst/>
            <a:gdLst/>
            <a:ahLst/>
            <a:cxnLst/>
            <a:rect l="l" t="t" r="r" b="b"/>
            <a:pathLst>
              <a:path w="1644012" h="1097004">
                <a:moveTo>
                  <a:pt x="0" y="0"/>
                </a:moveTo>
                <a:lnTo>
                  <a:pt x="1644011" y="0"/>
                </a:lnTo>
                <a:lnTo>
                  <a:pt x="1644011" y="1097004"/>
                </a:lnTo>
                <a:lnTo>
                  <a:pt x="0" y="1097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2" name="TextBox 12"/>
          <p:cNvSpPr txBox="1"/>
          <p:nvPr/>
        </p:nvSpPr>
        <p:spPr>
          <a:xfrm>
            <a:off x="10246223" y="5726051"/>
            <a:ext cx="1346425" cy="37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8"/>
              </a:lnSpc>
            </a:pPr>
            <a:r>
              <a:rPr lang="en-US" sz="2213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3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61987" y="6898883"/>
            <a:ext cx="3408277" cy="836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299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Implementación del Chatbot de IA</a:t>
            </a:r>
          </a:p>
        </p:txBody>
      </p:sp>
      <p:sp>
        <p:nvSpPr>
          <p:cNvPr id="14" name="Freeform 14"/>
          <p:cNvSpPr/>
          <p:nvPr/>
        </p:nvSpPr>
        <p:spPr>
          <a:xfrm>
            <a:off x="14143882" y="5382779"/>
            <a:ext cx="1644012" cy="1097004"/>
          </a:xfrm>
          <a:custGeom>
            <a:avLst/>
            <a:gdLst/>
            <a:ahLst/>
            <a:cxnLst/>
            <a:rect l="l" t="t" r="r" b="b"/>
            <a:pathLst>
              <a:path w="1644012" h="1097004">
                <a:moveTo>
                  <a:pt x="0" y="0"/>
                </a:moveTo>
                <a:lnTo>
                  <a:pt x="1644012" y="0"/>
                </a:lnTo>
                <a:lnTo>
                  <a:pt x="1644012" y="1097004"/>
                </a:lnTo>
                <a:lnTo>
                  <a:pt x="0" y="10970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5" name="TextBox 15"/>
          <p:cNvSpPr txBox="1"/>
          <p:nvPr/>
        </p:nvSpPr>
        <p:spPr>
          <a:xfrm>
            <a:off x="14292675" y="5726051"/>
            <a:ext cx="1346425" cy="3723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98"/>
              </a:lnSpc>
            </a:pPr>
            <a:r>
              <a:rPr lang="en-US" sz="2213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3508439" y="6898883"/>
            <a:ext cx="3408277" cy="836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9"/>
              </a:lnSpc>
            </a:pPr>
            <a:r>
              <a:rPr lang="en-US" sz="2299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Pruebas, Despliegue y Lanzamiento</a:t>
            </a:r>
          </a:p>
        </p:txBody>
      </p:sp>
      <p:sp>
        <p:nvSpPr>
          <p:cNvPr id="17" name="AutoShape 17"/>
          <p:cNvSpPr/>
          <p:nvPr/>
        </p:nvSpPr>
        <p:spPr>
          <a:xfrm>
            <a:off x="3650736" y="5933833"/>
            <a:ext cx="2475029" cy="0"/>
          </a:xfrm>
          <a:prstGeom prst="line">
            <a:avLst/>
          </a:prstGeom>
          <a:ln w="28575" cap="flat">
            <a:solidFill>
              <a:srgbClr val="19B2C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18" name="AutoShape 18"/>
          <p:cNvSpPr/>
          <p:nvPr/>
        </p:nvSpPr>
        <p:spPr>
          <a:xfrm>
            <a:off x="7718865" y="5948120"/>
            <a:ext cx="2455026" cy="0"/>
          </a:xfrm>
          <a:prstGeom prst="line">
            <a:avLst/>
          </a:prstGeom>
          <a:ln w="28575" cap="flat">
            <a:solidFill>
              <a:srgbClr val="19B2C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  <p:sp>
        <p:nvSpPr>
          <p:cNvPr id="19" name="AutoShape 19"/>
          <p:cNvSpPr/>
          <p:nvPr/>
        </p:nvSpPr>
        <p:spPr>
          <a:xfrm>
            <a:off x="11741441" y="5945569"/>
            <a:ext cx="2455026" cy="0"/>
          </a:xfrm>
          <a:prstGeom prst="line">
            <a:avLst/>
          </a:prstGeom>
          <a:ln w="28575" cap="flat">
            <a:solidFill>
              <a:srgbClr val="19B2CE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092238">
                <a:alpha val="100000"/>
              </a:srgbClr>
            </a:gs>
            <a:gs pos="100000">
              <a:srgbClr val="051423">
                <a:alpha val="100000"/>
              </a:srgb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389531" y="723938"/>
            <a:ext cx="4752036" cy="914767"/>
          </a:xfrm>
          <a:custGeom>
            <a:avLst/>
            <a:gdLst/>
            <a:ahLst/>
            <a:cxnLst/>
            <a:rect l="l" t="t" r="r" b="b"/>
            <a:pathLst>
              <a:path w="4752036" h="914767">
                <a:moveTo>
                  <a:pt x="0" y="0"/>
                </a:moveTo>
                <a:lnTo>
                  <a:pt x="4752036" y="0"/>
                </a:lnTo>
                <a:lnTo>
                  <a:pt x="4752036" y="914767"/>
                </a:lnTo>
                <a:lnTo>
                  <a:pt x="0" y="9147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2135280" y="1533930"/>
            <a:ext cx="15122202" cy="10205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63"/>
              </a:lnSpc>
            </a:pPr>
            <a:r>
              <a:rPr lang="en-US" sz="6045" b="1">
                <a:solidFill>
                  <a:srgbClr val="FFFFFF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COMPETENCIAS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14473" y="3210540"/>
            <a:ext cx="17790468" cy="43991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9"/>
              </a:lnSpc>
            </a:pPr>
            <a:r>
              <a:rPr lang="en-US" sz="2999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Las </a:t>
            </a:r>
            <a:r>
              <a:rPr lang="en-US" sz="2999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principales</a:t>
            </a:r>
            <a:r>
              <a:rPr lang="en-US" sz="2999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999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competencias</a:t>
            </a:r>
            <a:r>
              <a:rPr lang="en-US" sz="2999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999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aplicadas</a:t>
            </a:r>
            <a:r>
              <a:rPr lang="en-US" sz="2999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999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en</a:t>
            </a:r>
            <a:r>
              <a:rPr lang="en-US" sz="2999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999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este</a:t>
            </a:r>
            <a:r>
              <a:rPr lang="en-US" sz="2999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</a:t>
            </a:r>
            <a:r>
              <a:rPr lang="en-US" sz="2999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proyecto</a:t>
            </a:r>
            <a:r>
              <a:rPr lang="en-US" sz="2999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 son las </a:t>
            </a:r>
            <a:r>
              <a:rPr lang="en-US" sz="2999" b="1" dirty="0" err="1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siguientes</a:t>
            </a:r>
            <a:r>
              <a:rPr lang="en-US" sz="2999" b="1" dirty="0">
                <a:solidFill>
                  <a:srgbClr val="FFFFFF"/>
                </a:solidFill>
                <a:latin typeface="TT Interphases Mono Bold"/>
                <a:ea typeface="TT Interphases Mono Bold"/>
                <a:cs typeface="TT Interphases Mono Bold"/>
                <a:sym typeface="TT Interphases Mono Bold"/>
              </a:rPr>
              <a:t>:</a:t>
            </a:r>
          </a:p>
          <a:p>
            <a:pPr algn="l">
              <a:lnSpc>
                <a:spcPts val="4499"/>
              </a:lnSpc>
            </a:pPr>
            <a:endParaRPr lang="en-US" sz="2999" b="1" dirty="0">
              <a:solidFill>
                <a:srgbClr val="FFFFFF"/>
              </a:solidFill>
              <a:latin typeface="TT Interphases Mono Bold"/>
              <a:ea typeface="TT Interphases Mono Bold"/>
              <a:cs typeface="TT Interphases Mono Bold"/>
              <a:sym typeface="TT Interphases Mono Bold"/>
            </a:endParaRPr>
          </a:p>
          <a:p>
            <a:pPr>
              <a:lnSpc>
                <a:spcPts val="3150"/>
              </a:lnSpc>
            </a:pP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●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Gestionar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proyectos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informáticos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.</a:t>
            </a:r>
          </a:p>
          <a:p>
            <a:pPr>
              <a:lnSpc>
                <a:spcPts val="3150"/>
              </a:lnSpc>
            </a:pP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●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Construir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modelos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 de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datos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.</a:t>
            </a:r>
          </a:p>
          <a:p>
            <a:pPr>
              <a:lnSpc>
                <a:spcPts val="3150"/>
              </a:lnSpc>
            </a:pP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●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Desarrollar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una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solución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 de software. </a:t>
            </a:r>
          </a:p>
          <a:p>
            <a:pPr>
              <a:lnSpc>
                <a:spcPts val="3150"/>
              </a:lnSpc>
            </a:pP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●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Construir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el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modelo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arquitectónico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.</a:t>
            </a:r>
          </a:p>
          <a:p>
            <a:pPr>
              <a:lnSpc>
                <a:spcPts val="3150"/>
              </a:lnSpc>
            </a:pP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●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Programar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consultas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 o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rutinas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 para manipular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información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. </a:t>
            </a:r>
          </a:p>
          <a:p>
            <a:pPr>
              <a:lnSpc>
                <a:spcPts val="3150"/>
              </a:lnSpc>
            </a:pP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●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Administrar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 la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configuración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 de ambientes.</a:t>
            </a:r>
          </a:p>
          <a:p>
            <a:pPr>
              <a:lnSpc>
                <a:spcPts val="3150"/>
              </a:lnSpc>
            </a:pP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●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Gestionar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 la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seguridad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 de la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información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 e </a:t>
            </a:r>
            <a:r>
              <a:rPr lang="en-US" sz="2100" dirty="0" err="1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infraestructura</a:t>
            </a:r>
            <a:r>
              <a:rPr lang="en-US" sz="2100" dirty="0">
                <a:solidFill>
                  <a:srgbClr val="FFFFFF"/>
                </a:solidFill>
                <a:latin typeface="TT Interphases Mono"/>
                <a:ea typeface="TT Interphases Mono"/>
                <a:cs typeface="TT Interphases Mono"/>
                <a:sym typeface="TT Interphases Mono"/>
              </a:rPr>
              <a:t>. </a:t>
            </a:r>
          </a:p>
          <a:p>
            <a:pPr algn="l">
              <a:lnSpc>
                <a:spcPts val="3150"/>
              </a:lnSpc>
            </a:pPr>
            <a:endParaRPr lang="en-US" sz="2100" dirty="0">
              <a:solidFill>
                <a:srgbClr val="FFFFFF"/>
              </a:solidFill>
              <a:latin typeface="TT Interphases Mono"/>
              <a:ea typeface="TT Interphases Mono"/>
              <a:cs typeface="TT Interphases Mono"/>
              <a:sym typeface="TT Interphase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727</Words>
  <Application>Microsoft Macintosh PowerPoint</Application>
  <PresentationFormat>Personalizado</PresentationFormat>
  <Paragraphs>93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TT Interphases Mono Bold</vt:lpstr>
      <vt:lpstr>Arial</vt:lpstr>
      <vt:lpstr>Pattanakarn Bold</vt:lpstr>
      <vt:lpstr>Calibri</vt:lpstr>
      <vt:lpstr>TT Interphases Mono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</dc:title>
  <cp:lastModifiedBy>Christian Nicolas Cabezas Hermosilla</cp:lastModifiedBy>
  <cp:revision>3</cp:revision>
  <dcterms:created xsi:type="dcterms:W3CDTF">2006-08-16T00:00:00Z</dcterms:created>
  <dcterms:modified xsi:type="dcterms:W3CDTF">2025-09-27T02:24:05Z</dcterms:modified>
  <dc:identifier>DAG0CQ-Desw</dc:identifier>
</cp:coreProperties>
</file>