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6"/>
  </p:notesMasterIdLst>
  <p:handoutMasterIdLst>
    <p:handoutMasterId r:id="rId37"/>
  </p:handoutMasterIdLst>
  <p:sldIdLst>
    <p:sldId id="256" r:id="rId2"/>
    <p:sldId id="260" r:id="rId3"/>
    <p:sldId id="288" r:id="rId4"/>
    <p:sldId id="257" r:id="rId5"/>
    <p:sldId id="286" r:id="rId6"/>
    <p:sldId id="261" r:id="rId7"/>
    <p:sldId id="287" r:id="rId8"/>
    <p:sldId id="266" r:id="rId9"/>
    <p:sldId id="310" r:id="rId10"/>
    <p:sldId id="289" r:id="rId11"/>
    <p:sldId id="290" r:id="rId12"/>
    <p:sldId id="267" r:id="rId13"/>
    <p:sldId id="264" r:id="rId14"/>
    <p:sldId id="265" r:id="rId15"/>
    <p:sldId id="270" r:id="rId16"/>
    <p:sldId id="259" r:id="rId17"/>
    <p:sldId id="271" r:id="rId18"/>
    <p:sldId id="292" r:id="rId19"/>
    <p:sldId id="291" r:id="rId20"/>
    <p:sldId id="293" r:id="rId21"/>
    <p:sldId id="295" r:id="rId22"/>
    <p:sldId id="272" r:id="rId23"/>
    <p:sldId id="273" r:id="rId24"/>
    <p:sldId id="298" r:id="rId25"/>
    <p:sldId id="297" r:id="rId26"/>
    <p:sldId id="274" r:id="rId27"/>
    <p:sldId id="276" r:id="rId28"/>
    <p:sldId id="282" r:id="rId29"/>
    <p:sldId id="309" r:id="rId30"/>
    <p:sldId id="307" r:id="rId31"/>
    <p:sldId id="283" r:id="rId32"/>
    <p:sldId id="299" r:id="rId33"/>
    <p:sldId id="306" r:id="rId34"/>
    <p:sldId id="284" r:id="rId35"/>
  </p:sldIdLst>
  <p:sldSz cx="9144000" cy="6858000" type="screen4x3"/>
  <p:notesSz cx="7315200" cy="9601200"/>
  <p:defaultTextStyle>
    <a:defPPr>
      <a:defRPr lang="es-E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06768" initials="J" lastIdx="2" clrIdx="0"/>
  <p:cmAuthor id="1" name="A09902" initials="A09902"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1F72A"/>
    <a:srgbClr val="FFFFCC"/>
    <a:srgbClr val="FF3300"/>
    <a:srgbClr val="CC99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06" autoAdjust="0"/>
    <p:restoredTop sz="86410"/>
  </p:normalViewPr>
  <p:slideViewPr>
    <p:cSldViewPr>
      <p:cViewPr varScale="1">
        <p:scale>
          <a:sx n="112" d="100"/>
          <a:sy n="112" d="100"/>
        </p:scale>
        <p:origin x="-1144" y="-120"/>
      </p:cViewPr>
      <p:guideLst>
        <p:guide orient="horz" pos="2160"/>
        <p:guide pos="2880"/>
      </p:guideLst>
    </p:cSldViewPr>
  </p:slideViewPr>
  <p:outlineViewPr>
    <p:cViewPr>
      <p:scale>
        <a:sx n="33" d="100"/>
        <a:sy n="33" d="100"/>
      </p:scale>
      <p:origin x="0" y="1144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2562" y="-84"/>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commentAuthors" Target="commentAuthor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103" tIns="48052" rIns="96103" bIns="48052" numCol="1" anchor="t" anchorCtr="0" compatLnSpc="1">
            <a:prstTxWarp prst="textNoShape">
              <a:avLst/>
            </a:prstTxWarp>
          </a:bodyPr>
          <a:lstStyle>
            <a:lvl1pPr>
              <a:defRPr sz="1300"/>
            </a:lvl1pPr>
          </a:lstStyle>
          <a:p>
            <a:endParaRPr lang="es-MX"/>
          </a:p>
        </p:txBody>
      </p:sp>
      <p:sp>
        <p:nvSpPr>
          <p:cNvPr id="104451"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103" tIns="48052" rIns="96103" bIns="48052" numCol="1" anchor="t" anchorCtr="0" compatLnSpc="1">
            <a:prstTxWarp prst="textNoShape">
              <a:avLst/>
            </a:prstTxWarp>
          </a:bodyPr>
          <a:lstStyle>
            <a:lvl1pPr algn="r">
              <a:defRPr sz="1300"/>
            </a:lvl1pPr>
          </a:lstStyle>
          <a:p>
            <a:endParaRPr lang="es-MX"/>
          </a:p>
        </p:txBody>
      </p:sp>
      <p:sp>
        <p:nvSpPr>
          <p:cNvPr id="104452" name="Rectangle 4"/>
          <p:cNvSpPr>
            <a:spLocks noGrp="1" noChangeArrowheads="1"/>
          </p:cNvSpPr>
          <p:nvPr>
            <p:ph type="ftr" sz="quarter" idx="2"/>
          </p:nvPr>
        </p:nvSpPr>
        <p:spPr bwMode="auto">
          <a:xfrm>
            <a:off x="0" y="9119475"/>
            <a:ext cx="3169920" cy="480060"/>
          </a:xfrm>
          <a:prstGeom prst="rect">
            <a:avLst/>
          </a:prstGeom>
          <a:noFill/>
          <a:ln w="9525">
            <a:noFill/>
            <a:miter lim="800000"/>
            <a:headEnd/>
            <a:tailEnd/>
          </a:ln>
          <a:effectLst/>
        </p:spPr>
        <p:txBody>
          <a:bodyPr vert="horz" wrap="square" lIns="96103" tIns="48052" rIns="96103" bIns="48052" numCol="1" anchor="b" anchorCtr="0" compatLnSpc="1">
            <a:prstTxWarp prst="textNoShape">
              <a:avLst/>
            </a:prstTxWarp>
          </a:bodyPr>
          <a:lstStyle>
            <a:lvl1pPr>
              <a:defRPr sz="1300"/>
            </a:lvl1pPr>
          </a:lstStyle>
          <a:p>
            <a:endParaRPr lang="es-MX"/>
          </a:p>
        </p:txBody>
      </p:sp>
      <p:sp>
        <p:nvSpPr>
          <p:cNvPr id="104453" name="Rectangle 5"/>
          <p:cNvSpPr>
            <a:spLocks noGrp="1" noChangeArrowheads="1"/>
          </p:cNvSpPr>
          <p:nvPr>
            <p:ph type="sldNum" sz="quarter" idx="3"/>
          </p:nvPr>
        </p:nvSpPr>
        <p:spPr bwMode="auto">
          <a:xfrm>
            <a:off x="4143587" y="9119475"/>
            <a:ext cx="3169920" cy="480060"/>
          </a:xfrm>
          <a:prstGeom prst="rect">
            <a:avLst/>
          </a:prstGeom>
          <a:noFill/>
          <a:ln w="9525">
            <a:noFill/>
            <a:miter lim="800000"/>
            <a:headEnd/>
            <a:tailEnd/>
          </a:ln>
          <a:effectLst/>
        </p:spPr>
        <p:txBody>
          <a:bodyPr vert="horz" wrap="square" lIns="96103" tIns="48052" rIns="96103" bIns="48052" numCol="1" anchor="b" anchorCtr="0" compatLnSpc="1">
            <a:prstTxWarp prst="textNoShape">
              <a:avLst/>
            </a:prstTxWarp>
          </a:bodyPr>
          <a:lstStyle>
            <a:lvl1pPr algn="r">
              <a:defRPr sz="1300"/>
            </a:lvl1pPr>
          </a:lstStyle>
          <a:p>
            <a:fld id="{772D8C87-73F2-4B0D-9198-8CAD9D58BA86}" type="slidenum">
              <a:rPr lang="es-MX"/>
              <a:pPr/>
              <a:t>‹#›</a:t>
            </a:fld>
            <a:endParaRPr lang="es-MX"/>
          </a:p>
        </p:txBody>
      </p:sp>
    </p:spTree>
    <p:extLst>
      <p:ext uri="{BB962C8B-B14F-4D97-AF65-F5344CB8AC3E}">
        <p14:creationId xmlns:p14="http://schemas.microsoft.com/office/powerpoint/2010/main" val="1885390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169920" cy="480060"/>
          </a:xfrm>
          <a:prstGeom prst="rect">
            <a:avLst/>
          </a:prstGeom>
        </p:spPr>
        <p:txBody>
          <a:bodyPr vert="horz" lIns="96103" tIns="48052" rIns="96103" bIns="48052" rtlCol="0"/>
          <a:lstStyle>
            <a:lvl1pPr algn="l">
              <a:defRPr sz="1300"/>
            </a:lvl1pPr>
          </a:lstStyle>
          <a:p>
            <a:endParaRPr lang="es-MX"/>
          </a:p>
        </p:txBody>
      </p:sp>
      <p:sp>
        <p:nvSpPr>
          <p:cNvPr id="3" name="2 Marcador de fecha"/>
          <p:cNvSpPr>
            <a:spLocks noGrp="1"/>
          </p:cNvSpPr>
          <p:nvPr>
            <p:ph type="dt" idx="1"/>
          </p:nvPr>
        </p:nvSpPr>
        <p:spPr>
          <a:xfrm>
            <a:off x="4143587" y="0"/>
            <a:ext cx="3169920" cy="480060"/>
          </a:xfrm>
          <a:prstGeom prst="rect">
            <a:avLst/>
          </a:prstGeom>
        </p:spPr>
        <p:txBody>
          <a:bodyPr vert="horz" lIns="96103" tIns="48052" rIns="96103" bIns="48052" rtlCol="0"/>
          <a:lstStyle>
            <a:lvl1pPr algn="r">
              <a:defRPr sz="1300"/>
            </a:lvl1pPr>
          </a:lstStyle>
          <a:p>
            <a:fld id="{C76288B4-8D63-421C-9563-5051D5385C8F}" type="datetimeFigureOut">
              <a:rPr lang="es-MX" smtClean="0"/>
              <a:pPr/>
              <a:t>2/24/14</a:t>
            </a:fld>
            <a:endParaRPr lang="es-MX"/>
          </a:p>
        </p:txBody>
      </p:sp>
      <p:sp>
        <p:nvSpPr>
          <p:cNvPr id="4" name="3 Marcador de imagen de diapositiva"/>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103" tIns="48052" rIns="96103" bIns="48052" rtlCol="0" anchor="ctr"/>
          <a:lstStyle/>
          <a:p>
            <a:endParaRPr lang="es-MX"/>
          </a:p>
        </p:txBody>
      </p:sp>
      <p:sp>
        <p:nvSpPr>
          <p:cNvPr id="5" name="4 Marcador de notas"/>
          <p:cNvSpPr>
            <a:spLocks noGrp="1"/>
          </p:cNvSpPr>
          <p:nvPr>
            <p:ph type="body" sz="quarter" idx="3"/>
          </p:nvPr>
        </p:nvSpPr>
        <p:spPr>
          <a:xfrm>
            <a:off x="731520" y="4560571"/>
            <a:ext cx="5852160" cy="4320540"/>
          </a:xfrm>
          <a:prstGeom prst="rect">
            <a:avLst/>
          </a:prstGeom>
        </p:spPr>
        <p:txBody>
          <a:bodyPr vert="horz" lIns="96103" tIns="48052" rIns="96103" bIns="48052"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9119475"/>
            <a:ext cx="3169920" cy="480060"/>
          </a:xfrm>
          <a:prstGeom prst="rect">
            <a:avLst/>
          </a:prstGeom>
        </p:spPr>
        <p:txBody>
          <a:bodyPr vert="horz" lIns="96103" tIns="48052" rIns="96103" bIns="48052"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4143587" y="9119475"/>
            <a:ext cx="3169920" cy="480060"/>
          </a:xfrm>
          <a:prstGeom prst="rect">
            <a:avLst/>
          </a:prstGeom>
        </p:spPr>
        <p:txBody>
          <a:bodyPr vert="horz" lIns="96103" tIns="48052" rIns="96103" bIns="48052" rtlCol="0" anchor="b"/>
          <a:lstStyle>
            <a:lvl1pPr algn="r">
              <a:defRPr sz="1300"/>
            </a:lvl1pPr>
          </a:lstStyle>
          <a:p>
            <a:fld id="{B75B175B-6CE9-4205-87DA-1608A1B281FC}" type="slidenum">
              <a:rPr lang="es-MX" smtClean="0"/>
              <a:pPr/>
              <a:t>‹#›</a:t>
            </a:fld>
            <a:endParaRPr lang="es-MX"/>
          </a:p>
        </p:txBody>
      </p:sp>
    </p:spTree>
    <p:extLst>
      <p:ext uri="{BB962C8B-B14F-4D97-AF65-F5344CB8AC3E}">
        <p14:creationId xmlns:p14="http://schemas.microsoft.com/office/powerpoint/2010/main" val="1050930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B75B175B-6CE9-4205-87DA-1608A1B281FC}" type="slidenum">
              <a:rPr lang="es-MX" smtClean="0"/>
              <a:pPr/>
              <a:t>1</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sp>
        <p:nvSpPr>
          <p:cNvPr id="6169" name="Rectangle 25"/>
          <p:cNvSpPr>
            <a:spLocks noGrp="1" noChangeArrowheads="1"/>
          </p:cNvSpPr>
          <p:nvPr>
            <p:ph type="ctrTitle"/>
          </p:nvPr>
        </p:nvSpPr>
        <p:spPr>
          <a:xfrm>
            <a:off x="1357290" y="1351650"/>
            <a:ext cx="7107258" cy="1077218"/>
          </a:xfrm>
        </p:spPr>
        <p:txBody>
          <a:bodyPr wrap="square" anchor="b">
            <a:spAutoFit/>
          </a:bodyPr>
          <a:lstStyle>
            <a:lvl1pPr algn="ctr">
              <a:defRPr sz="3200">
                <a:latin typeface="+mn-lt"/>
              </a:defRPr>
            </a:lvl1pPr>
          </a:lstStyle>
          <a:p>
            <a:r>
              <a:rPr lang="es-ES" dirty="0" smtClean="0"/>
              <a:t>Haga clic para modificar el estilo de título del patrón</a:t>
            </a:r>
            <a:endParaRPr lang="es-ES" dirty="0"/>
          </a:p>
        </p:txBody>
      </p:sp>
      <p:sp>
        <p:nvSpPr>
          <p:cNvPr id="6" name="5 Rectángulo"/>
          <p:cNvSpPr/>
          <p:nvPr userDrawn="1"/>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userDrawn="1"/>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userDrawn="1"/>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userDrawn="1"/>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Conector recto"/>
          <p:cNvSpPr>
            <a:spLocks noChangeShapeType="1"/>
          </p:cNvSpPr>
          <p:nvPr userDrawn="1"/>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Conector recto"/>
          <p:cNvSpPr>
            <a:spLocks noChangeShapeType="1"/>
          </p:cNvSpPr>
          <p:nvPr userDrawn="1"/>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Conector recto"/>
          <p:cNvSpPr>
            <a:spLocks noChangeShapeType="1"/>
          </p:cNvSpPr>
          <p:nvPr userDrawn="1"/>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Rectángulo"/>
          <p:cNvSpPr/>
          <p:nvPr userDrawn="1"/>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pic>
        <p:nvPicPr>
          <p:cNvPr id="1029" name="Picture 5"/>
          <p:cNvPicPr>
            <a:picLocks noChangeAspect="1" noChangeArrowheads="1"/>
          </p:cNvPicPr>
          <p:nvPr userDrawn="1"/>
        </p:nvPicPr>
        <p:blipFill>
          <a:blip r:embed="rId2" cstate="print"/>
          <a:srcRect/>
          <a:stretch>
            <a:fillRect/>
          </a:stretch>
        </p:blipFill>
        <p:spPr bwMode="auto">
          <a:xfrm>
            <a:off x="4143372" y="5531665"/>
            <a:ext cx="1814036" cy="897731"/>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00850" y="457200"/>
            <a:ext cx="1943100" cy="56388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971550" y="457200"/>
            <a:ext cx="5676900" cy="56388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DCC4DDA6-8F9C-45BF-BFC8-92A2172BDA62}" type="slidenum">
              <a:rPr lang="es-ES"/>
              <a:pPr/>
              <a:t>‹#›</a:t>
            </a:fld>
            <a:endParaRPr lang="es-E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827584" y="188640"/>
            <a:ext cx="7916366" cy="648072"/>
          </a:xfrm>
        </p:spPr>
        <p:txBody>
          <a:bodyPr/>
          <a:lstStyle>
            <a:lvl1pPr algn="r">
              <a:defRPr sz="2000" b="1" i="0">
                <a:solidFill>
                  <a:schemeClr val="accent1"/>
                </a:solidFill>
              </a:defRPr>
            </a:lvl1pPr>
          </a:lstStyle>
          <a:p>
            <a:r>
              <a:rPr lang="es-ES" dirty="0" smtClean="0"/>
              <a:t>Haga clic para modificar el estilo de título del patrón</a:t>
            </a:r>
            <a:endParaRPr lang="es-MX" dirty="0"/>
          </a:p>
        </p:txBody>
      </p:sp>
      <p:sp>
        <p:nvSpPr>
          <p:cNvPr id="3" name="2 Marcador de contenido"/>
          <p:cNvSpPr>
            <a:spLocks noGrp="1"/>
          </p:cNvSpPr>
          <p:nvPr>
            <p:ph idx="1"/>
          </p:nvPr>
        </p:nvSpPr>
        <p:spPr>
          <a:xfrm>
            <a:off x="323528" y="980728"/>
            <a:ext cx="8420422" cy="5472608"/>
          </a:xfrm>
        </p:spPr>
        <p:txBody>
          <a:bodyPr/>
          <a:lstStyle>
            <a:lvl1pPr algn="just">
              <a:spcBef>
                <a:spcPts val="0"/>
              </a:spcBef>
              <a:defRPr sz="1500"/>
            </a:lvl1pPr>
            <a:lvl2pPr algn="just">
              <a:spcBef>
                <a:spcPts val="0"/>
              </a:spcBef>
              <a:defRPr sz="1400"/>
            </a:lvl2pPr>
            <a:lvl3pPr algn="just">
              <a:spcBef>
                <a:spcPts val="0"/>
              </a:spcBef>
              <a:defRPr sz="1200"/>
            </a:lvl3pPr>
            <a:lvl4pPr algn="just">
              <a:spcBef>
                <a:spcPts val="0"/>
              </a:spcBef>
              <a:defRPr sz="1100"/>
            </a:lvl4pPr>
            <a:lvl5pPr algn="just">
              <a:spcBef>
                <a:spcPts val="0"/>
              </a:spcBef>
              <a:defRPr sz="1100"/>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4" name="3 Marcador de fecha"/>
          <p:cNvSpPr>
            <a:spLocks noGrp="1"/>
          </p:cNvSpPr>
          <p:nvPr>
            <p:ph type="dt" sz="half" idx="10"/>
          </p:nvPr>
        </p:nvSpPr>
        <p:spPr>
          <a:xfrm>
            <a:off x="971550" y="6525343"/>
            <a:ext cx="1905000" cy="197719"/>
          </a:xfrm>
        </p:spPr>
        <p:txBody>
          <a:bodyPr/>
          <a:lstStyle>
            <a:lvl1pPr>
              <a:defRPr/>
            </a:lvl1pPr>
          </a:lstStyle>
          <a:p>
            <a:endParaRPr lang="es-ES"/>
          </a:p>
        </p:txBody>
      </p:sp>
      <p:sp>
        <p:nvSpPr>
          <p:cNvPr id="5" name="4 Marcador de pie de página"/>
          <p:cNvSpPr>
            <a:spLocks noGrp="1"/>
          </p:cNvSpPr>
          <p:nvPr>
            <p:ph type="ftr" sz="quarter" idx="11"/>
          </p:nvPr>
        </p:nvSpPr>
        <p:spPr>
          <a:xfrm>
            <a:off x="3379788" y="6525344"/>
            <a:ext cx="2895600" cy="180256"/>
          </a:xfrm>
        </p:spPr>
        <p:txBody>
          <a:bodyPr/>
          <a:lstStyle>
            <a:lvl1pPr>
              <a:defRPr/>
            </a:lvl1pPr>
          </a:lstStyle>
          <a:p>
            <a:endParaRPr lang="es-ES" dirty="0"/>
          </a:p>
        </p:txBody>
      </p:sp>
      <p:sp>
        <p:nvSpPr>
          <p:cNvPr id="6" name="5 Marcador de número de diapositiva"/>
          <p:cNvSpPr>
            <a:spLocks noGrp="1"/>
          </p:cNvSpPr>
          <p:nvPr>
            <p:ph type="sldNum" sz="quarter" idx="12"/>
          </p:nvPr>
        </p:nvSpPr>
        <p:spPr>
          <a:xfrm>
            <a:off x="7131496" y="6525344"/>
            <a:ext cx="1905000" cy="180256"/>
          </a:xfrm>
        </p:spPr>
        <p:txBody>
          <a:bodyPr/>
          <a:lstStyle>
            <a:lvl1pPr>
              <a:defRPr/>
            </a:lvl1pPr>
          </a:lstStyle>
          <a:p>
            <a:fld id="{FED0A56B-8A68-450E-A6EB-80F5A3BFCFE2}" type="slidenum">
              <a:rPr lang="es-ES"/>
              <a:pPr/>
              <a:t>‹#›</a:t>
            </a:fld>
            <a:endParaRPr lang="es-E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97155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4" name="3 Marcador de contenido"/>
          <p:cNvSpPr>
            <a:spLocks noGrp="1"/>
          </p:cNvSpPr>
          <p:nvPr>
            <p:ph sz="half" idx="2"/>
          </p:nvPr>
        </p:nvSpPr>
        <p:spPr>
          <a:xfrm>
            <a:off x="493395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6C6E9EFE-FCD1-4CEB-8420-EF43E70F7157}" type="slidenum">
              <a:rPr lang="es-ES"/>
              <a:pPr/>
              <a:t>‹#›</a:t>
            </a:fld>
            <a:endParaRPr lang="es-E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72F7ED0F-B7D1-4732-9134-310FE43329E2}" type="slidenum">
              <a:rPr lang="es-ES"/>
              <a:pPr/>
              <a:t>‹#›</a:t>
            </a:fld>
            <a:endParaRPr lang="es-E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279B2C91-1DE4-4F3D-A2A6-A75CC9D04E84}" type="slidenum">
              <a:rPr lang="es-ES"/>
              <a:pPr/>
              <a:t>‹#›</a:t>
            </a:fld>
            <a:endParaRPr lang="es-E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2D876EE2-E6DE-4D82-94B6-A3C5D32C067C}" type="slidenum">
              <a:rPr lang="es-ES"/>
              <a:pPr/>
              <a:t>‹#›</a:t>
            </a:fld>
            <a:endParaRPr lang="es-E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BB8CFA8F-BC80-4D51-B490-AB939515968D}" type="slidenum">
              <a:rPr lang="es-ES"/>
              <a:pPr/>
              <a:t>‹#›</a:t>
            </a:fld>
            <a:endParaRPr lang="es-E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1236D7F6-4349-4B22-8EC7-91789FBE0DD5}" type="slidenum">
              <a:rPr lang="es-ES"/>
              <a:pPr/>
              <a:t>‹#›</a:t>
            </a:fld>
            <a:endParaRPr lang="es-E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F8F306F1-8C4E-4E4F-B2A7-1B87D10CC95E}" type="slidenum">
              <a:rPr lang="es-ES"/>
              <a:pPr/>
              <a:t>‹#›</a:t>
            </a:fld>
            <a:endParaRPr lang="es-E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5145" name="Rectangle 25"/>
          <p:cNvSpPr>
            <a:spLocks noGrp="1" noChangeArrowheads="1"/>
          </p:cNvSpPr>
          <p:nvPr>
            <p:ph type="title"/>
          </p:nvPr>
        </p:nvSpPr>
        <p:spPr bwMode="auto">
          <a:xfrm>
            <a:off x="827584" y="214290"/>
            <a:ext cx="7916366" cy="6224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dirty="0" smtClean="0"/>
              <a:t>Haga clic para modificar el estilo de título</a:t>
            </a:r>
          </a:p>
        </p:txBody>
      </p:sp>
      <p:sp>
        <p:nvSpPr>
          <p:cNvPr id="5146" name="Rectangle 26"/>
          <p:cNvSpPr>
            <a:spLocks noGrp="1" noChangeArrowheads="1"/>
          </p:cNvSpPr>
          <p:nvPr>
            <p:ph type="body" idx="1"/>
          </p:nvPr>
        </p:nvSpPr>
        <p:spPr bwMode="auto">
          <a:xfrm>
            <a:off x="323528" y="980728"/>
            <a:ext cx="8420422" cy="54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p>
        </p:txBody>
      </p:sp>
      <p:sp>
        <p:nvSpPr>
          <p:cNvPr id="5147" name="Rectangle 27"/>
          <p:cNvSpPr>
            <a:spLocks noGrp="1" noChangeArrowheads="1"/>
          </p:cNvSpPr>
          <p:nvPr>
            <p:ph type="dt" sz="half" idx="2"/>
          </p:nvPr>
        </p:nvSpPr>
        <p:spPr bwMode="auto">
          <a:xfrm>
            <a:off x="971550" y="6453335"/>
            <a:ext cx="1905000" cy="2697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endParaRPr lang="es-ES" dirty="0"/>
          </a:p>
        </p:txBody>
      </p:sp>
      <p:sp>
        <p:nvSpPr>
          <p:cNvPr id="5148" name="Rectangle 28"/>
          <p:cNvSpPr>
            <a:spLocks noGrp="1" noChangeArrowheads="1"/>
          </p:cNvSpPr>
          <p:nvPr>
            <p:ph type="ftr" sz="quarter" idx="3"/>
          </p:nvPr>
        </p:nvSpPr>
        <p:spPr bwMode="auto">
          <a:xfrm>
            <a:off x="3379788" y="6453336"/>
            <a:ext cx="2895600" cy="252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endParaRPr lang="es-ES" dirty="0"/>
          </a:p>
        </p:txBody>
      </p:sp>
      <p:sp>
        <p:nvSpPr>
          <p:cNvPr id="5149" name="Rectangle 29"/>
          <p:cNvSpPr>
            <a:spLocks noGrp="1" noChangeArrowheads="1"/>
          </p:cNvSpPr>
          <p:nvPr>
            <p:ph type="sldNum" sz="quarter" idx="4"/>
          </p:nvPr>
        </p:nvSpPr>
        <p:spPr bwMode="auto">
          <a:xfrm>
            <a:off x="7131496" y="6453336"/>
            <a:ext cx="1905000" cy="252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fld id="{973A3061-28D9-4794-B9D6-82A3E50601E2}" type="slidenum">
              <a:rPr lang="es-ES"/>
              <a:pPr/>
              <a:t>‹#›</a:t>
            </a:fld>
            <a:endParaRPr lang="es-ES"/>
          </a:p>
        </p:txBody>
      </p:sp>
      <p:sp>
        <p:nvSpPr>
          <p:cNvPr id="13" name="12 Conector recto"/>
          <p:cNvSpPr>
            <a:spLocks noChangeShapeType="1"/>
          </p:cNvSpPr>
          <p:nvPr/>
        </p:nvSpPr>
        <p:spPr bwMode="auto">
          <a:xfrm rot="5400000">
            <a:off x="4517092" y="-3322652"/>
            <a:ext cx="0" cy="8462744"/>
          </a:xfrm>
          <a:prstGeom prst="line">
            <a:avLst/>
          </a:prstGeom>
          <a:noFill/>
          <a:ln w="57150" cap="flat" cmpd="sng" algn="ctr">
            <a:solidFill>
              <a:srgbClr val="CC9900"/>
            </a:solidFill>
            <a:prstDash val="solid"/>
            <a:round/>
            <a:headEnd type="none" w="med" len="med"/>
            <a:tailEnd type="none" w="med" len="med"/>
          </a:ln>
          <a:effectLst/>
        </p:spPr>
        <p:txBody>
          <a:bodyPr vert="horz" wrap="square" lIns="91440" tIns="45720" rIns="91440" bIns="45720" anchor="t" compatLnSpc="1"/>
          <a:lstStyle/>
          <a:p>
            <a:endParaRPr kumimoji="0" lang="en-US"/>
          </a:p>
        </p:txBody>
      </p:sp>
      <p:pic>
        <p:nvPicPr>
          <p:cNvPr id="2050" name="Picture 2"/>
          <p:cNvPicPr>
            <a:picLocks noChangeAspect="1" noChangeArrowheads="1"/>
          </p:cNvPicPr>
          <p:nvPr/>
        </p:nvPicPr>
        <p:blipFill>
          <a:blip r:embed="rId12" cstate="print"/>
          <a:srcRect/>
          <a:stretch>
            <a:fillRect/>
          </a:stretch>
        </p:blipFill>
        <p:spPr bwMode="auto">
          <a:xfrm>
            <a:off x="285720" y="214290"/>
            <a:ext cx="419100" cy="419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iming>
    <p:tnLst>
      <p:par>
        <p:cTn xmlns:p14="http://schemas.microsoft.com/office/powerpoint/2010/main" id="1" dur="indefinite" restart="never" nodeType="tmRoot"/>
      </p:par>
    </p:tnLst>
  </p:timing>
  <p:hf hdr="0" ftr="0" dt="0"/>
  <p:txStyles>
    <p:titleStyle>
      <a:lvl1pPr algn="r" rtl="0" eaLnBrk="1" fontAlgn="base" hangingPunct="1">
        <a:spcBef>
          <a:spcPct val="0"/>
        </a:spcBef>
        <a:spcAft>
          <a:spcPct val="0"/>
        </a:spcAft>
        <a:defRPr sz="2000" b="1">
          <a:solidFill>
            <a:schemeClr val="accent1"/>
          </a:solidFill>
          <a:latin typeface="+mn-lt"/>
          <a:ea typeface="+mj-ea"/>
          <a:cs typeface="+mj-cs"/>
        </a:defRPr>
      </a:lvl1pPr>
      <a:lvl2pPr algn="l" rtl="0" eaLnBrk="1" fontAlgn="base" hangingPunct="1">
        <a:spcBef>
          <a:spcPct val="0"/>
        </a:spcBef>
        <a:spcAft>
          <a:spcPct val="0"/>
        </a:spcAft>
        <a:defRPr sz="4400">
          <a:solidFill>
            <a:schemeClr val="tx2"/>
          </a:solidFill>
          <a:latin typeface="Times New Roman" charset="0"/>
        </a:defRPr>
      </a:lvl2pPr>
      <a:lvl3pPr algn="l" rtl="0" eaLnBrk="1" fontAlgn="base" hangingPunct="1">
        <a:spcBef>
          <a:spcPct val="0"/>
        </a:spcBef>
        <a:spcAft>
          <a:spcPct val="0"/>
        </a:spcAft>
        <a:defRPr sz="4400">
          <a:solidFill>
            <a:schemeClr val="tx2"/>
          </a:solidFill>
          <a:latin typeface="Times New Roman" charset="0"/>
        </a:defRPr>
      </a:lvl3pPr>
      <a:lvl4pPr algn="l" rtl="0" eaLnBrk="1" fontAlgn="base" hangingPunct="1">
        <a:spcBef>
          <a:spcPct val="0"/>
        </a:spcBef>
        <a:spcAft>
          <a:spcPct val="0"/>
        </a:spcAft>
        <a:defRPr sz="4400">
          <a:solidFill>
            <a:schemeClr val="tx2"/>
          </a:solidFill>
          <a:latin typeface="Times New Roman" charset="0"/>
        </a:defRPr>
      </a:lvl4pPr>
      <a:lvl5pPr algn="l" rtl="0" eaLnBrk="1" fontAlgn="base" hangingPunct="1">
        <a:spcBef>
          <a:spcPct val="0"/>
        </a:spcBef>
        <a:spcAft>
          <a:spcPct val="0"/>
        </a:spcAft>
        <a:defRPr sz="4400">
          <a:solidFill>
            <a:schemeClr val="tx2"/>
          </a:solidFill>
          <a:latin typeface="Times New Roman" charset="0"/>
        </a:defRPr>
      </a:lvl5pPr>
      <a:lvl6pPr marL="457200" algn="l" rtl="0" eaLnBrk="1" fontAlgn="base" hangingPunct="1">
        <a:spcBef>
          <a:spcPct val="0"/>
        </a:spcBef>
        <a:spcAft>
          <a:spcPct val="0"/>
        </a:spcAft>
        <a:defRPr sz="4400">
          <a:solidFill>
            <a:schemeClr val="tx2"/>
          </a:solidFill>
          <a:latin typeface="Times New Roman" charset="0"/>
        </a:defRPr>
      </a:lvl6pPr>
      <a:lvl7pPr marL="914400" algn="l" rtl="0" eaLnBrk="1" fontAlgn="base" hangingPunct="1">
        <a:spcBef>
          <a:spcPct val="0"/>
        </a:spcBef>
        <a:spcAft>
          <a:spcPct val="0"/>
        </a:spcAft>
        <a:defRPr sz="4400">
          <a:solidFill>
            <a:schemeClr val="tx2"/>
          </a:solidFill>
          <a:latin typeface="Times New Roman" charset="0"/>
        </a:defRPr>
      </a:lvl7pPr>
      <a:lvl8pPr marL="1371600" algn="l" rtl="0" eaLnBrk="1" fontAlgn="base" hangingPunct="1">
        <a:spcBef>
          <a:spcPct val="0"/>
        </a:spcBef>
        <a:spcAft>
          <a:spcPct val="0"/>
        </a:spcAft>
        <a:defRPr sz="4400">
          <a:solidFill>
            <a:schemeClr val="tx2"/>
          </a:solidFill>
          <a:latin typeface="Times New Roman" charset="0"/>
        </a:defRPr>
      </a:lvl8pPr>
      <a:lvl9pPr marL="1828800" algn="l" rtl="0" eaLnBrk="1" fontAlgn="base" hangingPunct="1">
        <a:spcBef>
          <a:spcPct val="0"/>
        </a:spcBef>
        <a:spcAft>
          <a:spcPct val="0"/>
        </a:spcAft>
        <a:defRPr sz="4400">
          <a:solidFill>
            <a:schemeClr val="tx2"/>
          </a:solidFill>
          <a:latin typeface="Times New Roman" charset="0"/>
        </a:defRPr>
      </a:lvl9pPr>
    </p:titleStyle>
    <p:bodyStyle>
      <a:lvl1pPr marL="0" indent="0" algn="just" rtl="0" eaLnBrk="1" fontAlgn="base" hangingPunct="1">
        <a:spcBef>
          <a:spcPts val="0"/>
        </a:spcBef>
        <a:spcAft>
          <a:spcPct val="0"/>
        </a:spcAft>
        <a:buClr>
          <a:schemeClr val="accent2">
            <a:lumMod val="60000"/>
            <a:lumOff val="40000"/>
          </a:schemeClr>
        </a:buClr>
        <a:buSzPct val="80000"/>
        <a:buFontTx/>
        <a:buNone/>
        <a:defRPr sz="1500">
          <a:solidFill>
            <a:schemeClr val="tx1"/>
          </a:solidFill>
          <a:latin typeface="+mn-lt"/>
          <a:ea typeface="+mn-ea"/>
          <a:cs typeface="+mn-cs"/>
        </a:defRPr>
      </a:lvl1pPr>
      <a:lvl2pPr marL="457200" indent="0" algn="just" rtl="0" eaLnBrk="1" fontAlgn="base" hangingPunct="1">
        <a:spcBef>
          <a:spcPts val="0"/>
        </a:spcBef>
        <a:spcAft>
          <a:spcPct val="0"/>
        </a:spcAft>
        <a:buClr>
          <a:schemeClr val="accent2">
            <a:lumMod val="60000"/>
            <a:lumOff val="40000"/>
          </a:schemeClr>
        </a:buClr>
        <a:buFontTx/>
        <a:buNone/>
        <a:defRPr sz="1400">
          <a:solidFill>
            <a:schemeClr val="tx1"/>
          </a:solidFill>
          <a:latin typeface="+mn-lt"/>
        </a:defRPr>
      </a:lvl2pPr>
      <a:lvl3pPr marL="914400" indent="0" algn="just" rtl="0" eaLnBrk="1" fontAlgn="base" hangingPunct="1">
        <a:spcBef>
          <a:spcPts val="0"/>
        </a:spcBef>
        <a:spcAft>
          <a:spcPct val="0"/>
        </a:spcAft>
        <a:buClr>
          <a:schemeClr val="accent2">
            <a:lumMod val="60000"/>
            <a:lumOff val="40000"/>
          </a:schemeClr>
        </a:buClr>
        <a:buFontTx/>
        <a:buNone/>
        <a:defRPr sz="1200">
          <a:solidFill>
            <a:schemeClr val="tx1"/>
          </a:solidFill>
          <a:latin typeface="+mn-lt"/>
        </a:defRPr>
      </a:lvl3pPr>
      <a:lvl4pPr marL="1371600" indent="0" algn="just" rtl="0" eaLnBrk="1" fontAlgn="base" hangingPunct="1">
        <a:spcBef>
          <a:spcPts val="0"/>
        </a:spcBef>
        <a:spcAft>
          <a:spcPct val="0"/>
        </a:spcAft>
        <a:buClr>
          <a:schemeClr val="accent2">
            <a:lumMod val="60000"/>
            <a:lumOff val="40000"/>
          </a:schemeClr>
        </a:buClr>
        <a:buFontTx/>
        <a:buNone/>
        <a:defRPr sz="1100">
          <a:solidFill>
            <a:schemeClr val="tx1"/>
          </a:solidFill>
          <a:latin typeface="+mn-lt"/>
        </a:defRPr>
      </a:lvl4pPr>
      <a:lvl5pPr marL="1828800" indent="0" algn="just" rtl="0" eaLnBrk="1" fontAlgn="base" hangingPunct="1">
        <a:spcBef>
          <a:spcPts val="0"/>
        </a:spcBef>
        <a:spcAft>
          <a:spcPct val="0"/>
        </a:spcAft>
        <a:buClr>
          <a:schemeClr val="accent2">
            <a:lumMod val="60000"/>
            <a:lumOff val="40000"/>
          </a:schemeClr>
        </a:buClr>
        <a:buFontTx/>
        <a:buNone/>
        <a:defRPr sz="1100">
          <a:solidFill>
            <a:schemeClr val="tx1"/>
          </a:solidFill>
          <a:latin typeface="+mn-lt"/>
        </a:defRPr>
      </a:lvl5pPr>
      <a:lvl6pPr marL="2514600" indent="-228600" algn="l" rtl="0" eaLnBrk="1" fontAlgn="base" hangingPunct="1">
        <a:spcBef>
          <a:spcPct val="20000"/>
        </a:spcBef>
        <a:spcAft>
          <a:spcPct val="0"/>
        </a:spcAft>
        <a:buClr>
          <a:schemeClr val="bg2"/>
        </a:buClr>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hyperlink" Target="http://www.imf.org/external/np/sta/ir/IRProcessWeb/data/jpn/eng/curjpn.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mf.org/external/np/sta/ir/IRProcessWeb/data/deu/eng/curdeu.pdf" TargetMode="Externa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mf.org/external/np/mae/ferm/e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hyperlink" Target="http://data.worldbank.org/indicator/FI.RES.TOTL.C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hyperlink" Target="http://data.worldbank.org/indicator/FI.RES.TOTL.C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mf.org/External/np/sta/cofer/eng/index.h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hyperlink" Target="http://www.imf.org/external/np/sta/ir/IRProcessWeb/data/mex/eng/curmex.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1331640" y="1222046"/>
            <a:ext cx="7344816" cy="1569660"/>
          </a:xfrm>
        </p:spPr>
        <p:txBody>
          <a:bodyPr/>
          <a:lstStyle/>
          <a:p>
            <a:r>
              <a:rPr lang="es-MX" dirty="0" smtClean="0"/>
              <a:t>Calculation of market </a:t>
            </a:r>
            <a:r>
              <a:rPr lang="es-MX" dirty="0"/>
              <a:t>r</a:t>
            </a:r>
            <a:r>
              <a:rPr lang="es-MX" dirty="0" smtClean="0"/>
              <a:t>isk measures in Mexico’s International Reserve </a:t>
            </a:r>
            <a:r>
              <a:rPr lang="es-MX" dirty="0"/>
              <a:t>p</a:t>
            </a:r>
            <a:r>
              <a:rPr lang="es-MX" dirty="0" smtClean="0"/>
              <a:t>ortfolio</a:t>
            </a:r>
            <a:endParaRPr lang="es-MX" dirty="0"/>
          </a:p>
        </p:txBody>
      </p:sp>
      <p:sp>
        <p:nvSpPr>
          <p:cNvPr id="3" name="2 CuadroTexto"/>
          <p:cNvSpPr txBox="1"/>
          <p:nvPr/>
        </p:nvSpPr>
        <p:spPr>
          <a:xfrm>
            <a:off x="1785918" y="4509120"/>
            <a:ext cx="6500858" cy="584776"/>
          </a:xfrm>
          <a:prstGeom prst="rect">
            <a:avLst/>
          </a:prstGeom>
          <a:noFill/>
        </p:spPr>
        <p:txBody>
          <a:bodyPr wrap="square" rtlCol="0">
            <a:spAutoFit/>
          </a:bodyPr>
          <a:lstStyle/>
          <a:p>
            <a:pPr algn="ctr"/>
            <a:r>
              <a:rPr lang="es-MX" sz="1600" dirty="0" smtClean="0">
                <a:solidFill>
                  <a:schemeClr val="tx2"/>
                </a:solidFill>
                <a:latin typeface="+mn-lt"/>
              </a:rPr>
              <a:t>UC Berkeley Risk Seminar</a:t>
            </a:r>
          </a:p>
          <a:p>
            <a:pPr algn="ctr"/>
            <a:r>
              <a:rPr lang="es-MX" sz="1600" dirty="0" smtClean="0">
                <a:solidFill>
                  <a:schemeClr val="tx2"/>
                </a:solidFill>
                <a:latin typeface="+mn-lt"/>
              </a:rPr>
              <a:t>February 2014</a:t>
            </a:r>
            <a:endParaRPr lang="es-MX" sz="1600" dirty="0">
              <a:solidFill>
                <a:schemeClr val="tx2"/>
              </a:solidFill>
              <a:latin typeface="+mn-lt"/>
            </a:endParaRPr>
          </a:p>
        </p:txBody>
      </p:sp>
      <p:sp>
        <p:nvSpPr>
          <p:cNvPr id="4" name="3 CuadroTexto"/>
          <p:cNvSpPr txBox="1"/>
          <p:nvPr/>
        </p:nvSpPr>
        <p:spPr>
          <a:xfrm>
            <a:off x="1785918" y="3429000"/>
            <a:ext cx="6500858" cy="400110"/>
          </a:xfrm>
          <a:prstGeom prst="rect">
            <a:avLst/>
          </a:prstGeom>
          <a:noFill/>
        </p:spPr>
        <p:txBody>
          <a:bodyPr wrap="square" rtlCol="0">
            <a:spAutoFit/>
          </a:bodyPr>
          <a:lstStyle/>
          <a:p>
            <a:pPr algn="ctr"/>
            <a:r>
              <a:rPr lang="es-MX" sz="2000" dirty="0" smtClean="0">
                <a:solidFill>
                  <a:schemeClr val="tx2"/>
                </a:solidFill>
                <a:latin typeface="+mn-lt"/>
              </a:rPr>
              <a:t>Christian Carmona</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Reserves Composition</a:t>
            </a:r>
            <a:br>
              <a:rPr lang="en-US" dirty="0" smtClean="0"/>
            </a:br>
            <a:r>
              <a:rPr lang="en-US" dirty="0" smtClean="0"/>
              <a:t>JAPAN</a:t>
            </a:r>
            <a:endParaRPr lang="en-US" dirty="0"/>
          </a:p>
        </p:txBody>
      </p:sp>
      <p:pic>
        <p:nvPicPr>
          <p:cNvPr id="5" name="Content Placeholder 4" descr="Japan_rsv_comp.png"/>
          <p:cNvPicPr>
            <a:picLocks noGrp="1" noChangeAspect="1"/>
          </p:cNvPicPr>
          <p:nvPr>
            <p:ph idx="1"/>
          </p:nvPr>
        </p:nvPicPr>
        <p:blipFill>
          <a:blip r:embed="rId2">
            <a:extLst>
              <a:ext uri="{28A0092B-C50C-407E-A947-70E740481C1C}">
                <a14:useLocalDpi xmlns:a14="http://schemas.microsoft.com/office/drawing/2010/main" val="0"/>
              </a:ext>
            </a:extLst>
          </a:blip>
          <a:srcRect l="-36517" r="-36517"/>
          <a:stretch>
            <a:fillRect/>
          </a:stretch>
        </p:blipFill>
        <p:spPr>
          <a:xfrm>
            <a:off x="323528" y="980728"/>
            <a:ext cx="8420422" cy="5400600"/>
          </a:xfrm>
        </p:spPr>
      </p:pic>
      <p:sp>
        <p:nvSpPr>
          <p:cNvPr id="4" name="Slide Number Placeholder 3"/>
          <p:cNvSpPr>
            <a:spLocks noGrp="1"/>
          </p:cNvSpPr>
          <p:nvPr>
            <p:ph type="sldNum" sz="quarter" idx="12"/>
          </p:nvPr>
        </p:nvSpPr>
        <p:spPr/>
        <p:txBody>
          <a:bodyPr/>
          <a:lstStyle/>
          <a:p>
            <a:fld id="{FED0A56B-8A68-450E-A6EB-80F5A3BFCFE2}" type="slidenum">
              <a:rPr lang="es-ES" smtClean="0"/>
              <a:pPr/>
              <a:t>10</a:t>
            </a:fld>
            <a:endParaRPr lang="es-ES"/>
          </a:p>
        </p:txBody>
      </p:sp>
      <p:sp>
        <p:nvSpPr>
          <p:cNvPr id="6" name="Rectangle 5"/>
          <p:cNvSpPr/>
          <p:nvPr/>
        </p:nvSpPr>
        <p:spPr>
          <a:xfrm>
            <a:off x="323528" y="6304002"/>
            <a:ext cx="8424936" cy="553998"/>
          </a:xfrm>
          <a:prstGeom prst="rect">
            <a:avLst/>
          </a:prstGeom>
        </p:spPr>
        <p:txBody>
          <a:bodyPr wrap="square">
            <a:spAutoFit/>
          </a:bodyPr>
          <a:lstStyle/>
          <a:p>
            <a:r>
              <a:rPr lang="en-US" sz="1500" dirty="0"/>
              <a:t>Source: International Monetary </a:t>
            </a:r>
            <a:r>
              <a:rPr lang="en-US" sz="1500" dirty="0" smtClean="0"/>
              <a:t>Fund</a:t>
            </a:r>
          </a:p>
          <a:p>
            <a:r>
              <a:rPr lang="en-US" sz="1500" dirty="0">
                <a:hlinkClick r:id="rId3"/>
              </a:rPr>
              <a:t>http://www.imf.org/external/np/sta/ir/IRProcessWeb/data/jpn/eng/</a:t>
            </a:r>
            <a:r>
              <a:rPr lang="en-US" sz="1500" dirty="0" smtClean="0">
                <a:hlinkClick r:id="rId3"/>
              </a:rPr>
              <a:t>curjpn.htm</a:t>
            </a:r>
            <a:endParaRPr lang="en-US" sz="1500" dirty="0"/>
          </a:p>
        </p:txBody>
      </p:sp>
    </p:spTree>
    <p:extLst>
      <p:ext uri="{BB962C8B-B14F-4D97-AF65-F5344CB8AC3E}">
        <p14:creationId xmlns:p14="http://schemas.microsoft.com/office/powerpoint/2010/main" val="18748991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Reserves Composition</a:t>
            </a:r>
            <a:br>
              <a:rPr lang="en-US" dirty="0" smtClean="0"/>
            </a:br>
            <a:r>
              <a:rPr lang="en-US" dirty="0" smtClean="0"/>
              <a:t>GERMANY</a:t>
            </a:r>
            <a:endParaRPr lang="en-US" dirty="0"/>
          </a:p>
        </p:txBody>
      </p:sp>
      <p:sp>
        <p:nvSpPr>
          <p:cNvPr id="4" name="Slide Number Placeholder 3"/>
          <p:cNvSpPr>
            <a:spLocks noGrp="1"/>
          </p:cNvSpPr>
          <p:nvPr>
            <p:ph type="sldNum" sz="quarter" idx="12"/>
          </p:nvPr>
        </p:nvSpPr>
        <p:spPr/>
        <p:txBody>
          <a:bodyPr/>
          <a:lstStyle/>
          <a:p>
            <a:fld id="{FED0A56B-8A68-450E-A6EB-80F5A3BFCFE2}" type="slidenum">
              <a:rPr lang="es-ES" smtClean="0"/>
              <a:pPr/>
              <a:t>11</a:t>
            </a:fld>
            <a:endParaRPr lang="es-ES"/>
          </a:p>
        </p:txBody>
      </p:sp>
      <p:sp>
        <p:nvSpPr>
          <p:cNvPr id="6" name="Rectangle 5"/>
          <p:cNvSpPr/>
          <p:nvPr/>
        </p:nvSpPr>
        <p:spPr>
          <a:xfrm>
            <a:off x="323528" y="6304002"/>
            <a:ext cx="8424936" cy="553998"/>
          </a:xfrm>
          <a:prstGeom prst="rect">
            <a:avLst/>
          </a:prstGeom>
        </p:spPr>
        <p:txBody>
          <a:bodyPr wrap="square">
            <a:spAutoFit/>
          </a:bodyPr>
          <a:lstStyle/>
          <a:p>
            <a:r>
              <a:rPr lang="en-US" sz="1500" dirty="0"/>
              <a:t>Source: International Monetary </a:t>
            </a:r>
            <a:r>
              <a:rPr lang="en-US" sz="1500" dirty="0" smtClean="0"/>
              <a:t>Fund</a:t>
            </a:r>
          </a:p>
          <a:p>
            <a:r>
              <a:rPr lang="en-US" sz="1500" dirty="0">
                <a:hlinkClick r:id="rId2"/>
              </a:rPr>
              <a:t>http://www.imf.org/external/np/sta/ir/IRProcessWeb/data/deu/eng/</a:t>
            </a:r>
            <a:r>
              <a:rPr lang="en-US" sz="1500" dirty="0" smtClean="0">
                <a:hlinkClick r:id="rId2"/>
              </a:rPr>
              <a:t>curdeu.pdf</a:t>
            </a:r>
            <a:endParaRPr lang="en-US" sz="1500" dirty="0"/>
          </a:p>
        </p:txBody>
      </p:sp>
      <p:pic>
        <p:nvPicPr>
          <p:cNvPr id="7" name="Content Placeholder 6" descr="germany_rsv_comp.png"/>
          <p:cNvPicPr>
            <a:picLocks noGrp="1" noChangeAspect="1"/>
          </p:cNvPicPr>
          <p:nvPr>
            <p:ph idx="1"/>
          </p:nvPr>
        </p:nvPicPr>
        <p:blipFill rotWithShape="1">
          <a:blip r:embed="rId3">
            <a:extLst>
              <a:ext uri="{28A0092B-C50C-407E-A947-70E740481C1C}">
                <a14:useLocalDpi xmlns:a14="http://schemas.microsoft.com/office/drawing/2010/main" val="0"/>
              </a:ext>
            </a:extLst>
          </a:blip>
          <a:srcRect t="64" r="18711" b="860"/>
          <a:stretch/>
        </p:blipFill>
        <p:spPr>
          <a:xfrm>
            <a:off x="1835696" y="947780"/>
            <a:ext cx="5548772" cy="5433548"/>
          </a:xfrm>
        </p:spPr>
      </p:pic>
    </p:spTree>
    <p:extLst>
      <p:ext uri="{BB962C8B-B14F-4D97-AF65-F5344CB8AC3E}">
        <p14:creationId xmlns:p14="http://schemas.microsoft.com/office/powerpoint/2010/main" val="107430114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International Reserves</a:t>
            </a:r>
            <a:br>
              <a:rPr lang="es-MX" dirty="0" smtClean="0"/>
            </a:br>
            <a:r>
              <a:rPr lang="es-MX" dirty="0" smtClean="0"/>
              <a:t>Portfolio management*</a:t>
            </a:r>
            <a:endParaRPr lang="es-MX" dirty="0"/>
          </a:p>
        </p:txBody>
      </p:sp>
      <p:sp>
        <p:nvSpPr>
          <p:cNvPr id="3" name="2 Marcador de contenido"/>
          <p:cNvSpPr>
            <a:spLocks noGrp="1"/>
          </p:cNvSpPr>
          <p:nvPr>
            <p:ph idx="1"/>
          </p:nvPr>
        </p:nvSpPr>
        <p:spPr/>
        <p:txBody>
          <a:bodyPr/>
          <a:lstStyle/>
          <a:p>
            <a:endParaRPr lang="es-MX" dirty="0" smtClean="0"/>
          </a:p>
          <a:p>
            <a:r>
              <a:rPr lang="es-MX" dirty="0" smtClean="0"/>
              <a:t>Appropriate </a:t>
            </a:r>
            <a:r>
              <a:rPr lang="es-MX" dirty="0"/>
              <a:t>portfolio management policies concerning the currency composition, choice of investment instruments, degree of credit risk exposure, and acceptable duration of the reserves portfolio should reflect a country’s specific policy settings and circumstances and ensure that assets are safeguarded, readily available, and support market confidence</a:t>
            </a:r>
            <a:r>
              <a:rPr lang="es-MX" dirty="0" smtClean="0"/>
              <a:t>.</a:t>
            </a:r>
          </a:p>
          <a:p>
            <a:endParaRPr lang="es-MX" dirty="0" smtClean="0"/>
          </a:p>
          <a:p>
            <a:r>
              <a:rPr lang="es-MX" dirty="0" smtClean="0"/>
              <a:t>Reserve </a:t>
            </a:r>
            <a:r>
              <a:rPr lang="es-MX" dirty="0"/>
              <a:t>management should seek to ensure that</a:t>
            </a:r>
            <a:r>
              <a:rPr lang="es-MX" dirty="0" smtClean="0"/>
              <a:t>:</a:t>
            </a:r>
          </a:p>
          <a:p>
            <a:endParaRPr lang="es-MX" dirty="0"/>
          </a:p>
          <a:p>
            <a:pPr marL="285750" indent="-285750">
              <a:buFont typeface="Arial"/>
              <a:buChar char="•"/>
            </a:pPr>
            <a:r>
              <a:rPr lang="es-MX" dirty="0"/>
              <a:t>A</a:t>
            </a:r>
            <a:r>
              <a:rPr lang="es-MX" dirty="0" smtClean="0"/>
              <a:t>dequate </a:t>
            </a:r>
            <a:r>
              <a:rPr lang="es-MX" dirty="0"/>
              <a:t>foreign exchange reserves are available for meeting a defined range of </a:t>
            </a:r>
            <a:r>
              <a:rPr lang="es-MX" dirty="0" smtClean="0"/>
              <a:t>objectives</a:t>
            </a:r>
          </a:p>
          <a:p>
            <a:pPr marL="285750" indent="-285750">
              <a:buFont typeface="Arial"/>
              <a:buChar char="•"/>
            </a:pPr>
            <a:endParaRPr lang="es-MX" dirty="0"/>
          </a:p>
          <a:p>
            <a:pPr marL="285750" indent="-285750">
              <a:buFont typeface="Arial"/>
              <a:buChar char="•"/>
            </a:pPr>
            <a:r>
              <a:rPr lang="es-MX" dirty="0" smtClean="0"/>
              <a:t>Liquidity</a:t>
            </a:r>
            <a:r>
              <a:rPr lang="es-MX" dirty="0"/>
              <a:t>, market, credit, legal, settlement, custodial, and operational risks are controlled in a prudent </a:t>
            </a:r>
            <a:r>
              <a:rPr lang="es-MX" dirty="0" smtClean="0"/>
              <a:t>manner</a:t>
            </a:r>
          </a:p>
          <a:p>
            <a:pPr marL="285750" indent="-285750">
              <a:buFont typeface="Arial"/>
              <a:buChar char="•"/>
            </a:pPr>
            <a:endParaRPr lang="es-MX" dirty="0"/>
          </a:p>
          <a:p>
            <a:pPr marL="285750" indent="-285750">
              <a:buFont typeface="Arial"/>
              <a:buChar char="•"/>
            </a:pPr>
            <a:r>
              <a:rPr lang="es-MX" dirty="0" smtClean="0"/>
              <a:t>Subject </a:t>
            </a:r>
            <a:r>
              <a:rPr lang="es-MX" dirty="0"/>
              <a:t>to liquidity and other risk constraints, reasonable risk-adjusted returns are generated over the medium to long term on the funds invested.</a:t>
            </a:r>
          </a:p>
        </p:txBody>
      </p:sp>
      <p:sp>
        <p:nvSpPr>
          <p:cNvPr id="4" name="3 Marcador de número de diapositiva"/>
          <p:cNvSpPr>
            <a:spLocks noGrp="1"/>
          </p:cNvSpPr>
          <p:nvPr>
            <p:ph type="sldNum" sz="quarter" idx="12"/>
          </p:nvPr>
        </p:nvSpPr>
        <p:spPr/>
        <p:txBody>
          <a:bodyPr/>
          <a:lstStyle/>
          <a:p>
            <a:fld id="{FED0A56B-8A68-450E-A6EB-80F5A3BFCFE2}" type="slidenum">
              <a:rPr lang="es-ES" smtClean="0"/>
              <a:pPr/>
              <a:t>12</a:t>
            </a:fld>
            <a:endParaRPr lang="es-ES"/>
          </a:p>
        </p:txBody>
      </p:sp>
      <p:sp>
        <p:nvSpPr>
          <p:cNvPr id="5" name="Rectangle 4"/>
          <p:cNvSpPr/>
          <p:nvPr/>
        </p:nvSpPr>
        <p:spPr>
          <a:xfrm>
            <a:off x="395536" y="5805264"/>
            <a:ext cx="4821039" cy="553998"/>
          </a:xfrm>
          <a:prstGeom prst="rect">
            <a:avLst/>
          </a:prstGeom>
        </p:spPr>
        <p:txBody>
          <a:bodyPr wrap="none">
            <a:spAutoFit/>
          </a:bodyPr>
          <a:lstStyle/>
          <a:p>
            <a:r>
              <a:rPr lang="en-US" sz="1500" dirty="0" smtClean="0"/>
              <a:t>*IMF: Guidelines for foreign exchange reserve management</a:t>
            </a:r>
          </a:p>
          <a:p>
            <a:r>
              <a:rPr lang="en-US" sz="1500" dirty="0">
                <a:hlinkClick r:id="rId2"/>
              </a:rPr>
              <a:t>https://www.imf.org/external/np/mae/ferm/eng</a:t>
            </a:r>
            <a:r>
              <a:rPr lang="en-US" sz="1500" dirty="0" smtClean="0">
                <a:hlinkClick r:id="rId2"/>
              </a:rPr>
              <a:t>/</a:t>
            </a:r>
            <a:endParaRPr lang="en-US" sz="1500" dirty="0"/>
          </a:p>
        </p:txBody>
      </p:sp>
    </p:spTree>
    <p:extLst>
      <p:ext uri="{BB962C8B-B14F-4D97-AF65-F5344CB8AC3E}">
        <p14:creationId xmlns:p14="http://schemas.microsoft.com/office/powerpoint/2010/main" val="313109043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Mexico’s International Reserve</a:t>
            </a:r>
            <a:br>
              <a:rPr lang="es-MX" dirty="0" smtClean="0"/>
            </a:br>
            <a:r>
              <a:rPr lang="es-MX" dirty="0" smtClean="0"/>
              <a:t>Reserve management</a:t>
            </a:r>
            <a:endParaRPr lang="es-MX" dirty="0"/>
          </a:p>
        </p:txBody>
      </p:sp>
      <p:sp>
        <p:nvSpPr>
          <p:cNvPr id="3" name="2 Marcador de contenido"/>
          <p:cNvSpPr>
            <a:spLocks noGrp="1"/>
          </p:cNvSpPr>
          <p:nvPr>
            <p:ph idx="1"/>
          </p:nvPr>
        </p:nvSpPr>
        <p:spPr/>
        <p:txBody>
          <a:bodyPr/>
          <a:lstStyle/>
          <a:p>
            <a:r>
              <a:rPr lang="es-MX" dirty="0" smtClean="0"/>
              <a:t>In the case of Mexico, several policies for reserve management are implemented in practice. These are specified and published through an internal (non-public) document approved by the board of government</a:t>
            </a:r>
          </a:p>
          <a:p>
            <a:endParaRPr lang="es-MX" dirty="0"/>
          </a:p>
          <a:p>
            <a:r>
              <a:rPr lang="es-MX" dirty="0" smtClean="0"/>
              <a:t>Main policies include:</a:t>
            </a:r>
          </a:p>
          <a:p>
            <a:endParaRPr lang="es-MX" dirty="0"/>
          </a:p>
          <a:p>
            <a:pPr marL="285750" indent="-285750">
              <a:buFont typeface="Arial"/>
              <a:buChar char="•"/>
            </a:pPr>
            <a:r>
              <a:rPr lang="es-MX" dirty="0" smtClean="0"/>
              <a:t>Definition of roles and responsibilities for operational duties by office.</a:t>
            </a:r>
          </a:p>
          <a:p>
            <a:endParaRPr lang="es-MX" dirty="0"/>
          </a:p>
          <a:p>
            <a:pPr marL="285750" indent="-285750">
              <a:buFont typeface="Arial"/>
              <a:buChar char="•"/>
            </a:pPr>
            <a:r>
              <a:rPr lang="es-MX" dirty="0" smtClean="0"/>
              <a:t>Portfolio definition:</a:t>
            </a:r>
          </a:p>
          <a:p>
            <a:pPr marL="742950" lvl="1" indent="-285750">
              <a:buFont typeface="Arial"/>
              <a:buChar char="•"/>
            </a:pPr>
            <a:r>
              <a:rPr lang="es-MX" dirty="0" smtClean="0"/>
              <a:t>Instrument types allowed for investment</a:t>
            </a:r>
          </a:p>
          <a:p>
            <a:pPr marL="742950" lvl="1" indent="-285750">
              <a:buFont typeface="Arial"/>
              <a:buChar char="•"/>
            </a:pPr>
            <a:r>
              <a:rPr lang="es-MX" dirty="0" smtClean="0"/>
              <a:t>Portfolio’s benchmark definition</a:t>
            </a:r>
          </a:p>
          <a:p>
            <a:pPr marL="742950" lvl="1" indent="-285750">
              <a:buFont typeface="Arial"/>
              <a:buChar char="•"/>
            </a:pPr>
            <a:r>
              <a:rPr lang="es-MX" dirty="0" smtClean="0"/>
              <a:t>Allocation by intrument type</a:t>
            </a:r>
          </a:p>
          <a:p>
            <a:pPr marL="742950" lvl="1" indent="-285750">
              <a:buFont typeface="Arial"/>
              <a:buChar char="•"/>
            </a:pPr>
            <a:r>
              <a:rPr lang="es-MX" dirty="0" smtClean="0"/>
              <a:t>Standards for portfolio rebalancing</a:t>
            </a:r>
          </a:p>
          <a:p>
            <a:pPr marL="742950" lvl="1" indent="-285750">
              <a:buFont typeface="Arial"/>
              <a:buChar char="•"/>
            </a:pPr>
            <a:r>
              <a:rPr lang="es-MX" dirty="0"/>
              <a:t>Standards for </a:t>
            </a:r>
            <a:r>
              <a:rPr lang="es-MX" dirty="0" smtClean="0"/>
              <a:t>pricing and valuation</a:t>
            </a:r>
          </a:p>
          <a:p>
            <a:pPr marL="742950" lvl="1" indent="-285750">
              <a:buFont typeface="Arial"/>
              <a:buChar char="•"/>
            </a:pPr>
            <a:endParaRPr lang="es-MX" dirty="0"/>
          </a:p>
          <a:p>
            <a:pPr marL="285750" indent="-285750">
              <a:buFont typeface="Arial"/>
              <a:buChar char="•"/>
            </a:pPr>
            <a:r>
              <a:rPr lang="es-MX" dirty="0" smtClean="0"/>
              <a:t>Risk management</a:t>
            </a:r>
          </a:p>
          <a:p>
            <a:pPr marL="742950" lvl="1" indent="-285750">
              <a:buFont typeface="Arial"/>
              <a:buChar char="•"/>
            </a:pPr>
            <a:r>
              <a:rPr lang="es-MX" dirty="0" smtClean="0"/>
              <a:t>Credit risk:</a:t>
            </a:r>
          </a:p>
          <a:p>
            <a:pPr lvl="1"/>
            <a:r>
              <a:rPr lang="es-MX" dirty="0"/>
              <a:t>	</a:t>
            </a:r>
            <a:r>
              <a:rPr lang="es-MX" dirty="0" smtClean="0"/>
              <a:t>Bank deposit allocation limits according to credit rating</a:t>
            </a:r>
          </a:p>
          <a:p>
            <a:pPr lvl="1"/>
            <a:r>
              <a:rPr lang="es-MX" dirty="0"/>
              <a:t>	</a:t>
            </a:r>
            <a:r>
              <a:rPr lang="es-MX" dirty="0" smtClean="0"/>
              <a:t>Bonds have to satisfy a minimum credit rating to be allowed for investment</a:t>
            </a:r>
          </a:p>
          <a:p>
            <a:pPr marL="742950" lvl="1" indent="-285750">
              <a:buFont typeface="Arial"/>
              <a:buChar char="•"/>
            </a:pPr>
            <a:r>
              <a:rPr lang="es-MX" dirty="0" smtClean="0"/>
              <a:t>Market risk:</a:t>
            </a:r>
          </a:p>
          <a:p>
            <a:pPr lvl="1"/>
            <a:r>
              <a:rPr lang="es-MX" dirty="0"/>
              <a:t>	</a:t>
            </a:r>
            <a:r>
              <a:rPr lang="es-MX" dirty="0" smtClean="0"/>
              <a:t>A maximum level of VaR as a percentage of portfolio’s market value</a:t>
            </a:r>
          </a:p>
          <a:p>
            <a:pPr lvl="1"/>
            <a:r>
              <a:rPr lang="es-MX" dirty="0" smtClean="0"/>
              <a:t>	A maximum level of VaR in the deviation portfolio.</a:t>
            </a:r>
          </a:p>
          <a:p>
            <a:pPr lvl="1"/>
            <a:r>
              <a:rPr lang="es-MX" dirty="0"/>
              <a:t>	</a:t>
            </a:r>
            <a:r>
              <a:rPr lang="es-MX" dirty="0" smtClean="0"/>
              <a:t>A maximum tolerated cumulative loss for deviations from Benchmark</a:t>
            </a:r>
          </a:p>
          <a:p>
            <a:pPr marL="742950" lvl="1" indent="-285750">
              <a:buFont typeface="Arial"/>
              <a:buChar char="•"/>
            </a:pPr>
            <a:r>
              <a:rPr lang="es-MX" dirty="0" smtClean="0"/>
              <a:t>Liquidity risk</a:t>
            </a:r>
          </a:p>
          <a:p>
            <a:pPr lvl="1"/>
            <a:r>
              <a:rPr lang="es-MX" dirty="0"/>
              <a:t>	</a:t>
            </a:r>
            <a:r>
              <a:rPr lang="es-MX" dirty="0" smtClean="0"/>
              <a:t>A required minimum percentage of the portfolio investment has to satisfy liquidity conditions	</a:t>
            </a:r>
          </a:p>
          <a:p>
            <a:r>
              <a:rPr lang="es-MX" dirty="0"/>
              <a:t>	</a:t>
            </a:r>
            <a:endParaRPr lang="es-MX" dirty="0" smtClean="0"/>
          </a:p>
          <a:p>
            <a:r>
              <a:rPr lang="es-MX" dirty="0"/>
              <a:t>	</a:t>
            </a:r>
          </a:p>
        </p:txBody>
      </p:sp>
      <p:sp>
        <p:nvSpPr>
          <p:cNvPr id="4" name="3 Marcador de número de diapositiva"/>
          <p:cNvSpPr>
            <a:spLocks noGrp="1"/>
          </p:cNvSpPr>
          <p:nvPr>
            <p:ph type="sldNum" sz="quarter" idx="12"/>
          </p:nvPr>
        </p:nvSpPr>
        <p:spPr/>
        <p:txBody>
          <a:bodyPr/>
          <a:lstStyle/>
          <a:p>
            <a:fld id="{FED0A56B-8A68-450E-A6EB-80F5A3BFCFE2}" type="slidenum">
              <a:rPr lang="es-ES" smtClean="0"/>
              <a:pPr/>
              <a:t>13</a:t>
            </a:fld>
            <a:endParaRPr lang="es-ES"/>
          </a:p>
        </p:txBody>
      </p:sp>
    </p:spTree>
    <p:extLst>
      <p:ext uri="{BB962C8B-B14F-4D97-AF65-F5344CB8AC3E}">
        <p14:creationId xmlns:p14="http://schemas.microsoft.com/office/powerpoint/2010/main" val="244794826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risk measurement</a:t>
            </a:r>
            <a:endParaRPr lang="en-US" dirty="0"/>
          </a:p>
        </p:txBody>
      </p:sp>
      <p:sp>
        <p:nvSpPr>
          <p:cNvPr id="3" name="Content Placeholder 2"/>
          <p:cNvSpPr>
            <a:spLocks noGrp="1"/>
          </p:cNvSpPr>
          <p:nvPr>
            <p:ph idx="1"/>
          </p:nvPr>
        </p:nvSpPr>
        <p:spPr/>
        <p:txBody>
          <a:bodyPr/>
          <a:lstStyle/>
          <a:p>
            <a:endParaRPr lang="en-US" dirty="0" smtClean="0"/>
          </a:p>
          <a:p>
            <a:r>
              <a:rPr lang="en-US" dirty="0" smtClean="0"/>
              <a:t>Different Sources:</a:t>
            </a:r>
          </a:p>
          <a:p>
            <a:endParaRPr lang="en-US" dirty="0" smtClean="0"/>
          </a:p>
          <a:p>
            <a:pPr marL="285750" indent="-285750">
              <a:buFont typeface="Arial"/>
              <a:buChar char="•"/>
            </a:pPr>
            <a:r>
              <a:rPr lang="en-US" dirty="0" smtClean="0"/>
              <a:t>Custodian</a:t>
            </a:r>
          </a:p>
          <a:p>
            <a:r>
              <a:rPr lang="en-US" dirty="0"/>
              <a:t>	</a:t>
            </a:r>
            <a:r>
              <a:rPr lang="en-US" dirty="0" smtClean="0"/>
              <a:t>JPMorgan</a:t>
            </a:r>
          </a:p>
          <a:p>
            <a:r>
              <a:rPr lang="en-US" dirty="0" smtClean="0"/>
              <a:t>		Only provide reports specified in the custodian contract</a:t>
            </a:r>
          </a:p>
          <a:p>
            <a:r>
              <a:rPr lang="en-US" dirty="0"/>
              <a:t>	</a:t>
            </a:r>
            <a:r>
              <a:rPr lang="en-US" dirty="0" smtClean="0"/>
              <a:t>	Slow response in specific queries</a:t>
            </a:r>
          </a:p>
          <a:p>
            <a:endParaRPr lang="en-US" dirty="0" smtClean="0"/>
          </a:p>
          <a:p>
            <a:pPr marL="285750" indent="-285750">
              <a:buFont typeface="Arial"/>
              <a:buChar char="•"/>
            </a:pPr>
            <a:r>
              <a:rPr lang="en-US" dirty="0" smtClean="0"/>
              <a:t>Purchased software</a:t>
            </a:r>
          </a:p>
          <a:p>
            <a:r>
              <a:rPr lang="en-US" dirty="0"/>
              <a:t>	</a:t>
            </a:r>
            <a:r>
              <a:rPr lang="en-US" dirty="0" err="1" smtClean="0"/>
              <a:t>Openlink’s</a:t>
            </a:r>
            <a:r>
              <a:rPr lang="en-US" dirty="0" smtClean="0"/>
              <a:t> FINDUR</a:t>
            </a:r>
          </a:p>
          <a:p>
            <a:r>
              <a:rPr lang="en-US" dirty="0"/>
              <a:t>	</a:t>
            </a:r>
            <a:r>
              <a:rPr lang="en-US" dirty="0" smtClean="0"/>
              <a:t>	</a:t>
            </a:r>
            <a:r>
              <a:rPr lang="en-US" dirty="0"/>
              <a:t>Black box </a:t>
            </a:r>
            <a:r>
              <a:rPr lang="en-US" dirty="0" smtClean="0"/>
              <a:t>software</a:t>
            </a:r>
            <a:endParaRPr lang="en-US" dirty="0"/>
          </a:p>
          <a:p>
            <a:r>
              <a:rPr lang="en-US" dirty="0"/>
              <a:t>	</a:t>
            </a:r>
            <a:r>
              <a:rPr lang="en-US" dirty="0" smtClean="0"/>
              <a:t>	Difficult to configure new instruments</a:t>
            </a:r>
          </a:p>
          <a:p>
            <a:r>
              <a:rPr lang="en-US" dirty="0"/>
              <a:t>	</a:t>
            </a:r>
            <a:r>
              <a:rPr lang="en-US" dirty="0" smtClean="0"/>
              <a:t>	Only provides aggregated </a:t>
            </a:r>
            <a:r>
              <a:rPr lang="en-US" dirty="0" err="1" smtClean="0"/>
              <a:t>VaR</a:t>
            </a:r>
            <a:r>
              <a:rPr lang="en-US" dirty="0" smtClean="0"/>
              <a:t>, not by instruments</a:t>
            </a:r>
          </a:p>
          <a:p>
            <a:r>
              <a:rPr lang="en-US" dirty="0"/>
              <a:t>	</a:t>
            </a:r>
            <a:r>
              <a:rPr lang="en-US" dirty="0" smtClean="0"/>
              <a:t>	Not a risk management software</a:t>
            </a:r>
          </a:p>
          <a:p>
            <a:endParaRPr lang="en-US" dirty="0" smtClean="0"/>
          </a:p>
          <a:p>
            <a:r>
              <a:rPr lang="en-US" dirty="0"/>
              <a:t>	</a:t>
            </a:r>
            <a:r>
              <a:rPr lang="en-US" dirty="0" smtClean="0"/>
              <a:t>Barclay’s Point</a:t>
            </a:r>
          </a:p>
          <a:p>
            <a:r>
              <a:rPr lang="en-US" dirty="0"/>
              <a:t>	</a:t>
            </a:r>
            <a:r>
              <a:rPr lang="en-US" dirty="0" smtClean="0"/>
              <a:t>	</a:t>
            </a:r>
            <a:r>
              <a:rPr lang="en-US" dirty="0"/>
              <a:t>Black box software</a:t>
            </a:r>
          </a:p>
          <a:p>
            <a:r>
              <a:rPr lang="en-US" dirty="0" smtClean="0"/>
              <a:t>		Difficult to introduce our pricing standards</a:t>
            </a:r>
          </a:p>
          <a:p>
            <a:r>
              <a:rPr lang="en-US" dirty="0"/>
              <a:t>	</a:t>
            </a:r>
            <a:r>
              <a:rPr lang="en-US" dirty="0" smtClean="0"/>
              <a:t>	Very expensive</a:t>
            </a:r>
          </a:p>
          <a:p>
            <a:endParaRPr lang="en-US" dirty="0"/>
          </a:p>
          <a:p>
            <a:pPr marL="285750" indent="-285750">
              <a:buFont typeface="Arial"/>
              <a:buChar char="•"/>
            </a:pPr>
            <a:r>
              <a:rPr lang="en-US" dirty="0" smtClean="0"/>
              <a:t>In-house</a:t>
            </a:r>
          </a:p>
          <a:p>
            <a:r>
              <a:rPr lang="en-US" dirty="0"/>
              <a:t>	</a:t>
            </a:r>
            <a:r>
              <a:rPr lang="en-US" dirty="0" smtClean="0"/>
              <a:t>R package: </a:t>
            </a:r>
            <a:r>
              <a:rPr lang="en-US" dirty="0" err="1" smtClean="0"/>
              <a:t>port_mc_var</a:t>
            </a:r>
            <a:endParaRPr lang="en-US" dirty="0"/>
          </a:p>
        </p:txBody>
      </p:sp>
      <p:sp>
        <p:nvSpPr>
          <p:cNvPr id="4" name="Slide Number Placeholder 3"/>
          <p:cNvSpPr>
            <a:spLocks noGrp="1"/>
          </p:cNvSpPr>
          <p:nvPr>
            <p:ph type="sldNum" sz="quarter" idx="12"/>
          </p:nvPr>
        </p:nvSpPr>
        <p:spPr/>
        <p:txBody>
          <a:bodyPr/>
          <a:lstStyle/>
          <a:p>
            <a:fld id="{FED0A56B-8A68-450E-A6EB-80F5A3BFCFE2}" type="slidenum">
              <a:rPr lang="es-ES" smtClean="0"/>
              <a:pPr/>
              <a:t>14</a:t>
            </a:fld>
            <a:endParaRPr lang="es-ES"/>
          </a:p>
        </p:txBody>
      </p:sp>
    </p:spTree>
    <p:extLst>
      <p:ext uri="{BB962C8B-B14F-4D97-AF65-F5344CB8AC3E}">
        <p14:creationId xmlns:p14="http://schemas.microsoft.com/office/powerpoint/2010/main" val="300184272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risk </a:t>
            </a:r>
            <a:r>
              <a:rPr lang="en-US" dirty="0" smtClean="0"/>
              <a:t>measurement</a:t>
            </a:r>
            <a:br>
              <a:rPr lang="en-US" dirty="0" smtClean="0"/>
            </a:br>
            <a:r>
              <a:rPr lang="en-US" dirty="0" smtClean="0"/>
              <a:t>Model specification</a:t>
            </a:r>
            <a:endParaRPr lang="en-US" dirty="0"/>
          </a:p>
        </p:txBody>
      </p:sp>
      <p:sp>
        <p:nvSpPr>
          <p:cNvPr id="3" name="Content Placeholder 2"/>
          <p:cNvSpPr>
            <a:spLocks noGrp="1"/>
          </p:cNvSpPr>
          <p:nvPr>
            <p:ph idx="1"/>
          </p:nvPr>
        </p:nvSpPr>
        <p:spPr/>
        <p:txBody>
          <a:bodyPr/>
          <a:lstStyle/>
          <a:p>
            <a:r>
              <a:rPr lang="en-US" dirty="0" smtClean="0"/>
              <a:t>JPMorgan’s Risk Metrics methodology* **:</a:t>
            </a:r>
          </a:p>
          <a:p>
            <a:endParaRPr lang="en-US" dirty="0" smtClean="0"/>
          </a:p>
          <a:p>
            <a:pPr marL="342900" indent="-342900">
              <a:buFont typeface="+mj-lt"/>
              <a:buAutoNum type="arabicPeriod"/>
            </a:pPr>
            <a:r>
              <a:rPr lang="en-US" dirty="0" smtClean="0"/>
              <a:t>Instruments </a:t>
            </a:r>
            <a:r>
              <a:rPr lang="en-US" dirty="0"/>
              <a:t>m</a:t>
            </a:r>
            <a:r>
              <a:rPr lang="en-US" dirty="0" smtClean="0"/>
              <a:t>arket risk can be assessed by stressing only a few risk factors.</a:t>
            </a:r>
          </a:p>
          <a:p>
            <a:pPr lvl="1"/>
            <a:r>
              <a:rPr lang="en-US" dirty="0" smtClean="0"/>
              <a:t>In the case of our portfolio, these risk factors include:</a:t>
            </a:r>
          </a:p>
          <a:p>
            <a:pPr marL="742950" lvl="1" indent="-285750">
              <a:buFont typeface="Arial"/>
              <a:buChar char="•"/>
            </a:pPr>
            <a:r>
              <a:rPr lang="en-US" dirty="0" smtClean="0"/>
              <a:t>Currencies and commodities</a:t>
            </a:r>
          </a:p>
          <a:p>
            <a:pPr marL="742950" lvl="1" indent="-285750">
              <a:buFont typeface="Arial"/>
              <a:buChar char="•"/>
            </a:pPr>
            <a:r>
              <a:rPr lang="en-US" dirty="0" smtClean="0"/>
              <a:t>Spot-rate curves (zero-coupon)</a:t>
            </a:r>
          </a:p>
          <a:p>
            <a:pPr lvl="1"/>
            <a:r>
              <a:rPr lang="en-US" dirty="0"/>
              <a:t>	</a:t>
            </a:r>
            <a:r>
              <a:rPr lang="en-US" dirty="0" smtClean="0"/>
              <a:t>US </a:t>
            </a:r>
            <a:r>
              <a:rPr lang="en-US" dirty="0" err="1" smtClean="0"/>
              <a:t>govt</a:t>
            </a:r>
            <a:r>
              <a:rPr lang="en-US" dirty="0" smtClean="0"/>
              <a:t> (1m,3m,6m,1y,5y,15y,30y)</a:t>
            </a:r>
          </a:p>
          <a:p>
            <a:pPr lvl="1"/>
            <a:r>
              <a:rPr lang="en-US" dirty="0"/>
              <a:t>	</a:t>
            </a:r>
            <a:r>
              <a:rPr lang="en-US" dirty="0" smtClean="0"/>
              <a:t>US agencies</a:t>
            </a:r>
          </a:p>
          <a:p>
            <a:pPr lvl="1"/>
            <a:r>
              <a:rPr lang="en-US" dirty="0"/>
              <a:t>	</a:t>
            </a:r>
            <a:r>
              <a:rPr lang="en-US" dirty="0" smtClean="0"/>
              <a:t>CAN </a:t>
            </a:r>
            <a:r>
              <a:rPr lang="en-US" dirty="0" err="1" smtClean="0"/>
              <a:t>govt</a:t>
            </a:r>
            <a:endParaRPr lang="en-US" dirty="0" smtClean="0"/>
          </a:p>
          <a:p>
            <a:pPr lvl="1"/>
            <a:r>
              <a:rPr lang="en-US" dirty="0"/>
              <a:t>	CAN </a:t>
            </a:r>
            <a:r>
              <a:rPr lang="en-US" dirty="0" smtClean="0"/>
              <a:t>agencies</a:t>
            </a:r>
          </a:p>
          <a:p>
            <a:pPr lvl="1"/>
            <a:r>
              <a:rPr lang="en-US" dirty="0"/>
              <a:t>	</a:t>
            </a:r>
            <a:r>
              <a:rPr lang="en-US" dirty="0" err="1" smtClean="0"/>
              <a:t>Gofo</a:t>
            </a:r>
            <a:r>
              <a:rPr lang="en-US" dirty="0" smtClean="0"/>
              <a:t> rates</a:t>
            </a:r>
          </a:p>
          <a:p>
            <a:endParaRPr lang="en-US" dirty="0" smtClean="0"/>
          </a:p>
          <a:p>
            <a:pPr marL="342900" indent="-342900">
              <a:buFont typeface="+mj-lt"/>
              <a:buAutoNum type="arabicPeriod"/>
            </a:pPr>
            <a:r>
              <a:rPr lang="en-US" dirty="0" smtClean="0"/>
              <a:t>A methodology for portfolio’s exposure identification is specified.</a:t>
            </a:r>
          </a:p>
          <a:p>
            <a:pPr marL="342900" indent="-342900">
              <a:buFont typeface="+mj-lt"/>
              <a:buAutoNum type="arabicPeriod"/>
            </a:pPr>
            <a:endParaRPr lang="en-US" dirty="0"/>
          </a:p>
          <a:p>
            <a:pPr marL="342900" indent="-342900">
              <a:buFont typeface="+mj-lt"/>
              <a:buAutoNum type="arabicPeriod"/>
            </a:pPr>
            <a:r>
              <a:rPr lang="en-US" dirty="0" smtClean="0"/>
              <a:t>The exposures are priced using a factor-based valuation under current prices and simulated scenarios.</a:t>
            </a:r>
          </a:p>
          <a:p>
            <a:endParaRPr lang="en-US" dirty="0" smtClean="0"/>
          </a:p>
          <a:p>
            <a:pPr marL="342900" indent="-342900">
              <a:buFont typeface="+mj-lt"/>
              <a:buAutoNum type="arabicPeriod"/>
            </a:pPr>
            <a:r>
              <a:rPr lang="en-US" dirty="0" smtClean="0"/>
              <a:t>The distribution on the profit and losses under the simulated scenarios will give us the details of the potential losses</a:t>
            </a:r>
            <a:endParaRPr lang="en-US" dirty="0"/>
          </a:p>
        </p:txBody>
      </p:sp>
      <p:sp>
        <p:nvSpPr>
          <p:cNvPr id="4" name="Slide Number Placeholder 3"/>
          <p:cNvSpPr>
            <a:spLocks noGrp="1"/>
          </p:cNvSpPr>
          <p:nvPr>
            <p:ph type="sldNum" sz="quarter" idx="12"/>
          </p:nvPr>
        </p:nvSpPr>
        <p:spPr/>
        <p:txBody>
          <a:bodyPr/>
          <a:lstStyle/>
          <a:p>
            <a:fld id="{FED0A56B-8A68-450E-A6EB-80F5A3BFCFE2}" type="slidenum">
              <a:rPr lang="es-ES" smtClean="0"/>
              <a:pPr/>
              <a:t>15</a:t>
            </a:fld>
            <a:endParaRPr lang="es-ES"/>
          </a:p>
        </p:txBody>
      </p:sp>
      <p:sp>
        <p:nvSpPr>
          <p:cNvPr id="5" name="Rectangle 4"/>
          <p:cNvSpPr/>
          <p:nvPr/>
        </p:nvSpPr>
        <p:spPr>
          <a:xfrm>
            <a:off x="629816" y="5877272"/>
            <a:ext cx="7110536" cy="784830"/>
          </a:xfrm>
          <a:prstGeom prst="rect">
            <a:avLst/>
          </a:prstGeom>
        </p:spPr>
        <p:txBody>
          <a:bodyPr wrap="square">
            <a:spAutoFit/>
          </a:bodyPr>
          <a:lstStyle/>
          <a:p>
            <a:r>
              <a:rPr lang="en-US" sz="1500" dirty="0" smtClean="0"/>
              <a:t>*J.P</a:t>
            </a:r>
            <a:r>
              <a:rPr lang="en-US" sz="1500" dirty="0"/>
              <a:t>. </a:t>
            </a:r>
            <a:r>
              <a:rPr lang="en-US" sz="1500" dirty="0" smtClean="0"/>
              <a:t>Morgan. </a:t>
            </a:r>
            <a:r>
              <a:rPr lang="en-US" sz="1500" dirty="0" err="1" smtClean="0"/>
              <a:t>RiskMetrics</a:t>
            </a:r>
            <a:r>
              <a:rPr lang="en-US" sz="1500" dirty="0" smtClean="0"/>
              <a:t>: </a:t>
            </a:r>
            <a:r>
              <a:rPr lang="en-US" sz="1500" dirty="0"/>
              <a:t>Technical Document, Fourth </a:t>
            </a:r>
            <a:r>
              <a:rPr lang="en-US" sz="1500" dirty="0" smtClean="0"/>
              <a:t>Edition. 1996</a:t>
            </a:r>
          </a:p>
          <a:p>
            <a:endParaRPr lang="en-US" sz="1500" dirty="0" smtClean="0"/>
          </a:p>
          <a:p>
            <a:r>
              <a:rPr lang="en-US" sz="1500" dirty="0" smtClean="0"/>
              <a:t>**</a:t>
            </a:r>
            <a:r>
              <a:rPr lang="en-US" sz="1500" dirty="0" err="1" smtClean="0"/>
              <a:t>Riskmetrics</a:t>
            </a:r>
            <a:r>
              <a:rPr lang="en-US" sz="1500" dirty="0" smtClean="0"/>
              <a:t> Group. Return to </a:t>
            </a:r>
            <a:r>
              <a:rPr lang="en-US" sz="1500" dirty="0" err="1" smtClean="0"/>
              <a:t>RiskMetrics</a:t>
            </a:r>
            <a:r>
              <a:rPr lang="en-US" sz="1500" dirty="0" smtClean="0"/>
              <a:t>: The evolution of a Standard. 2001</a:t>
            </a:r>
          </a:p>
        </p:txBody>
      </p:sp>
    </p:spTree>
    <p:extLst>
      <p:ext uri="{BB962C8B-B14F-4D97-AF65-F5344CB8AC3E}">
        <p14:creationId xmlns:p14="http://schemas.microsoft.com/office/powerpoint/2010/main" val="297432894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142 Título"/>
          <p:cNvSpPr>
            <a:spLocks noGrp="1"/>
          </p:cNvSpPr>
          <p:nvPr>
            <p:ph type="title"/>
          </p:nvPr>
        </p:nvSpPr>
        <p:spPr/>
        <p:txBody>
          <a:bodyPr/>
          <a:lstStyle/>
          <a:p>
            <a:r>
              <a:rPr lang="en-US" dirty="0"/>
              <a:t>Market risk </a:t>
            </a:r>
            <a:r>
              <a:rPr lang="en-US" dirty="0" smtClean="0"/>
              <a:t>measurement</a:t>
            </a:r>
            <a:br>
              <a:rPr lang="en-US" dirty="0" smtClean="0"/>
            </a:br>
            <a:r>
              <a:rPr lang="es-MX" dirty="0" smtClean="0"/>
              <a:t>Calculation </a:t>
            </a:r>
            <a:r>
              <a:rPr lang="es-MX" dirty="0"/>
              <a:t>p</a:t>
            </a:r>
            <a:r>
              <a:rPr lang="es-MX" dirty="0" smtClean="0"/>
              <a:t>rocess</a:t>
            </a:r>
            <a:endParaRPr lang="es-MX" dirty="0"/>
          </a:p>
        </p:txBody>
      </p:sp>
      <p:sp>
        <p:nvSpPr>
          <p:cNvPr id="4" name="3 Marcador de número de diapositiva"/>
          <p:cNvSpPr>
            <a:spLocks noGrp="1"/>
          </p:cNvSpPr>
          <p:nvPr>
            <p:ph type="sldNum" sz="quarter" idx="12"/>
          </p:nvPr>
        </p:nvSpPr>
        <p:spPr/>
        <p:txBody>
          <a:bodyPr/>
          <a:lstStyle/>
          <a:p>
            <a:fld id="{FED0A56B-8A68-450E-A6EB-80F5A3BFCFE2}" type="slidenum">
              <a:rPr lang="es-ES" smtClean="0"/>
              <a:pPr/>
              <a:t>16</a:t>
            </a:fld>
            <a:endParaRPr lang="es-ES"/>
          </a:p>
        </p:txBody>
      </p:sp>
      <p:sp>
        <p:nvSpPr>
          <p:cNvPr id="5" name="4 Rectángulo redondeado"/>
          <p:cNvSpPr/>
          <p:nvPr/>
        </p:nvSpPr>
        <p:spPr bwMode="auto">
          <a:xfrm>
            <a:off x="1331640" y="1916832"/>
            <a:ext cx="1584176" cy="44291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smtClean="0">
                <a:ln>
                  <a:noFill/>
                </a:ln>
                <a:solidFill>
                  <a:schemeClr val="bg1"/>
                </a:solidFill>
                <a:effectLst/>
              </a:rPr>
              <a:t>Identification</a:t>
            </a:r>
            <a:r>
              <a:rPr kumimoji="0" lang="es-MX" sz="1200" b="0" i="0" u="none" strike="noStrike" cap="none" normalizeH="0" dirty="0" smtClean="0">
                <a:ln>
                  <a:noFill/>
                </a:ln>
                <a:solidFill>
                  <a:schemeClr val="bg1"/>
                </a:solidFill>
                <a:effectLst/>
              </a:rPr>
              <a:t> of risk factors</a:t>
            </a:r>
            <a:endParaRPr kumimoji="0" lang="es-MX" sz="1200" b="0" i="0" u="none" strike="noStrike" cap="none" normalizeH="0" baseline="0" dirty="0" smtClean="0">
              <a:ln>
                <a:noFill/>
              </a:ln>
              <a:solidFill>
                <a:schemeClr val="bg1"/>
              </a:solidFill>
              <a:effectLst/>
            </a:endParaRPr>
          </a:p>
        </p:txBody>
      </p:sp>
      <p:sp>
        <p:nvSpPr>
          <p:cNvPr id="6" name="5 Rectángulo redondeado"/>
          <p:cNvSpPr/>
          <p:nvPr/>
        </p:nvSpPr>
        <p:spPr bwMode="auto">
          <a:xfrm>
            <a:off x="1187624" y="2636912"/>
            <a:ext cx="1872208" cy="50405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s-MX" sz="1200" dirty="0" smtClean="0">
                <a:solidFill>
                  <a:schemeClr val="bg1"/>
                </a:solidFill>
              </a:rPr>
              <a:t>Obtain historical information</a:t>
            </a:r>
          </a:p>
        </p:txBody>
      </p:sp>
      <p:cxnSp>
        <p:nvCxnSpPr>
          <p:cNvPr id="8" name="7 Conector recto de flecha"/>
          <p:cNvCxnSpPr>
            <a:stCxn id="5" idx="2"/>
            <a:endCxn id="6" idx="0"/>
          </p:cNvCxnSpPr>
          <p:nvPr/>
        </p:nvCxnSpPr>
        <p:spPr bwMode="auto">
          <a:xfrm>
            <a:off x="2123728" y="2359742"/>
            <a:ext cx="0" cy="277170"/>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sp>
        <p:nvSpPr>
          <p:cNvPr id="14" name="13 Rectángulo redondeado"/>
          <p:cNvSpPr/>
          <p:nvPr/>
        </p:nvSpPr>
        <p:spPr bwMode="auto">
          <a:xfrm>
            <a:off x="3491880" y="980729"/>
            <a:ext cx="1872207" cy="50405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s-MX" sz="1200" dirty="0" smtClean="0">
                <a:solidFill>
                  <a:schemeClr val="bg1"/>
                </a:solidFill>
              </a:rPr>
              <a:t>Load instruments information</a:t>
            </a:r>
            <a:endParaRPr kumimoji="0" lang="es-MX" sz="1200" b="0" i="0" u="none" strike="noStrike" cap="none" normalizeH="0" baseline="0" dirty="0" smtClean="0">
              <a:ln>
                <a:noFill/>
              </a:ln>
              <a:solidFill>
                <a:schemeClr val="bg1"/>
              </a:solidFill>
              <a:effectLst/>
            </a:endParaRPr>
          </a:p>
        </p:txBody>
      </p:sp>
      <p:cxnSp>
        <p:nvCxnSpPr>
          <p:cNvPr id="15" name="14 Conector recto de flecha"/>
          <p:cNvCxnSpPr>
            <a:stCxn id="14" idx="2"/>
            <a:endCxn id="5" idx="0"/>
          </p:cNvCxnSpPr>
          <p:nvPr/>
        </p:nvCxnSpPr>
        <p:spPr bwMode="auto">
          <a:xfrm rot="5400000">
            <a:off x="3059832" y="548680"/>
            <a:ext cx="432048" cy="2304256"/>
          </a:xfrm>
          <a:prstGeom prst="bentConnector3">
            <a:avLst>
              <a:gd name="adj1" fmla="val 50000"/>
            </a:avLst>
          </a:prstGeom>
          <a:solidFill>
            <a:schemeClr val="accent1"/>
          </a:solidFill>
          <a:ln w="31750" cap="flat" cmpd="sng" algn="ctr">
            <a:solidFill>
              <a:srgbClr val="FF0000"/>
            </a:solidFill>
            <a:prstDash val="solid"/>
            <a:round/>
            <a:headEnd type="none" w="med" len="med"/>
            <a:tailEnd type="triangle"/>
          </a:ln>
          <a:effectLst/>
        </p:spPr>
      </p:cxnSp>
      <p:sp>
        <p:nvSpPr>
          <p:cNvPr id="23" name="22 Rectángulo redondeado"/>
          <p:cNvSpPr/>
          <p:nvPr/>
        </p:nvSpPr>
        <p:spPr bwMode="auto">
          <a:xfrm>
            <a:off x="1043608" y="3356992"/>
            <a:ext cx="2160240" cy="72008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s-MX" sz="1200" dirty="0">
                <a:solidFill>
                  <a:schemeClr val="bg1"/>
                </a:solidFill>
              </a:rPr>
              <a:t>Estimation of model parameters:</a:t>
            </a:r>
          </a:p>
          <a:p>
            <a:pPr algn="ctr"/>
            <a:r>
              <a:rPr lang="es-MX" sz="1200" dirty="0" smtClean="0">
                <a:solidFill>
                  <a:schemeClr val="bg1"/>
                </a:solidFill>
              </a:rPr>
              <a:t>E(R</a:t>
            </a:r>
            <a:r>
              <a:rPr lang="es-MX" sz="1200" baseline="-25000" dirty="0" smtClean="0">
                <a:solidFill>
                  <a:schemeClr val="bg1"/>
                </a:solidFill>
              </a:rPr>
              <a:t>i</a:t>
            </a:r>
            <a:r>
              <a:rPr lang="es-MX" sz="1200" dirty="0" smtClean="0">
                <a:solidFill>
                  <a:schemeClr val="bg1"/>
                </a:solidFill>
              </a:rPr>
              <a:t>), Cov</a:t>
            </a:r>
            <a:r>
              <a:rPr lang="es-MX" sz="1200" baseline="-25000" dirty="0" smtClean="0">
                <a:solidFill>
                  <a:schemeClr val="bg1"/>
                </a:solidFill>
              </a:rPr>
              <a:t>t</a:t>
            </a:r>
            <a:r>
              <a:rPr lang="es-MX" sz="1200" dirty="0" smtClean="0">
                <a:solidFill>
                  <a:schemeClr val="bg1"/>
                </a:solidFill>
              </a:rPr>
              <a:t>(R</a:t>
            </a:r>
            <a:r>
              <a:rPr lang="es-MX" sz="1200" baseline="-25000" dirty="0" smtClean="0">
                <a:solidFill>
                  <a:schemeClr val="bg1"/>
                </a:solidFill>
              </a:rPr>
              <a:t>i</a:t>
            </a:r>
            <a:r>
              <a:rPr lang="es-MX" sz="1200" dirty="0" smtClean="0">
                <a:solidFill>
                  <a:schemeClr val="bg1"/>
                </a:solidFill>
              </a:rPr>
              <a:t>,R</a:t>
            </a:r>
            <a:r>
              <a:rPr lang="es-MX" sz="1200" baseline="-25000" dirty="0" smtClean="0">
                <a:solidFill>
                  <a:schemeClr val="bg1"/>
                </a:solidFill>
              </a:rPr>
              <a:t>j</a:t>
            </a:r>
            <a:r>
              <a:rPr lang="es-MX" sz="1200" dirty="0">
                <a:solidFill>
                  <a:schemeClr val="bg1"/>
                </a:solidFill>
              </a:rPr>
              <a:t>)</a:t>
            </a:r>
          </a:p>
        </p:txBody>
      </p:sp>
      <p:cxnSp>
        <p:nvCxnSpPr>
          <p:cNvPr id="24" name="23 Conector recto de flecha"/>
          <p:cNvCxnSpPr>
            <a:stCxn id="6" idx="2"/>
            <a:endCxn id="23" idx="0"/>
          </p:cNvCxnSpPr>
          <p:nvPr/>
        </p:nvCxnSpPr>
        <p:spPr bwMode="auto">
          <a:xfrm>
            <a:off x="2123728" y="3140968"/>
            <a:ext cx="0" cy="216024"/>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sp>
        <p:nvSpPr>
          <p:cNvPr id="35" name="34 Rectángulo redondeado"/>
          <p:cNvSpPr/>
          <p:nvPr/>
        </p:nvSpPr>
        <p:spPr bwMode="auto">
          <a:xfrm>
            <a:off x="5364088" y="1916832"/>
            <a:ext cx="1584176" cy="50405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s-MX" sz="1200" dirty="0" smtClean="0">
                <a:solidFill>
                  <a:schemeClr val="bg1"/>
                </a:solidFill>
              </a:rPr>
              <a:t>Identify portfolio’s exposure</a:t>
            </a:r>
            <a:endParaRPr kumimoji="0" lang="es-MX" sz="1200" b="0" i="0" u="none" strike="noStrike" cap="none" normalizeH="0" baseline="0" dirty="0" smtClean="0">
              <a:ln>
                <a:noFill/>
              </a:ln>
              <a:solidFill>
                <a:schemeClr val="bg1"/>
              </a:solidFill>
              <a:effectLst/>
            </a:endParaRPr>
          </a:p>
        </p:txBody>
      </p:sp>
      <p:cxnSp>
        <p:nvCxnSpPr>
          <p:cNvPr id="36" name="35 Conector recto de flecha"/>
          <p:cNvCxnSpPr>
            <a:stCxn id="14" idx="2"/>
            <a:endCxn id="35" idx="0"/>
          </p:cNvCxnSpPr>
          <p:nvPr/>
        </p:nvCxnSpPr>
        <p:spPr bwMode="auto">
          <a:xfrm rot="16200000" flipH="1">
            <a:off x="5076056" y="836712"/>
            <a:ext cx="432048" cy="1728192"/>
          </a:xfrm>
          <a:prstGeom prst="bentConnector3">
            <a:avLst/>
          </a:prstGeom>
          <a:solidFill>
            <a:schemeClr val="accent1"/>
          </a:solidFill>
          <a:ln w="31750" cap="flat" cmpd="sng" algn="ctr">
            <a:solidFill>
              <a:srgbClr val="FF0000"/>
            </a:solidFill>
            <a:prstDash val="solid"/>
            <a:round/>
            <a:headEnd type="none" w="med" len="med"/>
            <a:tailEnd type="triangle"/>
          </a:ln>
          <a:effectLst/>
        </p:spPr>
      </p:cxnSp>
      <p:sp>
        <p:nvSpPr>
          <p:cNvPr id="37" name="13 Rectángulo redondeado"/>
          <p:cNvSpPr/>
          <p:nvPr/>
        </p:nvSpPr>
        <p:spPr bwMode="auto">
          <a:xfrm>
            <a:off x="467544" y="980728"/>
            <a:ext cx="1872207" cy="50405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s-MX" sz="1200" dirty="0" smtClean="0">
                <a:solidFill>
                  <a:schemeClr val="bg1"/>
                </a:solidFill>
              </a:rPr>
              <a:t>Portfolio specification</a:t>
            </a:r>
            <a:endParaRPr kumimoji="0" lang="es-MX" sz="1200" b="0" i="0" u="none" strike="noStrike" cap="none" normalizeH="0" baseline="0" dirty="0" smtClean="0">
              <a:ln>
                <a:noFill/>
              </a:ln>
              <a:solidFill>
                <a:schemeClr val="bg1"/>
              </a:solidFill>
              <a:effectLst/>
            </a:endParaRPr>
          </a:p>
        </p:txBody>
      </p:sp>
      <p:cxnSp>
        <p:nvCxnSpPr>
          <p:cNvPr id="38" name="14 Conector recto de flecha"/>
          <p:cNvCxnSpPr>
            <a:stCxn id="37" idx="3"/>
            <a:endCxn id="14" idx="1"/>
          </p:cNvCxnSpPr>
          <p:nvPr/>
        </p:nvCxnSpPr>
        <p:spPr bwMode="auto">
          <a:xfrm>
            <a:off x="2339751" y="1232756"/>
            <a:ext cx="1152129" cy="1"/>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sp>
        <p:nvSpPr>
          <p:cNvPr id="47" name="22 Rectángulo redondeado"/>
          <p:cNvSpPr/>
          <p:nvPr/>
        </p:nvSpPr>
        <p:spPr bwMode="auto">
          <a:xfrm>
            <a:off x="1331640" y="4365104"/>
            <a:ext cx="1584176"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s-MX" sz="1200" dirty="0" smtClean="0">
                <a:solidFill>
                  <a:schemeClr val="bg1"/>
                </a:solidFill>
              </a:rPr>
              <a:t>Simulation of risk factors</a:t>
            </a:r>
            <a:endParaRPr lang="es-MX" sz="1200" dirty="0">
              <a:solidFill>
                <a:schemeClr val="bg1"/>
              </a:solidFill>
            </a:endParaRPr>
          </a:p>
        </p:txBody>
      </p:sp>
      <p:sp>
        <p:nvSpPr>
          <p:cNvPr id="48" name="22 Rectángulo redondeado"/>
          <p:cNvSpPr/>
          <p:nvPr/>
        </p:nvSpPr>
        <p:spPr bwMode="auto">
          <a:xfrm>
            <a:off x="3779912" y="2636912"/>
            <a:ext cx="1944216" cy="50405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s-MX" sz="1200" dirty="0" smtClean="0">
                <a:solidFill>
                  <a:schemeClr val="bg1"/>
                </a:solidFill>
              </a:rPr>
              <a:t>Portfolio valuation with current prices</a:t>
            </a:r>
            <a:endParaRPr lang="es-MX" sz="1200" dirty="0">
              <a:solidFill>
                <a:schemeClr val="bg1"/>
              </a:solidFill>
            </a:endParaRPr>
          </a:p>
        </p:txBody>
      </p:sp>
      <p:sp>
        <p:nvSpPr>
          <p:cNvPr id="49" name="22 Rectángulo redondeado"/>
          <p:cNvSpPr/>
          <p:nvPr/>
        </p:nvSpPr>
        <p:spPr bwMode="auto">
          <a:xfrm>
            <a:off x="6372200" y="4365104"/>
            <a:ext cx="1944216"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s-MX" sz="1200" dirty="0" smtClean="0">
                <a:solidFill>
                  <a:schemeClr val="bg1"/>
                </a:solidFill>
              </a:rPr>
              <a:t>Portfolio valuation under simulated scenarios</a:t>
            </a:r>
            <a:endParaRPr lang="es-MX" sz="1200" dirty="0">
              <a:solidFill>
                <a:schemeClr val="bg1"/>
              </a:solidFill>
            </a:endParaRPr>
          </a:p>
        </p:txBody>
      </p:sp>
      <p:cxnSp>
        <p:nvCxnSpPr>
          <p:cNvPr id="50" name="23 Conector recto de flecha"/>
          <p:cNvCxnSpPr>
            <a:stCxn id="6" idx="3"/>
            <a:endCxn id="48" idx="1"/>
          </p:cNvCxnSpPr>
          <p:nvPr/>
        </p:nvCxnSpPr>
        <p:spPr bwMode="auto">
          <a:xfrm>
            <a:off x="3059832" y="2888940"/>
            <a:ext cx="720080" cy="0"/>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sp>
        <p:nvSpPr>
          <p:cNvPr id="67" name="22 Rectángulo redondeado"/>
          <p:cNvSpPr/>
          <p:nvPr/>
        </p:nvSpPr>
        <p:spPr bwMode="auto">
          <a:xfrm>
            <a:off x="4067944" y="5229200"/>
            <a:ext cx="1368152" cy="43204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s-MX" sz="1200" dirty="0" smtClean="0">
                <a:solidFill>
                  <a:schemeClr val="bg1"/>
                </a:solidFill>
              </a:rPr>
              <a:t>Profit &amp; Losses</a:t>
            </a:r>
          </a:p>
          <a:p>
            <a:pPr algn="ctr"/>
            <a:r>
              <a:rPr lang="es-MX" sz="1200" dirty="0" smtClean="0">
                <a:solidFill>
                  <a:schemeClr val="bg1"/>
                </a:solidFill>
              </a:rPr>
              <a:t>Distribution</a:t>
            </a:r>
            <a:endParaRPr lang="es-MX" sz="1200" dirty="0">
              <a:solidFill>
                <a:schemeClr val="bg1"/>
              </a:solidFill>
            </a:endParaRPr>
          </a:p>
        </p:txBody>
      </p:sp>
      <p:cxnSp>
        <p:nvCxnSpPr>
          <p:cNvPr id="72" name="23 Conector recto de flecha"/>
          <p:cNvCxnSpPr>
            <a:stCxn id="47" idx="3"/>
            <a:endCxn id="49" idx="1"/>
          </p:cNvCxnSpPr>
          <p:nvPr/>
        </p:nvCxnSpPr>
        <p:spPr bwMode="auto">
          <a:xfrm>
            <a:off x="2915816" y="4653136"/>
            <a:ext cx="3456384" cy="0"/>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cxnSp>
        <p:nvCxnSpPr>
          <p:cNvPr id="74" name="44 Conector recto de flecha"/>
          <p:cNvCxnSpPr>
            <a:stCxn id="35" idx="2"/>
            <a:endCxn id="49" idx="0"/>
          </p:cNvCxnSpPr>
          <p:nvPr/>
        </p:nvCxnSpPr>
        <p:spPr bwMode="auto">
          <a:xfrm rot="16200000" flipH="1">
            <a:off x="5778134" y="2798930"/>
            <a:ext cx="1944216" cy="1188132"/>
          </a:xfrm>
          <a:prstGeom prst="bentConnector3">
            <a:avLst>
              <a:gd name="adj1" fmla="val 50000"/>
            </a:avLst>
          </a:prstGeom>
          <a:solidFill>
            <a:schemeClr val="accent1"/>
          </a:solidFill>
          <a:ln w="31750" cap="flat" cmpd="sng" algn="ctr">
            <a:solidFill>
              <a:srgbClr val="FF0000"/>
            </a:solidFill>
            <a:prstDash val="solid"/>
            <a:round/>
            <a:headEnd type="none" w="med" len="med"/>
            <a:tailEnd type="triangle"/>
          </a:ln>
          <a:effectLst/>
        </p:spPr>
      </p:cxnSp>
      <p:cxnSp>
        <p:nvCxnSpPr>
          <p:cNvPr id="95" name="Elbow Connector 94"/>
          <p:cNvCxnSpPr>
            <a:stCxn id="35" idx="2"/>
            <a:endCxn id="48" idx="0"/>
          </p:cNvCxnSpPr>
          <p:nvPr/>
        </p:nvCxnSpPr>
        <p:spPr bwMode="auto">
          <a:xfrm rot="5400000">
            <a:off x="5346086" y="1826822"/>
            <a:ext cx="216024" cy="1404156"/>
          </a:xfrm>
          <a:prstGeom prst="bentConnector3">
            <a:avLst/>
          </a:prstGeom>
          <a:solidFill>
            <a:schemeClr val="accent1"/>
          </a:solidFill>
          <a:ln w="31750" cap="flat" cmpd="sng" algn="ctr">
            <a:solidFill>
              <a:srgbClr val="FF0000"/>
            </a:solidFill>
            <a:prstDash val="solid"/>
            <a:round/>
            <a:headEnd type="none"/>
            <a:tailEnd type="triangle"/>
          </a:ln>
          <a:effectLst/>
        </p:spPr>
      </p:cxnSp>
      <p:cxnSp>
        <p:nvCxnSpPr>
          <p:cNvPr id="113" name="23 Conector recto de flecha"/>
          <p:cNvCxnSpPr>
            <a:stCxn id="23" idx="2"/>
            <a:endCxn id="47" idx="0"/>
          </p:cNvCxnSpPr>
          <p:nvPr/>
        </p:nvCxnSpPr>
        <p:spPr bwMode="auto">
          <a:xfrm>
            <a:off x="2123728" y="4077072"/>
            <a:ext cx="0" cy="288032"/>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sp>
        <p:nvSpPr>
          <p:cNvPr id="134" name="22 Rectángulo redondeado"/>
          <p:cNvSpPr/>
          <p:nvPr/>
        </p:nvSpPr>
        <p:spPr bwMode="auto">
          <a:xfrm>
            <a:off x="3779912" y="5877272"/>
            <a:ext cx="1944216"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s-MX" sz="1200" dirty="0" smtClean="0">
                <a:solidFill>
                  <a:schemeClr val="bg1"/>
                </a:solidFill>
              </a:rPr>
              <a:t>Market Risk Measures:</a:t>
            </a:r>
          </a:p>
          <a:p>
            <a:pPr algn="ctr"/>
            <a:r>
              <a:rPr lang="es-MX" sz="1200" dirty="0" smtClean="0">
                <a:solidFill>
                  <a:schemeClr val="bg1"/>
                </a:solidFill>
              </a:rPr>
              <a:t>VaR , CVaR</a:t>
            </a:r>
            <a:endParaRPr lang="es-MX" sz="1200" dirty="0">
              <a:solidFill>
                <a:schemeClr val="bg1"/>
              </a:solidFill>
            </a:endParaRPr>
          </a:p>
        </p:txBody>
      </p:sp>
      <p:cxnSp>
        <p:nvCxnSpPr>
          <p:cNvPr id="135" name="23 Conector recto de flecha"/>
          <p:cNvCxnSpPr>
            <a:stCxn id="48" idx="2"/>
            <a:endCxn id="67" idx="0"/>
          </p:cNvCxnSpPr>
          <p:nvPr/>
        </p:nvCxnSpPr>
        <p:spPr bwMode="auto">
          <a:xfrm>
            <a:off x="4752020" y="3140968"/>
            <a:ext cx="0" cy="2088232"/>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cxnSp>
        <p:nvCxnSpPr>
          <p:cNvPr id="137" name="Elbow Connector 136"/>
          <p:cNvCxnSpPr>
            <a:stCxn id="49" idx="2"/>
            <a:endCxn id="67" idx="0"/>
          </p:cNvCxnSpPr>
          <p:nvPr/>
        </p:nvCxnSpPr>
        <p:spPr bwMode="auto">
          <a:xfrm rot="5400000">
            <a:off x="5904148" y="3789040"/>
            <a:ext cx="288032" cy="2592288"/>
          </a:xfrm>
          <a:prstGeom prst="bentConnector3">
            <a:avLst>
              <a:gd name="adj1" fmla="val 50000"/>
            </a:avLst>
          </a:prstGeom>
          <a:solidFill>
            <a:schemeClr val="accent1"/>
          </a:solidFill>
          <a:ln w="31750" cap="flat" cmpd="sng" algn="ctr">
            <a:solidFill>
              <a:srgbClr val="FF0000"/>
            </a:solidFill>
            <a:prstDash val="solid"/>
            <a:round/>
            <a:headEnd type="none"/>
            <a:tailEnd type="triangle"/>
          </a:ln>
          <a:effectLst/>
        </p:spPr>
      </p:cxnSp>
      <p:cxnSp>
        <p:nvCxnSpPr>
          <p:cNvPr id="140" name="23 Conector recto de flecha"/>
          <p:cNvCxnSpPr>
            <a:stCxn id="67" idx="2"/>
            <a:endCxn id="134" idx="0"/>
          </p:cNvCxnSpPr>
          <p:nvPr/>
        </p:nvCxnSpPr>
        <p:spPr bwMode="auto">
          <a:xfrm>
            <a:off x="4752020" y="5661248"/>
            <a:ext cx="0" cy="216024"/>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5769502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risk </a:t>
            </a:r>
            <a:r>
              <a:rPr lang="en-US" dirty="0" smtClean="0"/>
              <a:t>measurement</a:t>
            </a:r>
            <a:br>
              <a:rPr lang="en-US" dirty="0" smtClean="0"/>
            </a:br>
            <a:r>
              <a:rPr lang="en-US" dirty="0" smtClean="0"/>
              <a:t>Model specification</a:t>
            </a:r>
            <a:endParaRPr lang="en-US" dirty="0"/>
          </a:p>
        </p:txBody>
      </p:sp>
      <p:sp>
        <p:nvSpPr>
          <p:cNvPr id="3" name="Content Placeholder 2"/>
          <p:cNvSpPr>
            <a:spLocks noGrp="1"/>
          </p:cNvSpPr>
          <p:nvPr>
            <p:ph idx="1"/>
          </p:nvPr>
        </p:nvSpPr>
        <p:spPr/>
        <p:txBody>
          <a:bodyPr/>
          <a:lstStyle/>
          <a:p>
            <a:r>
              <a:rPr lang="en-US" dirty="0" smtClean="0"/>
              <a:t>Risk factors:</a:t>
            </a:r>
          </a:p>
          <a:p>
            <a:endParaRPr lang="en-US" dirty="0" smtClean="0"/>
          </a:p>
          <a:p>
            <a:r>
              <a:rPr lang="en-US" dirty="0" smtClean="0"/>
              <a:t>Factors </a:t>
            </a:r>
            <a:r>
              <a:rPr lang="en-US" dirty="0"/>
              <a:t>driving the prices of financial securities are equity prices, foreign exchange rates, commodity prices, and interest rates</a:t>
            </a:r>
            <a:r>
              <a:rPr lang="en-US" dirty="0" smtClean="0"/>
              <a:t>.</a:t>
            </a:r>
          </a:p>
          <a:p>
            <a:endParaRPr lang="en-US" dirty="0"/>
          </a:p>
          <a:p>
            <a:pPr marL="285750" indent="-285750">
              <a:buFont typeface="Arial"/>
              <a:buChar char="•"/>
            </a:pPr>
            <a:r>
              <a:rPr lang="en-US" dirty="0" smtClean="0"/>
              <a:t>Equity</a:t>
            </a:r>
          </a:p>
          <a:p>
            <a:pPr lvl="1"/>
            <a:r>
              <a:rPr lang="en-US" dirty="0"/>
              <a:t>A</a:t>
            </a:r>
            <a:r>
              <a:rPr lang="en-US" dirty="0" smtClean="0"/>
              <a:t>n </a:t>
            </a:r>
            <a:r>
              <a:rPr lang="en-US" dirty="0"/>
              <a:t>equity exposure can be represented by its own time series of prices, or alternatively, mapped to an appropriate </a:t>
            </a:r>
            <a:r>
              <a:rPr lang="en-US" dirty="0" smtClean="0"/>
              <a:t>index.</a:t>
            </a:r>
          </a:p>
          <a:p>
            <a:pPr marL="285750" indent="-285750">
              <a:buFont typeface="Arial"/>
              <a:buChar char="•"/>
            </a:pPr>
            <a:endParaRPr lang="en-US" dirty="0" smtClean="0"/>
          </a:p>
          <a:p>
            <a:pPr marL="285750" indent="-285750">
              <a:buFont typeface="Arial"/>
              <a:buChar char="•"/>
            </a:pPr>
            <a:r>
              <a:rPr lang="en-US" dirty="0" smtClean="0"/>
              <a:t>Foreign exchange:</a:t>
            </a:r>
          </a:p>
          <a:p>
            <a:pPr lvl="1"/>
            <a:r>
              <a:rPr lang="en-US" dirty="0"/>
              <a:t>Spot exchange rates drive the currency risk of cash positions in foreign currencies, FX forwards, cross currency </a:t>
            </a:r>
            <a:r>
              <a:rPr lang="en-US" dirty="0" smtClean="0"/>
              <a:t>swap.</a:t>
            </a:r>
          </a:p>
          <a:p>
            <a:pPr marL="285750" indent="-285750">
              <a:buFont typeface="Arial"/>
              <a:buChar char="•"/>
            </a:pPr>
            <a:endParaRPr lang="en-US" dirty="0" smtClean="0"/>
          </a:p>
          <a:p>
            <a:pPr marL="285750" indent="-285750">
              <a:buFont typeface="Arial"/>
              <a:buChar char="•"/>
            </a:pPr>
            <a:r>
              <a:rPr lang="en-US" dirty="0" smtClean="0"/>
              <a:t>Commodities:</a:t>
            </a:r>
          </a:p>
          <a:p>
            <a:pPr lvl="1"/>
            <a:r>
              <a:rPr lang="en-US" dirty="0"/>
              <a:t>Commodity exposures are driven by spot </a:t>
            </a:r>
            <a:r>
              <a:rPr lang="en-US" dirty="0" smtClean="0"/>
              <a:t>and future prices.</a:t>
            </a:r>
          </a:p>
          <a:p>
            <a:pPr marL="285750" indent="-285750">
              <a:buFont typeface="Arial"/>
              <a:buChar char="•"/>
            </a:pPr>
            <a:endParaRPr lang="en-US" dirty="0" smtClean="0"/>
          </a:p>
          <a:p>
            <a:pPr marL="285750" indent="-285750">
              <a:buFont typeface="Arial"/>
              <a:buChar char="•"/>
            </a:pPr>
            <a:r>
              <a:rPr lang="en-US" dirty="0" smtClean="0"/>
              <a:t>Fixed-Income instruments:</a:t>
            </a:r>
          </a:p>
          <a:p>
            <a:pPr lvl="1"/>
            <a:r>
              <a:rPr lang="en-US" dirty="0" smtClean="0"/>
              <a:t>The </a:t>
            </a:r>
            <a:r>
              <a:rPr lang="en-US" dirty="0"/>
              <a:t>drivers of fixed income exposures can be expressed as zero-coupon </a:t>
            </a:r>
            <a:r>
              <a:rPr lang="en-US" dirty="0" smtClean="0"/>
              <a:t>bonds with maturities ranging in the whole yield curve.</a:t>
            </a:r>
          </a:p>
          <a:p>
            <a:pPr lvl="1"/>
            <a:r>
              <a:rPr lang="en-US" dirty="0" smtClean="0"/>
              <a:t>In the case of fixed income instruments denominated in a foreign currency, the exchange rate also has to be taken into account</a:t>
            </a:r>
          </a:p>
        </p:txBody>
      </p:sp>
      <p:sp>
        <p:nvSpPr>
          <p:cNvPr id="4" name="Slide Number Placeholder 3"/>
          <p:cNvSpPr>
            <a:spLocks noGrp="1"/>
          </p:cNvSpPr>
          <p:nvPr>
            <p:ph type="sldNum" sz="quarter" idx="12"/>
          </p:nvPr>
        </p:nvSpPr>
        <p:spPr/>
        <p:txBody>
          <a:bodyPr/>
          <a:lstStyle/>
          <a:p>
            <a:fld id="{FED0A56B-8A68-450E-A6EB-80F5A3BFCFE2}" type="slidenum">
              <a:rPr lang="es-ES" smtClean="0"/>
              <a:pPr/>
              <a:t>17</a:t>
            </a:fld>
            <a:endParaRPr lang="es-ES"/>
          </a:p>
        </p:txBody>
      </p:sp>
    </p:spTree>
    <p:extLst>
      <p:ext uri="{BB962C8B-B14F-4D97-AF65-F5344CB8AC3E}">
        <p14:creationId xmlns:p14="http://schemas.microsoft.com/office/powerpoint/2010/main" val="12885463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risk </a:t>
            </a:r>
            <a:r>
              <a:rPr lang="en-US" dirty="0" smtClean="0"/>
              <a:t>measurement</a:t>
            </a:r>
            <a:br>
              <a:rPr lang="en-US" dirty="0" smtClean="0"/>
            </a:br>
            <a:r>
              <a:rPr lang="en-US" dirty="0" smtClean="0"/>
              <a:t>Model specification</a:t>
            </a:r>
            <a:endParaRPr lang="en-US" dirty="0"/>
          </a:p>
        </p:txBody>
      </p:sp>
      <p:sp>
        <p:nvSpPr>
          <p:cNvPr id="3" name="Content Placeholder 2"/>
          <p:cNvSpPr>
            <a:spLocks noGrp="1"/>
          </p:cNvSpPr>
          <p:nvPr>
            <p:ph idx="1"/>
          </p:nvPr>
        </p:nvSpPr>
        <p:spPr/>
        <p:txBody>
          <a:bodyPr/>
          <a:lstStyle/>
          <a:p>
            <a:r>
              <a:rPr lang="en-US" dirty="0" err="1"/>
              <a:t>RiskMetrics</a:t>
            </a:r>
            <a:r>
              <a:rPr lang="en-US" dirty="0"/>
              <a:t> model of </a:t>
            </a:r>
            <a:r>
              <a:rPr lang="en-US" dirty="0" smtClean="0"/>
              <a:t>risk factor returns</a:t>
            </a:r>
            <a:r>
              <a:rPr lang="en-US" dirty="0"/>
              <a:t>: A modified random walk</a:t>
            </a:r>
          </a:p>
          <a:p>
            <a:endParaRPr lang="en-US" dirty="0" smtClean="0"/>
          </a:p>
          <a:p>
            <a:endParaRPr lang="en-US" dirty="0"/>
          </a:p>
          <a:p>
            <a:r>
              <a:rPr lang="en-US" dirty="0" err="1" smtClean="0"/>
              <a:t>RiskMetrics</a:t>
            </a:r>
            <a:r>
              <a:rPr lang="en-US" dirty="0" smtClean="0"/>
              <a:t> </a:t>
            </a:r>
            <a:r>
              <a:rPr lang="en-US" dirty="0"/>
              <a:t>methodology assumes that logarithmic returns on the risk factors follow </a:t>
            </a:r>
            <a:r>
              <a:rPr lang="en-US" dirty="0" smtClean="0"/>
              <a:t>a multivariate </a:t>
            </a:r>
            <a:r>
              <a:rPr lang="en-US" dirty="0"/>
              <a:t>normal distribution conditional </a:t>
            </a:r>
            <a:r>
              <a:rPr lang="en-US" dirty="0" smtClean="0"/>
              <a:t>on dynamic volatility and covariances.</a:t>
            </a:r>
          </a:p>
          <a:p>
            <a:endParaRPr lang="en-US" dirty="0"/>
          </a:p>
          <a:p>
            <a:r>
              <a:rPr lang="en-US" dirty="0"/>
              <a:t>Suppose that we have n risk </a:t>
            </a:r>
            <a:r>
              <a:rPr lang="en-US" dirty="0" smtClean="0"/>
              <a:t>factors</a:t>
            </a:r>
          </a:p>
          <a:p>
            <a:endParaRPr lang="en-US" dirty="0" smtClean="0"/>
          </a:p>
          <a:p>
            <a:r>
              <a:rPr lang="en-US" dirty="0" smtClean="0"/>
              <a:t>Then</a:t>
            </a:r>
            <a:r>
              <a:rPr lang="en-US" dirty="0"/>
              <a:t>, the process generating the changes for </a:t>
            </a:r>
            <a:r>
              <a:rPr lang="en-US" dirty="0" smtClean="0"/>
              <a:t>the </a:t>
            </a:r>
            <a:r>
              <a:rPr lang="en-US" dirty="0" err="1" smtClean="0"/>
              <a:t>i-th</a:t>
            </a:r>
            <a:r>
              <a:rPr lang="en-US" dirty="0" smtClean="0"/>
              <a:t> risk </a:t>
            </a:r>
            <a:r>
              <a:rPr lang="en-US" dirty="0"/>
              <a:t>factor can be written as</a:t>
            </a:r>
            <a:r>
              <a:rPr lang="en-US" dirty="0" smtClean="0"/>
              <a:t>:</a:t>
            </a:r>
          </a:p>
          <a:p>
            <a:endParaRPr lang="en-US" dirty="0"/>
          </a:p>
          <a:p>
            <a:endParaRPr lang="en-US" dirty="0" smtClean="0"/>
          </a:p>
          <a:p>
            <a:endParaRPr lang="en-US" dirty="0" smtClean="0"/>
          </a:p>
          <a:p>
            <a:endParaRPr lang="en-US" dirty="0" smtClean="0"/>
          </a:p>
          <a:p>
            <a:r>
              <a:rPr lang="en-US" dirty="0"/>
              <a:t>w</a:t>
            </a:r>
            <a:r>
              <a:rPr lang="en-US" dirty="0" smtClean="0"/>
              <a:t>ith</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FED0A56B-8A68-450E-A6EB-80F5A3BFCFE2}" type="slidenum">
              <a:rPr lang="es-ES" smtClean="0"/>
              <a:pPr/>
              <a:t>18</a:t>
            </a:fld>
            <a:endParaRPr lang="es-ES" dirty="0"/>
          </a:p>
        </p:txBody>
      </p:sp>
      <p:pic>
        <p:nvPicPr>
          <p:cNvPr id="15" name="Picture 14" descr="Screen Shot 2014-02-23 at 5.38.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3305976"/>
            <a:ext cx="2458400" cy="720080"/>
          </a:xfrm>
          <a:prstGeom prst="rect">
            <a:avLst/>
          </a:prstGeom>
        </p:spPr>
      </p:pic>
      <p:pic>
        <p:nvPicPr>
          <p:cNvPr id="6" name="Picture 5" descr="Screen Shot 2014-02-23 at 5.39.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5" y="4386097"/>
            <a:ext cx="1656184" cy="330266"/>
          </a:xfrm>
          <a:prstGeom prst="rect">
            <a:avLst/>
          </a:prstGeom>
        </p:spPr>
      </p:pic>
      <p:pic>
        <p:nvPicPr>
          <p:cNvPr id="7" name="Picture 6" descr="Screen Shot 2014-02-23 at 5.39.4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4746136"/>
            <a:ext cx="2952328" cy="339048"/>
          </a:xfrm>
          <a:prstGeom prst="rect">
            <a:avLst/>
          </a:prstGeom>
        </p:spPr>
      </p:pic>
    </p:spTree>
    <p:extLst>
      <p:ext uri="{BB962C8B-B14F-4D97-AF65-F5344CB8AC3E}">
        <p14:creationId xmlns:p14="http://schemas.microsoft.com/office/powerpoint/2010/main" val="400353706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risk </a:t>
            </a:r>
            <a:r>
              <a:rPr lang="en-US" dirty="0" smtClean="0"/>
              <a:t>measurement</a:t>
            </a:r>
            <a:br>
              <a:rPr lang="en-US" dirty="0" smtClean="0"/>
            </a:br>
            <a:r>
              <a:rPr lang="en-US" dirty="0" smtClean="0"/>
              <a:t>Model specification</a:t>
            </a:r>
            <a:endParaRPr lang="en-US" dirty="0"/>
          </a:p>
        </p:txBody>
      </p:sp>
      <p:sp>
        <p:nvSpPr>
          <p:cNvPr id="3" name="Content Placeholder 2"/>
          <p:cNvSpPr>
            <a:spLocks noGrp="1"/>
          </p:cNvSpPr>
          <p:nvPr>
            <p:ph idx="1"/>
          </p:nvPr>
        </p:nvSpPr>
        <p:spPr/>
        <p:txBody>
          <a:bodyPr/>
          <a:lstStyle/>
          <a:p>
            <a:r>
              <a:rPr lang="en-US" dirty="0" smtClean="0"/>
              <a:t>It </a:t>
            </a:r>
            <a:r>
              <a:rPr lang="en-US" dirty="0"/>
              <a:t>follows that the return on each asset from time t to time </a:t>
            </a:r>
            <a:r>
              <a:rPr lang="en-US" dirty="0" err="1" smtClean="0"/>
              <a:t>t+T</a:t>
            </a:r>
            <a:r>
              <a:rPr lang="en-US" dirty="0" smtClean="0"/>
              <a:t> </a:t>
            </a:r>
            <a:r>
              <a:rPr lang="en-US" dirty="0"/>
              <a:t>can be written as:</a:t>
            </a:r>
          </a:p>
          <a:p>
            <a:endParaRPr lang="en-US" dirty="0" smtClean="0"/>
          </a:p>
          <a:p>
            <a:endParaRPr lang="en-US" dirty="0" smtClean="0"/>
          </a:p>
          <a:p>
            <a:endParaRPr lang="en-US" dirty="0"/>
          </a:p>
          <a:p>
            <a:r>
              <a:rPr lang="en-US" dirty="0" smtClean="0"/>
              <a:t>where</a:t>
            </a:r>
            <a:endParaRPr lang="en-US" dirty="0"/>
          </a:p>
          <a:p>
            <a:endParaRPr lang="en-US" dirty="0" smtClean="0"/>
          </a:p>
          <a:p>
            <a:endParaRPr lang="en-US" dirty="0" smtClean="0"/>
          </a:p>
          <a:p>
            <a:endParaRPr lang="en-US" dirty="0" smtClean="0"/>
          </a:p>
          <a:p>
            <a:endParaRPr lang="en-US" dirty="0" smtClean="0"/>
          </a:p>
          <a:p>
            <a:r>
              <a:rPr lang="en-US" dirty="0" smtClean="0"/>
              <a:t>If we incorporate the zero mean assumption we get that</a:t>
            </a:r>
          </a:p>
          <a:p>
            <a:endParaRPr lang="en-US" dirty="0"/>
          </a:p>
          <a:p>
            <a:endParaRPr lang="en-US" dirty="0"/>
          </a:p>
        </p:txBody>
      </p:sp>
      <p:sp>
        <p:nvSpPr>
          <p:cNvPr id="4" name="Slide Number Placeholder 3"/>
          <p:cNvSpPr>
            <a:spLocks noGrp="1"/>
          </p:cNvSpPr>
          <p:nvPr>
            <p:ph type="sldNum" sz="quarter" idx="12"/>
          </p:nvPr>
        </p:nvSpPr>
        <p:spPr/>
        <p:txBody>
          <a:bodyPr/>
          <a:lstStyle/>
          <a:p>
            <a:fld id="{FED0A56B-8A68-450E-A6EB-80F5A3BFCFE2}" type="slidenum">
              <a:rPr lang="es-ES" smtClean="0"/>
              <a:pPr/>
              <a:t>19</a:t>
            </a:fld>
            <a:endParaRPr lang="es-ES" dirty="0"/>
          </a:p>
        </p:txBody>
      </p:sp>
      <p:pic>
        <p:nvPicPr>
          <p:cNvPr id="16" name="Picture 15" descr="Screen Shot 2014-02-23 at 5.39.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737" y="1340768"/>
            <a:ext cx="4190487" cy="576064"/>
          </a:xfrm>
          <a:prstGeom prst="rect">
            <a:avLst/>
          </a:prstGeom>
        </p:spPr>
      </p:pic>
      <p:pic>
        <p:nvPicPr>
          <p:cNvPr id="18" name="Picture 17" descr="Screen Shot 2014-02-23 at 5.40.1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570" y="2596444"/>
            <a:ext cx="2104262" cy="348773"/>
          </a:xfrm>
          <a:prstGeom prst="rect">
            <a:avLst/>
          </a:prstGeom>
        </p:spPr>
      </p:pic>
      <p:pic>
        <p:nvPicPr>
          <p:cNvPr id="19" name="Picture 18" descr="Screen Shot 2014-02-23 at 5.44.0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6063" y="2227400"/>
            <a:ext cx="1593769" cy="337504"/>
          </a:xfrm>
          <a:prstGeom prst="rect">
            <a:avLst/>
          </a:prstGeom>
        </p:spPr>
      </p:pic>
      <p:pic>
        <p:nvPicPr>
          <p:cNvPr id="20" name="Picture 19" descr="Screen Shot 2014-02-23 at 5.45.3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6654" y="3631058"/>
            <a:ext cx="2161450" cy="446014"/>
          </a:xfrm>
          <a:prstGeom prst="rect">
            <a:avLst/>
          </a:prstGeom>
        </p:spPr>
      </p:pic>
    </p:spTree>
    <p:extLst>
      <p:ext uri="{BB962C8B-B14F-4D97-AF65-F5344CB8AC3E}">
        <p14:creationId xmlns:p14="http://schemas.microsoft.com/office/powerpoint/2010/main" val="26233622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The </a:t>
            </a:r>
            <a:r>
              <a:rPr lang="en-US" dirty="0"/>
              <a:t>material in this presentation has been prepared by Christian Carmona and it contains only publicly available data</a:t>
            </a:r>
            <a:r>
              <a:rPr lang="en-US" dirty="0" smtClean="0"/>
              <a:t>.</a:t>
            </a:r>
          </a:p>
          <a:p>
            <a:endParaRPr lang="en-US" dirty="0"/>
          </a:p>
          <a:p>
            <a:r>
              <a:rPr lang="en-US" dirty="0"/>
              <a:t>The views and opinions presented here are are those of the author and do not necessarily reflect the official policy or position of </a:t>
            </a:r>
            <a:r>
              <a:rPr lang="en-US" dirty="0" smtClean="0"/>
              <a:t>the Central Bank of Mexico (Banxico). </a:t>
            </a:r>
            <a:r>
              <a:rPr lang="en-US" dirty="0"/>
              <a:t>The methodology presented here does not necessarily meet official methodologies adopted by the institution</a:t>
            </a:r>
            <a:r>
              <a:rPr lang="en-US" dirty="0" smtClean="0"/>
              <a:t>.</a:t>
            </a:r>
            <a:endParaRPr lang="en-US" dirty="0"/>
          </a:p>
        </p:txBody>
      </p:sp>
      <p:sp>
        <p:nvSpPr>
          <p:cNvPr id="4" name="Slide Number Placeholder 3"/>
          <p:cNvSpPr>
            <a:spLocks noGrp="1"/>
          </p:cNvSpPr>
          <p:nvPr>
            <p:ph type="sldNum" sz="quarter" idx="12"/>
          </p:nvPr>
        </p:nvSpPr>
        <p:spPr/>
        <p:txBody>
          <a:bodyPr/>
          <a:lstStyle/>
          <a:p>
            <a:fld id="{FED0A56B-8A68-450E-A6EB-80F5A3BFCFE2}" type="slidenum">
              <a:rPr lang="es-ES" smtClean="0"/>
              <a:pPr/>
              <a:t>2</a:t>
            </a:fld>
            <a:endParaRPr lang="es-ES"/>
          </a:p>
        </p:txBody>
      </p:sp>
    </p:spTree>
    <p:extLst>
      <p:ext uri="{BB962C8B-B14F-4D97-AF65-F5344CB8AC3E}">
        <p14:creationId xmlns:p14="http://schemas.microsoft.com/office/powerpoint/2010/main" val="391619311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risk </a:t>
            </a:r>
            <a:r>
              <a:rPr lang="en-US" dirty="0" smtClean="0"/>
              <a:t>measurement</a:t>
            </a:r>
            <a:br>
              <a:rPr lang="en-US" dirty="0" smtClean="0"/>
            </a:br>
            <a:r>
              <a:rPr lang="en-US" dirty="0" smtClean="0"/>
              <a:t>Model specification</a:t>
            </a:r>
            <a:endParaRPr lang="en-US" dirty="0"/>
          </a:p>
        </p:txBody>
      </p:sp>
      <p:sp>
        <p:nvSpPr>
          <p:cNvPr id="3" name="Content Placeholder 2"/>
          <p:cNvSpPr>
            <a:spLocks noGrp="1"/>
          </p:cNvSpPr>
          <p:nvPr>
            <p:ph idx="1"/>
          </p:nvPr>
        </p:nvSpPr>
        <p:spPr/>
        <p:txBody>
          <a:bodyPr/>
          <a:lstStyle/>
          <a:p>
            <a:r>
              <a:rPr lang="en-US" dirty="0" smtClean="0"/>
              <a:t>Covariance matrix estimation:</a:t>
            </a:r>
          </a:p>
          <a:p>
            <a:endParaRPr lang="en-US" dirty="0"/>
          </a:p>
          <a:p>
            <a:r>
              <a:rPr lang="en-US" dirty="0" err="1" smtClean="0"/>
              <a:t>RiskMetric</a:t>
            </a:r>
            <a:r>
              <a:rPr lang="en-US" dirty="0" smtClean="0"/>
              <a:t> model estimates the covariance of risk factors using an Exponential Weighted Moving Average (EWMA).</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r>
              <a:rPr lang="en-US" dirty="0" smtClean="0"/>
              <a:t>equivalent:</a:t>
            </a:r>
            <a:endParaRPr lang="en-US" dirty="0"/>
          </a:p>
        </p:txBody>
      </p:sp>
      <p:sp>
        <p:nvSpPr>
          <p:cNvPr id="4" name="Slide Number Placeholder 3"/>
          <p:cNvSpPr>
            <a:spLocks noGrp="1"/>
          </p:cNvSpPr>
          <p:nvPr>
            <p:ph type="sldNum" sz="quarter" idx="12"/>
          </p:nvPr>
        </p:nvSpPr>
        <p:spPr/>
        <p:txBody>
          <a:bodyPr/>
          <a:lstStyle/>
          <a:p>
            <a:fld id="{FED0A56B-8A68-450E-A6EB-80F5A3BFCFE2}" type="slidenum">
              <a:rPr lang="es-ES" smtClean="0"/>
              <a:pPr/>
              <a:t>20</a:t>
            </a:fld>
            <a:endParaRPr lang="es-ES" dirty="0"/>
          </a:p>
        </p:txBody>
      </p:sp>
      <p:pic>
        <p:nvPicPr>
          <p:cNvPr id="5" name="Picture 4" descr="Screen Shot 2014-02-23 at 5.49.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002" y="4869160"/>
            <a:ext cx="4858246" cy="827309"/>
          </a:xfrm>
          <a:prstGeom prst="rect">
            <a:avLst/>
          </a:prstGeom>
        </p:spPr>
      </p:pic>
      <p:pic>
        <p:nvPicPr>
          <p:cNvPr id="7" name="Picture 6" descr="Screen Shot 2014-02-23 at 5.49.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0542" y="2492896"/>
            <a:ext cx="5251698" cy="1691558"/>
          </a:xfrm>
          <a:prstGeom prst="rect">
            <a:avLst/>
          </a:prstGeom>
        </p:spPr>
      </p:pic>
      <p:pic>
        <p:nvPicPr>
          <p:cNvPr id="8" name="Picture 7" descr="Screen Shot 2014-02-23 at 5.49.2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5696" y="1988840"/>
            <a:ext cx="1200360" cy="351325"/>
          </a:xfrm>
          <a:prstGeom prst="rect">
            <a:avLst/>
          </a:prstGeom>
        </p:spPr>
      </p:pic>
    </p:spTree>
    <p:extLst>
      <p:ext uri="{BB962C8B-B14F-4D97-AF65-F5344CB8AC3E}">
        <p14:creationId xmlns:p14="http://schemas.microsoft.com/office/powerpoint/2010/main" val="68993064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risk </a:t>
            </a:r>
            <a:r>
              <a:rPr lang="en-US" dirty="0" smtClean="0"/>
              <a:t>measurement</a:t>
            </a:r>
            <a:br>
              <a:rPr lang="en-US" dirty="0" smtClean="0"/>
            </a:br>
            <a:r>
              <a:rPr lang="en-US" dirty="0" smtClean="0"/>
              <a:t>Model specification</a:t>
            </a:r>
            <a:endParaRPr lang="en-US" dirty="0"/>
          </a:p>
        </p:txBody>
      </p:sp>
      <p:sp>
        <p:nvSpPr>
          <p:cNvPr id="3" name="Content Placeholder 2"/>
          <p:cNvSpPr>
            <a:spLocks noGrp="1"/>
          </p:cNvSpPr>
          <p:nvPr>
            <p:ph idx="1"/>
          </p:nvPr>
        </p:nvSpPr>
        <p:spPr/>
        <p:txBody>
          <a:bodyPr/>
          <a:lstStyle/>
          <a:p>
            <a:pPr algn="l"/>
            <a:r>
              <a:rPr lang="en-US" dirty="0"/>
              <a:t>Monte Carlo simulation</a:t>
            </a:r>
            <a:endParaRPr lang="en-US" dirty="0" smtClean="0"/>
          </a:p>
          <a:p>
            <a:pPr algn="l"/>
            <a:endParaRPr lang="en-US" dirty="0" smtClean="0"/>
          </a:p>
          <a:p>
            <a:pPr algn="l"/>
            <a:r>
              <a:rPr lang="en-US" dirty="0" smtClean="0"/>
              <a:t>The </a:t>
            </a:r>
            <a:r>
              <a:rPr lang="en-US" dirty="0"/>
              <a:t>Monte Carlo simulation consists of three major steps</a:t>
            </a:r>
            <a:r>
              <a:rPr lang="en-US" dirty="0" smtClean="0"/>
              <a:t>:</a:t>
            </a:r>
          </a:p>
          <a:p>
            <a:pPr algn="l"/>
            <a:endParaRPr lang="en-US" dirty="0"/>
          </a:p>
          <a:p>
            <a:pPr algn="l"/>
            <a:r>
              <a:rPr lang="en-US" dirty="0"/>
              <a:t>1. Scenario generation:</a:t>
            </a:r>
          </a:p>
          <a:p>
            <a:pPr algn="l"/>
            <a:r>
              <a:rPr lang="en-US" dirty="0"/>
              <a:t>   Using the volatility and correlation estimates for the underlying assets in our portfolio, we produce a large number of future price scenarios in accordance with the lognormal model for prices.</a:t>
            </a:r>
          </a:p>
          <a:p>
            <a:pPr algn="l"/>
            <a:endParaRPr lang="en-US" dirty="0" smtClean="0"/>
          </a:p>
          <a:p>
            <a:pPr algn="l"/>
            <a:endParaRPr lang="en-US" dirty="0"/>
          </a:p>
          <a:p>
            <a:pPr algn="l"/>
            <a:r>
              <a:rPr lang="en-US" dirty="0"/>
              <a:t>2. Portfolio valuation</a:t>
            </a:r>
          </a:p>
          <a:p>
            <a:pPr algn="l"/>
            <a:r>
              <a:rPr lang="en-US" dirty="0"/>
              <a:t>   For each scenario, we compute a portfolio value.</a:t>
            </a:r>
          </a:p>
          <a:p>
            <a:pPr algn="l"/>
            <a:endParaRPr lang="en-US" dirty="0" smtClean="0"/>
          </a:p>
          <a:p>
            <a:pPr algn="l"/>
            <a:endParaRPr lang="en-US" dirty="0"/>
          </a:p>
          <a:p>
            <a:pPr algn="l"/>
            <a:r>
              <a:rPr lang="en-US" dirty="0" smtClean="0"/>
              <a:t>3</a:t>
            </a:r>
            <a:r>
              <a:rPr lang="en-US" dirty="0"/>
              <a:t>. Summary</a:t>
            </a:r>
          </a:p>
          <a:p>
            <a:pPr algn="l"/>
            <a:r>
              <a:rPr lang="en-US" dirty="0"/>
              <a:t>   We report the results of the simulation, either as a portfolio distribution or as a particular risk measure.</a:t>
            </a:r>
            <a:endParaRPr lang="en-US" dirty="0" smtClean="0"/>
          </a:p>
        </p:txBody>
      </p:sp>
      <p:sp>
        <p:nvSpPr>
          <p:cNvPr id="4" name="Slide Number Placeholder 3"/>
          <p:cNvSpPr>
            <a:spLocks noGrp="1"/>
          </p:cNvSpPr>
          <p:nvPr>
            <p:ph type="sldNum" sz="quarter" idx="12"/>
          </p:nvPr>
        </p:nvSpPr>
        <p:spPr/>
        <p:txBody>
          <a:bodyPr/>
          <a:lstStyle/>
          <a:p>
            <a:fld id="{FED0A56B-8A68-450E-A6EB-80F5A3BFCFE2}" type="slidenum">
              <a:rPr lang="es-ES" smtClean="0"/>
              <a:pPr/>
              <a:t>21</a:t>
            </a:fld>
            <a:endParaRPr lang="es-ES"/>
          </a:p>
        </p:txBody>
      </p:sp>
    </p:spTree>
    <p:extLst>
      <p:ext uri="{BB962C8B-B14F-4D97-AF65-F5344CB8AC3E}">
        <p14:creationId xmlns:p14="http://schemas.microsoft.com/office/powerpoint/2010/main" val="299630978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risk </a:t>
            </a:r>
            <a:r>
              <a:rPr lang="en-US" dirty="0" smtClean="0"/>
              <a:t>measurement</a:t>
            </a:r>
            <a:br>
              <a:rPr lang="en-US" dirty="0" smtClean="0"/>
            </a:br>
            <a:r>
              <a:rPr lang="en-US" dirty="0" smtClean="0"/>
              <a:t>Model specification</a:t>
            </a:r>
            <a:endParaRPr lang="en-US" dirty="0"/>
          </a:p>
        </p:txBody>
      </p:sp>
      <p:sp>
        <p:nvSpPr>
          <p:cNvPr id="3" name="Content Placeholder 2"/>
          <p:cNvSpPr>
            <a:spLocks noGrp="1"/>
          </p:cNvSpPr>
          <p:nvPr>
            <p:ph idx="1"/>
          </p:nvPr>
        </p:nvSpPr>
        <p:spPr/>
        <p:txBody>
          <a:bodyPr/>
          <a:lstStyle/>
          <a:p>
            <a:pPr algn="ctr"/>
            <a:r>
              <a:rPr lang="en-US" dirty="0" smtClean="0"/>
              <a:t>Exposures identification and valuation</a:t>
            </a:r>
          </a:p>
          <a:p>
            <a:endParaRPr lang="en-US" dirty="0"/>
          </a:p>
          <a:p>
            <a:pPr marL="285750" indent="-285750">
              <a:buFont typeface="Arial"/>
              <a:buChar char="•"/>
            </a:pPr>
            <a:r>
              <a:rPr lang="en-US" dirty="0" smtClean="0"/>
              <a:t>Fixed-Income instruments:</a:t>
            </a:r>
          </a:p>
          <a:p>
            <a:endParaRPr lang="en-US" dirty="0" smtClean="0"/>
          </a:p>
          <a:p>
            <a:pPr lvl="1"/>
            <a:r>
              <a:rPr lang="en-US" dirty="0" smtClean="0"/>
              <a:t>Bond prices are stressed with its corresponding yield curve</a:t>
            </a:r>
          </a:p>
          <a:p>
            <a:pPr lvl="1"/>
            <a:r>
              <a:rPr lang="en-US" dirty="0" smtClean="0"/>
              <a:t>The price is the present value of its cash flows given a specified zero coupon curve</a:t>
            </a:r>
          </a:p>
          <a:p>
            <a:pPr lvl="1"/>
            <a:endParaRPr lang="en-US" dirty="0" smtClean="0"/>
          </a:p>
          <a:p>
            <a:pPr lvl="1"/>
            <a:endParaRPr lang="en-US" dirty="0"/>
          </a:p>
          <a:p>
            <a:pPr lvl="1"/>
            <a:r>
              <a:rPr lang="en-US" dirty="0" smtClean="0"/>
              <a:t>with:</a:t>
            </a:r>
          </a:p>
          <a:p>
            <a:pPr lvl="1"/>
            <a:endParaRPr lang="en-US" dirty="0" smtClean="0"/>
          </a:p>
          <a:p>
            <a:pPr lvl="1"/>
            <a:r>
              <a:rPr lang="en-US" dirty="0" smtClean="0"/>
              <a:t>		 the price of a zero-coupon bond maturing in t years</a:t>
            </a:r>
          </a:p>
          <a:p>
            <a:pPr lvl="1"/>
            <a:endParaRPr lang="en-US" dirty="0"/>
          </a:p>
          <a:p>
            <a:pPr lvl="1"/>
            <a:endParaRPr lang="en-US" dirty="0" smtClean="0"/>
          </a:p>
          <a:p>
            <a:pPr lvl="1"/>
            <a:r>
              <a:rPr lang="en-US" dirty="0" smtClean="0"/>
              <a:t>The value of zero-coupon rates can be obtained using bootstrap method to transform observed yield to maturity market quotes. Using this method also require us to use interpolation for getting yield rates in terms where no bond prices are observed in the market</a:t>
            </a:r>
            <a:endParaRPr lang="en-US" dirty="0"/>
          </a:p>
          <a:p>
            <a:endParaRPr lang="en-US" dirty="0" smtClean="0"/>
          </a:p>
          <a:p>
            <a:endParaRPr lang="en-US" dirty="0" smtClean="0"/>
          </a:p>
          <a:p>
            <a:pPr marL="285750" indent="-285750">
              <a:buFont typeface="Arial"/>
              <a:buChar char="•"/>
            </a:pPr>
            <a:r>
              <a:rPr lang="en-US" dirty="0" smtClean="0"/>
              <a:t>Spot positions in currencies and commodities</a:t>
            </a:r>
          </a:p>
          <a:p>
            <a:endParaRPr lang="en-US" dirty="0" smtClean="0"/>
          </a:p>
          <a:p>
            <a:r>
              <a:rPr lang="en-US" dirty="0" smtClean="0"/>
              <a:t>The risk exposure of these positions are function of the exchange rate.</a:t>
            </a:r>
          </a:p>
          <a:p>
            <a:r>
              <a:rPr lang="en-US" dirty="0" smtClean="0"/>
              <a:t>Fixed-income instruments denominated in foreign exchange are also under the effect of this factor.</a:t>
            </a:r>
            <a:endParaRPr lang="en-US" dirty="0"/>
          </a:p>
        </p:txBody>
      </p:sp>
      <p:sp>
        <p:nvSpPr>
          <p:cNvPr id="4" name="Slide Number Placeholder 3"/>
          <p:cNvSpPr>
            <a:spLocks noGrp="1"/>
          </p:cNvSpPr>
          <p:nvPr>
            <p:ph type="sldNum" sz="quarter" idx="12"/>
          </p:nvPr>
        </p:nvSpPr>
        <p:spPr/>
        <p:txBody>
          <a:bodyPr/>
          <a:lstStyle/>
          <a:p>
            <a:fld id="{FED0A56B-8A68-450E-A6EB-80F5A3BFCFE2}" type="slidenum">
              <a:rPr lang="es-ES" smtClean="0"/>
              <a:pPr/>
              <a:t>22</a:t>
            </a:fld>
            <a:endParaRPr lang="es-ES"/>
          </a:p>
        </p:txBody>
      </p:sp>
      <p:pic>
        <p:nvPicPr>
          <p:cNvPr id="7" name="Picture 6" descr="Screen Shot 2014-02-23 at 6.24.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05" y="2420888"/>
            <a:ext cx="1728192" cy="808063"/>
          </a:xfrm>
          <a:prstGeom prst="rect">
            <a:avLst/>
          </a:prstGeom>
        </p:spPr>
      </p:pic>
      <p:pic>
        <p:nvPicPr>
          <p:cNvPr id="9" name="Picture 8" descr="Screen Shot 2014-02-23 at 6.25.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068960"/>
            <a:ext cx="1368152" cy="413453"/>
          </a:xfrm>
          <a:prstGeom prst="rect">
            <a:avLst/>
          </a:prstGeom>
        </p:spPr>
      </p:pic>
    </p:spTree>
    <p:extLst>
      <p:ext uri="{BB962C8B-B14F-4D97-AF65-F5344CB8AC3E}">
        <p14:creationId xmlns:p14="http://schemas.microsoft.com/office/powerpoint/2010/main" val="248991398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risk measurement</a:t>
            </a:r>
            <a:br>
              <a:rPr lang="en-US" dirty="0" smtClean="0"/>
            </a:br>
            <a:r>
              <a:rPr lang="en-US" dirty="0" smtClean="0"/>
              <a:t>Software implementation</a:t>
            </a:r>
            <a:endParaRPr lang="en-US" dirty="0"/>
          </a:p>
        </p:txBody>
      </p:sp>
      <p:sp>
        <p:nvSpPr>
          <p:cNvPr id="3" name="Content Placeholder 2"/>
          <p:cNvSpPr>
            <a:spLocks noGrp="1"/>
          </p:cNvSpPr>
          <p:nvPr>
            <p:ph idx="1"/>
          </p:nvPr>
        </p:nvSpPr>
        <p:spPr/>
        <p:txBody>
          <a:bodyPr/>
          <a:lstStyle/>
          <a:p>
            <a:r>
              <a:rPr lang="en-US" dirty="0" smtClean="0"/>
              <a:t>The methodology was implemented in a library for the statistical software R and has being used as a source for market risk assessment and analysis of risk attribution in the Risk Management Division of the Central Bank of Mexico.</a:t>
            </a:r>
          </a:p>
          <a:p>
            <a:endParaRPr lang="en-US" dirty="0" smtClean="0"/>
          </a:p>
          <a:p>
            <a:r>
              <a:rPr lang="en-US" dirty="0" smtClean="0"/>
              <a:t>R Package: </a:t>
            </a:r>
            <a:r>
              <a:rPr lang="en-US" b="1" dirty="0" err="1" smtClean="0"/>
              <a:t>port_mc_var</a:t>
            </a:r>
            <a:endParaRPr lang="en-US" b="1" dirty="0" smtClean="0"/>
          </a:p>
          <a:p>
            <a:endParaRPr lang="en-US" dirty="0" smtClean="0"/>
          </a:p>
          <a:p>
            <a:r>
              <a:rPr lang="en-US" dirty="0" smtClean="0"/>
              <a:t>The library consists of a set of objects, classes, methods and functions that go through the process of market risk calculation for a given specified portfolio.</a:t>
            </a:r>
          </a:p>
          <a:p>
            <a:endParaRPr lang="en-US" dirty="0" smtClean="0"/>
          </a:p>
          <a:p>
            <a:r>
              <a:rPr lang="en-US" dirty="0" smtClean="0"/>
              <a:t>Each required step in this process is performed by a different and independent function.</a:t>
            </a:r>
            <a:r>
              <a:rPr lang="en-US" dirty="0"/>
              <a:t> </a:t>
            </a:r>
            <a:r>
              <a:rPr lang="en-US" dirty="0" smtClean="0"/>
              <a:t>This modular nature of the library allow the user to change/improve any given part of the process and preserve the functionality of the remaining parts (example: Simulation by bootstrap instead of Gaussian model)</a:t>
            </a:r>
          </a:p>
          <a:p>
            <a:endParaRPr lang="en-US" dirty="0" smtClean="0"/>
          </a:p>
          <a:p>
            <a:r>
              <a:rPr lang="en-US" dirty="0" smtClean="0"/>
              <a:t>The functions created to gather the required information can create files that are Bloomberg-friendly and fill the required data in an automatized fashion. However, even in the absence of a Bloomberg terminal, users can easily fill the data thanks to the simplified .</a:t>
            </a:r>
            <a:r>
              <a:rPr lang="en-US" dirty="0" err="1" smtClean="0"/>
              <a:t>csv</a:t>
            </a:r>
            <a:r>
              <a:rPr lang="en-US" dirty="0" smtClean="0"/>
              <a:t> format of the input files.</a:t>
            </a:r>
          </a:p>
          <a:p>
            <a:endParaRPr lang="en-US" dirty="0" smtClean="0"/>
          </a:p>
          <a:p>
            <a:r>
              <a:rPr lang="en-US" dirty="0" smtClean="0"/>
              <a:t>The output of the process is a simulated distribution of profit and losses for each position in the portfolio. This enable the user to aggregate instruments by type, maturity, currency, etc. and perform risk attribution analysis.</a:t>
            </a:r>
            <a:endParaRPr lang="en-US" dirty="0"/>
          </a:p>
        </p:txBody>
      </p:sp>
      <p:sp>
        <p:nvSpPr>
          <p:cNvPr id="4" name="Slide Number Placeholder 3"/>
          <p:cNvSpPr>
            <a:spLocks noGrp="1"/>
          </p:cNvSpPr>
          <p:nvPr>
            <p:ph type="sldNum" sz="quarter" idx="12"/>
          </p:nvPr>
        </p:nvSpPr>
        <p:spPr/>
        <p:txBody>
          <a:bodyPr/>
          <a:lstStyle/>
          <a:p>
            <a:fld id="{FED0A56B-8A68-450E-A6EB-80F5A3BFCFE2}" type="slidenum">
              <a:rPr lang="es-ES" smtClean="0"/>
              <a:pPr/>
              <a:t>23</a:t>
            </a:fld>
            <a:endParaRPr lang="es-ES"/>
          </a:p>
        </p:txBody>
      </p:sp>
    </p:spTree>
    <p:extLst>
      <p:ext uri="{BB962C8B-B14F-4D97-AF65-F5344CB8AC3E}">
        <p14:creationId xmlns:p14="http://schemas.microsoft.com/office/powerpoint/2010/main" val="20182523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142 Título"/>
          <p:cNvSpPr>
            <a:spLocks noGrp="1"/>
          </p:cNvSpPr>
          <p:nvPr>
            <p:ph type="title"/>
          </p:nvPr>
        </p:nvSpPr>
        <p:spPr/>
        <p:txBody>
          <a:bodyPr/>
          <a:lstStyle/>
          <a:p>
            <a:r>
              <a:rPr lang="en-US" dirty="0"/>
              <a:t>Market risk </a:t>
            </a:r>
            <a:r>
              <a:rPr lang="en-US" dirty="0" smtClean="0"/>
              <a:t>measurement</a:t>
            </a:r>
            <a:br>
              <a:rPr lang="en-US" dirty="0" smtClean="0"/>
            </a:br>
            <a:r>
              <a:rPr lang="es-MX" dirty="0" smtClean="0"/>
              <a:t>Calculation </a:t>
            </a:r>
            <a:r>
              <a:rPr lang="es-MX" dirty="0"/>
              <a:t>p</a:t>
            </a:r>
            <a:r>
              <a:rPr lang="es-MX" dirty="0" smtClean="0"/>
              <a:t>rocess</a:t>
            </a:r>
            <a:endParaRPr lang="es-MX" dirty="0"/>
          </a:p>
        </p:txBody>
      </p:sp>
      <p:sp>
        <p:nvSpPr>
          <p:cNvPr id="4" name="3 Marcador de número de diapositiva"/>
          <p:cNvSpPr>
            <a:spLocks noGrp="1"/>
          </p:cNvSpPr>
          <p:nvPr>
            <p:ph type="sldNum" sz="quarter" idx="12"/>
          </p:nvPr>
        </p:nvSpPr>
        <p:spPr/>
        <p:txBody>
          <a:bodyPr/>
          <a:lstStyle/>
          <a:p>
            <a:fld id="{FED0A56B-8A68-450E-A6EB-80F5A3BFCFE2}" type="slidenum">
              <a:rPr lang="es-ES" smtClean="0"/>
              <a:pPr/>
              <a:t>24</a:t>
            </a:fld>
            <a:endParaRPr lang="es-ES"/>
          </a:p>
        </p:txBody>
      </p:sp>
      <p:sp>
        <p:nvSpPr>
          <p:cNvPr id="5" name="4 Rectángulo redondeado"/>
          <p:cNvSpPr/>
          <p:nvPr/>
        </p:nvSpPr>
        <p:spPr bwMode="auto">
          <a:xfrm>
            <a:off x="1331640" y="1916832"/>
            <a:ext cx="1584176" cy="44291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smtClean="0">
                <a:ln>
                  <a:noFill/>
                </a:ln>
                <a:solidFill>
                  <a:schemeClr val="bg1"/>
                </a:solidFill>
                <a:effectLst/>
              </a:rPr>
              <a:t>Identification</a:t>
            </a:r>
            <a:r>
              <a:rPr kumimoji="0" lang="es-MX" sz="1200" b="0" i="0" u="none" strike="noStrike" cap="none" normalizeH="0" dirty="0" smtClean="0">
                <a:ln>
                  <a:noFill/>
                </a:ln>
                <a:solidFill>
                  <a:schemeClr val="bg1"/>
                </a:solidFill>
                <a:effectLst/>
              </a:rPr>
              <a:t> of risk factors</a:t>
            </a:r>
            <a:endParaRPr kumimoji="0" lang="es-MX" sz="1200" b="0" i="0" u="none" strike="noStrike" cap="none" normalizeH="0" baseline="0" dirty="0" smtClean="0">
              <a:ln>
                <a:noFill/>
              </a:ln>
              <a:solidFill>
                <a:schemeClr val="bg1"/>
              </a:solidFill>
              <a:effectLst/>
            </a:endParaRPr>
          </a:p>
        </p:txBody>
      </p:sp>
      <p:sp>
        <p:nvSpPr>
          <p:cNvPr id="6" name="5 Rectángulo redondeado"/>
          <p:cNvSpPr/>
          <p:nvPr/>
        </p:nvSpPr>
        <p:spPr bwMode="auto">
          <a:xfrm>
            <a:off x="1187624" y="2636912"/>
            <a:ext cx="1872208" cy="50405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s-MX" sz="1200" dirty="0" smtClean="0">
                <a:solidFill>
                  <a:schemeClr val="bg1"/>
                </a:solidFill>
              </a:rPr>
              <a:t>Obtain historical information</a:t>
            </a:r>
          </a:p>
        </p:txBody>
      </p:sp>
      <p:cxnSp>
        <p:nvCxnSpPr>
          <p:cNvPr id="8" name="7 Conector recto de flecha"/>
          <p:cNvCxnSpPr>
            <a:stCxn id="5" idx="2"/>
            <a:endCxn id="6" idx="0"/>
          </p:cNvCxnSpPr>
          <p:nvPr/>
        </p:nvCxnSpPr>
        <p:spPr bwMode="auto">
          <a:xfrm>
            <a:off x="2123728" y="2359742"/>
            <a:ext cx="0" cy="277170"/>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sp>
        <p:nvSpPr>
          <p:cNvPr id="14" name="13 Rectángulo redondeado"/>
          <p:cNvSpPr/>
          <p:nvPr/>
        </p:nvSpPr>
        <p:spPr bwMode="auto">
          <a:xfrm>
            <a:off x="3491880" y="980729"/>
            <a:ext cx="1872207" cy="50405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s-MX" sz="1200" dirty="0" smtClean="0">
                <a:solidFill>
                  <a:schemeClr val="bg1"/>
                </a:solidFill>
              </a:rPr>
              <a:t>Load instruments information</a:t>
            </a:r>
            <a:endParaRPr kumimoji="0" lang="es-MX" sz="1200" b="0" i="0" u="none" strike="noStrike" cap="none" normalizeH="0" baseline="0" dirty="0" smtClean="0">
              <a:ln>
                <a:noFill/>
              </a:ln>
              <a:solidFill>
                <a:schemeClr val="bg1"/>
              </a:solidFill>
              <a:effectLst/>
            </a:endParaRPr>
          </a:p>
        </p:txBody>
      </p:sp>
      <p:cxnSp>
        <p:nvCxnSpPr>
          <p:cNvPr id="15" name="14 Conector recto de flecha"/>
          <p:cNvCxnSpPr>
            <a:stCxn id="14" idx="2"/>
            <a:endCxn id="5" idx="0"/>
          </p:cNvCxnSpPr>
          <p:nvPr/>
        </p:nvCxnSpPr>
        <p:spPr bwMode="auto">
          <a:xfrm rot="5400000">
            <a:off x="3059832" y="548680"/>
            <a:ext cx="432048" cy="2304256"/>
          </a:xfrm>
          <a:prstGeom prst="bentConnector3">
            <a:avLst>
              <a:gd name="adj1" fmla="val 50000"/>
            </a:avLst>
          </a:prstGeom>
          <a:solidFill>
            <a:schemeClr val="accent1"/>
          </a:solidFill>
          <a:ln w="31750" cap="flat" cmpd="sng" algn="ctr">
            <a:solidFill>
              <a:srgbClr val="FF0000"/>
            </a:solidFill>
            <a:prstDash val="solid"/>
            <a:round/>
            <a:headEnd type="none" w="med" len="med"/>
            <a:tailEnd type="triangle"/>
          </a:ln>
          <a:effectLst/>
        </p:spPr>
      </p:cxnSp>
      <p:sp>
        <p:nvSpPr>
          <p:cNvPr id="23" name="22 Rectángulo redondeado"/>
          <p:cNvSpPr/>
          <p:nvPr/>
        </p:nvSpPr>
        <p:spPr bwMode="auto">
          <a:xfrm>
            <a:off x="1043608" y="3356992"/>
            <a:ext cx="2160240" cy="72008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s-MX" sz="1200" dirty="0">
                <a:solidFill>
                  <a:schemeClr val="bg1"/>
                </a:solidFill>
              </a:rPr>
              <a:t>Estimation of model parameters:</a:t>
            </a:r>
          </a:p>
          <a:p>
            <a:pPr algn="ctr"/>
            <a:r>
              <a:rPr lang="es-MX" sz="1200" dirty="0" smtClean="0">
                <a:solidFill>
                  <a:schemeClr val="bg1"/>
                </a:solidFill>
              </a:rPr>
              <a:t>E(R</a:t>
            </a:r>
            <a:r>
              <a:rPr lang="es-MX" sz="1200" baseline="-25000" dirty="0" smtClean="0">
                <a:solidFill>
                  <a:schemeClr val="bg1"/>
                </a:solidFill>
              </a:rPr>
              <a:t>i</a:t>
            </a:r>
            <a:r>
              <a:rPr lang="es-MX" sz="1200" dirty="0" smtClean="0">
                <a:solidFill>
                  <a:schemeClr val="bg1"/>
                </a:solidFill>
              </a:rPr>
              <a:t>), Cov</a:t>
            </a:r>
            <a:r>
              <a:rPr lang="es-MX" sz="1200" baseline="-25000" dirty="0" smtClean="0">
                <a:solidFill>
                  <a:schemeClr val="bg1"/>
                </a:solidFill>
              </a:rPr>
              <a:t>t</a:t>
            </a:r>
            <a:r>
              <a:rPr lang="es-MX" sz="1200" dirty="0" smtClean="0">
                <a:solidFill>
                  <a:schemeClr val="bg1"/>
                </a:solidFill>
              </a:rPr>
              <a:t>(R</a:t>
            </a:r>
            <a:r>
              <a:rPr lang="es-MX" sz="1200" baseline="-25000" dirty="0" smtClean="0">
                <a:solidFill>
                  <a:schemeClr val="bg1"/>
                </a:solidFill>
              </a:rPr>
              <a:t>i</a:t>
            </a:r>
            <a:r>
              <a:rPr lang="es-MX" sz="1200" dirty="0" smtClean="0">
                <a:solidFill>
                  <a:schemeClr val="bg1"/>
                </a:solidFill>
              </a:rPr>
              <a:t>,R</a:t>
            </a:r>
            <a:r>
              <a:rPr lang="es-MX" sz="1200" baseline="-25000" dirty="0" smtClean="0">
                <a:solidFill>
                  <a:schemeClr val="bg1"/>
                </a:solidFill>
              </a:rPr>
              <a:t>j</a:t>
            </a:r>
            <a:r>
              <a:rPr lang="es-MX" sz="1200" dirty="0">
                <a:solidFill>
                  <a:schemeClr val="bg1"/>
                </a:solidFill>
              </a:rPr>
              <a:t>)</a:t>
            </a:r>
          </a:p>
        </p:txBody>
      </p:sp>
      <p:cxnSp>
        <p:nvCxnSpPr>
          <p:cNvPr id="24" name="23 Conector recto de flecha"/>
          <p:cNvCxnSpPr>
            <a:stCxn id="6" idx="2"/>
            <a:endCxn id="23" idx="0"/>
          </p:cNvCxnSpPr>
          <p:nvPr/>
        </p:nvCxnSpPr>
        <p:spPr bwMode="auto">
          <a:xfrm>
            <a:off x="2123728" y="3140968"/>
            <a:ext cx="0" cy="216024"/>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sp>
        <p:nvSpPr>
          <p:cNvPr id="35" name="34 Rectángulo redondeado"/>
          <p:cNvSpPr/>
          <p:nvPr/>
        </p:nvSpPr>
        <p:spPr bwMode="auto">
          <a:xfrm>
            <a:off x="5364088" y="1916832"/>
            <a:ext cx="1584176" cy="50405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s-MX" sz="1200" dirty="0" smtClean="0">
                <a:solidFill>
                  <a:schemeClr val="bg1"/>
                </a:solidFill>
              </a:rPr>
              <a:t>Identify portfolio’s exposure</a:t>
            </a:r>
            <a:endParaRPr kumimoji="0" lang="es-MX" sz="1200" b="0" i="0" u="none" strike="noStrike" cap="none" normalizeH="0" baseline="0" dirty="0" smtClean="0">
              <a:ln>
                <a:noFill/>
              </a:ln>
              <a:solidFill>
                <a:schemeClr val="bg1"/>
              </a:solidFill>
              <a:effectLst/>
            </a:endParaRPr>
          </a:p>
        </p:txBody>
      </p:sp>
      <p:cxnSp>
        <p:nvCxnSpPr>
          <p:cNvPr id="36" name="35 Conector recto de flecha"/>
          <p:cNvCxnSpPr>
            <a:stCxn id="14" idx="2"/>
            <a:endCxn id="35" idx="0"/>
          </p:cNvCxnSpPr>
          <p:nvPr/>
        </p:nvCxnSpPr>
        <p:spPr bwMode="auto">
          <a:xfrm rot="16200000" flipH="1">
            <a:off x="5076056" y="836712"/>
            <a:ext cx="432048" cy="1728192"/>
          </a:xfrm>
          <a:prstGeom prst="bentConnector3">
            <a:avLst/>
          </a:prstGeom>
          <a:solidFill>
            <a:schemeClr val="accent1"/>
          </a:solidFill>
          <a:ln w="31750" cap="flat" cmpd="sng" algn="ctr">
            <a:solidFill>
              <a:srgbClr val="FF0000"/>
            </a:solidFill>
            <a:prstDash val="solid"/>
            <a:round/>
            <a:headEnd type="none" w="med" len="med"/>
            <a:tailEnd type="triangle"/>
          </a:ln>
          <a:effectLst/>
        </p:spPr>
      </p:cxnSp>
      <p:sp>
        <p:nvSpPr>
          <p:cNvPr id="37" name="13 Rectángulo redondeado"/>
          <p:cNvSpPr/>
          <p:nvPr/>
        </p:nvSpPr>
        <p:spPr bwMode="auto">
          <a:xfrm>
            <a:off x="467544" y="980728"/>
            <a:ext cx="1872207" cy="50405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s-MX" sz="1200" dirty="0" smtClean="0">
                <a:solidFill>
                  <a:schemeClr val="bg1"/>
                </a:solidFill>
              </a:rPr>
              <a:t>Portfolio specification</a:t>
            </a:r>
            <a:endParaRPr kumimoji="0" lang="es-MX" sz="1200" b="0" i="0" u="none" strike="noStrike" cap="none" normalizeH="0" baseline="0" dirty="0" smtClean="0">
              <a:ln>
                <a:noFill/>
              </a:ln>
              <a:solidFill>
                <a:schemeClr val="bg1"/>
              </a:solidFill>
              <a:effectLst/>
            </a:endParaRPr>
          </a:p>
        </p:txBody>
      </p:sp>
      <p:cxnSp>
        <p:nvCxnSpPr>
          <p:cNvPr id="38" name="14 Conector recto de flecha"/>
          <p:cNvCxnSpPr>
            <a:stCxn id="37" idx="3"/>
            <a:endCxn id="14" idx="1"/>
          </p:cNvCxnSpPr>
          <p:nvPr/>
        </p:nvCxnSpPr>
        <p:spPr bwMode="auto">
          <a:xfrm>
            <a:off x="2339751" y="1232756"/>
            <a:ext cx="1152129" cy="1"/>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sp>
        <p:nvSpPr>
          <p:cNvPr id="47" name="22 Rectángulo redondeado"/>
          <p:cNvSpPr/>
          <p:nvPr/>
        </p:nvSpPr>
        <p:spPr bwMode="auto">
          <a:xfrm>
            <a:off x="1331640" y="4365104"/>
            <a:ext cx="1584176"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s-MX" sz="1200" dirty="0" smtClean="0">
                <a:solidFill>
                  <a:schemeClr val="bg1"/>
                </a:solidFill>
              </a:rPr>
              <a:t>Simulation of risk factors</a:t>
            </a:r>
            <a:endParaRPr lang="es-MX" sz="1200" dirty="0">
              <a:solidFill>
                <a:schemeClr val="bg1"/>
              </a:solidFill>
            </a:endParaRPr>
          </a:p>
        </p:txBody>
      </p:sp>
      <p:sp>
        <p:nvSpPr>
          <p:cNvPr id="48" name="22 Rectángulo redondeado"/>
          <p:cNvSpPr/>
          <p:nvPr/>
        </p:nvSpPr>
        <p:spPr bwMode="auto">
          <a:xfrm>
            <a:off x="3779912" y="2636912"/>
            <a:ext cx="1944216" cy="50405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s-MX" sz="1200" dirty="0" smtClean="0">
                <a:solidFill>
                  <a:schemeClr val="bg1"/>
                </a:solidFill>
              </a:rPr>
              <a:t>Portfolio valuation with current prices</a:t>
            </a:r>
            <a:endParaRPr lang="es-MX" sz="1200" dirty="0">
              <a:solidFill>
                <a:schemeClr val="bg1"/>
              </a:solidFill>
            </a:endParaRPr>
          </a:p>
        </p:txBody>
      </p:sp>
      <p:sp>
        <p:nvSpPr>
          <p:cNvPr id="49" name="22 Rectángulo redondeado"/>
          <p:cNvSpPr/>
          <p:nvPr/>
        </p:nvSpPr>
        <p:spPr bwMode="auto">
          <a:xfrm>
            <a:off x="6372200" y="4365104"/>
            <a:ext cx="1944216"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s-MX" sz="1200" dirty="0" smtClean="0">
                <a:solidFill>
                  <a:schemeClr val="bg1"/>
                </a:solidFill>
              </a:rPr>
              <a:t>Portfolio valuation under simulated scenarios</a:t>
            </a:r>
            <a:endParaRPr lang="es-MX" sz="1200" dirty="0">
              <a:solidFill>
                <a:schemeClr val="bg1"/>
              </a:solidFill>
            </a:endParaRPr>
          </a:p>
        </p:txBody>
      </p:sp>
      <p:cxnSp>
        <p:nvCxnSpPr>
          <p:cNvPr id="50" name="23 Conector recto de flecha"/>
          <p:cNvCxnSpPr>
            <a:stCxn id="6" idx="3"/>
            <a:endCxn id="48" idx="1"/>
          </p:cNvCxnSpPr>
          <p:nvPr/>
        </p:nvCxnSpPr>
        <p:spPr bwMode="auto">
          <a:xfrm>
            <a:off x="3059832" y="2888940"/>
            <a:ext cx="720080" cy="0"/>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sp>
        <p:nvSpPr>
          <p:cNvPr id="67" name="22 Rectángulo redondeado"/>
          <p:cNvSpPr/>
          <p:nvPr/>
        </p:nvSpPr>
        <p:spPr bwMode="auto">
          <a:xfrm>
            <a:off x="4067944" y="5229200"/>
            <a:ext cx="1368152" cy="43204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s-MX" sz="1200" dirty="0" smtClean="0">
                <a:solidFill>
                  <a:schemeClr val="bg1"/>
                </a:solidFill>
              </a:rPr>
              <a:t>Profit &amp; Losses</a:t>
            </a:r>
          </a:p>
          <a:p>
            <a:pPr algn="ctr"/>
            <a:r>
              <a:rPr lang="es-MX" sz="1200" dirty="0" smtClean="0">
                <a:solidFill>
                  <a:schemeClr val="bg1"/>
                </a:solidFill>
              </a:rPr>
              <a:t>Distribution</a:t>
            </a:r>
            <a:endParaRPr lang="es-MX" sz="1200" dirty="0">
              <a:solidFill>
                <a:schemeClr val="bg1"/>
              </a:solidFill>
            </a:endParaRPr>
          </a:p>
        </p:txBody>
      </p:sp>
      <p:cxnSp>
        <p:nvCxnSpPr>
          <p:cNvPr id="72" name="23 Conector recto de flecha"/>
          <p:cNvCxnSpPr>
            <a:stCxn id="47" idx="3"/>
            <a:endCxn id="49" idx="1"/>
          </p:cNvCxnSpPr>
          <p:nvPr/>
        </p:nvCxnSpPr>
        <p:spPr bwMode="auto">
          <a:xfrm>
            <a:off x="2915816" y="4653136"/>
            <a:ext cx="3456384" cy="0"/>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cxnSp>
        <p:nvCxnSpPr>
          <p:cNvPr id="74" name="44 Conector recto de flecha"/>
          <p:cNvCxnSpPr>
            <a:stCxn id="35" idx="2"/>
            <a:endCxn id="49" idx="0"/>
          </p:cNvCxnSpPr>
          <p:nvPr/>
        </p:nvCxnSpPr>
        <p:spPr bwMode="auto">
          <a:xfrm rot="16200000" flipH="1">
            <a:off x="5778134" y="2798930"/>
            <a:ext cx="1944216" cy="1188132"/>
          </a:xfrm>
          <a:prstGeom prst="bentConnector3">
            <a:avLst>
              <a:gd name="adj1" fmla="val 50000"/>
            </a:avLst>
          </a:prstGeom>
          <a:solidFill>
            <a:schemeClr val="accent1"/>
          </a:solidFill>
          <a:ln w="31750" cap="flat" cmpd="sng" algn="ctr">
            <a:solidFill>
              <a:srgbClr val="FF0000"/>
            </a:solidFill>
            <a:prstDash val="solid"/>
            <a:round/>
            <a:headEnd type="none" w="med" len="med"/>
            <a:tailEnd type="triangle"/>
          </a:ln>
          <a:effectLst/>
        </p:spPr>
      </p:cxnSp>
      <p:cxnSp>
        <p:nvCxnSpPr>
          <p:cNvPr id="95" name="Elbow Connector 94"/>
          <p:cNvCxnSpPr>
            <a:stCxn id="35" idx="2"/>
            <a:endCxn id="48" idx="0"/>
          </p:cNvCxnSpPr>
          <p:nvPr/>
        </p:nvCxnSpPr>
        <p:spPr bwMode="auto">
          <a:xfrm rot="5400000">
            <a:off x="5346086" y="1826822"/>
            <a:ext cx="216024" cy="1404156"/>
          </a:xfrm>
          <a:prstGeom prst="bentConnector3">
            <a:avLst/>
          </a:prstGeom>
          <a:solidFill>
            <a:schemeClr val="accent1"/>
          </a:solidFill>
          <a:ln w="31750" cap="flat" cmpd="sng" algn="ctr">
            <a:solidFill>
              <a:srgbClr val="FF0000"/>
            </a:solidFill>
            <a:prstDash val="solid"/>
            <a:round/>
            <a:headEnd type="none"/>
            <a:tailEnd type="triangle"/>
          </a:ln>
          <a:effectLst/>
        </p:spPr>
      </p:cxnSp>
      <p:cxnSp>
        <p:nvCxnSpPr>
          <p:cNvPr id="113" name="23 Conector recto de flecha"/>
          <p:cNvCxnSpPr>
            <a:stCxn id="23" idx="2"/>
            <a:endCxn id="47" idx="0"/>
          </p:cNvCxnSpPr>
          <p:nvPr/>
        </p:nvCxnSpPr>
        <p:spPr bwMode="auto">
          <a:xfrm>
            <a:off x="2123728" y="4077072"/>
            <a:ext cx="0" cy="288032"/>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sp>
        <p:nvSpPr>
          <p:cNvPr id="134" name="22 Rectángulo redondeado"/>
          <p:cNvSpPr/>
          <p:nvPr/>
        </p:nvSpPr>
        <p:spPr bwMode="auto">
          <a:xfrm>
            <a:off x="3779912" y="5877272"/>
            <a:ext cx="1944216"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s-MX" sz="1200" dirty="0" smtClean="0">
                <a:solidFill>
                  <a:schemeClr val="bg1"/>
                </a:solidFill>
              </a:rPr>
              <a:t>Market Risk Measures:</a:t>
            </a:r>
          </a:p>
          <a:p>
            <a:pPr algn="ctr"/>
            <a:r>
              <a:rPr lang="es-MX" sz="1200" dirty="0" smtClean="0">
                <a:solidFill>
                  <a:schemeClr val="bg1"/>
                </a:solidFill>
              </a:rPr>
              <a:t>VaR , CVaR</a:t>
            </a:r>
            <a:endParaRPr lang="es-MX" sz="1200" dirty="0">
              <a:solidFill>
                <a:schemeClr val="bg1"/>
              </a:solidFill>
            </a:endParaRPr>
          </a:p>
        </p:txBody>
      </p:sp>
      <p:cxnSp>
        <p:nvCxnSpPr>
          <p:cNvPr id="135" name="23 Conector recto de flecha"/>
          <p:cNvCxnSpPr>
            <a:stCxn id="48" idx="2"/>
            <a:endCxn id="67" idx="0"/>
          </p:cNvCxnSpPr>
          <p:nvPr/>
        </p:nvCxnSpPr>
        <p:spPr bwMode="auto">
          <a:xfrm>
            <a:off x="4752020" y="3140968"/>
            <a:ext cx="0" cy="2088232"/>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cxnSp>
        <p:nvCxnSpPr>
          <p:cNvPr id="137" name="Elbow Connector 136"/>
          <p:cNvCxnSpPr>
            <a:stCxn id="49" idx="2"/>
            <a:endCxn id="67" idx="0"/>
          </p:cNvCxnSpPr>
          <p:nvPr/>
        </p:nvCxnSpPr>
        <p:spPr bwMode="auto">
          <a:xfrm rot="5400000">
            <a:off x="5904148" y="3789040"/>
            <a:ext cx="288032" cy="2592288"/>
          </a:xfrm>
          <a:prstGeom prst="bentConnector3">
            <a:avLst>
              <a:gd name="adj1" fmla="val 50000"/>
            </a:avLst>
          </a:prstGeom>
          <a:solidFill>
            <a:schemeClr val="accent1"/>
          </a:solidFill>
          <a:ln w="31750" cap="flat" cmpd="sng" algn="ctr">
            <a:solidFill>
              <a:srgbClr val="FF0000"/>
            </a:solidFill>
            <a:prstDash val="solid"/>
            <a:round/>
            <a:headEnd type="none"/>
            <a:tailEnd type="triangle"/>
          </a:ln>
          <a:effectLst/>
        </p:spPr>
      </p:cxnSp>
      <p:cxnSp>
        <p:nvCxnSpPr>
          <p:cNvPr id="140" name="23 Conector recto de flecha"/>
          <p:cNvCxnSpPr>
            <a:stCxn id="67" idx="2"/>
            <a:endCxn id="134" idx="0"/>
          </p:cNvCxnSpPr>
          <p:nvPr/>
        </p:nvCxnSpPr>
        <p:spPr bwMode="auto">
          <a:xfrm>
            <a:off x="4752020" y="5661248"/>
            <a:ext cx="0" cy="216024"/>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15408496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142 Título"/>
          <p:cNvSpPr>
            <a:spLocks noGrp="1"/>
          </p:cNvSpPr>
          <p:nvPr>
            <p:ph type="title"/>
          </p:nvPr>
        </p:nvSpPr>
        <p:spPr/>
        <p:txBody>
          <a:bodyPr/>
          <a:lstStyle/>
          <a:p>
            <a:r>
              <a:rPr lang="en-US" dirty="0"/>
              <a:t>Market risk </a:t>
            </a:r>
            <a:r>
              <a:rPr lang="en-US" dirty="0" smtClean="0"/>
              <a:t>measurement</a:t>
            </a:r>
            <a:br>
              <a:rPr lang="en-US" dirty="0" smtClean="0"/>
            </a:br>
            <a:r>
              <a:rPr lang="es-MX" dirty="0" smtClean="0"/>
              <a:t>Calculation </a:t>
            </a:r>
            <a:r>
              <a:rPr lang="es-MX" dirty="0"/>
              <a:t>p</a:t>
            </a:r>
            <a:r>
              <a:rPr lang="es-MX" dirty="0" smtClean="0"/>
              <a:t>rocess</a:t>
            </a:r>
            <a:endParaRPr lang="es-MX" dirty="0"/>
          </a:p>
        </p:txBody>
      </p:sp>
      <p:sp>
        <p:nvSpPr>
          <p:cNvPr id="4" name="3 Marcador de número de diapositiva"/>
          <p:cNvSpPr>
            <a:spLocks noGrp="1"/>
          </p:cNvSpPr>
          <p:nvPr>
            <p:ph type="sldNum" sz="quarter" idx="12"/>
          </p:nvPr>
        </p:nvSpPr>
        <p:spPr/>
        <p:txBody>
          <a:bodyPr/>
          <a:lstStyle/>
          <a:p>
            <a:fld id="{FED0A56B-8A68-450E-A6EB-80F5A3BFCFE2}" type="slidenum">
              <a:rPr lang="es-ES" smtClean="0"/>
              <a:pPr/>
              <a:t>25</a:t>
            </a:fld>
            <a:endParaRPr lang="es-ES"/>
          </a:p>
        </p:txBody>
      </p:sp>
      <p:sp>
        <p:nvSpPr>
          <p:cNvPr id="5" name="4 Rectángulo redondeado"/>
          <p:cNvSpPr/>
          <p:nvPr/>
        </p:nvSpPr>
        <p:spPr bwMode="auto">
          <a:xfrm>
            <a:off x="1619672" y="1772816"/>
            <a:ext cx="1440160" cy="50405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s-MX" sz="1200" dirty="0">
                <a:solidFill>
                  <a:schemeClr val="bg1"/>
                </a:solidFill>
              </a:rPr>
              <a:t>load_gdb_port</a:t>
            </a:r>
            <a:r>
              <a:rPr lang="es-MX" sz="1200" dirty="0" smtClean="0">
                <a:solidFill>
                  <a:schemeClr val="bg1"/>
                </a:solidFill>
              </a:rPr>
              <a:t>( )</a:t>
            </a:r>
            <a:endParaRPr lang="es-MX" sz="1200" dirty="0">
              <a:solidFill>
                <a:schemeClr val="bg1"/>
              </a:solidFill>
            </a:endParaRPr>
          </a:p>
          <a:p>
            <a:pPr algn="ctr"/>
            <a:r>
              <a:rPr lang="es-MX" sz="1200" dirty="0">
                <a:solidFill>
                  <a:schemeClr val="bg1"/>
                </a:solidFill>
              </a:rPr>
              <a:t>[[</a:t>
            </a:r>
            <a:r>
              <a:rPr lang="es-MX" sz="1200" dirty="0" smtClean="0">
                <a:solidFill>
                  <a:schemeClr val="bg1"/>
                </a:solidFill>
              </a:rPr>
              <a:t>“curves_info</a:t>
            </a:r>
            <a:r>
              <a:rPr lang="es-MX" sz="1200" dirty="0">
                <a:solidFill>
                  <a:schemeClr val="bg1"/>
                </a:solidFill>
              </a:rPr>
              <a:t>”]]</a:t>
            </a:r>
          </a:p>
        </p:txBody>
      </p:sp>
      <p:sp>
        <p:nvSpPr>
          <p:cNvPr id="6" name="5 Rectángulo redondeado"/>
          <p:cNvSpPr/>
          <p:nvPr/>
        </p:nvSpPr>
        <p:spPr bwMode="auto">
          <a:xfrm>
            <a:off x="1475656" y="2636912"/>
            <a:ext cx="1728192" cy="36004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s-MX" sz="1200" dirty="0" smtClean="0">
                <a:solidFill>
                  <a:schemeClr val="bg1"/>
                </a:solidFill>
              </a:rPr>
              <a:t>load_hist_factor( port )</a:t>
            </a:r>
          </a:p>
        </p:txBody>
      </p:sp>
      <p:cxnSp>
        <p:nvCxnSpPr>
          <p:cNvPr id="8" name="7 Conector recto de flecha"/>
          <p:cNvCxnSpPr>
            <a:stCxn id="5" idx="2"/>
            <a:endCxn id="6" idx="0"/>
          </p:cNvCxnSpPr>
          <p:nvPr/>
        </p:nvCxnSpPr>
        <p:spPr bwMode="auto">
          <a:xfrm>
            <a:off x="2339752" y="2276872"/>
            <a:ext cx="0" cy="360040"/>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sp>
        <p:nvSpPr>
          <p:cNvPr id="14" name="13 Rectángulo redondeado"/>
          <p:cNvSpPr/>
          <p:nvPr/>
        </p:nvSpPr>
        <p:spPr bwMode="auto">
          <a:xfrm>
            <a:off x="3491880" y="980729"/>
            <a:ext cx="1872207" cy="50405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s-MX" sz="1200" dirty="0" smtClean="0">
                <a:solidFill>
                  <a:schemeClr val="bg1"/>
                </a:solidFill>
              </a:rPr>
              <a:t>load_gdb_port( )</a:t>
            </a:r>
          </a:p>
          <a:p>
            <a:pPr marL="0" marR="0" indent="0" algn="ctr" defTabSz="914400" rtl="0" eaLnBrk="1" fontAlgn="base" latinLnBrk="0" hangingPunct="1">
              <a:lnSpc>
                <a:spcPct val="100000"/>
              </a:lnSpc>
              <a:spcBef>
                <a:spcPct val="0"/>
              </a:spcBef>
              <a:spcAft>
                <a:spcPct val="0"/>
              </a:spcAft>
              <a:buClrTx/>
              <a:buSzTx/>
              <a:buFontTx/>
              <a:buNone/>
              <a:tabLst/>
            </a:pPr>
            <a:r>
              <a:rPr lang="es-MX" sz="1200" dirty="0" smtClean="0">
                <a:solidFill>
                  <a:schemeClr val="bg1"/>
                </a:solidFill>
              </a:rPr>
              <a:t>[[“instr_info”]]</a:t>
            </a:r>
            <a:endParaRPr kumimoji="0" lang="es-MX" sz="1200" b="0" i="0" u="none" strike="noStrike" cap="none" normalizeH="0" baseline="0" dirty="0" smtClean="0">
              <a:ln>
                <a:noFill/>
              </a:ln>
              <a:solidFill>
                <a:schemeClr val="bg1"/>
              </a:solidFill>
              <a:effectLst/>
            </a:endParaRPr>
          </a:p>
        </p:txBody>
      </p:sp>
      <p:cxnSp>
        <p:nvCxnSpPr>
          <p:cNvPr id="15" name="14 Conector recto de flecha"/>
          <p:cNvCxnSpPr>
            <a:stCxn id="14" idx="2"/>
            <a:endCxn id="5" idx="0"/>
          </p:cNvCxnSpPr>
          <p:nvPr/>
        </p:nvCxnSpPr>
        <p:spPr bwMode="auto">
          <a:xfrm rot="5400000">
            <a:off x="3239852" y="584684"/>
            <a:ext cx="288032" cy="2088232"/>
          </a:xfrm>
          <a:prstGeom prst="bentConnector3">
            <a:avLst>
              <a:gd name="adj1" fmla="val 50000"/>
            </a:avLst>
          </a:prstGeom>
          <a:solidFill>
            <a:schemeClr val="accent1"/>
          </a:solidFill>
          <a:ln w="31750" cap="flat" cmpd="sng" algn="ctr">
            <a:solidFill>
              <a:srgbClr val="FF0000"/>
            </a:solidFill>
            <a:prstDash val="solid"/>
            <a:round/>
            <a:headEnd type="none" w="med" len="med"/>
            <a:tailEnd type="triangle"/>
          </a:ln>
          <a:effectLst/>
        </p:spPr>
      </p:cxnSp>
      <p:sp>
        <p:nvSpPr>
          <p:cNvPr id="23" name="22 Rectángulo redondeado"/>
          <p:cNvSpPr/>
          <p:nvPr/>
        </p:nvSpPr>
        <p:spPr bwMode="auto">
          <a:xfrm>
            <a:off x="1259632" y="3717032"/>
            <a:ext cx="2160240"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s-MX" sz="1200" dirty="0" smtClean="0">
                <a:solidFill>
                  <a:schemeClr val="bg1"/>
                </a:solidFill>
              </a:rPr>
              <a:t>logrtn( fact_hist )</a:t>
            </a:r>
          </a:p>
          <a:p>
            <a:pPr algn="ctr"/>
            <a:r>
              <a:rPr lang="es-MX" sz="1200" dirty="0" smtClean="0">
                <a:solidFill>
                  <a:schemeClr val="bg1"/>
                </a:solidFill>
              </a:rPr>
              <a:t>ewma_cov( fact_rtn )</a:t>
            </a:r>
            <a:endParaRPr lang="es-MX" sz="1200" dirty="0">
              <a:solidFill>
                <a:schemeClr val="bg1"/>
              </a:solidFill>
            </a:endParaRPr>
          </a:p>
        </p:txBody>
      </p:sp>
      <p:cxnSp>
        <p:nvCxnSpPr>
          <p:cNvPr id="24" name="23 Conector recto de flecha"/>
          <p:cNvCxnSpPr>
            <a:stCxn id="6" idx="2"/>
            <a:endCxn id="23" idx="0"/>
          </p:cNvCxnSpPr>
          <p:nvPr/>
        </p:nvCxnSpPr>
        <p:spPr bwMode="auto">
          <a:xfrm>
            <a:off x="2339752" y="2996952"/>
            <a:ext cx="0" cy="720080"/>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sp>
        <p:nvSpPr>
          <p:cNvPr id="35" name="34 Rectángulo redondeado"/>
          <p:cNvSpPr/>
          <p:nvPr/>
        </p:nvSpPr>
        <p:spPr bwMode="auto">
          <a:xfrm>
            <a:off x="7092280" y="1772816"/>
            <a:ext cx="1584176" cy="50405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s-MX" sz="1200" dirty="0">
                <a:solidFill>
                  <a:schemeClr val="bg1"/>
                </a:solidFill>
              </a:rPr>
              <a:t>load_gdb_port</a:t>
            </a:r>
            <a:r>
              <a:rPr lang="es-MX" sz="1200" dirty="0" smtClean="0">
                <a:solidFill>
                  <a:schemeClr val="bg1"/>
                </a:solidFill>
              </a:rPr>
              <a:t>( )</a:t>
            </a:r>
            <a:endParaRPr lang="es-MX" sz="1200" dirty="0">
              <a:solidFill>
                <a:schemeClr val="bg1"/>
              </a:solidFill>
            </a:endParaRPr>
          </a:p>
          <a:p>
            <a:pPr algn="ctr"/>
            <a:r>
              <a:rPr lang="es-MX" sz="1200" dirty="0">
                <a:solidFill>
                  <a:schemeClr val="bg1"/>
                </a:solidFill>
              </a:rPr>
              <a:t>[[</a:t>
            </a:r>
            <a:r>
              <a:rPr lang="es-MX" sz="1200" dirty="0" smtClean="0">
                <a:solidFill>
                  <a:schemeClr val="bg1"/>
                </a:solidFill>
              </a:rPr>
              <a:t>“cshf_info</a:t>
            </a:r>
            <a:r>
              <a:rPr lang="es-MX" sz="1200" dirty="0">
                <a:solidFill>
                  <a:schemeClr val="bg1"/>
                </a:solidFill>
              </a:rPr>
              <a:t>”]]</a:t>
            </a:r>
          </a:p>
        </p:txBody>
      </p:sp>
      <p:cxnSp>
        <p:nvCxnSpPr>
          <p:cNvPr id="36" name="35 Conector recto de flecha"/>
          <p:cNvCxnSpPr>
            <a:stCxn id="14" idx="2"/>
            <a:endCxn id="35" idx="0"/>
          </p:cNvCxnSpPr>
          <p:nvPr/>
        </p:nvCxnSpPr>
        <p:spPr bwMode="auto">
          <a:xfrm rot="16200000" flipH="1">
            <a:off x="6012160" y="-99392"/>
            <a:ext cx="288032" cy="3456384"/>
          </a:xfrm>
          <a:prstGeom prst="bentConnector3">
            <a:avLst/>
          </a:prstGeom>
          <a:solidFill>
            <a:schemeClr val="accent1"/>
          </a:solidFill>
          <a:ln w="31750" cap="flat" cmpd="sng" algn="ctr">
            <a:solidFill>
              <a:srgbClr val="FF0000"/>
            </a:solidFill>
            <a:prstDash val="solid"/>
            <a:round/>
            <a:headEnd type="none" w="med" len="med"/>
            <a:tailEnd type="triangle"/>
          </a:ln>
          <a:effectLst/>
        </p:spPr>
      </p:cxnSp>
      <p:sp>
        <p:nvSpPr>
          <p:cNvPr id="37" name="13 Rectángulo redondeado"/>
          <p:cNvSpPr/>
          <p:nvPr/>
        </p:nvSpPr>
        <p:spPr bwMode="auto">
          <a:xfrm>
            <a:off x="1403648" y="980728"/>
            <a:ext cx="1440159" cy="50405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s-MX" sz="1200" dirty="0" smtClean="0">
                <a:solidFill>
                  <a:schemeClr val="bg1"/>
                </a:solidFill>
              </a:rPr>
              <a:t>l</a:t>
            </a:r>
            <a:r>
              <a:rPr kumimoji="0" lang="es-MX" sz="1200" b="0" i="0" u="none" strike="noStrike" cap="none" normalizeH="0" baseline="0" dirty="0" smtClean="0">
                <a:ln>
                  <a:noFill/>
                </a:ln>
                <a:solidFill>
                  <a:schemeClr val="bg1"/>
                </a:solidFill>
                <a:effectLst/>
              </a:rPr>
              <a:t>oad_portfolio(</a:t>
            </a:r>
            <a:r>
              <a:rPr kumimoji="0" lang="es-MX" sz="1200" b="0" i="0" u="none" strike="noStrike" cap="none" normalizeH="0" dirty="0" smtClean="0">
                <a:ln>
                  <a:noFill/>
                </a:ln>
                <a:solidFill>
                  <a:schemeClr val="bg1"/>
                </a:solidFill>
                <a:effectLst/>
              </a:rPr>
              <a:t> </a:t>
            </a:r>
            <a:r>
              <a:rPr kumimoji="0" lang="es-MX" sz="1200" b="0" i="0" u="none" strike="noStrike" cap="none" normalizeH="0" baseline="0" dirty="0" smtClean="0">
                <a:ln>
                  <a:noFill/>
                </a:ln>
                <a:solidFill>
                  <a:schemeClr val="bg1"/>
                </a:solidFill>
                <a:effectLst/>
              </a:rPr>
              <a:t>)</a:t>
            </a:r>
          </a:p>
        </p:txBody>
      </p:sp>
      <p:cxnSp>
        <p:nvCxnSpPr>
          <p:cNvPr id="38" name="14 Conector recto de flecha"/>
          <p:cNvCxnSpPr>
            <a:stCxn id="37" idx="3"/>
            <a:endCxn id="14" idx="1"/>
          </p:cNvCxnSpPr>
          <p:nvPr/>
        </p:nvCxnSpPr>
        <p:spPr bwMode="auto">
          <a:xfrm>
            <a:off x="2843807" y="1232756"/>
            <a:ext cx="648073" cy="1"/>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sp>
        <p:nvSpPr>
          <p:cNvPr id="47" name="22 Rectángulo redondeado"/>
          <p:cNvSpPr/>
          <p:nvPr/>
        </p:nvSpPr>
        <p:spPr bwMode="auto">
          <a:xfrm>
            <a:off x="1547664" y="4653136"/>
            <a:ext cx="1584176"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s-MX" sz="1200" dirty="0">
                <a:solidFill>
                  <a:schemeClr val="bg1"/>
                </a:solidFill>
              </a:rPr>
              <a:t>s</a:t>
            </a:r>
            <a:r>
              <a:rPr lang="es-MX" sz="1200" dirty="0" smtClean="0">
                <a:solidFill>
                  <a:schemeClr val="bg1"/>
                </a:solidFill>
              </a:rPr>
              <a:t>im_factor( cov , fact_hist )</a:t>
            </a:r>
            <a:endParaRPr lang="es-MX" sz="1200" dirty="0">
              <a:solidFill>
                <a:schemeClr val="bg1"/>
              </a:solidFill>
            </a:endParaRPr>
          </a:p>
        </p:txBody>
      </p:sp>
      <p:sp>
        <p:nvSpPr>
          <p:cNvPr id="48" name="22 Rectángulo redondeado"/>
          <p:cNvSpPr/>
          <p:nvPr/>
        </p:nvSpPr>
        <p:spPr bwMode="auto">
          <a:xfrm>
            <a:off x="3779912" y="2564904"/>
            <a:ext cx="1944216" cy="50405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s-MX" sz="1200" dirty="0" smtClean="0">
                <a:solidFill>
                  <a:schemeClr val="bg1"/>
                </a:solidFill>
              </a:rPr>
              <a:t>port_valuation_byfactors(</a:t>
            </a:r>
          </a:p>
          <a:p>
            <a:pPr algn="ctr"/>
            <a:r>
              <a:rPr lang="es-MX" sz="1200" dirty="0" smtClean="0">
                <a:solidFill>
                  <a:schemeClr val="bg1"/>
                </a:solidFill>
              </a:rPr>
              <a:t>port, fact_hist )</a:t>
            </a:r>
            <a:endParaRPr lang="es-MX" sz="1200" dirty="0">
              <a:solidFill>
                <a:schemeClr val="bg1"/>
              </a:solidFill>
            </a:endParaRPr>
          </a:p>
        </p:txBody>
      </p:sp>
      <p:sp>
        <p:nvSpPr>
          <p:cNvPr id="49" name="22 Rectángulo redondeado"/>
          <p:cNvSpPr/>
          <p:nvPr/>
        </p:nvSpPr>
        <p:spPr bwMode="auto">
          <a:xfrm>
            <a:off x="6372200" y="4653136"/>
            <a:ext cx="1944216"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s-MX" sz="1200" dirty="0">
                <a:solidFill>
                  <a:schemeClr val="bg1"/>
                </a:solidFill>
              </a:rPr>
              <a:t>port_valuation_byfactors(</a:t>
            </a:r>
          </a:p>
          <a:p>
            <a:pPr algn="ctr"/>
            <a:r>
              <a:rPr lang="es-MX" sz="1200" dirty="0">
                <a:solidFill>
                  <a:schemeClr val="bg1"/>
                </a:solidFill>
              </a:rPr>
              <a:t>port, </a:t>
            </a:r>
            <a:r>
              <a:rPr lang="es-MX" sz="1200" dirty="0" smtClean="0">
                <a:solidFill>
                  <a:schemeClr val="bg1"/>
                </a:solidFill>
              </a:rPr>
              <a:t>fact_sim </a:t>
            </a:r>
            <a:r>
              <a:rPr lang="es-MX" sz="1200" dirty="0">
                <a:solidFill>
                  <a:schemeClr val="bg1"/>
                </a:solidFill>
              </a:rPr>
              <a:t>)</a:t>
            </a:r>
          </a:p>
        </p:txBody>
      </p:sp>
      <p:cxnSp>
        <p:nvCxnSpPr>
          <p:cNvPr id="50" name="23 Conector recto de flecha"/>
          <p:cNvCxnSpPr>
            <a:stCxn id="6" idx="3"/>
            <a:endCxn id="48" idx="1"/>
          </p:cNvCxnSpPr>
          <p:nvPr/>
        </p:nvCxnSpPr>
        <p:spPr bwMode="auto">
          <a:xfrm>
            <a:off x="3203848" y="2816932"/>
            <a:ext cx="576064" cy="0"/>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sp>
        <p:nvSpPr>
          <p:cNvPr id="67" name="22 Rectángulo redondeado"/>
          <p:cNvSpPr/>
          <p:nvPr/>
        </p:nvSpPr>
        <p:spPr bwMode="auto">
          <a:xfrm>
            <a:off x="3923928" y="5445224"/>
            <a:ext cx="1656184" cy="43204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s-MX" sz="1200" dirty="0" smtClean="0">
                <a:solidFill>
                  <a:schemeClr val="bg1"/>
                </a:solidFill>
              </a:rPr>
              <a:t>market_risk_calc()</a:t>
            </a:r>
            <a:endParaRPr lang="es-MX" sz="1200" dirty="0">
              <a:solidFill>
                <a:schemeClr val="bg1"/>
              </a:solidFill>
            </a:endParaRPr>
          </a:p>
        </p:txBody>
      </p:sp>
      <p:cxnSp>
        <p:nvCxnSpPr>
          <p:cNvPr id="72" name="23 Conector recto de flecha"/>
          <p:cNvCxnSpPr>
            <a:stCxn id="47" idx="3"/>
            <a:endCxn id="49" idx="1"/>
          </p:cNvCxnSpPr>
          <p:nvPr/>
        </p:nvCxnSpPr>
        <p:spPr bwMode="auto">
          <a:xfrm>
            <a:off x="3131840" y="4941168"/>
            <a:ext cx="3240360" cy="0"/>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cxnSp>
        <p:nvCxnSpPr>
          <p:cNvPr id="74" name="44 Conector recto de flecha"/>
          <p:cNvCxnSpPr>
            <a:stCxn id="35" idx="2"/>
            <a:endCxn id="49" idx="0"/>
          </p:cNvCxnSpPr>
          <p:nvPr/>
        </p:nvCxnSpPr>
        <p:spPr bwMode="auto">
          <a:xfrm rot="5400000">
            <a:off x="6426206" y="3194974"/>
            <a:ext cx="2376264" cy="540060"/>
          </a:xfrm>
          <a:prstGeom prst="bentConnector3">
            <a:avLst>
              <a:gd name="adj1" fmla="val 50000"/>
            </a:avLst>
          </a:prstGeom>
          <a:solidFill>
            <a:schemeClr val="accent1"/>
          </a:solidFill>
          <a:ln w="31750" cap="flat" cmpd="sng" algn="ctr">
            <a:solidFill>
              <a:srgbClr val="FF0000"/>
            </a:solidFill>
            <a:prstDash val="solid"/>
            <a:round/>
            <a:headEnd type="none" w="med" len="med"/>
            <a:tailEnd type="triangle"/>
          </a:ln>
          <a:effectLst/>
        </p:spPr>
      </p:cxnSp>
      <p:cxnSp>
        <p:nvCxnSpPr>
          <p:cNvPr id="95" name="Elbow Connector 94"/>
          <p:cNvCxnSpPr>
            <a:stCxn id="35" idx="2"/>
            <a:endCxn id="48" idx="0"/>
          </p:cNvCxnSpPr>
          <p:nvPr/>
        </p:nvCxnSpPr>
        <p:spPr bwMode="auto">
          <a:xfrm rot="5400000">
            <a:off x="6174178" y="854714"/>
            <a:ext cx="288032" cy="3132348"/>
          </a:xfrm>
          <a:prstGeom prst="bentConnector3">
            <a:avLst/>
          </a:prstGeom>
          <a:solidFill>
            <a:schemeClr val="accent1"/>
          </a:solidFill>
          <a:ln w="31750" cap="flat" cmpd="sng" algn="ctr">
            <a:solidFill>
              <a:srgbClr val="FF0000"/>
            </a:solidFill>
            <a:prstDash val="solid"/>
            <a:round/>
            <a:headEnd type="none"/>
            <a:tailEnd type="triangle"/>
          </a:ln>
          <a:effectLst/>
        </p:spPr>
      </p:cxnSp>
      <p:cxnSp>
        <p:nvCxnSpPr>
          <p:cNvPr id="113" name="23 Conector recto de flecha"/>
          <p:cNvCxnSpPr>
            <a:stCxn id="23" idx="2"/>
            <a:endCxn id="47" idx="0"/>
          </p:cNvCxnSpPr>
          <p:nvPr/>
        </p:nvCxnSpPr>
        <p:spPr bwMode="auto">
          <a:xfrm>
            <a:off x="2339752" y="4293096"/>
            <a:ext cx="0" cy="360040"/>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sp>
        <p:nvSpPr>
          <p:cNvPr id="134" name="22 Rectángulo redondeado"/>
          <p:cNvSpPr/>
          <p:nvPr/>
        </p:nvSpPr>
        <p:spPr bwMode="auto">
          <a:xfrm>
            <a:off x="3779912" y="6093296"/>
            <a:ext cx="1944216"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s-MX" sz="1200" dirty="0" smtClean="0">
                <a:solidFill>
                  <a:schemeClr val="bg1"/>
                </a:solidFill>
              </a:rPr>
              <a:t>report_var_port( )</a:t>
            </a:r>
            <a:endParaRPr lang="es-MX" sz="1200" dirty="0">
              <a:solidFill>
                <a:schemeClr val="bg1"/>
              </a:solidFill>
            </a:endParaRPr>
          </a:p>
        </p:txBody>
      </p:sp>
      <p:cxnSp>
        <p:nvCxnSpPr>
          <p:cNvPr id="135" name="23 Conector recto de flecha"/>
          <p:cNvCxnSpPr>
            <a:stCxn id="48" idx="2"/>
            <a:endCxn id="67" idx="0"/>
          </p:cNvCxnSpPr>
          <p:nvPr/>
        </p:nvCxnSpPr>
        <p:spPr bwMode="auto">
          <a:xfrm>
            <a:off x="4752020" y="3068960"/>
            <a:ext cx="0" cy="2376264"/>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cxnSp>
        <p:nvCxnSpPr>
          <p:cNvPr id="137" name="Elbow Connector 136"/>
          <p:cNvCxnSpPr>
            <a:stCxn id="49" idx="2"/>
            <a:endCxn id="67" idx="0"/>
          </p:cNvCxnSpPr>
          <p:nvPr/>
        </p:nvCxnSpPr>
        <p:spPr bwMode="auto">
          <a:xfrm rot="5400000">
            <a:off x="5940152" y="4041068"/>
            <a:ext cx="216024" cy="2592288"/>
          </a:xfrm>
          <a:prstGeom prst="bentConnector3">
            <a:avLst>
              <a:gd name="adj1" fmla="val 50000"/>
            </a:avLst>
          </a:prstGeom>
          <a:solidFill>
            <a:schemeClr val="accent1"/>
          </a:solidFill>
          <a:ln w="31750" cap="flat" cmpd="sng" algn="ctr">
            <a:solidFill>
              <a:srgbClr val="FF0000"/>
            </a:solidFill>
            <a:prstDash val="solid"/>
            <a:round/>
            <a:headEnd type="none"/>
            <a:tailEnd type="triangle"/>
          </a:ln>
          <a:effectLst/>
        </p:spPr>
      </p:cxnSp>
      <p:cxnSp>
        <p:nvCxnSpPr>
          <p:cNvPr id="140" name="23 Conector recto de flecha"/>
          <p:cNvCxnSpPr>
            <a:stCxn id="67" idx="2"/>
            <a:endCxn id="134" idx="0"/>
          </p:cNvCxnSpPr>
          <p:nvPr/>
        </p:nvCxnSpPr>
        <p:spPr bwMode="auto">
          <a:xfrm>
            <a:off x="4752020" y="5877272"/>
            <a:ext cx="0" cy="216024"/>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sp>
        <p:nvSpPr>
          <p:cNvPr id="40" name="Data 39"/>
          <p:cNvSpPr/>
          <p:nvPr/>
        </p:nvSpPr>
        <p:spPr bwMode="auto">
          <a:xfrm>
            <a:off x="5796136" y="1052736"/>
            <a:ext cx="792088" cy="360040"/>
          </a:xfrm>
          <a:prstGeom prst="flowChartInputOutput">
            <a:avLst/>
          </a:prstGeom>
          <a:solidFill>
            <a:srgbClr val="51F72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effectLst/>
                <a:latin typeface="Times New Roman" charset="0"/>
              </a:rPr>
              <a:t>Bloomberg</a:t>
            </a:r>
          </a:p>
        </p:txBody>
      </p:sp>
      <p:cxnSp>
        <p:nvCxnSpPr>
          <p:cNvPr id="41" name="Straight Arrow Connector 40"/>
          <p:cNvCxnSpPr>
            <a:stCxn id="14" idx="3"/>
            <a:endCxn id="40" idx="2"/>
          </p:cNvCxnSpPr>
          <p:nvPr/>
        </p:nvCxnSpPr>
        <p:spPr bwMode="auto">
          <a:xfrm flipV="1">
            <a:off x="5364087" y="1232756"/>
            <a:ext cx="511258" cy="1"/>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cxnSp>
        <p:nvCxnSpPr>
          <p:cNvPr id="51" name="Straight Arrow Connector 50"/>
          <p:cNvCxnSpPr>
            <a:stCxn id="5" idx="3"/>
            <a:endCxn id="65" idx="2"/>
          </p:cNvCxnSpPr>
          <p:nvPr/>
        </p:nvCxnSpPr>
        <p:spPr bwMode="auto">
          <a:xfrm>
            <a:off x="3059832" y="2024844"/>
            <a:ext cx="439249" cy="0"/>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sp>
        <p:nvSpPr>
          <p:cNvPr id="52" name="Data 51"/>
          <p:cNvSpPr/>
          <p:nvPr/>
        </p:nvSpPr>
        <p:spPr bwMode="auto">
          <a:xfrm>
            <a:off x="5724128" y="1844824"/>
            <a:ext cx="792088" cy="360040"/>
          </a:xfrm>
          <a:prstGeom prst="flowChartInputOutput">
            <a:avLst/>
          </a:prstGeom>
          <a:solidFill>
            <a:srgbClr val="51F72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effectLst/>
                <a:latin typeface="Times New Roman" charset="0"/>
              </a:rPr>
              <a:t>Bloomberg</a:t>
            </a:r>
          </a:p>
        </p:txBody>
      </p:sp>
      <p:cxnSp>
        <p:nvCxnSpPr>
          <p:cNvPr id="53" name="Straight Arrow Connector 52"/>
          <p:cNvCxnSpPr>
            <a:stCxn id="35" idx="1"/>
            <a:endCxn id="52" idx="5"/>
          </p:cNvCxnSpPr>
          <p:nvPr/>
        </p:nvCxnSpPr>
        <p:spPr bwMode="auto">
          <a:xfrm flipH="1">
            <a:off x="6437007" y="2024844"/>
            <a:ext cx="655273" cy="0"/>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sp>
        <p:nvSpPr>
          <p:cNvPr id="61" name="Data 60"/>
          <p:cNvSpPr/>
          <p:nvPr/>
        </p:nvSpPr>
        <p:spPr bwMode="auto">
          <a:xfrm>
            <a:off x="251520" y="1052736"/>
            <a:ext cx="792088" cy="360040"/>
          </a:xfrm>
          <a:prstGeom prst="flowChartInputOutpu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effectLst/>
                <a:latin typeface="Times New Roman" charset="0"/>
              </a:rPr>
              <a:t>User</a:t>
            </a:r>
          </a:p>
        </p:txBody>
      </p:sp>
      <p:cxnSp>
        <p:nvCxnSpPr>
          <p:cNvPr id="62" name="Straight Arrow Connector 61"/>
          <p:cNvCxnSpPr>
            <a:stCxn id="61" idx="5"/>
            <a:endCxn id="37" idx="1"/>
          </p:cNvCxnSpPr>
          <p:nvPr/>
        </p:nvCxnSpPr>
        <p:spPr bwMode="auto">
          <a:xfrm>
            <a:off x="964399" y="1232756"/>
            <a:ext cx="439249"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65" name="Data 64"/>
          <p:cNvSpPr/>
          <p:nvPr/>
        </p:nvSpPr>
        <p:spPr bwMode="auto">
          <a:xfrm>
            <a:off x="3419872" y="1844824"/>
            <a:ext cx="792088" cy="360040"/>
          </a:xfrm>
          <a:prstGeom prst="flowChartInputOutpu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effectLst/>
                <a:latin typeface="Times New Roman" charset="0"/>
              </a:rPr>
              <a:t>User</a:t>
            </a:r>
          </a:p>
        </p:txBody>
      </p:sp>
      <p:sp>
        <p:nvSpPr>
          <p:cNvPr id="68" name="Data 67"/>
          <p:cNvSpPr/>
          <p:nvPr/>
        </p:nvSpPr>
        <p:spPr bwMode="auto">
          <a:xfrm>
            <a:off x="179512" y="2636912"/>
            <a:ext cx="792088" cy="360040"/>
          </a:xfrm>
          <a:prstGeom prst="flowChartInputOutput">
            <a:avLst/>
          </a:prstGeom>
          <a:solidFill>
            <a:srgbClr val="51F72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effectLst/>
                <a:latin typeface="Times New Roman" charset="0"/>
              </a:rPr>
              <a:t>Bloomberg</a:t>
            </a:r>
          </a:p>
        </p:txBody>
      </p:sp>
      <p:sp>
        <p:nvSpPr>
          <p:cNvPr id="96" name="5 Rectángulo redondeado"/>
          <p:cNvSpPr/>
          <p:nvPr/>
        </p:nvSpPr>
        <p:spPr bwMode="auto">
          <a:xfrm>
            <a:off x="395536" y="3140968"/>
            <a:ext cx="1440160" cy="36004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s-MX" sz="1200" dirty="0">
                <a:solidFill>
                  <a:schemeClr val="bg1"/>
                </a:solidFill>
              </a:rPr>
              <a:t>z</a:t>
            </a:r>
            <a:r>
              <a:rPr lang="es-MX" sz="1200" dirty="0" smtClean="0">
                <a:solidFill>
                  <a:schemeClr val="bg1"/>
                </a:solidFill>
              </a:rPr>
              <a:t>ero_from_yield( )</a:t>
            </a:r>
          </a:p>
        </p:txBody>
      </p:sp>
      <p:cxnSp>
        <p:nvCxnSpPr>
          <p:cNvPr id="136" name="Straight Arrow Connector 135"/>
          <p:cNvCxnSpPr>
            <a:stCxn id="6" idx="1"/>
            <a:endCxn id="68" idx="5"/>
          </p:cNvCxnSpPr>
          <p:nvPr/>
        </p:nvCxnSpPr>
        <p:spPr bwMode="auto">
          <a:xfrm flipH="1">
            <a:off x="892391" y="2816932"/>
            <a:ext cx="583265"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38" name="Straight Arrow Connector 137"/>
          <p:cNvCxnSpPr>
            <a:stCxn id="68" idx="5"/>
            <a:endCxn id="96" idx="0"/>
          </p:cNvCxnSpPr>
          <p:nvPr/>
        </p:nvCxnSpPr>
        <p:spPr bwMode="auto">
          <a:xfrm>
            <a:off x="892391" y="2816932"/>
            <a:ext cx="223225" cy="324036"/>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41" name="Straight Arrow Connector 140"/>
          <p:cNvCxnSpPr>
            <a:stCxn id="96" idx="0"/>
            <a:endCxn id="6" idx="1"/>
          </p:cNvCxnSpPr>
          <p:nvPr/>
        </p:nvCxnSpPr>
        <p:spPr bwMode="auto">
          <a:xfrm flipV="1">
            <a:off x="1115616" y="2816932"/>
            <a:ext cx="360040" cy="324036"/>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31254937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risk measurement</a:t>
            </a:r>
            <a:br>
              <a:rPr lang="en-US" dirty="0" smtClean="0"/>
            </a:br>
            <a:r>
              <a:rPr lang="en-US" dirty="0" smtClean="0"/>
              <a:t>Software implementation</a:t>
            </a:r>
            <a:endParaRPr lang="en-US" dirty="0"/>
          </a:p>
        </p:txBody>
      </p:sp>
      <p:sp>
        <p:nvSpPr>
          <p:cNvPr id="3" name="Content Placeholder 2"/>
          <p:cNvSpPr>
            <a:spLocks noGrp="1"/>
          </p:cNvSpPr>
          <p:nvPr>
            <p:ph idx="1"/>
          </p:nvPr>
        </p:nvSpPr>
        <p:spPr/>
        <p:txBody>
          <a:bodyPr/>
          <a:lstStyle/>
          <a:p>
            <a:pPr algn="ctr"/>
            <a:r>
              <a:rPr lang="en-US" b="1" dirty="0" smtClean="0"/>
              <a:t>Input</a:t>
            </a:r>
          </a:p>
          <a:p>
            <a:endParaRPr lang="en-US" dirty="0" smtClean="0"/>
          </a:p>
          <a:p>
            <a:r>
              <a:rPr lang="en-US" b="1" dirty="0" smtClean="0"/>
              <a:t>Portfolio:</a:t>
            </a:r>
          </a:p>
          <a:p>
            <a:r>
              <a:rPr lang="en-US" dirty="0" smtClean="0"/>
              <a:t>.</a:t>
            </a:r>
            <a:r>
              <a:rPr lang="en-US" dirty="0" err="1" smtClean="0"/>
              <a:t>csv</a:t>
            </a:r>
            <a:r>
              <a:rPr lang="en-US" dirty="0" smtClean="0"/>
              <a:t> file with two columns, specifying instrument and position. One row for each position</a:t>
            </a:r>
            <a:endParaRPr lang="en-US" dirty="0" smtClean="0"/>
          </a:p>
          <a:p>
            <a:endParaRPr lang="en-US" dirty="0" smtClean="0"/>
          </a:p>
          <a:p>
            <a:r>
              <a:rPr lang="en-US" b="1" dirty="0" smtClean="0"/>
              <a:t>Global databases:</a:t>
            </a:r>
            <a:endParaRPr lang="en-US" b="1" dirty="0"/>
          </a:p>
          <a:p>
            <a:pPr marL="742950" lvl="1" indent="-285750">
              <a:buFont typeface="Arial"/>
              <a:buChar char="•"/>
            </a:pPr>
            <a:r>
              <a:rPr lang="en-US" dirty="0" smtClean="0"/>
              <a:t>Instruments information:</a:t>
            </a:r>
            <a:endParaRPr lang="en-US" dirty="0"/>
          </a:p>
          <a:p>
            <a:pPr lvl="2"/>
            <a:r>
              <a:rPr lang="en-US" sz="1500" dirty="0" smtClean="0"/>
              <a:t>.</a:t>
            </a:r>
            <a:r>
              <a:rPr lang="en-US" sz="1500" dirty="0" err="1" smtClean="0"/>
              <a:t>csv</a:t>
            </a:r>
            <a:r>
              <a:rPr lang="en-US" sz="1500" dirty="0"/>
              <a:t> </a:t>
            </a:r>
            <a:r>
              <a:rPr lang="en-US" sz="1500" dirty="0" smtClean="0"/>
              <a:t>file with the information regarding all known instruments, such as type of instrument, maturity, issuer, coupon rate, ISIN, currency etc.</a:t>
            </a:r>
          </a:p>
          <a:p>
            <a:pPr lvl="2"/>
            <a:r>
              <a:rPr lang="en-US" sz="1500" dirty="0" smtClean="0"/>
              <a:t>it also specifies what curve/factor should be used for stressing the instrument</a:t>
            </a:r>
          </a:p>
          <a:p>
            <a:pPr marL="742950" lvl="1" indent="-285750">
              <a:buFont typeface="Arial"/>
              <a:buChar char="•"/>
            </a:pPr>
            <a:r>
              <a:rPr lang="en-US" dirty="0" smtClean="0"/>
              <a:t>Cash flows information:</a:t>
            </a:r>
            <a:endParaRPr lang="en-US" dirty="0" smtClean="0"/>
          </a:p>
          <a:p>
            <a:r>
              <a:rPr lang="en-US" dirty="0" smtClean="0"/>
              <a:t>	.</a:t>
            </a:r>
            <a:r>
              <a:rPr lang="en-US" dirty="0" err="1" smtClean="0"/>
              <a:t>csv</a:t>
            </a:r>
            <a:r>
              <a:rPr lang="en-US" dirty="0" smtClean="0"/>
              <a:t> file </a:t>
            </a:r>
            <a:r>
              <a:rPr lang="en-US" dirty="0" err="1" smtClean="0"/>
              <a:t>specifing</a:t>
            </a:r>
            <a:r>
              <a:rPr lang="en-US" dirty="0" smtClean="0"/>
              <a:t> the date and amount for the </a:t>
            </a:r>
            <a:r>
              <a:rPr lang="en-US" dirty="0" err="1" smtClean="0"/>
              <a:t>cashflows</a:t>
            </a:r>
            <a:r>
              <a:rPr lang="en-US" dirty="0" smtClean="0"/>
              <a:t> paid by bonds. 3 column</a:t>
            </a:r>
          </a:p>
          <a:p>
            <a:pPr marL="742950" lvl="1" indent="-285750">
              <a:buFont typeface="Arial"/>
              <a:buChar char="•"/>
            </a:pPr>
            <a:r>
              <a:rPr lang="en-US" dirty="0" smtClean="0"/>
              <a:t>Risk factors information:</a:t>
            </a:r>
            <a:endParaRPr lang="en-US" dirty="0"/>
          </a:p>
          <a:p>
            <a:pPr lvl="2"/>
            <a:r>
              <a:rPr lang="en-US" sz="1500" dirty="0" smtClean="0"/>
              <a:t>.</a:t>
            </a:r>
            <a:r>
              <a:rPr lang="en-US" sz="1500" dirty="0" err="1" smtClean="0"/>
              <a:t>csv</a:t>
            </a:r>
            <a:r>
              <a:rPr lang="en-US" sz="1500" dirty="0" smtClean="0"/>
              <a:t> file with the details for each risk factor, such as </a:t>
            </a:r>
            <a:r>
              <a:rPr lang="en-US" sz="1500" dirty="0" err="1" smtClean="0"/>
              <a:t>bloomberg</a:t>
            </a:r>
            <a:r>
              <a:rPr lang="en-US" sz="1500" dirty="0" smtClean="0"/>
              <a:t> ticker, curve type and exchange standard</a:t>
            </a:r>
          </a:p>
          <a:p>
            <a:endParaRPr lang="en-US" dirty="0"/>
          </a:p>
          <a:p>
            <a:r>
              <a:rPr lang="en-US" b="1" dirty="0" smtClean="0"/>
              <a:t>Historical data for risk factors:</a:t>
            </a:r>
            <a:endParaRPr lang="en-US" b="1" dirty="0" smtClean="0"/>
          </a:p>
          <a:p>
            <a:r>
              <a:rPr lang="en-US" dirty="0" smtClean="0"/>
              <a:t>.</a:t>
            </a:r>
            <a:r>
              <a:rPr lang="en-US" dirty="0" err="1" smtClean="0"/>
              <a:t>csv</a:t>
            </a:r>
            <a:r>
              <a:rPr lang="en-US" dirty="0" smtClean="0"/>
              <a:t> file with the historical values for all risk factors.</a:t>
            </a:r>
            <a:endParaRPr lang="en-US" dirty="0" smtClean="0"/>
          </a:p>
        </p:txBody>
      </p:sp>
      <p:sp>
        <p:nvSpPr>
          <p:cNvPr id="4" name="Slide Number Placeholder 3"/>
          <p:cNvSpPr>
            <a:spLocks noGrp="1"/>
          </p:cNvSpPr>
          <p:nvPr>
            <p:ph type="sldNum" sz="quarter" idx="12"/>
          </p:nvPr>
        </p:nvSpPr>
        <p:spPr/>
        <p:txBody>
          <a:bodyPr/>
          <a:lstStyle/>
          <a:p>
            <a:fld id="{FED0A56B-8A68-450E-A6EB-80F5A3BFCFE2}" type="slidenum">
              <a:rPr lang="es-ES" smtClean="0"/>
              <a:pPr/>
              <a:t>26</a:t>
            </a:fld>
            <a:endParaRPr lang="es-ES"/>
          </a:p>
        </p:txBody>
      </p:sp>
    </p:spTree>
    <p:extLst>
      <p:ext uri="{BB962C8B-B14F-4D97-AF65-F5344CB8AC3E}">
        <p14:creationId xmlns:p14="http://schemas.microsoft.com/office/powerpoint/2010/main" val="207976347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risk measurement</a:t>
            </a:r>
            <a:br>
              <a:rPr lang="en-US" dirty="0" smtClean="0"/>
            </a:br>
            <a:r>
              <a:rPr lang="en-US" dirty="0" smtClean="0"/>
              <a:t>Software implementation</a:t>
            </a:r>
            <a:endParaRPr lang="en-US" dirty="0"/>
          </a:p>
        </p:txBody>
      </p:sp>
      <p:sp>
        <p:nvSpPr>
          <p:cNvPr id="3" name="Content Placeholder 2"/>
          <p:cNvSpPr>
            <a:spLocks noGrp="1"/>
          </p:cNvSpPr>
          <p:nvPr>
            <p:ph idx="1"/>
          </p:nvPr>
        </p:nvSpPr>
        <p:spPr/>
        <p:txBody>
          <a:bodyPr/>
          <a:lstStyle/>
          <a:p>
            <a:pPr algn="ctr"/>
            <a:r>
              <a:rPr lang="en-US" b="1" dirty="0" smtClean="0"/>
              <a:t>Output</a:t>
            </a:r>
            <a:endParaRPr lang="en-US" b="1" dirty="0"/>
          </a:p>
          <a:p>
            <a:endParaRPr lang="en-US" dirty="0" smtClean="0"/>
          </a:p>
          <a:p>
            <a:r>
              <a:rPr lang="en-US" b="1" dirty="0" smtClean="0"/>
              <a:t>R objects:</a:t>
            </a:r>
          </a:p>
          <a:p>
            <a:endParaRPr lang="en-US" dirty="0"/>
          </a:p>
          <a:p>
            <a:pPr marL="285750" indent="-285750">
              <a:buFont typeface="Arial"/>
              <a:buChar char="•"/>
            </a:pPr>
            <a:r>
              <a:rPr lang="en-US" dirty="0" smtClean="0"/>
              <a:t>Estimated covariance matrix</a:t>
            </a:r>
          </a:p>
          <a:p>
            <a:pPr marL="285750" indent="-285750">
              <a:buFont typeface="Arial"/>
              <a:buChar char="•"/>
            </a:pPr>
            <a:r>
              <a:rPr lang="en-US" dirty="0" smtClean="0"/>
              <a:t>Risk factor simulated scenarios</a:t>
            </a:r>
          </a:p>
          <a:p>
            <a:pPr marL="285750" indent="-285750">
              <a:buFont typeface="Arial"/>
              <a:buChar char="•"/>
            </a:pPr>
            <a:r>
              <a:rPr lang="en-US" dirty="0" smtClean="0"/>
              <a:t>Portfolio valuation (factor-based valuation)</a:t>
            </a:r>
          </a:p>
          <a:p>
            <a:r>
              <a:rPr lang="en-US" dirty="0"/>
              <a:t>	</a:t>
            </a:r>
            <a:r>
              <a:rPr lang="en-US" dirty="0" smtClean="0"/>
              <a:t>with current factors</a:t>
            </a:r>
          </a:p>
          <a:p>
            <a:r>
              <a:rPr lang="en-US" dirty="0"/>
              <a:t>	</a:t>
            </a:r>
            <a:r>
              <a:rPr lang="en-US" dirty="0" smtClean="0"/>
              <a:t>with simulated factors</a:t>
            </a:r>
            <a:endParaRPr lang="en-US" dirty="0"/>
          </a:p>
          <a:p>
            <a:pPr marL="285750" indent="-285750">
              <a:buFont typeface="Arial"/>
              <a:buChar char="•"/>
            </a:pPr>
            <a:r>
              <a:rPr lang="en-US" dirty="0" smtClean="0"/>
              <a:t>Profit and Losses density estimation</a:t>
            </a:r>
          </a:p>
          <a:p>
            <a:pPr marL="285750" indent="-285750">
              <a:buFont typeface="Arial"/>
              <a:buChar char="•"/>
            </a:pPr>
            <a:r>
              <a:rPr lang="en-US" dirty="0" smtClean="0"/>
              <a:t>Value at risk (customizable confidence levels)</a:t>
            </a:r>
          </a:p>
          <a:p>
            <a:r>
              <a:rPr lang="en-US" dirty="0"/>
              <a:t>	</a:t>
            </a:r>
            <a:r>
              <a:rPr lang="en-US" dirty="0" smtClean="0"/>
              <a:t>global portfolio</a:t>
            </a:r>
          </a:p>
          <a:p>
            <a:r>
              <a:rPr lang="en-US" dirty="0" smtClean="0"/>
              <a:t>	by instrument type</a:t>
            </a:r>
          </a:p>
          <a:p>
            <a:r>
              <a:rPr lang="en-US" dirty="0"/>
              <a:t>	</a:t>
            </a:r>
            <a:r>
              <a:rPr lang="en-US" dirty="0" smtClean="0"/>
              <a:t>by time to maturity</a:t>
            </a:r>
          </a:p>
          <a:p>
            <a:r>
              <a:rPr lang="en-US" dirty="0" smtClean="0"/>
              <a:t>	by individual instrument</a:t>
            </a:r>
          </a:p>
          <a:p>
            <a:endParaRPr lang="en-US" dirty="0"/>
          </a:p>
          <a:p>
            <a:r>
              <a:rPr lang="en-US" b="1" dirty="0" smtClean="0"/>
              <a:t>Reports (files):</a:t>
            </a:r>
          </a:p>
          <a:p>
            <a:endParaRPr lang="en-US" dirty="0" smtClean="0"/>
          </a:p>
          <a:p>
            <a:pPr marL="285750" indent="-285750">
              <a:buFont typeface="Arial"/>
              <a:buChar char="•"/>
            </a:pPr>
            <a:r>
              <a:rPr lang="en-US" dirty="0" smtClean="0"/>
              <a:t>.</a:t>
            </a:r>
            <a:r>
              <a:rPr lang="en-US" dirty="0" err="1" smtClean="0"/>
              <a:t>pdf</a:t>
            </a:r>
            <a:r>
              <a:rPr lang="en-US" dirty="0" smtClean="0"/>
              <a:t> with non-parametric estimation of the P&amp;L distribution.</a:t>
            </a:r>
          </a:p>
          <a:p>
            <a:pPr marL="285750" indent="-285750">
              <a:buFont typeface="Arial"/>
              <a:buChar char="•"/>
            </a:pPr>
            <a:endParaRPr lang="en-US" dirty="0" smtClean="0"/>
          </a:p>
          <a:p>
            <a:pPr marL="285750" indent="-285750">
              <a:buFont typeface="Arial"/>
              <a:buChar char="•"/>
            </a:pPr>
            <a:r>
              <a:rPr lang="en-US" dirty="0"/>
              <a:t>.</a:t>
            </a:r>
            <a:r>
              <a:rPr lang="en-US" dirty="0" err="1"/>
              <a:t>csv</a:t>
            </a:r>
            <a:r>
              <a:rPr lang="en-US" dirty="0"/>
              <a:t> file </a:t>
            </a:r>
            <a:r>
              <a:rPr lang="en-US" dirty="0" smtClean="0"/>
              <a:t>report with </a:t>
            </a:r>
            <a:r>
              <a:rPr lang="en-US" dirty="0" err="1" smtClean="0"/>
              <a:t>VaR</a:t>
            </a:r>
            <a:endParaRPr lang="en-US" dirty="0" smtClean="0"/>
          </a:p>
        </p:txBody>
      </p:sp>
      <p:sp>
        <p:nvSpPr>
          <p:cNvPr id="4" name="Slide Number Placeholder 3"/>
          <p:cNvSpPr>
            <a:spLocks noGrp="1"/>
          </p:cNvSpPr>
          <p:nvPr>
            <p:ph type="sldNum" sz="quarter" idx="12"/>
          </p:nvPr>
        </p:nvSpPr>
        <p:spPr/>
        <p:txBody>
          <a:bodyPr/>
          <a:lstStyle/>
          <a:p>
            <a:fld id="{FED0A56B-8A68-450E-A6EB-80F5A3BFCFE2}" type="slidenum">
              <a:rPr lang="es-ES" smtClean="0"/>
              <a:pPr/>
              <a:t>27</a:t>
            </a:fld>
            <a:endParaRPr lang="es-ES"/>
          </a:p>
        </p:txBody>
      </p:sp>
    </p:spTree>
    <p:extLst>
      <p:ext uri="{BB962C8B-B14F-4D97-AF65-F5344CB8AC3E}">
        <p14:creationId xmlns:p14="http://schemas.microsoft.com/office/powerpoint/2010/main" val="99403905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risk measurement</a:t>
            </a:r>
            <a:br>
              <a:rPr lang="en-US" dirty="0" smtClean="0"/>
            </a:br>
            <a:r>
              <a:rPr lang="en-US" dirty="0" smtClean="0"/>
              <a:t>Software implementation</a:t>
            </a:r>
            <a:endParaRPr lang="en-US" dirty="0"/>
          </a:p>
        </p:txBody>
      </p:sp>
      <p:sp>
        <p:nvSpPr>
          <p:cNvPr id="4" name="Slide Number Placeholder 3"/>
          <p:cNvSpPr>
            <a:spLocks noGrp="1"/>
          </p:cNvSpPr>
          <p:nvPr>
            <p:ph type="sldNum" sz="quarter" idx="12"/>
          </p:nvPr>
        </p:nvSpPr>
        <p:spPr/>
        <p:txBody>
          <a:bodyPr/>
          <a:lstStyle/>
          <a:p>
            <a:fld id="{FED0A56B-8A68-450E-A6EB-80F5A3BFCFE2}" type="slidenum">
              <a:rPr lang="es-ES" smtClean="0"/>
              <a:pPr/>
              <a:t>28</a:t>
            </a:fld>
            <a:endParaRPr lang="es-ES"/>
          </a:p>
        </p:txBody>
      </p:sp>
      <p:pic>
        <p:nvPicPr>
          <p:cNvPr id="8" name="Content Placeholder 7" descr="Screen Shot 2014-02-25 at 12.23.39 AM.png"/>
          <p:cNvPicPr>
            <a:picLocks noGrp="1" noChangeAspect="1"/>
          </p:cNvPicPr>
          <p:nvPr>
            <p:ph idx="1"/>
          </p:nvPr>
        </p:nvPicPr>
        <p:blipFill>
          <a:blip r:embed="rId2">
            <a:extLst>
              <a:ext uri="{28A0092B-C50C-407E-A947-70E740481C1C}">
                <a14:useLocalDpi xmlns:a14="http://schemas.microsoft.com/office/drawing/2010/main" val="0"/>
              </a:ext>
            </a:extLst>
          </a:blip>
          <a:srcRect l="-2805" r="-2805"/>
          <a:stretch>
            <a:fillRect/>
          </a:stretch>
        </p:blipFill>
        <p:spPr/>
      </p:pic>
    </p:spTree>
    <p:extLst>
      <p:ext uri="{BB962C8B-B14F-4D97-AF65-F5344CB8AC3E}">
        <p14:creationId xmlns:p14="http://schemas.microsoft.com/office/powerpoint/2010/main" val="373363451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risk measurement</a:t>
            </a:r>
            <a:br>
              <a:rPr lang="en-US" dirty="0" smtClean="0"/>
            </a:br>
            <a:r>
              <a:rPr lang="en-US" dirty="0" smtClean="0"/>
              <a:t>Software implementation</a:t>
            </a:r>
            <a:endParaRPr lang="en-US" dirty="0"/>
          </a:p>
        </p:txBody>
      </p:sp>
      <p:sp>
        <p:nvSpPr>
          <p:cNvPr id="4" name="Slide Number Placeholder 3"/>
          <p:cNvSpPr>
            <a:spLocks noGrp="1"/>
          </p:cNvSpPr>
          <p:nvPr>
            <p:ph type="sldNum" sz="quarter" idx="12"/>
          </p:nvPr>
        </p:nvSpPr>
        <p:spPr/>
        <p:txBody>
          <a:bodyPr/>
          <a:lstStyle/>
          <a:p>
            <a:fld id="{FED0A56B-8A68-450E-A6EB-80F5A3BFCFE2}" type="slidenum">
              <a:rPr lang="es-ES" smtClean="0"/>
              <a:pPr/>
              <a:t>29</a:t>
            </a:fld>
            <a:endParaRPr lang="es-ES"/>
          </a:p>
        </p:txBody>
      </p:sp>
      <p:pic>
        <p:nvPicPr>
          <p:cNvPr id="5" name="Content Placeholder 4" descr="Screen Shot 2014-02-25 at 12.22.06 AM.png"/>
          <p:cNvPicPr>
            <a:picLocks noGrp="1" noChangeAspect="1"/>
          </p:cNvPicPr>
          <p:nvPr>
            <p:ph idx="1"/>
          </p:nvPr>
        </p:nvPicPr>
        <p:blipFill>
          <a:blip r:embed="rId2">
            <a:extLst>
              <a:ext uri="{28A0092B-C50C-407E-A947-70E740481C1C}">
                <a14:useLocalDpi xmlns:a14="http://schemas.microsoft.com/office/drawing/2010/main" val="0"/>
              </a:ext>
            </a:extLst>
          </a:blip>
          <a:srcRect t="-6130" b="-6130"/>
          <a:stretch>
            <a:fillRect/>
          </a:stretch>
        </p:blipFill>
        <p:spPr/>
      </p:pic>
    </p:spTree>
    <p:extLst>
      <p:ext uri="{BB962C8B-B14F-4D97-AF65-F5344CB8AC3E}">
        <p14:creationId xmlns:p14="http://schemas.microsoft.com/office/powerpoint/2010/main" val="6760462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International Reserves</a:t>
            </a:r>
            <a:endParaRPr lang="en-US" dirty="0"/>
          </a:p>
          <a:p>
            <a:pPr marL="742950" lvl="1" indent="-285750">
              <a:buFont typeface="Arial"/>
              <a:buChar char="•"/>
            </a:pPr>
            <a:r>
              <a:rPr lang="en-US" dirty="0" smtClean="0"/>
              <a:t>Definition and objectives</a:t>
            </a:r>
            <a:endParaRPr lang="en-US" dirty="0"/>
          </a:p>
          <a:p>
            <a:pPr marL="742950" lvl="1" indent="-285750">
              <a:buFont typeface="Arial"/>
              <a:buChar char="•"/>
            </a:pPr>
            <a:r>
              <a:rPr lang="en-US" dirty="0" smtClean="0"/>
              <a:t>Size of international reserves</a:t>
            </a:r>
            <a:endParaRPr lang="en-US" dirty="0"/>
          </a:p>
          <a:p>
            <a:pPr marL="742950" lvl="1" indent="-285750">
              <a:buFont typeface="Arial"/>
              <a:buChar char="•"/>
            </a:pPr>
            <a:r>
              <a:rPr lang="en-US" dirty="0" smtClean="0"/>
              <a:t>Composition of International reserves</a:t>
            </a:r>
          </a:p>
          <a:p>
            <a:pPr marL="285750" indent="-285750">
              <a:buFont typeface="Arial"/>
              <a:buChar char="•"/>
            </a:pPr>
            <a:endParaRPr lang="en-US" dirty="0"/>
          </a:p>
          <a:p>
            <a:pPr marL="285750" indent="-285750">
              <a:buFont typeface="Arial"/>
              <a:buChar char="•"/>
            </a:pPr>
            <a:r>
              <a:rPr lang="en-US" dirty="0" smtClean="0"/>
              <a:t>Reserve Management Guidelines (FMI)</a:t>
            </a:r>
            <a:endParaRPr lang="en-US" dirty="0"/>
          </a:p>
          <a:p>
            <a:pPr marL="742950" lvl="1" indent="-285750">
              <a:buFont typeface="Arial"/>
              <a:buChar char="•"/>
            </a:pPr>
            <a:r>
              <a:rPr lang="en-US" dirty="0" smtClean="0"/>
              <a:t>Central Bank of Mexico Guidelines</a:t>
            </a:r>
            <a:endParaRPr lang="en-US" dirty="0"/>
          </a:p>
          <a:p>
            <a:pPr marL="285750" indent="-285750">
              <a:buFont typeface="Arial"/>
              <a:buChar char="•"/>
            </a:pPr>
            <a:endParaRPr lang="en-US" dirty="0" smtClean="0"/>
          </a:p>
          <a:p>
            <a:pPr marL="285750" indent="-285750">
              <a:buFont typeface="Arial"/>
              <a:buChar char="•"/>
            </a:pPr>
            <a:r>
              <a:rPr lang="en-US" dirty="0" smtClean="0"/>
              <a:t>Market Risk for Mexico’s international reserves</a:t>
            </a:r>
            <a:endParaRPr lang="en-US" dirty="0"/>
          </a:p>
          <a:p>
            <a:pPr marL="742950" lvl="1" indent="-285750">
              <a:buFont typeface="Arial"/>
              <a:buChar char="•"/>
            </a:pPr>
            <a:r>
              <a:rPr lang="en-US" dirty="0" smtClean="0"/>
              <a:t>Sources of calculation</a:t>
            </a:r>
          </a:p>
          <a:p>
            <a:pPr marL="285750" indent="-285750">
              <a:buFont typeface="Arial"/>
              <a:buChar char="•"/>
            </a:pPr>
            <a:endParaRPr lang="en-US" dirty="0"/>
          </a:p>
          <a:p>
            <a:pPr marL="285750" indent="-285750">
              <a:buFont typeface="Arial"/>
              <a:buChar char="•"/>
            </a:pPr>
            <a:r>
              <a:rPr lang="en-US" dirty="0" err="1" smtClean="0"/>
              <a:t>RIskMetrics</a:t>
            </a:r>
            <a:r>
              <a:rPr lang="en-US" dirty="0" smtClean="0"/>
              <a:t> methodology</a:t>
            </a:r>
            <a:endParaRPr lang="en-US" dirty="0"/>
          </a:p>
          <a:p>
            <a:pPr marL="742950" lvl="1" indent="-285750">
              <a:buFont typeface="Arial"/>
              <a:buChar char="•"/>
            </a:pPr>
            <a:r>
              <a:rPr lang="en-US" dirty="0" smtClean="0"/>
              <a:t>Model Assumptions</a:t>
            </a:r>
          </a:p>
          <a:p>
            <a:pPr marL="742950" lvl="1" indent="-285750">
              <a:buFont typeface="Arial"/>
              <a:buChar char="•"/>
            </a:pPr>
            <a:r>
              <a:rPr lang="en-US" dirty="0" smtClean="0"/>
              <a:t>Valuation</a:t>
            </a:r>
          </a:p>
          <a:p>
            <a:pPr marL="285750" indent="-285750">
              <a:buFont typeface="Arial"/>
              <a:buChar char="•"/>
            </a:pPr>
            <a:endParaRPr lang="en-US" dirty="0"/>
          </a:p>
          <a:p>
            <a:pPr marL="285750" indent="-285750">
              <a:buFont typeface="Arial"/>
              <a:buChar char="•"/>
            </a:pPr>
            <a:r>
              <a:rPr lang="en-US" dirty="0" smtClean="0"/>
              <a:t>R library: </a:t>
            </a:r>
            <a:r>
              <a:rPr lang="en-US" dirty="0" err="1" smtClean="0"/>
              <a:t>port_mc_var</a:t>
            </a:r>
            <a:endParaRPr lang="en-US" dirty="0"/>
          </a:p>
          <a:p>
            <a:pPr marL="742950" lvl="1" indent="-285750">
              <a:buFont typeface="Arial"/>
              <a:buChar char="•"/>
            </a:pPr>
            <a:r>
              <a:rPr lang="en-US" dirty="0" smtClean="0"/>
              <a:t>Description</a:t>
            </a:r>
          </a:p>
          <a:p>
            <a:pPr marL="742950" lvl="1" indent="-285750">
              <a:buFont typeface="Arial"/>
              <a:buChar char="•"/>
            </a:pPr>
            <a:r>
              <a:rPr lang="en-US" dirty="0" smtClean="0"/>
              <a:t>Definition of input and some examples of output</a:t>
            </a:r>
          </a:p>
          <a:p>
            <a:pPr marL="742950" lvl="1" indent="-285750">
              <a:buFont typeface="Arial"/>
              <a:buChar char="•"/>
            </a:pPr>
            <a:r>
              <a:rPr lang="en-US" dirty="0" err="1" smtClean="0"/>
              <a:t>Backtesting</a:t>
            </a:r>
            <a:endParaRPr lang="en-US" dirty="0" smtClean="0"/>
          </a:p>
          <a:p>
            <a:pPr marL="742950" lvl="1" indent="-285750">
              <a:buFont typeface="Arial"/>
              <a:buChar char="•"/>
            </a:pPr>
            <a:r>
              <a:rPr lang="en-US" dirty="0" smtClean="0"/>
              <a:t>Live example</a:t>
            </a:r>
          </a:p>
        </p:txBody>
      </p:sp>
      <p:sp>
        <p:nvSpPr>
          <p:cNvPr id="4" name="Slide Number Placeholder 3"/>
          <p:cNvSpPr>
            <a:spLocks noGrp="1"/>
          </p:cNvSpPr>
          <p:nvPr>
            <p:ph type="sldNum" sz="quarter" idx="12"/>
          </p:nvPr>
        </p:nvSpPr>
        <p:spPr/>
        <p:txBody>
          <a:bodyPr/>
          <a:lstStyle/>
          <a:p>
            <a:fld id="{FED0A56B-8A68-450E-A6EB-80F5A3BFCFE2}" type="slidenum">
              <a:rPr lang="es-ES" smtClean="0"/>
              <a:pPr/>
              <a:t>3</a:t>
            </a:fld>
            <a:endParaRPr lang="es-ES"/>
          </a:p>
        </p:txBody>
      </p:sp>
    </p:spTree>
    <p:extLst>
      <p:ext uri="{BB962C8B-B14F-4D97-AF65-F5344CB8AC3E}">
        <p14:creationId xmlns:p14="http://schemas.microsoft.com/office/powerpoint/2010/main" val="103495705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risk measurement</a:t>
            </a:r>
            <a:br>
              <a:rPr lang="en-US" dirty="0" smtClean="0"/>
            </a:br>
            <a:r>
              <a:rPr lang="en-US" dirty="0" smtClean="0"/>
              <a:t>Back testing 2013</a:t>
            </a:r>
            <a:endParaRPr lang="en-US" dirty="0"/>
          </a:p>
        </p:txBody>
      </p:sp>
      <p:sp>
        <p:nvSpPr>
          <p:cNvPr id="3" name="Content Placeholder 2"/>
          <p:cNvSpPr>
            <a:spLocks noGrp="1"/>
          </p:cNvSpPr>
          <p:nvPr>
            <p:ph idx="1"/>
          </p:nvPr>
        </p:nvSpPr>
        <p:spPr/>
        <p:txBody>
          <a:bodyPr/>
          <a:lstStyle/>
          <a:p>
            <a:r>
              <a:rPr lang="en-US" dirty="0" smtClean="0"/>
              <a:t>In order to measure the performance of this software, I did the following analysis:</a:t>
            </a:r>
          </a:p>
          <a:p>
            <a:endParaRPr lang="en-US" dirty="0"/>
          </a:p>
          <a:p>
            <a:pPr marL="285750" indent="-285750">
              <a:buFont typeface="Arial"/>
              <a:buChar char="•"/>
            </a:pPr>
            <a:r>
              <a:rPr lang="en-US" dirty="0" smtClean="0"/>
              <a:t>Created a Portfolio </a:t>
            </a:r>
            <a:r>
              <a:rPr lang="en-US" dirty="0" err="1" smtClean="0"/>
              <a:t>incluiding</a:t>
            </a:r>
            <a:r>
              <a:rPr lang="en-US" dirty="0" smtClean="0"/>
              <a:t> fixed-income securities and currency deposits according to the following table:</a:t>
            </a:r>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r>
              <a:rPr lang="en-US" dirty="0" smtClean="0"/>
              <a:t>Rebalancing the portfolio once each month</a:t>
            </a:r>
            <a:endParaRPr lang="en-US" dirty="0"/>
          </a:p>
          <a:p>
            <a:pPr marL="285750" indent="-285750">
              <a:buFont typeface="Arial"/>
              <a:buChar char="•"/>
            </a:pPr>
            <a:endParaRPr lang="en-US" dirty="0" smtClean="0"/>
          </a:p>
          <a:p>
            <a:pPr marL="285750" indent="-285750">
              <a:buFont typeface="Arial"/>
              <a:buChar char="•"/>
            </a:pPr>
            <a:r>
              <a:rPr lang="en-US" dirty="0" smtClean="0"/>
              <a:t>Calculate the daily market value for the portfolio and obtain the real profit and losses with observed market prices (full valuation, no factor-based valuation).</a:t>
            </a:r>
          </a:p>
          <a:p>
            <a:pPr marL="285750" indent="-285750">
              <a:buFont typeface="Arial"/>
              <a:buChar char="•"/>
            </a:pPr>
            <a:endParaRPr lang="en-US" dirty="0"/>
          </a:p>
          <a:p>
            <a:pPr marL="285750" indent="-285750">
              <a:buFont typeface="Arial"/>
              <a:buChar char="•"/>
            </a:pPr>
            <a:r>
              <a:rPr lang="en-US" dirty="0" smtClean="0"/>
              <a:t>Calculate the daily Value at Risk for the aggregated portfolio and for each separated </a:t>
            </a:r>
            <a:r>
              <a:rPr lang="en-US" dirty="0" err="1" smtClean="0"/>
              <a:t>subportfolio</a:t>
            </a:r>
            <a:r>
              <a:rPr lang="en-US" dirty="0" smtClean="0"/>
              <a:t> specified in the table above.</a:t>
            </a:r>
          </a:p>
          <a:p>
            <a:pPr marL="285750" indent="-285750">
              <a:buFont typeface="Arial"/>
              <a:buChar char="•"/>
            </a:pPr>
            <a:endParaRPr lang="en-US" dirty="0"/>
          </a:p>
          <a:p>
            <a:pPr marL="285750" indent="-285750">
              <a:buFont typeface="Arial"/>
              <a:buChar char="•"/>
            </a:pPr>
            <a:r>
              <a:rPr lang="en-US" dirty="0" smtClean="0"/>
              <a:t>Calculation from Jan 01, 2013 to Dec 31, 2013</a:t>
            </a:r>
          </a:p>
        </p:txBody>
      </p:sp>
      <p:sp>
        <p:nvSpPr>
          <p:cNvPr id="4" name="Slide Number Placeholder 3"/>
          <p:cNvSpPr>
            <a:spLocks noGrp="1"/>
          </p:cNvSpPr>
          <p:nvPr>
            <p:ph type="sldNum" sz="quarter" idx="12"/>
          </p:nvPr>
        </p:nvSpPr>
        <p:spPr/>
        <p:txBody>
          <a:bodyPr/>
          <a:lstStyle/>
          <a:p>
            <a:fld id="{FED0A56B-8A68-450E-A6EB-80F5A3BFCFE2}" type="slidenum">
              <a:rPr lang="es-ES" smtClean="0"/>
              <a:pPr/>
              <a:t>30</a:t>
            </a:fld>
            <a:endParaRPr lang="es-ES"/>
          </a:p>
        </p:txBody>
      </p:sp>
      <p:graphicFrame>
        <p:nvGraphicFramePr>
          <p:cNvPr id="5" name="Table 4"/>
          <p:cNvGraphicFramePr>
            <a:graphicFrameLocks noGrp="1"/>
          </p:cNvGraphicFramePr>
          <p:nvPr>
            <p:extLst>
              <p:ext uri="{D42A27DB-BD31-4B8C-83A1-F6EECF244321}">
                <p14:modId xmlns:p14="http://schemas.microsoft.com/office/powerpoint/2010/main" val="3215332027"/>
              </p:ext>
            </p:extLst>
          </p:nvPr>
        </p:nvGraphicFramePr>
        <p:xfrm>
          <a:off x="1115616" y="2026528"/>
          <a:ext cx="6696744" cy="2194560"/>
        </p:xfrm>
        <a:graphic>
          <a:graphicData uri="http://schemas.openxmlformats.org/drawingml/2006/table">
            <a:tbl>
              <a:tblPr firstRow="1" bandRow="1">
                <a:tableStyleId>{5C22544A-7EE6-4342-B048-85BDC9FD1C3A}</a:tableStyleId>
              </a:tblPr>
              <a:tblGrid>
                <a:gridCol w="3045256"/>
                <a:gridCol w="2030171"/>
                <a:gridCol w="1621317"/>
              </a:tblGrid>
              <a:tr h="144016">
                <a:tc>
                  <a:txBody>
                    <a:bodyPr/>
                    <a:lstStyle/>
                    <a:p>
                      <a:pPr algn="ctr"/>
                      <a:r>
                        <a:rPr lang="en-US" sz="1200" dirty="0" smtClean="0"/>
                        <a:t>Instrument type</a:t>
                      </a:r>
                      <a:endParaRPr lang="en-US" sz="1200" dirty="0"/>
                    </a:p>
                  </a:txBody>
                  <a:tcPr anchor="ctr"/>
                </a:tc>
                <a:tc>
                  <a:txBody>
                    <a:bodyPr/>
                    <a:lstStyle/>
                    <a:p>
                      <a:pPr algn="ctr"/>
                      <a:r>
                        <a:rPr lang="en-US" sz="1200" dirty="0" smtClean="0"/>
                        <a:t>Number</a:t>
                      </a:r>
                      <a:r>
                        <a:rPr lang="en-US" sz="1200" baseline="0" dirty="0" smtClean="0"/>
                        <a:t> of securities*</a:t>
                      </a:r>
                      <a:endParaRPr lang="en-US" sz="1200" dirty="0"/>
                    </a:p>
                  </a:txBody>
                  <a:tcPr anchor="ctr"/>
                </a:tc>
                <a:tc>
                  <a:txBody>
                    <a:bodyPr/>
                    <a:lstStyle/>
                    <a:p>
                      <a:pPr algn="ctr"/>
                      <a:r>
                        <a:rPr lang="en-US" sz="1200" dirty="0" smtClean="0"/>
                        <a:t>weighting (%)</a:t>
                      </a:r>
                      <a:endParaRPr lang="en-US" sz="1200" dirty="0"/>
                    </a:p>
                  </a:txBody>
                  <a:tcPr anchor="ctr"/>
                </a:tc>
              </a:tr>
              <a:tr h="231026">
                <a:tc>
                  <a:txBody>
                    <a:bodyPr/>
                    <a:lstStyle/>
                    <a:p>
                      <a:pPr algn="l"/>
                      <a:r>
                        <a:rPr lang="en-US" sz="1200" dirty="0" smtClean="0"/>
                        <a:t>US Treasury Bills</a:t>
                      </a:r>
                      <a:endParaRPr lang="en-US" sz="1200" dirty="0"/>
                    </a:p>
                  </a:txBody>
                  <a:tcPr anchor="ctr"/>
                </a:tc>
                <a:tc>
                  <a:txBody>
                    <a:bodyPr/>
                    <a:lstStyle/>
                    <a:p>
                      <a:pPr algn="ctr"/>
                      <a:r>
                        <a:rPr lang="en-US" sz="1200" dirty="0" smtClean="0"/>
                        <a:t>30</a:t>
                      </a:r>
                      <a:endParaRPr lang="en-US" sz="1200" dirty="0"/>
                    </a:p>
                  </a:txBody>
                  <a:tcPr anchor="ctr"/>
                </a:tc>
                <a:tc>
                  <a:txBody>
                    <a:bodyPr/>
                    <a:lstStyle/>
                    <a:p>
                      <a:pPr algn="ctr"/>
                      <a:r>
                        <a:rPr lang="en-US" sz="1200" dirty="0" smtClean="0"/>
                        <a:t>10.04</a:t>
                      </a:r>
                      <a:endParaRPr lang="en-US" sz="1200" dirty="0"/>
                    </a:p>
                  </a:txBody>
                  <a:tcPr anchor="ctr"/>
                </a:tc>
              </a:tr>
              <a:tr h="2310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 Treasury Notes 1-5</a:t>
                      </a:r>
                      <a:r>
                        <a:rPr lang="en-US" sz="1200" baseline="0" dirty="0" smtClean="0"/>
                        <a:t> years</a:t>
                      </a:r>
                      <a:endParaRPr lang="en-US" sz="1200" dirty="0" smtClean="0"/>
                    </a:p>
                  </a:txBody>
                  <a:tcPr anchor="ctr"/>
                </a:tc>
                <a:tc>
                  <a:txBody>
                    <a:bodyPr/>
                    <a:lstStyle/>
                    <a:p>
                      <a:pPr algn="ctr"/>
                      <a:r>
                        <a:rPr lang="en-US" sz="1200" dirty="0" smtClean="0"/>
                        <a:t>150</a:t>
                      </a:r>
                      <a:endParaRPr lang="en-US" sz="1200" dirty="0"/>
                    </a:p>
                  </a:txBody>
                  <a:tcPr anchor="ctr"/>
                </a:tc>
                <a:tc>
                  <a:txBody>
                    <a:bodyPr/>
                    <a:lstStyle/>
                    <a:p>
                      <a:pPr algn="ctr"/>
                      <a:r>
                        <a:rPr lang="en-US" sz="1200" dirty="0" smtClean="0"/>
                        <a:t>38.65</a:t>
                      </a:r>
                      <a:endParaRPr lang="en-US" sz="1200" dirty="0"/>
                    </a:p>
                  </a:txBody>
                  <a:tcPr anchor="ctr"/>
                </a:tc>
              </a:tr>
              <a:tr h="2310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 Treasury Notes 5-10</a:t>
                      </a:r>
                      <a:r>
                        <a:rPr lang="en-US" sz="1200" baseline="0" dirty="0" smtClean="0"/>
                        <a:t> years</a:t>
                      </a:r>
                      <a:endParaRPr lang="en-US" sz="1200" dirty="0" smtClean="0"/>
                    </a:p>
                  </a:txBody>
                  <a:tcPr anchor="ctr"/>
                </a:tc>
                <a:tc>
                  <a:txBody>
                    <a:bodyPr/>
                    <a:lstStyle/>
                    <a:p>
                      <a:pPr algn="ctr"/>
                      <a:r>
                        <a:rPr lang="en-US" sz="1200" dirty="0" smtClean="0"/>
                        <a:t>130</a:t>
                      </a:r>
                      <a:endParaRPr lang="en-US" sz="1200" dirty="0"/>
                    </a:p>
                  </a:txBody>
                  <a:tcPr anchor="ctr"/>
                </a:tc>
                <a:tc>
                  <a:txBody>
                    <a:bodyPr/>
                    <a:lstStyle/>
                    <a:p>
                      <a:pPr algn="ctr"/>
                      <a:r>
                        <a:rPr lang="en-US" sz="1200" dirty="0" smtClean="0"/>
                        <a:t>21.12</a:t>
                      </a:r>
                      <a:endParaRPr lang="en-US" sz="1200" dirty="0"/>
                    </a:p>
                  </a:txBody>
                  <a:tcPr anchor="ctr"/>
                </a:tc>
              </a:tr>
              <a:tr h="231026">
                <a:tc>
                  <a:txBody>
                    <a:bodyPr/>
                    <a:lstStyle/>
                    <a:p>
                      <a:pPr algn="l"/>
                      <a:r>
                        <a:rPr lang="en-US" sz="1200" dirty="0" smtClean="0"/>
                        <a:t>US Agencies 1-3 years</a:t>
                      </a:r>
                      <a:endParaRPr lang="en-US" sz="1200" dirty="0"/>
                    </a:p>
                  </a:txBody>
                  <a:tcPr anchor="ctr"/>
                </a:tc>
                <a:tc>
                  <a:txBody>
                    <a:bodyPr/>
                    <a:lstStyle/>
                    <a:p>
                      <a:pPr algn="ctr"/>
                      <a:r>
                        <a:rPr lang="en-US" sz="1200" dirty="0" smtClean="0"/>
                        <a:t>60</a:t>
                      </a:r>
                      <a:endParaRPr lang="en-US" sz="1200" dirty="0"/>
                    </a:p>
                  </a:txBody>
                  <a:tcPr anchor="ctr"/>
                </a:tc>
                <a:tc>
                  <a:txBody>
                    <a:bodyPr/>
                    <a:lstStyle/>
                    <a:p>
                      <a:pPr algn="ctr"/>
                      <a:r>
                        <a:rPr lang="en-US" sz="1200" dirty="0" smtClean="0"/>
                        <a:t>2.63</a:t>
                      </a:r>
                      <a:endParaRPr lang="en-US" sz="1200" dirty="0"/>
                    </a:p>
                  </a:txBody>
                  <a:tcPr anchor="ctr"/>
                </a:tc>
              </a:tr>
              <a:tr h="231026">
                <a:tc>
                  <a:txBody>
                    <a:bodyPr/>
                    <a:lstStyle/>
                    <a:p>
                      <a:pPr algn="l"/>
                      <a:r>
                        <a:rPr lang="en-US" sz="1200" dirty="0" smtClean="0"/>
                        <a:t>CA Govt. Notes 0-3 years</a:t>
                      </a:r>
                      <a:endParaRPr lang="en-US" sz="1200" dirty="0"/>
                    </a:p>
                  </a:txBody>
                  <a:tcPr anchor="ctr"/>
                </a:tc>
                <a:tc>
                  <a:txBody>
                    <a:bodyPr/>
                    <a:lstStyle/>
                    <a:p>
                      <a:pPr algn="ctr"/>
                      <a:r>
                        <a:rPr lang="en-US" sz="1200" dirty="0" smtClean="0"/>
                        <a:t>20</a:t>
                      </a:r>
                      <a:endParaRPr lang="en-US" sz="1200" dirty="0"/>
                    </a:p>
                  </a:txBody>
                  <a:tcPr anchor="ctr"/>
                </a:tc>
                <a:tc>
                  <a:txBody>
                    <a:bodyPr/>
                    <a:lstStyle/>
                    <a:p>
                      <a:pPr algn="ctr"/>
                      <a:r>
                        <a:rPr lang="en-US" sz="1200" dirty="0" smtClean="0"/>
                        <a:t>1.79</a:t>
                      </a:r>
                      <a:endParaRPr lang="en-US" sz="1200" dirty="0"/>
                    </a:p>
                  </a:txBody>
                  <a:tcPr anchor="ctr"/>
                </a:tc>
              </a:tr>
              <a:tr h="231026">
                <a:tc>
                  <a:txBody>
                    <a:bodyPr/>
                    <a:lstStyle/>
                    <a:p>
                      <a:pPr algn="l"/>
                      <a:r>
                        <a:rPr lang="en-US" sz="1200" dirty="0" smtClean="0"/>
                        <a:t>Euro</a:t>
                      </a:r>
                      <a:r>
                        <a:rPr lang="en-US" sz="1200" baseline="0" dirty="0" smtClean="0"/>
                        <a:t> </a:t>
                      </a:r>
                      <a:r>
                        <a:rPr lang="en-US" sz="1200" dirty="0" smtClean="0"/>
                        <a:t>(EUR)</a:t>
                      </a:r>
                      <a:endParaRPr lang="en-US" sz="1200" dirty="0"/>
                    </a:p>
                  </a:txBody>
                  <a:tcPr anchor="ctr"/>
                </a:tc>
                <a:tc>
                  <a:txBody>
                    <a:bodyPr/>
                    <a:lstStyle/>
                    <a:p>
                      <a:pPr algn="ctr"/>
                      <a:r>
                        <a:rPr lang="en-US" sz="1200" dirty="0" smtClean="0"/>
                        <a:t>1</a:t>
                      </a:r>
                      <a:endParaRPr lang="en-US" sz="1200" dirty="0"/>
                    </a:p>
                  </a:txBody>
                  <a:tcPr anchor="ctr"/>
                </a:tc>
                <a:tc>
                  <a:txBody>
                    <a:bodyPr/>
                    <a:lstStyle/>
                    <a:p>
                      <a:pPr algn="ctr"/>
                      <a:r>
                        <a:rPr lang="en-US" sz="1200" dirty="0" smtClean="0"/>
                        <a:t>11.54</a:t>
                      </a:r>
                      <a:endParaRPr lang="en-US" sz="1200" dirty="0"/>
                    </a:p>
                  </a:txBody>
                  <a:tcPr anchor="ctr"/>
                </a:tc>
              </a:tr>
              <a:tr h="231026">
                <a:tc>
                  <a:txBody>
                    <a:bodyPr/>
                    <a:lstStyle/>
                    <a:p>
                      <a:pPr algn="l"/>
                      <a:r>
                        <a:rPr lang="en-US" sz="1200" dirty="0" smtClean="0"/>
                        <a:t>Sterling Pound (GBP)</a:t>
                      </a:r>
                      <a:endParaRPr lang="en-US" sz="1200" dirty="0"/>
                    </a:p>
                  </a:txBody>
                  <a:tcPr anchor="ctr"/>
                </a:tc>
                <a:tc>
                  <a:txBody>
                    <a:bodyPr/>
                    <a:lstStyle/>
                    <a:p>
                      <a:pPr algn="ctr"/>
                      <a:r>
                        <a:rPr lang="en-US" sz="1200" dirty="0" smtClean="0"/>
                        <a:t>1</a:t>
                      </a:r>
                      <a:endParaRPr lang="en-US" sz="1200" dirty="0"/>
                    </a:p>
                  </a:txBody>
                  <a:tcPr anchor="ctr"/>
                </a:tc>
                <a:tc>
                  <a:txBody>
                    <a:bodyPr/>
                    <a:lstStyle/>
                    <a:p>
                      <a:pPr algn="ctr"/>
                      <a:r>
                        <a:rPr lang="en-US" sz="1200" dirty="0" smtClean="0"/>
                        <a:t>14.22</a:t>
                      </a:r>
                      <a:endParaRPr lang="en-US" sz="1200" dirty="0"/>
                    </a:p>
                  </a:txBody>
                  <a:tcPr anchor="ctr"/>
                </a:tc>
              </a:tr>
            </a:tbl>
          </a:graphicData>
        </a:graphic>
      </p:graphicFrame>
    </p:spTree>
    <p:extLst>
      <p:ext uri="{BB962C8B-B14F-4D97-AF65-F5344CB8AC3E}">
        <p14:creationId xmlns:p14="http://schemas.microsoft.com/office/powerpoint/2010/main" val="16399829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risk measurement</a:t>
            </a:r>
            <a:br>
              <a:rPr lang="en-US" dirty="0" smtClean="0"/>
            </a:br>
            <a:r>
              <a:rPr lang="en-US" dirty="0" smtClean="0"/>
              <a:t>Back testing 2013</a:t>
            </a:r>
            <a:endParaRPr lang="en-US" dirty="0"/>
          </a:p>
        </p:txBody>
      </p:sp>
      <p:pic>
        <p:nvPicPr>
          <p:cNvPr id="5" name="Content Placeholder 4" descr="01 backtesting VaR global.png"/>
          <p:cNvPicPr>
            <a:picLocks noGrp="1" noChangeAspect="1"/>
          </p:cNvPicPr>
          <p:nvPr>
            <p:ph idx="1"/>
          </p:nvPr>
        </p:nvPicPr>
        <p:blipFill>
          <a:blip r:embed="rId2">
            <a:extLst>
              <a:ext uri="{28A0092B-C50C-407E-A947-70E740481C1C}">
                <a14:useLocalDpi xmlns:a14="http://schemas.microsoft.com/office/drawing/2010/main" val="0"/>
              </a:ext>
            </a:extLst>
          </a:blip>
          <a:srcRect t="-1907" b="-1907"/>
          <a:stretch>
            <a:fillRect/>
          </a:stretch>
        </p:blipFill>
        <p:spPr/>
      </p:pic>
      <p:sp>
        <p:nvSpPr>
          <p:cNvPr id="4" name="Slide Number Placeholder 3"/>
          <p:cNvSpPr>
            <a:spLocks noGrp="1"/>
          </p:cNvSpPr>
          <p:nvPr>
            <p:ph type="sldNum" sz="quarter" idx="12"/>
          </p:nvPr>
        </p:nvSpPr>
        <p:spPr/>
        <p:txBody>
          <a:bodyPr/>
          <a:lstStyle/>
          <a:p>
            <a:fld id="{FED0A56B-8A68-450E-A6EB-80F5A3BFCFE2}" type="slidenum">
              <a:rPr lang="es-ES" smtClean="0"/>
              <a:pPr/>
              <a:t>31</a:t>
            </a:fld>
            <a:endParaRPr lang="es-ES"/>
          </a:p>
        </p:txBody>
      </p:sp>
      <p:sp>
        <p:nvSpPr>
          <p:cNvPr id="6" name="Rectangle 5"/>
          <p:cNvSpPr/>
          <p:nvPr/>
        </p:nvSpPr>
        <p:spPr>
          <a:xfrm>
            <a:off x="6169322" y="5589240"/>
            <a:ext cx="2219102" cy="646331"/>
          </a:xfrm>
          <a:prstGeom prst="rect">
            <a:avLst/>
          </a:prstGeom>
        </p:spPr>
        <p:txBody>
          <a:bodyPr wrap="none">
            <a:spAutoFit/>
          </a:bodyPr>
          <a:lstStyle/>
          <a:p>
            <a:pPr algn="ctr"/>
            <a:r>
              <a:rPr lang="en-US" sz="1800" dirty="0" smtClean="0"/>
              <a:t>Losses </a:t>
            </a:r>
            <a:r>
              <a:rPr lang="en-US" sz="1800" dirty="0" err="1" smtClean="0"/>
              <a:t>exceding</a:t>
            </a:r>
            <a:r>
              <a:rPr lang="en-US" sz="1800" dirty="0" smtClean="0"/>
              <a:t> </a:t>
            </a:r>
            <a:r>
              <a:rPr lang="en-US" sz="1800" dirty="0" err="1" smtClean="0"/>
              <a:t>VaR</a:t>
            </a:r>
            <a:r>
              <a:rPr lang="en-US" sz="1800" dirty="0" smtClean="0"/>
              <a:t>:</a:t>
            </a:r>
            <a:endParaRPr lang="en-US" sz="1800" dirty="0"/>
          </a:p>
          <a:p>
            <a:pPr algn="ctr"/>
            <a:r>
              <a:rPr lang="en-US" sz="1800" b="1" dirty="0" smtClean="0"/>
              <a:t>5.385</a:t>
            </a:r>
            <a:r>
              <a:rPr lang="en-US" sz="1800" b="1" dirty="0"/>
              <a:t>%</a:t>
            </a:r>
            <a:endParaRPr lang="en-US" sz="1800" b="1" dirty="0"/>
          </a:p>
        </p:txBody>
      </p:sp>
    </p:spTree>
    <p:extLst>
      <p:ext uri="{BB962C8B-B14F-4D97-AF65-F5344CB8AC3E}">
        <p14:creationId xmlns:p14="http://schemas.microsoft.com/office/powerpoint/2010/main" val="9457455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risk measurement</a:t>
            </a:r>
            <a:br>
              <a:rPr lang="en-US" dirty="0" smtClean="0"/>
            </a:br>
            <a:r>
              <a:rPr lang="en-US" dirty="0" smtClean="0"/>
              <a:t>Back testing 2013</a:t>
            </a:r>
            <a:endParaRPr lang="en-US" dirty="0"/>
          </a:p>
        </p:txBody>
      </p:sp>
      <p:sp>
        <p:nvSpPr>
          <p:cNvPr id="4" name="Slide Number Placeholder 3"/>
          <p:cNvSpPr>
            <a:spLocks noGrp="1"/>
          </p:cNvSpPr>
          <p:nvPr>
            <p:ph type="sldNum" sz="quarter" idx="12"/>
          </p:nvPr>
        </p:nvSpPr>
        <p:spPr/>
        <p:txBody>
          <a:bodyPr/>
          <a:lstStyle/>
          <a:p>
            <a:fld id="{FED0A56B-8A68-450E-A6EB-80F5A3BFCFE2}" type="slidenum">
              <a:rPr lang="es-ES" smtClean="0"/>
              <a:pPr/>
              <a:t>32</a:t>
            </a:fld>
            <a:endParaRPr lang="es-ES"/>
          </a:p>
        </p:txBody>
      </p:sp>
      <p:pic>
        <p:nvPicPr>
          <p:cNvPr id="6" name="Picture 5" descr="02 backtesting VaR bill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92" y="999816"/>
            <a:ext cx="4401312" cy="2755392"/>
          </a:xfrm>
          <a:prstGeom prst="rect">
            <a:avLst/>
          </a:prstGeom>
        </p:spPr>
      </p:pic>
      <p:pic>
        <p:nvPicPr>
          <p:cNvPr id="7" name="Picture 6" descr="03 backtesting VaR notes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980728"/>
            <a:ext cx="4401312" cy="2755392"/>
          </a:xfrm>
          <a:prstGeom prst="rect">
            <a:avLst/>
          </a:prstGeom>
        </p:spPr>
      </p:pic>
      <p:pic>
        <p:nvPicPr>
          <p:cNvPr id="8" name="Picture 7" descr="04 backtesting VaR notes5-1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688" y="3808128"/>
            <a:ext cx="4401312" cy="2755392"/>
          </a:xfrm>
          <a:prstGeom prst="rect">
            <a:avLst/>
          </a:prstGeom>
        </p:spPr>
      </p:pic>
      <p:pic>
        <p:nvPicPr>
          <p:cNvPr id="9" name="Picture 8" descr="05 backtesting VaR agencies 1-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4008" y="3808128"/>
            <a:ext cx="4401312" cy="2755392"/>
          </a:xfrm>
          <a:prstGeom prst="rect">
            <a:avLst/>
          </a:prstGeom>
        </p:spPr>
      </p:pic>
      <p:sp>
        <p:nvSpPr>
          <p:cNvPr id="10" name="Rectangle 9"/>
          <p:cNvSpPr/>
          <p:nvPr/>
        </p:nvSpPr>
        <p:spPr>
          <a:xfrm>
            <a:off x="294739" y="3255367"/>
            <a:ext cx="1540957" cy="461665"/>
          </a:xfrm>
          <a:prstGeom prst="rect">
            <a:avLst/>
          </a:prstGeom>
        </p:spPr>
        <p:txBody>
          <a:bodyPr wrap="none">
            <a:spAutoFit/>
          </a:bodyPr>
          <a:lstStyle/>
          <a:p>
            <a:pPr algn="ctr"/>
            <a:r>
              <a:rPr lang="en-US" sz="1200" dirty="0" smtClean="0"/>
              <a:t>Losses </a:t>
            </a:r>
            <a:r>
              <a:rPr lang="en-US" sz="1200" dirty="0" err="1" smtClean="0"/>
              <a:t>exceding</a:t>
            </a:r>
            <a:r>
              <a:rPr lang="en-US" sz="1200" dirty="0" smtClean="0"/>
              <a:t> </a:t>
            </a:r>
            <a:r>
              <a:rPr lang="en-US" sz="1200" dirty="0" err="1" smtClean="0"/>
              <a:t>VaR</a:t>
            </a:r>
            <a:r>
              <a:rPr lang="en-US" sz="1200" dirty="0" smtClean="0"/>
              <a:t>:</a:t>
            </a:r>
            <a:endParaRPr lang="en-US" sz="1200" dirty="0"/>
          </a:p>
          <a:p>
            <a:pPr algn="ctr"/>
            <a:r>
              <a:rPr lang="en-US" sz="1200" b="1" dirty="0" smtClean="0"/>
              <a:t>2.31%</a:t>
            </a:r>
            <a:endParaRPr lang="en-US" sz="1200" b="1" dirty="0"/>
          </a:p>
        </p:txBody>
      </p:sp>
      <p:sp>
        <p:nvSpPr>
          <p:cNvPr id="12" name="Rectangle 11"/>
          <p:cNvSpPr/>
          <p:nvPr/>
        </p:nvSpPr>
        <p:spPr>
          <a:xfrm>
            <a:off x="4932040" y="3212976"/>
            <a:ext cx="1540957" cy="461665"/>
          </a:xfrm>
          <a:prstGeom prst="rect">
            <a:avLst/>
          </a:prstGeom>
        </p:spPr>
        <p:txBody>
          <a:bodyPr wrap="none">
            <a:spAutoFit/>
          </a:bodyPr>
          <a:lstStyle/>
          <a:p>
            <a:pPr algn="ctr"/>
            <a:r>
              <a:rPr lang="en-US" sz="1200" dirty="0" smtClean="0"/>
              <a:t>Losses </a:t>
            </a:r>
            <a:r>
              <a:rPr lang="en-US" sz="1200" dirty="0" err="1" smtClean="0"/>
              <a:t>exceding</a:t>
            </a:r>
            <a:r>
              <a:rPr lang="en-US" sz="1200" dirty="0" smtClean="0"/>
              <a:t> </a:t>
            </a:r>
            <a:r>
              <a:rPr lang="en-US" sz="1200" dirty="0" err="1" smtClean="0"/>
              <a:t>VaR</a:t>
            </a:r>
            <a:r>
              <a:rPr lang="en-US" sz="1200" dirty="0" smtClean="0"/>
              <a:t>:</a:t>
            </a:r>
            <a:endParaRPr lang="en-US" sz="1200" dirty="0"/>
          </a:p>
          <a:p>
            <a:pPr algn="ctr"/>
            <a:r>
              <a:rPr lang="en-US" sz="1200" b="1" dirty="0" smtClean="0"/>
              <a:t>5.77%</a:t>
            </a:r>
            <a:endParaRPr lang="en-US" sz="1200" b="1" dirty="0"/>
          </a:p>
        </p:txBody>
      </p:sp>
      <p:sp>
        <p:nvSpPr>
          <p:cNvPr id="13" name="Rectangle 12"/>
          <p:cNvSpPr/>
          <p:nvPr/>
        </p:nvSpPr>
        <p:spPr>
          <a:xfrm>
            <a:off x="395536" y="6021288"/>
            <a:ext cx="1540957" cy="461665"/>
          </a:xfrm>
          <a:prstGeom prst="rect">
            <a:avLst/>
          </a:prstGeom>
        </p:spPr>
        <p:txBody>
          <a:bodyPr wrap="none">
            <a:spAutoFit/>
          </a:bodyPr>
          <a:lstStyle/>
          <a:p>
            <a:pPr algn="ctr"/>
            <a:r>
              <a:rPr lang="en-US" sz="1200" dirty="0" smtClean="0"/>
              <a:t>Losses </a:t>
            </a:r>
            <a:r>
              <a:rPr lang="en-US" sz="1200" dirty="0" err="1" smtClean="0"/>
              <a:t>exceding</a:t>
            </a:r>
            <a:r>
              <a:rPr lang="en-US" sz="1200" dirty="0" smtClean="0"/>
              <a:t> </a:t>
            </a:r>
            <a:r>
              <a:rPr lang="en-US" sz="1200" dirty="0" err="1" smtClean="0"/>
              <a:t>VaR</a:t>
            </a:r>
            <a:r>
              <a:rPr lang="en-US" sz="1200" dirty="0" smtClean="0"/>
              <a:t>:</a:t>
            </a:r>
            <a:endParaRPr lang="en-US" sz="1200" dirty="0"/>
          </a:p>
          <a:p>
            <a:pPr algn="ctr"/>
            <a:r>
              <a:rPr lang="en-US" sz="1200" b="1" dirty="0" smtClean="0"/>
              <a:t>6.15%</a:t>
            </a:r>
            <a:endParaRPr lang="en-US" sz="1200" b="1" dirty="0"/>
          </a:p>
        </p:txBody>
      </p:sp>
      <p:sp>
        <p:nvSpPr>
          <p:cNvPr id="14" name="Rectangle 13"/>
          <p:cNvSpPr/>
          <p:nvPr/>
        </p:nvSpPr>
        <p:spPr>
          <a:xfrm>
            <a:off x="4860032" y="6021288"/>
            <a:ext cx="1540957" cy="461665"/>
          </a:xfrm>
          <a:prstGeom prst="rect">
            <a:avLst/>
          </a:prstGeom>
        </p:spPr>
        <p:txBody>
          <a:bodyPr wrap="none">
            <a:spAutoFit/>
          </a:bodyPr>
          <a:lstStyle/>
          <a:p>
            <a:pPr algn="ctr"/>
            <a:r>
              <a:rPr lang="en-US" sz="1200" dirty="0" smtClean="0"/>
              <a:t>Losses </a:t>
            </a:r>
            <a:r>
              <a:rPr lang="en-US" sz="1200" dirty="0" err="1" smtClean="0"/>
              <a:t>exceding</a:t>
            </a:r>
            <a:r>
              <a:rPr lang="en-US" sz="1200" dirty="0" smtClean="0"/>
              <a:t> </a:t>
            </a:r>
            <a:r>
              <a:rPr lang="en-US" sz="1200" dirty="0" err="1" smtClean="0"/>
              <a:t>VaR</a:t>
            </a:r>
            <a:r>
              <a:rPr lang="en-US" sz="1200" dirty="0" smtClean="0"/>
              <a:t>:</a:t>
            </a:r>
            <a:endParaRPr lang="en-US" sz="1200" dirty="0"/>
          </a:p>
          <a:p>
            <a:pPr algn="ctr"/>
            <a:r>
              <a:rPr lang="en-US" sz="1200" b="1" dirty="0" smtClean="0"/>
              <a:t>9.23%</a:t>
            </a:r>
            <a:endParaRPr lang="en-US" sz="1200" b="1" dirty="0"/>
          </a:p>
        </p:txBody>
      </p:sp>
    </p:spTree>
    <p:extLst>
      <p:ext uri="{BB962C8B-B14F-4D97-AF65-F5344CB8AC3E}">
        <p14:creationId xmlns:p14="http://schemas.microsoft.com/office/powerpoint/2010/main" val="41306366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risk measurement</a:t>
            </a:r>
            <a:br>
              <a:rPr lang="en-US" dirty="0" smtClean="0"/>
            </a:br>
            <a:r>
              <a:rPr lang="en-US" dirty="0" smtClean="0"/>
              <a:t>Back testing 2013</a:t>
            </a:r>
            <a:endParaRPr lang="en-US" dirty="0"/>
          </a:p>
        </p:txBody>
      </p:sp>
      <p:sp>
        <p:nvSpPr>
          <p:cNvPr id="4" name="Slide Number Placeholder 3"/>
          <p:cNvSpPr>
            <a:spLocks noGrp="1"/>
          </p:cNvSpPr>
          <p:nvPr>
            <p:ph type="sldNum" sz="quarter" idx="12"/>
          </p:nvPr>
        </p:nvSpPr>
        <p:spPr/>
        <p:txBody>
          <a:bodyPr/>
          <a:lstStyle/>
          <a:p>
            <a:fld id="{FED0A56B-8A68-450E-A6EB-80F5A3BFCFE2}" type="slidenum">
              <a:rPr lang="es-ES" smtClean="0"/>
              <a:pPr/>
              <a:t>33</a:t>
            </a:fld>
            <a:endParaRPr lang="es-ES"/>
          </a:p>
        </p:txBody>
      </p:sp>
      <p:pic>
        <p:nvPicPr>
          <p:cNvPr id="5" name="Picture 4" descr="06 backtesting VaR CA notes 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 y="942552"/>
            <a:ext cx="4401312" cy="2755392"/>
          </a:xfrm>
          <a:prstGeom prst="rect">
            <a:avLst/>
          </a:prstGeom>
        </p:spPr>
      </p:pic>
      <p:pic>
        <p:nvPicPr>
          <p:cNvPr id="6" name="Picture 5" descr="07 backtesting VaR EU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5184" y="942552"/>
            <a:ext cx="4401312" cy="2755392"/>
          </a:xfrm>
          <a:prstGeom prst="rect">
            <a:avLst/>
          </a:prstGeom>
        </p:spPr>
      </p:pic>
      <p:pic>
        <p:nvPicPr>
          <p:cNvPr id="7" name="Picture 6" descr="08 backtesting VaR GBP.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864" y="3769952"/>
            <a:ext cx="4401312" cy="2755392"/>
          </a:xfrm>
          <a:prstGeom prst="rect">
            <a:avLst/>
          </a:prstGeom>
        </p:spPr>
      </p:pic>
      <p:pic>
        <p:nvPicPr>
          <p:cNvPr id="8" name="Picture 7" descr="09 backtesting VaR EUR,GBP.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5184" y="3769952"/>
            <a:ext cx="4401312" cy="2755392"/>
          </a:xfrm>
          <a:prstGeom prst="rect">
            <a:avLst/>
          </a:prstGeom>
        </p:spPr>
      </p:pic>
      <p:sp>
        <p:nvSpPr>
          <p:cNvPr id="9" name="Rectangle 8"/>
          <p:cNvSpPr/>
          <p:nvPr/>
        </p:nvSpPr>
        <p:spPr>
          <a:xfrm>
            <a:off x="438755" y="3212976"/>
            <a:ext cx="1540957" cy="461665"/>
          </a:xfrm>
          <a:prstGeom prst="rect">
            <a:avLst/>
          </a:prstGeom>
        </p:spPr>
        <p:txBody>
          <a:bodyPr wrap="none">
            <a:spAutoFit/>
          </a:bodyPr>
          <a:lstStyle/>
          <a:p>
            <a:pPr algn="ctr"/>
            <a:r>
              <a:rPr lang="en-US" sz="1200" dirty="0" smtClean="0"/>
              <a:t>Losses </a:t>
            </a:r>
            <a:r>
              <a:rPr lang="en-US" sz="1200" dirty="0" err="1" smtClean="0"/>
              <a:t>exceding</a:t>
            </a:r>
            <a:r>
              <a:rPr lang="en-US" sz="1200" dirty="0" smtClean="0"/>
              <a:t> </a:t>
            </a:r>
            <a:r>
              <a:rPr lang="en-US" sz="1200" dirty="0" err="1" smtClean="0"/>
              <a:t>VaR</a:t>
            </a:r>
            <a:r>
              <a:rPr lang="en-US" sz="1200" dirty="0" smtClean="0"/>
              <a:t>:</a:t>
            </a:r>
            <a:endParaRPr lang="en-US" sz="1200" dirty="0"/>
          </a:p>
          <a:p>
            <a:pPr algn="ctr"/>
            <a:r>
              <a:rPr lang="en-US" sz="1200" b="1" dirty="0" smtClean="0"/>
              <a:t>4.62 %</a:t>
            </a:r>
            <a:endParaRPr lang="en-US" sz="1200" b="1" dirty="0"/>
          </a:p>
        </p:txBody>
      </p:sp>
      <p:sp>
        <p:nvSpPr>
          <p:cNvPr id="10" name="Rectangle 9"/>
          <p:cNvSpPr/>
          <p:nvPr/>
        </p:nvSpPr>
        <p:spPr>
          <a:xfrm>
            <a:off x="395536" y="6063679"/>
            <a:ext cx="1540957" cy="461665"/>
          </a:xfrm>
          <a:prstGeom prst="rect">
            <a:avLst/>
          </a:prstGeom>
        </p:spPr>
        <p:txBody>
          <a:bodyPr wrap="none">
            <a:spAutoFit/>
          </a:bodyPr>
          <a:lstStyle/>
          <a:p>
            <a:pPr algn="ctr"/>
            <a:r>
              <a:rPr lang="en-US" sz="1200" dirty="0" smtClean="0"/>
              <a:t>Losses </a:t>
            </a:r>
            <a:r>
              <a:rPr lang="en-US" sz="1200" dirty="0" err="1" smtClean="0"/>
              <a:t>exceding</a:t>
            </a:r>
            <a:r>
              <a:rPr lang="en-US" sz="1200" dirty="0" smtClean="0"/>
              <a:t> </a:t>
            </a:r>
            <a:r>
              <a:rPr lang="en-US" sz="1200" dirty="0" err="1" smtClean="0"/>
              <a:t>VaR</a:t>
            </a:r>
            <a:r>
              <a:rPr lang="en-US" sz="1200" dirty="0" smtClean="0"/>
              <a:t>:</a:t>
            </a:r>
            <a:endParaRPr lang="en-US" sz="1200" dirty="0"/>
          </a:p>
          <a:p>
            <a:pPr algn="ctr"/>
            <a:r>
              <a:rPr lang="en-US" sz="1200" b="1" dirty="0" smtClean="0"/>
              <a:t>7.31%</a:t>
            </a:r>
            <a:endParaRPr lang="en-US" sz="1200" b="1" dirty="0"/>
          </a:p>
        </p:txBody>
      </p:sp>
      <p:sp>
        <p:nvSpPr>
          <p:cNvPr id="11" name="Rectangle 10"/>
          <p:cNvSpPr/>
          <p:nvPr/>
        </p:nvSpPr>
        <p:spPr>
          <a:xfrm>
            <a:off x="4932040" y="3140968"/>
            <a:ext cx="1540957" cy="461665"/>
          </a:xfrm>
          <a:prstGeom prst="rect">
            <a:avLst/>
          </a:prstGeom>
        </p:spPr>
        <p:txBody>
          <a:bodyPr wrap="none">
            <a:spAutoFit/>
          </a:bodyPr>
          <a:lstStyle/>
          <a:p>
            <a:pPr algn="ctr"/>
            <a:r>
              <a:rPr lang="en-US" sz="1200" dirty="0" smtClean="0"/>
              <a:t>Losses </a:t>
            </a:r>
            <a:r>
              <a:rPr lang="en-US" sz="1200" dirty="0" err="1" smtClean="0"/>
              <a:t>exceding</a:t>
            </a:r>
            <a:r>
              <a:rPr lang="en-US" sz="1200" dirty="0" smtClean="0"/>
              <a:t> </a:t>
            </a:r>
            <a:r>
              <a:rPr lang="en-US" sz="1200" dirty="0" err="1" smtClean="0"/>
              <a:t>VaR</a:t>
            </a:r>
            <a:r>
              <a:rPr lang="en-US" sz="1200" dirty="0" smtClean="0"/>
              <a:t>:</a:t>
            </a:r>
            <a:endParaRPr lang="en-US" sz="1200" dirty="0"/>
          </a:p>
          <a:p>
            <a:pPr algn="ctr"/>
            <a:r>
              <a:rPr lang="en-US" sz="1200" b="1" dirty="0" smtClean="0"/>
              <a:t>5.38%</a:t>
            </a:r>
            <a:endParaRPr lang="en-US" sz="1200" b="1" dirty="0"/>
          </a:p>
        </p:txBody>
      </p:sp>
      <p:sp>
        <p:nvSpPr>
          <p:cNvPr id="12" name="Rectangle 11"/>
          <p:cNvSpPr/>
          <p:nvPr/>
        </p:nvSpPr>
        <p:spPr>
          <a:xfrm>
            <a:off x="4903251" y="6063679"/>
            <a:ext cx="1540957" cy="461665"/>
          </a:xfrm>
          <a:prstGeom prst="rect">
            <a:avLst/>
          </a:prstGeom>
        </p:spPr>
        <p:txBody>
          <a:bodyPr wrap="none">
            <a:spAutoFit/>
          </a:bodyPr>
          <a:lstStyle/>
          <a:p>
            <a:pPr algn="ctr"/>
            <a:r>
              <a:rPr lang="en-US" sz="1200" dirty="0" smtClean="0"/>
              <a:t>Losses </a:t>
            </a:r>
            <a:r>
              <a:rPr lang="en-US" sz="1200" dirty="0" err="1" smtClean="0"/>
              <a:t>exceding</a:t>
            </a:r>
            <a:r>
              <a:rPr lang="en-US" sz="1200" dirty="0" smtClean="0"/>
              <a:t> </a:t>
            </a:r>
            <a:r>
              <a:rPr lang="en-US" sz="1200" dirty="0" err="1" smtClean="0"/>
              <a:t>VaR</a:t>
            </a:r>
            <a:r>
              <a:rPr lang="en-US" sz="1200" dirty="0" smtClean="0"/>
              <a:t>:</a:t>
            </a:r>
            <a:endParaRPr lang="en-US" sz="1200" dirty="0"/>
          </a:p>
          <a:p>
            <a:pPr algn="ctr"/>
            <a:r>
              <a:rPr lang="en-US" sz="1200" b="1" dirty="0" smtClean="0"/>
              <a:t>5.01%</a:t>
            </a:r>
            <a:endParaRPr lang="en-US" sz="1200" b="1" dirty="0"/>
          </a:p>
        </p:txBody>
      </p:sp>
    </p:spTree>
    <p:extLst>
      <p:ext uri="{BB962C8B-B14F-4D97-AF65-F5344CB8AC3E}">
        <p14:creationId xmlns:p14="http://schemas.microsoft.com/office/powerpoint/2010/main" val="205506791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risk measurement</a:t>
            </a:r>
            <a:br>
              <a:rPr lang="en-US" dirty="0" smtClean="0"/>
            </a:br>
            <a:r>
              <a:rPr lang="en-US" dirty="0" smtClean="0"/>
              <a:t>Development</a:t>
            </a:r>
            <a:endParaRPr lang="en-US" dirty="0"/>
          </a:p>
        </p:txBody>
      </p:sp>
      <p:sp>
        <p:nvSpPr>
          <p:cNvPr id="3" name="Content Placeholder 2"/>
          <p:cNvSpPr>
            <a:spLocks noGrp="1"/>
          </p:cNvSpPr>
          <p:nvPr>
            <p:ph idx="1"/>
          </p:nvPr>
        </p:nvSpPr>
        <p:spPr/>
        <p:txBody>
          <a:bodyPr/>
          <a:lstStyle/>
          <a:p>
            <a:pPr algn="ctr"/>
            <a:r>
              <a:rPr lang="en-US" b="1" dirty="0" smtClean="0"/>
              <a:t>Areas of development</a:t>
            </a:r>
          </a:p>
          <a:p>
            <a:endParaRPr lang="en-US" dirty="0" smtClean="0"/>
          </a:p>
          <a:p>
            <a:endParaRPr lang="en-US" dirty="0"/>
          </a:p>
          <a:p>
            <a:pPr marL="285750" indent="-285750">
              <a:buFont typeface="Arial"/>
              <a:buChar char="•"/>
            </a:pPr>
            <a:r>
              <a:rPr lang="en-US" dirty="0" smtClean="0"/>
              <a:t>Assumptions </a:t>
            </a:r>
            <a:r>
              <a:rPr lang="en-US" dirty="0" smtClean="0"/>
              <a:t>to stress volatility</a:t>
            </a:r>
          </a:p>
          <a:p>
            <a:pPr marL="285750" indent="-285750">
              <a:buFont typeface="Arial"/>
              <a:buChar char="•"/>
            </a:pPr>
            <a:endParaRPr lang="en-US" dirty="0"/>
          </a:p>
          <a:p>
            <a:pPr marL="285750" indent="-285750">
              <a:buFont typeface="Arial"/>
              <a:buChar char="•"/>
            </a:pPr>
            <a:r>
              <a:rPr lang="en-US" dirty="0" smtClean="0"/>
              <a:t>Fancier models for modeling scenarios</a:t>
            </a:r>
          </a:p>
          <a:p>
            <a:pPr marL="285750" indent="-285750">
              <a:buFont typeface="Arial"/>
              <a:buChar char="•"/>
            </a:pPr>
            <a:endParaRPr lang="en-US" dirty="0" smtClean="0"/>
          </a:p>
          <a:p>
            <a:pPr marL="285750" indent="-285750">
              <a:buFont typeface="Arial"/>
              <a:buChar char="•"/>
            </a:pPr>
            <a:r>
              <a:rPr lang="en-US" dirty="0" smtClean="0"/>
              <a:t>Incorporate curve correction: </a:t>
            </a:r>
            <a:r>
              <a:rPr lang="en-US" dirty="0" smtClean="0"/>
              <a:t>to fully </a:t>
            </a:r>
            <a:r>
              <a:rPr lang="en-US" dirty="0" smtClean="0"/>
              <a:t>match </a:t>
            </a:r>
            <a:r>
              <a:rPr lang="en-US" dirty="0" smtClean="0"/>
              <a:t>real </a:t>
            </a:r>
            <a:r>
              <a:rPr lang="en-US" dirty="0" smtClean="0"/>
              <a:t>bond prices </a:t>
            </a:r>
            <a:r>
              <a:rPr lang="en-US" dirty="0" smtClean="0"/>
              <a:t>with </a:t>
            </a:r>
            <a:r>
              <a:rPr lang="en-US" dirty="0" smtClean="0"/>
              <a:t>factor-based valuation in base scenario</a:t>
            </a:r>
            <a:endParaRPr lang="en-US" dirty="0"/>
          </a:p>
        </p:txBody>
      </p:sp>
      <p:sp>
        <p:nvSpPr>
          <p:cNvPr id="4" name="Slide Number Placeholder 3"/>
          <p:cNvSpPr>
            <a:spLocks noGrp="1"/>
          </p:cNvSpPr>
          <p:nvPr>
            <p:ph type="sldNum" sz="quarter" idx="12"/>
          </p:nvPr>
        </p:nvSpPr>
        <p:spPr/>
        <p:txBody>
          <a:bodyPr/>
          <a:lstStyle/>
          <a:p>
            <a:fld id="{FED0A56B-8A68-450E-A6EB-80F5A3BFCFE2}" type="slidenum">
              <a:rPr lang="es-ES" smtClean="0"/>
              <a:pPr/>
              <a:t>34</a:t>
            </a:fld>
            <a:endParaRPr lang="es-ES"/>
          </a:p>
        </p:txBody>
      </p:sp>
    </p:spTree>
    <p:extLst>
      <p:ext uri="{BB962C8B-B14F-4D97-AF65-F5344CB8AC3E}">
        <p14:creationId xmlns:p14="http://schemas.microsoft.com/office/powerpoint/2010/main" val="347118212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International Reserves</a:t>
            </a:r>
            <a:endParaRPr lang="es-MX" dirty="0"/>
          </a:p>
        </p:txBody>
      </p:sp>
      <p:sp>
        <p:nvSpPr>
          <p:cNvPr id="3" name="2 Marcador de contenido"/>
          <p:cNvSpPr>
            <a:spLocks noGrp="1"/>
          </p:cNvSpPr>
          <p:nvPr>
            <p:ph idx="1"/>
          </p:nvPr>
        </p:nvSpPr>
        <p:spPr/>
        <p:txBody>
          <a:bodyPr/>
          <a:lstStyle/>
          <a:p>
            <a:r>
              <a:rPr lang="es-MX" b="1" dirty="0" smtClean="0"/>
              <a:t>Definition</a:t>
            </a:r>
          </a:p>
          <a:p>
            <a:r>
              <a:rPr lang="es-MX" dirty="0" smtClean="0"/>
              <a:t>International Reserves consist of those external assets that are readily available to and controlled by a country’s authorities for direct financing of international payments imbalances, for indirect regulation of the magnitude of such imbalances through intervention in foreign exchange markets to affect their currency’s exchange rate, and for other purposes. </a:t>
            </a:r>
          </a:p>
          <a:p>
            <a:endParaRPr lang="es-MX" dirty="0"/>
          </a:p>
          <a:p>
            <a:r>
              <a:rPr lang="es-MX" dirty="0"/>
              <a:t>The category of reserve assets defined in the IMF Balance of Payments </a:t>
            </a:r>
            <a:r>
              <a:rPr lang="es-MX" dirty="0" smtClean="0"/>
              <a:t>Manual comprises </a:t>
            </a:r>
            <a:r>
              <a:rPr lang="es-MX" dirty="0"/>
              <a:t>monetary gold, special drawing rights (SDRs), reserve position in the IMF, foreign exchange assets (consisting of currency, and deposits and securities), and other claims.</a:t>
            </a:r>
          </a:p>
          <a:p>
            <a:endParaRPr lang="es-MX" dirty="0" smtClean="0"/>
          </a:p>
          <a:p>
            <a:r>
              <a:rPr lang="es-MX" b="1" dirty="0" smtClean="0"/>
              <a:t>Purpose</a:t>
            </a:r>
            <a:endParaRPr lang="es-MX" dirty="0"/>
          </a:p>
          <a:p>
            <a:r>
              <a:rPr lang="es-MX" dirty="0"/>
              <a:t>Typically, official foreign exchange reserves are held in support of a range of objectives, including to</a:t>
            </a:r>
            <a:r>
              <a:rPr lang="es-MX" dirty="0" smtClean="0"/>
              <a:t>:</a:t>
            </a:r>
            <a:endParaRPr lang="es-MX" dirty="0"/>
          </a:p>
          <a:p>
            <a:pPr marL="285750" indent="-285750">
              <a:buFont typeface="Arial"/>
              <a:buChar char="•"/>
            </a:pPr>
            <a:r>
              <a:rPr lang="es-MX" dirty="0"/>
              <a:t>Support and maintain confidence in the policies for monetary and exchange rate management, including the capacity to intervene in support of the national or union currency</a:t>
            </a:r>
            <a:r>
              <a:rPr lang="es-MX" dirty="0" smtClean="0"/>
              <a:t>;</a:t>
            </a:r>
            <a:endParaRPr lang="es-MX" dirty="0"/>
          </a:p>
          <a:p>
            <a:pPr marL="285750" indent="-285750">
              <a:buFont typeface="Arial"/>
              <a:buChar char="•"/>
            </a:pPr>
            <a:r>
              <a:rPr lang="es-MX" dirty="0"/>
              <a:t>Limit external vulnerability by maintaining foreign currency liquidity to absorb shocks during times of crisis or when access to borrowing is curtailed, and, in doing so</a:t>
            </a:r>
            <a:r>
              <a:rPr lang="es-MX" dirty="0" smtClean="0"/>
              <a:t>;</a:t>
            </a:r>
            <a:endParaRPr lang="es-MX" dirty="0"/>
          </a:p>
          <a:p>
            <a:pPr marL="285750" indent="-285750">
              <a:buFont typeface="Arial"/>
              <a:buChar char="•"/>
            </a:pPr>
            <a:r>
              <a:rPr lang="es-MX" dirty="0"/>
              <a:t>Provide a level of confidence to markets that a country can meet its current and future external obligations</a:t>
            </a:r>
            <a:r>
              <a:rPr lang="es-MX" dirty="0" smtClean="0"/>
              <a:t>;</a:t>
            </a:r>
            <a:endParaRPr lang="es-MX" dirty="0"/>
          </a:p>
          <a:p>
            <a:pPr marL="285750" indent="-285750">
              <a:buFont typeface="Arial"/>
              <a:buChar char="•"/>
            </a:pPr>
            <a:r>
              <a:rPr lang="es-MX" dirty="0"/>
              <a:t>Demonstrate the backing of domestic currency by external </a:t>
            </a:r>
            <a:r>
              <a:rPr lang="es-MX" dirty="0" smtClean="0"/>
              <a:t>assets; </a:t>
            </a:r>
            <a:r>
              <a:rPr lang="es-MX" dirty="0"/>
              <a:t>assist the government in meeting its foreign exchange needs and external debt obligations; </a:t>
            </a:r>
            <a:r>
              <a:rPr lang="es-MX" dirty="0" smtClean="0"/>
              <a:t>and</a:t>
            </a:r>
            <a:endParaRPr lang="es-MX" dirty="0"/>
          </a:p>
          <a:p>
            <a:pPr marL="285750" indent="-285750">
              <a:buFont typeface="Arial"/>
              <a:buChar char="•"/>
            </a:pPr>
            <a:r>
              <a:rPr lang="es-MX" dirty="0"/>
              <a:t>Maintain a reserve for national disasters or emergencies.</a:t>
            </a:r>
            <a:endParaRPr lang="es-MX" dirty="0" smtClean="0"/>
          </a:p>
        </p:txBody>
      </p:sp>
      <p:sp>
        <p:nvSpPr>
          <p:cNvPr id="4" name="3 Marcador de número de diapositiva"/>
          <p:cNvSpPr>
            <a:spLocks noGrp="1"/>
          </p:cNvSpPr>
          <p:nvPr>
            <p:ph type="sldNum" sz="quarter" idx="12"/>
          </p:nvPr>
        </p:nvSpPr>
        <p:spPr/>
        <p:txBody>
          <a:bodyPr/>
          <a:lstStyle/>
          <a:p>
            <a:fld id="{FED0A56B-8A68-450E-A6EB-80F5A3BFCFE2}" type="slidenum">
              <a:rPr lang="es-ES" smtClean="0"/>
              <a:pPr/>
              <a:t>4</a:t>
            </a:fld>
            <a:endParaRPr lang="es-ES"/>
          </a:p>
        </p:txBody>
      </p:sp>
    </p:spTree>
    <p:extLst>
      <p:ext uri="{BB962C8B-B14F-4D97-AF65-F5344CB8AC3E}">
        <p14:creationId xmlns:p14="http://schemas.microsoft.com/office/powerpoint/2010/main" val="215482918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International Reserves</a:t>
            </a:r>
            <a:endParaRPr lang="es-MX" dirty="0"/>
          </a:p>
        </p:txBody>
      </p:sp>
      <p:pic>
        <p:nvPicPr>
          <p:cNvPr id="5" name="Content Placeholder 4" descr="Screen Shot 2014-02-23 at 11.10.14 AM.png"/>
          <p:cNvPicPr>
            <a:picLocks noGrp="1" noChangeAspect="1"/>
          </p:cNvPicPr>
          <p:nvPr>
            <p:ph idx="1"/>
          </p:nvPr>
        </p:nvPicPr>
        <p:blipFill>
          <a:blip r:embed="rId2">
            <a:extLst>
              <a:ext uri="{28A0092B-C50C-407E-A947-70E740481C1C}">
                <a14:useLocalDpi xmlns:a14="http://schemas.microsoft.com/office/drawing/2010/main" val="0"/>
              </a:ext>
            </a:extLst>
          </a:blip>
          <a:srcRect l="-10029" r="-10029"/>
          <a:stretch>
            <a:fillRect/>
          </a:stretch>
        </p:blipFill>
        <p:spPr/>
      </p:pic>
      <p:sp>
        <p:nvSpPr>
          <p:cNvPr id="4" name="3 Marcador de número de diapositiva"/>
          <p:cNvSpPr>
            <a:spLocks noGrp="1"/>
          </p:cNvSpPr>
          <p:nvPr>
            <p:ph type="sldNum" sz="quarter" idx="12"/>
          </p:nvPr>
        </p:nvSpPr>
        <p:spPr/>
        <p:txBody>
          <a:bodyPr/>
          <a:lstStyle/>
          <a:p>
            <a:fld id="{FED0A56B-8A68-450E-A6EB-80F5A3BFCFE2}" type="slidenum">
              <a:rPr lang="es-ES" smtClean="0"/>
              <a:pPr/>
              <a:t>5</a:t>
            </a:fld>
            <a:endParaRPr lang="es-ES"/>
          </a:p>
        </p:txBody>
      </p:sp>
    </p:spTree>
    <p:extLst>
      <p:ext uri="{BB962C8B-B14F-4D97-AF65-F5344CB8AC3E}">
        <p14:creationId xmlns:p14="http://schemas.microsoft.com/office/powerpoint/2010/main" val="32075559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intl_rsv_historical_1.png"/>
          <p:cNvPicPr>
            <a:picLocks noGrp="1" noChangeAspect="1"/>
          </p:cNvPicPr>
          <p:nvPr>
            <p:ph idx="1"/>
          </p:nvPr>
        </p:nvPicPr>
        <p:blipFill>
          <a:blip r:embed="rId2">
            <a:extLst>
              <a:ext uri="{28A0092B-C50C-407E-A947-70E740481C1C}">
                <a14:useLocalDpi xmlns:a14="http://schemas.microsoft.com/office/drawing/2010/main" val="0"/>
              </a:ext>
            </a:extLst>
          </a:blip>
          <a:srcRect t="-10343" b="-10343"/>
          <a:stretch>
            <a:fillRect/>
          </a:stretch>
        </p:blipFill>
        <p:spPr/>
      </p:pic>
      <p:sp>
        <p:nvSpPr>
          <p:cNvPr id="2" name="1 Título"/>
          <p:cNvSpPr>
            <a:spLocks noGrp="1"/>
          </p:cNvSpPr>
          <p:nvPr>
            <p:ph type="title"/>
          </p:nvPr>
        </p:nvSpPr>
        <p:spPr/>
        <p:txBody>
          <a:bodyPr/>
          <a:lstStyle/>
          <a:p>
            <a:r>
              <a:rPr lang="es-MX" dirty="0" smtClean="0"/>
              <a:t>International Reserves</a:t>
            </a:r>
            <a:endParaRPr lang="es-MX" dirty="0"/>
          </a:p>
        </p:txBody>
      </p:sp>
      <p:sp>
        <p:nvSpPr>
          <p:cNvPr id="4" name="3 Marcador de número de diapositiva"/>
          <p:cNvSpPr>
            <a:spLocks noGrp="1"/>
          </p:cNvSpPr>
          <p:nvPr>
            <p:ph type="sldNum" sz="quarter" idx="12"/>
          </p:nvPr>
        </p:nvSpPr>
        <p:spPr/>
        <p:txBody>
          <a:bodyPr/>
          <a:lstStyle/>
          <a:p>
            <a:fld id="{FED0A56B-8A68-450E-A6EB-80F5A3BFCFE2}" type="slidenum">
              <a:rPr lang="es-ES" smtClean="0"/>
              <a:pPr/>
              <a:t>6</a:t>
            </a:fld>
            <a:endParaRPr lang="es-ES"/>
          </a:p>
        </p:txBody>
      </p:sp>
      <p:sp>
        <p:nvSpPr>
          <p:cNvPr id="8" name="Rectangle 7"/>
          <p:cNvSpPr/>
          <p:nvPr/>
        </p:nvSpPr>
        <p:spPr>
          <a:xfrm>
            <a:off x="899592" y="6021288"/>
            <a:ext cx="6408712" cy="553998"/>
          </a:xfrm>
          <a:prstGeom prst="rect">
            <a:avLst/>
          </a:prstGeom>
        </p:spPr>
        <p:txBody>
          <a:bodyPr wrap="square">
            <a:spAutoFit/>
          </a:bodyPr>
          <a:lstStyle/>
          <a:p>
            <a:r>
              <a:rPr lang="en-US" sz="1500" dirty="0" smtClean="0"/>
              <a:t>Source: The World Bank</a:t>
            </a:r>
            <a:endParaRPr lang="en-US" sz="1500" dirty="0"/>
          </a:p>
          <a:p>
            <a:r>
              <a:rPr lang="en-US" sz="1500" dirty="0" smtClean="0">
                <a:hlinkClick r:id="rId3"/>
              </a:rPr>
              <a:t>http</a:t>
            </a:r>
            <a:r>
              <a:rPr lang="en-US" sz="1500" dirty="0">
                <a:hlinkClick r:id="rId3"/>
              </a:rPr>
              <a:t>://data.worldbank.org/indicator/</a:t>
            </a:r>
            <a:r>
              <a:rPr lang="en-US" sz="1500" dirty="0" smtClean="0">
                <a:hlinkClick r:id="rId3"/>
              </a:rPr>
              <a:t>FI.RES.TOTL.CD</a:t>
            </a:r>
            <a:endParaRPr lang="en-US" sz="1500" dirty="0" smtClean="0"/>
          </a:p>
        </p:txBody>
      </p:sp>
      <p:sp>
        <p:nvSpPr>
          <p:cNvPr id="9" name="Rectangle 8"/>
          <p:cNvSpPr/>
          <p:nvPr/>
        </p:nvSpPr>
        <p:spPr>
          <a:xfrm>
            <a:off x="1565920" y="980728"/>
            <a:ext cx="5454352" cy="630942"/>
          </a:xfrm>
          <a:prstGeom prst="rect">
            <a:avLst/>
          </a:prstGeom>
        </p:spPr>
        <p:txBody>
          <a:bodyPr wrap="square">
            <a:spAutoFit/>
          </a:bodyPr>
          <a:lstStyle/>
          <a:p>
            <a:pPr algn="ctr"/>
            <a:r>
              <a:rPr lang="en-US" sz="2000" b="1" dirty="0"/>
              <a:t>International reserves </a:t>
            </a:r>
            <a:r>
              <a:rPr lang="en-US" sz="2000" b="1" dirty="0" smtClean="0"/>
              <a:t>market value</a:t>
            </a:r>
            <a:endParaRPr lang="en-US" sz="2000" b="1" dirty="0"/>
          </a:p>
          <a:p>
            <a:pPr algn="ctr"/>
            <a:r>
              <a:rPr lang="en-US" sz="1500" b="1" dirty="0"/>
              <a:t>(USD Billions)</a:t>
            </a:r>
          </a:p>
        </p:txBody>
      </p:sp>
    </p:spTree>
    <p:extLst>
      <p:ext uri="{BB962C8B-B14F-4D97-AF65-F5344CB8AC3E}">
        <p14:creationId xmlns:p14="http://schemas.microsoft.com/office/powerpoint/2010/main" val="148906306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intl_rsv_historical_2.png"/>
          <p:cNvPicPr>
            <a:picLocks noGrp="1" noChangeAspect="1"/>
          </p:cNvPicPr>
          <p:nvPr>
            <p:ph idx="1"/>
          </p:nvPr>
        </p:nvPicPr>
        <p:blipFill>
          <a:blip r:embed="rId2">
            <a:extLst>
              <a:ext uri="{28A0092B-C50C-407E-A947-70E740481C1C}">
                <a14:useLocalDpi xmlns:a14="http://schemas.microsoft.com/office/drawing/2010/main" val="0"/>
              </a:ext>
            </a:extLst>
          </a:blip>
          <a:srcRect t="-10343" b="-10343"/>
          <a:stretch>
            <a:fillRect/>
          </a:stretch>
        </p:blipFill>
        <p:spPr/>
      </p:pic>
      <p:sp>
        <p:nvSpPr>
          <p:cNvPr id="2" name="1 Título"/>
          <p:cNvSpPr>
            <a:spLocks noGrp="1"/>
          </p:cNvSpPr>
          <p:nvPr>
            <p:ph type="title"/>
          </p:nvPr>
        </p:nvSpPr>
        <p:spPr/>
        <p:txBody>
          <a:bodyPr/>
          <a:lstStyle/>
          <a:p>
            <a:r>
              <a:rPr lang="es-MX" dirty="0" smtClean="0"/>
              <a:t>International Reserves</a:t>
            </a:r>
            <a:endParaRPr lang="es-MX" dirty="0"/>
          </a:p>
        </p:txBody>
      </p:sp>
      <p:sp>
        <p:nvSpPr>
          <p:cNvPr id="4" name="3 Marcador de número de diapositiva"/>
          <p:cNvSpPr>
            <a:spLocks noGrp="1"/>
          </p:cNvSpPr>
          <p:nvPr>
            <p:ph type="sldNum" sz="quarter" idx="12"/>
          </p:nvPr>
        </p:nvSpPr>
        <p:spPr/>
        <p:txBody>
          <a:bodyPr/>
          <a:lstStyle/>
          <a:p>
            <a:fld id="{FED0A56B-8A68-450E-A6EB-80F5A3BFCFE2}" type="slidenum">
              <a:rPr lang="es-ES" smtClean="0"/>
              <a:pPr/>
              <a:t>7</a:t>
            </a:fld>
            <a:endParaRPr lang="es-ES"/>
          </a:p>
        </p:txBody>
      </p:sp>
      <p:sp>
        <p:nvSpPr>
          <p:cNvPr id="6" name="Rectangle 5"/>
          <p:cNvSpPr/>
          <p:nvPr/>
        </p:nvSpPr>
        <p:spPr>
          <a:xfrm>
            <a:off x="899592" y="6021288"/>
            <a:ext cx="6408712" cy="553998"/>
          </a:xfrm>
          <a:prstGeom prst="rect">
            <a:avLst/>
          </a:prstGeom>
        </p:spPr>
        <p:txBody>
          <a:bodyPr wrap="square">
            <a:spAutoFit/>
          </a:bodyPr>
          <a:lstStyle/>
          <a:p>
            <a:r>
              <a:rPr lang="en-US" sz="1500" dirty="0" smtClean="0"/>
              <a:t>Source: The World Bank</a:t>
            </a:r>
            <a:endParaRPr lang="en-US" sz="1500" dirty="0"/>
          </a:p>
          <a:p>
            <a:r>
              <a:rPr lang="en-US" sz="1500" dirty="0" smtClean="0">
                <a:hlinkClick r:id="rId3"/>
              </a:rPr>
              <a:t>http</a:t>
            </a:r>
            <a:r>
              <a:rPr lang="en-US" sz="1500" dirty="0">
                <a:hlinkClick r:id="rId3"/>
              </a:rPr>
              <a:t>://data.worldbank.org/indicator/</a:t>
            </a:r>
            <a:r>
              <a:rPr lang="en-US" sz="1500" dirty="0" smtClean="0">
                <a:hlinkClick r:id="rId3"/>
              </a:rPr>
              <a:t>FI.RES.TOTL.CD</a:t>
            </a:r>
            <a:endParaRPr lang="en-US" sz="1500" dirty="0" smtClean="0"/>
          </a:p>
        </p:txBody>
      </p:sp>
      <p:sp>
        <p:nvSpPr>
          <p:cNvPr id="7" name="Rectangle 6"/>
          <p:cNvSpPr/>
          <p:nvPr/>
        </p:nvSpPr>
        <p:spPr>
          <a:xfrm>
            <a:off x="1565920" y="980728"/>
            <a:ext cx="5454352" cy="630942"/>
          </a:xfrm>
          <a:prstGeom prst="rect">
            <a:avLst/>
          </a:prstGeom>
        </p:spPr>
        <p:txBody>
          <a:bodyPr wrap="square">
            <a:spAutoFit/>
          </a:bodyPr>
          <a:lstStyle/>
          <a:p>
            <a:pPr algn="ctr"/>
            <a:r>
              <a:rPr lang="en-US" sz="2000" b="1" dirty="0"/>
              <a:t>International reserves </a:t>
            </a:r>
            <a:r>
              <a:rPr lang="en-US" sz="2000" b="1" dirty="0" smtClean="0"/>
              <a:t>market value</a:t>
            </a:r>
            <a:endParaRPr lang="en-US" sz="2000" b="1" dirty="0"/>
          </a:p>
          <a:p>
            <a:pPr algn="ctr"/>
            <a:r>
              <a:rPr lang="en-US" sz="1500" b="1" dirty="0"/>
              <a:t>(USD Billions)</a:t>
            </a:r>
          </a:p>
        </p:txBody>
      </p:sp>
    </p:spTree>
    <p:extLst>
      <p:ext uri="{BB962C8B-B14F-4D97-AF65-F5344CB8AC3E}">
        <p14:creationId xmlns:p14="http://schemas.microsoft.com/office/powerpoint/2010/main" val="7013225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International Reserves Composition</a:t>
            </a:r>
            <a:endParaRPr lang="es-MX" dirty="0"/>
          </a:p>
        </p:txBody>
      </p:sp>
      <p:sp>
        <p:nvSpPr>
          <p:cNvPr id="3" name="2 Marcador de contenido"/>
          <p:cNvSpPr>
            <a:spLocks noGrp="1"/>
          </p:cNvSpPr>
          <p:nvPr>
            <p:ph idx="1"/>
          </p:nvPr>
        </p:nvSpPr>
        <p:spPr/>
        <p:txBody>
          <a:bodyPr/>
          <a:lstStyle/>
          <a:p>
            <a:pPr algn="l"/>
            <a:endParaRPr lang="es-MX" dirty="0" smtClean="0"/>
          </a:p>
          <a:p>
            <a:pPr algn="l"/>
            <a:r>
              <a:rPr lang="es-MX" dirty="0" smtClean="0"/>
              <a:t>International reserves portfolios are typically composed by a mixture of financial instruments in several currencies.</a:t>
            </a:r>
          </a:p>
          <a:p>
            <a:pPr algn="l"/>
            <a:endParaRPr lang="es-MX" dirty="0" smtClean="0"/>
          </a:p>
          <a:p>
            <a:pPr marL="285750" indent="-285750" algn="l">
              <a:buFont typeface="Arial"/>
              <a:buChar char="•"/>
            </a:pPr>
            <a:r>
              <a:rPr lang="es-MX" dirty="0" smtClean="0"/>
              <a:t>Bank deposits.</a:t>
            </a:r>
          </a:p>
          <a:p>
            <a:pPr marL="285750" indent="-285750" algn="l">
              <a:buFont typeface="Arial"/>
              <a:buChar char="•"/>
            </a:pPr>
            <a:r>
              <a:rPr lang="es-MX" dirty="0" smtClean="0"/>
              <a:t>Currency forward contracts.</a:t>
            </a:r>
          </a:p>
          <a:p>
            <a:pPr marL="285750" indent="-285750" algn="l">
              <a:buFont typeface="Arial"/>
              <a:buChar char="•"/>
            </a:pPr>
            <a:r>
              <a:rPr lang="es-MX" dirty="0"/>
              <a:t>S</a:t>
            </a:r>
            <a:r>
              <a:rPr lang="es-MX" dirty="0" smtClean="0"/>
              <a:t>hort</a:t>
            </a:r>
            <a:r>
              <a:rPr lang="es-MX" dirty="0"/>
              <a:t>- and long-term </a:t>
            </a:r>
            <a:r>
              <a:rPr lang="es-MX" dirty="0" smtClean="0"/>
              <a:t>fixed-income securities in different currencies</a:t>
            </a:r>
          </a:p>
          <a:p>
            <a:pPr marL="742950" lvl="1" indent="-285750" algn="l">
              <a:buFont typeface="Arial"/>
              <a:buChar char="•"/>
            </a:pPr>
            <a:r>
              <a:rPr lang="es-MX" dirty="0" smtClean="0"/>
              <a:t>Sovereign Bonds</a:t>
            </a:r>
          </a:p>
          <a:p>
            <a:pPr marL="742950" lvl="1" indent="-285750" algn="l">
              <a:buFont typeface="Arial"/>
              <a:buChar char="•"/>
            </a:pPr>
            <a:r>
              <a:rPr lang="es-MX" dirty="0" smtClean="0"/>
              <a:t>Government agencies bonds</a:t>
            </a:r>
          </a:p>
          <a:p>
            <a:pPr marL="742950" lvl="1" indent="-285750" algn="l">
              <a:buFont typeface="Arial"/>
              <a:buChar char="•"/>
            </a:pPr>
            <a:r>
              <a:rPr lang="en-US" dirty="0"/>
              <a:t>G</a:t>
            </a:r>
            <a:r>
              <a:rPr lang="en-US" dirty="0" smtClean="0"/>
              <a:t>overnment</a:t>
            </a:r>
            <a:r>
              <a:rPr lang="en-US" dirty="0"/>
              <a:t>-</a:t>
            </a:r>
            <a:r>
              <a:rPr lang="en-US" dirty="0" smtClean="0"/>
              <a:t>sponsored enterprises bonds</a:t>
            </a:r>
          </a:p>
          <a:p>
            <a:pPr marL="285750" indent="-285750" algn="l">
              <a:buFont typeface="Arial"/>
              <a:buChar char="•"/>
            </a:pPr>
            <a:r>
              <a:rPr lang="en-US" dirty="0" smtClean="0"/>
              <a:t>Gold</a:t>
            </a:r>
          </a:p>
          <a:p>
            <a:pPr marL="285750" indent="-285750" algn="l">
              <a:buFont typeface="Arial"/>
              <a:buChar char="•"/>
            </a:pPr>
            <a:r>
              <a:rPr lang="en-US" dirty="0" smtClean="0"/>
              <a:t>Options in Currencies and Gold</a:t>
            </a:r>
          </a:p>
          <a:p>
            <a:pPr marL="285750" indent="-285750" algn="l">
              <a:buFont typeface="Arial"/>
              <a:buChar char="•"/>
            </a:pPr>
            <a:r>
              <a:rPr lang="en-US" dirty="0" smtClean="0"/>
              <a:t>IMF’s SDR (Special Drawing Rights)</a:t>
            </a:r>
          </a:p>
          <a:p>
            <a:pPr algn="l"/>
            <a:endParaRPr lang="es-MX" dirty="0"/>
          </a:p>
          <a:p>
            <a:pPr algn="l"/>
            <a:r>
              <a:rPr lang="es-MX" dirty="0" smtClean="0"/>
              <a:t>(IMF’s Currency </a:t>
            </a:r>
            <a:r>
              <a:rPr lang="es-MX" dirty="0"/>
              <a:t>Composition of Official Currency Exchange Reserves </a:t>
            </a:r>
            <a:r>
              <a:rPr lang="es-MX" dirty="0" smtClean="0"/>
              <a:t>database:</a:t>
            </a:r>
          </a:p>
          <a:p>
            <a:pPr algn="l"/>
            <a:r>
              <a:rPr lang="es-MX" dirty="0" smtClean="0">
                <a:hlinkClick r:id="rId2"/>
              </a:rPr>
              <a:t>http</a:t>
            </a:r>
            <a:r>
              <a:rPr lang="es-MX" dirty="0">
                <a:hlinkClick r:id="rId2"/>
              </a:rPr>
              <a:t>://www.imf.org/External/np/sta/cofer/eng/</a:t>
            </a:r>
            <a:r>
              <a:rPr lang="es-MX" dirty="0" smtClean="0">
                <a:hlinkClick r:id="rId2"/>
              </a:rPr>
              <a:t>index.htm</a:t>
            </a:r>
            <a:r>
              <a:rPr lang="es-MX" dirty="0" smtClean="0"/>
              <a:t>)</a:t>
            </a:r>
            <a:endParaRPr lang="es-MX" dirty="0"/>
          </a:p>
          <a:p>
            <a:pPr algn="l"/>
            <a:endParaRPr lang="es-MX" dirty="0" smtClean="0"/>
          </a:p>
        </p:txBody>
      </p:sp>
      <p:sp>
        <p:nvSpPr>
          <p:cNvPr id="4" name="3 Marcador de número de diapositiva"/>
          <p:cNvSpPr>
            <a:spLocks noGrp="1"/>
          </p:cNvSpPr>
          <p:nvPr>
            <p:ph type="sldNum" sz="quarter" idx="12"/>
          </p:nvPr>
        </p:nvSpPr>
        <p:spPr/>
        <p:txBody>
          <a:bodyPr/>
          <a:lstStyle/>
          <a:p>
            <a:fld id="{FED0A56B-8A68-450E-A6EB-80F5A3BFCFE2}" type="slidenum">
              <a:rPr lang="es-ES" smtClean="0"/>
              <a:pPr/>
              <a:t>8</a:t>
            </a:fld>
            <a:endParaRPr lang="es-ES"/>
          </a:p>
        </p:txBody>
      </p:sp>
    </p:spTree>
    <p:extLst>
      <p:ext uri="{BB962C8B-B14F-4D97-AF65-F5344CB8AC3E}">
        <p14:creationId xmlns:p14="http://schemas.microsoft.com/office/powerpoint/2010/main" val="229168440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International Reserves Composition</a:t>
            </a:r>
            <a:br>
              <a:rPr lang="es-MX" dirty="0" smtClean="0"/>
            </a:br>
            <a:r>
              <a:rPr lang="es-MX" dirty="0" smtClean="0"/>
              <a:t>MEXICO</a:t>
            </a:r>
            <a:endParaRPr lang="es-MX" dirty="0"/>
          </a:p>
        </p:txBody>
      </p:sp>
      <p:pic>
        <p:nvPicPr>
          <p:cNvPr id="5" name="Content Placeholder 4" descr="Screen Shot 2014-02-23 at 11.00.51 AM.png"/>
          <p:cNvPicPr>
            <a:picLocks noGrp="1" noChangeAspect="1"/>
          </p:cNvPicPr>
          <p:nvPr>
            <p:ph idx="1"/>
          </p:nvPr>
        </p:nvPicPr>
        <p:blipFill>
          <a:blip r:embed="rId2">
            <a:extLst>
              <a:ext uri="{28A0092B-C50C-407E-A947-70E740481C1C}">
                <a14:useLocalDpi xmlns:a14="http://schemas.microsoft.com/office/drawing/2010/main" val="0"/>
              </a:ext>
            </a:extLst>
          </a:blip>
          <a:srcRect l="-37526" r="-37526"/>
          <a:stretch>
            <a:fillRect/>
          </a:stretch>
        </p:blipFill>
        <p:spPr>
          <a:xfrm>
            <a:off x="323850" y="981075"/>
            <a:ext cx="8420100" cy="5328245"/>
          </a:xfrm>
        </p:spPr>
      </p:pic>
      <p:sp>
        <p:nvSpPr>
          <p:cNvPr id="4" name="3 Marcador de número de diapositiva"/>
          <p:cNvSpPr>
            <a:spLocks noGrp="1"/>
          </p:cNvSpPr>
          <p:nvPr>
            <p:ph type="sldNum" sz="quarter" idx="12"/>
          </p:nvPr>
        </p:nvSpPr>
        <p:spPr/>
        <p:txBody>
          <a:bodyPr/>
          <a:lstStyle/>
          <a:p>
            <a:fld id="{FED0A56B-8A68-450E-A6EB-80F5A3BFCFE2}" type="slidenum">
              <a:rPr lang="es-ES" smtClean="0"/>
              <a:pPr/>
              <a:t>9</a:t>
            </a:fld>
            <a:endParaRPr lang="es-ES"/>
          </a:p>
        </p:txBody>
      </p:sp>
      <p:sp>
        <p:nvSpPr>
          <p:cNvPr id="7" name="Rectangle 6"/>
          <p:cNvSpPr/>
          <p:nvPr/>
        </p:nvSpPr>
        <p:spPr>
          <a:xfrm>
            <a:off x="323528" y="6304002"/>
            <a:ext cx="8424936" cy="553998"/>
          </a:xfrm>
          <a:prstGeom prst="rect">
            <a:avLst/>
          </a:prstGeom>
        </p:spPr>
        <p:txBody>
          <a:bodyPr wrap="square">
            <a:spAutoFit/>
          </a:bodyPr>
          <a:lstStyle/>
          <a:p>
            <a:r>
              <a:rPr lang="en-US" sz="1500" dirty="0"/>
              <a:t>Source: International Monetary Fund</a:t>
            </a:r>
          </a:p>
          <a:p>
            <a:r>
              <a:rPr lang="en-US" sz="1500" dirty="0">
                <a:hlinkClick r:id="rId3"/>
              </a:rPr>
              <a:t>http://www.imf.org/external/np/sta/ir/IRProcessWeb/data/mex/eng/</a:t>
            </a:r>
            <a:r>
              <a:rPr lang="en-US" sz="1500" dirty="0" smtClean="0">
                <a:hlinkClick r:id="rId3"/>
              </a:rPr>
              <a:t>curmex.htm</a:t>
            </a:r>
            <a:endParaRPr lang="en-US" sz="1500" dirty="0" smtClean="0"/>
          </a:p>
        </p:txBody>
      </p:sp>
    </p:spTree>
    <p:extLst>
      <p:ext uri="{BB962C8B-B14F-4D97-AF65-F5344CB8AC3E}">
        <p14:creationId xmlns:p14="http://schemas.microsoft.com/office/powerpoint/2010/main" val="345020392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resentacion">
  <a:themeElements>
    <a:clrScheme name="Personalizado 5">
      <a:dk1>
        <a:srgbClr val="000000"/>
      </a:dk1>
      <a:lt1>
        <a:srgbClr val="FFFFFF"/>
      </a:lt1>
      <a:dk2>
        <a:srgbClr val="003366"/>
      </a:dk2>
      <a:lt2>
        <a:srgbClr val="5490A8"/>
      </a:lt2>
      <a:accent1>
        <a:srgbClr val="21448A"/>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Presentació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Presentación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Presentación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Presentació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Presentación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Presentación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presentacion</Template>
  <TotalTime>9022</TotalTime>
  <Words>2145</Words>
  <Application>Microsoft Macintosh PowerPoint</Application>
  <PresentationFormat>On-screen Show (4:3)</PresentationFormat>
  <Paragraphs>480</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presentacion</vt:lpstr>
      <vt:lpstr>Calculation of market risk measures in Mexico’s International Reserve portfolio</vt:lpstr>
      <vt:lpstr>Disclaimer</vt:lpstr>
      <vt:lpstr>Agenda</vt:lpstr>
      <vt:lpstr>International Reserves</vt:lpstr>
      <vt:lpstr>International Reserves</vt:lpstr>
      <vt:lpstr>International Reserves</vt:lpstr>
      <vt:lpstr>International Reserves</vt:lpstr>
      <vt:lpstr>International Reserves Composition</vt:lpstr>
      <vt:lpstr>International Reserves Composition MEXICO</vt:lpstr>
      <vt:lpstr>International Reserves Composition JAPAN</vt:lpstr>
      <vt:lpstr>International Reserves Composition GERMANY</vt:lpstr>
      <vt:lpstr>International Reserves Portfolio management*</vt:lpstr>
      <vt:lpstr>Mexico’s International Reserve Reserve management</vt:lpstr>
      <vt:lpstr>Market risk measurement</vt:lpstr>
      <vt:lpstr>Market risk measurement Model specification</vt:lpstr>
      <vt:lpstr>Market risk measurement Calculation process</vt:lpstr>
      <vt:lpstr>Market risk measurement Model specification</vt:lpstr>
      <vt:lpstr>Market risk measurement Model specification</vt:lpstr>
      <vt:lpstr>Market risk measurement Model specification</vt:lpstr>
      <vt:lpstr>Market risk measurement Model specification</vt:lpstr>
      <vt:lpstr>Market risk measurement Model specification</vt:lpstr>
      <vt:lpstr>Market risk measurement Model specification</vt:lpstr>
      <vt:lpstr>Market risk measurement Software implementation</vt:lpstr>
      <vt:lpstr>Market risk measurement Calculation process</vt:lpstr>
      <vt:lpstr>Market risk measurement Calculation process</vt:lpstr>
      <vt:lpstr>Market risk measurement Software implementation</vt:lpstr>
      <vt:lpstr>Market risk measurement Software implementation</vt:lpstr>
      <vt:lpstr>Market risk measurement Software implementation</vt:lpstr>
      <vt:lpstr>Market risk measurement Software implementation</vt:lpstr>
      <vt:lpstr>Market risk measurement Back testing 2013</vt:lpstr>
      <vt:lpstr>Market risk measurement Back testing 2013</vt:lpstr>
      <vt:lpstr>Market risk measurement Back testing 2013</vt:lpstr>
      <vt:lpstr>Market risk measurement Back testing 2013</vt:lpstr>
      <vt:lpstr>Market risk measurement Development</vt:lpstr>
    </vt:vector>
  </TitlesOfParts>
  <Company>Banco de México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Avances del Proyecto de Modernización de la Información Contable</dc:title>
  <dc:creator>A09902</dc:creator>
  <cp:lastModifiedBy>Christian Carmona</cp:lastModifiedBy>
  <cp:revision>785</cp:revision>
  <cp:lastPrinted>2012-08-31T01:12:08Z</cp:lastPrinted>
  <dcterms:created xsi:type="dcterms:W3CDTF">2010-01-15T23:55:50Z</dcterms:created>
  <dcterms:modified xsi:type="dcterms:W3CDTF">2014-02-25T08:39:00Z</dcterms:modified>
</cp:coreProperties>
</file>