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88cd51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88cd5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R: 39% variation in the data. Looking at only high school data helped reduce the variation and improved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P: &lt;.05, statistically significant</a:t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F-stat is greater than critical F value in an .05 alpha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value is smaller than 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reject null hypothesis</a:t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32150" y="1632325"/>
            <a:ext cx="10626600" cy="3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BERKELEY</a:t>
            </a:r>
            <a:r>
              <a:rPr lang="en-US" sz="4800"/>
              <a:t> DATA ANALYTICS 2019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/>
            </a:br>
            <a:r>
              <a:rPr lang="en-US" sz="4800"/>
              <a:t>PROJECT 1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By</a:t>
            </a:r>
            <a:r>
              <a:rPr lang="en-US" sz="7200"/>
              <a:t> </a:t>
            </a:r>
            <a:r>
              <a:rPr lang="en-US" sz="2800"/>
              <a:t>Chris Catolico, Andrew Desa, and John Palalia.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26375" y="180825"/>
            <a:ext cx="8559600" cy="6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2400"/>
              <a:t>When buying a home, there are many variables that people look at, for example. The size of the house, crime ratings, the proximity to grocery stores, good jobs around, the </a:t>
            </a:r>
            <a:r>
              <a:rPr lang="en-US" sz="2400"/>
              <a:t>neighborhood,</a:t>
            </a:r>
            <a:r>
              <a:rPr lang="en-US" sz="2400"/>
              <a:t> and for many parents the academic performance of the students in the area.</a:t>
            </a:r>
            <a:endParaRPr sz="240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8" y="2206600"/>
            <a:ext cx="2311327" cy="17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975" y="4211000"/>
            <a:ext cx="2980825" cy="21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525" y="4211000"/>
            <a:ext cx="2743325" cy="21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5737" y="4211000"/>
            <a:ext cx="3454778" cy="21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375" y="4128175"/>
            <a:ext cx="2582400" cy="2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1100" y="2202837"/>
            <a:ext cx="3454800" cy="177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68225" y="2206600"/>
            <a:ext cx="1501559" cy="1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46111" y="452718"/>
            <a:ext cx="9541243" cy="269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2400"/>
              <a:t>Question: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br>
              <a:rPr lang="en-US" sz="2400"/>
            </a:br>
            <a:r>
              <a:rPr lang="en-US" sz="2400"/>
              <a:t>Is there a correlation between housing prices and academic school performance in California?</a:t>
            </a:r>
            <a:endParaRPr sz="2400"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2050"/>
            <a:ext cx="5205486" cy="45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271" y="2162050"/>
            <a:ext cx="6180109" cy="454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3235900" y="4141425"/>
            <a:ext cx="4714200" cy="79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81875"/>
            <a:ext cx="1620900" cy="10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2845" y="2889685"/>
            <a:ext cx="1620900" cy="107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Hypothesis: 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54599" y="1297625"/>
            <a:ext cx="9509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Null Hypothesis: There is no correlation between CA academic performance and local housing prices.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Alternative Hypothesis: There is a correlation between high school academic performance and the housing prices in California.</a:t>
            </a:r>
            <a:br>
              <a:rPr lang="en-US" sz="2400">
                <a:solidFill>
                  <a:schemeClr val="lt2"/>
                </a:solidFill>
              </a:rPr>
            </a:br>
            <a:br>
              <a:rPr lang="en-US" sz="7200">
                <a:solidFill>
                  <a:schemeClr val="lt2"/>
                </a:solidFill>
              </a:rPr>
            </a:br>
            <a:br>
              <a:rPr lang="en-US" sz="7200">
                <a:solidFill>
                  <a:schemeClr val="lt2"/>
                </a:solidFill>
              </a:rPr>
            </a:b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074" y="1541325"/>
            <a:ext cx="2457625" cy="15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925" y="3429000"/>
            <a:ext cx="3888125" cy="25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Methodology: 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541755" y="1272209"/>
            <a:ext cx="9509079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Obtained average California academic performance index for public high schools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file available through CA Department of Education .gov site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Weighed, 3 year average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Academic performance was based on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 Standardized Testing and Reporting (STAR) Program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 California High School Exit Examination (CAHSEE)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 California Alternate Performance Assessment (CAPA)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Limitation – didn’t have zip code (used Google Geolocation API)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Obtained median housing prices from Zillow API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Median house price per zip code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House Market data vs School data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7710757" y="1289732"/>
            <a:ext cx="42059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Intercept: 659.53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Slope: 0.000109566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R: 0.3874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P-value: 6.51e-28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■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reject null hypothesis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8262650" y="4263525"/>
            <a:ext cx="49500" cy="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7710725" y="3313317"/>
            <a:ext cx="42060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3-Year Avg Academic Performance Index (max 1000)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Mean: 715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Median: 713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 Dev: 99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Price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Mean: $505,177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Median: $416,850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 Dev: $350,237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204625"/>
            <a:ext cx="7064650" cy="53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House Market data vs School data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040499" y="1396181"/>
            <a:ext cx="3480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ANOVA Test: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F-statistic: 35.395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P-value: 2.54e-21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154775"/>
            <a:ext cx="7394400" cy="52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House Price and API Scores App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593932" y="1152983"/>
            <a:ext cx="9509079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Allows user to enter a zip code and check what the average API score and housing price is in that area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12" y="2009721"/>
            <a:ext cx="4253681" cy="456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Conclusion: 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103312" y="1453662"/>
            <a:ext cx="8947522" cy="479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Based on the data collected, we can conclude that there </a:t>
            </a:r>
            <a:r>
              <a:rPr b="1" lang="en-US">
                <a:solidFill>
                  <a:srgbClr val="FFFFFF"/>
                </a:solidFill>
              </a:rPr>
              <a:t>is </a:t>
            </a:r>
            <a:r>
              <a:rPr lang="en-US">
                <a:solidFill>
                  <a:srgbClr val="FFFFFF"/>
                </a:solidFill>
              </a:rPr>
              <a:t>a correlation between housing prices and high school academic performance in California</a:t>
            </a:r>
            <a:endParaRPr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There is also less variance in school performance as housing prices increase.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API scores of less than 700 are extremely rare in areas where housing prices average $1.5M or higher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However, it is not uncommon for API scores to be as low as 450 in areas where housing prices average $500k or less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