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5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599"/>
  </p:normalViewPr>
  <p:slideViewPr>
    <p:cSldViewPr snapToGrid="0" snapToObjects="1">
      <p:cViewPr varScale="1">
        <p:scale>
          <a:sx n="51" d="100"/>
          <a:sy n="51" d="100"/>
        </p:scale>
        <p:origin x="-108" y="-6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image" Target="../media/image1.emf"/><Relationship Id="rId4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1155722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oleObject" Target="../embeddings/oleObject6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2.emf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4.emf"/><Relationship Id="rId5" Type="http://schemas.openxmlformats.org/officeDocument/2006/relationships/image" Target="../media/image1.e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Cell Wall Biosynthesis Inhibitors</a:t>
            </a:r>
          </a:p>
        </p:txBody>
      </p:sp>
      <p:sp>
        <p:nvSpPr>
          <p:cNvPr id="61" name="Shape 6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SAR Learn Tool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405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lr>
                <a:schemeClr val="dk1"/>
              </a:buClr>
            </a:pPr>
            <a:r>
              <a:rPr lang="en" b="1" dirty="0">
                <a:solidFill>
                  <a:schemeClr val="dk1"/>
                </a:solidFill>
              </a:rPr>
              <a:t>PRACTICE PROBLEM: SAR Clinical Case Study </a:t>
            </a:r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100000"/>
              <a:buFont typeface="Arial" charset="0"/>
              <a:buChar char="•"/>
            </a:pPr>
            <a:r>
              <a:rPr lang="en" sz="1800" b="1" dirty="0">
                <a:solidFill>
                  <a:schemeClr val="dk1"/>
                </a:solidFill>
              </a:rPr>
              <a:t>SM is diagnosed with a UTI infection. Which compound would be best to treat his infection and has few side effects?</a:t>
            </a:r>
          </a:p>
          <a:p>
            <a:pPr lvl="0" rtl="0">
              <a:spcBef>
                <a:spcPts val="0"/>
              </a:spcBef>
              <a:buNone/>
            </a:pPr>
            <a:endParaRPr b="1" dirty="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b="1" dirty="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buNone/>
            </a:pPr>
            <a:endParaRPr sz="1800" b="1" dirty="0">
              <a:solidFill>
                <a:schemeClr val="dk1"/>
              </a:solidFill>
            </a:endParaRPr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" sz="1800" b="1" dirty="0">
                <a:solidFill>
                  <a:schemeClr val="dk1"/>
                </a:solidFill>
              </a:rPr>
              <a:t>ANSWER: Compound 2 (Fosfomycin)</a:t>
            </a:r>
          </a:p>
          <a:p>
            <a:pPr marL="1428750" lvl="2" indent="-2857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 charset="0"/>
              <a:buChar char="•"/>
            </a:pPr>
            <a:r>
              <a:rPr lang="en" dirty="0">
                <a:solidFill>
                  <a:schemeClr val="dk1"/>
                </a:solidFill>
              </a:rPr>
              <a:t>Fosfomycin is indicated for urinary tract infections, and is especially active against E. Coli</a:t>
            </a:r>
          </a:p>
          <a:p>
            <a:pPr lvl="0" rtl="0">
              <a:spcBef>
                <a:spcPts val="0"/>
              </a:spcBef>
              <a:buNone/>
            </a:pPr>
            <a:endParaRPr sz="1400" dirty="0">
              <a:solidFill>
                <a:schemeClr val="dk1"/>
              </a:solidFill>
            </a:endParaRPr>
          </a:p>
        </p:txBody>
      </p:sp>
      <p:pic>
        <p:nvPicPr>
          <p:cNvPr id="164" name="Shape 1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0200" y="2727737"/>
            <a:ext cx="1466650" cy="865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Shape 165" descr="Screen Shot 2016-11-17 at 3.39.09 P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12303" y="2227152"/>
            <a:ext cx="2219997" cy="2366179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Shape 166"/>
          <p:cNvSpPr txBox="1"/>
          <p:nvPr/>
        </p:nvSpPr>
        <p:spPr>
          <a:xfrm>
            <a:off x="6902525" y="4063600"/>
            <a:ext cx="701400" cy="411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167" name="Shape 16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27300" y="2560900"/>
            <a:ext cx="1308025" cy="1199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SAR Learn Tool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405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lr>
                <a:schemeClr val="dk1"/>
              </a:buClr>
            </a:pPr>
            <a:r>
              <a:rPr lang="en" b="1" dirty="0">
                <a:solidFill>
                  <a:schemeClr val="dk1"/>
                </a:solidFill>
              </a:rPr>
              <a:t>PRACTICE PROBLEM: SAR Clinical Case Study </a:t>
            </a:r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100000"/>
              <a:buFont typeface="Arial" charset="0"/>
              <a:buChar char="•"/>
            </a:pPr>
            <a:r>
              <a:rPr lang="en" sz="1800" b="1" dirty="0">
                <a:solidFill>
                  <a:schemeClr val="dk1"/>
                </a:solidFill>
              </a:rPr>
              <a:t>GT has a history of psychosis. Which antibiotic below is best avoided in this patient?</a:t>
            </a:r>
          </a:p>
          <a:p>
            <a:pPr lvl="0" rtl="0">
              <a:spcBef>
                <a:spcPts val="0"/>
              </a:spcBef>
              <a:buNone/>
            </a:pPr>
            <a:endParaRPr b="1" dirty="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b="1" dirty="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buNone/>
            </a:pPr>
            <a:endParaRPr sz="1800" b="1" dirty="0">
              <a:solidFill>
                <a:schemeClr val="dk1"/>
              </a:solidFill>
            </a:endParaRPr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" sz="1800" b="1" dirty="0">
                <a:solidFill>
                  <a:schemeClr val="dk1"/>
                </a:solidFill>
              </a:rPr>
              <a:t>ANSWER: Compound 1 (</a:t>
            </a:r>
            <a:r>
              <a:rPr lang="en" sz="1800" b="1" dirty="0" err="1">
                <a:solidFill>
                  <a:schemeClr val="dk1"/>
                </a:solidFill>
              </a:rPr>
              <a:t>Cycloserine</a:t>
            </a:r>
            <a:r>
              <a:rPr lang="en" sz="1800" b="1" dirty="0">
                <a:solidFill>
                  <a:schemeClr val="dk1"/>
                </a:solidFill>
              </a:rPr>
              <a:t>)</a:t>
            </a:r>
          </a:p>
          <a:p>
            <a:pPr marL="1428750" lvl="2" indent="-2857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 charset="0"/>
              <a:buChar char="•"/>
            </a:pPr>
            <a:r>
              <a:rPr lang="en" dirty="0" err="1">
                <a:solidFill>
                  <a:schemeClr val="dk1"/>
                </a:solidFill>
              </a:rPr>
              <a:t>Cycloserine</a:t>
            </a:r>
            <a:r>
              <a:rPr lang="en" dirty="0">
                <a:solidFill>
                  <a:schemeClr val="dk1"/>
                </a:solidFill>
              </a:rPr>
              <a:t> acts as a partial agonist at the NMDA receptor can result in dose-dependent neurologic and psychiatric disturbances.</a:t>
            </a:r>
          </a:p>
          <a:p>
            <a:pPr lvl="0" rtl="0">
              <a:spcBef>
                <a:spcPts val="0"/>
              </a:spcBef>
              <a:buNone/>
            </a:pPr>
            <a:endParaRPr sz="1400" dirty="0">
              <a:solidFill>
                <a:schemeClr val="dk1"/>
              </a:solidFill>
            </a:endParaRPr>
          </a:p>
        </p:txBody>
      </p:sp>
      <p:pic>
        <p:nvPicPr>
          <p:cNvPr id="174" name="Shape 1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0200" y="2727737"/>
            <a:ext cx="1466650" cy="865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Shape 175" descr="Screen Shot 2016-11-17 at 3.39.09 P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02750" y="1972025"/>
            <a:ext cx="2453025" cy="260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Shape 176"/>
          <p:cNvSpPr txBox="1"/>
          <p:nvPr/>
        </p:nvSpPr>
        <p:spPr>
          <a:xfrm>
            <a:off x="6902525" y="4063600"/>
            <a:ext cx="701400" cy="411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177" name="Shape 17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27300" y="2560900"/>
            <a:ext cx="1308025" cy="1199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xfrm>
            <a:off x="311700" y="22987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SAR Learn Tool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311700" y="802575"/>
            <a:ext cx="8520600" cy="405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lr>
                <a:schemeClr val="dk1"/>
              </a:buClr>
            </a:pPr>
            <a:r>
              <a:rPr lang="en" b="1" dirty="0">
                <a:solidFill>
                  <a:schemeClr val="dk1"/>
                </a:solidFill>
              </a:rPr>
              <a:t>PRACTICE PROBLEM: SAR Clinical Case Study </a:t>
            </a:r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100000"/>
              <a:buFont typeface="Arial" charset="0"/>
              <a:buChar char="•"/>
            </a:pPr>
            <a:r>
              <a:rPr lang="en" sz="1800" b="1" dirty="0">
                <a:solidFill>
                  <a:schemeClr val="dk1"/>
                </a:solidFill>
              </a:rPr>
              <a:t>BK has kidney dysfunction. Which 2 antibiotics below have side effects that would be harmful to this patient?</a:t>
            </a:r>
          </a:p>
          <a:p>
            <a:pPr lvl="0" rtl="0">
              <a:spcBef>
                <a:spcPts val="0"/>
              </a:spcBef>
              <a:buNone/>
            </a:pPr>
            <a:endParaRPr b="1" dirty="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b="1" dirty="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1800" b="1" dirty="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buNone/>
            </a:pPr>
            <a:endParaRPr sz="1800" b="1" dirty="0">
              <a:solidFill>
                <a:schemeClr val="dk1"/>
              </a:solidFill>
            </a:endParaRPr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" sz="1800" b="1" dirty="0">
                <a:solidFill>
                  <a:schemeClr val="dk1"/>
                </a:solidFill>
              </a:rPr>
              <a:t>ANSWER: Compound 1 &amp; Compound 2</a:t>
            </a:r>
          </a:p>
          <a:p>
            <a:pPr marL="1371600" lvl="2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8571"/>
              <a:buFont typeface="Arial" charset="0"/>
              <a:buChar char="•"/>
            </a:pPr>
            <a:r>
              <a:rPr lang="en" dirty="0">
                <a:solidFill>
                  <a:schemeClr val="dk1"/>
                </a:solidFill>
              </a:rPr>
              <a:t>Bacitracin and vancomycin can both result in nephrotoxicity </a:t>
            </a:r>
          </a:p>
          <a:p>
            <a:pPr lvl="0" rtl="0">
              <a:spcBef>
                <a:spcPts val="0"/>
              </a:spcBef>
              <a:buNone/>
            </a:pPr>
            <a:endParaRPr sz="1400" dirty="0">
              <a:solidFill>
                <a:schemeClr val="dk1"/>
              </a:solidFill>
            </a:endParaRPr>
          </a:p>
        </p:txBody>
      </p:sp>
      <p:pic>
        <p:nvPicPr>
          <p:cNvPr id="184" name="Shape 184" descr="Screen Shot 2016-11-17 at 3.39.09 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2750" y="1972025"/>
            <a:ext cx="2453025" cy="260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Shape 185"/>
          <p:cNvSpPr txBox="1"/>
          <p:nvPr/>
        </p:nvSpPr>
        <p:spPr>
          <a:xfrm>
            <a:off x="6902525" y="4063600"/>
            <a:ext cx="701400" cy="411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186" name="Shape 18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09975" y="2583175"/>
            <a:ext cx="1308025" cy="1199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Shape 18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5349" y="2232374"/>
            <a:ext cx="3277800" cy="210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title"/>
          </p:nvPr>
        </p:nvSpPr>
        <p:spPr>
          <a:xfrm>
            <a:off x="311700" y="129824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SAR Learn Tool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311700" y="702524"/>
            <a:ext cx="8520600" cy="4203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lr>
                <a:schemeClr val="dk1"/>
              </a:buClr>
            </a:pPr>
            <a:r>
              <a:rPr lang="en" b="1" dirty="0">
                <a:solidFill>
                  <a:schemeClr val="dk1"/>
                </a:solidFill>
              </a:rPr>
              <a:t>PRACTICE PROBLEM: SAR Clinical Case Study </a:t>
            </a:r>
          </a:p>
          <a:p>
            <a:pPr marL="971550" lvl="1" indent="-285750" rtl="0">
              <a:spcBef>
                <a:spcPts val="0"/>
              </a:spcBef>
              <a:buClr>
                <a:schemeClr val="dk1"/>
              </a:buClr>
              <a:buFont typeface="Arial" charset="0"/>
              <a:buChar char="•"/>
            </a:pPr>
            <a:r>
              <a:rPr lang="en" b="1" dirty="0">
                <a:solidFill>
                  <a:schemeClr val="dk1"/>
                </a:solidFill>
              </a:rPr>
              <a:t>AM’s bacterial infection is not responding to treatment. The bacteria in her body have become resistant to the antibiotic by producing D-Ala-D-Lac. Which of the antibiotics was she taking?</a:t>
            </a:r>
          </a:p>
          <a:p>
            <a:pPr lvl="0" rtl="0">
              <a:spcBef>
                <a:spcPts val="0"/>
              </a:spcBef>
              <a:buNone/>
            </a:pPr>
            <a:endParaRPr b="1" dirty="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b="1" dirty="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1800" b="1" dirty="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buNone/>
            </a:pPr>
            <a:endParaRPr sz="1800" b="1" dirty="0">
              <a:solidFill>
                <a:schemeClr val="dk1"/>
              </a:solidFill>
            </a:endParaRPr>
          </a:p>
          <a:p>
            <a:pPr marL="914400" lvl="1" indent="-228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en" b="1" dirty="0">
                <a:solidFill>
                  <a:schemeClr val="dk1"/>
                </a:solidFill>
              </a:rPr>
              <a:t>ANSWER: Compound 3 (vancomycin)</a:t>
            </a:r>
          </a:p>
          <a:p>
            <a:pPr marL="1371600" lvl="2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8571"/>
              <a:buFont typeface="Arial" charset="0"/>
              <a:buChar char="•"/>
            </a:pPr>
            <a:r>
              <a:rPr lang="en" dirty="0">
                <a:solidFill>
                  <a:schemeClr val="dk1"/>
                </a:solidFill>
              </a:rPr>
              <a:t>Vancomycin normally binds to D-Ala-D-Ala of the </a:t>
            </a:r>
            <a:r>
              <a:rPr lang="en" dirty="0" err="1">
                <a:solidFill>
                  <a:schemeClr val="dk1"/>
                </a:solidFill>
              </a:rPr>
              <a:t>pentapeptide</a:t>
            </a:r>
            <a:r>
              <a:rPr lang="en" dirty="0">
                <a:solidFill>
                  <a:schemeClr val="dk1"/>
                </a:solidFill>
              </a:rPr>
              <a:t> tail, but with this change to D-Ala-D-Lac, it can no longer bind</a:t>
            </a:r>
          </a:p>
          <a:p>
            <a:pPr lvl="0" rtl="0">
              <a:spcBef>
                <a:spcPts val="0"/>
              </a:spcBef>
              <a:buNone/>
            </a:pPr>
            <a:endParaRPr sz="1400" dirty="0">
              <a:solidFill>
                <a:schemeClr val="dk1"/>
              </a:solidFill>
            </a:endParaRPr>
          </a:p>
        </p:txBody>
      </p:sp>
      <p:pic>
        <p:nvPicPr>
          <p:cNvPr id="194" name="Shape 194" descr="Screen Shot 2016-11-17 at 3.39.09 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46075" y="1981300"/>
            <a:ext cx="2453025" cy="260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Shape 195"/>
          <p:cNvSpPr txBox="1"/>
          <p:nvPr/>
        </p:nvSpPr>
        <p:spPr>
          <a:xfrm>
            <a:off x="6657625" y="4173200"/>
            <a:ext cx="701400" cy="411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196" name="Shape 1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09975" y="2583175"/>
            <a:ext cx="1308025" cy="1199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Shape 19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5349" y="2232374"/>
            <a:ext cx="3277800" cy="210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311700" y="8500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SAR Learn Tool</a:t>
            </a:r>
          </a:p>
        </p:txBody>
      </p:sp>
      <p:sp>
        <p:nvSpPr>
          <p:cNvPr id="67" name="Shape 67"/>
          <p:cNvSpPr txBox="1"/>
          <p:nvPr/>
        </p:nvSpPr>
        <p:spPr>
          <a:xfrm>
            <a:off x="5422362" y="2575725"/>
            <a:ext cx="1452900" cy="398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69" name="Shape 69"/>
          <p:cNvSpPr txBox="1"/>
          <p:nvPr/>
        </p:nvSpPr>
        <p:spPr>
          <a:xfrm>
            <a:off x="6221750" y="1934050"/>
            <a:ext cx="1452900" cy="398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71" name="Shape 71"/>
          <p:cNvSpPr txBox="1"/>
          <p:nvPr/>
        </p:nvSpPr>
        <p:spPr>
          <a:xfrm>
            <a:off x="2707525" y="3367175"/>
            <a:ext cx="1452900" cy="398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73" name="Shape 73"/>
          <p:cNvSpPr txBox="1"/>
          <p:nvPr/>
        </p:nvSpPr>
        <p:spPr>
          <a:xfrm>
            <a:off x="6754175" y="3925250"/>
            <a:ext cx="1452900" cy="398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74" name="Shape 74"/>
          <p:cNvSpPr txBox="1"/>
          <p:nvPr/>
        </p:nvSpPr>
        <p:spPr>
          <a:xfrm>
            <a:off x="7051850" y="3480525"/>
            <a:ext cx="1452900" cy="398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75" name="Shape 75"/>
          <p:cNvSpPr txBox="1"/>
          <p:nvPr/>
        </p:nvSpPr>
        <p:spPr>
          <a:xfrm>
            <a:off x="3702850" y="3367175"/>
            <a:ext cx="1452900" cy="398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131675" y="657700"/>
            <a:ext cx="8895300" cy="4485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b="1" dirty="0">
                <a:solidFill>
                  <a:schemeClr val="dk1"/>
                </a:solidFill>
              </a:rPr>
              <a:t>SAR Requirements</a:t>
            </a:r>
          </a:p>
          <a:p>
            <a:pPr marL="914400" lvl="1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charset="0"/>
              <a:buChar char="•"/>
            </a:pPr>
            <a:r>
              <a:rPr lang="en" sz="1800" b="1" dirty="0">
                <a:solidFill>
                  <a:schemeClr val="dk1"/>
                </a:solidFill>
              </a:rPr>
              <a:t>Fosfomycin</a:t>
            </a:r>
          </a:p>
          <a:p>
            <a:pPr marL="1371600" lvl="2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rial" charset="0"/>
              <a:buChar char="•"/>
            </a:pPr>
            <a:r>
              <a:rPr lang="en" sz="1800" dirty="0">
                <a:solidFill>
                  <a:srgbClr val="FF0000"/>
                </a:solidFill>
              </a:rPr>
              <a:t>1. PEP mimic</a:t>
            </a:r>
          </a:p>
          <a:p>
            <a:pPr marL="1371600" lvl="2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Arial" charset="0"/>
              <a:buChar char="•"/>
            </a:pPr>
            <a:r>
              <a:rPr lang="en" sz="1800" dirty="0">
                <a:solidFill>
                  <a:srgbClr val="0000FF"/>
                </a:solidFill>
              </a:rPr>
              <a:t>2. Reactive epoxide group</a:t>
            </a:r>
          </a:p>
          <a:p>
            <a:pPr marL="91440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 smtClean="0">
              <a:solidFill>
                <a:schemeClr val="dk1"/>
              </a:solidFill>
            </a:endParaRPr>
          </a:p>
          <a:p>
            <a:pPr marL="914400" lvl="1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charset="0"/>
              <a:buChar char="•"/>
            </a:pPr>
            <a:r>
              <a:rPr lang="en" sz="1800" b="1" dirty="0" smtClean="0">
                <a:solidFill>
                  <a:schemeClr val="dk1"/>
                </a:solidFill>
              </a:rPr>
              <a:t>Cycloserine</a:t>
            </a:r>
            <a:endParaRPr lang="en" sz="1800" b="1" dirty="0">
              <a:solidFill>
                <a:schemeClr val="dk1"/>
              </a:solidFill>
            </a:endParaRPr>
          </a:p>
          <a:p>
            <a:pPr marL="1371600" lvl="2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rial" charset="0"/>
              <a:buChar char="•"/>
            </a:pPr>
            <a:r>
              <a:rPr lang="en" sz="1800" dirty="0">
                <a:solidFill>
                  <a:srgbClr val="FF0000"/>
                </a:solidFill>
              </a:rPr>
              <a:t>1. D-Ala analogue</a:t>
            </a:r>
          </a:p>
          <a:p>
            <a:pPr marL="1371600" lvl="2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Arial" charset="0"/>
              <a:buChar char="•"/>
            </a:pPr>
            <a:r>
              <a:rPr lang="en" sz="1800" dirty="0">
                <a:solidFill>
                  <a:srgbClr val="0000FF"/>
                </a:solidFill>
              </a:rPr>
              <a:t>2. 5- membered ring </a:t>
            </a: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800" dirty="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1200" dirty="0"/>
          </a:p>
        </p:txBody>
      </p:sp>
      <p:sp>
        <p:nvSpPr>
          <p:cNvPr id="79" name="Shape 79"/>
          <p:cNvSpPr txBox="1"/>
          <p:nvPr/>
        </p:nvSpPr>
        <p:spPr>
          <a:xfrm>
            <a:off x="6566150" y="4585775"/>
            <a:ext cx="1938600" cy="467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80" name="Shape 80"/>
          <p:cNvSpPr txBox="1"/>
          <p:nvPr/>
        </p:nvSpPr>
        <p:spPr>
          <a:xfrm>
            <a:off x="6479200" y="3233225"/>
            <a:ext cx="2474700" cy="467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81" name="Shape 81"/>
          <p:cNvSpPr txBox="1"/>
          <p:nvPr/>
        </p:nvSpPr>
        <p:spPr>
          <a:xfrm>
            <a:off x="6852500" y="4199350"/>
            <a:ext cx="1851600" cy="467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83" name="Shape 83"/>
          <p:cNvSpPr/>
          <p:nvPr/>
        </p:nvSpPr>
        <p:spPr>
          <a:xfrm>
            <a:off x="5571689" y="924508"/>
            <a:ext cx="841288" cy="765480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85" name="Shape 85"/>
          <p:cNvSpPr/>
          <p:nvPr/>
        </p:nvSpPr>
        <p:spPr>
          <a:xfrm>
            <a:off x="6301503" y="748830"/>
            <a:ext cx="532425" cy="593121"/>
          </a:xfrm>
          <a:prstGeom prst="ellipse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88" name="Shape 88"/>
          <p:cNvSpPr/>
          <p:nvPr/>
        </p:nvSpPr>
        <p:spPr>
          <a:xfrm>
            <a:off x="4160425" y="3411325"/>
            <a:ext cx="743538" cy="1255725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89" name="Shape 89"/>
          <p:cNvSpPr/>
          <p:nvPr/>
        </p:nvSpPr>
        <p:spPr>
          <a:xfrm>
            <a:off x="7543435" y="3671294"/>
            <a:ext cx="812430" cy="881444"/>
          </a:xfrm>
          <a:prstGeom prst="ellipse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511452"/>
              </p:ext>
            </p:extLst>
          </p:nvPr>
        </p:nvGraphicFramePr>
        <p:xfrm>
          <a:off x="5748277" y="650039"/>
          <a:ext cx="1574800" cy="960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" name="CS ChemDraw Drawing" r:id="rId4" imgW="1575333" imgH="959694" progId="ChemDraw.Document.6.0">
                  <p:embed/>
                </p:oleObj>
              </mc:Choice>
              <mc:Fallback>
                <p:oleObj name="CS ChemDraw Drawing" r:id="rId4" imgW="1575333" imgH="959694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48277" y="650039"/>
                        <a:ext cx="1574800" cy="960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053465" y="1681100"/>
            <a:ext cx="1159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" sz="1600" b="1" dirty="0" smtClean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Fosfomycin</a:t>
            </a:r>
            <a:endParaRPr lang="en" sz="1600" b="1" dirty="0">
              <a:solidFill>
                <a:schemeClr val="dk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2942653"/>
              </p:ext>
            </p:extLst>
          </p:nvPr>
        </p:nvGraphicFramePr>
        <p:xfrm>
          <a:off x="6095157" y="2126922"/>
          <a:ext cx="1117600" cy="62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" name="CS ChemDraw Drawing" r:id="rId6" imgW="1118051" imgH="627667" progId="ChemDraw.Document.6.0">
                  <p:embed/>
                </p:oleObj>
              </mc:Choice>
              <mc:Fallback>
                <p:oleObj name="CS ChemDraw Drawing" r:id="rId6" imgW="1118051" imgH="627667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095157" y="2126922"/>
                        <a:ext cx="1117600" cy="627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6401441" y="2844923"/>
            <a:ext cx="5020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" sz="1600" b="1" dirty="0" smtClean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PEP</a:t>
            </a:r>
            <a:endParaRPr lang="en" sz="1600" b="1" dirty="0">
              <a:solidFill>
                <a:schemeClr val="dk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Shape 83"/>
          <p:cNvSpPr/>
          <p:nvPr/>
        </p:nvSpPr>
        <p:spPr>
          <a:xfrm>
            <a:off x="5883070" y="2089382"/>
            <a:ext cx="841288" cy="765480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984653"/>
              </p:ext>
            </p:extLst>
          </p:nvPr>
        </p:nvGraphicFramePr>
        <p:xfrm>
          <a:off x="7295563" y="3411325"/>
          <a:ext cx="1192213" cy="1141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" name="CS ChemDraw Drawing" r:id="rId8" imgW="1191428" imgH="1140868" progId="ChemDraw.Document.6.0">
                  <p:embed/>
                </p:oleObj>
              </mc:Choice>
              <mc:Fallback>
                <p:oleObj name="CS ChemDraw Drawing" r:id="rId8" imgW="1191428" imgH="1140868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295563" y="3411325"/>
                        <a:ext cx="1192213" cy="1141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3185551"/>
              </p:ext>
            </p:extLst>
          </p:nvPr>
        </p:nvGraphicFramePr>
        <p:xfrm>
          <a:off x="4180303" y="3501676"/>
          <a:ext cx="949325" cy="1023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" name="CS ChemDraw Drawing" r:id="rId10" imgW="948982" imgH="1023749" progId="ChemDraw.Document.6.0">
                  <p:embed/>
                </p:oleObj>
              </mc:Choice>
              <mc:Fallback>
                <p:oleObj name="CS ChemDraw Drawing" r:id="rId10" imgW="948982" imgH="1023749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180303" y="3501676"/>
                        <a:ext cx="949325" cy="1023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Shape 88"/>
          <p:cNvSpPr/>
          <p:nvPr/>
        </p:nvSpPr>
        <p:spPr>
          <a:xfrm>
            <a:off x="7266781" y="3383986"/>
            <a:ext cx="743538" cy="1255725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3" name="TextBox 32"/>
          <p:cNvSpPr txBox="1"/>
          <p:nvPr/>
        </p:nvSpPr>
        <p:spPr>
          <a:xfrm>
            <a:off x="4046153" y="4714921"/>
            <a:ext cx="10262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" sz="1600" b="1" dirty="0" smtClean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D-Alanine</a:t>
            </a:r>
            <a:endParaRPr lang="en" sz="1600" b="1" dirty="0">
              <a:solidFill>
                <a:schemeClr val="dk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328484" y="4714921"/>
            <a:ext cx="13292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" sz="1600" b="1" dirty="0" smtClean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D-cycloserine</a:t>
            </a:r>
            <a:endParaRPr lang="en" sz="1600" b="1" dirty="0">
              <a:solidFill>
                <a:schemeClr val="dk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6877458"/>
              </p:ext>
            </p:extLst>
          </p:nvPr>
        </p:nvGraphicFramePr>
        <p:xfrm>
          <a:off x="5625643" y="3498299"/>
          <a:ext cx="1192213" cy="1141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2" name="CS ChemDraw Drawing" r:id="rId12" imgW="1191428" imgH="1140868" progId="ChemDraw.Document.6.0">
                  <p:embed/>
                </p:oleObj>
              </mc:Choice>
              <mc:Fallback>
                <p:oleObj name="CS ChemDraw Drawing" r:id="rId12" imgW="1191428" imgH="1140868" progId="ChemDraw.Document.6.0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5643" y="3498299"/>
                        <a:ext cx="1192213" cy="1141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8425078"/>
              </p:ext>
            </p:extLst>
          </p:nvPr>
        </p:nvGraphicFramePr>
        <p:xfrm>
          <a:off x="5629578" y="3504677"/>
          <a:ext cx="949325" cy="1023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" name="CS ChemDraw Drawing" r:id="rId13" imgW="948982" imgH="1023749" progId="ChemDraw.Document.6.0">
                  <p:embed/>
                </p:oleObj>
              </mc:Choice>
              <mc:Fallback>
                <p:oleObj name="CS ChemDraw Drawing" r:id="rId13" imgW="948982" imgH="1023749" progId="ChemDraw.Document.6.0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9578" y="3504677"/>
                        <a:ext cx="949325" cy="1023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5958161" y="4698044"/>
            <a:ext cx="8467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" sz="1600" b="1" dirty="0" smtClean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Overlay</a:t>
            </a:r>
            <a:endParaRPr lang="en" sz="1600" b="1" dirty="0">
              <a:solidFill>
                <a:schemeClr val="dk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 dirty="0"/>
              <a:t>SAR Learn Tool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>
              <a:spcBef>
                <a:spcPts val="0"/>
              </a:spcBef>
            </a:pPr>
            <a:r>
              <a:rPr lang="en" b="1" dirty="0">
                <a:solidFill>
                  <a:schemeClr val="dk1"/>
                </a:solidFill>
              </a:rPr>
              <a:t>SAR Requirements</a:t>
            </a:r>
          </a:p>
          <a:p>
            <a:pPr marL="914400" lvl="1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charset="0"/>
              <a:buChar char="•"/>
            </a:pPr>
            <a:r>
              <a:rPr lang="en" sz="1800" b="1" dirty="0">
                <a:solidFill>
                  <a:schemeClr val="dk1"/>
                </a:solidFill>
              </a:rPr>
              <a:t>Bacitracin</a:t>
            </a:r>
          </a:p>
          <a:p>
            <a:pPr marL="1371600" lvl="1" indent="-342900">
              <a:lnSpc>
                <a:spcPct val="100000"/>
              </a:lnSpc>
              <a:spcAft>
                <a:spcPts val="0"/>
              </a:spcAft>
              <a:buClr>
                <a:schemeClr val="dk1"/>
              </a:buClr>
              <a:buSzPct val="100000"/>
              <a:buFont typeface="Arial" charset="0"/>
              <a:buChar char="•"/>
            </a:pPr>
            <a:r>
              <a:rPr lang="en" sz="1600" dirty="0">
                <a:solidFill>
                  <a:schemeClr val="dk1"/>
                </a:solidFill>
              </a:rPr>
              <a:t>Large molecule</a:t>
            </a:r>
          </a:p>
          <a:p>
            <a:pPr marL="1371600" lvl="2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rial" charset="0"/>
              <a:buChar char="•"/>
            </a:pPr>
            <a:r>
              <a:rPr lang="en" sz="1600" dirty="0">
                <a:solidFill>
                  <a:srgbClr val="FF0000"/>
                </a:solidFill>
              </a:rPr>
              <a:t>Contains many peptide bonds</a:t>
            </a:r>
          </a:p>
        </p:txBody>
      </p:sp>
      <p:pic>
        <p:nvPicPr>
          <p:cNvPr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1645" y="1445137"/>
            <a:ext cx="4416675" cy="283107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Shape 97"/>
          <p:cNvSpPr/>
          <p:nvPr/>
        </p:nvSpPr>
        <p:spPr>
          <a:xfrm>
            <a:off x="4592400" y="3176700"/>
            <a:ext cx="799500" cy="688500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8" name="Shape 98"/>
          <p:cNvSpPr/>
          <p:nvPr/>
        </p:nvSpPr>
        <p:spPr>
          <a:xfrm>
            <a:off x="5630237" y="3219925"/>
            <a:ext cx="799500" cy="688500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SAR Learn Tool</a:t>
            </a:r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5717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>
              <a:spcBef>
                <a:spcPts val="0"/>
              </a:spcBef>
            </a:pPr>
            <a:r>
              <a:rPr lang="en" b="1" dirty="0">
                <a:solidFill>
                  <a:schemeClr val="dk1"/>
                </a:solidFill>
              </a:rPr>
              <a:t>SAR Requirements</a:t>
            </a:r>
          </a:p>
          <a:p>
            <a:pPr marL="914400" lvl="1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charset="0"/>
              <a:buChar char="•"/>
            </a:pPr>
            <a:r>
              <a:rPr lang="en" sz="1800" b="1" dirty="0">
                <a:solidFill>
                  <a:schemeClr val="dk1"/>
                </a:solidFill>
              </a:rPr>
              <a:t>Vancomycin</a:t>
            </a:r>
          </a:p>
          <a:p>
            <a:pPr marL="1371600" lvl="2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charset="0"/>
              <a:buChar char="•"/>
            </a:pPr>
            <a:r>
              <a:rPr lang="en" sz="1800" dirty="0">
                <a:solidFill>
                  <a:schemeClr val="dk1"/>
                </a:solidFill>
              </a:rPr>
              <a:t>Large molecule</a:t>
            </a:r>
          </a:p>
          <a:p>
            <a:pPr marL="1371600" lvl="2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charset="0"/>
              <a:buChar char="•"/>
            </a:pPr>
            <a:r>
              <a:rPr lang="en" sz="1800" dirty="0">
                <a:solidFill>
                  <a:schemeClr val="dk1"/>
                </a:solidFill>
              </a:rPr>
              <a:t>Contains many peptide bonds</a:t>
            </a:r>
          </a:p>
          <a:p>
            <a:pPr marL="1371600" lvl="2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rial" charset="0"/>
              <a:buChar char="•"/>
            </a:pPr>
            <a:r>
              <a:rPr lang="en" sz="1800" dirty="0">
                <a:solidFill>
                  <a:srgbClr val="FF0000"/>
                </a:solidFill>
              </a:rPr>
              <a:t>Circled atoms form hydrogen bonds with D-Ala-D-Ala </a:t>
            </a:r>
          </a:p>
          <a:p>
            <a:pPr marL="914400" lvl="0" indent="0" rtl="0">
              <a:spcBef>
                <a:spcPts val="0"/>
              </a:spcBef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914400" lvl="0" indent="0">
              <a:spcBef>
                <a:spcPts val="0"/>
              </a:spcBef>
              <a:buNone/>
            </a:pPr>
            <a:endParaRPr sz="1800" dirty="0">
              <a:solidFill>
                <a:srgbClr val="FF0000"/>
              </a:solidFill>
            </a:endParaRP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105" name="Shape 105" descr="Screen Shot 2016-11-17 at 3.39.09 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8500" y="768675"/>
            <a:ext cx="3733800" cy="396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Shape 106"/>
          <p:cNvSpPr txBox="1"/>
          <p:nvPr/>
        </p:nvSpPr>
        <p:spPr>
          <a:xfrm>
            <a:off x="5477400" y="4158375"/>
            <a:ext cx="968700" cy="572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07" name="Shape 107"/>
          <p:cNvSpPr/>
          <p:nvPr/>
        </p:nvSpPr>
        <p:spPr>
          <a:xfrm>
            <a:off x="6446100" y="3662775"/>
            <a:ext cx="356100" cy="400800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08" name="Shape 108"/>
          <p:cNvSpPr/>
          <p:nvPr/>
        </p:nvSpPr>
        <p:spPr>
          <a:xfrm>
            <a:off x="7051475" y="2549475"/>
            <a:ext cx="356100" cy="400800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09" name="Shape 109"/>
          <p:cNvSpPr/>
          <p:nvPr/>
        </p:nvSpPr>
        <p:spPr>
          <a:xfrm>
            <a:off x="7051475" y="2074950"/>
            <a:ext cx="356100" cy="400800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10" name="Shape 110"/>
          <p:cNvSpPr/>
          <p:nvPr/>
        </p:nvSpPr>
        <p:spPr>
          <a:xfrm>
            <a:off x="7226125" y="1448000"/>
            <a:ext cx="356100" cy="400800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 dirty="0"/>
              <a:t>SAR Learn Tool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3904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lr>
                <a:schemeClr val="dk1"/>
              </a:buClr>
            </a:pPr>
            <a:r>
              <a:rPr lang="en" b="1" dirty="0">
                <a:solidFill>
                  <a:schemeClr val="dk1"/>
                </a:solidFill>
              </a:rPr>
              <a:t>PRACTICE PROBLEM- Mechanism of Action</a:t>
            </a:r>
          </a:p>
          <a:p>
            <a:pPr marL="285750" lvl="0" indent="-285750" rtl="0">
              <a:spcBef>
                <a:spcPts val="0"/>
              </a:spcBef>
              <a:buFont typeface="Arial" charset="0"/>
              <a:buChar char="•"/>
            </a:pPr>
            <a:r>
              <a:rPr lang="en" dirty="0">
                <a:solidFill>
                  <a:schemeClr val="dk1"/>
                </a:solidFill>
              </a:rPr>
              <a:t>Which compound below interferes with peptide cross-linking?</a:t>
            </a:r>
          </a:p>
          <a:p>
            <a:pPr lvl="0" rtl="0">
              <a:spcBef>
                <a:spcPts val="0"/>
              </a:spcBef>
              <a:buNone/>
            </a:pPr>
            <a:endParaRPr dirty="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dirty="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dirty="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dirty="0">
              <a:solidFill>
                <a:schemeClr val="dk1"/>
              </a:solidFill>
            </a:endParaRPr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" sz="1800" b="1" dirty="0">
                <a:solidFill>
                  <a:schemeClr val="dk1"/>
                </a:solidFill>
              </a:rPr>
              <a:t>ANSWER: Compound 3 (Vancomycin)</a:t>
            </a:r>
          </a:p>
          <a:p>
            <a:pPr marL="1428750" lvl="2" indent="-2857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 charset="0"/>
              <a:buChar char="•"/>
            </a:pPr>
            <a:r>
              <a:rPr lang="en" dirty="0">
                <a:solidFill>
                  <a:schemeClr val="dk1"/>
                </a:solidFill>
              </a:rPr>
              <a:t>Binds directly to the D-Ala-D-Ala terminal to prevent peptide cross-linking</a:t>
            </a:r>
          </a:p>
          <a:p>
            <a:pPr marL="914400" lvl="0" indent="0" rtl="0">
              <a:spcBef>
                <a:spcPts val="0"/>
              </a:spcBef>
              <a:buNone/>
            </a:pPr>
            <a:endParaRPr sz="1800" b="1" dirty="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dirty="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117" name="Shape 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763" y="2012994"/>
            <a:ext cx="3277800" cy="210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Shape 1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3800" y="2839087"/>
            <a:ext cx="1466650" cy="865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Shape 119" descr="Screen Shot 2016-11-17 at 3.39.09 PM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88687" y="2143454"/>
            <a:ext cx="2453025" cy="260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Shape 120"/>
          <p:cNvSpPr txBox="1"/>
          <p:nvPr/>
        </p:nvSpPr>
        <p:spPr>
          <a:xfrm>
            <a:off x="6857257" y="4284865"/>
            <a:ext cx="701400" cy="411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SAR Learn Tool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endParaRPr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3904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lr>
                <a:schemeClr val="dk1"/>
              </a:buClr>
            </a:pPr>
            <a:r>
              <a:rPr lang="en" b="1" dirty="0">
                <a:solidFill>
                  <a:schemeClr val="dk1"/>
                </a:solidFill>
              </a:rPr>
              <a:t>PRACTICE PROBLEM- Mechanism of Action</a:t>
            </a:r>
          </a:p>
          <a:p>
            <a:pPr marL="285750" lvl="0" indent="-285750">
              <a:spcBef>
                <a:spcPts val="0"/>
              </a:spcBef>
              <a:buFont typeface="Arial" charset="0"/>
              <a:buChar char="•"/>
            </a:pPr>
            <a:r>
              <a:rPr lang="en" dirty="0">
                <a:solidFill>
                  <a:schemeClr val="dk1"/>
                </a:solidFill>
              </a:rPr>
              <a:t>Which compound below inhibits the conversion of UDP-NAG→ UDP-NAM?</a:t>
            </a:r>
          </a:p>
          <a:p>
            <a:pPr lvl="0">
              <a:spcBef>
                <a:spcPts val="0"/>
              </a:spcBef>
              <a:buNone/>
            </a:pPr>
            <a:endParaRPr dirty="0"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None/>
            </a:pPr>
            <a:endParaRPr dirty="0"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None/>
            </a:pPr>
            <a:endParaRPr dirty="0"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None/>
            </a:pPr>
            <a:endParaRPr dirty="0">
              <a:solidFill>
                <a:schemeClr val="dk1"/>
              </a:solidFill>
            </a:endParaRPr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1800" b="1" dirty="0">
                <a:solidFill>
                  <a:schemeClr val="dk1"/>
                </a:solidFill>
              </a:rPr>
              <a:t>ANSWER: Compound 2 (</a:t>
            </a:r>
            <a:r>
              <a:rPr lang="en" sz="1800" b="1" dirty="0" err="1">
                <a:solidFill>
                  <a:schemeClr val="dk1"/>
                </a:solidFill>
              </a:rPr>
              <a:t>fosfomycin</a:t>
            </a:r>
            <a:r>
              <a:rPr lang="en" sz="1800" b="1" dirty="0">
                <a:solidFill>
                  <a:schemeClr val="dk1"/>
                </a:solidFill>
              </a:rPr>
              <a:t>)</a:t>
            </a:r>
          </a:p>
          <a:p>
            <a:pPr marL="1428750" lvl="2" indent="-285750" rtl="0">
              <a:spcBef>
                <a:spcPts val="0"/>
              </a:spcBef>
              <a:buClr>
                <a:schemeClr val="dk1"/>
              </a:buClr>
              <a:buFont typeface="Arial" charset="0"/>
              <a:buChar char="•"/>
            </a:pPr>
            <a:r>
              <a:rPr lang="en" dirty="0">
                <a:solidFill>
                  <a:schemeClr val="dk1"/>
                </a:solidFill>
              </a:rPr>
              <a:t>Results in irreversible alkylation of the active cysteine on </a:t>
            </a:r>
            <a:r>
              <a:rPr lang="en" dirty="0" err="1">
                <a:solidFill>
                  <a:schemeClr val="dk1"/>
                </a:solidFill>
              </a:rPr>
              <a:t>MurA</a:t>
            </a:r>
            <a:endParaRPr lang="en" dirty="0">
              <a:solidFill>
                <a:schemeClr val="dk1"/>
              </a:solidFill>
            </a:endParaRPr>
          </a:p>
          <a:p>
            <a:pPr marL="914400" lvl="0" indent="0" rtl="0">
              <a:spcBef>
                <a:spcPts val="0"/>
              </a:spcBef>
              <a:buNone/>
            </a:pPr>
            <a:endParaRPr sz="1800" b="1" dirty="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dirty="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127" name="Shape 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125" y="2012994"/>
            <a:ext cx="3277800" cy="210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Shape 1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3800" y="2839087"/>
            <a:ext cx="1466650" cy="865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Shape 1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47325" y="2604575"/>
            <a:ext cx="1308025" cy="1199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SAR Learn Tool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3904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lr>
                <a:schemeClr val="dk1"/>
              </a:buClr>
            </a:pPr>
            <a:r>
              <a:rPr lang="en" b="1" dirty="0">
                <a:solidFill>
                  <a:schemeClr val="dk1"/>
                </a:solidFill>
              </a:rPr>
              <a:t>PRACTICE PROBLEM- Mechanism of Action</a:t>
            </a:r>
          </a:p>
          <a:p>
            <a:pPr marL="285750" lvl="0" indent="-285750" rtl="0">
              <a:spcBef>
                <a:spcPts val="0"/>
              </a:spcBef>
              <a:buFont typeface="Arial" charset="0"/>
              <a:buChar char="•"/>
            </a:pPr>
            <a:r>
              <a:rPr lang="en" dirty="0">
                <a:solidFill>
                  <a:schemeClr val="dk1"/>
                </a:solidFill>
              </a:rPr>
              <a:t>Which compound below inhibits Ala racemase &amp; D-Ala ligase?</a:t>
            </a:r>
          </a:p>
          <a:p>
            <a:pPr lvl="0" rtl="0">
              <a:spcBef>
                <a:spcPts val="0"/>
              </a:spcBef>
              <a:buNone/>
            </a:pPr>
            <a:endParaRPr dirty="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dirty="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dirty="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dirty="0">
              <a:solidFill>
                <a:schemeClr val="dk1"/>
              </a:solidFill>
            </a:endParaRPr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1800" b="1" dirty="0">
                <a:solidFill>
                  <a:schemeClr val="dk1"/>
                </a:solidFill>
              </a:rPr>
              <a:t>ANSWER: Compound 3 (</a:t>
            </a:r>
            <a:r>
              <a:rPr lang="en" sz="1800" b="1" dirty="0" err="1">
                <a:solidFill>
                  <a:schemeClr val="dk1"/>
                </a:solidFill>
              </a:rPr>
              <a:t>cycloserine</a:t>
            </a:r>
            <a:r>
              <a:rPr lang="en" sz="1800" b="1" dirty="0">
                <a:solidFill>
                  <a:schemeClr val="dk1"/>
                </a:solidFill>
              </a:rPr>
              <a:t>)</a:t>
            </a:r>
          </a:p>
          <a:p>
            <a:pPr marL="1428750" lvl="2" indent="-285750" rtl="0">
              <a:spcBef>
                <a:spcPts val="0"/>
              </a:spcBef>
              <a:buClr>
                <a:schemeClr val="dk1"/>
              </a:buClr>
              <a:buFont typeface="Arial" charset="0"/>
              <a:buChar char="•"/>
            </a:pPr>
            <a:r>
              <a:rPr lang="en" dirty="0">
                <a:solidFill>
                  <a:schemeClr val="dk1"/>
                </a:solidFill>
              </a:rPr>
              <a:t>Prevents conversion of L-Ala→ D-Ala and the joining of D-Ala &amp; D-Ala</a:t>
            </a:r>
          </a:p>
          <a:p>
            <a:pPr marL="914400" lvl="0" indent="0" rtl="0">
              <a:spcBef>
                <a:spcPts val="0"/>
              </a:spcBef>
              <a:buNone/>
            </a:pPr>
            <a:endParaRPr sz="1800" b="1" dirty="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dirty="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136" name="Shape 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125" y="2049208"/>
            <a:ext cx="3277800" cy="210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Shape 1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3800" y="2839087"/>
            <a:ext cx="1466650" cy="865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Shape 1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47325" y="2604575"/>
            <a:ext cx="1308025" cy="1199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SAR Learn Tool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904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lr>
                <a:schemeClr val="dk1"/>
              </a:buClr>
            </a:pPr>
            <a:r>
              <a:rPr lang="en" b="1" dirty="0">
                <a:solidFill>
                  <a:schemeClr val="dk1"/>
                </a:solidFill>
              </a:rPr>
              <a:t>PRACTICE PROBLEM- Mechanism of Action</a:t>
            </a:r>
          </a:p>
          <a:p>
            <a:pPr marL="285750" lvl="0" indent="-285750" rtl="0">
              <a:spcBef>
                <a:spcPts val="0"/>
              </a:spcBef>
              <a:buFont typeface="Arial" charset="0"/>
              <a:buChar char="•"/>
            </a:pPr>
            <a:r>
              <a:rPr lang="en" dirty="0">
                <a:solidFill>
                  <a:schemeClr val="dk1"/>
                </a:solidFill>
              </a:rPr>
              <a:t>Which compound below inhibits </a:t>
            </a:r>
            <a:r>
              <a:rPr lang="en" dirty="0" err="1">
                <a:solidFill>
                  <a:schemeClr val="dk1"/>
                </a:solidFill>
              </a:rPr>
              <a:t>pyrophosphatase</a:t>
            </a:r>
            <a:r>
              <a:rPr lang="en" dirty="0">
                <a:solidFill>
                  <a:schemeClr val="dk1"/>
                </a:solidFill>
              </a:rPr>
              <a:t>?</a:t>
            </a:r>
          </a:p>
          <a:p>
            <a:pPr lvl="0" rtl="0">
              <a:spcBef>
                <a:spcPts val="0"/>
              </a:spcBef>
              <a:buNone/>
            </a:pPr>
            <a:endParaRPr dirty="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dirty="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dirty="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dirty="0">
              <a:solidFill>
                <a:schemeClr val="dk1"/>
              </a:solidFill>
            </a:endParaRPr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" sz="1800" b="1" dirty="0">
                <a:solidFill>
                  <a:schemeClr val="dk1"/>
                </a:solidFill>
              </a:rPr>
              <a:t>ANSWER: Compound 1 (bacitracin)</a:t>
            </a:r>
          </a:p>
          <a:p>
            <a:pPr marL="1428750" lvl="2" indent="-2857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 charset="0"/>
              <a:buChar char="•"/>
            </a:pPr>
            <a:r>
              <a:rPr lang="en" dirty="0">
                <a:solidFill>
                  <a:schemeClr val="dk1"/>
                </a:solidFill>
              </a:rPr>
              <a:t>Inhibits the recycling of </a:t>
            </a:r>
            <a:r>
              <a:rPr lang="en" dirty="0" err="1">
                <a:solidFill>
                  <a:schemeClr val="dk1"/>
                </a:solidFill>
              </a:rPr>
              <a:t>bactoprene</a:t>
            </a:r>
            <a:r>
              <a:rPr lang="en" dirty="0">
                <a:solidFill>
                  <a:schemeClr val="dk1"/>
                </a:solidFill>
              </a:rPr>
              <a:t> molecule</a:t>
            </a:r>
          </a:p>
          <a:p>
            <a:pPr marL="914400" lvl="0" indent="0" rtl="0">
              <a:spcBef>
                <a:spcPts val="0"/>
              </a:spcBef>
              <a:buNone/>
            </a:pPr>
            <a:endParaRPr sz="1800" b="1" dirty="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dirty="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145" name="Shape 1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124" y="2221224"/>
            <a:ext cx="3277800" cy="210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Shape 1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3800" y="2839087"/>
            <a:ext cx="1466650" cy="865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Shape 1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47325" y="2604575"/>
            <a:ext cx="1308025" cy="1199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title"/>
          </p:nvPr>
        </p:nvSpPr>
        <p:spPr>
          <a:xfrm>
            <a:off x="311700" y="202319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SAR Learn Tool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311700" y="775019"/>
            <a:ext cx="8520600" cy="405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lr>
                <a:schemeClr val="dk1"/>
              </a:buClr>
            </a:pPr>
            <a:r>
              <a:rPr lang="en" b="1" dirty="0">
                <a:solidFill>
                  <a:schemeClr val="dk1"/>
                </a:solidFill>
              </a:rPr>
              <a:t>PRACTICE PROBLEM: SAR Clinical Case Study </a:t>
            </a:r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100000"/>
              <a:buFont typeface="Arial" charset="0"/>
              <a:buChar char="•"/>
            </a:pPr>
            <a:r>
              <a:rPr lang="en" sz="1600" b="1" dirty="0">
                <a:solidFill>
                  <a:schemeClr val="dk1"/>
                </a:solidFill>
              </a:rPr>
              <a:t>GT is diagnosed with C. difficile. Which oral antibiotic would be best to treat his infection?</a:t>
            </a:r>
          </a:p>
          <a:p>
            <a:pPr lvl="0" rtl="0">
              <a:spcBef>
                <a:spcPts val="0"/>
              </a:spcBef>
              <a:buNone/>
            </a:pPr>
            <a:endParaRPr b="1" dirty="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b="1" dirty="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buNone/>
            </a:pPr>
            <a:endParaRPr sz="1800" b="1" dirty="0">
              <a:solidFill>
                <a:schemeClr val="dk1"/>
              </a:solidFill>
            </a:endParaRPr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100000"/>
            </a:pPr>
            <a:endParaRPr lang="en-US" sz="1600" b="1" dirty="0" smtClean="0">
              <a:solidFill>
                <a:schemeClr val="dk1"/>
              </a:solidFill>
            </a:endParaRPr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" sz="1600" b="1" dirty="0" smtClean="0">
                <a:solidFill>
                  <a:schemeClr val="dk1"/>
                </a:solidFill>
              </a:rPr>
              <a:t>ANSWER</a:t>
            </a:r>
            <a:r>
              <a:rPr lang="en" sz="1600" b="1" dirty="0">
                <a:solidFill>
                  <a:schemeClr val="dk1"/>
                </a:solidFill>
              </a:rPr>
              <a:t>: Compound 3 (</a:t>
            </a:r>
            <a:r>
              <a:rPr lang="en" sz="1600" b="1" dirty="0" smtClean="0">
                <a:solidFill>
                  <a:schemeClr val="dk1"/>
                </a:solidFill>
              </a:rPr>
              <a:t>Vancomycin)</a:t>
            </a:r>
            <a:endParaRPr lang="en-US" sz="1600" b="1" dirty="0" smtClean="0">
              <a:solidFill>
                <a:schemeClr val="dk1"/>
              </a:solidFill>
            </a:endParaRPr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charset="0"/>
              <a:buChar char="•"/>
            </a:pPr>
            <a:r>
              <a:rPr lang="en" dirty="0" smtClean="0">
                <a:solidFill>
                  <a:schemeClr val="dk1"/>
                </a:solidFill>
              </a:rPr>
              <a:t>Vancomycin </a:t>
            </a:r>
            <a:r>
              <a:rPr lang="en" dirty="0">
                <a:solidFill>
                  <a:schemeClr val="dk1"/>
                </a:solidFill>
              </a:rPr>
              <a:t>is not orally absorbed, so it will stay in the gut to treat the infection in the large intestine</a:t>
            </a:r>
          </a:p>
          <a:p>
            <a:pPr lvl="0" rtl="0">
              <a:spcBef>
                <a:spcPts val="0"/>
              </a:spcBef>
              <a:buNone/>
            </a:pPr>
            <a:endParaRPr sz="1400" dirty="0">
              <a:solidFill>
                <a:schemeClr val="dk1"/>
              </a:solidFill>
            </a:endParaRPr>
          </a:p>
        </p:txBody>
      </p:sp>
      <p:pic>
        <p:nvPicPr>
          <p:cNvPr id="154" name="Shape 1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739" y="1962550"/>
            <a:ext cx="3277800" cy="210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Shape 1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60200" y="2727737"/>
            <a:ext cx="1466650" cy="865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Shape 156" descr="Screen Shot 2016-11-17 at 3.39.09 PM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13900" y="1916375"/>
            <a:ext cx="2453025" cy="260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Shape 157"/>
          <p:cNvSpPr txBox="1"/>
          <p:nvPr/>
        </p:nvSpPr>
        <p:spPr>
          <a:xfrm>
            <a:off x="6902525" y="4063600"/>
            <a:ext cx="701400" cy="411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1645</TotalTime>
  <Words>481</Words>
  <Application>Microsoft Office PowerPoint</Application>
  <PresentationFormat>On-screen Show (16:9)</PresentationFormat>
  <Paragraphs>110</Paragraphs>
  <Slides>13</Slides>
  <Notes>13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simple-light-2</vt:lpstr>
      <vt:lpstr>CS ChemDraw Drawing</vt:lpstr>
      <vt:lpstr>Cell Wall Biosynthesis Inhibitors</vt:lpstr>
      <vt:lpstr>SAR Learn Tool</vt:lpstr>
      <vt:lpstr>SAR Learn Tool </vt:lpstr>
      <vt:lpstr>SAR Learn Tool</vt:lpstr>
      <vt:lpstr>SAR Learn Tool </vt:lpstr>
      <vt:lpstr>SAR Learn Tool  </vt:lpstr>
      <vt:lpstr>SAR Learn Tool  </vt:lpstr>
      <vt:lpstr>SAR Learn Tool  </vt:lpstr>
      <vt:lpstr>SAR Learn Tool </vt:lpstr>
      <vt:lpstr>SAR Learn Tool </vt:lpstr>
      <vt:lpstr>SAR Learn Tool </vt:lpstr>
      <vt:lpstr>SAR Learn Tool </vt:lpstr>
      <vt:lpstr>SAR Learn Tool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Cell Wall Biosynthesis Inhibitors</dc:title>
  <dc:creator>Mustapha Beleh</dc:creator>
  <cp:lastModifiedBy>Mustapha Beleh</cp:lastModifiedBy>
  <cp:revision>18</cp:revision>
  <dcterms:modified xsi:type="dcterms:W3CDTF">2017-01-08T20:42:16Z</dcterms:modified>
</cp:coreProperties>
</file>