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86" d="100"/>
          <a:sy n="86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5572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DNA Topoisomerase Inhibitors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AM is diagnosed with a </a:t>
            </a:r>
            <a:r>
              <a:rPr lang="en" b="1" dirty="0" err="1">
                <a:solidFill>
                  <a:schemeClr val="dk1"/>
                </a:solidFill>
              </a:rPr>
              <a:t>pseudomonal</a:t>
            </a:r>
            <a:r>
              <a:rPr lang="en" b="1" dirty="0">
                <a:solidFill>
                  <a:schemeClr val="dk1"/>
                </a:solidFill>
              </a:rPr>
              <a:t> infection, which antibiotic do you recommend?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 Compound 1	 	Compound 2	 	Compound 3</a:t>
            </a:r>
            <a:endParaRPr lang="en-US" sz="1800" b="1" dirty="0" smtClean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2 (</a:t>
            </a:r>
            <a:r>
              <a:rPr lang="en" sz="1800" b="1" dirty="0" err="1">
                <a:solidFill>
                  <a:schemeClr val="dk1"/>
                </a:solidFill>
              </a:rPr>
              <a:t>norfloxacin</a:t>
            </a:r>
            <a:r>
              <a:rPr lang="en" sz="1800" b="1" dirty="0">
                <a:solidFill>
                  <a:schemeClr val="dk1"/>
                </a:solidFill>
              </a:rPr>
              <a:t>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Contains </a:t>
            </a:r>
            <a:r>
              <a:rPr lang="en" sz="1800" b="1" dirty="0" err="1">
                <a:solidFill>
                  <a:schemeClr val="dk1"/>
                </a:solidFill>
              </a:rPr>
              <a:t>piperazine</a:t>
            </a:r>
            <a:r>
              <a:rPr lang="en" sz="1800" b="1" dirty="0">
                <a:solidFill>
                  <a:schemeClr val="dk1"/>
                </a:solidFill>
              </a:rPr>
              <a:t> ring, which gives it anti-</a:t>
            </a:r>
            <a:r>
              <a:rPr lang="en" sz="1800" b="1" dirty="0" err="1">
                <a:solidFill>
                  <a:schemeClr val="dk1"/>
                </a:solidFill>
              </a:rPr>
              <a:t>pseudomonal</a:t>
            </a:r>
            <a:r>
              <a:rPr lang="en" sz="1800" b="1" dirty="0">
                <a:solidFill>
                  <a:schemeClr val="dk1"/>
                </a:solidFill>
              </a:rPr>
              <a:t> activity 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144036"/>
              </p:ext>
            </p:extLst>
          </p:nvPr>
        </p:nvGraphicFramePr>
        <p:xfrm>
          <a:off x="6025600" y="2174105"/>
          <a:ext cx="28067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CS ChemDraw Drawing" r:id="rId4" imgW="2806853" imgH="795196" progId="ChemDraw.Document.6.0">
                  <p:embed/>
                </p:oleObj>
              </mc:Choice>
              <mc:Fallback>
                <p:oleObj name="CS ChemDraw Drawing" r:id="rId4" imgW="2806853" imgH="795196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600" y="2174105"/>
                        <a:ext cx="28067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73614"/>
              </p:ext>
            </p:extLst>
          </p:nvPr>
        </p:nvGraphicFramePr>
        <p:xfrm>
          <a:off x="3414369" y="1810537"/>
          <a:ext cx="253206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CS ChemDraw Drawing" r:id="rId6" imgW="2532257" imgH="1355776" progId="ChemDraw.Document.6.0">
                  <p:embed/>
                </p:oleObj>
              </mc:Choice>
              <mc:Fallback>
                <p:oleObj name="CS ChemDraw Drawing" r:id="rId6" imgW="2532257" imgH="1355776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369" y="1810537"/>
                        <a:ext cx="253206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528098"/>
              </p:ext>
            </p:extLst>
          </p:nvPr>
        </p:nvGraphicFramePr>
        <p:xfrm>
          <a:off x="823625" y="1864512"/>
          <a:ext cx="20748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CS ChemDraw Drawing" r:id="rId8" imgW="2075354" imgH="1302333" progId="ChemDraw.Document.6.0">
                  <p:embed/>
                </p:oleObj>
              </mc:Choice>
              <mc:Fallback>
                <p:oleObj name="CS ChemDraw Drawing" r:id="rId8" imgW="2075354" imgH="130233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3625" y="1864512"/>
                        <a:ext cx="2074863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294175" y="23268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294175" y="864225"/>
            <a:ext cx="5919600" cy="390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requirements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rgbClr val="000000"/>
                </a:solidFill>
              </a:rPr>
              <a:t>Quinolones</a:t>
            </a:r>
          </a:p>
          <a:p>
            <a:pPr marL="1428750" lvl="2" indent="-2857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FF0000"/>
                </a:solidFill>
              </a:rPr>
              <a:t>Position 1: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nitrogen can allow substitutions of alkyl (Me, Et, </a:t>
            </a:r>
            <a:r>
              <a:rPr lang="en" dirty="0" err="1">
                <a:solidFill>
                  <a:srgbClr val="000000"/>
                </a:solidFill>
              </a:rPr>
              <a:t>cPr</a:t>
            </a:r>
            <a:r>
              <a:rPr lang="en" dirty="0">
                <a:solidFill>
                  <a:srgbClr val="000000"/>
                </a:solidFill>
              </a:rPr>
              <a:t>) or aryl (2,4-difluorophenyl) groups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FF9900"/>
                </a:solidFill>
              </a:rPr>
              <a:t>Position 2: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can be either a carbon or nitrogen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FFFF00"/>
                </a:solidFill>
              </a:rPr>
              <a:t>Position 3: </a:t>
            </a:r>
            <a:r>
              <a:rPr lang="en" dirty="0">
                <a:solidFill>
                  <a:srgbClr val="000000"/>
                </a:solidFill>
              </a:rPr>
              <a:t>must be unsubstituted carboxylic acid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00FF00"/>
                </a:solidFill>
              </a:rPr>
              <a:t>Position 4</a:t>
            </a:r>
            <a:r>
              <a:rPr lang="en" b="1" dirty="0">
                <a:solidFill>
                  <a:srgbClr val="000000"/>
                </a:solidFill>
              </a:rPr>
              <a:t>:</a:t>
            </a:r>
            <a:r>
              <a:rPr lang="en" dirty="0">
                <a:solidFill>
                  <a:srgbClr val="000000"/>
                </a:solidFill>
              </a:rPr>
              <a:t> must be ketone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0000FF"/>
                </a:solidFill>
              </a:rPr>
              <a:t>Position 6: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fluorine substitution increases activity  and broadens spectrum 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9900FF"/>
                </a:solidFill>
              </a:rPr>
              <a:t>Position 7:</a:t>
            </a:r>
            <a:r>
              <a:rPr lang="en" dirty="0">
                <a:solidFill>
                  <a:srgbClr val="9900FF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substitution with nitrogen containing heterocycles (</a:t>
            </a:r>
            <a:r>
              <a:rPr lang="en" dirty="0" err="1">
                <a:solidFill>
                  <a:srgbClr val="000000"/>
                </a:solidFill>
              </a:rPr>
              <a:t>piperazine</a:t>
            </a:r>
            <a:r>
              <a:rPr lang="en" dirty="0">
                <a:solidFill>
                  <a:srgbClr val="000000"/>
                </a:solidFill>
              </a:rPr>
              <a:t> ring) broadens spectrum; potential for zwitterion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FF00FF"/>
                </a:solidFill>
              </a:rPr>
              <a:t>Position 8: </a:t>
            </a:r>
            <a:r>
              <a:rPr lang="en" dirty="0">
                <a:solidFill>
                  <a:srgbClr val="000000"/>
                </a:solidFill>
              </a:rPr>
              <a:t>substitution with small polar groups (OCH</a:t>
            </a:r>
            <a:r>
              <a:rPr lang="en" baseline="-25000" dirty="0">
                <a:solidFill>
                  <a:srgbClr val="000000"/>
                </a:solidFill>
              </a:rPr>
              <a:t>3</a:t>
            </a:r>
            <a:r>
              <a:rPr lang="en" dirty="0">
                <a:solidFill>
                  <a:srgbClr val="000000"/>
                </a:solidFill>
              </a:rPr>
              <a:t>, F, Cl) increases activity </a:t>
            </a:r>
          </a:p>
          <a:p>
            <a:pPr marL="1085850" lvl="0" indent="-171450" rtl="0">
              <a:spcBef>
                <a:spcPts val="0"/>
              </a:spcBef>
              <a:buFont typeface="Arial" charset="0"/>
              <a:buChar char="•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7343878" y="2010100"/>
            <a:ext cx="555600" cy="6267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4" name="Shape 624"/>
          <p:cNvSpPr/>
          <p:nvPr/>
        </p:nvSpPr>
        <p:spPr>
          <a:xfrm>
            <a:off x="7354895" y="3136923"/>
            <a:ext cx="555600" cy="62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5" name="Shape 625"/>
          <p:cNvSpPr/>
          <p:nvPr/>
        </p:nvSpPr>
        <p:spPr>
          <a:xfrm>
            <a:off x="7737109" y="2862032"/>
            <a:ext cx="451800" cy="4518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6" name="Shape 626"/>
          <p:cNvSpPr/>
          <p:nvPr/>
        </p:nvSpPr>
        <p:spPr>
          <a:xfrm>
            <a:off x="8075750" y="2320757"/>
            <a:ext cx="756600" cy="45180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7" name="Shape 627"/>
          <p:cNvSpPr/>
          <p:nvPr/>
        </p:nvSpPr>
        <p:spPr>
          <a:xfrm>
            <a:off x="6424450" y="2454300"/>
            <a:ext cx="451800" cy="4518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8" name="Shape 628"/>
          <p:cNvSpPr/>
          <p:nvPr/>
        </p:nvSpPr>
        <p:spPr>
          <a:xfrm>
            <a:off x="6424450" y="2878975"/>
            <a:ext cx="451800" cy="4518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9" name="Shape 629"/>
          <p:cNvSpPr/>
          <p:nvPr/>
        </p:nvSpPr>
        <p:spPr>
          <a:xfrm>
            <a:off x="6788114" y="3103872"/>
            <a:ext cx="451800" cy="4518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4560"/>
              </p:ext>
            </p:extLst>
          </p:nvPr>
        </p:nvGraphicFramePr>
        <p:xfrm>
          <a:off x="6524424" y="2078049"/>
          <a:ext cx="2290351" cy="165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CS ChemDraw Drawing" r:id="rId4" imgW="1753479" imgH="1268979" progId="ChemDraw.Document.6.0">
                  <p:embed/>
                </p:oleObj>
              </mc:Choice>
              <mc:Fallback>
                <p:oleObj name="CS ChemDraw Drawing" r:id="rId4" imgW="1753479" imgH="12689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24424" y="2078049"/>
                        <a:ext cx="2290351" cy="165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</a:t>
            </a:r>
            <a:r>
              <a:rPr lang="en" b="1" dirty="0" smtClean="0">
                <a:solidFill>
                  <a:schemeClr val="dk1"/>
                </a:solidFill>
              </a:rPr>
              <a:t>change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 smtClean="0">
                <a:solidFill>
                  <a:schemeClr val="dk1"/>
                </a:solidFill>
              </a:rPr>
              <a:t>Will the following change increase or decrease activity?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 smtClean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Increase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Ketone at position 4 is essential to bind to target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7351475" y="34038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37" name="Shape 637"/>
          <p:cNvCxnSpPr/>
          <p:nvPr/>
        </p:nvCxnSpPr>
        <p:spPr>
          <a:xfrm rot="10800000" flipH="1">
            <a:off x="3690900" y="2805532"/>
            <a:ext cx="1230000" cy="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8" name="Shape 638"/>
          <p:cNvSpPr txBox="1"/>
          <p:nvPr/>
        </p:nvSpPr>
        <p:spPr>
          <a:xfrm>
            <a:off x="7507500" y="3458750"/>
            <a:ext cx="612300" cy="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41" name="Shape 641"/>
          <p:cNvSpPr/>
          <p:nvPr/>
        </p:nvSpPr>
        <p:spPr>
          <a:xfrm>
            <a:off x="2459400" y="1617775"/>
            <a:ext cx="612300" cy="7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45762"/>
              </p:ext>
            </p:extLst>
          </p:nvPr>
        </p:nvGraphicFramePr>
        <p:xfrm>
          <a:off x="976180" y="2169855"/>
          <a:ext cx="252888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CS ChemDraw Drawing" r:id="rId4" imgW="2529231" imgH="1179150" progId="ChemDraw.Document.6.0">
                  <p:embed/>
                </p:oleObj>
              </mc:Choice>
              <mc:Fallback>
                <p:oleObj name="CS ChemDraw Drawing" r:id="rId4" imgW="2529231" imgH="117915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6180" y="2169855"/>
                        <a:ext cx="2528887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61916"/>
              </p:ext>
            </p:extLst>
          </p:nvPr>
        </p:nvGraphicFramePr>
        <p:xfrm>
          <a:off x="5041074" y="2088658"/>
          <a:ext cx="252888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CS ChemDraw Drawing" r:id="rId6" imgW="2529231" imgH="1453564" progId="ChemDraw.Document.6.0">
                  <p:embed/>
                </p:oleObj>
              </mc:Choice>
              <mc:Fallback>
                <p:oleObj name="CS ChemDraw Drawing" r:id="rId6" imgW="2529231" imgH="145356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41074" y="2088658"/>
                        <a:ext cx="2528887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decrease activity?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Increase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F at position 6 increases activity and broadens spectrum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7351475" y="34038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49" name="Shape 649"/>
          <p:cNvCxnSpPr/>
          <p:nvPr/>
        </p:nvCxnSpPr>
        <p:spPr>
          <a:xfrm rot="10800000" flipH="1">
            <a:off x="3690900" y="2805532"/>
            <a:ext cx="1230000" cy="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0" name="Shape 650"/>
          <p:cNvSpPr txBox="1"/>
          <p:nvPr/>
        </p:nvSpPr>
        <p:spPr>
          <a:xfrm>
            <a:off x="7507500" y="3458750"/>
            <a:ext cx="612300" cy="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53" name="Shape 653"/>
          <p:cNvSpPr/>
          <p:nvPr/>
        </p:nvSpPr>
        <p:spPr>
          <a:xfrm>
            <a:off x="1418875" y="1877900"/>
            <a:ext cx="612300" cy="7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82037"/>
              </p:ext>
            </p:extLst>
          </p:nvPr>
        </p:nvGraphicFramePr>
        <p:xfrm>
          <a:off x="5173288" y="2071575"/>
          <a:ext cx="252888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CS ChemDraw Drawing" r:id="rId4" imgW="2529231" imgH="1453564" progId="ChemDraw.Document.6.0">
                  <p:embed/>
                </p:oleObj>
              </mc:Choice>
              <mc:Fallback>
                <p:oleObj name="CS ChemDraw Drawing" r:id="rId4" imgW="2529231" imgH="145356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3288" y="2071575"/>
                        <a:ext cx="2528887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92809"/>
              </p:ext>
            </p:extLst>
          </p:nvPr>
        </p:nvGraphicFramePr>
        <p:xfrm>
          <a:off x="1004238" y="2004600"/>
          <a:ext cx="252888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CS ChemDraw Drawing" r:id="rId6" imgW="2529231" imgH="1453564" progId="ChemDraw.Document.6.0">
                  <p:embed/>
                </p:oleObj>
              </mc:Choice>
              <mc:Fallback>
                <p:oleObj name="CS ChemDraw Drawing" r:id="rId6" imgW="2529231" imgH="145356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4238" y="2004600"/>
                        <a:ext cx="2528887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decrease activity?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Increase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dirty="0" err="1">
                <a:solidFill>
                  <a:schemeClr val="dk1"/>
                </a:solidFill>
              </a:rPr>
              <a:t>Methoxy</a:t>
            </a:r>
            <a:r>
              <a:rPr lang="en" dirty="0">
                <a:solidFill>
                  <a:schemeClr val="dk1"/>
                </a:solidFill>
              </a:rPr>
              <a:t> substitution at position 8 increases activity 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7351475" y="34038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61" name="Shape 661"/>
          <p:cNvCxnSpPr/>
          <p:nvPr/>
        </p:nvCxnSpPr>
        <p:spPr>
          <a:xfrm rot="10800000" flipH="1">
            <a:off x="3690900" y="2805532"/>
            <a:ext cx="1230000" cy="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2" name="Shape 662"/>
          <p:cNvSpPr txBox="1"/>
          <p:nvPr/>
        </p:nvSpPr>
        <p:spPr>
          <a:xfrm>
            <a:off x="7507500" y="3458750"/>
            <a:ext cx="612300" cy="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3" name="Shape 663"/>
          <p:cNvSpPr/>
          <p:nvPr/>
        </p:nvSpPr>
        <p:spPr>
          <a:xfrm>
            <a:off x="1418875" y="1877900"/>
            <a:ext cx="612300" cy="7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5" name="Shape 665"/>
          <p:cNvSpPr txBox="1"/>
          <p:nvPr/>
        </p:nvSpPr>
        <p:spPr>
          <a:xfrm>
            <a:off x="2163800" y="2944200"/>
            <a:ext cx="331200" cy="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87939"/>
              </p:ext>
            </p:extLst>
          </p:nvPr>
        </p:nvGraphicFramePr>
        <p:xfrm>
          <a:off x="781881" y="1945863"/>
          <a:ext cx="276383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CS ChemDraw Drawing" r:id="rId4" imgW="2764113" imgH="1513071" progId="ChemDraw.Document.6.0">
                  <p:embed/>
                </p:oleObj>
              </mc:Choice>
              <mc:Fallback>
                <p:oleObj name="CS ChemDraw Drawing" r:id="rId4" imgW="2764113" imgH="151307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881" y="1945863"/>
                        <a:ext cx="2763837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613584"/>
              </p:ext>
            </p:extLst>
          </p:nvPr>
        </p:nvGraphicFramePr>
        <p:xfrm>
          <a:off x="5289038" y="1945863"/>
          <a:ext cx="276383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CS ChemDraw Drawing" r:id="rId6" imgW="2764113" imgH="1513071" progId="ChemDraw.Document.6.0">
                  <p:embed/>
                </p:oleObj>
              </mc:Choice>
              <mc:Fallback>
                <p:oleObj name="CS ChemDraw Drawing" r:id="rId6" imgW="2764113" imgH="151307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89038" y="1945863"/>
                        <a:ext cx="2763837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is the most active quinolone?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/>
            <a:r>
              <a:rPr lang="en" b="1" dirty="0" smtClean="0">
                <a:solidFill>
                  <a:schemeClr val="dk1"/>
                </a:solidFill>
              </a:rPr>
              <a:t>     Compound 1	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b="1" dirty="0" smtClean="0">
                <a:solidFill>
                  <a:schemeClr val="dk1"/>
                </a:solidFill>
              </a:rPr>
              <a:t>	Compound 2	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b="1" dirty="0" smtClean="0">
                <a:solidFill>
                  <a:schemeClr val="dk1"/>
                </a:solidFill>
              </a:rPr>
              <a:t>	Compound 3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1 (moxifloxacin)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Addition of </a:t>
            </a:r>
            <a:r>
              <a:rPr lang="en" sz="1800" b="1" dirty="0" err="1">
                <a:solidFill>
                  <a:schemeClr val="dk1"/>
                </a:solidFill>
              </a:rPr>
              <a:t>methoxy</a:t>
            </a:r>
            <a:r>
              <a:rPr lang="en" sz="1800" b="1" dirty="0">
                <a:solidFill>
                  <a:schemeClr val="dk1"/>
                </a:solidFill>
              </a:rPr>
              <a:t> at position 8 improves activity 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73418"/>
              </p:ext>
            </p:extLst>
          </p:nvPr>
        </p:nvGraphicFramePr>
        <p:xfrm>
          <a:off x="532037" y="2009606"/>
          <a:ext cx="276383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CS ChemDraw Drawing" r:id="rId4" imgW="2764113" imgH="1513071" progId="ChemDraw.Document.6.0">
                  <p:embed/>
                </p:oleObj>
              </mc:Choice>
              <mc:Fallback>
                <p:oleObj name="CS ChemDraw Drawing" r:id="rId4" imgW="2764113" imgH="151307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037" y="2009606"/>
                        <a:ext cx="2763837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456515"/>
              </p:ext>
            </p:extLst>
          </p:nvPr>
        </p:nvGraphicFramePr>
        <p:xfrm>
          <a:off x="3529414" y="2009606"/>
          <a:ext cx="252888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CS ChemDraw Drawing" r:id="rId6" imgW="2529231" imgH="1453564" progId="ChemDraw.Document.6.0">
                  <p:embed/>
                </p:oleObj>
              </mc:Choice>
              <mc:Fallback>
                <p:oleObj name="CS ChemDraw Drawing" r:id="rId6" imgW="2529231" imgH="145356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29414" y="2009606"/>
                        <a:ext cx="2528887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37564"/>
              </p:ext>
            </p:extLst>
          </p:nvPr>
        </p:nvGraphicFramePr>
        <p:xfrm>
          <a:off x="6300237" y="1893888"/>
          <a:ext cx="25320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CS ChemDraw Drawing" r:id="rId8" imgW="2532257" imgH="1355776" progId="ChemDraw.Document.6.0">
                  <p:embed/>
                </p:oleObj>
              </mc:Choice>
              <mc:Fallback>
                <p:oleObj name="CS ChemDraw Drawing" r:id="rId8" imgW="2532257" imgH="13557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00237" y="1893888"/>
                        <a:ext cx="2532063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What </a:t>
            </a:r>
            <a:r>
              <a:rPr lang="en" b="1" dirty="0" smtClean="0">
                <a:solidFill>
                  <a:schemeClr val="dk1"/>
                </a:solidFill>
              </a:rPr>
              <a:t>does the addition of</a:t>
            </a:r>
            <a:r>
              <a:rPr lang="en" b="1" dirty="0" smtClean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</a:rPr>
              <a:t>the circled </a:t>
            </a:r>
            <a:r>
              <a:rPr lang="en" b="1" dirty="0" smtClean="0">
                <a:solidFill>
                  <a:schemeClr val="dk1"/>
                </a:solidFill>
              </a:rPr>
              <a:t>group result in?</a:t>
            </a:r>
            <a:endParaRPr lang="en" b="1" dirty="0">
              <a:solidFill>
                <a:schemeClr val="dk1"/>
              </a:solidFill>
            </a:endParaRP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Improves activity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Increases half life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Broadens spectrum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Decreases </a:t>
            </a:r>
            <a:r>
              <a:rPr lang="en" b="1" dirty="0" smtClean="0">
                <a:solidFill>
                  <a:schemeClr val="dk1"/>
                </a:solidFill>
              </a:rPr>
              <a:t>resistance</a:t>
            </a:r>
            <a:endParaRPr lang="en-US" b="1" dirty="0" smtClean="0">
              <a:solidFill>
                <a:schemeClr val="dk1"/>
              </a:solidFill>
            </a:endParaRP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 b="1" dirty="0">
              <a:solidFill>
                <a:schemeClr val="dk1"/>
              </a:solidFill>
            </a:endParaRP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Broadens spectrum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Increases activity against pseudomonas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4" name="Shape 684"/>
          <p:cNvSpPr/>
          <p:nvPr/>
        </p:nvSpPr>
        <p:spPr>
          <a:xfrm>
            <a:off x="5376232" y="2562618"/>
            <a:ext cx="995277" cy="1064686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091739"/>
              </p:ext>
            </p:extLst>
          </p:nvPr>
        </p:nvGraphicFramePr>
        <p:xfrm>
          <a:off x="5454875" y="1867149"/>
          <a:ext cx="2530475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CS ChemDraw Drawing" r:id="rId4" imgW="2530744" imgH="1715850" progId="ChemDraw.Document.6.0">
                  <p:embed/>
                </p:oleObj>
              </mc:Choice>
              <mc:Fallback>
                <p:oleObj name="CS ChemDraw Drawing" r:id="rId4" imgW="2530744" imgH="171585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4875" y="1867149"/>
                        <a:ext cx="2530475" cy="171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What </a:t>
            </a:r>
            <a:r>
              <a:rPr lang="en" b="1" dirty="0" smtClean="0">
                <a:solidFill>
                  <a:schemeClr val="dk1"/>
                </a:solidFill>
              </a:rPr>
              <a:t>can</a:t>
            </a:r>
            <a:r>
              <a:rPr lang="en" b="1" dirty="0" smtClean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</a:rPr>
              <a:t>the circled </a:t>
            </a:r>
            <a:r>
              <a:rPr lang="en" b="1" dirty="0" smtClean="0">
                <a:solidFill>
                  <a:schemeClr val="dk1"/>
                </a:solidFill>
              </a:rPr>
              <a:t>moities lead to?</a:t>
            </a:r>
            <a:endParaRPr lang="en" b="1" dirty="0">
              <a:solidFill>
                <a:schemeClr val="dk1"/>
              </a:solidFill>
            </a:endParaRP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Broadening spectrum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Increasing half life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Decreasing resistance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Chelation with metals</a:t>
            </a:r>
          </a:p>
          <a:p>
            <a:pPr marL="12001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Chelation with metals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Chelation with metals can reduce oral absorption; do not take with antacids, mineral supplements, or dairy products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6852546" y="1597447"/>
            <a:ext cx="1296300" cy="681691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187618"/>
              </p:ext>
            </p:extLst>
          </p:nvPr>
        </p:nvGraphicFramePr>
        <p:xfrm>
          <a:off x="5475150" y="1712913"/>
          <a:ext cx="2530475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CS ChemDraw Drawing" r:id="rId4" imgW="2530744" imgH="1715850" progId="ChemDraw.Document.6.0">
                  <p:embed/>
                </p:oleObj>
              </mc:Choice>
              <mc:Fallback>
                <p:oleObj name="CS ChemDraw Drawing" r:id="rId4" imgW="2530744" imgH="171585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5150" y="1712913"/>
                        <a:ext cx="2530475" cy="171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427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</a:pPr>
            <a:r>
              <a:rPr lang="en" b="1" dirty="0">
                <a:solidFill>
                  <a:schemeClr val="dk1"/>
                </a:solidFill>
              </a:rPr>
              <a:t>JT is a 4-year-old boy diagnosed with a gram-negative infection, which antibiotic do you NOT recommend?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     Compound </a:t>
            </a:r>
            <a:r>
              <a:rPr lang="en-US" sz="1800" b="1" dirty="0">
                <a:solidFill>
                  <a:schemeClr val="dk1"/>
                </a:solidFill>
              </a:rPr>
              <a:t>1	 	Compound 2	 	Compound </a:t>
            </a:r>
            <a:r>
              <a:rPr lang="en-US" sz="1800" b="1" dirty="0" smtClean="0">
                <a:solidFill>
                  <a:schemeClr val="dk1"/>
                </a:solidFill>
              </a:rPr>
              <a:t>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ANSWER: Compound 2 (ciprofloxacin)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 smtClean="0">
                <a:solidFill>
                  <a:schemeClr val="dk1"/>
                </a:solidFill>
              </a:rPr>
              <a:t>Quinolones </a:t>
            </a:r>
            <a:r>
              <a:rPr lang="en" sz="1800" b="1" dirty="0">
                <a:solidFill>
                  <a:schemeClr val="dk1"/>
                </a:solidFill>
              </a:rPr>
              <a:t>can lead to tendon rupture in young children and should never be used first line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79136"/>
              </p:ext>
            </p:extLst>
          </p:nvPr>
        </p:nvGraphicFramePr>
        <p:xfrm>
          <a:off x="3529013" y="1868488"/>
          <a:ext cx="252888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CS ChemDraw Drawing" r:id="rId4" imgW="2529231" imgH="1453564" progId="ChemDraw.Document.6.0">
                  <p:embed/>
                </p:oleObj>
              </mc:Choice>
              <mc:Fallback>
                <p:oleObj name="CS ChemDraw Drawing" r:id="rId4" imgW="2529231" imgH="1453564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1868488"/>
                        <a:ext cx="2528887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314846"/>
              </p:ext>
            </p:extLst>
          </p:nvPr>
        </p:nvGraphicFramePr>
        <p:xfrm>
          <a:off x="6147700" y="2251728"/>
          <a:ext cx="28067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CS ChemDraw Drawing" r:id="rId6" imgW="2806853" imgH="795196" progId="ChemDraw.Document.6.0">
                  <p:embed/>
                </p:oleObj>
              </mc:Choice>
              <mc:Fallback>
                <p:oleObj name="CS ChemDraw Drawing" r:id="rId6" imgW="2806853" imgH="7951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7700" y="2251728"/>
                        <a:ext cx="2806700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32677"/>
              </p:ext>
            </p:extLst>
          </p:nvPr>
        </p:nvGraphicFramePr>
        <p:xfrm>
          <a:off x="431704" y="2009775"/>
          <a:ext cx="281622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CS ChemDraw Drawing" r:id="rId8" imgW="2815931" imgH="1313325" progId="ChemDraw.Document.6.0">
                  <p:embed/>
                </p:oleObj>
              </mc:Choice>
              <mc:Fallback>
                <p:oleObj name="CS ChemDraw Drawing" r:id="rId8" imgW="2815931" imgH="13133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704" y="2009775"/>
                        <a:ext cx="2816225" cy="131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353</Words>
  <Application>Microsoft Office PowerPoint</Application>
  <PresentationFormat>On-screen Show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simple-light-2</vt:lpstr>
      <vt:lpstr>CS ChemDraw Drawing</vt:lpstr>
      <vt:lpstr>DNA Topoisomerase Inhibitors</vt:lpstr>
      <vt:lpstr>SAR Learn Tool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Wall Biosynthesis Inhibitors</dc:title>
  <dc:creator>Mustapha Beleh</dc:creator>
  <cp:lastModifiedBy>Mustapha Beleh</cp:lastModifiedBy>
  <cp:revision>20</cp:revision>
  <dcterms:modified xsi:type="dcterms:W3CDTF">2017-01-25T02:49:40Z</dcterms:modified>
</cp:coreProperties>
</file>