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557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Folic Acid Biosynthesis Inhibitors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Mechanism of Action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inhibits DHPS?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	Compound 1		  Compound 2		</a:t>
            </a:r>
            <a:r>
              <a:rPr lang="en-US" sz="1800" b="1" dirty="0" smtClean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(sulfamethoxazole)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69608"/>
              </p:ext>
            </p:extLst>
          </p:nvPr>
        </p:nvGraphicFramePr>
        <p:xfrm>
          <a:off x="481025" y="2082367"/>
          <a:ext cx="2806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CS ChemDraw Drawing" r:id="rId4" imgW="2806853" imgH="786100" progId="ChemDraw.Document.6.0">
                  <p:embed/>
                </p:oleObj>
              </mc:Choice>
              <mc:Fallback>
                <p:oleObj name="CS ChemDraw Drawing" r:id="rId4" imgW="2806853" imgH="786100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25" y="2082367"/>
                        <a:ext cx="28067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13037"/>
              </p:ext>
            </p:extLst>
          </p:nvPr>
        </p:nvGraphicFramePr>
        <p:xfrm>
          <a:off x="3423185" y="1934939"/>
          <a:ext cx="253841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CS ChemDraw Drawing" r:id="rId6" imgW="2538687" imgH="1619578" progId="ChemDraw.Document.6.0">
                  <p:embed/>
                </p:oleObj>
              </mc:Choice>
              <mc:Fallback>
                <p:oleObj name="CS ChemDraw Drawing" r:id="rId6" imgW="2538687" imgH="161957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3185" y="1934939"/>
                        <a:ext cx="2538413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26841"/>
              </p:ext>
            </p:extLst>
          </p:nvPr>
        </p:nvGraphicFramePr>
        <p:xfrm>
          <a:off x="6117675" y="1934939"/>
          <a:ext cx="27146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CS ChemDraw Drawing" r:id="rId8" imgW="2715321" imgH="1305744" progId="ChemDraw.Document.6.0">
                  <p:embed/>
                </p:oleObj>
              </mc:Choice>
              <mc:Fallback>
                <p:oleObj name="CS ChemDraw Drawing" r:id="rId8" imgW="2715321" imgH="130574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7675" y="1934939"/>
                        <a:ext cx="2714625" cy="130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Mechanism of Action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following inhibits DHFR</a:t>
            </a:r>
            <a:r>
              <a:rPr lang="en" b="1" dirty="0" smtClean="0">
                <a:solidFill>
                  <a:schemeClr val="dk1"/>
                </a:solidFill>
              </a:rPr>
              <a:t>?</a:t>
            </a:r>
            <a:endParaRPr lang="en-US" b="1" dirty="0" smtClean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endParaRPr lang="en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 smtClean="0">
                <a:solidFill>
                  <a:schemeClr val="dk1"/>
                </a:solidFill>
              </a:rPr>
              <a:t> Compound </a:t>
            </a:r>
            <a:r>
              <a:rPr lang="en-US" sz="1800" b="1" dirty="0">
                <a:solidFill>
                  <a:schemeClr val="dk1"/>
                </a:solidFill>
              </a:rPr>
              <a:t>1	</a:t>
            </a:r>
            <a:r>
              <a:rPr lang="en-US" sz="1800" b="1" dirty="0" smtClean="0">
                <a:solidFill>
                  <a:schemeClr val="dk1"/>
                </a:solidFill>
              </a:rPr>
              <a:t>         Compound </a:t>
            </a:r>
            <a:r>
              <a:rPr lang="en-US" sz="1800" b="1" dirty="0">
                <a:solidFill>
                  <a:schemeClr val="dk1"/>
                </a:solidFill>
              </a:rPr>
              <a:t>2		 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(trimethoprim)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41256"/>
              </p:ext>
            </p:extLst>
          </p:nvPr>
        </p:nvGraphicFramePr>
        <p:xfrm>
          <a:off x="6156507" y="2184538"/>
          <a:ext cx="2806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CS ChemDraw Drawing" r:id="rId4" imgW="2806853" imgH="786100" progId="ChemDraw.Document.6.0">
                  <p:embed/>
                </p:oleObj>
              </mc:Choice>
              <mc:Fallback>
                <p:oleObj name="CS ChemDraw Drawing" r:id="rId4" imgW="2806853" imgH="78610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507" y="2184538"/>
                        <a:ext cx="28067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22905"/>
              </p:ext>
            </p:extLst>
          </p:nvPr>
        </p:nvGraphicFramePr>
        <p:xfrm>
          <a:off x="346076" y="1827350"/>
          <a:ext cx="253841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CS ChemDraw Drawing" r:id="rId6" imgW="2538687" imgH="1619578" progId="ChemDraw.Document.6.0">
                  <p:embed/>
                </p:oleObj>
              </mc:Choice>
              <mc:Fallback>
                <p:oleObj name="CS ChemDraw Drawing" r:id="rId6" imgW="2538687" imgH="1619578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6" y="1827350"/>
                        <a:ext cx="253841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64744"/>
              </p:ext>
            </p:extLst>
          </p:nvPr>
        </p:nvGraphicFramePr>
        <p:xfrm>
          <a:off x="3152776" y="2009762"/>
          <a:ext cx="27146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CS ChemDraw Drawing" r:id="rId8" imgW="2715321" imgH="1305744" progId="ChemDraw.Document.6.0">
                  <p:embed/>
                </p:oleObj>
              </mc:Choice>
              <mc:Fallback>
                <p:oleObj name="CS ChemDraw Drawing" r:id="rId8" imgW="2715321" imgH="1305744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6" y="2009762"/>
                        <a:ext cx="27146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SAR Clinical Case Study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KT has a history of Steven Johnson Syndrome, which antibiotic is best avoided in her?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1800" b="1" dirty="0" smtClean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ct val="100000"/>
            </a:pPr>
            <a:r>
              <a:rPr lang="en-US" sz="1800" b="1" dirty="0">
                <a:solidFill>
                  <a:schemeClr val="dk1"/>
                </a:solidFill>
              </a:rPr>
              <a:t> Compound 1	         </a:t>
            </a:r>
            <a:r>
              <a:rPr lang="en-US" sz="1800" b="1" dirty="0" smtClean="0">
                <a:solidFill>
                  <a:schemeClr val="dk1"/>
                </a:solidFill>
              </a:rPr>
              <a:t>   Compound </a:t>
            </a:r>
            <a:r>
              <a:rPr lang="en-US" sz="1800" b="1" dirty="0">
                <a:solidFill>
                  <a:schemeClr val="dk1"/>
                </a:solidFill>
              </a:rPr>
              <a:t>2		 Compound 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3 (sulfamethoxazole)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Sulfonamides can </a:t>
            </a:r>
            <a:r>
              <a:rPr lang="en" sz="1800" b="1" dirty="0" smtClean="0">
                <a:solidFill>
                  <a:schemeClr val="dk1"/>
                </a:solidFill>
              </a:rPr>
              <a:t>lead to </a:t>
            </a:r>
            <a:r>
              <a:rPr lang="en" sz="1800" b="1" dirty="0">
                <a:solidFill>
                  <a:schemeClr val="dk1"/>
                </a:solidFill>
              </a:rPr>
              <a:t>this life-threatening rash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41256"/>
              </p:ext>
            </p:extLst>
          </p:nvPr>
        </p:nvGraphicFramePr>
        <p:xfrm>
          <a:off x="6156325" y="2184400"/>
          <a:ext cx="2806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CS ChemDraw Drawing" r:id="rId4" imgW="2806853" imgH="786100" progId="ChemDraw.Document.6.0">
                  <p:embed/>
                </p:oleObj>
              </mc:Choice>
              <mc:Fallback>
                <p:oleObj name="CS ChemDraw Drawing" r:id="rId4" imgW="2806853" imgH="78610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184400"/>
                        <a:ext cx="28067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047095"/>
              </p:ext>
            </p:extLst>
          </p:nvPr>
        </p:nvGraphicFramePr>
        <p:xfrm>
          <a:off x="347663" y="1920080"/>
          <a:ext cx="281622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CS ChemDraw Drawing" r:id="rId6" imgW="2815931" imgH="1303849" progId="ChemDraw.Document.6.0">
                  <p:embed/>
                </p:oleObj>
              </mc:Choice>
              <mc:Fallback>
                <p:oleObj name="CS ChemDraw Drawing" r:id="rId6" imgW="2815931" imgH="13038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663" y="1920080"/>
                        <a:ext cx="2816225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77348"/>
              </p:ext>
            </p:extLst>
          </p:nvPr>
        </p:nvGraphicFramePr>
        <p:xfrm>
          <a:off x="3416932" y="1920080"/>
          <a:ext cx="25288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CS ChemDraw Drawing" r:id="rId8" imgW="2529231" imgH="1444468" progId="ChemDraw.Document.6.0">
                  <p:embed/>
                </p:oleObj>
              </mc:Choice>
              <mc:Fallback>
                <p:oleObj name="CS ChemDraw Drawing" r:id="rId8" imgW="2529231" imgH="144446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6932" y="1920080"/>
                        <a:ext cx="2528887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</a:t>
            </a:r>
            <a:r>
              <a:rPr lang="en" b="1" dirty="0" smtClean="0">
                <a:solidFill>
                  <a:srgbClr val="000000"/>
                </a:solidFill>
              </a:rPr>
              <a:t>requirements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 smtClean="0">
                <a:solidFill>
                  <a:srgbClr val="000000"/>
                </a:solidFill>
              </a:rPr>
              <a:t>Sulfonamides</a:t>
            </a:r>
          </a:p>
          <a:p>
            <a:pPr marL="1255713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PABA </a:t>
            </a:r>
            <a:r>
              <a:rPr lang="en-US" b="1" dirty="0" smtClean="0">
                <a:solidFill>
                  <a:schemeClr val="tx1"/>
                </a:solidFill>
              </a:rPr>
              <a:t>mimic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" b="1" dirty="0" smtClean="0">
                <a:solidFill>
                  <a:srgbClr val="FF0000"/>
                </a:solidFill>
              </a:rPr>
              <a:t>Benzene ring is essential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charset="0"/>
              <a:buChar char="•"/>
            </a:pPr>
            <a:r>
              <a:rPr lang="en" b="1" dirty="0" smtClean="0">
                <a:solidFill>
                  <a:srgbClr val="0000FF"/>
                </a:solidFill>
              </a:rPr>
              <a:t>Amine </a:t>
            </a:r>
            <a:r>
              <a:rPr lang="en" b="1" dirty="0">
                <a:solidFill>
                  <a:srgbClr val="0000FF"/>
                </a:solidFill>
              </a:rPr>
              <a:t>is essential</a:t>
            </a:r>
            <a:r>
              <a:rPr lang="en" dirty="0">
                <a:solidFill>
                  <a:srgbClr val="0000FF"/>
                </a:solidFill>
              </a:rPr>
              <a:t>	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Must be un-substituted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Must be para to the sulfonamide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 charset="0"/>
              <a:buChar char="•"/>
            </a:pPr>
            <a:r>
              <a:rPr lang="en" b="1" dirty="0">
                <a:solidFill>
                  <a:srgbClr val="00FF00"/>
                </a:solidFill>
              </a:rPr>
              <a:t>Sulfonamide is essential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Must be un-ionized to cross bacterial cell membrane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Must be ionized to interact with DHPS active site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Mono-substitution allowed (EWG &amp; heterocycle are favorable)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Di-substitution abolishes activity</a:t>
            </a:r>
          </a:p>
          <a:p>
            <a:pPr marL="1885950" lvl="3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Must be para to the amine</a:t>
            </a:r>
          </a:p>
          <a:p>
            <a:pPr marL="1200150" lvl="0" indent="-285750" rtl="0">
              <a:spcBef>
                <a:spcPts val="0"/>
              </a:spcBef>
              <a:buFont typeface="Arial" charset="0"/>
              <a:buChar char="•"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070293" y="758700"/>
            <a:ext cx="1031485" cy="1104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1" name="Shape 491"/>
          <p:cNvSpPr/>
          <p:nvPr/>
        </p:nvSpPr>
        <p:spPr>
          <a:xfrm>
            <a:off x="5322025" y="1063650"/>
            <a:ext cx="576600" cy="4947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2" name="Shape 492"/>
          <p:cNvSpPr/>
          <p:nvPr/>
        </p:nvSpPr>
        <p:spPr>
          <a:xfrm>
            <a:off x="7101779" y="557850"/>
            <a:ext cx="1182600" cy="15063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70425"/>
              </p:ext>
            </p:extLst>
          </p:nvPr>
        </p:nvGraphicFramePr>
        <p:xfrm>
          <a:off x="5322025" y="739347"/>
          <a:ext cx="2897555" cy="11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CS ChemDraw Drawing" r:id="rId4" imgW="1814753" imgH="715980" progId="ChemDraw.Document.6.0">
                  <p:embed/>
                </p:oleObj>
              </mc:Choice>
              <mc:Fallback>
                <p:oleObj name="CS ChemDraw Drawing" r:id="rId4" imgW="1814753" imgH="7159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2025" y="739347"/>
                        <a:ext cx="2897555" cy="11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 Learn Tool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SAR requirements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rgbClr val="000000"/>
                </a:solidFill>
              </a:rPr>
              <a:t>Trimethoprim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Circled parts are characteristic of this compound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305060" y="2368627"/>
            <a:ext cx="1961003" cy="142487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1" name="Shape 501"/>
          <p:cNvSpPr/>
          <p:nvPr/>
        </p:nvSpPr>
        <p:spPr>
          <a:xfrm>
            <a:off x="4362680" y="3264246"/>
            <a:ext cx="2170321" cy="148402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45213"/>
              </p:ext>
            </p:extLst>
          </p:nvPr>
        </p:nvGraphicFramePr>
        <p:xfrm>
          <a:off x="3391799" y="2545881"/>
          <a:ext cx="3050446" cy="194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CS ChemDraw Drawing" r:id="rId4" imgW="2538687" imgH="1619578" progId="ChemDraw.Document.6.0">
                  <p:embed/>
                </p:oleObj>
              </mc:Choice>
              <mc:Fallback>
                <p:oleObj name="CS ChemDraw Drawing" r:id="rId4" imgW="2538687" imgH="161957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1799" y="2545881"/>
                        <a:ext cx="3050446" cy="194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Increase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Addition of heterocycle to sulfonamide is favorable and decreases pH to optimal range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509" name="Shape 509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83098"/>
              </p:ext>
            </p:extLst>
          </p:nvPr>
        </p:nvGraphicFramePr>
        <p:xfrm>
          <a:off x="749301" y="2260803"/>
          <a:ext cx="2577794" cy="101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CS ChemDraw Drawing" r:id="rId4" imgW="1814753" imgH="715980" progId="ChemDraw.Document.6.0">
                  <p:embed/>
                </p:oleObj>
              </mc:Choice>
              <mc:Fallback>
                <p:oleObj name="CS ChemDraw Drawing" r:id="rId4" imgW="1814753" imgH="71598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1" y="2260803"/>
                        <a:ext cx="2577794" cy="1016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68280"/>
              </p:ext>
            </p:extLst>
          </p:nvPr>
        </p:nvGraphicFramePr>
        <p:xfrm>
          <a:off x="5078063" y="2260804"/>
          <a:ext cx="3774353" cy="105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CS ChemDraw Drawing" r:id="rId6" imgW="2806853" imgH="786100" progId="ChemDraw.Document.6.0">
                  <p:embed/>
                </p:oleObj>
              </mc:Choice>
              <mc:Fallback>
                <p:oleObj name="CS ChemDraw Drawing" r:id="rId6" imgW="2806853" imgH="7861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8063" y="2260804"/>
                        <a:ext cx="3774353" cy="105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Activity change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Will the following change increase or decrease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Decrease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Amine essential for activity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cxnSp>
        <p:nvCxnSpPr>
          <p:cNvPr id="520" name="Shape 520"/>
          <p:cNvCxnSpPr/>
          <p:nvPr/>
        </p:nvCxnSpPr>
        <p:spPr>
          <a:xfrm rot="10800000" flipH="1">
            <a:off x="3690900" y="2805532"/>
            <a:ext cx="1230000" cy="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83098"/>
              </p:ext>
            </p:extLst>
          </p:nvPr>
        </p:nvGraphicFramePr>
        <p:xfrm>
          <a:off x="749300" y="2260600"/>
          <a:ext cx="257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CS ChemDraw Drawing" r:id="rId4" imgW="1814753" imgH="715980" progId="ChemDraw.Document.6.0">
                  <p:embed/>
                </p:oleObj>
              </mc:Choice>
              <mc:Fallback>
                <p:oleObj name="CS ChemDraw Drawing" r:id="rId4" imgW="1814753" imgH="71598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260600"/>
                        <a:ext cx="257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97057"/>
              </p:ext>
            </p:extLst>
          </p:nvPr>
        </p:nvGraphicFramePr>
        <p:xfrm>
          <a:off x="5480050" y="2307733"/>
          <a:ext cx="186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CS ChemDraw Drawing" r:id="rId6" imgW="1314731" imgH="715980" progId="ChemDraw.Document.6.0">
                  <p:embed/>
                </p:oleObj>
              </mc:Choice>
              <mc:Fallback>
                <p:oleObj name="CS ChemDraw Drawing" r:id="rId6" imgW="1314731" imgH="71598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307733"/>
                        <a:ext cx="1866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of the two compounds has greatest antimicrobial activity?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lvl="0"/>
            <a:r>
              <a:rPr lang="en" b="1" dirty="0" smtClean="0">
                <a:solidFill>
                  <a:schemeClr val="dk1"/>
                </a:solidFill>
              </a:rPr>
              <a:t>		Compound 1			</a:t>
            </a:r>
            <a:r>
              <a:rPr lang="en" b="1" dirty="0">
                <a:solidFill>
                  <a:schemeClr val="dk1"/>
                </a:solidFill>
              </a:rPr>
              <a:t>  </a:t>
            </a:r>
            <a:r>
              <a:rPr lang="en" b="1" dirty="0" smtClean="0">
                <a:solidFill>
                  <a:schemeClr val="dk1"/>
                </a:solidFill>
              </a:rPr>
              <a:t>       Compound 2</a:t>
            </a: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Compound 1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The negative charge on the sulfonamide can be stabilized by resonance with the ring 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63718"/>
              </p:ext>
            </p:extLst>
          </p:nvPr>
        </p:nvGraphicFramePr>
        <p:xfrm>
          <a:off x="981074" y="2179923"/>
          <a:ext cx="3092177" cy="926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CS ChemDraw Drawing" r:id="rId4" imgW="2393825" imgH="717496" progId="ChemDraw.Document.6.0">
                  <p:embed/>
                </p:oleObj>
              </mc:Choice>
              <mc:Fallback>
                <p:oleObj name="CS ChemDraw Drawing" r:id="rId4" imgW="2393825" imgH="717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074" y="2179923"/>
                        <a:ext cx="3092177" cy="926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08061"/>
              </p:ext>
            </p:extLst>
          </p:nvPr>
        </p:nvGraphicFramePr>
        <p:xfrm>
          <a:off x="5325010" y="2102805"/>
          <a:ext cx="2981907" cy="89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CS ChemDraw Drawing" r:id="rId6" imgW="2393825" imgH="717496" progId="ChemDraw.Document.6.0">
                  <p:embed/>
                </p:oleObj>
              </mc:Choice>
              <mc:Fallback>
                <p:oleObj name="CS ChemDraw Drawing" r:id="rId6" imgW="2393825" imgH="717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25010" y="2102805"/>
                        <a:ext cx="2981907" cy="893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281877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is a prodrug?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	Compound </a:t>
            </a:r>
            <a:r>
              <a:rPr lang="en-US" b="1" dirty="0">
                <a:solidFill>
                  <a:schemeClr val="dk1"/>
                </a:solidFill>
              </a:rPr>
              <a:t>1		</a:t>
            </a:r>
            <a:r>
              <a:rPr lang="en-US" b="1" dirty="0" smtClean="0">
                <a:solidFill>
                  <a:schemeClr val="dk1"/>
                </a:solidFill>
              </a:rPr>
              <a:t>     Compound 2		   Compound 3</a:t>
            </a:r>
            <a:endParaRPr lang="en-US"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1 (prontosil)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Metabolized by reductases to give active form of sulfonamide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284225"/>
              </p:ext>
            </p:extLst>
          </p:nvPr>
        </p:nvGraphicFramePr>
        <p:xfrm>
          <a:off x="446432" y="2162825"/>
          <a:ext cx="30495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CS ChemDraw Drawing" r:id="rId4" imgW="3048921" imgH="859252" progId="ChemDraw.Document.6.0">
                  <p:embed/>
                </p:oleObj>
              </mc:Choice>
              <mc:Fallback>
                <p:oleObj name="CS ChemDraw Drawing" r:id="rId4" imgW="3048921" imgH="85925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432" y="2162825"/>
                        <a:ext cx="3049587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85983"/>
              </p:ext>
            </p:extLst>
          </p:nvPr>
        </p:nvGraphicFramePr>
        <p:xfrm>
          <a:off x="3614508" y="2162825"/>
          <a:ext cx="23336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CS ChemDraw Drawing" r:id="rId6" imgW="2334064" imgH="717496" progId="ChemDraw.Document.6.0">
                  <p:embed/>
                </p:oleObj>
              </mc:Choice>
              <mc:Fallback>
                <p:oleObj name="CS ChemDraw Drawing" r:id="rId6" imgW="2334064" imgH="717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4508" y="2162825"/>
                        <a:ext cx="233362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90116"/>
              </p:ext>
            </p:extLst>
          </p:nvPr>
        </p:nvGraphicFramePr>
        <p:xfrm>
          <a:off x="6132187" y="2162825"/>
          <a:ext cx="2806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CS ChemDraw Drawing" r:id="rId8" imgW="2806853" imgH="786100" progId="ChemDraw.Document.6.0">
                  <p:embed/>
                </p:oleObj>
              </mc:Choice>
              <mc:Fallback>
                <p:oleObj name="CS ChemDraw Drawing" r:id="rId8" imgW="2806853" imgH="7861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32187" y="2162825"/>
                        <a:ext cx="280670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311700" y="1006708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Compare Compounds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is the longest acting sulfonamide?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	Compound </a:t>
            </a:r>
            <a:r>
              <a:rPr lang="en-US" b="1" dirty="0">
                <a:solidFill>
                  <a:schemeClr val="dk1"/>
                </a:solidFill>
              </a:rPr>
              <a:t>1		  </a:t>
            </a:r>
            <a:r>
              <a:rPr lang="en-US" b="1" dirty="0" smtClean="0">
                <a:solidFill>
                  <a:schemeClr val="dk1"/>
                </a:solidFill>
              </a:rPr>
              <a:t>Compound </a:t>
            </a:r>
            <a:r>
              <a:rPr lang="en-US" b="1" dirty="0">
                <a:solidFill>
                  <a:schemeClr val="dk1"/>
                </a:solidFill>
              </a:rPr>
              <a:t>2		   </a:t>
            </a:r>
            <a:r>
              <a:rPr lang="en-US" b="1" dirty="0" smtClean="0">
                <a:solidFill>
                  <a:schemeClr val="dk1"/>
                </a:solidFill>
              </a:rPr>
              <a:t>   Compound </a:t>
            </a:r>
            <a:r>
              <a:rPr lang="en-US" b="1" dirty="0">
                <a:solidFill>
                  <a:schemeClr val="dk1"/>
                </a:solidFill>
              </a:rPr>
              <a:t>3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 smtClean="0">
                <a:solidFill>
                  <a:schemeClr val="dk1"/>
                </a:solidFill>
              </a:rPr>
              <a:t>ANSWER</a:t>
            </a:r>
            <a:r>
              <a:rPr lang="en" sz="1800" b="1" dirty="0">
                <a:solidFill>
                  <a:schemeClr val="dk1"/>
                </a:solidFill>
              </a:rPr>
              <a:t>: Compound 2 (sulfadoxine)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Has a half life of 150 hours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5417"/>
              </p:ext>
            </p:extLst>
          </p:nvPr>
        </p:nvGraphicFramePr>
        <p:xfrm>
          <a:off x="6357938" y="2178843"/>
          <a:ext cx="23336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CS ChemDraw Drawing" r:id="rId4" imgW="2334064" imgH="717496" progId="ChemDraw.Document.6.0">
                  <p:embed/>
                </p:oleObj>
              </mc:Choice>
              <mc:Fallback>
                <p:oleObj name="CS ChemDraw Drawing" r:id="rId4" imgW="2334064" imgH="717496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2178843"/>
                        <a:ext cx="23336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22521"/>
              </p:ext>
            </p:extLst>
          </p:nvPr>
        </p:nvGraphicFramePr>
        <p:xfrm>
          <a:off x="311700" y="2178843"/>
          <a:ext cx="2806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CS ChemDraw Drawing" r:id="rId6" imgW="2806853" imgH="786100" progId="ChemDraw.Document.6.0">
                  <p:embed/>
                </p:oleObj>
              </mc:Choice>
              <mc:Fallback>
                <p:oleObj name="CS ChemDraw Drawing" r:id="rId6" imgW="2806853" imgH="786100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00" y="2178843"/>
                        <a:ext cx="28067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17168"/>
              </p:ext>
            </p:extLst>
          </p:nvPr>
        </p:nvGraphicFramePr>
        <p:xfrm>
          <a:off x="3251927" y="2085975"/>
          <a:ext cx="28368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CS ChemDraw Drawing" r:id="rId8" imgW="2837490" imgH="970685" progId="ChemDraw.Document.6.0">
                  <p:embed/>
                </p:oleObj>
              </mc:Choice>
              <mc:Fallback>
                <p:oleObj name="CS ChemDraw Drawing" r:id="rId8" imgW="2837490" imgH="9706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51927" y="2085975"/>
                        <a:ext cx="2836863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SAR Learn Tool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PRACTICE PROBLEM: Choose the Correct Answer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Which characteristics, at physiological pH, would provide the most effective sulfonamide?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Low lipophilicity, unionized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High lipophilicity, unionized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Low lipophilicity, ionized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charset="0"/>
              <a:buChar char="•"/>
            </a:pPr>
            <a:r>
              <a:rPr lang="en" b="1" dirty="0">
                <a:solidFill>
                  <a:schemeClr val="dk1"/>
                </a:solidFill>
              </a:rPr>
              <a:t>High lipophilicity, ionized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ANSWER: High lipophilicity, ionized</a:t>
            </a:r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" sz="1800" b="1" dirty="0">
                <a:solidFill>
                  <a:schemeClr val="dk1"/>
                </a:solidFill>
              </a:rPr>
              <a:t>Lipophilicity is needed to enter the cell and ionization is required to bind to enzyme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7351475" y="3403800"/>
            <a:ext cx="701400" cy="4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1" name="Shape 561"/>
          <p:cNvSpPr txBox="1"/>
          <p:nvPr/>
        </p:nvSpPr>
        <p:spPr>
          <a:xfrm>
            <a:off x="7507500" y="3458750"/>
            <a:ext cx="61230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78404"/>
              </p:ext>
            </p:extLst>
          </p:nvPr>
        </p:nvGraphicFramePr>
        <p:xfrm>
          <a:off x="5124075" y="2117381"/>
          <a:ext cx="257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CS ChemDraw Drawing" r:id="rId4" imgW="1814753" imgH="715980" progId="ChemDraw.Document.6.0">
                  <p:embed/>
                </p:oleObj>
              </mc:Choice>
              <mc:Fallback>
                <p:oleObj name="CS ChemDraw Drawing" r:id="rId4" imgW="1814753" imgH="71598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075" y="2117381"/>
                        <a:ext cx="257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261</Words>
  <Application>Microsoft Office PowerPoint</Application>
  <PresentationFormat>On-screen Show (16:9)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simple-light-2</vt:lpstr>
      <vt:lpstr>CS ChemDraw Drawing</vt:lpstr>
      <vt:lpstr>Folic Acid Biosynthesis Inhibitors</vt:lpstr>
      <vt:lpstr>SAR Learn Tool</vt:lpstr>
      <vt:lpstr>SAR Learn Tool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  <vt:lpstr>SAR Learn Tool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Wall Biosynthesis Inhibitors</dc:title>
  <dc:creator>Mustapha Beleh</dc:creator>
  <cp:lastModifiedBy>Mustapha Beleh</cp:lastModifiedBy>
  <cp:revision>20</cp:revision>
  <dcterms:modified xsi:type="dcterms:W3CDTF">2017-01-24T03:07:33Z</dcterms:modified>
</cp:coreProperties>
</file>