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EB9FE-C9E0-411D-8EB7-C5A9919BF99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7E36-428D-45DC-A06A-BE33A9AF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Shape 10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Shape 10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6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2F25-8221-4BA8-82AF-4F8B2A5789E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A87C-DB26-42AE-9BB1-9BE5323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ctrTitle"/>
          </p:nvPr>
        </p:nvSpPr>
        <p:spPr>
          <a:xfrm>
            <a:off x="304800" y="1676400"/>
            <a:ext cx="8520600" cy="9101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50S Protein Synthesis Inhibitors</a:t>
            </a:r>
          </a:p>
        </p:txBody>
      </p:sp>
      <p:sp>
        <p:nvSpPr>
          <p:cNvPr id="891" name="Shape 89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0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311700" y="1356967"/>
            <a:ext cx="8520600" cy="54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</a:t>
            </a:r>
            <a:r>
              <a:rPr lang="en" b="1" dirty="0" smtClean="0">
                <a:solidFill>
                  <a:schemeClr val="dk1"/>
                </a:solidFill>
              </a:rPr>
              <a:t>activity?</a:t>
            </a:r>
            <a:endParaRPr lang="en" b="1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Decrease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Cl increases lipophilicity and has better oral absorption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7351475" y="4538400"/>
            <a:ext cx="701400" cy="5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977" name="Shape 977"/>
          <p:cNvCxnSpPr/>
          <p:nvPr/>
        </p:nvCxnSpPr>
        <p:spPr>
          <a:xfrm rot="10800000" flipH="1">
            <a:off x="3690900" y="3740709"/>
            <a:ext cx="1230000" cy="1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8" name="Shape 978"/>
          <p:cNvSpPr txBox="1"/>
          <p:nvPr/>
        </p:nvSpPr>
        <p:spPr>
          <a:xfrm>
            <a:off x="7507500" y="4611667"/>
            <a:ext cx="612300" cy="4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552348"/>
              </p:ext>
            </p:extLst>
          </p:nvPr>
        </p:nvGraphicFramePr>
        <p:xfrm>
          <a:off x="852260" y="2904096"/>
          <a:ext cx="278447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CS ChemDraw Drawing" r:id="rId4" imgW="2783990" imgH="1672887" progId="ChemDraw.Document.6.0">
                  <p:embed/>
                </p:oleObj>
              </mc:Choice>
              <mc:Fallback>
                <p:oleObj name="CS ChemDraw Drawing" r:id="rId4" imgW="2783990" imgH="167288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60" y="2904096"/>
                        <a:ext cx="278447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76373"/>
              </p:ext>
            </p:extLst>
          </p:nvPr>
        </p:nvGraphicFramePr>
        <p:xfrm>
          <a:off x="5486400" y="2866763"/>
          <a:ext cx="278447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S ChemDraw Drawing" r:id="rId6" imgW="2784159" imgH="1671504" progId="ChemDraw.Document.6.0">
                  <p:embed/>
                </p:oleObj>
              </mc:Choice>
              <mc:Fallback>
                <p:oleObj name="CS ChemDraw Drawing" r:id="rId6" imgW="2784159" imgH="16715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2866763"/>
                        <a:ext cx="2784475" cy="167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5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5206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is less susceptible to bacteria resistance?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 smtClean="0">
              <a:solidFill>
                <a:schemeClr val="dk1"/>
              </a:solidFill>
            </a:endParaRPr>
          </a:p>
          <a:p>
            <a:pPr marL="571500" lvl="1" indent="0">
              <a:buClr>
                <a:schemeClr val="dk1"/>
              </a:buClr>
              <a:buSzPct val="100000"/>
              <a:buNone/>
            </a:pPr>
            <a:endParaRPr lang="en" sz="1800" b="1" dirty="0" smtClean="0">
              <a:solidFill>
                <a:schemeClr val="dk1"/>
              </a:solidFill>
            </a:endParaRPr>
          </a:p>
          <a:p>
            <a:pPr marL="0" lvl="1" indent="0">
              <a:buClr>
                <a:schemeClr val="dk1"/>
              </a:buClr>
              <a:buSzPct val="100000"/>
              <a:buNone/>
            </a:pPr>
            <a:r>
              <a:rPr lang="en" sz="1800" b="1" dirty="0">
                <a:solidFill>
                  <a:schemeClr val="dk1"/>
                </a:solidFill>
              </a:rPr>
              <a:t> </a:t>
            </a:r>
            <a:r>
              <a:rPr lang="en" sz="1800" b="1" dirty="0" smtClean="0">
                <a:solidFill>
                  <a:schemeClr val="dk1"/>
                </a:solidFill>
              </a:rPr>
              <a:t>  </a:t>
            </a:r>
            <a:r>
              <a:rPr lang="en" sz="2400" b="1" dirty="0" smtClean="0">
                <a:solidFill>
                  <a:schemeClr val="dk1"/>
                </a:solidFill>
              </a:rPr>
              <a:t>Compound 1		         Compound 2		</a:t>
            </a:r>
            <a:r>
              <a:rPr lang="en" sz="2400" b="1" dirty="0">
                <a:solidFill>
                  <a:schemeClr val="dk1"/>
                </a:solidFill>
              </a:rPr>
              <a:t>Compound 3</a:t>
            </a:r>
            <a:endParaRPr lang="en" sz="24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(telithromycin)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Addition of 3-keto group and carbamate side chain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67707"/>
              </p:ext>
            </p:extLst>
          </p:nvPr>
        </p:nvGraphicFramePr>
        <p:xfrm>
          <a:off x="6197600" y="2514600"/>
          <a:ext cx="2946400" cy="233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S ChemDraw Drawing" r:id="rId4" imgW="3251860" imgH="2576749" progId="ChemDraw.Document.6.0">
                  <p:embed/>
                </p:oleObj>
              </mc:Choice>
              <mc:Fallback>
                <p:oleObj name="CS ChemDraw Drawing" r:id="rId4" imgW="3251860" imgH="257674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514600"/>
                        <a:ext cx="2946400" cy="233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393667"/>
              </p:ext>
            </p:extLst>
          </p:nvPr>
        </p:nvGraphicFramePr>
        <p:xfrm>
          <a:off x="3124200" y="2286000"/>
          <a:ext cx="2895600" cy="208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CS ChemDraw Drawing" r:id="rId6" imgW="3146505" imgH="2270365" progId="ChemDraw.Document.6.0">
                  <p:embed/>
                </p:oleObj>
              </mc:Choice>
              <mc:Fallback>
                <p:oleObj name="CS ChemDraw Drawing" r:id="rId6" imgW="3146505" imgH="2270365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2895600" cy="208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34632"/>
              </p:ext>
            </p:extLst>
          </p:nvPr>
        </p:nvGraphicFramePr>
        <p:xfrm>
          <a:off x="0" y="2667000"/>
          <a:ext cx="3226109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CS ChemDraw Drawing" r:id="rId8" imgW="3410158" imgH="2738066" progId="ChemDraw.Document.6.0">
                  <p:embed/>
                </p:oleObj>
              </mc:Choice>
              <mc:Fallback>
                <p:oleObj name="CS ChemDraw Drawing" r:id="rId8" imgW="3410158" imgH="2738066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3226109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35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96" name="Shape 996"/>
          <p:cNvSpPr txBox="1">
            <a:spLocks noGrp="1"/>
          </p:cNvSpPr>
          <p:nvPr>
            <p:ph type="body" idx="1"/>
          </p:nvPr>
        </p:nvSpPr>
        <p:spPr>
          <a:xfrm>
            <a:off x="311700" y="1356967"/>
            <a:ext cx="8520600" cy="54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following is NOT bacteriostatic?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457200" lvl="0" indent="0"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				  </a:t>
            </a:r>
            <a:r>
              <a:rPr lang="en" sz="1800" b="1" dirty="0">
                <a:solidFill>
                  <a:schemeClr val="dk1"/>
                </a:solidFill>
              </a:rPr>
              <a:t>Compound 2	</a:t>
            </a:r>
            <a:endParaRPr lang="en-US" sz="1800" b="1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457200" lvl="0" indent="0">
              <a:buNone/>
            </a:pPr>
            <a:r>
              <a:rPr lang="en" sz="1400" b="1" dirty="0">
                <a:solidFill>
                  <a:schemeClr val="dk1"/>
                </a:solidFill>
              </a:rPr>
              <a:t> </a:t>
            </a:r>
            <a:r>
              <a:rPr lang="en" sz="1400" b="1" dirty="0" smtClean="0">
                <a:solidFill>
                  <a:schemeClr val="dk1"/>
                </a:solidFill>
              </a:rPr>
              <a:t>      </a:t>
            </a:r>
            <a:r>
              <a:rPr lang="en" sz="1800" b="1" dirty="0" smtClean="0">
                <a:solidFill>
                  <a:schemeClr val="dk1"/>
                </a:solidFill>
              </a:rPr>
              <a:t>Compound </a:t>
            </a:r>
            <a:r>
              <a:rPr lang="en" sz="1800" b="1" dirty="0">
                <a:solidFill>
                  <a:schemeClr val="dk1"/>
                </a:solidFill>
              </a:rPr>
              <a:t>1			</a:t>
            </a:r>
            <a:r>
              <a:rPr lang="en" sz="1800" b="1" dirty="0" smtClean="0">
                <a:solidFill>
                  <a:schemeClr val="dk1"/>
                </a:solidFill>
              </a:rPr>
              <a:t>		   Compound </a:t>
            </a:r>
            <a:r>
              <a:rPr lang="en" sz="1800" b="1" dirty="0">
                <a:solidFill>
                  <a:schemeClr val="dk1"/>
                </a:solidFill>
              </a:rPr>
              <a:t>3</a:t>
            </a:r>
            <a:endParaRPr lang="en-US" sz="1800" b="1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(gentamicin)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Aminoglycosides are bactericidal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60665"/>
              </p:ext>
            </p:extLst>
          </p:nvPr>
        </p:nvGraphicFramePr>
        <p:xfrm>
          <a:off x="228600" y="3886200"/>
          <a:ext cx="38004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CS ChemDraw Drawing" r:id="rId4" imgW="4466378" imgH="999247" progId="ChemDraw.Document.6.0">
                  <p:embed/>
                </p:oleObj>
              </mc:Choice>
              <mc:Fallback>
                <p:oleObj name="CS ChemDraw Drawing" r:id="rId4" imgW="4466378" imgH="99924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8004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97653"/>
              </p:ext>
            </p:extLst>
          </p:nvPr>
        </p:nvGraphicFramePr>
        <p:xfrm>
          <a:off x="3581400" y="2438400"/>
          <a:ext cx="25288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CS ChemDraw Drawing" r:id="rId6" imgW="2528174" imgH="1223253" progId="ChemDraw.Document.6.0">
                  <p:embed/>
                </p:oleObj>
              </mc:Choice>
              <mc:Fallback>
                <p:oleObj name="CS ChemDraw Drawing" r:id="rId6" imgW="2528174" imgH="1223253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38400"/>
                        <a:ext cx="25288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45127"/>
              </p:ext>
            </p:extLst>
          </p:nvPr>
        </p:nvGraphicFramePr>
        <p:xfrm>
          <a:off x="6197600" y="2667000"/>
          <a:ext cx="29464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CS ChemDraw Drawing" r:id="rId8" imgW="3251860" imgH="2576749" progId="ChemDraw.Document.6.0">
                  <p:embed/>
                </p:oleObj>
              </mc:Choice>
              <mc:Fallback>
                <p:oleObj name="CS ChemDraw Drawing" r:id="rId8" imgW="3251860" imgH="257674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667000"/>
                        <a:ext cx="29464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81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311700" y="1356967"/>
            <a:ext cx="8520600" cy="54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Gray Baby Syndrome results from inability to produce which metabolite?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 err="1">
                <a:solidFill>
                  <a:schemeClr val="dk1"/>
                </a:solidFill>
              </a:rPr>
              <a:t>Dechlorination</a:t>
            </a:r>
            <a:endParaRPr lang="en" b="1" dirty="0">
              <a:solidFill>
                <a:schemeClr val="dk1"/>
              </a:solidFill>
            </a:endParaRP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N-reduction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3-O-glucuronidation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3-O-glucuronidation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006" name="Shape 1006"/>
          <p:cNvSpPr txBox="1"/>
          <p:nvPr/>
        </p:nvSpPr>
        <p:spPr>
          <a:xfrm>
            <a:off x="6902525" y="5418133"/>
            <a:ext cx="701400" cy="5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85814"/>
              </p:ext>
            </p:extLst>
          </p:nvPr>
        </p:nvGraphicFramePr>
        <p:xfrm>
          <a:off x="4953000" y="3429000"/>
          <a:ext cx="32591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CS ChemDraw Drawing" r:id="rId4" imgW="2686472" imgH="917102" progId="ChemDraw.Document.6.0">
                  <p:embed/>
                </p:oleObj>
              </mc:Choice>
              <mc:Fallback>
                <p:oleObj name="CS ChemDraw Drawing" r:id="rId4" imgW="2686472" imgH="917102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32591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42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0" y="1356967"/>
            <a:ext cx="9144000" cy="54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LM is experiencing diarrhea after taking her antibiotic, which compound did she most likely take?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" b="1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b="1" dirty="0" smtClean="0">
                <a:solidFill>
                  <a:schemeClr val="dk1"/>
                </a:solidFill>
              </a:rPr>
              <a:t>    Compound </a:t>
            </a:r>
            <a:r>
              <a:rPr lang="en" b="1" dirty="0">
                <a:solidFill>
                  <a:schemeClr val="dk1"/>
                </a:solidFill>
              </a:rPr>
              <a:t>1	</a:t>
            </a:r>
            <a:r>
              <a:rPr lang="en" b="1" dirty="0" smtClean="0">
                <a:solidFill>
                  <a:schemeClr val="dk1"/>
                </a:solidFill>
              </a:rPr>
              <a:t>        Compound </a:t>
            </a:r>
            <a:r>
              <a:rPr lang="en" b="1" dirty="0">
                <a:solidFill>
                  <a:schemeClr val="dk1"/>
                </a:solidFill>
              </a:rPr>
              <a:t>2	</a:t>
            </a:r>
            <a:r>
              <a:rPr lang="en" b="1" dirty="0" smtClean="0">
                <a:solidFill>
                  <a:schemeClr val="dk1"/>
                </a:solidFill>
              </a:rPr>
              <a:t> Compound </a:t>
            </a:r>
            <a:r>
              <a:rPr lang="en" b="1" dirty="0">
                <a:solidFill>
                  <a:schemeClr val="dk1"/>
                </a:solidFill>
              </a:rPr>
              <a:t>3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3 (clindamycin)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Clindamycin has highest incidence of pseudomembranous colitis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39819"/>
              </p:ext>
            </p:extLst>
          </p:nvPr>
        </p:nvGraphicFramePr>
        <p:xfrm>
          <a:off x="3200400" y="2895600"/>
          <a:ext cx="29464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CS ChemDraw Drawing" r:id="rId4" imgW="3251860" imgH="2576749" progId="ChemDraw.Document.6.0">
                  <p:embed/>
                </p:oleObj>
              </mc:Choice>
              <mc:Fallback>
                <p:oleObj name="CS ChemDraw Drawing" r:id="rId4" imgW="3251860" imgH="2576749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29464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97403"/>
              </p:ext>
            </p:extLst>
          </p:nvPr>
        </p:nvGraphicFramePr>
        <p:xfrm>
          <a:off x="6359525" y="3124200"/>
          <a:ext cx="278447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CS ChemDraw Drawing" r:id="rId6" imgW="2783990" imgH="1672887" progId="ChemDraw.Document.6.0">
                  <p:embed/>
                </p:oleObj>
              </mc:Choice>
              <mc:Fallback>
                <p:oleObj name="CS ChemDraw Drawing" r:id="rId6" imgW="2783990" imgH="167288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3124200"/>
                        <a:ext cx="278447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14382"/>
              </p:ext>
            </p:extLst>
          </p:nvPr>
        </p:nvGraphicFramePr>
        <p:xfrm>
          <a:off x="152400" y="3352800"/>
          <a:ext cx="287794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CS ChemDraw Drawing" r:id="rId8" imgW="2528174" imgH="1272162" progId="ChemDraw.Document.6.0">
                  <p:embed/>
                </p:oleObj>
              </mc:Choice>
              <mc:Fallback>
                <p:oleObj name="CS ChemDraw Drawing" r:id="rId8" imgW="2528174" imgH="1272162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287794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9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2" name="Shape 1022"/>
          <p:cNvSpPr txBox="1">
            <a:spLocks noGrp="1"/>
          </p:cNvSpPr>
          <p:nvPr>
            <p:ph type="body" idx="1"/>
          </p:nvPr>
        </p:nvSpPr>
        <p:spPr>
          <a:xfrm>
            <a:off x="311700" y="1356967"/>
            <a:ext cx="8520600" cy="54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LM is experiencing aplastic anemia, which antibiotic did she take?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en" b="1" dirty="0" smtClean="0">
                <a:solidFill>
                  <a:schemeClr val="dk1"/>
                </a:solidFill>
              </a:rPr>
              <a:t>     Compound </a:t>
            </a:r>
            <a:r>
              <a:rPr lang="en" b="1" dirty="0">
                <a:solidFill>
                  <a:schemeClr val="dk1"/>
                </a:solidFill>
              </a:rPr>
              <a:t>1	      </a:t>
            </a:r>
            <a:r>
              <a:rPr lang="en" b="1" dirty="0" smtClean="0">
                <a:solidFill>
                  <a:schemeClr val="dk1"/>
                </a:solidFill>
              </a:rPr>
              <a:t>Compound </a:t>
            </a:r>
            <a:r>
              <a:rPr lang="en" b="1" dirty="0">
                <a:solidFill>
                  <a:schemeClr val="dk1"/>
                </a:solidFill>
              </a:rPr>
              <a:t>2	 </a:t>
            </a:r>
            <a:r>
              <a:rPr lang="en" b="1" dirty="0" smtClean="0">
                <a:solidFill>
                  <a:schemeClr val="dk1"/>
                </a:solidFill>
              </a:rPr>
              <a:t>     Compound </a:t>
            </a:r>
            <a:r>
              <a:rPr lang="en" b="1" dirty="0">
                <a:solidFill>
                  <a:schemeClr val="dk1"/>
                </a:solidFill>
              </a:rPr>
              <a:t>3</a:t>
            </a:r>
            <a:endParaRPr lang="en-US" b="1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(chloramphenicol)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Chloramphenicol has a major toxicity of aplastic anemia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4639"/>
              </p:ext>
            </p:extLst>
          </p:nvPr>
        </p:nvGraphicFramePr>
        <p:xfrm>
          <a:off x="5791200" y="2590800"/>
          <a:ext cx="3167538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CS ChemDraw Drawing" r:id="rId4" imgW="2783990" imgH="1672887" progId="ChemDraw.Document.6.0">
                  <p:embed/>
                </p:oleObj>
              </mc:Choice>
              <mc:Fallback>
                <p:oleObj name="CS ChemDraw Drawing" r:id="rId4" imgW="2783990" imgH="1672887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90800"/>
                        <a:ext cx="3167538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82030"/>
              </p:ext>
            </p:extLst>
          </p:nvPr>
        </p:nvGraphicFramePr>
        <p:xfrm>
          <a:off x="304800" y="3200400"/>
          <a:ext cx="32591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CS ChemDraw Drawing" r:id="rId6" imgW="2686472" imgH="917102" progId="ChemDraw.Document.6.0">
                  <p:embed/>
                </p:oleObj>
              </mc:Choice>
              <mc:Fallback>
                <p:oleObj name="CS ChemDraw Drawing" r:id="rId6" imgW="2686472" imgH="917102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32591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02877"/>
              </p:ext>
            </p:extLst>
          </p:nvPr>
        </p:nvGraphicFramePr>
        <p:xfrm>
          <a:off x="3733800" y="3124200"/>
          <a:ext cx="192275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CS ChemDraw Drawing" r:id="rId8" imgW="1397186" imgH="886542" progId="ChemDraw.Document.6.0">
                  <p:embed/>
                </p:oleObj>
              </mc:Choice>
              <mc:Fallback>
                <p:oleObj name="CS ChemDraw Drawing" r:id="rId8" imgW="1397186" imgH="8865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3124200"/>
                        <a:ext cx="1922754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4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4997400" cy="52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rgbClr val="000000"/>
                </a:solidFill>
              </a:rPr>
              <a:t>Macrolides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Large lactone ring (12, 14, or 16 membered </a:t>
            </a:r>
            <a:r>
              <a:rPr lang="en" b="1" dirty="0" smtClean="0">
                <a:solidFill>
                  <a:schemeClr val="dk1"/>
                </a:solidFill>
              </a:rPr>
              <a:t>ring)</a:t>
            </a:r>
            <a:endParaRPr lang="en-US" b="1" dirty="0" smtClean="0">
              <a:solidFill>
                <a:schemeClr val="dk1"/>
              </a:solidFill>
            </a:endParaRP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 smtClean="0">
                <a:solidFill>
                  <a:schemeClr val="dk1"/>
                </a:solidFill>
              </a:rPr>
              <a:t>Contain </a:t>
            </a:r>
            <a:r>
              <a:rPr lang="en" b="1" dirty="0">
                <a:solidFill>
                  <a:srgbClr val="FF0000"/>
                </a:solidFill>
              </a:rPr>
              <a:t>one or two sugars</a:t>
            </a:r>
            <a:r>
              <a:rPr lang="en" b="1" dirty="0">
                <a:solidFill>
                  <a:schemeClr val="dk1"/>
                </a:solidFill>
              </a:rPr>
              <a:t> usually </a:t>
            </a:r>
            <a:r>
              <a:rPr lang="en" b="1" dirty="0" err="1">
                <a:solidFill>
                  <a:schemeClr val="dk1"/>
                </a:solidFill>
              </a:rPr>
              <a:t>desosamine</a:t>
            </a:r>
            <a:r>
              <a:rPr lang="en" b="1" dirty="0">
                <a:solidFill>
                  <a:schemeClr val="dk1"/>
                </a:solidFill>
              </a:rPr>
              <a:t> and/or </a:t>
            </a:r>
            <a:r>
              <a:rPr lang="en" b="1" dirty="0" err="1">
                <a:solidFill>
                  <a:schemeClr val="dk1"/>
                </a:solidFill>
              </a:rPr>
              <a:t>cladinose</a:t>
            </a:r>
            <a:r>
              <a:rPr lang="en" b="1" dirty="0">
                <a:solidFill>
                  <a:schemeClr val="dk1"/>
                </a:solidFill>
              </a:rPr>
              <a:t>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7010400" y="3200400"/>
            <a:ext cx="1676400" cy="838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0" name="Shape 900"/>
          <p:cNvSpPr/>
          <p:nvPr/>
        </p:nvSpPr>
        <p:spPr>
          <a:xfrm>
            <a:off x="6753228" y="4038600"/>
            <a:ext cx="1552572" cy="1143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90041"/>
              </p:ext>
            </p:extLst>
          </p:nvPr>
        </p:nvGraphicFramePr>
        <p:xfrm>
          <a:off x="5326975" y="2438400"/>
          <a:ext cx="3251200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S ChemDraw Drawing" r:id="rId4" imgW="3251860" imgH="2576749" progId="ChemDraw.Document.6.0">
                  <p:embed/>
                </p:oleObj>
              </mc:Choice>
              <mc:Fallback>
                <p:oleObj name="CS ChemDraw Drawing" r:id="rId4" imgW="3251860" imgH="25767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6975" y="2438400"/>
                        <a:ext cx="3251200" cy="257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29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>
            <a:spLocks noGrp="1"/>
          </p:cNvSpPr>
          <p:nvPr>
            <p:ph type="title"/>
          </p:nvPr>
        </p:nvSpPr>
        <p:spPr>
          <a:xfrm>
            <a:off x="311700" y="19278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311700" y="1157583"/>
            <a:ext cx="5659500" cy="52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b="1" dirty="0" err="1">
                <a:solidFill>
                  <a:srgbClr val="000000"/>
                </a:solidFill>
              </a:rPr>
              <a:t>Ketolides</a:t>
            </a:r>
            <a:endParaRPr lang="en" sz="1800" b="1" dirty="0">
              <a:solidFill>
                <a:srgbClr val="000000"/>
              </a:solidFill>
            </a:endParaRP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Replacement of the L-</a:t>
            </a:r>
            <a:r>
              <a:rPr lang="en" dirty="0" err="1">
                <a:solidFill>
                  <a:srgbClr val="000000"/>
                </a:solidFill>
              </a:rPr>
              <a:t>cladinose</a:t>
            </a:r>
            <a:r>
              <a:rPr lang="en" dirty="0">
                <a:solidFill>
                  <a:srgbClr val="000000"/>
                </a:solidFill>
              </a:rPr>
              <a:t> sugar of erythromycin A with a </a:t>
            </a:r>
            <a:r>
              <a:rPr lang="en" b="1" dirty="0">
                <a:solidFill>
                  <a:srgbClr val="FF0000"/>
                </a:solidFill>
              </a:rPr>
              <a:t>3-keto functional group</a:t>
            </a:r>
          </a:p>
          <a:p>
            <a:pPr marL="1828800" lvl="3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Restores activity against bacteria with inducible resistance mediated by </a:t>
            </a:r>
            <a:r>
              <a:rPr lang="en" dirty="0" err="1">
                <a:solidFill>
                  <a:srgbClr val="000000"/>
                </a:solidFill>
              </a:rPr>
              <a:t>Erm</a:t>
            </a:r>
            <a:r>
              <a:rPr lang="en" dirty="0">
                <a:solidFill>
                  <a:srgbClr val="000000"/>
                </a:solidFill>
              </a:rPr>
              <a:t>, and enhances activity against streptococci with </a:t>
            </a:r>
            <a:r>
              <a:rPr lang="en" dirty="0" err="1">
                <a:solidFill>
                  <a:srgbClr val="000000"/>
                </a:solidFill>
              </a:rPr>
              <a:t>Mef</a:t>
            </a:r>
            <a:r>
              <a:rPr lang="en" dirty="0">
                <a:solidFill>
                  <a:srgbClr val="000000"/>
                </a:solidFill>
              </a:rPr>
              <a:t>-mediated macrolide efflux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Addition of a </a:t>
            </a:r>
            <a:r>
              <a:rPr lang="en" b="1" dirty="0">
                <a:solidFill>
                  <a:srgbClr val="0000FF"/>
                </a:solidFill>
              </a:rPr>
              <a:t>carbamate side chain</a:t>
            </a:r>
          </a:p>
          <a:p>
            <a:pPr marL="1828800" lvl="3" indent="-3429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Promotes activity against both erythromycin-sensitive and erythromycin-resistant bacteria by introducing an interaction with domain II of the 23S </a:t>
            </a:r>
            <a:r>
              <a:rPr lang="en" dirty="0" err="1">
                <a:solidFill>
                  <a:srgbClr val="000000"/>
                </a:solidFill>
              </a:rPr>
              <a:t>rRNA</a:t>
            </a:r>
            <a:endParaRPr lang="en" dirty="0">
              <a:solidFill>
                <a:srgbClr val="000000"/>
              </a:solidFill>
            </a:endParaRP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Shape 908"/>
          <p:cNvSpPr/>
          <p:nvPr/>
        </p:nvSpPr>
        <p:spPr>
          <a:xfrm rot="18306785">
            <a:off x="7318665" y="5436779"/>
            <a:ext cx="247065" cy="57830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6904154">
            <a:off x="5167392" y="3841733"/>
            <a:ext cx="2152455" cy="1247955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37911"/>
              </p:ext>
            </p:extLst>
          </p:nvPr>
        </p:nvGraphicFramePr>
        <p:xfrm>
          <a:off x="5758589" y="3657600"/>
          <a:ext cx="3409950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S ChemDraw Drawing" r:id="rId4" imgW="3410158" imgH="2738066" progId="ChemDraw.Document.6.0">
                  <p:embed/>
                </p:oleObj>
              </mc:Choice>
              <mc:Fallback>
                <p:oleObj name="CS ChemDraw Drawing" r:id="rId4" imgW="3410158" imgH="273806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8589" y="3657600"/>
                        <a:ext cx="3409950" cy="273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7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142600" cy="52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b="1" dirty="0" err="1">
                <a:solidFill>
                  <a:srgbClr val="000000"/>
                </a:solidFill>
              </a:rPr>
              <a:t>Lincosamides</a:t>
            </a:r>
            <a:endParaRPr lang="en" sz="1800" b="1" dirty="0">
              <a:solidFill>
                <a:srgbClr val="000000"/>
              </a:solidFill>
            </a:endParaRP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" b="1" dirty="0">
                <a:solidFill>
                  <a:srgbClr val="FF0000"/>
                </a:solidFill>
              </a:rPr>
              <a:t>Eight carbon sugar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charset="0"/>
              <a:buChar char="•"/>
            </a:pPr>
            <a:r>
              <a:rPr lang="en" b="1" dirty="0">
                <a:solidFill>
                  <a:srgbClr val="0000FF"/>
                </a:solidFill>
              </a:rPr>
              <a:t>Amide bond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Shape 917"/>
          <p:cNvSpPr/>
          <p:nvPr/>
        </p:nvSpPr>
        <p:spPr>
          <a:xfrm rot="-1351">
            <a:off x="6248404" y="2514517"/>
            <a:ext cx="1638775" cy="2401771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8" name="Shape 918"/>
          <p:cNvSpPr/>
          <p:nvPr/>
        </p:nvSpPr>
        <p:spPr>
          <a:xfrm>
            <a:off x="5793800" y="3428999"/>
            <a:ext cx="565800" cy="654467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70306"/>
              </p:ext>
            </p:extLst>
          </p:nvPr>
        </p:nvGraphicFramePr>
        <p:xfrm>
          <a:off x="4987925" y="2865054"/>
          <a:ext cx="278447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S ChemDraw Drawing" r:id="rId4" imgW="2783990" imgH="1672887" progId="ChemDraw.Document.6.0">
                  <p:embed/>
                </p:oleObj>
              </mc:Choice>
              <mc:Fallback>
                <p:oleObj name="CS ChemDraw Drawing" r:id="rId4" imgW="2783990" imgH="167288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7925" y="2865054"/>
                        <a:ext cx="2784475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29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142600" cy="52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 b="1" dirty="0" err="1">
                <a:solidFill>
                  <a:srgbClr val="000000"/>
                </a:solidFill>
              </a:rPr>
              <a:t>Streptogramins</a:t>
            </a:r>
            <a:endParaRPr lang="en" sz="1800" b="1" dirty="0">
              <a:solidFill>
                <a:srgbClr val="000000"/>
              </a:solidFill>
            </a:endParaRP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Type A and Type B are used together </a:t>
            </a:r>
            <a:r>
              <a:rPr lang="en" dirty="0" smtClean="0">
                <a:solidFill>
                  <a:srgbClr val="000000"/>
                </a:solidFill>
              </a:rPr>
              <a:t>synergistically</a:t>
            </a:r>
            <a:endParaRPr lang="en-US" dirty="0">
              <a:solidFill>
                <a:srgbClr val="000000"/>
              </a:solidFill>
            </a:endParaRPr>
          </a:p>
          <a:p>
            <a:pPr marL="1143000"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000000"/>
                </a:solidFill>
              </a:rPr>
              <a:t>Type </a:t>
            </a:r>
            <a:r>
              <a:rPr lang="en" sz="1400" b="1" dirty="0">
                <a:solidFill>
                  <a:srgbClr val="000000"/>
                </a:solidFill>
              </a:rPr>
              <a:t>A: </a:t>
            </a:r>
            <a:r>
              <a:rPr lang="en" sz="1400" b="1" dirty="0" err="1" smtClean="0">
                <a:solidFill>
                  <a:srgbClr val="000000"/>
                </a:solidFill>
              </a:rPr>
              <a:t>Quinupristin</a:t>
            </a:r>
            <a:r>
              <a:rPr lang="en-US" sz="1400" b="1" dirty="0">
                <a:solidFill>
                  <a:srgbClr val="000000"/>
                </a:solidFill>
              </a:rPr>
              <a:t>	</a:t>
            </a:r>
            <a:r>
              <a:rPr lang="en" sz="1400" b="1" dirty="0">
                <a:solidFill>
                  <a:srgbClr val="000000"/>
                </a:solidFill>
              </a:rPr>
              <a:t>		</a:t>
            </a:r>
            <a:r>
              <a:rPr lang="en-US" sz="1400" b="1" dirty="0" smtClean="0">
                <a:solidFill>
                  <a:srgbClr val="000000"/>
                </a:solidFill>
              </a:rPr>
              <a:t>	</a:t>
            </a:r>
            <a:r>
              <a:rPr lang="en" sz="1400" b="1" dirty="0" smtClean="0">
                <a:solidFill>
                  <a:srgbClr val="000000"/>
                </a:solidFill>
              </a:rPr>
              <a:t>Type </a:t>
            </a:r>
            <a:r>
              <a:rPr lang="en" sz="1400" b="1" dirty="0">
                <a:solidFill>
                  <a:srgbClr val="000000"/>
                </a:solidFill>
              </a:rPr>
              <a:t>B: </a:t>
            </a:r>
            <a:r>
              <a:rPr lang="en" sz="1400" b="1" dirty="0" err="1">
                <a:solidFill>
                  <a:srgbClr val="000000"/>
                </a:solidFill>
              </a:rPr>
              <a:t>Dalfopristin</a:t>
            </a:r>
            <a:endParaRPr lang="en" sz="14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69651"/>
              </p:ext>
            </p:extLst>
          </p:nvPr>
        </p:nvGraphicFramePr>
        <p:xfrm>
          <a:off x="304800" y="3276600"/>
          <a:ext cx="3774231" cy="312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S ChemDraw Drawing" r:id="rId4" imgW="4117366" imgH="3411977" progId="ChemDraw.Document.6.0">
                  <p:embed/>
                </p:oleObj>
              </mc:Choice>
              <mc:Fallback>
                <p:oleObj name="CS ChemDraw Drawing" r:id="rId4" imgW="4117366" imgH="34119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276600"/>
                        <a:ext cx="3774231" cy="312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12337"/>
              </p:ext>
            </p:extLst>
          </p:nvPr>
        </p:nvGraphicFramePr>
        <p:xfrm>
          <a:off x="5486400" y="3276600"/>
          <a:ext cx="298974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S ChemDraw Drawing" r:id="rId6" imgW="3125438" imgH="3027734" progId="ChemDraw.Document.6.0">
                  <p:embed/>
                </p:oleObj>
              </mc:Choice>
              <mc:Fallback>
                <p:oleObj name="CS ChemDraw Drawing" r:id="rId6" imgW="3125438" imgH="30277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3276600"/>
                        <a:ext cx="298974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86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76200" y="1536633"/>
            <a:ext cx="5801537" cy="52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</a:t>
            </a:r>
            <a:r>
              <a:rPr lang="en" b="1" dirty="0" smtClean="0">
                <a:solidFill>
                  <a:srgbClr val="000000"/>
                </a:solidFill>
              </a:rPr>
              <a:t>requirements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" b="1" dirty="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rgbClr val="000000"/>
                </a:solidFill>
              </a:rPr>
              <a:t>Chloramphenicol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rgbClr val="FF0000"/>
                </a:solidFill>
              </a:rPr>
              <a:t>Nitro group:</a:t>
            </a:r>
            <a:r>
              <a:rPr lang="en" dirty="0">
                <a:solidFill>
                  <a:srgbClr val="000000"/>
                </a:solidFill>
              </a:rPr>
              <a:t> can be replaced with other EWG, but activity decreases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FF9900"/>
                </a:solidFill>
              </a:rPr>
              <a:t>Aromatic ring:</a:t>
            </a:r>
            <a:r>
              <a:rPr lang="en" dirty="0">
                <a:solidFill>
                  <a:srgbClr val="000000"/>
                </a:solidFill>
              </a:rPr>
              <a:t> essential for activity 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00FF00"/>
                </a:solidFill>
              </a:rPr>
              <a:t>Chlorines</a:t>
            </a:r>
            <a:r>
              <a:rPr lang="en" dirty="0">
                <a:solidFill>
                  <a:srgbClr val="000000"/>
                </a:solidFill>
              </a:rPr>
              <a:t>: can be removed or replaced with other halogens, but activity decreases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0000FF"/>
                </a:solidFill>
              </a:rPr>
              <a:t>R, R stereoisomer: </a:t>
            </a:r>
            <a:r>
              <a:rPr lang="en" dirty="0">
                <a:solidFill>
                  <a:srgbClr val="000000"/>
                </a:solidFill>
              </a:rPr>
              <a:t>essential for activity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7193712" y="3558306"/>
            <a:ext cx="565800" cy="3048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5" name="Shape 935"/>
          <p:cNvSpPr/>
          <p:nvPr/>
        </p:nvSpPr>
        <p:spPr>
          <a:xfrm>
            <a:off x="8640766" y="3245757"/>
            <a:ext cx="381000" cy="358747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6" name="Shape 936"/>
          <p:cNvSpPr/>
          <p:nvPr/>
        </p:nvSpPr>
        <p:spPr>
          <a:xfrm>
            <a:off x="5594837" y="3475006"/>
            <a:ext cx="565800" cy="50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7" name="Shape 937"/>
          <p:cNvSpPr/>
          <p:nvPr/>
        </p:nvSpPr>
        <p:spPr>
          <a:xfrm>
            <a:off x="6272107" y="3275759"/>
            <a:ext cx="789474" cy="8689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994"/>
              </p:ext>
            </p:extLst>
          </p:nvPr>
        </p:nvGraphicFramePr>
        <p:xfrm>
          <a:off x="5718475" y="3024906"/>
          <a:ext cx="3258087" cy="11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S ChemDraw Drawing" r:id="rId4" imgW="2686472" imgH="917102" progId="ChemDraw.Document.6.0">
                  <p:embed/>
                </p:oleObj>
              </mc:Choice>
              <mc:Fallback>
                <p:oleObj name="CS ChemDraw Drawing" r:id="rId4" imgW="2686472" imgH="91710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8475" y="3024906"/>
                        <a:ext cx="3258087" cy="11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00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311700" y="1504567"/>
            <a:ext cx="8142600" cy="52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b="1" dirty="0" err="1">
                <a:solidFill>
                  <a:srgbClr val="000000"/>
                </a:solidFill>
              </a:rPr>
              <a:t>Oxazolidinones</a:t>
            </a:r>
            <a:endParaRPr lang="en" sz="1800" b="1" dirty="0">
              <a:solidFill>
                <a:srgbClr val="000000"/>
              </a:solidFill>
            </a:endParaRPr>
          </a:p>
          <a:p>
            <a:pPr marL="1428750" lvl="2" indent="-285750" rtl="0">
              <a:spcBef>
                <a:spcPts val="0"/>
              </a:spcBef>
              <a:buClr>
                <a:srgbClr val="FF0000"/>
              </a:buClr>
              <a:buFont typeface="Arial" charset="0"/>
              <a:buChar char="•"/>
            </a:pPr>
            <a:r>
              <a:rPr lang="en" b="1" dirty="0" err="1">
                <a:solidFill>
                  <a:srgbClr val="FF0000"/>
                </a:solidFill>
              </a:rPr>
              <a:t>Oxazolidinone</a:t>
            </a:r>
            <a:r>
              <a:rPr lang="en" b="1" dirty="0">
                <a:solidFill>
                  <a:srgbClr val="FF0000"/>
                </a:solidFill>
              </a:rPr>
              <a:t> ring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6266800" y="2743200"/>
            <a:ext cx="669600" cy="990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802033"/>
              </p:ext>
            </p:extLst>
          </p:nvPr>
        </p:nvGraphicFramePr>
        <p:xfrm>
          <a:off x="4663425" y="2819400"/>
          <a:ext cx="32067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CS ChemDraw Drawing" r:id="rId4" imgW="3206208" imgH="1363764" progId="ChemDraw.Document.6.0">
                  <p:embed/>
                </p:oleObj>
              </mc:Choice>
              <mc:Fallback>
                <p:oleObj name="CS ChemDraw Drawing" r:id="rId4" imgW="3206208" imgH="13637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3425" y="2819400"/>
                        <a:ext cx="3206750" cy="136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1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304800" y="36163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520600" cy="54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chemical stability?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Increase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Replacement of OH with OCH</a:t>
            </a:r>
            <a:r>
              <a:rPr lang="en" b="1" baseline="-25000" dirty="0">
                <a:solidFill>
                  <a:schemeClr val="dk1"/>
                </a:solidFill>
              </a:rPr>
              <a:t>3</a:t>
            </a:r>
            <a:r>
              <a:rPr lang="en" b="1" dirty="0">
                <a:solidFill>
                  <a:schemeClr val="dk1"/>
                </a:solidFill>
              </a:rPr>
              <a:t> reduces acid-catalyzed degradation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x="7351475" y="4538400"/>
            <a:ext cx="701400" cy="5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953" name="Shape 953"/>
          <p:cNvCxnSpPr/>
          <p:nvPr/>
        </p:nvCxnSpPr>
        <p:spPr>
          <a:xfrm rot="10800000" flipH="1">
            <a:off x="3962400" y="3657600"/>
            <a:ext cx="1230000" cy="1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4" name="Shape 954"/>
          <p:cNvSpPr txBox="1"/>
          <p:nvPr/>
        </p:nvSpPr>
        <p:spPr>
          <a:xfrm>
            <a:off x="7507500" y="4611667"/>
            <a:ext cx="612300" cy="4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60291"/>
              </p:ext>
            </p:extLst>
          </p:nvPr>
        </p:nvGraphicFramePr>
        <p:xfrm>
          <a:off x="609600" y="2362200"/>
          <a:ext cx="3251200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S ChemDraw Drawing" r:id="rId4" imgW="3251860" imgH="2576749" progId="ChemDraw.Document.6.0">
                  <p:embed/>
                </p:oleObj>
              </mc:Choice>
              <mc:Fallback>
                <p:oleObj name="CS ChemDraw Drawing" r:id="rId4" imgW="3251860" imgH="257674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3251200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846930"/>
              </p:ext>
            </p:extLst>
          </p:nvPr>
        </p:nvGraphicFramePr>
        <p:xfrm>
          <a:off x="5410200" y="2236087"/>
          <a:ext cx="3251200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S ChemDraw Drawing" r:id="rId6" imgW="3251860" imgH="2576749" progId="ChemDraw.Document.6.0">
                  <p:embed/>
                </p:oleObj>
              </mc:Choice>
              <mc:Fallback>
                <p:oleObj name="CS ChemDraw Drawing" r:id="rId6" imgW="3251860" imgH="257674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36087"/>
                        <a:ext cx="3251200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01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228600" y="4916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520600" cy="54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</a:t>
            </a:r>
            <a:r>
              <a:rPr lang="en" b="1" dirty="0" smtClean="0">
                <a:solidFill>
                  <a:schemeClr val="dk1"/>
                </a:solidFill>
              </a:rPr>
              <a:t>decrease acid </a:t>
            </a:r>
            <a:r>
              <a:rPr lang="en" b="1" dirty="0">
                <a:solidFill>
                  <a:schemeClr val="dk1"/>
                </a:solidFill>
              </a:rPr>
              <a:t>stability?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Increase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15 member ring (with no ketone) increases acid stability and permits accumulation of azithromycin in the cell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7351475" y="4538400"/>
            <a:ext cx="701400" cy="5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965" name="Shape 965"/>
          <p:cNvCxnSpPr/>
          <p:nvPr/>
        </p:nvCxnSpPr>
        <p:spPr>
          <a:xfrm rot="10800000" flipH="1">
            <a:off x="3690900" y="3740709"/>
            <a:ext cx="1230000" cy="1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6" name="Shape 966"/>
          <p:cNvSpPr txBox="1"/>
          <p:nvPr/>
        </p:nvSpPr>
        <p:spPr>
          <a:xfrm>
            <a:off x="7507500" y="4611667"/>
            <a:ext cx="612300" cy="4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751532"/>
              </p:ext>
            </p:extLst>
          </p:nvPr>
        </p:nvGraphicFramePr>
        <p:xfrm>
          <a:off x="432326" y="2236087"/>
          <a:ext cx="3251200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S ChemDraw Drawing" r:id="rId4" imgW="3251860" imgH="2576749" progId="ChemDraw.Document.6.0">
                  <p:embed/>
                </p:oleObj>
              </mc:Choice>
              <mc:Fallback>
                <p:oleObj name="CS ChemDraw Drawing" r:id="rId4" imgW="3251860" imgH="257674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26" y="2236087"/>
                        <a:ext cx="3251200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04617"/>
              </p:ext>
            </p:extLst>
          </p:nvPr>
        </p:nvGraphicFramePr>
        <p:xfrm>
          <a:off x="5410200" y="2371039"/>
          <a:ext cx="314642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S ChemDraw Drawing" r:id="rId6" imgW="3146505" imgH="2270365" progId="ChemDraw.Document.6.0">
                  <p:embed/>
                </p:oleObj>
              </mc:Choice>
              <mc:Fallback>
                <p:oleObj name="CS ChemDraw Drawing" r:id="rId6" imgW="3146505" imgH="22703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0200" y="2371039"/>
                        <a:ext cx="3146425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02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396</Words>
  <Application>Microsoft Office PowerPoint</Application>
  <PresentationFormat>On-screen Show (4:3)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CS ChemDraw Drawing</vt:lpstr>
      <vt:lpstr>50S Protein Synthesis Inhibitors</vt:lpstr>
      <vt:lpstr>SAR Learn Tool</vt:lpstr>
      <vt:lpstr>SAR Learn Tool</vt:lpstr>
      <vt:lpstr>SAR Learn Tool</vt:lpstr>
      <vt:lpstr>SAR Learn Tool</vt:lpstr>
      <vt:lpstr>SAR Learn Tool</vt:lpstr>
      <vt:lpstr>SAR Learn Tool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50S Protein Synthesis Inhibitors</dc:title>
  <dc:creator>Mustapha Beleh</dc:creator>
  <cp:lastModifiedBy>Mustapha Beleh</cp:lastModifiedBy>
  <cp:revision>5</cp:revision>
  <dcterms:created xsi:type="dcterms:W3CDTF">2017-01-25T21:15:35Z</dcterms:created>
  <dcterms:modified xsi:type="dcterms:W3CDTF">2017-01-26T06:19:55Z</dcterms:modified>
</cp:coreProperties>
</file>