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4" autoAdjust="0"/>
    <p:restoredTop sz="94599"/>
  </p:normalViewPr>
  <p:slideViewPr>
    <p:cSldViewPr snapToGrid="0" snapToObjects="1">
      <p:cViewPr varScale="1">
        <p:scale>
          <a:sx n="86" d="100"/>
          <a:sy n="86" d="100"/>
        </p:scale>
        <p:origin x="-79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1.emf"/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1.emf"/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0.emf"/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4.emf"/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3.emf"/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8.emf"/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15572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Beta Lactams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Choose the Correct Answer 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addition to amide side chain (R) makes penicillins less susceptible to B-lactamases?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Bulky group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Heterocyclic ring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Polar group 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Electron withdrawing group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Bulky group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6902525" y="4063600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649673"/>
              </p:ext>
            </p:extLst>
          </p:nvPr>
        </p:nvGraphicFramePr>
        <p:xfrm>
          <a:off x="5248275" y="2178050"/>
          <a:ext cx="275272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CS ChemDraw Drawing" r:id="rId4" imgW="1863166" imgH="1276559" progId="ChemDraw.Document.6.0">
                  <p:embed/>
                </p:oleObj>
              </mc:Choice>
              <mc:Fallback>
                <p:oleObj name="CS ChemDraw Drawing" r:id="rId4" imgW="1863166" imgH="1276559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2178050"/>
                        <a:ext cx="2752725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Activity change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Will the following change increase or decrease activity?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Decrease</a:t>
            </a:r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Sulfate group essential for activity 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6902525" y="4063600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329" name="Shape 329"/>
          <p:cNvCxnSpPr/>
          <p:nvPr/>
        </p:nvCxnSpPr>
        <p:spPr>
          <a:xfrm rot="10800000" flipH="1">
            <a:off x="3690900" y="2805532"/>
            <a:ext cx="1230000" cy="1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0" name="Shape 330"/>
          <p:cNvSpPr txBox="1"/>
          <p:nvPr/>
        </p:nvSpPr>
        <p:spPr>
          <a:xfrm>
            <a:off x="6860400" y="3740800"/>
            <a:ext cx="612300" cy="32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656593"/>
              </p:ext>
            </p:extLst>
          </p:nvPr>
        </p:nvGraphicFramePr>
        <p:xfrm>
          <a:off x="683795" y="1787043"/>
          <a:ext cx="2714625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CS ChemDraw Drawing" r:id="rId4" imgW="2444129" imgH="2182052" progId="ChemDraw.Document.6.0">
                  <p:embed/>
                </p:oleObj>
              </mc:Choice>
              <mc:Fallback>
                <p:oleObj name="CS ChemDraw Drawing" r:id="rId4" imgW="2444129" imgH="2182052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95" y="1787043"/>
                        <a:ext cx="2714625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060996"/>
              </p:ext>
            </p:extLst>
          </p:nvPr>
        </p:nvGraphicFramePr>
        <p:xfrm>
          <a:off x="5187950" y="1846725"/>
          <a:ext cx="2533650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CS ChemDraw Drawing" r:id="rId6" imgW="2281112" imgH="2182052" progId="ChemDraw.Document.6.0">
                  <p:embed/>
                </p:oleObj>
              </mc:Choice>
              <mc:Fallback>
                <p:oleObj name="CS ChemDraw Drawing" r:id="rId6" imgW="2281112" imgH="2182052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1846725"/>
                        <a:ext cx="2533650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Activity change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Will the following change increase or decrease activity?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Decrease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Carboxylic acid essential for activity 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cxnSp>
        <p:nvCxnSpPr>
          <p:cNvPr id="338" name="Shape 338"/>
          <p:cNvCxnSpPr/>
          <p:nvPr/>
        </p:nvCxnSpPr>
        <p:spPr>
          <a:xfrm rot="10800000" flipH="1">
            <a:off x="3690900" y="2805532"/>
            <a:ext cx="1230000" cy="1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1" name="Shape 341"/>
          <p:cNvSpPr txBox="1"/>
          <p:nvPr/>
        </p:nvSpPr>
        <p:spPr>
          <a:xfrm>
            <a:off x="7507500" y="3458750"/>
            <a:ext cx="612300" cy="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032384"/>
              </p:ext>
            </p:extLst>
          </p:nvPr>
        </p:nvGraphicFramePr>
        <p:xfrm>
          <a:off x="1019175" y="2097088"/>
          <a:ext cx="2619375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CS ChemDraw Drawing" r:id="rId4" imgW="2619629" imgH="1305744" progId="ChemDraw.Document.6.0">
                  <p:embed/>
                </p:oleObj>
              </mc:Choice>
              <mc:Fallback>
                <p:oleObj name="CS ChemDraw Drawing" r:id="rId4" imgW="2619629" imgH="130574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9175" y="2097088"/>
                        <a:ext cx="2619375" cy="1306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993825"/>
              </p:ext>
            </p:extLst>
          </p:nvPr>
        </p:nvGraphicFramePr>
        <p:xfrm>
          <a:off x="5243513" y="2119313"/>
          <a:ext cx="263525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CS ChemDraw Drawing" r:id="rId6" imgW="2634758" imgH="1081740" progId="ChemDraw.Document.6.0">
                  <p:embed/>
                </p:oleObj>
              </mc:Choice>
              <mc:Fallback>
                <p:oleObj name="CS ChemDraw Drawing" r:id="rId6" imgW="2634758" imgH="108174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43513" y="2119313"/>
                        <a:ext cx="2635250" cy="108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6922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Choose the correct compound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compound(s) are acid stable and can be taken orally?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endParaRPr lang="en" b="1" dirty="0" smtClean="0">
              <a:solidFill>
                <a:schemeClr val="dk1"/>
              </a:solidFill>
            </a:endParaRPr>
          </a:p>
          <a:p>
            <a:pPr lvl="0"/>
            <a:r>
              <a:rPr lang="en" b="1" dirty="0" smtClean="0">
                <a:solidFill>
                  <a:schemeClr val="dk1"/>
                </a:solidFill>
              </a:rPr>
              <a:t>     Compound 1		    </a:t>
            </a:r>
            <a:r>
              <a:rPr lang="en-US" b="1" dirty="0" smtClean="0">
                <a:solidFill>
                  <a:schemeClr val="dk1"/>
                </a:solidFill>
              </a:rPr>
              <a:t>Compound 2	                        Compound 3</a:t>
            </a:r>
            <a:endParaRPr lang="en-US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</a:t>
            </a:r>
            <a:r>
              <a:rPr lang="en" sz="1800" b="1" dirty="0">
                <a:solidFill>
                  <a:schemeClr val="dk1"/>
                </a:solidFill>
              </a:rPr>
              <a:t>: Compound 1 (cefaclor) &amp; compound 2 (cefdinir)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Both compounds contain non-metabolizable </a:t>
            </a:r>
            <a:r>
              <a:rPr lang="en" sz="1800" b="1" dirty="0" smtClean="0">
                <a:solidFill>
                  <a:schemeClr val="dk1"/>
                </a:solidFill>
              </a:rPr>
              <a:t>groups at </a:t>
            </a:r>
            <a:r>
              <a:rPr lang="en" sz="1800" b="1" dirty="0">
                <a:solidFill>
                  <a:schemeClr val="dk1"/>
                </a:solidFill>
              </a:rPr>
              <a:t>position </a:t>
            </a: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242228"/>
              </p:ext>
            </p:extLst>
          </p:nvPr>
        </p:nvGraphicFramePr>
        <p:xfrm>
          <a:off x="5665304" y="1966050"/>
          <a:ext cx="3338596" cy="1133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CS ChemDraw Drawing" r:id="rId4" imgW="3600760" imgH="1221980" progId="ChemDraw.Document.6.0">
                  <p:embed/>
                </p:oleObj>
              </mc:Choice>
              <mc:Fallback>
                <p:oleObj name="CS ChemDraw Drawing" r:id="rId4" imgW="3600760" imgH="122198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65304" y="1966050"/>
                        <a:ext cx="3338596" cy="1133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816791"/>
              </p:ext>
            </p:extLst>
          </p:nvPr>
        </p:nvGraphicFramePr>
        <p:xfrm>
          <a:off x="150867" y="2032723"/>
          <a:ext cx="2443246" cy="105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CS ChemDraw Drawing" r:id="rId6" imgW="2666529" imgH="1156029" progId="ChemDraw.Document.6.0">
                  <p:embed/>
                </p:oleObj>
              </mc:Choice>
              <mc:Fallback>
                <p:oleObj name="CS ChemDraw Drawing" r:id="rId6" imgW="2666529" imgH="115602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867" y="2032723"/>
                        <a:ext cx="2443246" cy="1058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525137"/>
              </p:ext>
            </p:extLst>
          </p:nvPr>
        </p:nvGraphicFramePr>
        <p:xfrm>
          <a:off x="2594114" y="2035801"/>
          <a:ext cx="3200400" cy="1152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CS ChemDraw Drawing" r:id="rId8" imgW="3393489" imgH="1221980" progId="ChemDraw.Document.6.0">
                  <p:embed/>
                </p:oleObj>
              </mc:Choice>
              <mc:Fallback>
                <p:oleObj name="CS ChemDraw Drawing" r:id="rId8" imgW="3393489" imgH="122198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94114" y="2035801"/>
                        <a:ext cx="3200400" cy="1152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Choose the correct compound</a:t>
            </a:r>
          </a:p>
          <a:p>
            <a:pPr marL="914400" lvl="1" indent="-342900"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compound has increased </a:t>
            </a:r>
            <a:r>
              <a:rPr lang="el-GR" sz="1100" b="1" dirty="0">
                <a:solidFill>
                  <a:schemeClr val="dk1"/>
                </a:solidFill>
                <a:cs typeface="Times New Roman"/>
              </a:rPr>
              <a:t>β </a:t>
            </a:r>
            <a:r>
              <a:rPr lang="en" b="1" dirty="0" smtClean="0">
                <a:solidFill>
                  <a:schemeClr val="dk1"/>
                </a:solidFill>
              </a:rPr>
              <a:t>-</a:t>
            </a:r>
            <a:r>
              <a:rPr lang="en" b="1" dirty="0">
                <a:solidFill>
                  <a:schemeClr val="dk1"/>
                </a:solidFill>
              </a:rPr>
              <a:t>lactamase resistance?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lvl="0"/>
            <a:r>
              <a:rPr lang="en" b="1" dirty="0" smtClean="0">
                <a:solidFill>
                  <a:schemeClr val="dk1"/>
                </a:solidFill>
              </a:rPr>
              <a:t>         Compound </a:t>
            </a:r>
            <a:r>
              <a:rPr lang="en" b="1" dirty="0">
                <a:solidFill>
                  <a:schemeClr val="dk1"/>
                </a:solidFill>
              </a:rPr>
              <a:t>1		</a:t>
            </a:r>
            <a:r>
              <a:rPr lang="en" b="1" dirty="0" smtClean="0">
                <a:solidFill>
                  <a:schemeClr val="dk1"/>
                </a:solidFill>
              </a:rPr>
              <a:t>  </a:t>
            </a:r>
            <a:r>
              <a:rPr lang="en-US" b="1" dirty="0">
                <a:solidFill>
                  <a:schemeClr val="dk1"/>
                </a:solidFill>
              </a:rPr>
              <a:t>Compound 2	                </a:t>
            </a:r>
            <a:r>
              <a:rPr lang="en-US" b="1" dirty="0" smtClean="0">
                <a:solidFill>
                  <a:schemeClr val="dk1"/>
                </a:solidFill>
              </a:rPr>
              <a:t>    </a:t>
            </a:r>
            <a:r>
              <a:rPr lang="en-US" b="1" dirty="0">
                <a:solidFill>
                  <a:schemeClr val="dk1"/>
                </a:solidFill>
              </a:rPr>
              <a:t>Compound 3</a:t>
            </a: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Compound 1 (cefepime</a:t>
            </a:r>
            <a:r>
              <a:rPr lang="en" sz="1800" b="1" dirty="0" smtClean="0">
                <a:solidFill>
                  <a:schemeClr val="dk1"/>
                </a:solidFill>
              </a:rPr>
              <a:t>) and compound 2 (cefdinir)</a:t>
            </a:r>
            <a:endParaRPr lang="en" sz="1800" b="1" dirty="0">
              <a:solidFill>
                <a:schemeClr val="dk1"/>
              </a:solidFill>
            </a:endParaRP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Contains oxime group as R1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935836"/>
              </p:ext>
            </p:extLst>
          </p:nvPr>
        </p:nvGraphicFramePr>
        <p:xfrm>
          <a:off x="3357800" y="2108862"/>
          <a:ext cx="32004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CS ChemDraw Drawing" r:id="rId4" imgW="3393489" imgH="1221980" progId="ChemDraw.Document.6.0">
                  <p:embed/>
                </p:oleObj>
              </mc:Choice>
              <mc:Fallback>
                <p:oleObj name="CS ChemDraw Drawing" r:id="rId4" imgW="3393489" imgH="1221980" progId="ChemDraw.Document.6.0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800" y="2108862"/>
                        <a:ext cx="32004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377138"/>
              </p:ext>
            </p:extLst>
          </p:nvPr>
        </p:nvGraphicFramePr>
        <p:xfrm>
          <a:off x="6463364" y="2108862"/>
          <a:ext cx="2619375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CS ChemDraw Drawing" r:id="rId6" imgW="2619629" imgH="1305744" progId="ChemDraw.Document.6.0">
                  <p:embed/>
                </p:oleObj>
              </mc:Choice>
              <mc:Fallback>
                <p:oleObj name="CS ChemDraw Drawing" r:id="rId6" imgW="2619629" imgH="1305744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3364" y="2108862"/>
                        <a:ext cx="2619375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761187"/>
              </p:ext>
            </p:extLst>
          </p:nvPr>
        </p:nvGraphicFramePr>
        <p:xfrm>
          <a:off x="67949" y="1997076"/>
          <a:ext cx="3289852" cy="1075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CS ChemDraw Drawing" r:id="rId8" imgW="3509606" imgH="1147311" progId="ChemDraw.Document.6.0">
                  <p:embed/>
                </p:oleObj>
              </mc:Choice>
              <mc:Fallback>
                <p:oleObj name="CS ChemDraw Drawing" r:id="rId8" imgW="3509606" imgH="114731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949" y="1997076"/>
                        <a:ext cx="3289852" cy="1075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Choose the correct compound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compound has increased </a:t>
            </a:r>
            <a:r>
              <a:rPr lang="el-GR" b="1" dirty="0" smtClean="0">
                <a:solidFill>
                  <a:schemeClr val="dk1"/>
                </a:solidFill>
                <a:latin typeface="+mn-lt"/>
                <a:cs typeface="Times New Roman"/>
              </a:rPr>
              <a:t>β</a:t>
            </a:r>
            <a:r>
              <a:rPr lang="en" b="1" dirty="0" smtClean="0">
                <a:solidFill>
                  <a:schemeClr val="dk1"/>
                </a:solidFill>
                <a:latin typeface="+mn-lt"/>
              </a:rPr>
              <a:t>-lactamase </a:t>
            </a:r>
            <a:r>
              <a:rPr lang="en" b="1" dirty="0">
                <a:solidFill>
                  <a:schemeClr val="dk1"/>
                </a:solidFill>
              </a:rPr>
              <a:t>resistance?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lvl="0"/>
            <a:r>
              <a:rPr lang="en" b="1" dirty="0">
                <a:solidFill>
                  <a:schemeClr val="dk1"/>
                </a:solidFill>
              </a:rPr>
              <a:t> Compound 1		  </a:t>
            </a:r>
            <a:r>
              <a:rPr lang="en-US" b="1" dirty="0">
                <a:solidFill>
                  <a:schemeClr val="dk1"/>
                </a:solidFill>
              </a:rPr>
              <a:t>Compound 2	                    Compound 3</a:t>
            </a: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Compound 3 (</a:t>
            </a:r>
            <a:r>
              <a:rPr lang="en" sz="1800" b="1" dirty="0" err="1">
                <a:solidFill>
                  <a:schemeClr val="dk1"/>
                </a:solidFill>
              </a:rPr>
              <a:t>cefotetan</a:t>
            </a:r>
            <a:r>
              <a:rPr lang="en" sz="1800" b="1" dirty="0">
                <a:solidFill>
                  <a:schemeClr val="dk1"/>
                </a:solidFill>
              </a:rPr>
              <a:t>)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Contains 7-alpha-methoxy group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816791"/>
              </p:ext>
            </p:extLst>
          </p:nvPr>
        </p:nvGraphicFramePr>
        <p:xfrm>
          <a:off x="150813" y="2032000"/>
          <a:ext cx="2443162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CS ChemDraw Drawing" r:id="rId4" imgW="2666529" imgH="1156029" progId="ChemDraw.Document.6.0">
                  <p:embed/>
                </p:oleObj>
              </mc:Choice>
              <mc:Fallback>
                <p:oleObj name="CS ChemDraw Drawing" r:id="rId4" imgW="2666529" imgH="1156029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2032000"/>
                        <a:ext cx="2443162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686417"/>
              </p:ext>
            </p:extLst>
          </p:nvPr>
        </p:nvGraphicFramePr>
        <p:xfrm>
          <a:off x="2874686" y="2032000"/>
          <a:ext cx="2619375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CS ChemDraw Drawing" r:id="rId6" imgW="2619629" imgH="1305744" progId="ChemDraw.Document.6.0">
                  <p:embed/>
                </p:oleObj>
              </mc:Choice>
              <mc:Fallback>
                <p:oleObj name="CS ChemDraw Drawing" r:id="rId6" imgW="2619629" imgH="1305744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686" y="2032000"/>
                        <a:ext cx="2619375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285366"/>
              </p:ext>
            </p:extLst>
          </p:nvPr>
        </p:nvGraphicFramePr>
        <p:xfrm>
          <a:off x="5494061" y="2014539"/>
          <a:ext cx="3432866" cy="124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CS ChemDraw Drawing" r:id="rId8" imgW="3660142" imgH="1323937" progId="ChemDraw.Document.6.0">
                  <p:embed/>
                </p:oleObj>
              </mc:Choice>
              <mc:Fallback>
                <p:oleObj name="CS ChemDraw Drawing" r:id="rId8" imgW="3660142" imgH="132393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94061" y="2014539"/>
                        <a:ext cx="3432866" cy="1241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Compare Compounds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compound is most active against </a:t>
            </a:r>
            <a:r>
              <a:rPr lang="en" b="1" dirty="0" smtClean="0">
                <a:solidFill>
                  <a:schemeClr val="dk1"/>
                </a:solidFill>
              </a:rPr>
              <a:t>staph infections?</a:t>
            </a:r>
            <a:endParaRPr lang="en"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914400" lvl="1" indent="-342900">
              <a:buClr>
                <a:schemeClr val="dk1"/>
              </a:buClr>
              <a:buSzPct val="100000"/>
            </a:pPr>
            <a:r>
              <a:rPr lang="en-US" sz="1800" b="1" dirty="0">
                <a:solidFill>
                  <a:schemeClr val="dk1"/>
                </a:solidFill>
              </a:rPr>
              <a:t> Compound 1		  Compound 2	                    Compound 3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</a:t>
            </a:r>
            <a:r>
              <a:rPr lang="en" sz="1800" b="1" dirty="0">
                <a:solidFill>
                  <a:schemeClr val="dk1"/>
                </a:solidFill>
              </a:rPr>
              <a:t>: compound 2 (methicillin)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Contains bulky R group directly attached to amide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6902525" y="4063600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448639"/>
              </p:ext>
            </p:extLst>
          </p:nvPr>
        </p:nvGraphicFramePr>
        <p:xfrm>
          <a:off x="311700" y="1902275"/>
          <a:ext cx="323691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CS ChemDraw Drawing" r:id="rId4" imgW="3236524" imgH="1358808" progId="ChemDraw.Document.6.0">
                  <p:embed/>
                </p:oleObj>
              </mc:Choice>
              <mc:Fallback>
                <p:oleObj name="CS ChemDraw Drawing" r:id="rId4" imgW="3236524" imgH="13588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700" y="1902275"/>
                        <a:ext cx="3236913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894433"/>
              </p:ext>
            </p:extLst>
          </p:nvPr>
        </p:nvGraphicFramePr>
        <p:xfrm>
          <a:off x="3683650" y="1902276"/>
          <a:ext cx="2452745" cy="1430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CS ChemDraw Drawing" r:id="rId6" imgW="2605634" imgH="1519136" progId="ChemDraw.Document.6.0">
                  <p:embed/>
                </p:oleObj>
              </mc:Choice>
              <mc:Fallback>
                <p:oleObj name="CS ChemDraw Drawing" r:id="rId6" imgW="2605634" imgH="151913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83650" y="1902276"/>
                        <a:ext cx="2452745" cy="1430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793611"/>
              </p:ext>
            </p:extLst>
          </p:nvPr>
        </p:nvGraphicFramePr>
        <p:xfrm>
          <a:off x="6462713" y="2062029"/>
          <a:ext cx="2497357" cy="1199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CS ChemDraw Drawing" r:id="rId8" imgW="2682037" imgH="1287172" progId="ChemDraw.Document.6.0">
                  <p:embed/>
                </p:oleObj>
              </mc:Choice>
              <mc:Fallback>
                <p:oleObj name="CS ChemDraw Drawing" r:id="rId8" imgW="2682037" imgH="128717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62713" y="2062029"/>
                        <a:ext cx="2497357" cy="1199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Compare Compounds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compound </a:t>
            </a:r>
            <a:r>
              <a:rPr lang="en" b="1" dirty="0" smtClean="0">
                <a:solidFill>
                  <a:schemeClr val="dk1"/>
                </a:solidFill>
              </a:rPr>
              <a:t>shows the highest oral bioavailability?</a:t>
            </a:r>
            <a:endParaRPr lang="en"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chemeClr val="dk1"/>
                </a:solidFill>
              </a:rPr>
              <a:t> </a:t>
            </a:r>
            <a:endParaRPr lang="en-US" b="1" dirty="0" smtClean="0">
              <a:solidFill>
                <a:schemeClr val="dk1"/>
              </a:solidFill>
            </a:endParaRPr>
          </a:p>
          <a:p>
            <a:r>
              <a:rPr lang="en-US" b="1" dirty="0" smtClean="0">
                <a:solidFill>
                  <a:schemeClr val="dk1"/>
                </a:solidFill>
              </a:rPr>
              <a:t>        Compound </a:t>
            </a:r>
            <a:r>
              <a:rPr lang="en-US" b="1" dirty="0">
                <a:solidFill>
                  <a:schemeClr val="dk1"/>
                </a:solidFill>
              </a:rPr>
              <a:t>1	</a:t>
            </a:r>
            <a:r>
              <a:rPr lang="en-US" b="1" dirty="0" smtClean="0">
                <a:solidFill>
                  <a:schemeClr val="dk1"/>
                </a:solidFill>
              </a:rPr>
              <a:t>           Compound </a:t>
            </a:r>
            <a:r>
              <a:rPr lang="en-US" b="1" dirty="0">
                <a:solidFill>
                  <a:schemeClr val="dk1"/>
                </a:solidFill>
              </a:rPr>
              <a:t>2	</a:t>
            </a:r>
            <a:r>
              <a:rPr lang="en-US" b="1" dirty="0" smtClean="0">
                <a:solidFill>
                  <a:schemeClr val="dk1"/>
                </a:solidFill>
              </a:rPr>
              <a:t>  	  Compound </a:t>
            </a:r>
            <a:r>
              <a:rPr lang="en-US" b="1" dirty="0">
                <a:solidFill>
                  <a:schemeClr val="dk1"/>
                </a:solidFill>
              </a:rPr>
              <a:t>3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</a:t>
            </a:r>
            <a:r>
              <a:rPr lang="en" sz="1800" b="1" dirty="0">
                <a:solidFill>
                  <a:schemeClr val="dk1"/>
                </a:solidFill>
              </a:rPr>
              <a:t>: Compound 1 (amoxicillin)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Contains polar R </a:t>
            </a:r>
            <a:r>
              <a:rPr lang="en" sz="1800" b="1" dirty="0" smtClean="0">
                <a:solidFill>
                  <a:schemeClr val="dk1"/>
                </a:solidFill>
              </a:rPr>
              <a:t>group and does not form a Zwitterion around pH of the GIT. </a:t>
            </a:r>
            <a:endParaRPr lang="en" sz="1800"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173314"/>
              </p:ext>
            </p:extLst>
          </p:nvPr>
        </p:nvGraphicFramePr>
        <p:xfrm>
          <a:off x="79796" y="1901825"/>
          <a:ext cx="3004927" cy="1261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CS ChemDraw Drawing" r:id="rId4" imgW="3236524" imgH="1358808" progId="ChemDraw.Document.6.0">
                  <p:embed/>
                </p:oleObj>
              </mc:Choice>
              <mc:Fallback>
                <p:oleObj name="CS ChemDraw Drawing" r:id="rId4" imgW="3236524" imgH="1358808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96" y="1901825"/>
                        <a:ext cx="3004927" cy="1261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994720"/>
              </p:ext>
            </p:extLst>
          </p:nvPr>
        </p:nvGraphicFramePr>
        <p:xfrm>
          <a:off x="6462713" y="2062163"/>
          <a:ext cx="2369587" cy="113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CS ChemDraw Drawing" r:id="rId6" imgW="2682037" imgH="1287172" progId="ChemDraw.Document.6.0">
                  <p:embed/>
                </p:oleObj>
              </mc:Choice>
              <mc:Fallback>
                <p:oleObj name="CS ChemDraw Drawing" r:id="rId6" imgW="2682037" imgH="1287172" progId="ChemDraw.Document.6.0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3" y="2062163"/>
                        <a:ext cx="2369587" cy="1137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028956"/>
              </p:ext>
            </p:extLst>
          </p:nvPr>
        </p:nvGraphicFramePr>
        <p:xfrm>
          <a:off x="3361407" y="2062163"/>
          <a:ext cx="2609735" cy="1262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CS ChemDraw Drawing" r:id="rId8" imgW="2808366" imgH="1358808" progId="ChemDraw.Document.6.0">
                  <p:embed/>
                </p:oleObj>
              </mc:Choice>
              <mc:Fallback>
                <p:oleObj name="CS ChemDraw Drawing" r:id="rId8" imgW="2808366" imgH="1358808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407" y="2062163"/>
                        <a:ext cx="2609735" cy="126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Compare Compounds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compound is associated with </a:t>
            </a:r>
            <a:r>
              <a:rPr lang="en" b="1" dirty="0" smtClean="0">
                <a:solidFill>
                  <a:schemeClr val="dk1"/>
                </a:solidFill>
              </a:rPr>
              <a:t>Disulfiram-like </a:t>
            </a:r>
            <a:r>
              <a:rPr lang="en" b="1" dirty="0">
                <a:solidFill>
                  <a:schemeClr val="dk1"/>
                </a:solidFill>
              </a:rPr>
              <a:t>reaction?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r>
              <a:rPr lang="en-US" b="1" dirty="0" smtClean="0">
                <a:solidFill>
                  <a:schemeClr val="dk1"/>
                </a:solidFill>
              </a:rPr>
              <a:t>	</a:t>
            </a:r>
          </a:p>
          <a:p>
            <a:r>
              <a:rPr lang="en-US" b="1" dirty="0" smtClean="0">
                <a:solidFill>
                  <a:schemeClr val="dk1"/>
                </a:solidFill>
              </a:rPr>
              <a:t>Compound </a:t>
            </a:r>
            <a:r>
              <a:rPr lang="en-US" b="1" dirty="0">
                <a:solidFill>
                  <a:schemeClr val="dk1"/>
                </a:solidFill>
              </a:rPr>
              <a:t>1	           </a:t>
            </a:r>
            <a:r>
              <a:rPr lang="en-US" b="1" dirty="0" smtClean="0">
                <a:solidFill>
                  <a:schemeClr val="dk1"/>
                </a:solidFill>
              </a:rPr>
              <a:t>     Compound </a:t>
            </a:r>
            <a:r>
              <a:rPr lang="en-US" b="1" dirty="0">
                <a:solidFill>
                  <a:schemeClr val="dk1"/>
                </a:solidFill>
              </a:rPr>
              <a:t>2	  	  </a:t>
            </a:r>
            <a:r>
              <a:rPr lang="en-US" b="1" dirty="0" smtClean="0">
                <a:solidFill>
                  <a:schemeClr val="dk1"/>
                </a:solidFill>
              </a:rPr>
              <a:t>            Compound </a:t>
            </a:r>
            <a:r>
              <a:rPr lang="en-US" b="1" dirty="0">
                <a:solidFill>
                  <a:schemeClr val="dk1"/>
                </a:solidFill>
              </a:rPr>
              <a:t>3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</a:t>
            </a:r>
            <a:r>
              <a:rPr lang="en" sz="1800" b="1" dirty="0">
                <a:solidFill>
                  <a:schemeClr val="dk1"/>
                </a:solidFill>
              </a:rPr>
              <a:t>: Compound 2 (</a:t>
            </a:r>
            <a:r>
              <a:rPr lang="en" sz="1800" b="1" dirty="0" smtClean="0">
                <a:solidFill>
                  <a:schemeClr val="dk1"/>
                </a:solidFill>
              </a:rPr>
              <a:t>cefamandole</a:t>
            </a:r>
            <a:r>
              <a:rPr lang="en" sz="1800" b="1" dirty="0">
                <a:solidFill>
                  <a:schemeClr val="dk1"/>
                </a:solidFill>
              </a:rPr>
              <a:t>)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R2- contains MTT ring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6902525" y="4063600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536243"/>
              </p:ext>
            </p:extLst>
          </p:nvPr>
        </p:nvGraphicFramePr>
        <p:xfrm>
          <a:off x="3018622" y="2741668"/>
          <a:ext cx="3162281" cy="1035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CS ChemDraw Drawing" r:id="rId4" imgW="3393868" imgH="1110925" progId="ChemDraw.Document.6.0">
                  <p:embed/>
                </p:oleObj>
              </mc:Choice>
              <mc:Fallback>
                <p:oleObj name="CS ChemDraw Drawing" r:id="rId4" imgW="3393868" imgH="111092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18622" y="2741668"/>
                        <a:ext cx="3162281" cy="1035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164673"/>
              </p:ext>
            </p:extLst>
          </p:nvPr>
        </p:nvGraphicFramePr>
        <p:xfrm>
          <a:off x="6212925" y="1952835"/>
          <a:ext cx="2619375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CS ChemDraw Drawing" r:id="rId6" imgW="2619629" imgH="1305744" progId="ChemDraw.Document.6.0">
                  <p:embed/>
                </p:oleObj>
              </mc:Choice>
              <mc:Fallback>
                <p:oleObj name="CS ChemDraw Drawing" r:id="rId6" imgW="2619629" imgH="1305744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2925" y="1952835"/>
                        <a:ext cx="2619375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834039"/>
              </p:ext>
            </p:extLst>
          </p:nvPr>
        </p:nvGraphicFramePr>
        <p:xfrm>
          <a:off x="0" y="1952835"/>
          <a:ext cx="3538176" cy="1093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CS ChemDraw Drawing" r:id="rId8" imgW="3933225" imgH="1215915" progId="ChemDraw.Document.6.0">
                  <p:embed/>
                </p:oleObj>
              </mc:Choice>
              <mc:Fallback>
                <p:oleObj name="CS ChemDraw Drawing" r:id="rId8" imgW="3933225" imgH="121591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1952835"/>
                        <a:ext cx="3538176" cy="1093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Compare Compounds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compound is NOT used </a:t>
            </a:r>
            <a:r>
              <a:rPr lang="en" b="1" dirty="0">
                <a:solidFill>
                  <a:schemeClr val="dk1"/>
                </a:solidFill>
                <a:latin typeface="+mn-lt"/>
              </a:rPr>
              <a:t>with </a:t>
            </a:r>
            <a:r>
              <a:rPr lang="el-GR" b="1" dirty="0" smtClean="0">
                <a:solidFill>
                  <a:schemeClr val="dk1"/>
                </a:solidFill>
                <a:latin typeface="+mn-lt"/>
                <a:cs typeface="Times New Roman"/>
              </a:rPr>
              <a:t>β</a:t>
            </a:r>
            <a:r>
              <a:rPr lang="en" b="1" dirty="0" smtClean="0">
                <a:solidFill>
                  <a:schemeClr val="dk1"/>
                </a:solidFill>
                <a:latin typeface="+mn-lt"/>
              </a:rPr>
              <a:t>-lactamase </a:t>
            </a:r>
            <a:r>
              <a:rPr lang="en" b="1" dirty="0">
                <a:solidFill>
                  <a:schemeClr val="dk1"/>
                </a:solidFill>
              </a:rPr>
              <a:t>inhibitors?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>
              <a:buClr>
                <a:schemeClr val="dk1"/>
              </a:buClr>
              <a:buSzPct val="100000"/>
            </a:pPr>
            <a:r>
              <a:rPr lang="en-US" sz="1800" b="1" dirty="0">
                <a:solidFill>
                  <a:schemeClr val="dk1"/>
                </a:solidFill>
              </a:rPr>
              <a:t>Compound 1		  Compound 2	                    Compound 3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</a:t>
            </a:r>
            <a:r>
              <a:rPr lang="en" sz="1800" b="1" dirty="0">
                <a:solidFill>
                  <a:schemeClr val="dk1"/>
                </a:solidFill>
              </a:rPr>
              <a:t>: Compound 3 (</a:t>
            </a:r>
            <a:r>
              <a:rPr lang="en" sz="1800" b="1" dirty="0" smtClean="0">
                <a:solidFill>
                  <a:schemeClr val="dk1"/>
                </a:solidFill>
              </a:rPr>
              <a:t>nafcillin</a:t>
            </a:r>
            <a:r>
              <a:rPr lang="en" sz="1800" b="1" dirty="0">
                <a:solidFill>
                  <a:schemeClr val="dk1"/>
                </a:solidFill>
              </a:rPr>
              <a:t>)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Contains bulky R group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173314"/>
              </p:ext>
            </p:extLst>
          </p:nvPr>
        </p:nvGraphicFramePr>
        <p:xfrm>
          <a:off x="79375" y="1901825"/>
          <a:ext cx="3005138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CS ChemDraw Drawing" r:id="rId4" imgW="3236524" imgH="1358808" progId="ChemDraw.Document.6.0">
                  <p:embed/>
                </p:oleObj>
              </mc:Choice>
              <mc:Fallback>
                <p:oleObj name="CS ChemDraw Drawing" r:id="rId4" imgW="3236524" imgH="1358808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" y="1901825"/>
                        <a:ext cx="3005138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85258"/>
              </p:ext>
            </p:extLst>
          </p:nvPr>
        </p:nvGraphicFramePr>
        <p:xfrm>
          <a:off x="3229990" y="2072481"/>
          <a:ext cx="2816225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CS ChemDraw Drawing" r:id="rId6" imgW="2815931" imgH="1303849" progId="ChemDraw.Document.6.0">
                  <p:embed/>
                </p:oleObj>
              </mc:Choice>
              <mc:Fallback>
                <p:oleObj name="CS ChemDraw Drawing" r:id="rId6" imgW="2815931" imgH="130384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29990" y="2072481"/>
                        <a:ext cx="2816225" cy="1303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797929"/>
              </p:ext>
            </p:extLst>
          </p:nvPr>
        </p:nvGraphicFramePr>
        <p:xfrm>
          <a:off x="6311700" y="1901825"/>
          <a:ext cx="25844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CS ChemDraw Drawing" r:id="rId8" imgW="2584075" imgH="1700310" progId="ChemDraw.Document.6.0">
                  <p:embed/>
                </p:oleObj>
              </mc:Choice>
              <mc:Fallback>
                <p:oleObj name="CS ChemDraw Drawing" r:id="rId8" imgW="2584075" imgH="170031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11700" y="1901825"/>
                        <a:ext cx="2584450" cy="170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5444100" cy="400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b="1" dirty="0">
                <a:solidFill>
                  <a:schemeClr val="dk1"/>
                </a:solidFill>
              </a:rPr>
              <a:t>Penicillin SAR Requirements</a:t>
            </a:r>
          </a:p>
          <a:p>
            <a: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000000"/>
                </a:solidFill>
              </a:rPr>
              <a:t>B-lactam ring &amp; fused bicyclic system: creates a strained system</a:t>
            </a:r>
          </a:p>
          <a:p>
            <a: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00FF00"/>
                </a:solidFill>
              </a:rPr>
              <a:t>Position 1: must be a nitrogen</a:t>
            </a:r>
          </a:p>
          <a:p>
            <a: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0000FF"/>
                </a:solidFill>
              </a:rPr>
              <a:t>Position 2: must be a carboxylic acid for activity; binds to charged nitrogen of a lysine residue in the binding site</a:t>
            </a:r>
          </a:p>
          <a:p>
            <a: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FF9900"/>
                </a:solidFill>
              </a:rPr>
              <a:t>Position 3: any change will lower activity</a:t>
            </a:r>
          </a:p>
          <a:p>
            <a: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9900FF"/>
                </a:solidFill>
              </a:rPr>
              <a:t>Position 4: sulfur is usual, but not essential</a:t>
            </a:r>
          </a:p>
          <a:p>
            <a: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FF00FF"/>
                </a:solidFill>
              </a:rPr>
              <a:t>Position 5: no substitutions allowed; cis stereochemistry with hydrogens at position 5 &amp; 6 is essential</a:t>
            </a:r>
          </a:p>
          <a:p>
            <a: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666666"/>
                </a:solidFill>
              </a:rPr>
              <a:t>R group</a:t>
            </a:r>
          </a:p>
          <a:p>
            <a: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666666"/>
                </a:solidFill>
              </a:rPr>
              <a:t>EWG: increases the acid stability of the compound</a:t>
            </a:r>
          </a:p>
          <a:p>
            <a: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666666"/>
                </a:solidFill>
              </a:rPr>
              <a:t>Bulky group: directly attached to the amide will make the compound more B-lactamase resistant</a:t>
            </a:r>
          </a:p>
          <a:p>
            <a: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666666"/>
                </a:solidFill>
              </a:rPr>
              <a:t>Polar group: broadens the spectrum as this allows the compound to pass through the </a:t>
            </a:r>
            <a:r>
              <a:rPr lang="en" sz="1200" b="1" dirty="0" err="1">
                <a:solidFill>
                  <a:srgbClr val="666666"/>
                </a:solidFill>
              </a:rPr>
              <a:t>porins</a:t>
            </a:r>
            <a:r>
              <a:rPr lang="en" sz="1200" b="1" dirty="0">
                <a:solidFill>
                  <a:srgbClr val="666666"/>
                </a:solidFill>
              </a:rPr>
              <a:t> of gram negative bacteria</a:t>
            </a:r>
          </a:p>
          <a:p>
            <a: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FF0000"/>
                </a:solidFill>
              </a:rPr>
              <a:t>Position 7: must be a carbonyl</a:t>
            </a:r>
          </a:p>
        </p:txBody>
      </p:sp>
      <p:sp>
        <p:nvSpPr>
          <p:cNvPr id="241" name="Shape 241"/>
          <p:cNvSpPr/>
          <p:nvPr/>
        </p:nvSpPr>
        <p:spPr>
          <a:xfrm>
            <a:off x="5998379" y="1779486"/>
            <a:ext cx="478800" cy="512100"/>
          </a:xfrm>
          <a:prstGeom prst="ellipse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2" name="Shape 242"/>
          <p:cNvSpPr/>
          <p:nvPr/>
        </p:nvSpPr>
        <p:spPr>
          <a:xfrm>
            <a:off x="6770987" y="2374242"/>
            <a:ext cx="631200" cy="6825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3" name="Shape 243"/>
          <p:cNvSpPr/>
          <p:nvPr/>
        </p:nvSpPr>
        <p:spPr>
          <a:xfrm>
            <a:off x="7332287" y="2374242"/>
            <a:ext cx="478800" cy="512100"/>
          </a:xfrm>
          <a:prstGeom prst="ellipse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rgbClr val="00FF00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7714284" y="2553192"/>
            <a:ext cx="947800" cy="1023227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5" name="Shape 245"/>
          <p:cNvSpPr/>
          <p:nvPr/>
        </p:nvSpPr>
        <p:spPr>
          <a:xfrm>
            <a:off x="8030884" y="1990092"/>
            <a:ext cx="631200" cy="682500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6" name="Shape 246"/>
          <p:cNvSpPr/>
          <p:nvPr/>
        </p:nvSpPr>
        <p:spPr>
          <a:xfrm>
            <a:off x="7633621" y="1808411"/>
            <a:ext cx="478800" cy="512100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rgbClr val="9900FF"/>
              </a:solidFill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6993287" y="1605942"/>
            <a:ext cx="817800" cy="76830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019659"/>
              </p:ext>
            </p:extLst>
          </p:nvPr>
        </p:nvGraphicFramePr>
        <p:xfrm>
          <a:off x="6172709" y="1743125"/>
          <a:ext cx="2442937" cy="1673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S ChemDraw Drawing" r:id="rId4" imgW="1863166" imgH="1276559" progId="ChemDraw.Document.6.0">
                  <p:embed/>
                </p:oleObj>
              </mc:Choice>
              <mc:Fallback>
                <p:oleObj name="CS ChemDraw Drawing" r:id="rId4" imgW="1863166" imgH="127655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72709" y="1743125"/>
                        <a:ext cx="2442937" cy="1673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Compare Compounds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compound shows the least amount of antimicrobial activity?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endParaRPr lang="en-US" b="1" dirty="0" smtClean="0">
              <a:solidFill>
                <a:schemeClr val="dk1"/>
              </a:solidFill>
            </a:endParaRPr>
          </a:p>
          <a:p>
            <a:r>
              <a:rPr lang="en-US" b="1" dirty="0">
                <a:solidFill>
                  <a:schemeClr val="dk1"/>
                </a:solidFill>
              </a:rPr>
              <a:t>	</a:t>
            </a:r>
            <a:r>
              <a:rPr lang="en-US" b="1" dirty="0" smtClean="0">
                <a:solidFill>
                  <a:schemeClr val="dk1"/>
                </a:solidFill>
              </a:rPr>
              <a:t>Compound </a:t>
            </a:r>
            <a:r>
              <a:rPr lang="en-US" b="1" dirty="0">
                <a:solidFill>
                  <a:schemeClr val="dk1"/>
                </a:solidFill>
              </a:rPr>
              <a:t>1		  Compound 2	                    Compound 3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</a:t>
            </a:r>
            <a:r>
              <a:rPr lang="en" sz="1800" b="1" dirty="0">
                <a:solidFill>
                  <a:schemeClr val="dk1"/>
                </a:solidFill>
              </a:rPr>
              <a:t>: Compound 2 (clavulanic acid)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l-GR" sz="1800" b="1" dirty="0" smtClean="0">
                <a:solidFill>
                  <a:schemeClr val="dk1"/>
                </a:solidFill>
                <a:cs typeface="Times New Roman"/>
              </a:rPr>
              <a:t>β</a:t>
            </a:r>
            <a:r>
              <a:rPr lang="en" sz="1800" b="1" dirty="0" smtClean="0">
                <a:solidFill>
                  <a:schemeClr val="dk1"/>
                </a:solidFill>
              </a:rPr>
              <a:t>-lactamase </a:t>
            </a:r>
            <a:r>
              <a:rPr lang="en" sz="1800" b="1" dirty="0">
                <a:solidFill>
                  <a:schemeClr val="dk1"/>
                </a:solidFill>
              </a:rPr>
              <a:t>inhibitor; no antimicrobial activity 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921639"/>
              </p:ext>
            </p:extLst>
          </p:nvPr>
        </p:nvGraphicFramePr>
        <p:xfrm>
          <a:off x="6195812" y="2071688"/>
          <a:ext cx="2816225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CS ChemDraw Drawing" r:id="rId4" imgW="2815931" imgH="1303849" progId="ChemDraw.Document.6.0">
                  <p:embed/>
                </p:oleObj>
              </mc:Choice>
              <mc:Fallback>
                <p:oleObj name="CS ChemDraw Drawing" r:id="rId4" imgW="2815931" imgH="1303849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5812" y="2071688"/>
                        <a:ext cx="2816225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253116"/>
              </p:ext>
            </p:extLst>
          </p:nvPr>
        </p:nvGraphicFramePr>
        <p:xfrm>
          <a:off x="451692" y="2024062"/>
          <a:ext cx="2681432" cy="12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CS ChemDraw Drawing" r:id="rId6" imgW="2682037" imgH="1287172" progId="ChemDraw.Document.6.0">
                  <p:embed/>
                </p:oleObj>
              </mc:Choice>
              <mc:Fallback>
                <p:oleObj name="CS ChemDraw Drawing" r:id="rId6" imgW="2682037" imgH="1287172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92" y="2024062"/>
                        <a:ext cx="2681432" cy="12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233244"/>
              </p:ext>
            </p:extLst>
          </p:nvPr>
        </p:nvGraphicFramePr>
        <p:xfrm>
          <a:off x="3436938" y="2071688"/>
          <a:ext cx="248285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CS ChemDraw Drawing" r:id="rId8" imgW="2235346" imgH="1025265" progId="ChemDraw.Document.6.0">
                  <p:embed/>
                </p:oleObj>
              </mc:Choice>
              <mc:Fallback>
                <p:oleObj name="CS ChemDraw Drawing" r:id="rId8" imgW="2235346" imgH="1025265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2071688"/>
                        <a:ext cx="248285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Compare Compounds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compound must be used in combination with </a:t>
            </a:r>
            <a:r>
              <a:rPr lang="en" b="1" dirty="0" err="1">
                <a:solidFill>
                  <a:schemeClr val="dk1"/>
                </a:solidFill>
              </a:rPr>
              <a:t>cilastin</a:t>
            </a:r>
            <a:r>
              <a:rPr lang="en" b="1" dirty="0">
                <a:solidFill>
                  <a:schemeClr val="dk1"/>
                </a:solidFill>
              </a:rPr>
              <a:t>?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1800" b="1" dirty="0" smtClean="0">
              <a:solidFill>
                <a:schemeClr val="dk1"/>
              </a:solidFill>
            </a:endParaRPr>
          </a:p>
          <a:p>
            <a:pPr marL="914400" lvl="1" indent="-342900"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Compound </a:t>
            </a:r>
            <a:r>
              <a:rPr lang="en-US" sz="1800" b="1" dirty="0">
                <a:solidFill>
                  <a:schemeClr val="dk1"/>
                </a:solidFill>
              </a:rPr>
              <a:t>1	</a:t>
            </a:r>
            <a:r>
              <a:rPr lang="en-US" sz="1800" b="1" dirty="0" smtClean="0">
                <a:solidFill>
                  <a:schemeClr val="dk1"/>
                </a:solidFill>
              </a:rPr>
              <a:t>      </a:t>
            </a:r>
            <a:r>
              <a:rPr lang="en-US" sz="1800" b="1" dirty="0">
                <a:solidFill>
                  <a:schemeClr val="dk1"/>
                </a:solidFill>
              </a:rPr>
              <a:t>Compound 2	                    </a:t>
            </a:r>
            <a:r>
              <a:rPr lang="en-US" sz="1800" b="1" dirty="0" smtClean="0">
                <a:solidFill>
                  <a:schemeClr val="dk1"/>
                </a:solidFill>
              </a:rPr>
              <a:t>             Compound </a:t>
            </a:r>
            <a:r>
              <a:rPr lang="en-US" sz="1800" b="1" dirty="0">
                <a:solidFill>
                  <a:schemeClr val="dk1"/>
                </a:solidFill>
              </a:rPr>
              <a:t>3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</a:t>
            </a:r>
            <a:r>
              <a:rPr lang="en" sz="1800" b="1" dirty="0">
                <a:solidFill>
                  <a:schemeClr val="dk1"/>
                </a:solidFill>
              </a:rPr>
              <a:t>: Compound 2 (imipenem)</a:t>
            </a:r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Imipenem is hydrolyzed by </a:t>
            </a:r>
            <a:r>
              <a:rPr lang="en" sz="1800" b="1" dirty="0" err="1">
                <a:solidFill>
                  <a:schemeClr val="dk1"/>
                </a:solidFill>
              </a:rPr>
              <a:t>dehydropeptidase</a:t>
            </a:r>
            <a:r>
              <a:rPr lang="en" sz="1800" b="1" dirty="0">
                <a:solidFill>
                  <a:schemeClr val="dk1"/>
                </a:solidFill>
              </a:rPr>
              <a:t> in the kidney to a nephrotoxic metabolite</a:t>
            </a:r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 err="1">
                <a:solidFill>
                  <a:schemeClr val="dk1"/>
                </a:solidFill>
              </a:rPr>
              <a:t>Cilastin</a:t>
            </a:r>
            <a:r>
              <a:rPr lang="en" sz="1800" b="1" dirty="0">
                <a:solidFill>
                  <a:schemeClr val="dk1"/>
                </a:solidFill>
              </a:rPr>
              <a:t> inhibits </a:t>
            </a:r>
            <a:r>
              <a:rPr lang="en" sz="1800" b="1" dirty="0" err="1">
                <a:solidFill>
                  <a:schemeClr val="dk1"/>
                </a:solidFill>
              </a:rPr>
              <a:t>dehydropeptisdase</a:t>
            </a:r>
            <a:endParaRPr lang="en" sz="18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219448"/>
              </p:ext>
            </p:extLst>
          </p:nvPr>
        </p:nvGraphicFramePr>
        <p:xfrm>
          <a:off x="93662" y="1895475"/>
          <a:ext cx="2816225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CS ChemDraw Drawing" r:id="rId4" imgW="2815931" imgH="1303849" progId="ChemDraw.Document.6.0">
                  <p:embed/>
                </p:oleObj>
              </mc:Choice>
              <mc:Fallback>
                <p:oleObj name="CS ChemDraw Drawing" r:id="rId4" imgW="2815931" imgH="1303849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" y="1895475"/>
                        <a:ext cx="2816225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533292"/>
              </p:ext>
            </p:extLst>
          </p:nvPr>
        </p:nvGraphicFramePr>
        <p:xfrm>
          <a:off x="6389138" y="2139949"/>
          <a:ext cx="2443162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CS ChemDraw Drawing" r:id="rId6" imgW="2666529" imgH="1156029" progId="ChemDraw.Document.6.0">
                  <p:embed/>
                </p:oleObj>
              </mc:Choice>
              <mc:Fallback>
                <p:oleObj name="CS ChemDraw Drawing" r:id="rId6" imgW="2666529" imgH="1156029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138" y="2139949"/>
                        <a:ext cx="2443162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092543"/>
              </p:ext>
            </p:extLst>
          </p:nvPr>
        </p:nvGraphicFramePr>
        <p:xfrm>
          <a:off x="3045667" y="2040890"/>
          <a:ext cx="3178864" cy="115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CS ChemDraw Drawing" r:id="rId8" imgW="3155582" imgH="1148828" progId="ChemDraw.Document.6.0">
                  <p:embed/>
                </p:oleObj>
              </mc:Choice>
              <mc:Fallback>
                <p:oleObj name="CS ChemDraw Drawing" r:id="rId8" imgW="3155582" imgH="1148828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5667" y="2040890"/>
                        <a:ext cx="3178864" cy="1157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xfrm>
            <a:off x="311700" y="5943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311700" y="632130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SAR Clinical Case Study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GM is experienced a life-threatening reaction from amoxicillin, which antibiotic is safe </a:t>
            </a:r>
            <a:r>
              <a:rPr lang="en" b="1" dirty="0" smtClean="0">
                <a:solidFill>
                  <a:schemeClr val="dk1"/>
                </a:solidFill>
              </a:rPr>
              <a:t>for this patient to use? </a:t>
            </a:r>
            <a:endParaRPr lang="en"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        Compound </a:t>
            </a:r>
            <a:r>
              <a:rPr lang="en-US" sz="1800" b="1" dirty="0">
                <a:solidFill>
                  <a:schemeClr val="dk1"/>
                </a:solidFill>
              </a:rPr>
              <a:t>1	      </a:t>
            </a:r>
            <a:r>
              <a:rPr lang="en-US" sz="1800" b="1" dirty="0" smtClean="0">
                <a:solidFill>
                  <a:schemeClr val="dk1"/>
                </a:solidFill>
              </a:rPr>
              <a:t>            Compound </a:t>
            </a:r>
            <a:r>
              <a:rPr lang="en-US" sz="1800" b="1" dirty="0">
                <a:solidFill>
                  <a:schemeClr val="dk1"/>
                </a:solidFill>
              </a:rPr>
              <a:t>2	      </a:t>
            </a:r>
            <a:endParaRPr lang="en-US" sz="1800" b="1" dirty="0" smtClean="0">
              <a:solidFill>
                <a:schemeClr val="dk1"/>
              </a:solidFill>
            </a:endParaRPr>
          </a:p>
          <a:p>
            <a:pPr marL="914400" lvl="1" indent="-342900">
              <a:buClr>
                <a:schemeClr val="dk1"/>
              </a:buClr>
              <a:buSzPct val="100000"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r>
              <a:rPr lang="en-US" sz="1800" b="1" dirty="0" smtClean="0">
                <a:solidFill>
                  <a:schemeClr val="dk1"/>
                </a:solidFill>
              </a:rPr>
              <a:t>  					               Compound 3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ANSWER: Compound 3 (aztreonam)</a:t>
            </a:r>
          </a:p>
          <a:p>
            <a:pPr marL="1371600" lvl="2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 smtClean="0">
                <a:solidFill>
                  <a:schemeClr val="dk1"/>
                </a:solidFill>
              </a:rPr>
              <a:t>No </a:t>
            </a:r>
            <a:r>
              <a:rPr lang="en" sz="1800" b="1" dirty="0">
                <a:solidFill>
                  <a:schemeClr val="dk1"/>
                </a:solidFill>
              </a:rPr>
              <a:t>cross-allergic reactions with other </a:t>
            </a:r>
            <a:r>
              <a:rPr lang="el-GR" sz="1800" b="1" dirty="0" smtClean="0">
                <a:solidFill>
                  <a:schemeClr val="dk1"/>
                </a:solidFill>
                <a:latin typeface="+mn-lt"/>
                <a:cs typeface="Times New Roman"/>
              </a:rPr>
              <a:t>β</a:t>
            </a:r>
            <a:r>
              <a:rPr lang="en" sz="1800" b="1" dirty="0" smtClean="0">
                <a:solidFill>
                  <a:schemeClr val="dk1"/>
                </a:solidFill>
              </a:rPr>
              <a:t>-lactams</a:t>
            </a:r>
            <a:endParaRPr lang="en" sz="1800" b="1" dirty="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390940"/>
              </p:ext>
            </p:extLst>
          </p:nvPr>
        </p:nvGraphicFramePr>
        <p:xfrm>
          <a:off x="836517" y="1769622"/>
          <a:ext cx="25844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CS ChemDraw Drawing" r:id="rId4" imgW="2584075" imgH="1700310" progId="ChemDraw.Document.6.0">
                  <p:embed/>
                </p:oleObj>
              </mc:Choice>
              <mc:Fallback>
                <p:oleObj name="CS ChemDraw Drawing" r:id="rId4" imgW="2584075" imgH="1700310" progId="ChemDraw.Document.6.0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517" y="1769622"/>
                        <a:ext cx="258445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605757"/>
              </p:ext>
            </p:extLst>
          </p:nvPr>
        </p:nvGraphicFramePr>
        <p:xfrm>
          <a:off x="3062689" y="1769622"/>
          <a:ext cx="3538538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CS ChemDraw Drawing" r:id="rId6" imgW="3933225" imgH="1215915" progId="ChemDraw.Document.6.0">
                  <p:embed/>
                </p:oleObj>
              </mc:Choice>
              <mc:Fallback>
                <p:oleObj name="CS ChemDraw Drawing" r:id="rId6" imgW="3933225" imgH="1215915" progId="ChemDraw.Document.6.0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689" y="1769622"/>
                        <a:ext cx="3538538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277275"/>
              </p:ext>
            </p:extLst>
          </p:nvPr>
        </p:nvGraphicFramePr>
        <p:xfrm>
          <a:off x="6429375" y="1539875"/>
          <a:ext cx="2714625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CS ChemDraw Drawing" r:id="rId8" imgW="2444129" imgH="2182052" progId="ChemDraw.Document.6.0">
                  <p:embed/>
                </p:oleObj>
              </mc:Choice>
              <mc:Fallback>
                <p:oleObj name="CS ChemDraw Drawing" r:id="rId8" imgW="2444129" imgH="2182052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1539875"/>
                        <a:ext cx="2714625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SAR Clinical Case Study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RJ has a </a:t>
            </a:r>
            <a:r>
              <a:rPr lang="en" b="1" dirty="0" err="1">
                <a:solidFill>
                  <a:schemeClr val="dk1"/>
                </a:solidFill>
              </a:rPr>
              <a:t>pseudomonal</a:t>
            </a:r>
            <a:r>
              <a:rPr lang="en" b="1" dirty="0">
                <a:solidFill>
                  <a:schemeClr val="dk1"/>
                </a:solidFill>
              </a:rPr>
              <a:t> infection, which antibiotic do you recommend?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b="1" dirty="0">
              <a:solidFill>
                <a:schemeClr val="dk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b="1" dirty="0" smtClean="0">
                <a:solidFill>
                  <a:schemeClr val="dk1"/>
                </a:solidFill>
              </a:rPr>
              <a:t>             Compound </a:t>
            </a:r>
            <a:r>
              <a:rPr lang="en-US" b="1" dirty="0">
                <a:solidFill>
                  <a:schemeClr val="dk1"/>
                </a:solidFill>
              </a:rPr>
              <a:t>1		  </a:t>
            </a:r>
            <a:r>
              <a:rPr lang="en-US" b="1" dirty="0" smtClean="0">
                <a:solidFill>
                  <a:schemeClr val="dk1"/>
                </a:solidFill>
              </a:rPr>
              <a:t>   Compound </a:t>
            </a:r>
            <a:r>
              <a:rPr lang="en-US" b="1" dirty="0">
                <a:solidFill>
                  <a:schemeClr val="dk1"/>
                </a:solidFill>
              </a:rPr>
              <a:t>2	                    Compound 3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compound 1 (ceftriaxone)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Contains heterocyclic ring, which broadens spectrum and increases anti-</a:t>
            </a:r>
            <a:r>
              <a:rPr lang="en" sz="1800" b="1" dirty="0" err="1">
                <a:solidFill>
                  <a:schemeClr val="dk1"/>
                </a:solidFill>
              </a:rPr>
              <a:t>pseudomonal</a:t>
            </a:r>
            <a:r>
              <a:rPr lang="en" sz="1800" b="1" dirty="0">
                <a:solidFill>
                  <a:schemeClr val="dk1"/>
                </a:solidFill>
              </a:rPr>
              <a:t> activity 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759807"/>
              </p:ext>
            </p:extLst>
          </p:nvPr>
        </p:nvGraphicFramePr>
        <p:xfrm>
          <a:off x="252663" y="1928800"/>
          <a:ext cx="3538537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CS ChemDraw Drawing" r:id="rId4" imgW="3933225" imgH="1215915" progId="ChemDraw.Document.6.0">
                  <p:embed/>
                </p:oleObj>
              </mc:Choice>
              <mc:Fallback>
                <p:oleObj name="CS ChemDraw Drawing" r:id="rId4" imgW="3933225" imgH="1215915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63" y="1928800"/>
                        <a:ext cx="3538537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105448"/>
              </p:ext>
            </p:extLst>
          </p:nvPr>
        </p:nvGraphicFramePr>
        <p:xfrm>
          <a:off x="6138862" y="1952612"/>
          <a:ext cx="3005138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CS ChemDraw Drawing" r:id="rId6" imgW="3236524" imgH="1358808" progId="ChemDraw.Document.6.0">
                  <p:embed/>
                </p:oleObj>
              </mc:Choice>
              <mc:Fallback>
                <p:oleObj name="CS ChemDraw Drawing" r:id="rId6" imgW="3236524" imgH="1358808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2" y="1952612"/>
                        <a:ext cx="3005138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457863"/>
              </p:ext>
            </p:extLst>
          </p:nvPr>
        </p:nvGraphicFramePr>
        <p:xfrm>
          <a:off x="3791200" y="1908162"/>
          <a:ext cx="2619375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CS ChemDraw Drawing" r:id="rId8" imgW="2619629" imgH="1305744" progId="ChemDraw.Document.6.0">
                  <p:embed/>
                </p:oleObj>
              </mc:Choice>
              <mc:Fallback>
                <p:oleObj name="CS ChemDraw Drawing" r:id="rId8" imgW="2619629" imgH="1305744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200" y="1908162"/>
                        <a:ext cx="2619375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5176800" cy="41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b="1" dirty="0">
                <a:solidFill>
                  <a:schemeClr val="dk1"/>
                </a:solidFill>
              </a:rPr>
              <a:t>Cephalosporin SAR Requirements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chemeClr val="dk1"/>
                </a:solidFill>
              </a:rPr>
              <a:t>B-lactam ring &amp; fused bicyclic system: creates a strained system (but less strain than the penicillins, so less reactive)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00FF00"/>
                </a:solidFill>
              </a:rPr>
              <a:t>Position 1: must be a nitrogen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0000FF"/>
                </a:solidFill>
              </a:rPr>
              <a:t>Position 2: must be a carboxylic acid for activity; binds to charged nitrogen of a lysine residue in the binding site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FF9900"/>
                </a:solidFill>
              </a:rPr>
              <a:t>Position 3: R2 group</a:t>
            </a:r>
          </a:p>
          <a:p>
            <a: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FF9900"/>
                </a:solidFill>
              </a:rPr>
              <a:t>Non-metabolized group: increases oral activity &amp; acid stability </a:t>
            </a:r>
          </a:p>
          <a:p>
            <a: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FF9900"/>
                </a:solidFill>
              </a:rPr>
              <a:t>MTT group: extended spectrum, longer-half life, higher potency</a:t>
            </a:r>
          </a:p>
          <a:p>
            <a: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FF9900"/>
                </a:solidFill>
              </a:rPr>
              <a:t>Pyrimidine ring (positive charge): forms a zwitterion &amp; increases solubility </a:t>
            </a:r>
          </a:p>
          <a:p>
            <a: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FF9900"/>
                </a:solidFill>
              </a:rPr>
              <a:t>1,3 </a:t>
            </a:r>
            <a:r>
              <a:rPr lang="en" sz="1200" b="1" dirty="0" err="1">
                <a:solidFill>
                  <a:srgbClr val="FF9900"/>
                </a:solidFill>
              </a:rPr>
              <a:t>thiazole</a:t>
            </a:r>
            <a:r>
              <a:rPr lang="en" sz="1200" b="1" dirty="0">
                <a:solidFill>
                  <a:srgbClr val="FF9900"/>
                </a:solidFill>
              </a:rPr>
              <a:t> ring: Anti-MRSA activity </a:t>
            </a:r>
          </a:p>
          <a:p>
            <a:pPr marL="628650" lvl="0" indent="-1714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6953108" y="2628224"/>
            <a:ext cx="478800" cy="512100"/>
          </a:xfrm>
          <a:prstGeom prst="ellipse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FF00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7298656" y="2914574"/>
            <a:ext cx="683600" cy="6903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7" name="Shape 257"/>
          <p:cNvSpPr/>
          <p:nvPr/>
        </p:nvSpPr>
        <p:spPr>
          <a:xfrm>
            <a:off x="7648656" y="2628224"/>
            <a:ext cx="667200" cy="572700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FF0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011947"/>
              </p:ext>
            </p:extLst>
          </p:nvPr>
        </p:nvGraphicFramePr>
        <p:xfrm>
          <a:off x="5871031" y="2055524"/>
          <a:ext cx="2376014" cy="1376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CS ChemDraw Drawing" r:id="rId4" imgW="1996304" imgH="1157924" progId="ChemDraw.Document.6.0">
                  <p:embed/>
                </p:oleObj>
              </mc:Choice>
              <mc:Fallback>
                <p:oleObj name="CS ChemDraw Drawing" r:id="rId4" imgW="1996304" imgH="115792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71031" y="2055524"/>
                        <a:ext cx="2376014" cy="1376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SAR Learn Tool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54000" cy="383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b="1" dirty="0">
                <a:solidFill>
                  <a:schemeClr val="dk1"/>
                </a:solidFill>
              </a:rPr>
              <a:t>Cephalosporin SAR Requirements</a:t>
            </a:r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9900FF"/>
                </a:solidFill>
              </a:rPr>
              <a:t>Position 5: sulfur is usual, but not essential</a:t>
            </a:r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FF00FF"/>
                </a:solidFill>
              </a:rPr>
              <a:t>Position 6: no substitutions allowed;</a:t>
            </a:r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F1C232"/>
                </a:solidFill>
              </a:rPr>
              <a:t>Position 7: R3 group- addition of OCH3 (7-alpha-methoxy) increases B-lactamase resistance</a:t>
            </a:r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666666"/>
                </a:solidFill>
              </a:rPr>
              <a:t>R1 group</a:t>
            </a:r>
          </a:p>
          <a:p>
            <a:pPr marL="1371600" lvl="2" indent="-30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666666"/>
                </a:solidFill>
              </a:rPr>
              <a:t>EWG: increases the acid stability of the compound</a:t>
            </a:r>
          </a:p>
          <a:p>
            <a:pPr marL="1371600" lvl="2" indent="-30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666666"/>
                </a:solidFill>
              </a:rPr>
              <a:t>Bulky group: directly attached to the amide will make the compound more B-lactamase resistant</a:t>
            </a:r>
          </a:p>
          <a:p>
            <a: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666666"/>
                </a:solidFill>
              </a:rPr>
              <a:t>Polar group: broadens the spectrum as this allows the compound to pass through the </a:t>
            </a:r>
            <a:r>
              <a:rPr lang="en" sz="1200" b="1" dirty="0" err="1">
                <a:solidFill>
                  <a:srgbClr val="666666"/>
                </a:solidFill>
              </a:rPr>
              <a:t>porins</a:t>
            </a:r>
            <a:r>
              <a:rPr lang="en" sz="1200" b="1" dirty="0">
                <a:solidFill>
                  <a:srgbClr val="666666"/>
                </a:solidFill>
              </a:rPr>
              <a:t> of gram negative bacteria</a:t>
            </a:r>
          </a:p>
          <a:p>
            <a:pPr marL="1371600" lvl="2" indent="-30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666666"/>
                </a:solidFill>
              </a:rPr>
              <a:t>Oxime: increases B-lactamase resistance</a:t>
            </a:r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charset="0"/>
              <a:buChar char="•"/>
            </a:pPr>
            <a:r>
              <a:rPr lang="en" sz="1200" b="1" dirty="0">
                <a:solidFill>
                  <a:srgbClr val="FF0000"/>
                </a:solidFill>
              </a:rPr>
              <a:t>Position 8: must be a carbonyl</a:t>
            </a:r>
          </a:p>
          <a:p>
            <a:pPr marL="457200" lvl="0" indent="0">
              <a:spcBef>
                <a:spcPts val="0"/>
              </a:spcBef>
              <a:buNone/>
            </a:pPr>
            <a:endParaRPr sz="1200" b="1" dirty="0">
              <a:solidFill>
                <a:srgbClr val="FF0000"/>
              </a:solidFill>
            </a:endParaRPr>
          </a:p>
          <a:p>
            <a:pPr marL="457200" lvl="0" indent="-6985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-6985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5" name="Shape 265"/>
          <p:cNvSpPr/>
          <p:nvPr/>
        </p:nvSpPr>
        <p:spPr>
          <a:xfrm>
            <a:off x="7435582" y="2090714"/>
            <a:ext cx="478800" cy="512100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9900FF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7202676" y="2126264"/>
            <a:ext cx="379200" cy="441000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FF00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6830756" y="2055164"/>
            <a:ext cx="478800" cy="512100"/>
          </a:xfrm>
          <a:prstGeom prst="ellipse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1C232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5934538" y="2115764"/>
            <a:ext cx="478800" cy="512100"/>
          </a:xfrm>
          <a:prstGeom prst="ellipse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FF00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6709194" y="2705072"/>
            <a:ext cx="535800" cy="5121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FF00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85884"/>
              </p:ext>
            </p:extLst>
          </p:nvPr>
        </p:nvGraphicFramePr>
        <p:xfrm>
          <a:off x="6056890" y="2074174"/>
          <a:ext cx="2376014" cy="1376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CS ChemDraw Drawing" r:id="rId4" imgW="1996304" imgH="1157924" progId="ChemDraw.Document.6.0">
                  <p:embed/>
                </p:oleObj>
              </mc:Choice>
              <mc:Fallback>
                <p:oleObj name="CS ChemDraw Drawing" r:id="rId4" imgW="1996304" imgH="115792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56890" y="2074174"/>
                        <a:ext cx="2376014" cy="1376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SAR Learn Tool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dk1"/>
                </a:solidFill>
              </a:rPr>
              <a:t>Cephalosporin SAR Requirements</a:t>
            </a:r>
          </a:p>
          <a:p>
            <a:pPr marL="971550" lvl="1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Specific requirements for </a:t>
            </a:r>
            <a:r>
              <a:rPr lang="en" b="1" dirty="0" err="1">
                <a:solidFill>
                  <a:schemeClr val="dk1"/>
                </a:solidFill>
              </a:rPr>
              <a:t>Ceftaroline</a:t>
            </a:r>
            <a:r>
              <a:rPr lang="en" b="1" dirty="0">
                <a:solidFill>
                  <a:schemeClr val="dk1"/>
                </a:solidFill>
              </a:rPr>
              <a:t> (5th generation) to be aware of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000" y="1968028"/>
            <a:ext cx="4784274" cy="305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19300" cy="385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" b="1" dirty="0">
                <a:solidFill>
                  <a:schemeClr val="dk1"/>
                </a:solidFill>
              </a:rPr>
              <a:t>Other </a:t>
            </a:r>
            <a:r>
              <a:rPr lang="el-GR" b="1" dirty="0" smtClean="0">
                <a:solidFill>
                  <a:schemeClr val="dk1"/>
                </a:solidFill>
                <a:cs typeface="Times New Roman"/>
              </a:rPr>
              <a:t>β</a:t>
            </a:r>
            <a:r>
              <a:rPr lang="en" b="1" dirty="0" smtClean="0">
                <a:solidFill>
                  <a:schemeClr val="dk1"/>
                </a:solidFill>
              </a:rPr>
              <a:t>-lactam </a:t>
            </a:r>
            <a:r>
              <a:rPr lang="en" b="1" dirty="0">
                <a:solidFill>
                  <a:schemeClr val="dk1"/>
                </a:solidFill>
              </a:rPr>
              <a:t>classes: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Carbapenems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Unsaturated 5-membered ring connected to the </a:t>
            </a:r>
            <a:r>
              <a:rPr lang="el-GR" b="1" dirty="0" smtClean="0">
                <a:solidFill>
                  <a:schemeClr val="dk1"/>
                </a:solidFill>
                <a:latin typeface="+mn-lt"/>
                <a:cs typeface="Times New Roman"/>
              </a:rPr>
              <a:t>β</a:t>
            </a:r>
            <a:r>
              <a:rPr lang="en" b="1" dirty="0" smtClean="0">
                <a:solidFill>
                  <a:schemeClr val="dk1"/>
                </a:solidFill>
              </a:rPr>
              <a:t>-lactam </a:t>
            </a:r>
            <a:r>
              <a:rPr lang="en" b="1" dirty="0">
                <a:solidFill>
                  <a:schemeClr val="dk1"/>
                </a:solidFill>
              </a:rPr>
              <a:t>ring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000000"/>
                </a:solidFill>
              </a:rPr>
              <a:t>Imipenem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4431000" y="1198975"/>
            <a:ext cx="4353000" cy="376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600" b="1" dirty="0">
              <a:solidFill>
                <a:schemeClr val="dk1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Monobactams</a:t>
            </a:r>
          </a:p>
          <a:p>
            <a:pPr marL="1428750" lvl="2" indent="-28575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Only a single B-lactam ring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			</a:t>
            </a:r>
            <a:r>
              <a:rPr lang="en" b="1" dirty="0" err="1">
                <a:solidFill>
                  <a:schemeClr val="dk1"/>
                </a:solidFill>
              </a:rPr>
              <a:t>Aztreonam</a:t>
            </a:r>
            <a:endParaRPr lang="en" b="1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684931"/>
              </p:ext>
            </p:extLst>
          </p:nvPr>
        </p:nvGraphicFramePr>
        <p:xfrm>
          <a:off x="901010" y="3080425"/>
          <a:ext cx="3193912" cy="185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CS ChemDraw Drawing" r:id="rId4" imgW="2887416" imgH="1677569" progId="ChemDraw.Document.6.0">
                  <p:embed/>
                </p:oleObj>
              </mc:Choice>
              <mc:Fallback>
                <p:oleObj name="CS ChemDraw Drawing" r:id="rId4" imgW="2887416" imgH="167756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1010" y="3080425"/>
                        <a:ext cx="3193912" cy="185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123736"/>
              </p:ext>
            </p:extLst>
          </p:nvPr>
        </p:nvGraphicFramePr>
        <p:xfrm>
          <a:off x="5655365" y="2453585"/>
          <a:ext cx="2713245" cy="2422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CS ChemDraw Drawing" r:id="rId6" imgW="2444129" imgH="2182052" progId="ChemDraw.Document.6.0">
                  <p:embed/>
                </p:oleObj>
              </mc:Choice>
              <mc:Fallback>
                <p:oleObj name="CS ChemDraw Drawing" r:id="rId6" imgW="2444129" imgH="218205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55365" y="2453585"/>
                        <a:ext cx="2713245" cy="2422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SAR Learn </a:t>
            </a:r>
            <a:r>
              <a:rPr lang="en" dirty="0" smtClean="0"/>
              <a:t>Tool</a:t>
            </a:r>
            <a:endParaRPr lang="en" dirty="0"/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311700" y="1162414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l-GR" b="1" dirty="0" smtClean="0">
                <a:solidFill>
                  <a:schemeClr val="dk1"/>
                </a:solidFill>
                <a:latin typeface="+mn-lt"/>
                <a:cs typeface="Times New Roman"/>
              </a:rPr>
              <a:t>β</a:t>
            </a:r>
            <a:r>
              <a:rPr lang="en" b="1" dirty="0" smtClean="0">
                <a:solidFill>
                  <a:schemeClr val="dk1"/>
                </a:solidFill>
                <a:latin typeface="+mn-lt"/>
              </a:rPr>
              <a:t>-lactamase </a:t>
            </a:r>
            <a:r>
              <a:rPr lang="en" b="1" dirty="0">
                <a:solidFill>
                  <a:schemeClr val="dk1"/>
                </a:solidFill>
              </a:rPr>
              <a:t>Inhibitors</a:t>
            </a:r>
          </a:p>
          <a:p>
            <a:pPr marL="457200" lvl="0" indent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119256"/>
              </p:ext>
            </p:extLst>
          </p:nvPr>
        </p:nvGraphicFramePr>
        <p:xfrm>
          <a:off x="649288" y="1592263"/>
          <a:ext cx="2441782" cy="1298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CS ChemDraw Drawing" r:id="rId4" imgW="2200549" imgH="1170053" progId="ChemDraw.Document.6.0">
                  <p:embed/>
                </p:oleObj>
              </mc:Choice>
              <mc:Fallback>
                <p:oleObj name="CS ChemDraw Drawing" r:id="rId4" imgW="2200549" imgH="117005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9288" y="1592263"/>
                        <a:ext cx="2441782" cy="1298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758480" y="2947507"/>
            <a:ext cx="1516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b="1" dirty="0" smtClean="0"/>
              <a:t>Clavulanic Acid</a:t>
            </a:r>
            <a:endParaRPr lang="en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855312"/>
              </p:ext>
            </p:extLst>
          </p:nvPr>
        </p:nvGraphicFramePr>
        <p:xfrm>
          <a:off x="2849563" y="2796900"/>
          <a:ext cx="1782072" cy="1481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CS ChemDraw Drawing" r:id="rId6" imgW="1522380" imgH="1265947" progId="ChemDraw.Document.6.0">
                  <p:embed/>
                </p:oleObj>
              </mc:Choice>
              <mc:Fallback>
                <p:oleObj name="CS ChemDraw Drawing" r:id="rId6" imgW="1522380" imgH="126594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49563" y="2796900"/>
                        <a:ext cx="1782072" cy="1481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201738" y="4356364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b="1" dirty="0" smtClean="0"/>
              <a:t>Sulbactam</a:t>
            </a:r>
            <a:endParaRPr lang="en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103072"/>
              </p:ext>
            </p:extLst>
          </p:nvPr>
        </p:nvGraphicFramePr>
        <p:xfrm>
          <a:off x="4153849" y="924772"/>
          <a:ext cx="2465612" cy="1334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CS ChemDraw Drawing" r:id="rId8" imgW="2337468" imgH="1265947" progId="ChemDraw.Document.6.0">
                  <p:embed/>
                </p:oleObj>
              </mc:Choice>
              <mc:Fallback>
                <p:oleObj name="CS ChemDraw Drawing" r:id="rId8" imgW="2337468" imgH="126594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53849" y="924772"/>
                        <a:ext cx="2465612" cy="1334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4631635" y="2337548"/>
            <a:ext cx="12186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b="1" dirty="0" smtClean="0"/>
              <a:t>Tazobactam</a:t>
            </a:r>
            <a:endParaRPr lang="en" b="1" dirty="0"/>
          </a:p>
        </p:txBody>
      </p:sp>
      <p:sp>
        <p:nvSpPr>
          <p:cNvPr id="14" name="Rectangle 13"/>
          <p:cNvSpPr/>
          <p:nvPr/>
        </p:nvSpPr>
        <p:spPr>
          <a:xfrm>
            <a:off x="6848061" y="3966602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b="1" dirty="0" smtClean="0"/>
              <a:t>Avibactam</a:t>
            </a:r>
            <a:endParaRPr lang="en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326896"/>
              </p:ext>
            </p:extLst>
          </p:nvPr>
        </p:nvGraphicFramePr>
        <p:xfrm>
          <a:off x="6178343" y="2796900"/>
          <a:ext cx="2302229" cy="1123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CS ChemDraw Drawing" r:id="rId10" imgW="1968693" imgH="961210" progId="ChemDraw.Document.6.0">
                  <p:embed/>
                </p:oleObj>
              </mc:Choice>
              <mc:Fallback>
                <p:oleObj name="CS ChemDraw Drawing" r:id="rId10" imgW="1968693" imgH="96121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78343" y="2796900"/>
                        <a:ext cx="2302229" cy="1123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Choose the Correct Answer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addition to amide side chain (R) broadens the spectrum of penicillins?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Bulky group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Heterocyclic ring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Polar group 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Electron withdrawing group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Polar group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6902525" y="4063600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649673"/>
              </p:ext>
            </p:extLst>
          </p:nvPr>
        </p:nvGraphicFramePr>
        <p:xfrm>
          <a:off x="5247861" y="2177926"/>
          <a:ext cx="2753371" cy="1885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CS ChemDraw Drawing" r:id="rId4" imgW="1863166" imgH="1276559" progId="ChemDraw.Document.6.0">
                  <p:embed/>
                </p:oleObj>
              </mc:Choice>
              <mc:Fallback>
                <p:oleObj name="CS ChemDraw Drawing" r:id="rId4" imgW="1863166" imgH="1276559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7861" y="2177926"/>
                        <a:ext cx="2753371" cy="1885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Choose the Correct Answer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addition to amide side chain (R) makes penicillins more acid stable?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Bulky group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Heterocyclic ring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Polar group 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Electron withdrawing group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Electron withdrawing group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6902525" y="4063600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649673"/>
              </p:ext>
            </p:extLst>
          </p:nvPr>
        </p:nvGraphicFramePr>
        <p:xfrm>
          <a:off x="5248275" y="2178050"/>
          <a:ext cx="275272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CS ChemDraw Drawing" r:id="rId4" imgW="1863166" imgH="1276559" progId="ChemDraw.Document.6.0">
                  <p:embed/>
                </p:oleObj>
              </mc:Choice>
              <mc:Fallback>
                <p:oleObj name="CS ChemDraw Drawing" r:id="rId4" imgW="1863166" imgH="1276559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2178050"/>
                        <a:ext cx="2752725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794</Words>
  <Application>Microsoft Office PowerPoint</Application>
  <PresentationFormat>On-screen Show (16:9)</PresentationFormat>
  <Paragraphs>209</Paragraphs>
  <Slides>23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simple-light-2</vt:lpstr>
      <vt:lpstr>CS ChemDraw Drawing</vt:lpstr>
      <vt:lpstr>Beta Lactams</vt:lpstr>
      <vt:lpstr>SAR Learn Tool </vt:lpstr>
      <vt:lpstr>SAR Learn Tool </vt:lpstr>
      <vt:lpstr>SAR Learn Tool</vt:lpstr>
      <vt:lpstr>SAR Learn Tool</vt:lpstr>
      <vt:lpstr>SAR Learn Tool </vt:lpstr>
      <vt:lpstr>SAR Learn Tool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Wall Biosynthesis Inhibitors</dc:title>
  <dc:creator>Mustapha Beleh</dc:creator>
  <cp:lastModifiedBy>Mustapha Beleh</cp:lastModifiedBy>
  <cp:revision>18</cp:revision>
  <dcterms:modified xsi:type="dcterms:W3CDTF">2017-01-08T20:42:58Z</dcterms:modified>
</cp:coreProperties>
</file>