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330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271" autoAdjust="0"/>
  </p:normalViewPr>
  <p:slideViewPr>
    <p:cSldViewPr snapToGrid="0" snapToObjects="1">
      <p:cViewPr varScale="1">
        <p:scale>
          <a:sx n="161" d="100"/>
          <a:sy n="161" d="100"/>
        </p:scale>
        <p:origin x="-90" y="-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emf"/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8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4.e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15572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Shape 8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Shape 8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Shape 8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Shape 8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Shape 8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Shape 8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Shape 8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Shape 7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Shape 7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Shape 7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Shape 7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Shape 8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 Protein Synthesis Inhibitors</a:t>
            </a:r>
          </a:p>
        </p:txBody>
      </p:sp>
      <p:sp>
        <p:nvSpPr>
          <p:cNvPr id="729" name="Shape 7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Compare Compounds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Which is less susceptible to bacterial resistance?					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r>
              <a:rPr lang="en-US" b="1" dirty="0" smtClean="0">
                <a:solidFill>
                  <a:schemeClr val="dk1"/>
                </a:solidFill>
              </a:rPr>
              <a:t>      Compound </a:t>
            </a:r>
            <a:r>
              <a:rPr lang="en-US" b="1" dirty="0">
                <a:solidFill>
                  <a:schemeClr val="dk1"/>
                </a:solidFill>
              </a:rPr>
              <a:t>1	                </a:t>
            </a:r>
            <a:r>
              <a:rPr lang="en-US" b="1" dirty="0" smtClean="0">
                <a:solidFill>
                  <a:schemeClr val="dk1"/>
                </a:solidFill>
              </a:rPr>
              <a:t> Compound </a:t>
            </a:r>
            <a:r>
              <a:rPr lang="en-US" b="1" dirty="0">
                <a:solidFill>
                  <a:schemeClr val="dk1"/>
                </a:solidFill>
              </a:rPr>
              <a:t>2		  </a:t>
            </a:r>
            <a:r>
              <a:rPr lang="en-US" b="1" dirty="0" smtClean="0">
                <a:solidFill>
                  <a:schemeClr val="dk1"/>
                </a:solidFill>
              </a:rPr>
              <a:t>       Compound </a:t>
            </a:r>
            <a:r>
              <a:rPr lang="en-US" b="1" dirty="0">
                <a:solidFill>
                  <a:schemeClr val="dk1"/>
                </a:solidFill>
              </a:rPr>
              <a:t>3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 smtClean="0">
                <a:solidFill>
                  <a:schemeClr val="dk1"/>
                </a:solidFill>
              </a:rPr>
              <a:t>ANSWER</a:t>
            </a:r>
            <a:r>
              <a:rPr lang="en" sz="1800" b="1" dirty="0">
                <a:solidFill>
                  <a:schemeClr val="dk1"/>
                </a:solidFill>
              </a:rPr>
              <a:t>: Compound 3 (tigecycline)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Addition of bulky group to position 9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823804"/>
              </p:ext>
            </p:extLst>
          </p:nvPr>
        </p:nvGraphicFramePr>
        <p:xfrm>
          <a:off x="2838637" y="2088856"/>
          <a:ext cx="2297441" cy="1111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CS ChemDraw Drawing" r:id="rId4" imgW="2528174" imgH="1223253" progId="ChemDraw.Document.6.0">
                  <p:embed/>
                </p:oleObj>
              </mc:Choice>
              <mc:Fallback>
                <p:oleObj name="CS ChemDraw Drawing" r:id="rId4" imgW="2528174" imgH="1223253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637" y="2088856"/>
                        <a:ext cx="2297441" cy="1111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195997"/>
              </p:ext>
            </p:extLst>
          </p:nvPr>
        </p:nvGraphicFramePr>
        <p:xfrm>
          <a:off x="311700" y="2017904"/>
          <a:ext cx="2328707" cy="1170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CS ChemDraw Drawing" r:id="rId6" imgW="2528174" imgH="1272162" progId="ChemDraw.Document.6.0">
                  <p:embed/>
                </p:oleObj>
              </mc:Choice>
              <mc:Fallback>
                <p:oleObj name="CS ChemDraw Drawing" r:id="rId6" imgW="2528174" imgH="1272162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00" y="2017904"/>
                        <a:ext cx="2328707" cy="1170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730403"/>
              </p:ext>
            </p:extLst>
          </p:nvPr>
        </p:nvGraphicFramePr>
        <p:xfrm>
          <a:off x="5272520" y="1794065"/>
          <a:ext cx="3871479" cy="138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CS ChemDraw Drawing" r:id="rId8" imgW="4178416" imgH="1496168" progId="ChemDraw.Document.6.0">
                  <p:embed/>
                </p:oleObj>
              </mc:Choice>
              <mc:Fallback>
                <p:oleObj name="CS ChemDraw Drawing" r:id="rId8" imgW="4178416" imgH="149616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72520" y="1794065"/>
                        <a:ext cx="3871479" cy="138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1" name="Shape 82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806584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Compare Compounds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Which antibiotic is used primarily by IV injections?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 smtClean="0">
              <a:solidFill>
                <a:schemeClr val="dk1"/>
              </a:solidFill>
            </a:endParaRPr>
          </a:p>
          <a:p>
            <a:pPr marL="914400" lvl="1" indent="-342900"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Compound </a:t>
            </a:r>
            <a:r>
              <a:rPr lang="en-US" sz="1800" b="1" dirty="0">
                <a:solidFill>
                  <a:schemeClr val="dk1"/>
                </a:solidFill>
              </a:rPr>
              <a:t>1	      </a:t>
            </a:r>
            <a:r>
              <a:rPr lang="en-US" sz="1800" b="1" dirty="0" smtClean="0">
                <a:solidFill>
                  <a:schemeClr val="dk1"/>
                </a:solidFill>
              </a:rPr>
              <a:t>  Compound </a:t>
            </a:r>
            <a:r>
              <a:rPr lang="en-US" sz="1800" b="1" dirty="0">
                <a:solidFill>
                  <a:schemeClr val="dk1"/>
                </a:solidFill>
              </a:rPr>
              <a:t>2		</a:t>
            </a:r>
            <a:r>
              <a:rPr lang="en-US" sz="1800" b="1" dirty="0" smtClean="0">
                <a:solidFill>
                  <a:schemeClr val="dk1"/>
                </a:solidFill>
              </a:rPr>
              <a:t>Compound </a:t>
            </a:r>
            <a:r>
              <a:rPr lang="en-US" sz="1800" b="1" dirty="0">
                <a:solidFill>
                  <a:schemeClr val="dk1"/>
                </a:solidFill>
              </a:rPr>
              <a:t>3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 smtClean="0">
                <a:solidFill>
                  <a:schemeClr val="dk1"/>
                </a:solidFill>
              </a:rPr>
              <a:t>ANSWER</a:t>
            </a:r>
            <a:r>
              <a:rPr lang="en" sz="1800" b="1" dirty="0">
                <a:solidFill>
                  <a:schemeClr val="dk1"/>
                </a:solidFill>
              </a:rPr>
              <a:t>: Compound 3 (gentamicin)</a:t>
            </a:r>
          </a:p>
          <a:p>
            <a:pPr marL="1428750" lvl="2" indent="-285750" rtl="0"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Aminoglycosides are not orally absorbed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654728"/>
              </p:ext>
            </p:extLst>
          </p:nvPr>
        </p:nvGraphicFramePr>
        <p:xfrm>
          <a:off x="564822" y="2017713"/>
          <a:ext cx="23288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CS ChemDraw Drawing" r:id="rId4" imgW="2528174" imgH="1272162" progId="ChemDraw.Document.6.0">
                  <p:embed/>
                </p:oleObj>
              </mc:Choice>
              <mc:Fallback>
                <p:oleObj name="CS ChemDraw Drawing" r:id="rId4" imgW="2528174" imgH="1272162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22" y="2017713"/>
                        <a:ext cx="232886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840858"/>
              </p:ext>
            </p:extLst>
          </p:nvPr>
        </p:nvGraphicFramePr>
        <p:xfrm>
          <a:off x="3030150" y="1946296"/>
          <a:ext cx="253206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CS ChemDraw Drawing" r:id="rId6" imgW="2532496" imgH="1355928" progId="ChemDraw.Document.6.0">
                  <p:embed/>
                </p:oleObj>
              </mc:Choice>
              <mc:Fallback>
                <p:oleObj name="CS ChemDraw Drawing" r:id="rId6" imgW="2532496" imgH="1355928" progId="ChemDraw.Document.6.0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150" y="1946296"/>
                        <a:ext cx="2532062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812175"/>
              </p:ext>
            </p:extLst>
          </p:nvPr>
        </p:nvGraphicFramePr>
        <p:xfrm>
          <a:off x="5317809" y="2268579"/>
          <a:ext cx="380047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CS ChemDraw Drawing" r:id="rId8" imgW="4466378" imgH="999247" progId="ChemDraw.Document.6.0">
                  <p:embed/>
                </p:oleObj>
              </mc:Choice>
              <mc:Fallback>
                <p:oleObj name="CS ChemDraw Drawing" r:id="rId8" imgW="4466378" imgH="999247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7809" y="2268579"/>
                        <a:ext cx="380047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30" name="Shape 83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Choose the Correct Answer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What is the main advantage of the circled group?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Retains activity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Increases half life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Broadens spectrum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Decreases resistance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 smtClean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Decreases resistance 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Less spots for inactivating enzymes to act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831" name="Shape 831"/>
          <p:cNvSpPr txBox="1"/>
          <p:nvPr/>
        </p:nvSpPr>
        <p:spPr>
          <a:xfrm>
            <a:off x="6902525" y="4063600"/>
            <a:ext cx="701400" cy="4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33" name="Shape 833"/>
          <p:cNvSpPr/>
          <p:nvPr/>
        </p:nvSpPr>
        <p:spPr>
          <a:xfrm>
            <a:off x="6236093" y="2460031"/>
            <a:ext cx="1776000" cy="412956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048463"/>
              </p:ext>
            </p:extLst>
          </p:nvPr>
        </p:nvGraphicFramePr>
        <p:xfrm>
          <a:off x="4019530" y="1844634"/>
          <a:ext cx="399256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CS ChemDraw Drawing" r:id="rId4" imgW="4481505" imgH="1049777" progId="ChemDraw.Document.6.0">
                  <p:embed/>
                </p:oleObj>
              </mc:Choice>
              <mc:Fallback>
                <p:oleObj name="CS ChemDraw Drawing" r:id="rId4" imgW="4481505" imgH="1049777" progId="ChemDraw.Document.6.0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30" y="1844634"/>
                        <a:ext cx="3992563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39" name="Shape 83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Choose the Correct Answer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What is the importance of retaining the stereochemistry of the circled group?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Retains activity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Increases half life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Broadens spectrum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Decreases resistance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Retains activity </a:t>
            </a:r>
          </a:p>
          <a:p>
            <a:pPr marL="1371600" lvl="2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Essential for activity 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840" name="Shape 840"/>
          <p:cNvSpPr txBox="1"/>
          <p:nvPr/>
        </p:nvSpPr>
        <p:spPr>
          <a:xfrm>
            <a:off x="6902525" y="4063600"/>
            <a:ext cx="701400" cy="4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42" name="Shape 842"/>
          <p:cNvSpPr/>
          <p:nvPr/>
        </p:nvSpPr>
        <p:spPr>
          <a:xfrm>
            <a:off x="6902525" y="2147364"/>
            <a:ext cx="984300" cy="436345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41635"/>
              </p:ext>
            </p:extLst>
          </p:nvPr>
        </p:nvGraphicFramePr>
        <p:xfrm>
          <a:off x="5658342" y="2236634"/>
          <a:ext cx="22971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CS ChemDraw Drawing" r:id="rId4" imgW="2528174" imgH="1223253" progId="ChemDraw.Document.6.0">
                  <p:embed/>
                </p:oleObj>
              </mc:Choice>
              <mc:Fallback>
                <p:oleObj name="CS ChemDraw Drawing" r:id="rId4" imgW="2528174" imgH="1223253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8342" y="2236634"/>
                        <a:ext cx="2297113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48" name="Shape 84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Choose the Correct Answer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Which reaction of this compound leads to a toxic product?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 smtClean="0">
                <a:solidFill>
                  <a:schemeClr val="dk1"/>
                </a:solidFill>
              </a:rPr>
              <a:t>Decompositon in acidic </a:t>
            </a:r>
            <a:r>
              <a:rPr lang="en" b="1" dirty="0">
                <a:solidFill>
                  <a:schemeClr val="dk1"/>
                </a:solidFill>
              </a:rPr>
              <a:t>medium</a:t>
            </a:r>
          </a:p>
          <a:p>
            <a:pPr marL="1428750" lvl="2" indent="-285750"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Decompositon in </a:t>
            </a:r>
            <a:r>
              <a:rPr lang="en" b="1" dirty="0" smtClean="0">
                <a:solidFill>
                  <a:schemeClr val="dk1"/>
                </a:solidFill>
              </a:rPr>
              <a:t>basic </a:t>
            </a:r>
            <a:r>
              <a:rPr lang="en" b="1" dirty="0">
                <a:solidFill>
                  <a:schemeClr val="dk1"/>
                </a:solidFill>
              </a:rPr>
              <a:t>medium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Chelation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Epimerization 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 smtClean="0">
              <a:solidFill>
                <a:schemeClr val="dk1"/>
              </a:solidFill>
            </a:endParaRPr>
          </a:p>
          <a:p>
            <a:pPr marL="458788" lvl="2">
              <a:spcAft>
                <a:spcPts val="0"/>
              </a:spcAft>
              <a:buClr>
                <a:schemeClr val="dk1"/>
              </a:buClr>
            </a:pPr>
            <a:r>
              <a:rPr lang="en" sz="1800" b="1" dirty="0" smtClean="0">
                <a:solidFill>
                  <a:schemeClr val="dk1"/>
                </a:solidFill>
              </a:rPr>
              <a:t>ANSWER</a:t>
            </a:r>
            <a:r>
              <a:rPr lang="en" sz="1800" b="1" dirty="0">
                <a:solidFill>
                  <a:schemeClr val="dk1"/>
                </a:solidFill>
              </a:rPr>
              <a:t>: </a:t>
            </a:r>
            <a:r>
              <a:rPr lang="en" b="1" dirty="0">
                <a:solidFill>
                  <a:schemeClr val="dk1"/>
                </a:solidFill>
              </a:rPr>
              <a:t>Decompositon in acidic medium</a:t>
            </a:r>
          </a:p>
          <a:p>
            <a:pPr marL="1371600" lvl="2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 smtClean="0">
                <a:solidFill>
                  <a:schemeClr val="dk1"/>
                </a:solidFill>
              </a:rPr>
              <a:t>Nephrotoxic </a:t>
            </a:r>
            <a:r>
              <a:rPr lang="en" sz="1800" b="1" dirty="0">
                <a:solidFill>
                  <a:schemeClr val="dk1"/>
                </a:solidFill>
              </a:rPr>
              <a:t>product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849" name="Shape 849"/>
          <p:cNvSpPr txBox="1"/>
          <p:nvPr/>
        </p:nvSpPr>
        <p:spPr>
          <a:xfrm>
            <a:off x="6902525" y="4063600"/>
            <a:ext cx="701400" cy="4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316132"/>
              </p:ext>
            </p:extLst>
          </p:nvPr>
        </p:nvGraphicFramePr>
        <p:xfrm>
          <a:off x="4696255" y="2236788"/>
          <a:ext cx="22971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CS ChemDraw Drawing" r:id="rId4" imgW="2528174" imgH="1223253" progId="ChemDraw.Document.6.0">
                  <p:embed/>
                </p:oleObj>
              </mc:Choice>
              <mc:Fallback>
                <p:oleObj name="CS ChemDraw Drawing" r:id="rId4" imgW="2528174" imgH="1223253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6255" y="2236788"/>
                        <a:ext cx="2297113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56" name="Shape 85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Choose the Correct Answer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Which reaction(s) inactivate this compound?</a:t>
            </a:r>
          </a:p>
          <a:p>
            <a:pPr marL="1428750" lvl="2" indent="-285750"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Decompositon in acidic medium</a:t>
            </a:r>
          </a:p>
          <a:p>
            <a:pPr marL="1428750" lvl="2" indent="-285750"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Decompositon in basic medium</a:t>
            </a:r>
          </a:p>
          <a:p>
            <a:pPr marL="1428750" lvl="2" indent="-285750"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Chelation</a:t>
            </a:r>
          </a:p>
          <a:p>
            <a:pPr marL="1428750" lvl="2" indent="-285750"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Epimerization 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914400" lvl="1" indent="-342900"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Epimerization &amp; </a:t>
            </a:r>
            <a:r>
              <a:rPr lang="en" sz="1800" b="1" dirty="0">
                <a:solidFill>
                  <a:schemeClr val="dk1"/>
                </a:solidFill>
              </a:rPr>
              <a:t>Decompositon in basic medium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" sz="1800" b="1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857" name="Shape 857"/>
          <p:cNvSpPr txBox="1"/>
          <p:nvPr/>
        </p:nvSpPr>
        <p:spPr>
          <a:xfrm>
            <a:off x="6902525" y="4063600"/>
            <a:ext cx="701400" cy="4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050520"/>
              </p:ext>
            </p:extLst>
          </p:nvPr>
        </p:nvGraphicFramePr>
        <p:xfrm>
          <a:off x="4518844" y="2006713"/>
          <a:ext cx="22971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CS ChemDraw Drawing" r:id="rId4" imgW="2528174" imgH="1223253" progId="ChemDraw.Document.6.0">
                  <p:embed/>
                </p:oleObj>
              </mc:Choice>
              <mc:Fallback>
                <p:oleObj name="CS ChemDraw Drawing" r:id="rId4" imgW="2528174" imgH="1223253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844" y="2006713"/>
                        <a:ext cx="2297113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523707"/>
              </p:ext>
            </p:extLst>
          </p:nvPr>
        </p:nvGraphicFramePr>
        <p:xfrm>
          <a:off x="565150" y="2017713"/>
          <a:ext cx="23288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CS ChemDraw Drawing" r:id="rId4" imgW="2528174" imgH="1272162" progId="ChemDraw.Document.6.0">
                  <p:embed/>
                </p:oleObj>
              </mc:Choice>
              <mc:Fallback>
                <p:oleObj name="CS ChemDraw Drawing" r:id="rId4" imgW="2528174" imgH="1272162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2017713"/>
                        <a:ext cx="232886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3" name="Shape 8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64" name="Shape 86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SAR Clinical Case Study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CS is going on vacation to sunny </a:t>
            </a:r>
            <a:r>
              <a:rPr lang="en" b="1" dirty="0" smtClean="0">
                <a:solidFill>
                  <a:schemeClr val="dk1"/>
                </a:solidFill>
              </a:rPr>
              <a:t>Florida</a:t>
            </a:r>
            <a:r>
              <a:rPr lang="en" b="1" dirty="0">
                <a:solidFill>
                  <a:schemeClr val="dk1"/>
                </a:solidFill>
              </a:rPr>
              <a:t>, which antibiotic(s) should she avoid?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-US" b="1" dirty="0" smtClean="0">
              <a:solidFill>
                <a:schemeClr val="dk1"/>
              </a:solidFill>
            </a:endParaRPr>
          </a:p>
          <a:p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smtClean="0">
                <a:solidFill>
                  <a:schemeClr val="dk1"/>
                </a:solidFill>
              </a:rPr>
              <a:t>        Compound </a:t>
            </a:r>
            <a:r>
              <a:rPr lang="en-US" b="1" dirty="0">
                <a:solidFill>
                  <a:schemeClr val="dk1"/>
                </a:solidFill>
              </a:rPr>
              <a:t>1	        Compound 2		Compound 3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 smtClean="0">
                <a:solidFill>
                  <a:schemeClr val="dk1"/>
                </a:solidFill>
              </a:rPr>
              <a:t>ANSWER</a:t>
            </a:r>
            <a:r>
              <a:rPr lang="en" sz="1800" b="1" dirty="0">
                <a:solidFill>
                  <a:schemeClr val="dk1"/>
                </a:solidFill>
              </a:rPr>
              <a:t>: Compound 1 (</a:t>
            </a:r>
            <a:r>
              <a:rPr lang="en" sz="1800" b="1" dirty="0" smtClean="0">
                <a:solidFill>
                  <a:schemeClr val="dk1"/>
                </a:solidFill>
              </a:rPr>
              <a:t>doxycycline</a:t>
            </a:r>
            <a:r>
              <a:rPr lang="en" sz="1800" b="1" dirty="0">
                <a:solidFill>
                  <a:schemeClr val="dk1"/>
                </a:solidFill>
              </a:rPr>
              <a:t>) &amp; Compound 2 (ciprofloxacin)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Both </a:t>
            </a:r>
            <a:r>
              <a:rPr lang="en" sz="1800" b="1" dirty="0" err="1">
                <a:solidFill>
                  <a:schemeClr val="dk1"/>
                </a:solidFill>
              </a:rPr>
              <a:t>tetracyclines</a:t>
            </a:r>
            <a:r>
              <a:rPr lang="en" sz="1800" b="1" dirty="0">
                <a:solidFill>
                  <a:schemeClr val="dk1"/>
                </a:solidFill>
              </a:rPr>
              <a:t> and quinolones can lead to </a:t>
            </a:r>
            <a:r>
              <a:rPr lang="en" sz="1800" b="1" dirty="0" err="1">
                <a:solidFill>
                  <a:schemeClr val="dk1"/>
                </a:solidFill>
              </a:rPr>
              <a:t>phototoxicity</a:t>
            </a:r>
            <a:r>
              <a:rPr lang="en" sz="1800" b="1" dirty="0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812175"/>
              </p:ext>
            </p:extLst>
          </p:nvPr>
        </p:nvGraphicFramePr>
        <p:xfrm>
          <a:off x="5318125" y="2268538"/>
          <a:ext cx="380047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CS ChemDraw Drawing" r:id="rId6" imgW="4466378" imgH="999247" progId="ChemDraw.Document.6.0">
                  <p:embed/>
                </p:oleObj>
              </mc:Choice>
              <mc:Fallback>
                <p:oleObj name="CS ChemDraw Drawing" r:id="rId6" imgW="4466378" imgH="999247" progId="ChemDraw.Document.6.0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5" y="2268538"/>
                        <a:ext cx="380047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840858"/>
              </p:ext>
            </p:extLst>
          </p:nvPr>
        </p:nvGraphicFramePr>
        <p:xfrm>
          <a:off x="3030538" y="1946275"/>
          <a:ext cx="253206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CS ChemDraw Drawing" r:id="rId8" imgW="2532496" imgH="1355928" progId="ChemDraw.Document.6.0">
                  <p:embed/>
                </p:oleObj>
              </mc:Choice>
              <mc:Fallback>
                <p:oleObj name="CS ChemDraw Drawing" r:id="rId8" imgW="2532496" imgH="1355928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1946275"/>
                        <a:ext cx="2532062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SAR Learn Tool</a:t>
            </a:r>
          </a:p>
        </p:txBody>
      </p:sp>
      <p:sp>
        <p:nvSpPr>
          <p:cNvPr id="735" name="Shape 735"/>
          <p:cNvSpPr txBox="1">
            <a:spLocks noGrp="1"/>
          </p:cNvSpPr>
          <p:nvPr>
            <p:ph type="body" idx="1"/>
          </p:nvPr>
        </p:nvSpPr>
        <p:spPr>
          <a:xfrm>
            <a:off x="58050" y="1017725"/>
            <a:ext cx="9027900" cy="390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SAR requirements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 b="1" dirty="0">
                <a:solidFill>
                  <a:srgbClr val="000000"/>
                </a:solidFill>
              </a:rPr>
              <a:t>Aminoglycosides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dirty="0" err="1">
                <a:solidFill>
                  <a:srgbClr val="000000"/>
                </a:solidFill>
              </a:rPr>
              <a:t>Polycationic</a:t>
            </a:r>
            <a:r>
              <a:rPr lang="en" dirty="0">
                <a:solidFill>
                  <a:srgbClr val="000000"/>
                </a:solidFill>
              </a:rPr>
              <a:t> at physiological pH</a:t>
            </a:r>
          </a:p>
          <a:p>
            <a:pPr marL="1885950" lvl="3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Poor oral absorption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 charset="0"/>
              <a:buChar char="•"/>
            </a:pPr>
            <a:r>
              <a:rPr lang="en" b="1" dirty="0">
                <a:solidFill>
                  <a:srgbClr val="0000FF"/>
                </a:solidFill>
              </a:rPr>
              <a:t>Ring I</a:t>
            </a:r>
          </a:p>
          <a:p>
            <a:pPr marL="1885950" lvl="3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Crucial for broad-spectrum activity.</a:t>
            </a:r>
          </a:p>
          <a:p>
            <a:pPr marL="1885950" lvl="3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First target of inactivating enzymes.</a:t>
            </a:r>
          </a:p>
          <a:p>
            <a:pPr marL="1885950" lvl="3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The 2-, 3-, 4- hydroxyl groups are not essential for activity</a:t>
            </a:r>
          </a:p>
          <a:p>
            <a:pPr marL="1885950" lvl="3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Methylation of the amine will retain activity and will lower susceptibility to transferases.</a:t>
            </a:r>
          </a:p>
          <a:p>
            <a:pPr marL="1885950" lvl="3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All substitutions must be equatorial.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" b="1" dirty="0">
                <a:solidFill>
                  <a:srgbClr val="FF0000"/>
                </a:solidFill>
              </a:rPr>
              <a:t>Ring II</a:t>
            </a:r>
          </a:p>
          <a:p>
            <a:pPr marL="1885950" lvl="3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Many modifications are possible, for example the 3- amine can be substituted or </a:t>
            </a:r>
            <a:r>
              <a:rPr lang="en" dirty="0" err="1">
                <a:solidFill>
                  <a:srgbClr val="000000"/>
                </a:solidFill>
              </a:rPr>
              <a:t>acylated</a:t>
            </a:r>
            <a:endParaRPr lang="en" dirty="0">
              <a:solidFill>
                <a:srgbClr val="000000"/>
              </a:solidFill>
            </a:endParaRPr>
          </a:p>
          <a:p>
            <a: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Arial" charset="0"/>
              <a:buChar char="•"/>
            </a:pPr>
            <a:r>
              <a:rPr lang="en" b="1" dirty="0">
                <a:solidFill>
                  <a:srgbClr val="00FF00"/>
                </a:solidFill>
              </a:rPr>
              <a:t>Ring III: </a:t>
            </a:r>
          </a:p>
          <a:p>
            <a:pPr marL="1885950" lvl="3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The amine can be methylated or changed to a hydroxyl group, but its removal will abolish activity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0000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7505204" y="730740"/>
            <a:ext cx="1620982" cy="1121808"/>
          </a:xfrm>
          <a:prstGeom prst="ellipse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38" name="Shape 738"/>
          <p:cNvSpPr/>
          <p:nvPr/>
        </p:nvSpPr>
        <p:spPr>
          <a:xfrm>
            <a:off x="6100453" y="445024"/>
            <a:ext cx="1845900" cy="890949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39" name="Shape 739"/>
          <p:cNvSpPr/>
          <p:nvPr/>
        </p:nvSpPr>
        <p:spPr>
          <a:xfrm>
            <a:off x="4809505" y="596198"/>
            <a:ext cx="1948255" cy="1159963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069092"/>
              </p:ext>
            </p:extLst>
          </p:nvPr>
        </p:nvGraphicFramePr>
        <p:xfrm>
          <a:off x="5082275" y="685587"/>
          <a:ext cx="400367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CS ChemDraw Drawing" r:id="rId4" imgW="4003370" imgH="1052479" progId="ChemDraw.Document.6.0">
                  <p:embed/>
                </p:oleObj>
              </mc:Choice>
              <mc:Fallback>
                <p:oleObj name="CS ChemDraw Drawing" r:id="rId4" imgW="4003370" imgH="105247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82275" y="685587"/>
                        <a:ext cx="4003675" cy="1052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SAR Learn Tool</a:t>
            </a:r>
          </a:p>
        </p:txBody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122500" y="1238700"/>
            <a:ext cx="7220400" cy="390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SAR requirements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 b="1" dirty="0">
                <a:solidFill>
                  <a:srgbClr val="000000"/>
                </a:solidFill>
              </a:rPr>
              <a:t>Tetracyclines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Arial" charset="0"/>
              <a:buChar char="•"/>
            </a:pPr>
            <a:r>
              <a:rPr lang="en" b="1" dirty="0">
                <a:solidFill>
                  <a:srgbClr val="FF00FF"/>
                </a:solidFill>
              </a:rPr>
              <a:t>Positions 1, 10, 11, 12 and 12a: </a:t>
            </a:r>
            <a:r>
              <a:rPr lang="en" dirty="0">
                <a:solidFill>
                  <a:srgbClr val="000000"/>
                </a:solidFill>
              </a:rPr>
              <a:t>any changes will completely abolish activity, even changes in the </a:t>
            </a:r>
            <a:r>
              <a:rPr lang="en" dirty="0" err="1">
                <a:solidFill>
                  <a:srgbClr val="000000"/>
                </a:solidFill>
              </a:rPr>
              <a:t>stereochemical</a:t>
            </a:r>
            <a:r>
              <a:rPr lang="en" dirty="0">
                <a:solidFill>
                  <a:srgbClr val="000000"/>
                </a:solidFill>
              </a:rPr>
              <a:t> configuration.</a:t>
            </a:r>
          </a:p>
          <a:p>
            <a:pPr marL="1885950" lvl="3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Resonance between position 10 and 11 needed for activity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b="1" dirty="0">
                <a:solidFill>
                  <a:srgbClr val="FF0000"/>
                </a:solidFill>
              </a:rPr>
              <a:t>Position 2: </a:t>
            </a:r>
            <a:r>
              <a:rPr lang="en" dirty="0">
                <a:solidFill>
                  <a:srgbClr val="000000"/>
                </a:solidFill>
              </a:rPr>
              <a:t>any changes leads to decreased activity, even substitution to the amide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b="1" dirty="0">
                <a:solidFill>
                  <a:srgbClr val="0000FF"/>
                </a:solidFill>
              </a:rPr>
              <a:t>Position 4:</a:t>
            </a:r>
            <a:r>
              <a:rPr lang="en" dirty="0">
                <a:solidFill>
                  <a:srgbClr val="000000"/>
                </a:solidFill>
              </a:rPr>
              <a:t> amine </a:t>
            </a:r>
            <a:r>
              <a:rPr lang="en" dirty="0">
                <a:solidFill>
                  <a:schemeClr val="dk1"/>
                </a:solidFill>
              </a:rPr>
              <a:t>in the α-position</a:t>
            </a:r>
            <a:r>
              <a:rPr lang="en" dirty="0">
                <a:solidFill>
                  <a:srgbClr val="000000"/>
                </a:solidFill>
              </a:rPr>
              <a:t> is essential, but </a:t>
            </a:r>
            <a:r>
              <a:rPr lang="en" dirty="0" err="1">
                <a:solidFill>
                  <a:srgbClr val="000000"/>
                </a:solidFill>
              </a:rPr>
              <a:t>monosubstitution</a:t>
            </a:r>
            <a:r>
              <a:rPr lang="en" dirty="0">
                <a:solidFill>
                  <a:srgbClr val="000000"/>
                </a:solidFill>
              </a:rPr>
              <a:t> is also active.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b="1" dirty="0">
                <a:solidFill>
                  <a:srgbClr val="00FF00"/>
                </a:solidFill>
              </a:rPr>
              <a:t>Position 5:</a:t>
            </a:r>
            <a:r>
              <a:rPr lang="en" dirty="0">
                <a:solidFill>
                  <a:srgbClr val="000000"/>
                </a:solidFill>
              </a:rPr>
              <a:t> R4 can be a hydroxyl, keto group or a hydrogen, and all are active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b="1" dirty="0">
                <a:solidFill>
                  <a:srgbClr val="FFFF00"/>
                </a:solidFill>
              </a:rPr>
              <a:t>Position 6:</a:t>
            </a:r>
            <a:r>
              <a:rPr lang="en" dirty="0">
                <a:solidFill>
                  <a:srgbClr val="000000"/>
                </a:solidFill>
              </a:rPr>
              <a:t> both substitutions (R2 and R3) are not necessary.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b="1" dirty="0">
                <a:solidFill>
                  <a:srgbClr val="FF9900"/>
                </a:solidFill>
              </a:rPr>
              <a:t>Position 7:</a:t>
            </a:r>
            <a:r>
              <a:rPr lang="en" dirty="0">
                <a:solidFill>
                  <a:srgbClr val="000000"/>
                </a:solidFill>
              </a:rPr>
              <a:t> Cl, F, Br, NO2 and a tertiary amine are all active.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b="1" dirty="0">
                <a:solidFill>
                  <a:srgbClr val="9900FF"/>
                </a:solidFill>
              </a:rPr>
              <a:t>Position 8: </a:t>
            </a:r>
            <a:r>
              <a:rPr lang="en" dirty="0">
                <a:solidFill>
                  <a:srgbClr val="000000"/>
                </a:solidFill>
              </a:rPr>
              <a:t>any electron withdrawing or donating group is still active.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b="1" dirty="0">
                <a:solidFill>
                  <a:srgbClr val="999999"/>
                </a:solidFill>
              </a:rPr>
              <a:t>Position 9:</a:t>
            </a:r>
            <a:r>
              <a:rPr lang="en" dirty="0">
                <a:solidFill>
                  <a:srgbClr val="000000"/>
                </a:solidFill>
              </a:rPr>
              <a:t> bulky substitution decreases resistance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922726"/>
              </p:ext>
            </p:extLst>
          </p:nvPr>
        </p:nvGraphicFramePr>
        <p:xfrm>
          <a:off x="5730875" y="427038"/>
          <a:ext cx="2624138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CS ChemDraw Drawing" r:id="rId4" imgW="2623801" imgH="1304047" progId="ChemDraw.Document.6.0">
                  <p:embed/>
                </p:oleObj>
              </mc:Choice>
              <mc:Fallback>
                <p:oleObj name="CS ChemDraw Drawing" r:id="rId4" imgW="2623801" imgH="130404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30875" y="427038"/>
                        <a:ext cx="2624138" cy="1303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Activity change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Will the following change increase or decrease chemical stability?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Increase</a:t>
            </a:r>
          </a:p>
          <a:p>
            <a:pPr marL="1428750" lvl="2" indent="-285750" rtl="0"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Replacement of OH with CH3 at position 6 makes the compound more stable 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7351475" y="3403800"/>
            <a:ext cx="701400" cy="4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754" name="Shape 754"/>
          <p:cNvCxnSpPr/>
          <p:nvPr/>
        </p:nvCxnSpPr>
        <p:spPr>
          <a:xfrm rot="10800000" flipH="1">
            <a:off x="3690900" y="2805532"/>
            <a:ext cx="1230000" cy="1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5" name="Shape 755"/>
          <p:cNvSpPr txBox="1"/>
          <p:nvPr/>
        </p:nvSpPr>
        <p:spPr>
          <a:xfrm>
            <a:off x="7507500" y="3458750"/>
            <a:ext cx="612300" cy="3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56" name="Shape 756"/>
          <p:cNvSpPr/>
          <p:nvPr/>
        </p:nvSpPr>
        <p:spPr>
          <a:xfrm>
            <a:off x="1418875" y="1877900"/>
            <a:ext cx="612300" cy="70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786844"/>
              </p:ext>
            </p:extLst>
          </p:nvPr>
        </p:nvGraphicFramePr>
        <p:xfrm>
          <a:off x="929988" y="2236695"/>
          <a:ext cx="24701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CS ChemDraw Drawing" r:id="rId4" imgW="2470096" imgH="1200555" progId="ChemDraw.Document.6.0">
                  <p:embed/>
                </p:oleObj>
              </mc:Choice>
              <mc:Fallback>
                <p:oleObj name="CS ChemDraw Drawing" r:id="rId4" imgW="2470096" imgH="120055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9988" y="2236695"/>
                        <a:ext cx="2470150" cy="120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37928"/>
              </p:ext>
            </p:extLst>
          </p:nvPr>
        </p:nvGraphicFramePr>
        <p:xfrm>
          <a:off x="5173288" y="2132213"/>
          <a:ext cx="2528887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CS ChemDraw Drawing" r:id="rId6" imgW="2528174" imgH="1272162" progId="ChemDraw.Document.6.0">
                  <p:embed/>
                </p:oleObj>
              </mc:Choice>
              <mc:Fallback>
                <p:oleObj name="CS ChemDraw Drawing" r:id="rId6" imgW="2528174" imgH="127216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73288" y="2132213"/>
                        <a:ext cx="2528887" cy="127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64" name="Shape 76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Activity change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Will the following change increase or decrease bacterial resistance?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Decrease</a:t>
            </a:r>
          </a:p>
          <a:p>
            <a:pPr marL="1428750" lvl="2" indent="-285750" rtl="0"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Addition of bulky group protects the compound from inactivating enzymes</a:t>
            </a:r>
          </a:p>
        </p:txBody>
      </p:sp>
      <p:sp>
        <p:nvSpPr>
          <p:cNvPr id="765" name="Shape 765"/>
          <p:cNvSpPr txBox="1"/>
          <p:nvPr/>
        </p:nvSpPr>
        <p:spPr>
          <a:xfrm>
            <a:off x="7292481" y="3403850"/>
            <a:ext cx="701400" cy="4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766" name="Shape 766"/>
          <p:cNvCxnSpPr/>
          <p:nvPr/>
        </p:nvCxnSpPr>
        <p:spPr>
          <a:xfrm rot="10800000" flipH="1">
            <a:off x="3690900" y="2805532"/>
            <a:ext cx="1230000" cy="1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68" name="Shape 768"/>
          <p:cNvSpPr/>
          <p:nvPr/>
        </p:nvSpPr>
        <p:spPr>
          <a:xfrm>
            <a:off x="1418875" y="1877900"/>
            <a:ext cx="612300" cy="70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128562"/>
              </p:ext>
            </p:extLst>
          </p:nvPr>
        </p:nvGraphicFramePr>
        <p:xfrm>
          <a:off x="73400" y="2361050"/>
          <a:ext cx="3572402" cy="909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CS ChemDraw Drawing" r:id="rId4" imgW="4009313" imgH="1020864" progId="ChemDraw.Document.6.0">
                  <p:embed/>
                </p:oleObj>
              </mc:Choice>
              <mc:Fallback>
                <p:oleObj name="CS ChemDraw Drawing" r:id="rId4" imgW="4009313" imgH="102086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400" y="2361050"/>
                        <a:ext cx="3572402" cy="909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155602"/>
              </p:ext>
            </p:extLst>
          </p:nvPr>
        </p:nvGraphicFramePr>
        <p:xfrm>
          <a:off x="4975765" y="2335871"/>
          <a:ext cx="3991254" cy="93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CS ChemDraw Drawing" r:id="rId6" imgW="4481505" imgH="1049777" progId="ChemDraw.Document.6.0">
                  <p:embed/>
                </p:oleObj>
              </mc:Choice>
              <mc:Fallback>
                <p:oleObj name="CS ChemDraw Drawing" r:id="rId6" imgW="4481505" imgH="104977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75765" y="2335871"/>
                        <a:ext cx="3991254" cy="934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76" name="Shape 77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Compare Compounds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Which of the following binds to both the 30S and 50S ribosomal units?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457200" lvl="0"/>
            <a:r>
              <a:rPr lang="en" b="1" dirty="0">
                <a:solidFill>
                  <a:schemeClr val="dk1"/>
                </a:solidFill>
              </a:rPr>
              <a:t>Compound </a:t>
            </a:r>
            <a:r>
              <a:rPr lang="en" b="1" dirty="0" smtClean="0">
                <a:solidFill>
                  <a:schemeClr val="dk1"/>
                </a:solidFill>
              </a:rPr>
              <a:t>1					</a:t>
            </a:r>
            <a:r>
              <a:rPr lang="en" b="1" dirty="0">
                <a:solidFill>
                  <a:schemeClr val="dk1"/>
                </a:solidFill>
              </a:rPr>
              <a:t> Compound 3</a:t>
            </a:r>
            <a:endParaRPr sz="1800" b="1" dirty="0">
              <a:solidFill>
                <a:schemeClr val="dk1"/>
              </a:solidFill>
            </a:endParaRPr>
          </a:p>
          <a:p>
            <a:pPr marL="914400" lvl="1" indent="-342900">
              <a:buClr>
                <a:schemeClr val="dk1"/>
              </a:buClr>
              <a:buSzPct val="100000"/>
            </a:pPr>
            <a:r>
              <a:rPr lang="en" sz="1800" b="1" dirty="0" smtClean="0">
                <a:solidFill>
                  <a:schemeClr val="dk1"/>
                </a:solidFill>
              </a:rPr>
              <a:t>				Compound </a:t>
            </a:r>
            <a:r>
              <a:rPr lang="en" sz="1800" b="1" dirty="0">
                <a:solidFill>
                  <a:schemeClr val="dk1"/>
                </a:solidFill>
              </a:rPr>
              <a:t>2</a:t>
            </a:r>
            <a:endParaRPr lang="en" sz="1800" b="1" dirty="0" smtClean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 b="1" dirty="0" smtClean="0">
                <a:solidFill>
                  <a:schemeClr val="dk1"/>
                </a:solidFill>
              </a:rPr>
              <a:t>ANSWER</a:t>
            </a:r>
            <a:r>
              <a:rPr lang="en" sz="1800" b="1" dirty="0">
                <a:solidFill>
                  <a:schemeClr val="dk1"/>
                </a:solidFill>
              </a:rPr>
              <a:t>: Compound 2 (tobramycin)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Tobramycin is the only aminoglycoside that binds to both ribosomal units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991156"/>
              </p:ext>
            </p:extLst>
          </p:nvPr>
        </p:nvGraphicFramePr>
        <p:xfrm>
          <a:off x="2982478" y="2801251"/>
          <a:ext cx="3130457" cy="796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CS ChemDraw Drawing" r:id="rId4" imgW="4009313" imgH="1020864" progId="ChemDraw.Document.6.0">
                  <p:embed/>
                </p:oleObj>
              </mc:Choice>
              <mc:Fallback>
                <p:oleObj name="CS ChemDraw Drawing" r:id="rId4" imgW="4009313" imgH="1020864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478" y="2801251"/>
                        <a:ext cx="3130457" cy="796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127979"/>
              </p:ext>
            </p:extLst>
          </p:nvPr>
        </p:nvGraphicFramePr>
        <p:xfrm>
          <a:off x="58821" y="1851713"/>
          <a:ext cx="3183143" cy="1288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CS ChemDraw Drawing" r:id="rId6" imgW="4086841" imgH="1654783" progId="ChemDraw.Document.6.0">
                  <p:embed/>
                </p:oleObj>
              </mc:Choice>
              <mc:Fallback>
                <p:oleObj name="CS ChemDraw Drawing" r:id="rId6" imgW="4086841" imgH="165478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821" y="1851713"/>
                        <a:ext cx="3183143" cy="1288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54860"/>
              </p:ext>
            </p:extLst>
          </p:nvPr>
        </p:nvGraphicFramePr>
        <p:xfrm>
          <a:off x="5343896" y="1911093"/>
          <a:ext cx="3800104" cy="849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CS ChemDraw Drawing" r:id="rId8" imgW="4466378" imgH="999247" progId="ChemDraw.Document.6.0">
                  <p:embed/>
                </p:oleObj>
              </mc:Choice>
              <mc:Fallback>
                <p:oleObj name="CS ChemDraw Drawing" r:id="rId8" imgW="4466378" imgH="99924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43896" y="1911093"/>
                        <a:ext cx="3800104" cy="849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311700" y="259524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85" name="Shape 785"/>
          <p:cNvSpPr txBox="1">
            <a:spLocks noGrp="1"/>
          </p:cNvSpPr>
          <p:nvPr>
            <p:ph type="body" idx="1"/>
          </p:nvPr>
        </p:nvSpPr>
        <p:spPr>
          <a:xfrm>
            <a:off x="311700" y="832224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Compare Compounds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Which of the following is only used topically?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457200" lvl="0">
              <a:spcAft>
                <a:spcPts val="0"/>
              </a:spcAft>
            </a:pPr>
            <a:endParaRPr lang="en-US" b="1" dirty="0" smtClean="0">
              <a:solidFill>
                <a:schemeClr val="dk1"/>
              </a:solidFill>
            </a:endParaRPr>
          </a:p>
          <a:p>
            <a:pPr marL="457200" lvl="0">
              <a:spcAft>
                <a:spcPts val="0"/>
              </a:spcAft>
            </a:pPr>
            <a:r>
              <a:rPr lang="en-US" b="1" dirty="0" smtClean="0">
                <a:solidFill>
                  <a:schemeClr val="dk1"/>
                </a:solidFill>
              </a:rPr>
              <a:t>Compound </a:t>
            </a:r>
            <a:r>
              <a:rPr lang="en-US" b="1" dirty="0">
                <a:solidFill>
                  <a:schemeClr val="dk1"/>
                </a:solidFill>
              </a:rPr>
              <a:t>1					 Compound </a:t>
            </a:r>
            <a:r>
              <a:rPr lang="en-US" b="1" dirty="0" smtClean="0">
                <a:solidFill>
                  <a:schemeClr val="dk1"/>
                </a:solidFill>
              </a:rPr>
              <a:t>3</a:t>
            </a:r>
          </a:p>
          <a:p>
            <a:pPr marL="457200" lvl="0">
              <a:spcAft>
                <a:spcPts val="0"/>
              </a:spcAft>
            </a:pPr>
            <a:endParaRPr lang="en-US" b="1" dirty="0">
              <a:solidFill>
                <a:schemeClr val="dk1"/>
              </a:solidFill>
            </a:endParaRPr>
          </a:p>
          <a:p>
            <a:pPr marL="914400" lvl="1" indent="-342900">
              <a:buClr>
                <a:schemeClr val="dk1"/>
              </a:buClr>
              <a:buSzPct val="100000"/>
            </a:pPr>
            <a:r>
              <a:rPr lang="en-US" sz="1800" b="1" dirty="0">
                <a:solidFill>
                  <a:schemeClr val="dk1"/>
                </a:solidFill>
              </a:rPr>
              <a:t>				Compound 2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 b="1" dirty="0" smtClean="0">
                <a:solidFill>
                  <a:schemeClr val="dk1"/>
                </a:solidFill>
              </a:rPr>
              <a:t>ANSWER</a:t>
            </a:r>
            <a:r>
              <a:rPr lang="en" sz="1800" b="1" dirty="0">
                <a:solidFill>
                  <a:schemeClr val="dk1"/>
                </a:solidFill>
              </a:rPr>
              <a:t>: Compound 1 (neomycin)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Only used topically due to nephrotoxicity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621376"/>
              </p:ext>
            </p:extLst>
          </p:nvPr>
        </p:nvGraphicFramePr>
        <p:xfrm>
          <a:off x="58738" y="1859435"/>
          <a:ext cx="3182937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CS ChemDraw Drawing" r:id="rId4" imgW="4086841" imgH="1654783" progId="ChemDraw.Document.6.0">
                  <p:embed/>
                </p:oleObj>
              </mc:Choice>
              <mc:Fallback>
                <p:oleObj name="CS ChemDraw Drawing" r:id="rId4" imgW="4086841" imgH="1654783" progId="ChemDraw.Document.6.0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8" y="1859435"/>
                        <a:ext cx="3182937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444172"/>
              </p:ext>
            </p:extLst>
          </p:nvPr>
        </p:nvGraphicFramePr>
        <p:xfrm>
          <a:off x="2362818" y="2934413"/>
          <a:ext cx="38004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CS ChemDraw Drawing" r:id="rId6" imgW="4466378" imgH="999247" progId="ChemDraw.Document.6.0">
                  <p:embed/>
                </p:oleObj>
              </mc:Choice>
              <mc:Fallback>
                <p:oleObj name="CS ChemDraw Drawing" r:id="rId6" imgW="4466378" imgH="999247" progId="ChemDraw.Document.6.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818" y="2934413"/>
                        <a:ext cx="380047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557101"/>
              </p:ext>
            </p:extLst>
          </p:nvPr>
        </p:nvGraphicFramePr>
        <p:xfrm>
          <a:off x="4975225" y="1926687"/>
          <a:ext cx="399256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CS ChemDraw Drawing" r:id="rId8" imgW="4481505" imgH="1049777" progId="ChemDraw.Document.6.0">
                  <p:embed/>
                </p:oleObj>
              </mc:Choice>
              <mc:Fallback>
                <p:oleObj name="CS ChemDraw Drawing" r:id="rId8" imgW="4481505" imgH="1049777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1926687"/>
                        <a:ext cx="3992563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Compare Compounds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Which of the following does NOT bind to the 30S ribosomal unit?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457200">
              <a:spcAft>
                <a:spcPts val="0"/>
              </a:spcAft>
            </a:pPr>
            <a:r>
              <a:rPr lang="en-US" b="1" dirty="0">
                <a:solidFill>
                  <a:schemeClr val="dk1"/>
                </a:solidFill>
              </a:rPr>
              <a:t>Compound 1	</a:t>
            </a:r>
            <a:r>
              <a:rPr lang="en-US" b="1" dirty="0" smtClean="0">
                <a:solidFill>
                  <a:schemeClr val="dk1"/>
                </a:solidFill>
              </a:rPr>
              <a:t>                Compound 2</a:t>
            </a:r>
            <a:r>
              <a:rPr lang="en-US" b="1" dirty="0">
                <a:solidFill>
                  <a:schemeClr val="dk1"/>
                </a:solidFill>
              </a:rPr>
              <a:t>		</a:t>
            </a:r>
            <a:r>
              <a:rPr lang="en-US" b="1" dirty="0" smtClean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Compound </a:t>
            </a:r>
            <a:r>
              <a:rPr lang="en-US" b="1" dirty="0" smtClean="0">
                <a:solidFill>
                  <a:schemeClr val="dk1"/>
                </a:solidFill>
              </a:rPr>
              <a:t>3</a:t>
            </a:r>
            <a:r>
              <a:rPr lang="en-US" sz="1800" b="1" dirty="0">
                <a:solidFill>
                  <a:schemeClr val="dk1"/>
                </a:solidFill>
              </a:rPr>
              <a:t>	</a:t>
            </a:r>
            <a:endParaRPr sz="1800"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" sz="1800" b="1" dirty="0" smtClean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 b="1" dirty="0" smtClean="0">
                <a:solidFill>
                  <a:schemeClr val="dk1"/>
                </a:solidFill>
              </a:rPr>
              <a:t>ANSWER</a:t>
            </a:r>
            <a:r>
              <a:rPr lang="en" sz="1800" b="1" dirty="0">
                <a:solidFill>
                  <a:schemeClr val="dk1"/>
                </a:solidFill>
              </a:rPr>
              <a:t>: Compound </a:t>
            </a:r>
            <a:r>
              <a:rPr lang="en" sz="1800" b="1" dirty="0" smtClean="0">
                <a:solidFill>
                  <a:schemeClr val="dk1"/>
                </a:solidFill>
              </a:rPr>
              <a:t>2 </a:t>
            </a:r>
            <a:r>
              <a:rPr lang="en" sz="1800" b="1" dirty="0">
                <a:solidFill>
                  <a:schemeClr val="dk1"/>
                </a:solidFill>
              </a:rPr>
              <a:t>(azithromycin)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Macrolides bind to the 50S ribosomal unit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607572"/>
              </p:ext>
            </p:extLst>
          </p:nvPr>
        </p:nvGraphicFramePr>
        <p:xfrm>
          <a:off x="0" y="2160884"/>
          <a:ext cx="38004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CS ChemDraw Drawing" r:id="rId4" imgW="4466378" imgH="999247" progId="ChemDraw.Document.6.0">
                  <p:embed/>
                </p:oleObj>
              </mc:Choice>
              <mc:Fallback>
                <p:oleObj name="CS ChemDraw Drawing" r:id="rId4" imgW="4466378" imgH="999247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0884"/>
                        <a:ext cx="380047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874357"/>
              </p:ext>
            </p:extLst>
          </p:nvPr>
        </p:nvGraphicFramePr>
        <p:xfrm>
          <a:off x="6512888" y="2023974"/>
          <a:ext cx="2319412" cy="1203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CS ChemDraw Drawing" r:id="rId6" imgW="2527904" imgH="1311613" progId="ChemDraw.Document.6.0">
                  <p:embed/>
                </p:oleObj>
              </mc:Choice>
              <mc:Fallback>
                <p:oleObj name="CS ChemDraw Drawing" r:id="rId6" imgW="2527904" imgH="131161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12888" y="2023974"/>
                        <a:ext cx="2319412" cy="12034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529102"/>
              </p:ext>
            </p:extLst>
          </p:nvPr>
        </p:nvGraphicFramePr>
        <p:xfrm>
          <a:off x="3883231" y="1861650"/>
          <a:ext cx="2345270" cy="1693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CS ChemDraw Drawing" r:id="rId8" imgW="3146779" imgH="2271949" progId="ChemDraw.Document.6.0">
                  <p:embed/>
                </p:oleObj>
              </mc:Choice>
              <mc:Fallback>
                <p:oleObj name="CS ChemDraw Drawing" r:id="rId8" imgW="3146779" imgH="227194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83231" y="1861650"/>
                        <a:ext cx="2345270" cy="1693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03" name="Shape 80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Compare Compounds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Which of the following is NOT bactericidal?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457200" lvl="0"/>
            <a:r>
              <a:rPr lang="en-US" b="1" dirty="0" smtClean="0">
                <a:solidFill>
                  <a:schemeClr val="dk1"/>
                </a:solidFill>
              </a:rPr>
              <a:t>      Compound </a:t>
            </a:r>
            <a:r>
              <a:rPr lang="en-US" b="1" dirty="0">
                <a:solidFill>
                  <a:schemeClr val="dk1"/>
                </a:solidFill>
              </a:rPr>
              <a:t>1	                Compound 2		 </a:t>
            </a:r>
            <a:r>
              <a:rPr lang="en-US" b="1" dirty="0" smtClean="0">
                <a:solidFill>
                  <a:schemeClr val="dk1"/>
                </a:solidFill>
              </a:rPr>
              <a:t> Compound </a:t>
            </a:r>
            <a:r>
              <a:rPr lang="en-US" b="1" dirty="0">
                <a:solidFill>
                  <a:schemeClr val="dk1"/>
                </a:solidFill>
              </a:rPr>
              <a:t>3</a:t>
            </a:r>
            <a:endParaRPr sz="1800"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Compound 2 (tetracycline)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Tetracyclines are bacteriostatic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743107"/>
              </p:ext>
            </p:extLst>
          </p:nvPr>
        </p:nvGraphicFramePr>
        <p:xfrm>
          <a:off x="22471" y="2186075"/>
          <a:ext cx="380047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CS ChemDraw Drawing" r:id="rId4" imgW="4466378" imgH="999247" progId="ChemDraw.Document.6.0">
                  <p:embed/>
                </p:oleObj>
              </mc:Choice>
              <mc:Fallback>
                <p:oleObj name="CS ChemDraw Drawing" r:id="rId4" imgW="4466378" imgH="999247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1" y="2186075"/>
                        <a:ext cx="380047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72493"/>
              </p:ext>
            </p:extLst>
          </p:nvPr>
        </p:nvGraphicFramePr>
        <p:xfrm>
          <a:off x="3967490" y="2035993"/>
          <a:ext cx="2528887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CS ChemDraw Drawing" r:id="rId6" imgW="2528174" imgH="1223253" progId="ChemDraw.Document.6.0">
                  <p:embed/>
                </p:oleObj>
              </mc:Choice>
              <mc:Fallback>
                <p:oleObj name="CS ChemDraw Drawing" r:id="rId6" imgW="2528174" imgH="122325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67490" y="2035993"/>
                        <a:ext cx="2528887" cy="122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221074"/>
              </p:ext>
            </p:extLst>
          </p:nvPr>
        </p:nvGraphicFramePr>
        <p:xfrm>
          <a:off x="6558324" y="1904231"/>
          <a:ext cx="2532063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CS ChemDraw Drawing" r:id="rId8" imgW="2532496" imgH="1355928" progId="ChemDraw.Document.6.0">
                  <p:embed/>
                </p:oleObj>
              </mc:Choice>
              <mc:Fallback>
                <p:oleObj name="CS ChemDraw Drawing" r:id="rId8" imgW="2532496" imgH="135592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58324" y="1904231"/>
                        <a:ext cx="2532063" cy="135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610</Words>
  <Application>Microsoft Office PowerPoint</Application>
  <PresentationFormat>On-screen Show (16:9)</PresentationFormat>
  <Paragraphs>157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simple-light-2</vt:lpstr>
      <vt:lpstr>CS ChemDraw Drawing</vt:lpstr>
      <vt:lpstr>30S Protein Synthesis Inhibitors</vt:lpstr>
      <vt:lpstr>SAR Learn Tool</vt:lpstr>
      <vt:lpstr>SAR Learn Tool</vt:lpstr>
      <vt:lpstr>SAR Learn Tool </vt:lpstr>
      <vt:lpstr>SAR Learn Tool </vt:lpstr>
      <vt:lpstr>SAR Learn Tool </vt:lpstr>
      <vt:lpstr>SAR Learn Tool </vt:lpstr>
      <vt:lpstr>SAR Learn Tool </vt:lpstr>
      <vt:lpstr>SAR Learn Tool </vt:lpstr>
      <vt:lpstr>SAR Learn Tool </vt:lpstr>
      <vt:lpstr>SAR Learn Tool </vt:lpstr>
      <vt:lpstr>SAR Learn Tool </vt:lpstr>
      <vt:lpstr>SAR Learn Tool </vt:lpstr>
      <vt:lpstr>SAR Learn Tool </vt:lpstr>
      <vt:lpstr>SAR Learn Tool </vt:lpstr>
      <vt:lpstr>SAR Learn Tool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Wall Biosynthesis Inhibitors</dc:title>
  <dc:creator>Mustapha Beleh</dc:creator>
  <cp:lastModifiedBy>Mustapha Beleh</cp:lastModifiedBy>
  <cp:revision>21</cp:revision>
  <dcterms:modified xsi:type="dcterms:W3CDTF">2017-01-25T21:58:09Z</dcterms:modified>
</cp:coreProperties>
</file>