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94643"/>
  </p:normalViewPr>
  <p:slideViewPr>
    <p:cSldViewPr snapToGrid="0" snapToObjects="1">
      <p:cViewPr varScale="1">
        <p:scale>
          <a:sx n="83" d="100"/>
          <a:sy n="83" d="100"/>
        </p:scale>
        <p:origin x="-9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0016596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 think we should have something printable </a:t>
            </a:r>
          </a:p>
          <a:p>
            <a:pPr lvl="0">
              <a:spcBef>
                <a:spcPts val="0"/>
              </a:spcBef>
              <a:buNone/>
            </a:pPr>
            <a:endParaRPr/>
          </a:p>
          <a:p>
            <a:pPr lvl="0">
              <a:spcBef>
                <a:spcPts val="0"/>
              </a:spcBef>
              <a:buNone/>
            </a:pPr>
            <a:r>
              <a:rPr lang="en"/>
              <a:t>I agree i think you should go with the worksheet, codie. But like you said on your example slide, i think there should also be a filled in worksheet option available. It would be a nice answer key type thing to have and that doesn’t necessarily need to be printable. </a:t>
            </a:r>
          </a:p>
        </p:txBody>
      </p:sp>
    </p:spTree>
    <p:extLst>
      <p:ext uri="{BB962C8B-B14F-4D97-AF65-F5344CB8AC3E}">
        <p14:creationId xmlns:p14="http://schemas.microsoft.com/office/powerpoint/2010/main" val="1561953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4058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1214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59932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134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56308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32979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1979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3506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298450">
              <a:lnSpc>
                <a:spcPct val="115000"/>
              </a:lnSpc>
              <a:spcBef>
                <a:spcPts val="0"/>
              </a:spcBef>
              <a:spcAft>
                <a:spcPts val="1600"/>
              </a:spcAft>
              <a:buClr>
                <a:schemeClr val="dk1"/>
              </a:buClr>
              <a:buSzPct val="100000"/>
            </a:pPr>
            <a:r>
              <a:rPr lang="en" dirty="0">
                <a:solidFill>
                  <a:schemeClr val="dk1"/>
                </a:solidFill>
              </a:rPr>
              <a:t>Diazepam and ___lorazepam___ are useful to treat withdrawal from ___alcohol______ </a:t>
            </a:r>
          </a:p>
          <a:p>
            <a:pPr marL="1371600" lvl="2" indent="-298450">
              <a:lnSpc>
                <a:spcPct val="115000"/>
              </a:lnSpc>
              <a:spcBef>
                <a:spcPts val="0"/>
              </a:spcBef>
              <a:spcAft>
                <a:spcPts val="1600"/>
              </a:spcAft>
              <a:buClr>
                <a:schemeClr val="dk1"/>
              </a:buClr>
              <a:buSzPct val="100000"/>
            </a:pPr>
            <a:r>
              <a:rPr lang="en" dirty="0">
                <a:solidFill>
                  <a:schemeClr val="dk1"/>
                </a:solidFill>
              </a:rPr>
              <a:t>The first blank menu: clonazepam, triazolam, midazolam, lorazepam </a:t>
            </a:r>
          </a:p>
          <a:p>
            <a:pPr marL="1371600" lvl="2" indent="-298450">
              <a:lnSpc>
                <a:spcPct val="115000"/>
              </a:lnSpc>
              <a:spcBef>
                <a:spcPts val="0"/>
              </a:spcBef>
              <a:spcAft>
                <a:spcPts val="1600"/>
              </a:spcAft>
              <a:buClr>
                <a:schemeClr val="dk1"/>
              </a:buClr>
              <a:buSzPct val="100000"/>
            </a:pPr>
            <a:r>
              <a:rPr lang="en" dirty="0">
                <a:solidFill>
                  <a:schemeClr val="dk1"/>
                </a:solidFill>
              </a:rPr>
              <a:t>The second blank will have a drop down menu with abused drugs such as marijuana, opioids, alcohol, and nicotine, with </a:t>
            </a:r>
            <a:r>
              <a:rPr lang="en" b="1" dirty="0">
                <a:solidFill>
                  <a:schemeClr val="dk1"/>
                </a:solidFill>
              </a:rPr>
              <a:t>alcohol </a:t>
            </a:r>
            <a:r>
              <a:rPr lang="en" dirty="0">
                <a:solidFill>
                  <a:schemeClr val="dk1"/>
                </a:solidFill>
              </a:rPr>
              <a:t>being the answer</a:t>
            </a:r>
          </a:p>
          <a:p>
            <a:pPr marL="914400" lvl="1" indent="-298450">
              <a:lnSpc>
                <a:spcPct val="115000"/>
              </a:lnSpc>
              <a:spcBef>
                <a:spcPts val="0"/>
              </a:spcBef>
              <a:spcAft>
                <a:spcPts val="1600"/>
              </a:spcAft>
              <a:buClr>
                <a:schemeClr val="dk1"/>
              </a:buClr>
              <a:buSzPct val="100000"/>
            </a:pPr>
            <a:r>
              <a:rPr lang="en" dirty="0">
                <a:solidFill>
                  <a:schemeClr val="dk1"/>
                </a:solidFill>
              </a:rPr>
              <a:t>Lorazepam, _____diazepam___, and ____clonazepam_______ are all used to treat status epilepticus </a:t>
            </a:r>
          </a:p>
          <a:p>
            <a:pPr marL="1371600" lvl="2" indent="-298450" rtl="0">
              <a:lnSpc>
                <a:spcPct val="115000"/>
              </a:lnSpc>
              <a:spcBef>
                <a:spcPts val="0"/>
              </a:spcBef>
              <a:spcAft>
                <a:spcPts val="1600"/>
              </a:spcAft>
              <a:buClr>
                <a:schemeClr val="dk1"/>
              </a:buClr>
              <a:buSzPct val="100000"/>
            </a:pPr>
            <a:r>
              <a:rPr lang="en" dirty="0">
                <a:solidFill>
                  <a:schemeClr val="dk1"/>
                </a:solidFill>
              </a:rPr>
              <a:t>Either blank will have clonazepam, lorazepam, midazolam as options </a:t>
            </a:r>
          </a:p>
        </p:txBody>
      </p:sp>
    </p:spTree>
    <p:extLst>
      <p:ext uri="{BB962C8B-B14F-4D97-AF65-F5344CB8AC3E}">
        <p14:creationId xmlns:p14="http://schemas.microsoft.com/office/powerpoint/2010/main" val="1093475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8450">
              <a:lnSpc>
                <a:spcPct val="115000"/>
              </a:lnSpc>
              <a:spcBef>
                <a:spcPts val="0"/>
              </a:spcBef>
              <a:spcAft>
                <a:spcPts val="1600"/>
              </a:spcAft>
              <a:buClr>
                <a:srgbClr val="0000FF"/>
              </a:buClr>
              <a:buSzPct val="100000"/>
            </a:pPr>
            <a:r>
              <a:rPr lang="en" b="1">
                <a:solidFill>
                  <a:srgbClr val="0000FF"/>
                </a:solidFill>
              </a:rPr>
              <a:t>2. Side effects/Contraindications</a:t>
            </a:r>
          </a:p>
          <a:p>
            <a:pPr marL="914400" lvl="1" indent="-298450">
              <a:lnSpc>
                <a:spcPct val="115000"/>
              </a:lnSpc>
              <a:spcBef>
                <a:spcPts val="0"/>
              </a:spcBef>
              <a:spcAft>
                <a:spcPts val="1600"/>
              </a:spcAft>
              <a:buClr>
                <a:schemeClr val="dk1"/>
              </a:buClr>
              <a:buSzPct val="100000"/>
            </a:pPr>
            <a:r>
              <a:rPr lang="en" b="1">
                <a:solidFill>
                  <a:schemeClr val="dk1"/>
                </a:solidFill>
              </a:rPr>
              <a:t> </a:t>
            </a:r>
            <a:r>
              <a:rPr lang="en">
                <a:solidFill>
                  <a:schemeClr val="dk1"/>
                </a:solidFill>
              </a:rPr>
              <a:t>When a benzodiazepine is taken for sleep, it can cause ___grogginess____ due to its long elimination half life </a:t>
            </a:r>
          </a:p>
          <a:p>
            <a:pPr marL="1371600" lvl="2" indent="-298450">
              <a:lnSpc>
                <a:spcPct val="115000"/>
              </a:lnSpc>
              <a:spcBef>
                <a:spcPts val="0"/>
              </a:spcBef>
              <a:spcAft>
                <a:spcPts val="1600"/>
              </a:spcAft>
              <a:buClr>
                <a:schemeClr val="dk1"/>
              </a:buClr>
              <a:buSzPct val="100000"/>
            </a:pPr>
            <a:r>
              <a:rPr lang="en">
                <a:solidFill>
                  <a:schemeClr val="dk1"/>
                </a:solidFill>
              </a:rPr>
              <a:t>Drop down menu: headache, insomnia, grogginess, amnesia </a:t>
            </a:r>
          </a:p>
          <a:p>
            <a:pPr marL="914400" lvl="1" indent="-298450">
              <a:lnSpc>
                <a:spcPct val="115000"/>
              </a:lnSpc>
              <a:spcBef>
                <a:spcPts val="0"/>
              </a:spcBef>
              <a:spcAft>
                <a:spcPts val="1600"/>
              </a:spcAft>
              <a:buClr>
                <a:schemeClr val="dk1"/>
              </a:buClr>
              <a:buSzPct val="100000"/>
            </a:pPr>
            <a:r>
              <a:rPr lang="en">
                <a:solidFill>
                  <a:schemeClr val="dk1"/>
                </a:solidFill>
              </a:rPr>
              <a:t>A serious and unusual side effect of a benzodiazepine is __amnesia____</a:t>
            </a:r>
          </a:p>
          <a:p>
            <a:pPr marL="1371600" lvl="2" indent="-298450">
              <a:lnSpc>
                <a:spcPct val="115000"/>
              </a:lnSpc>
              <a:spcBef>
                <a:spcPts val="0"/>
              </a:spcBef>
              <a:spcAft>
                <a:spcPts val="1600"/>
              </a:spcAft>
              <a:buClr>
                <a:schemeClr val="dk1"/>
              </a:buClr>
              <a:buSzPct val="100000"/>
            </a:pPr>
            <a:r>
              <a:rPr lang="en">
                <a:solidFill>
                  <a:schemeClr val="dk1"/>
                </a:solidFill>
              </a:rPr>
              <a:t>Drop down menu: Induction of P450s, G6P deficiency, amnesia</a:t>
            </a:r>
          </a:p>
          <a:p>
            <a:pPr marL="914400" lvl="1" indent="-298450">
              <a:lnSpc>
                <a:spcPct val="115000"/>
              </a:lnSpc>
              <a:spcBef>
                <a:spcPts val="0"/>
              </a:spcBef>
              <a:spcAft>
                <a:spcPts val="1600"/>
              </a:spcAft>
              <a:buClr>
                <a:schemeClr val="dk1"/>
              </a:buClr>
              <a:buSzPct val="100000"/>
            </a:pPr>
            <a:r>
              <a:rPr lang="en">
                <a:solidFill>
                  <a:schemeClr val="dk1"/>
                </a:solidFill>
              </a:rPr>
              <a:t>Tolerance develops to ____sedative____ but more rarely to _____anxiolytic____</a:t>
            </a:r>
          </a:p>
          <a:p>
            <a:pPr marL="1371600" lvl="2" indent="-298450">
              <a:lnSpc>
                <a:spcPct val="115000"/>
              </a:lnSpc>
              <a:spcBef>
                <a:spcPts val="0"/>
              </a:spcBef>
              <a:spcAft>
                <a:spcPts val="1600"/>
              </a:spcAft>
              <a:buClr>
                <a:schemeClr val="dk1"/>
              </a:buClr>
              <a:buSzPct val="100000"/>
            </a:pPr>
            <a:r>
              <a:rPr lang="en">
                <a:solidFill>
                  <a:schemeClr val="dk1"/>
                </a:solidFill>
              </a:rPr>
              <a:t>Each drop down can have sedative effects, anxiolytic effects, anesthetic effects</a:t>
            </a:r>
          </a:p>
        </p:txBody>
      </p:sp>
    </p:spTree>
    <p:extLst>
      <p:ext uri="{BB962C8B-B14F-4D97-AF65-F5344CB8AC3E}">
        <p14:creationId xmlns:p14="http://schemas.microsoft.com/office/powerpoint/2010/main" val="2023665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12474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342900">
              <a:lnSpc>
                <a:spcPct val="115000"/>
              </a:lnSpc>
              <a:spcBef>
                <a:spcPts val="0"/>
              </a:spcBef>
              <a:spcAft>
                <a:spcPts val="1600"/>
              </a:spcAft>
              <a:buClr>
                <a:schemeClr val="dk1"/>
              </a:buClr>
              <a:buSzPct val="100000"/>
            </a:pPr>
            <a:r>
              <a:rPr lang="en" sz="1800" dirty="0">
                <a:solidFill>
                  <a:schemeClr val="dk1"/>
                </a:solidFill>
              </a:rPr>
              <a:t>Patient AB has been prescribed a benzodiazepine and another medication for OCD. AB feels excessively sleepy and has noticed her balance is off. AB is probably taking diazepam and ___fluoxetine____</a:t>
            </a:r>
          </a:p>
          <a:p>
            <a:pPr marL="1371600" lvl="2" indent="-342900">
              <a:lnSpc>
                <a:spcPct val="115000"/>
              </a:lnSpc>
              <a:spcBef>
                <a:spcPts val="0"/>
              </a:spcBef>
              <a:spcAft>
                <a:spcPts val="1600"/>
              </a:spcAft>
              <a:buClr>
                <a:schemeClr val="dk1"/>
              </a:buClr>
              <a:buSzPct val="100000"/>
            </a:pPr>
            <a:r>
              <a:rPr lang="en" sz="1800" dirty="0">
                <a:solidFill>
                  <a:schemeClr val="dk1"/>
                </a:solidFill>
              </a:rPr>
              <a:t>Bupropion, nortriptyline, fluoxetine </a:t>
            </a:r>
          </a:p>
          <a:p>
            <a:pPr marL="914400" lvl="1" indent="-342900">
              <a:lnSpc>
                <a:spcPct val="115000"/>
              </a:lnSpc>
              <a:spcBef>
                <a:spcPts val="0"/>
              </a:spcBef>
              <a:spcAft>
                <a:spcPts val="1600"/>
              </a:spcAft>
              <a:buClr>
                <a:schemeClr val="dk1"/>
              </a:buClr>
              <a:buSzPct val="100000"/>
            </a:pPr>
            <a:r>
              <a:rPr lang="en" sz="1800" dirty="0">
                <a:solidFill>
                  <a:schemeClr val="dk1"/>
                </a:solidFill>
              </a:rPr>
              <a:t>This benzodiazepine is best suited for elderly individuals with liver damage: __lorazepam______</a:t>
            </a:r>
          </a:p>
          <a:p>
            <a:pPr marL="1371600" lvl="2" indent="-342900" rtl="0">
              <a:lnSpc>
                <a:spcPct val="115000"/>
              </a:lnSpc>
              <a:spcBef>
                <a:spcPts val="0"/>
              </a:spcBef>
              <a:spcAft>
                <a:spcPts val="1600"/>
              </a:spcAft>
              <a:buClr>
                <a:schemeClr val="dk1"/>
              </a:buClr>
              <a:buSzPct val="100000"/>
            </a:pPr>
            <a:r>
              <a:rPr lang="en" sz="1800" dirty="0">
                <a:solidFill>
                  <a:schemeClr val="dk1"/>
                </a:solidFill>
              </a:rPr>
              <a:t>Lorazepam, diazepam, clonazepam</a:t>
            </a:r>
          </a:p>
        </p:txBody>
      </p:sp>
    </p:spTree>
    <p:extLst>
      <p:ext uri="{BB962C8B-B14F-4D97-AF65-F5344CB8AC3E}">
        <p14:creationId xmlns:p14="http://schemas.microsoft.com/office/powerpoint/2010/main" val="2044145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Downloadable Links to PDF for printing</a:t>
            </a:r>
          </a:p>
        </p:txBody>
      </p:sp>
    </p:spTree>
    <p:extLst>
      <p:ext uri="{BB962C8B-B14F-4D97-AF65-F5344CB8AC3E}">
        <p14:creationId xmlns:p14="http://schemas.microsoft.com/office/powerpoint/2010/main" val="517546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5641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25447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63358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8388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4882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09059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76126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23522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76752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1008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88075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Shape 3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495967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58156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18439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0457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11222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9301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6592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88743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2412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8458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7" name="Shape 4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25580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3" name="Shape 4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348826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0" name="Shape 4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19860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717367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433798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9780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11970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7194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62352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66948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1" name="Shape 4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940585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7" name="Shape 4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911295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3" name="Shape 4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57708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Shape 4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419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5" name="Shape 5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947302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03635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8" name="Shape 5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21033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1202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9" name="Shape 5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38119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7" name="Shape 5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19099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685244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7" name="Shape 5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502033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702016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3" name="Shape 5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995730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Shape 5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9" name="Shape 5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21907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8" name="Shape 6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87213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Shape 6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7" name="Shape 6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3385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44791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2189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5" name="Shape 6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18780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1" name="Shape 6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2601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236436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7" name="Shape 6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30988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3" name="Shape 6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78461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9" name="Shape 6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47201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3887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462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9.png"/><Relationship Id="rId4" Type="http://schemas.openxmlformats.org/officeDocument/2006/relationships/image" Target="../media/image46.png"/></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6.png"/><Relationship Id="rId4" Type="http://schemas.openxmlformats.org/officeDocument/2006/relationships/image" Target="../media/image4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04125" y="183775"/>
            <a:ext cx="8520600" cy="572700"/>
          </a:xfrm>
          <a:prstGeom prst="rect">
            <a:avLst/>
          </a:prstGeom>
        </p:spPr>
        <p:txBody>
          <a:bodyPr lIns="91425" tIns="91425" rIns="91425" bIns="91425" anchor="t" anchorCtr="0">
            <a:noAutofit/>
          </a:bodyPr>
          <a:lstStyle/>
          <a:p>
            <a:pPr lvl="0">
              <a:spcBef>
                <a:spcPts val="0"/>
              </a:spcBef>
              <a:buNone/>
            </a:pPr>
            <a:r>
              <a:rPr lang="en"/>
              <a:t>Notes:</a:t>
            </a:r>
          </a:p>
        </p:txBody>
      </p:sp>
      <p:sp>
        <p:nvSpPr>
          <p:cNvPr id="55" name="Shape 55"/>
          <p:cNvSpPr txBox="1">
            <a:spLocks noGrp="1"/>
          </p:cNvSpPr>
          <p:nvPr>
            <p:ph type="body" idx="1"/>
          </p:nvPr>
        </p:nvSpPr>
        <p:spPr>
          <a:xfrm>
            <a:off x="311700" y="691450"/>
            <a:ext cx="8520600" cy="41340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200"/>
              <a:t>These were the first 4 topics (benzodiazepines, barbituates, z-drugs, miscellaneous hypnotics) we had sent to Dr. Beleh. I was thinking maybe we should combine z-drugs and miscellaneous hypnotics into one “topic” since there isn’t much information. Then the 4th topic can be anticonvulsants!! </a:t>
            </a:r>
          </a:p>
          <a:p>
            <a:pPr lvl="0">
              <a:lnSpc>
                <a:spcPct val="100000"/>
              </a:lnSpc>
              <a:spcBef>
                <a:spcPts val="0"/>
              </a:spcBef>
              <a:spcAft>
                <a:spcPts val="0"/>
              </a:spcAft>
              <a:buNone/>
            </a:pPr>
            <a:endParaRPr sz="1200"/>
          </a:p>
          <a:p>
            <a:pPr lvl="0" rtl="0">
              <a:lnSpc>
                <a:spcPct val="100000"/>
              </a:lnSpc>
              <a:spcBef>
                <a:spcPts val="0"/>
              </a:spcBef>
              <a:spcAft>
                <a:spcPts val="0"/>
              </a:spcAft>
              <a:buNone/>
            </a:pPr>
            <a:r>
              <a:rPr lang="en" sz="1200"/>
              <a:t>Tool 1 (Angela) - “SAR module.” Include basic SAR requirements for each and then practice problems like we have on exams. For example,  where we have to pick the most active compound given 3 compounds or there is change to a compound and you have to say if the change increases or decreases activity. Also include some SAR case based questions and metabolism questions  where student has to pick correct answer based on compound structure.</a:t>
            </a:r>
          </a:p>
          <a:p>
            <a:pPr lvl="0">
              <a:lnSpc>
                <a:spcPct val="100000"/>
              </a:lnSpc>
              <a:spcBef>
                <a:spcPts val="0"/>
              </a:spcBef>
              <a:spcAft>
                <a:spcPts val="0"/>
              </a:spcAft>
              <a:buNone/>
            </a:pPr>
            <a:endParaRPr sz="1200"/>
          </a:p>
          <a:p>
            <a:pPr lvl="0" rtl="0">
              <a:lnSpc>
                <a:spcPct val="100000"/>
              </a:lnSpc>
              <a:spcBef>
                <a:spcPts val="0"/>
              </a:spcBef>
              <a:spcAft>
                <a:spcPts val="0"/>
              </a:spcAft>
              <a:buNone/>
            </a:pPr>
            <a:r>
              <a:rPr lang="en" sz="1200"/>
              <a:t>Tool 2 (Kristen)- MOA and key features of the drug classes?  Name and function from picture of molecule. We’ve had to do this on past exams and this will help with general picture of drugs. Matching could be an option but on exams we had to produce the answer so maybe it should be fill in the blank </a:t>
            </a:r>
          </a:p>
          <a:p>
            <a:pPr lvl="0" rtl="0">
              <a:lnSpc>
                <a:spcPct val="100000"/>
              </a:lnSpc>
              <a:spcBef>
                <a:spcPts val="0"/>
              </a:spcBef>
              <a:spcAft>
                <a:spcPts val="0"/>
              </a:spcAft>
              <a:buNone/>
            </a:pPr>
            <a:endParaRPr sz="1200"/>
          </a:p>
          <a:p>
            <a:pPr lvl="0" rtl="0">
              <a:lnSpc>
                <a:spcPct val="100000"/>
              </a:lnSpc>
              <a:spcBef>
                <a:spcPts val="0"/>
              </a:spcBef>
              <a:spcAft>
                <a:spcPts val="0"/>
              </a:spcAft>
              <a:buNone/>
            </a:pPr>
            <a:r>
              <a:rPr lang="en" sz="1200"/>
              <a:t>^^maybe since my section above is focusing on the drug structures, you can have your answer choices be the drug name instead of the structure just so there is more variety.</a:t>
            </a:r>
          </a:p>
          <a:p>
            <a:pPr lvl="0" rtl="0">
              <a:lnSpc>
                <a:spcPct val="100000"/>
              </a:lnSpc>
              <a:spcBef>
                <a:spcPts val="0"/>
              </a:spcBef>
              <a:spcAft>
                <a:spcPts val="0"/>
              </a:spcAft>
              <a:buNone/>
            </a:pPr>
            <a:endParaRPr sz="1200"/>
          </a:p>
          <a:p>
            <a:pPr lvl="0" rtl="0">
              <a:lnSpc>
                <a:spcPct val="100000"/>
              </a:lnSpc>
              <a:spcBef>
                <a:spcPts val="0"/>
              </a:spcBef>
              <a:spcAft>
                <a:spcPts val="0"/>
              </a:spcAft>
              <a:buNone/>
            </a:pPr>
            <a:endParaRPr sz="1200"/>
          </a:p>
          <a:p>
            <a:pPr lvl="0">
              <a:lnSpc>
                <a:spcPct val="100000"/>
              </a:lnSpc>
              <a:spcBef>
                <a:spcPts val="0"/>
              </a:spcBef>
              <a:buNone/>
            </a:pPr>
            <a:r>
              <a:rPr lang="en" sz="1200"/>
              <a:t>Tool 3 (Codie) - Printable/Downloadable worksheet -&gt; Can be all pharmacology or have column for some SAR</a:t>
            </a:r>
          </a:p>
          <a:p>
            <a:pPr lvl="0">
              <a:lnSpc>
                <a:spcPct val="100000"/>
              </a:lnSpc>
              <a:spcBef>
                <a:spcPts val="0"/>
              </a:spcBef>
              <a:buNone/>
            </a:pPr>
            <a:r>
              <a:rPr lang="en" sz="1200"/>
              <a:t>OR…. </a:t>
            </a:r>
          </a:p>
          <a:p>
            <a:pPr lvl="0">
              <a:lnSpc>
                <a:spcPct val="100000"/>
              </a:lnSpc>
              <a:spcBef>
                <a:spcPts val="0"/>
              </a:spcBef>
              <a:buNone/>
            </a:pPr>
            <a:r>
              <a:rPr lang="en" sz="1200"/>
              <a:t>Pharmacology case-based questions: Each answer will provide input as to why the selected choice was correct or not. </a:t>
            </a:r>
          </a:p>
          <a:p>
            <a:pPr lvl="0">
              <a:spcBef>
                <a:spcPts val="0"/>
              </a:spcBef>
              <a:buNone/>
            </a:pPr>
            <a:endParaRPr sz="1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56" name="Shape 156"/>
          <p:cNvSpPr txBox="1">
            <a:spLocks noGrp="1"/>
          </p:cNvSpPr>
          <p:nvPr>
            <p:ph type="body" idx="1"/>
          </p:nvPr>
        </p:nvSpPr>
        <p:spPr>
          <a:xfrm>
            <a:off x="311700" y="850550"/>
            <a:ext cx="8520600" cy="41130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Which of these 3 compounds would be the best benzodiazepine for use as a hypnotic?     </a:t>
            </a:r>
            <a:r>
              <a:rPr lang="en" sz="1400">
                <a:solidFill>
                  <a:schemeClr val="dk1"/>
                </a:solidFill>
              </a:rPr>
              <a:t>Click on any compound:</a:t>
            </a:r>
          </a:p>
          <a:p>
            <a:pPr lv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a:spcBef>
                <a:spcPts val="0"/>
              </a:spcBef>
              <a:buClr>
                <a:schemeClr val="dk1"/>
              </a:buClr>
            </a:pPr>
            <a:r>
              <a:rPr lang="en" b="1">
                <a:solidFill>
                  <a:schemeClr val="dk1"/>
                </a:solidFill>
              </a:rPr>
              <a:t>CORRECT ANSWER: compound 1 (temazepam)</a:t>
            </a:r>
          </a:p>
          <a:p>
            <a:pPr marL="914400" lvl="1" indent="-228600" rtl="0">
              <a:spcBef>
                <a:spcPts val="0"/>
              </a:spcBef>
              <a:spcAft>
                <a:spcPts val="0"/>
              </a:spcAft>
              <a:buClr>
                <a:srgbClr val="000000"/>
              </a:buClr>
            </a:pPr>
            <a:r>
              <a:rPr lang="en">
                <a:solidFill>
                  <a:srgbClr val="000000"/>
                </a:solidFill>
              </a:rPr>
              <a:t>Best choice for a hypnotic as it already has the hydroxyl handle (position 3) so it is quickly metabolized to an inactive metabolite by conjugation; thus it has a short elimination half-life, which is ideal for hypnotics</a:t>
            </a:r>
          </a:p>
        </p:txBody>
      </p:sp>
      <p:pic>
        <p:nvPicPr>
          <p:cNvPr id="157" name="Shape 157"/>
          <p:cNvPicPr preferRelativeResize="0"/>
          <p:nvPr/>
        </p:nvPicPr>
        <p:blipFill>
          <a:blip r:embed="rId3">
            <a:alphaModFix/>
          </a:blip>
          <a:stretch>
            <a:fillRect/>
          </a:stretch>
        </p:blipFill>
        <p:spPr>
          <a:xfrm>
            <a:off x="908675" y="1743075"/>
            <a:ext cx="1771650" cy="1657350"/>
          </a:xfrm>
          <a:prstGeom prst="rect">
            <a:avLst/>
          </a:prstGeom>
          <a:noFill/>
          <a:ln>
            <a:noFill/>
          </a:ln>
        </p:spPr>
      </p:pic>
      <p:pic>
        <p:nvPicPr>
          <p:cNvPr id="158" name="Shape 158"/>
          <p:cNvPicPr preferRelativeResize="0"/>
          <p:nvPr/>
        </p:nvPicPr>
        <p:blipFill>
          <a:blip r:embed="rId4">
            <a:alphaModFix/>
          </a:blip>
          <a:stretch>
            <a:fillRect/>
          </a:stretch>
        </p:blipFill>
        <p:spPr>
          <a:xfrm>
            <a:off x="3596681" y="1709025"/>
            <a:ext cx="1980622" cy="1725450"/>
          </a:xfrm>
          <a:prstGeom prst="rect">
            <a:avLst/>
          </a:prstGeom>
          <a:noFill/>
          <a:ln>
            <a:noFill/>
          </a:ln>
        </p:spPr>
      </p:pic>
      <p:pic>
        <p:nvPicPr>
          <p:cNvPr id="159" name="Shape 159"/>
          <p:cNvPicPr preferRelativeResize="0"/>
          <p:nvPr/>
        </p:nvPicPr>
        <p:blipFill>
          <a:blip r:embed="rId5">
            <a:alphaModFix/>
          </a:blip>
          <a:stretch>
            <a:fillRect/>
          </a:stretch>
        </p:blipFill>
        <p:spPr>
          <a:xfrm>
            <a:off x="5819325" y="1680212"/>
            <a:ext cx="2711549" cy="2093124"/>
          </a:xfrm>
          <a:prstGeom prst="rect">
            <a:avLst/>
          </a:prstGeom>
          <a:noFill/>
          <a:ln>
            <a:noFill/>
          </a:ln>
        </p:spPr>
      </p:pic>
      <p:sp>
        <p:nvSpPr>
          <p:cNvPr id="160" name="Shape 160"/>
          <p:cNvSpPr txBox="1"/>
          <p:nvPr/>
        </p:nvSpPr>
        <p:spPr>
          <a:xfrm>
            <a:off x="6493650" y="3190425"/>
            <a:ext cx="1362900" cy="4416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66" name="Shape 166"/>
          <p:cNvSpPr txBox="1">
            <a:spLocks noGrp="1"/>
          </p:cNvSpPr>
          <p:nvPr>
            <p:ph type="body" idx="1"/>
          </p:nvPr>
        </p:nvSpPr>
        <p:spPr>
          <a:xfrm>
            <a:off x="311700" y="914850"/>
            <a:ext cx="8520600" cy="41388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Which of these 3 compounds would be the best benzodiazepine for use as an anxiolytic?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2 (chlorazepate)</a:t>
            </a:r>
          </a:p>
          <a:p>
            <a:pPr marL="914400" lvl="1" indent="-228600" rtl="0">
              <a:spcBef>
                <a:spcPts val="0"/>
              </a:spcBef>
              <a:spcAft>
                <a:spcPts val="0"/>
              </a:spcAft>
              <a:buClr>
                <a:schemeClr val="dk1"/>
              </a:buClr>
            </a:pPr>
            <a:r>
              <a:rPr lang="en">
                <a:solidFill>
                  <a:schemeClr val="dk1"/>
                </a:solidFill>
              </a:rPr>
              <a:t>Best choice for an anxiolytic. The compound is slowly absorbed because it has a carboxylic acid that must be cleaved first (like a prodrug) and it is metabolized to an active metabolite; thus it has a long elimination half-life (40-50 hr), which is ideal for anxiolytics</a:t>
            </a:r>
          </a:p>
        </p:txBody>
      </p:sp>
      <p:pic>
        <p:nvPicPr>
          <p:cNvPr id="167" name="Shape 167"/>
          <p:cNvPicPr preferRelativeResize="0"/>
          <p:nvPr/>
        </p:nvPicPr>
        <p:blipFill>
          <a:blip r:embed="rId3">
            <a:alphaModFix/>
          </a:blip>
          <a:stretch>
            <a:fillRect/>
          </a:stretch>
        </p:blipFill>
        <p:spPr>
          <a:xfrm>
            <a:off x="1168225" y="1983400"/>
            <a:ext cx="1755475" cy="1707049"/>
          </a:xfrm>
          <a:prstGeom prst="rect">
            <a:avLst/>
          </a:prstGeom>
          <a:noFill/>
          <a:ln>
            <a:noFill/>
          </a:ln>
        </p:spPr>
      </p:pic>
      <p:pic>
        <p:nvPicPr>
          <p:cNvPr id="168" name="Shape 168"/>
          <p:cNvPicPr preferRelativeResize="0"/>
          <p:nvPr/>
        </p:nvPicPr>
        <p:blipFill>
          <a:blip r:embed="rId4">
            <a:alphaModFix/>
          </a:blip>
          <a:stretch>
            <a:fillRect/>
          </a:stretch>
        </p:blipFill>
        <p:spPr>
          <a:xfrm>
            <a:off x="3541787" y="1939437"/>
            <a:ext cx="2060429" cy="1794975"/>
          </a:xfrm>
          <a:prstGeom prst="rect">
            <a:avLst/>
          </a:prstGeom>
          <a:noFill/>
          <a:ln>
            <a:noFill/>
          </a:ln>
        </p:spPr>
      </p:pic>
      <p:pic>
        <p:nvPicPr>
          <p:cNvPr id="169" name="Shape 169" descr="Screen shot 2016-06-06 at 10.23.06 AM.png"/>
          <p:cNvPicPr preferRelativeResize="0"/>
          <p:nvPr/>
        </p:nvPicPr>
        <p:blipFill>
          <a:blip r:embed="rId5">
            <a:alphaModFix/>
          </a:blip>
          <a:stretch>
            <a:fillRect/>
          </a:stretch>
        </p:blipFill>
        <p:spPr>
          <a:xfrm>
            <a:off x="6220300" y="1896402"/>
            <a:ext cx="1755475" cy="1794072"/>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175" name="Shape 17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Predict if the metabolites will be active or inactive</a:t>
            </a:r>
          </a:p>
          <a:p>
            <a:pPr marL="914400" marR="0" lvl="1" indent="-342900" algn="l" rtl="0">
              <a:lnSpc>
                <a:spcPct val="115000"/>
              </a:lnSpc>
              <a:spcBef>
                <a:spcPts val="0"/>
              </a:spcBef>
              <a:spcAft>
                <a:spcPts val="1600"/>
              </a:spcAft>
              <a:buClr>
                <a:schemeClr val="dk1"/>
              </a:buClr>
              <a:buSzPct val="100000"/>
              <a:buFont typeface="Arial"/>
            </a:pPr>
            <a:r>
              <a:rPr lang="en" sz="1800">
                <a:solidFill>
                  <a:schemeClr val="dk1"/>
                </a:solidFill>
              </a:rPr>
              <a:t>Have a picture of a compound with its metabolites</a:t>
            </a:r>
          </a:p>
          <a:p>
            <a:pPr marL="1371600" lvl="2" indent="-342900" rtl="0">
              <a:spcBef>
                <a:spcPts val="0"/>
              </a:spcBef>
              <a:buClr>
                <a:schemeClr val="dk1"/>
              </a:buClr>
              <a:buSzPct val="100000"/>
            </a:pPr>
            <a:r>
              <a:rPr lang="en" sz="1800" b="1">
                <a:solidFill>
                  <a:schemeClr val="dk1"/>
                </a:solidFill>
              </a:rPr>
              <a:t>Answer choices for each metabolite: active or inactive</a:t>
            </a:r>
          </a:p>
          <a:p>
            <a:pPr marL="1828800" lvl="3" indent="-342900" rtl="0">
              <a:spcBef>
                <a:spcPts val="0"/>
              </a:spcBef>
              <a:buClr>
                <a:schemeClr val="dk1"/>
              </a:buClr>
              <a:buSzPct val="100000"/>
            </a:pPr>
            <a:r>
              <a:rPr lang="en" sz="1800">
                <a:solidFill>
                  <a:schemeClr val="dk1"/>
                </a:solidFill>
              </a:rPr>
              <a:t>Correct answer will be shown once selected</a:t>
            </a:r>
          </a:p>
          <a:p>
            <a:pPr marL="457200" marR="0" lvl="0" indent="0" algn="l" rtl="0">
              <a:lnSpc>
                <a:spcPct val="115000"/>
              </a:lnSpc>
              <a:spcBef>
                <a:spcPts val="0"/>
              </a:spcBef>
              <a:spcAft>
                <a:spcPts val="1600"/>
              </a:spcAft>
              <a:buNone/>
            </a:pPr>
            <a:endParaRPr sz="1800">
              <a:solidFill>
                <a:srgbClr val="000000"/>
              </a:solidFill>
            </a:endParaRPr>
          </a:p>
          <a:p>
            <a:pPr marL="914400" lvl="0" indent="0" rtl="0">
              <a:spcBef>
                <a:spcPts val="0"/>
              </a:spcBef>
              <a:buNone/>
            </a:pPr>
            <a:endParaRPr sz="1800">
              <a:solidFill>
                <a:srgbClr val="0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81" name="Shape 181"/>
          <p:cNvSpPr txBox="1">
            <a:spLocks noGrp="1"/>
          </p:cNvSpPr>
          <p:nvPr>
            <p:ph type="body" idx="1"/>
          </p:nvPr>
        </p:nvSpPr>
        <p:spPr>
          <a:xfrm>
            <a:off x="311700" y="1152475"/>
            <a:ext cx="86379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Predict if the metabolites will be active or inactive    </a:t>
            </a:r>
          </a:p>
        </p:txBody>
      </p:sp>
      <p:pic>
        <p:nvPicPr>
          <p:cNvPr id="182" name="Shape 182" descr="Screen shot 2016-06-17 at 6.25.41 PM.png"/>
          <p:cNvPicPr preferRelativeResize="0"/>
          <p:nvPr/>
        </p:nvPicPr>
        <p:blipFill>
          <a:blip r:embed="rId3">
            <a:alphaModFix/>
          </a:blip>
          <a:stretch>
            <a:fillRect/>
          </a:stretch>
        </p:blipFill>
        <p:spPr>
          <a:xfrm>
            <a:off x="639650" y="1909149"/>
            <a:ext cx="8255749" cy="1704149"/>
          </a:xfrm>
          <a:prstGeom prst="rect">
            <a:avLst/>
          </a:prstGeom>
          <a:noFill/>
          <a:ln>
            <a:noFill/>
          </a:ln>
        </p:spPr>
      </p:pic>
      <p:sp>
        <p:nvSpPr>
          <p:cNvPr id="183" name="Shape 183"/>
          <p:cNvSpPr txBox="1"/>
          <p:nvPr/>
        </p:nvSpPr>
        <p:spPr>
          <a:xfrm>
            <a:off x="2996100" y="3291850"/>
            <a:ext cx="1247400" cy="18516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a:t>Click either:</a:t>
            </a:r>
          </a:p>
          <a:p>
            <a:pPr lvl="0">
              <a:spcBef>
                <a:spcPts val="0"/>
              </a:spcBef>
              <a:buNone/>
            </a:pPr>
            <a:endParaRPr/>
          </a:p>
          <a:p>
            <a:pPr lvl="0">
              <a:spcBef>
                <a:spcPts val="0"/>
              </a:spcBef>
              <a:buNone/>
            </a:pPr>
            <a:r>
              <a:rPr lang="en" b="1"/>
              <a:t>Active	</a:t>
            </a:r>
          </a:p>
          <a:p>
            <a:pPr lvl="0">
              <a:spcBef>
                <a:spcPts val="0"/>
              </a:spcBef>
              <a:buNone/>
            </a:pPr>
            <a:r>
              <a:rPr lang="en" b="1"/>
              <a:t>or </a:t>
            </a:r>
          </a:p>
          <a:p>
            <a:pPr lvl="0">
              <a:spcBef>
                <a:spcPts val="0"/>
              </a:spcBef>
              <a:buNone/>
            </a:pPr>
            <a:r>
              <a:rPr lang="en" b="1"/>
              <a:t>Inactive?</a:t>
            </a:r>
          </a:p>
          <a:p>
            <a:pPr lvl="0">
              <a:spcBef>
                <a:spcPts val="0"/>
              </a:spcBef>
              <a:buNone/>
            </a:pPr>
            <a:endParaRPr b="1"/>
          </a:p>
          <a:p>
            <a:pPr lvl="0">
              <a:spcBef>
                <a:spcPts val="0"/>
              </a:spcBef>
              <a:buNone/>
            </a:pPr>
            <a:r>
              <a:rPr lang="en" b="1"/>
              <a:t>ANSWER:</a:t>
            </a:r>
          </a:p>
          <a:p>
            <a:pPr lvl="0">
              <a:spcBef>
                <a:spcPts val="0"/>
              </a:spcBef>
              <a:buNone/>
            </a:pPr>
            <a:r>
              <a:rPr lang="en" b="1"/>
              <a:t>Active</a:t>
            </a:r>
          </a:p>
        </p:txBody>
      </p:sp>
      <p:sp>
        <p:nvSpPr>
          <p:cNvPr id="184" name="Shape 184"/>
          <p:cNvSpPr txBox="1"/>
          <p:nvPr/>
        </p:nvSpPr>
        <p:spPr>
          <a:xfrm>
            <a:off x="4652975" y="3354225"/>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a:spcBef>
                <a:spcPts val="0"/>
              </a:spcBef>
              <a:buNone/>
            </a:pPr>
            <a:r>
              <a:rPr lang="en" b="1"/>
              <a:t>Inactive?</a:t>
            </a:r>
          </a:p>
          <a:p>
            <a:pPr lvl="0">
              <a:spcBef>
                <a:spcPts val="0"/>
              </a:spcBef>
              <a:buNone/>
            </a:pPr>
            <a:endParaRPr b="1"/>
          </a:p>
          <a:p>
            <a:pPr lvl="0">
              <a:spcBef>
                <a:spcPts val="0"/>
              </a:spcBef>
              <a:buNone/>
            </a:pPr>
            <a:r>
              <a:rPr lang="en" b="1"/>
              <a:t>ANSWER: </a:t>
            </a:r>
          </a:p>
          <a:p>
            <a:pPr lvl="0" rtl="0">
              <a:spcBef>
                <a:spcPts val="0"/>
              </a:spcBef>
              <a:buNone/>
            </a:pPr>
            <a:r>
              <a:rPr lang="en" b="1"/>
              <a:t>Active</a:t>
            </a:r>
          </a:p>
        </p:txBody>
      </p:sp>
      <p:sp>
        <p:nvSpPr>
          <p:cNvPr id="185" name="Shape 185"/>
          <p:cNvSpPr txBox="1"/>
          <p:nvPr/>
        </p:nvSpPr>
        <p:spPr>
          <a:xfrm>
            <a:off x="7222825" y="2619400"/>
            <a:ext cx="1247400" cy="11574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a:spcBef>
                <a:spcPts val="0"/>
              </a:spcBef>
              <a:buNone/>
            </a:pPr>
            <a:r>
              <a:rPr lang="en" b="1"/>
              <a:t>Inactive?</a:t>
            </a:r>
          </a:p>
          <a:p>
            <a:pPr lvl="0">
              <a:spcBef>
                <a:spcPts val="0"/>
              </a:spcBef>
              <a:buNone/>
            </a:pPr>
            <a:endParaRPr b="1"/>
          </a:p>
          <a:p>
            <a:pPr lvl="0">
              <a:spcBef>
                <a:spcPts val="0"/>
              </a:spcBef>
              <a:buNone/>
            </a:pPr>
            <a:r>
              <a:rPr lang="en" b="1"/>
              <a:t>ANSWER:</a:t>
            </a:r>
          </a:p>
          <a:p>
            <a:pPr lvl="0" rtl="0">
              <a:spcBef>
                <a:spcPts val="0"/>
              </a:spcBef>
              <a:buNone/>
            </a:pPr>
            <a:r>
              <a:rPr lang="en" b="1"/>
              <a:t>Inactive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91" name="Shape 191"/>
          <p:cNvSpPr txBox="1">
            <a:spLocks noGrp="1"/>
          </p:cNvSpPr>
          <p:nvPr>
            <p:ph type="body" idx="1"/>
          </p:nvPr>
        </p:nvSpPr>
        <p:spPr>
          <a:xfrm>
            <a:off x="311700" y="1152475"/>
            <a:ext cx="8520600" cy="39138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Predict if the metabolites will be active or inactive    </a:t>
            </a:r>
          </a:p>
          <a:p>
            <a:pPr lvl="0">
              <a:spcBef>
                <a:spcPts val="0"/>
              </a:spcBef>
              <a:buNone/>
            </a:pPr>
            <a:endParaRPr/>
          </a:p>
        </p:txBody>
      </p:sp>
      <p:pic>
        <p:nvPicPr>
          <p:cNvPr id="192" name="Shape 192" descr="Screen shot 2016-06-17 at 6.29.11 PM.png"/>
          <p:cNvPicPr preferRelativeResize="0"/>
          <p:nvPr/>
        </p:nvPicPr>
        <p:blipFill>
          <a:blip r:embed="rId3">
            <a:alphaModFix/>
          </a:blip>
          <a:stretch>
            <a:fillRect/>
          </a:stretch>
        </p:blipFill>
        <p:spPr>
          <a:xfrm>
            <a:off x="1902862" y="1903575"/>
            <a:ext cx="5338275" cy="1853999"/>
          </a:xfrm>
          <a:prstGeom prst="rect">
            <a:avLst/>
          </a:prstGeom>
          <a:noFill/>
          <a:ln>
            <a:noFill/>
          </a:ln>
        </p:spPr>
      </p:pic>
      <p:sp>
        <p:nvSpPr>
          <p:cNvPr id="193" name="Shape 193"/>
          <p:cNvSpPr txBox="1"/>
          <p:nvPr/>
        </p:nvSpPr>
        <p:spPr>
          <a:xfrm>
            <a:off x="5141600" y="3362275"/>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Inactive</a:t>
            </a:r>
          </a:p>
        </p:txBody>
      </p:sp>
      <p:sp>
        <p:nvSpPr>
          <p:cNvPr id="194" name="Shape 194"/>
          <p:cNvSpPr txBox="1"/>
          <p:nvPr/>
        </p:nvSpPr>
        <p:spPr>
          <a:xfrm>
            <a:off x="835825" y="3757575"/>
            <a:ext cx="2147400" cy="1192800"/>
          </a:xfrm>
          <a:prstGeom prst="rect">
            <a:avLst/>
          </a:prstGeom>
          <a:noFill/>
          <a:ln>
            <a:noFill/>
          </a:ln>
        </p:spPr>
        <p:txBody>
          <a:bodyPr lIns="91425" tIns="91425" rIns="91425" bIns="91425" anchor="t" anchorCtr="0">
            <a:noAutofit/>
          </a:bodyPr>
          <a:lstStyle/>
          <a:p>
            <a:pPr lvl="0">
              <a:spcBef>
                <a:spcPts val="0"/>
              </a:spcBef>
              <a:buNone/>
            </a:pPr>
            <a:r>
              <a:rPr lang="en"/>
              <a:t>Would this be an ideal hypnotic or anxiolytic? (click either)</a:t>
            </a:r>
          </a:p>
          <a:p>
            <a:pPr lvl="0">
              <a:spcBef>
                <a:spcPts val="0"/>
              </a:spcBef>
              <a:buNone/>
            </a:pPr>
            <a:endParaRPr/>
          </a:p>
          <a:p>
            <a:pPr lvl="0">
              <a:spcBef>
                <a:spcPts val="0"/>
              </a:spcBef>
              <a:buNone/>
            </a:pPr>
            <a:r>
              <a:rPr lang="en" b="1"/>
              <a:t>ANSWER: hypnotic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200" name="Shape 20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Predict if the metabolites will be active or inactive  </a:t>
            </a:r>
          </a:p>
        </p:txBody>
      </p:sp>
      <p:pic>
        <p:nvPicPr>
          <p:cNvPr id="201" name="Shape 201" descr="Screen shot 2016-06-17 at 6.29.27 PM.png"/>
          <p:cNvPicPr preferRelativeResize="0"/>
          <p:nvPr/>
        </p:nvPicPr>
        <p:blipFill>
          <a:blip r:embed="rId3">
            <a:alphaModFix/>
          </a:blip>
          <a:stretch>
            <a:fillRect/>
          </a:stretch>
        </p:blipFill>
        <p:spPr>
          <a:xfrm>
            <a:off x="132512" y="1879112"/>
            <a:ext cx="8878974" cy="1963125"/>
          </a:xfrm>
          <a:prstGeom prst="rect">
            <a:avLst/>
          </a:prstGeom>
          <a:noFill/>
          <a:ln>
            <a:noFill/>
          </a:ln>
        </p:spPr>
      </p:pic>
      <p:sp>
        <p:nvSpPr>
          <p:cNvPr id="202" name="Shape 202"/>
          <p:cNvSpPr txBox="1"/>
          <p:nvPr/>
        </p:nvSpPr>
        <p:spPr>
          <a:xfrm>
            <a:off x="2801325" y="3349400"/>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Active</a:t>
            </a:r>
          </a:p>
        </p:txBody>
      </p:sp>
      <p:sp>
        <p:nvSpPr>
          <p:cNvPr id="203" name="Shape 203"/>
          <p:cNvSpPr txBox="1"/>
          <p:nvPr/>
        </p:nvSpPr>
        <p:spPr>
          <a:xfrm>
            <a:off x="4779650" y="3349400"/>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Inactive</a:t>
            </a:r>
          </a:p>
        </p:txBody>
      </p:sp>
      <p:sp>
        <p:nvSpPr>
          <p:cNvPr id="204" name="Shape 204"/>
          <p:cNvSpPr txBox="1"/>
          <p:nvPr/>
        </p:nvSpPr>
        <p:spPr>
          <a:xfrm>
            <a:off x="7503800" y="2612650"/>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Inactive</a:t>
            </a:r>
          </a:p>
        </p:txBody>
      </p:sp>
      <p:sp>
        <p:nvSpPr>
          <p:cNvPr id="205" name="Shape 205"/>
          <p:cNvSpPr txBox="1"/>
          <p:nvPr/>
        </p:nvSpPr>
        <p:spPr>
          <a:xfrm>
            <a:off x="244325" y="3731850"/>
            <a:ext cx="2147400" cy="1192800"/>
          </a:xfrm>
          <a:prstGeom prst="rect">
            <a:avLst/>
          </a:prstGeom>
          <a:noFill/>
          <a:ln>
            <a:noFill/>
          </a:ln>
        </p:spPr>
        <p:txBody>
          <a:bodyPr lIns="91425" tIns="91425" rIns="91425" bIns="91425" anchor="t" anchorCtr="0">
            <a:noAutofit/>
          </a:bodyPr>
          <a:lstStyle/>
          <a:p>
            <a:pPr lvl="0" rtl="0">
              <a:spcBef>
                <a:spcPts val="0"/>
              </a:spcBef>
              <a:buNone/>
            </a:pPr>
            <a:r>
              <a:rPr lang="en"/>
              <a:t>Would this be an ideal hypnotic or anxiolytic? (click either)</a:t>
            </a:r>
          </a:p>
          <a:p>
            <a:pPr lvl="0" rtl="0">
              <a:spcBef>
                <a:spcPts val="0"/>
              </a:spcBef>
              <a:buNone/>
            </a:pPr>
            <a:endParaRPr/>
          </a:p>
          <a:p>
            <a:pPr lvl="0" rtl="0">
              <a:spcBef>
                <a:spcPts val="0"/>
              </a:spcBef>
              <a:buNone/>
            </a:pPr>
            <a:r>
              <a:rPr lang="en" b="1"/>
              <a:t>ANSWER: hypnotic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118650"/>
            <a:ext cx="8520600" cy="572700"/>
          </a:xfrm>
          <a:prstGeom prst="rect">
            <a:avLst/>
          </a:prstGeom>
        </p:spPr>
        <p:txBody>
          <a:bodyPr lIns="91425" tIns="91425" rIns="91425" bIns="91425" anchor="t" anchorCtr="0">
            <a:noAutofit/>
          </a:bodyPr>
          <a:lstStyle/>
          <a:p>
            <a:pPr lvl="0">
              <a:spcBef>
                <a:spcPts val="0"/>
              </a:spcBef>
              <a:buNone/>
            </a:pPr>
            <a:r>
              <a:rPr lang="en"/>
              <a:t>Tool 2 - Mechanism of Action and Indications</a:t>
            </a:r>
          </a:p>
        </p:txBody>
      </p:sp>
      <p:sp>
        <p:nvSpPr>
          <p:cNvPr id="211" name="Shape 211"/>
          <p:cNvSpPr txBox="1">
            <a:spLocks noGrp="1"/>
          </p:cNvSpPr>
          <p:nvPr>
            <p:ph type="body" idx="1"/>
          </p:nvPr>
        </p:nvSpPr>
        <p:spPr>
          <a:xfrm>
            <a:off x="311700" y="747775"/>
            <a:ext cx="8520600" cy="4239000"/>
          </a:xfrm>
          <a:prstGeom prst="rect">
            <a:avLst/>
          </a:prstGeom>
        </p:spPr>
        <p:txBody>
          <a:bodyPr lIns="91425" tIns="91425" rIns="91425" bIns="91425" anchor="t" anchorCtr="0">
            <a:noAutofit/>
          </a:bodyPr>
          <a:lstStyle/>
          <a:p>
            <a:pPr marL="457200" lvl="0" indent="-330200" rtl="0">
              <a:spcBef>
                <a:spcPts val="0"/>
              </a:spcBef>
              <a:buClr>
                <a:srgbClr val="000000"/>
              </a:buClr>
              <a:buSzPct val="100000"/>
            </a:pPr>
            <a:r>
              <a:rPr lang="en" sz="1600" b="1">
                <a:solidFill>
                  <a:schemeClr val="dk1"/>
                </a:solidFill>
              </a:rPr>
              <a:t>Module Design Overview:</a:t>
            </a:r>
          </a:p>
          <a:p>
            <a:pPr marL="914400" lvl="1" indent="-330200" rtl="0">
              <a:spcBef>
                <a:spcPts val="0"/>
              </a:spcBef>
              <a:buClr>
                <a:schemeClr val="dk1"/>
              </a:buClr>
              <a:buSzPct val="100000"/>
            </a:pPr>
            <a:r>
              <a:rPr lang="en" sz="1600">
                <a:solidFill>
                  <a:schemeClr val="dk1"/>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30200" rtl="0">
              <a:spcBef>
                <a:spcPts val="0"/>
              </a:spcBef>
              <a:buClr>
                <a:srgbClr val="FF0000"/>
              </a:buClr>
              <a:buSzPct val="100000"/>
            </a:pPr>
            <a:r>
              <a:rPr lang="en" sz="1600" b="1">
                <a:solidFill>
                  <a:srgbClr val="FF0000"/>
                </a:solidFill>
              </a:rPr>
              <a:t>1. Mechanism of Action/Indication characteristics</a:t>
            </a:r>
          </a:p>
          <a:p>
            <a:pPr marL="1828800" lvl="3" indent="-330200" rtl="0">
              <a:spcBef>
                <a:spcPts val="0"/>
              </a:spcBef>
              <a:buClr>
                <a:schemeClr val="dk1"/>
              </a:buClr>
              <a:buSzPct val="100000"/>
            </a:pPr>
            <a:r>
              <a:rPr lang="en" sz="1600">
                <a:solidFill>
                  <a:schemeClr val="dk1"/>
                </a:solidFill>
              </a:rPr>
              <a:t>Students will have examples of drug structures from the class on the screen and will know what drug class they are working on </a:t>
            </a:r>
          </a:p>
          <a:p>
            <a:pPr marL="1828800" lvl="3" indent="-330200" rtl="0">
              <a:spcBef>
                <a:spcPts val="0"/>
              </a:spcBef>
              <a:buClr>
                <a:schemeClr val="dk1"/>
              </a:buClr>
              <a:buSzPct val="100000"/>
            </a:pPr>
            <a:r>
              <a:rPr lang="en" sz="1600">
                <a:solidFill>
                  <a:schemeClr val="dk1"/>
                </a:solidFill>
              </a:rPr>
              <a:t>The drop down menu will have possible fill in the blank choices </a:t>
            </a:r>
          </a:p>
          <a:p>
            <a:pPr marL="1828800" lvl="3" indent="-330200" rtl="0">
              <a:spcBef>
                <a:spcPts val="0"/>
              </a:spcBef>
              <a:buClr>
                <a:schemeClr val="dk1"/>
              </a:buClr>
              <a:buSzPct val="100000"/>
            </a:pPr>
            <a:r>
              <a:rPr lang="en" sz="1600">
                <a:solidFill>
                  <a:schemeClr val="dk1"/>
                </a:solidFill>
              </a:rPr>
              <a:t>The goal of the fill in the blanks will to have a summary of where and how the drug class acts, and why it works for its indications</a:t>
            </a:r>
          </a:p>
          <a:p>
            <a:pPr marL="1371600" lvl="2" indent="-330200" rtl="0">
              <a:spcBef>
                <a:spcPts val="0"/>
              </a:spcBef>
              <a:buClr>
                <a:srgbClr val="0000FF"/>
              </a:buClr>
              <a:buSzPct val="100000"/>
            </a:pPr>
            <a:r>
              <a:rPr lang="en" sz="1600" b="1">
                <a:solidFill>
                  <a:srgbClr val="0000FF"/>
                </a:solidFill>
              </a:rPr>
              <a:t>2. Side effects/Contraindications </a:t>
            </a:r>
          </a:p>
          <a:p>
            <a:pPr marL="1828800" lvl="3" indent="-330200" rtl="0">
              <a:spcBef>
                <a:spcPts val="0"/>
              </a:spcBef>
              <a:buClr>
                <a:schemeClr val="dk1"/>
              </a:buClr>
              <a:buSzPct val="100000"/>
            </a:pPr>
            <a:r>
              <a:rPr lang="en" sz="1600">
                <a:solidFill>
                  <a:srgbClr val="000000"/>
                </a:solidFill>
              </a:rPr>
              <a:t>If there are significant side effects or contraindications to specific drugs in the class or to the drug class in general, these can be addressed as well as statements with blanks to be filled in.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71875" y="384850"/>
            <a:ext cx="8520600" cy="572700"/>
          </a:xfrm>
          <a:prstGeom prst="rect">
            <a:avLst/>
          </a:prstGeom>
        </p:spPr>
        <p:txBody>
          <a:bodyPr lIns="91425" tIns="91425" rIns="91425" bIns="91425" anchor="t" anchorCtr="0">
            <a:noAutofit/>
          </a:bodyPr>
          <a:lstStyle/>
          <a:p>
            <a:pPr lvl="0">
              <a:spcBef>
                <a:spcPts val="0"/>
              </a:spcBef>
              <a:buNone/>
            </a:pPr>
            <a:r>
              <a:rPr lang="en"/>
              <a:t>Tool 2 - examples</a:t>
            </a:r>
          </a:p>
        </p:txBody>
      </p:sp>
      <p:sp>
        <p:nvSpPr>
          <p:cNvPr id="217" name="Shape 21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FF0000"/>
              </a:buClr>
            </a:pPr>
            <a:r>
              <a:rPr lang="en" b="1" dirty="0">
                <a:solidFill>
                  <a:srgbClr val="FF0000"/>
                </a:solidFill>
              </a:rPr>
              <a:t>Fill in blank statements with drop down menu </a:t>
            </a:r>
          </a:p>
          <a:p>
            <a:pPr marL="914400" lvl="1" indent="-342900" rtl="0">
              <a:spcBef>
                <a:spcPts val="0"/>
              </a:spcBef>
              <a:buClr>
                <a:srgbClr val="000000"/>
              </a:buClr>
              <a:buSzPct val="100000"/>
            </a:pPr>
            <a:r>
              <a:rPr lang="en" sz="1800" dirty="0">
                <a:solidFill>
                  <a:srgbClr val="000000"/>
                </a:solidFill>
              </a:rPr>
              <a:t>Benzodiazepines act at the ________ receptor to increase ____ channel opening</a:t>
            </a:r>
          </a:p>
          <a:p>
            <a:pPr marL="1371600" lvl="2" indent="-342900" rtl="0">
              <a:spcBef>
                <a:spcPts val="0"/>
              </a:spcBef>
              <a:buClr>
                <a:srgbClr val="000000"/>
              </a:buClr>
              <a:buSzPct val="100000"/>
            </a:pPr>
            <a:r>
              <a:rPr lang="en" sz="1800" dirty="0">
                <a:solidFill>
                  <a:srgbClr val="000000"/>
                </a:solidFill>
              </a:rPr>
              <a:t>Drop down menu options: benzodiazepine, </a:t>
            </a:r>
            <a:r>
              <a:rPr lang="en" sz="1800" b="1" dirty="0">
                <a:solidFill>
                  <a:srgbClr val="0000FF"/>
                </a:solidFill>
              </a:rPr>
              <a:t>GABA,</a:t>
            </a:r>
            <a:r>
              <a:rPr lang="en" sz="1800" dirty="0">
                <a:solidFill>
                  <a:srgbClr val="000000"/>
                </a:solidFill>
              </a:rPr>
              <a:t> glutamate</a:t>
            </a:r>
          </a:p>
          <a:p>
            <a:pPr marL="1371600" lvl="2" indent="-342900" rtl="0">
              <a:spcBef>
                <a:spcPts val="0"/>
              </a:spcBef>
              <a:buClr>
                <a:srgbClr val="000000"/>
              </a:buClr>
              <a:buSzPct val="100000"/>
            </a:pPr>
            <a:r>
              <a:rPr lang="en" sz="1800" dirty="0">
                <a:solidFill>
                  <a:srgbClr val="000000"/>
                </a:solidFill>
              </a:rPr>
              <a:t>2nd drop down menu options: Ca2+, Na+, </a:t>
            </a:r>
            <a:r>
              <a:rPr lang="en" sz="1800" b="1" dirty="0">
                <a:solidFill>
                  <a:srgbClr val="0000FF"/>
                </a:solidFill>
              </a:rPr>
              <a:t>Cl- </a:t>
            </a:r>
          </a:p>
          <a:p>
            <a:pPr marL="914400" lvl="1" indent="-342900" rtl="0">
              <a:spcBef>
                <a:spcPts val="0"/>
              </a:spcBef>
              <a:buClr>
                <a:srgbClr val="000000"/>
              </a:buClr>
              <a:buSzPct val="100000"/>
            </a:pPr>
            <a:r>
              <a:rPr lang="en" sz="1800" dirty="0">
                <a:solidFill>
                  <a:srgbClr val="000000"/>
                </a:solidFill>
              </a:rPr>
              <a:t>Inhibitors or activators of ______ will affect benzodiazepines</a:t>
            </a:r>
          </a:p>
          <a:p>
            <a:pPr marL="1371600" lvl="2" indent="-342900" rtl="0">
              <a:spcBef>
                <a:spcPts val="0"/>
              </a:spcBef>
              <a:buClr>
                <a:srgbClr val="000000"/>
              </a:buClr>
              <a:buSzPct val="100000"/>
            </a:pPr>
            <a:r>
              <a:rPr lang="en" sz="1800" dirty="0">
                <a:solidFill>
                  <a:srgbClr val="000000"/>
                </a:solidFill>
              </a:rPr>
              <a:t>Drop down menu options: CYP2B6, </a:t>
            </a:r>
            <a:r>
              <a:rPr lang="en" sz="1800" b="1" dirty="0">
                <a:solidFill>
                  <a:srgbClr val="0000FF"/>
                </a:solidFill>
              </a:rPr>
              <a:t>CYP3A4,</a:t>
            </a:r>
            <a:r>
              <a:rPr lang="en" sz="1800" dirty="0">
                <a:solidFill>
                  <a:srgbClr val="000000"/>
                </a:solidFill>
              </a:rPr>
              <a:t> CYP2C9</a:t>
            </a:r>
          </a:p>
          <a:p>
            <a:pPr marL="457200" marR="0" lvl="0" indent="0" algn="l" rtl="0">
              <a:lnSpc>
                <a:spcPct val="115000"/>
              </a:lnSpc>
              <a:spcBef>
                <a:spcPts val="0"/>
              </a:spcBef>
              <a:spcAft>
                <a:spcPts val="1600"/>
              </a:spcAft>
              <a:buNone/>
            </a:pPr>
            <a:endParaRPr dirty="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223" name="Shape 22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FF0000"/>
              </a:buClr>
            </a:pPr>
            <a:r>
              <a:rPr lang="en" b="1" dirty="0">
                <a:solidFill>
                  <a:srgbClr val="FF0000"/>
                </a:solidFill>
              </a:rPr>
              <a:t>Fill in blank statements with drop down menu (more drug specific) </a:t>
            </a:r>
          </a:p>
          <a:p>
            <a:pPr marL="914400" lvl="1" indent="-342900" rtl="0">
              <a:spcBef>
                <a:spcPts val="0"/>
              </a:spcBef>
              <a:buClr>
                <a:srgbClr val="000000"/>
              </a:buClr>
              <a:buSzPct val="100000"/>
            </a:pPr>
            <a:r>
              <a:rPr lang="en" sz="1800" dirty="0">
                <a:solidFill>
                  <a:srgbClr val="000000"/>
                </a:solidFill>
              </a:rPr>
              <a:t>Diazepam and ______ are useful to treat withdrawal from _________ </a:t>
            </a:r>
          </a:p>
          <a:p>
            <a:pPr marL="1371600" lvl="2" indent="-342900" rtl="0">
              <a:spcBef>
                <a:spcPts val="0"/>
              </a:spcBef>
              <a:buClr>
                <a:srgbClr val="000000"/>
              </a:buClr>
              <a:buSzPct val="100000"/>
            </a:pPr>
            <a:r>
              <a:rPr lang="en" sz="1800" dirty="0">
                <a:solidFill>
                  <a:srgbClr val="000000"/>
                </a:solidFill>
              </a:rPr>
              <a:t>The first blank menu: clonazepam, triazolam, midazolam, </a:t>
            </a:r>
            <a:r>
              <a:rPr lang="en" sz="1800" b="1" dirty="0">
                <a:solidFill>
                  <a:srgbClr val="0000FF"/>
                </a:solidFill>
              </a:rPr>
              <a:t>lorazepam</a:t>
            </a:r>
            <a:r>
              <a:rPr lang="en" sz="1800" dirty="0">
                <a:solidFill>
                  <a:srgbClr val="000000"/>
                </a:solidFill>
              </a:rPr>
              <a:t> </a:t>
            </a:r>
          </a:p>
          <a:p>
            <a:pPr marL="1371600" lvl="2" indent="-342900" rtl="0">
              <a:spcBef>
                <a:spcPts val="0"/>
              </a:spcBef>
              <a:buClr>
                <a:srgbClr val="000000"/>
              </a:buClr>
              <a:buSzPct val="100000"/>
            </a:pPr>
            <a:r>
              <a:rPr lang="en" sz="1800" dirty="0">
                <a:solidFill>
                  <a:srgbClr val="000000"/>
                </a:solidFill>
              </a:rPr>
              <a:t>The second blank will have a drop down menu with abused drugs such as marijuana, opioids, </a:t>
            </a:r>
            <a:r>
              <a:rPr lang="en" sz="1800" b="1" dirty="0">
                <a:solidFill>
                  <a:srgbClr val="0000FF"/>
                </a:solidFill>
              </a:rPr>
              <a:t>alcohol</a:t>
            </a:r>
            <a:r>
              <a:rPr lang="en" sz="1800" dirty="0">
                <a:solidFill>
                  <a:srgbClr val="000000"/>
                </a:solidFill>
              </a:rPr>
              <a:t>, and nicotine, with </a:t>
            </a:r>
            <a:r>
              <a:rPr lang="en" sz="1800" b="1" dirty="0">
                <a:solidFill>
                  <a:srgbClr val="000000"/>
                </a:solidFill>
              </a:rPr>
              <a:t>alcohol </a:t>
            </a:r>
            <a:r>
              <a:rPr lang="en" sz="1800" dirty="0">
                <a:solidFill>
                  <a:srgbClr val="000000"/>
                </a:solidFill>
              </a:rPr>
              <a:t>being the answer</a:t>
            </a:r>
          </a:p>
          <a:p>
            <a:pPr marL="914400" lvl="1" indent="-342900" rtl="0">
              <a:spcBef>
                <a:spcPts val="0"/>
              </a:spcBef>
              <a:buClr>
                <a:srgbClr val="000000"/>
              </a:buClr>
              <a:buSzPct val="100000"/>
            </a:pPr>
            <a:r>
              <a:rPr lang="en" sz="1800" dirty="0">
                <a:solidFill>
                  <a:srgbClr val="000000"/>
                </a:solidFill>
              </a:rPr>
              <a:t>Lorazepam, </a:t>
            </a:r>
            <a:r>
              <a:rPr lang="en" sz="1800" dirty="0" smtClean="0">
                <a:solidFill>
                  <a:srgbClr val="000000"/>
                </a:solidFill>
              </a:rPr>
              <a:t>and </a:t>
            </a:r>
            <a:r>
              <a:rPr lang="en" sz="1800" dirty="0">
                <a:solidFill>
                  <a:srgbClr val="000000"/>
                </a:solidFill>
              </a:rPr>
              <a:t>___________ </a:t>
            </a:r>
            <a:r>
              <a:rPr lang="en" sz="1800">
                <a:solidFill>
                  <a:srgbClr val="000000"/>
                </a:solidFill>
              </a:rPr>
              <a:t>are </a:t>
            </a:r>
            <a:r>
              <a:rPr lang="en" sz="1800" smtClean="0">
                <a:solidFill>
                  <a:srgbClr val="000000"/>
                </a:solidFill>
              </a:rPr>
              <a:t>used </a:t>
            </a:r>
            <a:r>
              <a:rPr lang="en" sz="1800" dirty="0">
                <a:solidFill>
                  <a:srgbClr val="000000"/>
                </a:solidFill>
              </a:rPr>
              <a:t>to treat status epilepticus </a:t>
            </a:r>
          </a:p>
          <a:p>
            <a:pPr marL="1371600" lvl="2" indent="-342900" rtl="0">
              <a:spcBef>
                <a:spcPts val="0"/>
              </a:spcBef>
              <a:buClr>
                <a:srgbClr val="000000"/>
              </a:buClr>
              <a:buSzPct val="100000"/>
            </a:pPr>
            <a:r>
              <a:rPr lang="en" sz="1800" dirty="0" smtClean="0">
                <a:solidFill>
                  <a:srgbClr val="000000"/>
                </a:solidFill>
              </a:rPr>
              <a:t>blank </a:t>
            </a:r>
            <a:r>
              <a:rPr lang="en" sz="1800" dirty="0">
                <a:solidFill>
                  <a:srgbClr val="000000"/>
                </a:solidFill>
              </a:rPr>
              <a:t>will have clonazepam, </a:t>
            </a:r>
            <a:r>
              <a:rPr lang="en" sz="1800" b="1" dirty="0">
                <a:solidFill>
                  <a:srgbClr val="0000FF"/>
                </a:solidFill>
              </a:rPr>
              <a:t>diazepam</a:t>
            </a:r>
            <a:r>
              <a:rPr lang="en" sz="1800" dirty="0">
                <a:solidFill>
                  <a:srgbClr val="000000"/>
                </a:solidFill>
              </a:rPr>
              <a:t>, midazolam as options </a:t>
            </a:r>
          </a:p>
          <a:p>
            <a:pPr marL="914400" lvl="1" indent="-228600" rtl="0">
              <a:spcBef>
                <a:spcPts val="0"/>
              </a:spcBef>
              <a:buClr>
                <a:srgbClr val="000000"/>
              </a:buClr>
            </a:pPr>
            <a:endParaRPr dirty="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2 - examples</a:t>
            </a:r>
          </a:p>
        </p:txBody>
      </p:sp>
      <p:sp>
        <p:nvSpPr>
          <p:cNvPr id="229" name="Shape 22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42900" rtl="0">
              <a:spcBef>
                <a:spcPts val="0"/>
              </a:spcBef>
              <a:buClr>
                <a:srgbClr val="0000FF"/>
              </a:buClr>
              <a:buSzPct val="100000"/>
            </a:pPr>
            <a:r>
              <a:rPr lang="en" sz="1800" b="1" dirty="0">
                <a:solidFill>
                  <a:srgbClr val="0000FF"/>
                </a:solidFill>
              </a:rPr>
              <a:t>2. Side effects/Contraindications</a:t>
            </a:r>
          </a:p>
          <a:p>
            <a:pPr marL="914400" lvl="1" indent="-342900" rtl="0">
              <a:spcBef>
                <a:spcPts val="0"/>
              </a:spcBef>
              <a:buClr>
                <a:srgbClr val="000000"/>
              </a:buClr>
              <a:buSzPct val="100000"/>
            </a:pPr>
            <a:r>
              <a:rPr lang="en" sz="1800" b="1" dirty="0">
                <a:solidFill>
                  <a:srgbClr val="000000"/>
                </a:solidFill>
              </a:rPr>
              <a:t> </a:t>
            </a:r>
            <a:r>
              <a:rPr lang="en" sz="1800" dirty="0">
                <a:solidFill>
                  <a:srgbClr val="000000"/>
                </a:solidFill>
              </a:rPr>
              <a:t>When a benzodiazepine is taken for sleep, it can cause _______ due to its long elimination half life </a:t>
            </a:r>
          </a:p>
          <a:p>
            <a:pPr marL="1371600" lvl="2" indent="-342900" rtl="0">
              <a:spcBef>
                <a:spcPts val="0"/>
              </a:spcBef>
              <a:buClr>
                <a:srgbClr val="000000"/>
              </a:buClr>
              <a:buSzPct val="100000"/>
            </a:pPr>
            <a:r>
              <a:rPr lang="en" sz="1800" dirty="0">
                <a:solidFill>
                  <a:srgbClr val="000000"/>
                </a:solidFill>
              </a:rPr>
              <a:t>Drop down menu: headache, insomnia, </a:t>
            </a:r>
            <a:r>
              <a:rPr lang="en" sz="1800" b="1" dirty="0">
                <a:solidFill>
                  <a:srgbClr val="0000FF"/>
                </a:solidFill>
              </a:rPr>
              <a:t>grogginess</a:t>
            </a:r>
            <a:r>
              <a:rPr lang="en" sz="1800" dirty="0">
                <a:solidFill>
                  <a:srgbClr val="000000"/>
                </a:solidFill>
              </a:rPr>
              <a:t>, amnesia </a:t>
            </a:r>
          </a:p>
          <a:p>
            <a:pPr marL="914400" lvl="1" indent="-342900" rtl="0">
              <a:spcBef>
                <a:spcPts val="0"/>
              </a:spcBef>
              <a:buClr>
                <a:srgbClr val="000000"/>
              </a:buClr>
              <a:buSzPct val="100000"/>
            </a:pPr>
            <a:r>
              <a:rPr lang="en" sz="1800" dirty="0">
                <a:solidFill>
                  <a:srgbClr val="000000"/>
                </a:solidFill>
              </a:rPr>
              <a:t>A serious and unusual side effect of a benzodiazepine is ______</a:t>
            </a:r>
          </a:p>
          <a:p>
            <a:pPr marL="1371600" lvl="2" indent="-342900" rtl="0">
              <a:spcBef>
                <a:spcPts val="0"/>
              </a:spcBef>
              <a:buClr>
                <a:srgbClr val="000000"/>
              </a:buClr>
              <a:buSzPct val="100000"/>
            </a:pPr>
            <a:r>
              <a:rPr lang="en" sz="1800" dirty="0">
                <a:solidFill>
                  <a:srgbClr val="000000"/>
                </a:solidFill>
              </a:rPr>
              <a:t>Drop down menu: Induction of P450s, G6P deficiency, </a:t>
            </a:r>
            <a:r>
              <a:rPr lang="en" sz="1800" b="1" dirty="0">
                <a:solidFill>
                  <a:srgbClr val="0000FF"/>
                </a:solidFill>
              </a:rPr>
              <a:t>amnesia</a:t>
            </a:r>
          </a:p>
          <a:p>
            <a:pPr marL="914400" lvl="1" indent="-342900" rtl="0">
              <a:spcBef>
                <a:spcPts val="0"/>
              </a:spcBef>
              <a:buClr>
                <a:schemeClr val="dk1"/>
              </a:buClr>
              <a:buSzPct val="100000"/>
            </a:pPr>
            <a:r>
              <a:rPr lang="en" sz="1800" dirty="0">
                <a:solidFill>
                  <a:schemeClr val="dk1"/>
                </a:solidFill>
              </a:rPr>
              <a:t>Tolerance develops to ________ but more rarely to _________</a:t>
            </a:r>
          </a:p>
          <a:p>
            <a:pPr marL="1371600" lvl="2" indent="-342900" rtl="0">
              <a:spcBef>
                <a:spcPts val="0"/>
              </a:spcBef>
              <a:buClr>
                <a:schemeClr val="dk1"/>
              </a:buClr>
              <a:buSzPct val="100000"/>
            </a:pPr>
            <a:r>
              <a:rPr lang="en" sz="1800" dirty="0">
                <a:solidFill>
                  <a:schemeClr val="dk1"/>
                </a:solidFill>
              </a:rPr>
              <a:t>Each drop down can have </a:t>
            </a:r>
            <a:r>
              <a:rPr lang="en" sz="1800" b="1" dirty="0">
                <a:solidFill>
                  <a:srgbClr val="0000FF"/>
                </a:solidFill>
              </a:rPr>
              <a:t>sedative effects</a:t>
            </a:r>
            <a:r>
              <a:rPr lang="en" sz="1800" dirty="0">
                <a:solidFill>
                  <a:schemeClr val="dk1"/>
                </a:solidFill>
              </a:rPr>
              <a:t>, </a:t>
            </a:r>
            <a:r>
              <a:rPr lang="en" sz="1800" b="1" dirty="0">
                <a:solidFill>
                  <a:srgbClr val="0000FF"/>
                </a:solidFill>
              </a:rPr>
              <a:t>anxiolytic effects, </a:t>
            </a:r>
            <a:r>
              <a:rPr lang="en" sz="1800" dirty="0">
                <a:solidFill>
                  <a:schemeClr val="dk1"/>
                </a:solidFill>
              </a:rPr>
              <a:t>anesthetic effects</a:t>
            </a:r>
          </a:p>
        </p:txBody>
      </p:sp>
      <p:cxnSp>
        <p:nvCxnSpPr>
          <p:cNvPr id="3" name="Straight Arrow Connector 2"/>
          <p:cNvCxnSpPr/>
          <p:nvPr/>
        </p:nvCxnSpPr>
        <p:spPr>
          <a:xfrm flipH="1" flipV="1">
            <a:off x="4011930" y="4500980"/>
            <a:ext cx="342900" cy="25390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6747510" y="4500980"/>
            <a:ext cx="342900" cy="25390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Benzodiazepines</a:t>
            </a:r>
          </a:p>
        </p:txBody>
      </p:sp>
      <p:sp>
        <p:nvSpPr>
          <p:cNvPr id="61" name="Shape 61"/>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235" name="Shape 23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FF"/>
              </a:buClr>
            </a:pPr>
            <a:r>
              <a:rPr lang="en" b="1" dirty="0">
                <a:solidFill>
                  <a:srgbClr val="0000FF"/>
                </a:solidFill>
              </a:rPr>
              <a:t>2. Side effects/Contraindications (more drug specific)</a:t>
            </a:r>
          </a:p>
          <a:p>
            <a:pPr marL="914400" lvl="1" indent="-342900" rtl="0">
              <a:spcBef>
                <a:spcPts val="0"/>
              </a:spcBef>
              <a:buClr>
                <a:srgbClr val="000000"/>
              </a:buClr>
              <a:buSzPct val="100000"/>
            </a:pPr>
            <a:r>
              <a:rPr lang="en" sz="1800" dirty="0">
                <a:solidFill>
                  <a:srgbClr val="000000"/>
                </a:solidFill>
              </a:rPr>
              <a:t>Patient AB has been prescribed a benzodiazepine and another medication for OCD. AB feels excessively sleepy and has noticed her balance is off. AB is probably taking diazepam and _______</a:t>
            </a:r>
          </a:p>
          <a:p>
            <a:pPr marL="1371600" lvl="2" indent="-342900" rtl="0">
              <a:spcBef>
                <a:spcPts val="0"/>
              </a:spcBef>
              <a:buClr>
                <a:srgbClr val="000000"/>
              </a:buClr>
              <a:buSzPct val="100000"/>
            </a:pPr>
            <a:r>
              <a:rPr lang="en" sz="1800" dirty="0">
                <a:solidFill>
                  <a:srgbClr val="000000"/>
                </a:solidFill>
              </a:rPr>
              <a:t>Bupropion, nortriptyline, </a:t>
            </a:r>
            <a:r>
              <a:rPr lang="en" sz="1800" b="1" dirty="0">
                <a:solidFill>
                  <a:srgbClr val="0000FF"/>
                </a:solidFill>
              </a:rPr>
              <a:t>fluoxetine </a:t>
            </a:r>
          </a:p>
          <a:p>
            <a:pPr marL="914400" lvl="1" indent="-342900" rtl="0">
              <a:spcBef>
                <a:spcPts val="0"/>
              </a:spcBef>
              <a:buClr>
                <a:srgbClr val="000000"/>
              </a:buClr>
              <a:buSzPct val="100000"/>
            </a:pPr>
            <a:r>
              <a:rPr lang="en" sz="1800" dirty="0">
                <a:solidFill>
                  <a:srgbClr val="000000"/>
                </a:solidFill>
              </a:rPr>
              <a:t>This benzodiazepine is best suited for elderly individuals with liver damage: ________</a:t>
            </a:r>
          </a:p>
          <a:p>
            <a:pPr marL="1371600" lvl="2" indent="-342900" rtl="0">
              <a:spcBef>
                <a:spcPts val="0"/>
              </a:spcBef>
              <a:buClr>
                <a:srgbClr val="000000"/>
              </a:buClr>
              <a:buSzPct val="100000"/>
            </a:pPr>
            <a:r>
              <a:rPr lang="en" sz="1800" b="1" dirty="0">
                <a:solidFill>
                  <a:srgbClr val="0000FF"/>
                </a:solidFill>
              </a:rPr>
              <a:t>Lorazepam</a:t>
            </a:r>
            <a:r>
              <a:rPr lang="en" sz="1800" dirty="0">
                <a:solidFill>
                  <a:srgbClr val="000000"/>
                </a:solidFill>
              </a:rPr>
              <a:t>, diazepam, clonazepam</a:t>
            </a:r>
          </a:p>
          <a:p>
            <a:pPr lvl="0" rtl="0">
              <a:spcBef>
                <a:spcPts val="0"/>
              </a:spcBef>
              <a:buNone/>
            </a:pPr>
            <a:endParaRPr sz="1800" dirty="0">
              <a:solidFill>
                <a:srgbClr val="0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2018350" y="0"/>
            <a:ext cx="6813900" cy="375000"/>
          </a:xfrm>
          <a:prstGeom prst="rect">
            <a:avLst/>
          </a:prstGeom>
        </p:spPr>
        <p:txBody>
          <a:bodyPr lIns="91425" tIns="91425" rIns="91425" bIns="91425" anchor="t" anchorCtr="0">
            <a:noAutofit/>
          </a:bodyPr>
          <a:lstStyle/>
          <a:p>
            <a:pPr lvl="0">
              <a:spcBef>
                <a:spcPts val="0"/>
              </a:spcBef>
              <a:buNone/>
            </a:pPr>
            <a:r>
              <a:rPr lang="en"/>
              <a:t>Tool 3 - Blank BZD worksheet</a:t>
            </a:r>
          </a:p>
        </p:txBody>
      </p:sp>
      <p:pic>
        <p:nvPicPr>
          <p:cNvPr id="241" name="Shape 241"/>
          <p:cNvPicPr preferRelativeResize="0"/>
          <p:nvPr/>
        </p:nvPicPr>
        <p:blipFill>
          <a:blip r:embed="rId3">
            <a:alphaModFix/>
          </a:blip>
          <a:stretch>
            <a:fillRect/>
          </a:stretch>
        </p:blipFill>
        <p:spPr>
          <a:xfrm>
            <a:off x="1044650" y="482340"/>
            <a:ext cx="6813900" cy="466115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1013725" y="0"/>
            <a:ext cx="76740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3 - Complete BZD worksheet for reference</a:t>
            </a:r>
          </a:p>
        </p:txBody>
      </p:sp>
      <p:pic>
        <p:nvPicPr>
          <p:cNvPr id="247" name="Shape 247"/>
          <p:cNvPicPr preferRelativeResize="0"/>
          <p:nvPr/>
        </p:nvPicPr>
        <p:blipFill>
          <a:blip r:embed="rId3">
            <a:alphaModFix/>
          </a:blip>
          <a:stretch>
            <a:fillRect/>
          </a:stretch>
        </p:blipFill>
        <p:spPr>
          <a:xfrm>
            <a:off x="1491825" y="572699"/>
            <a:ext cx="6184976" cy="44999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Shape 252"/>
          <p:cNvPicPr preferRelativeResize="0"/>
          <p:nvPr/>
        </p:nvPicPr>
        <p:blipFill>
          <a:blip r:embed="rId3">
            <a:alphaModFix/>
          </a:blip>
          <a:stretch>
            <a:fillRect/>
          </a:stretch>
        </p:blipFill>
        <p:spPr>
          <a:xfrm>
            <a:off x="473925" y="1079176"/>
            <a:ext cx="8358374" cy="38552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Barbiturates</a:t>
            </a:r>
          </a:p>
        </p:txBody>
      </p:sp>
      <p:sp>
        <p:nvSpPr>
          <p:cNvPr id="258" name="Shape 258"/>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1- Structure Activity Relationship (SAR) Module</a:t>
            </a:r>
          </a:p>
          <a:p>
            <a:pPr lvl="0" rtl="0">
              <a:spcBef>
                <a:spcPts val="0"/>
              </a:spcBef>
              <a:buNone/>
            </a:pPr>
            <a:endParaRPr/>
          </a:p>
        </p:txBody>
      </p:sp>
      <p:sp>
        <p:nvSpPr>
          <p:cNvPr id="264" name="Shape 264"/>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3 clickable tabs at the top, which would say:</a:t>
            </a:r>
          </a:p>
          <a:p>
            <a:pPr marL="1371600" lvl="2" indent="-342900" rtl="0">
              <a:spcBef>
                <a:spcPts val="0"/>
              </a:spcBef>
              <a:buClr>
                <a:srgbClr val="FF0000"/>
              </a:buClr>
              <a:buSzPct val="100000"/>
            </a:pPr>
            <a:r>
              <a:rPr lang="en" sz="1800" b="1">
                <a:solidFill>
                  <a:srgbClr val="FF0000"/>
                </a:solidFill>
              </a:rPr>
              <a:t>1. SAR Requirements</a:t>
            </a:r>
          </a:p>
          <a:p>
            <a:pPr marL="1828800" lvl="3" indent="-228600" rtl="0">
              <a:spcBef>
                <a:spcPts val="0"/>
              </a:spcBef>
              <a:buClr>
                <a:schemeClr val="dk1"/>
              </a:buClr>
            </a:pPr>
            <a:r>
              <a:rPr lang="en">
                <a:solidFill>
                  <a:schemeClr val="dk1"/>
                </a:solidFill>
              </a:rPr>
              <a:t>Students will be able to click on the arrows on the compound below or on the letters in the rings</a:t>
            </a:r>
          </a:p>
          <a:p>
            <a:pPr marL="1828800" lvl="3" indent="-228600" rtl="0">
              <a:spcBef>
                <a:spcPts val="0"/>
              </a:spcBef>
              <a:buClr>
                <a:schemeClr val="dk1"/>
              </a:buClr>
            </a:pPr>
            <a:r>
              <a:rPr lang="en">
                <a:solidFill>
                  <a:schemeClr val="dk1"/>
                </a:solidFill>
              </a:rPr>
              <a:t>As the student clicks on each spot, the SAR requirement will be displayed next to the compound </a:t>
            </a:r>
          </a:p>
          <a:p>
            <a:pPr marL="1371600" lvl="2" indent="-342900" rtl="0">
              <a:spcBef>
                <a:spcPts val="0"/>
              </a:spcBef>
              <a:buClr>
                <a:srgbClr val="0000FF"/>
              </a:buClr>
              <a:buSzPct val="100000"/>
            </a:pPr>
            <a:r>
              <a:rPr lang="en" sz="1800" b="1">
                <a:solidFill>
                  <a:srgbClr val="0000FF"/>
                </a:solidFill>
              </a:rPr>
              <a:t>2. Drug Class Examples</a:t>
            </a:r>
          </a:p>
          <a:p>
            <a:pPr marL="1828800" lvl="3" indent="-228600" rtl="0">
              <a:spcBef>
                <a:spcPts val="0"/>
              </a:spcBef>
              <a:buClr>
                <a:schemeClr val="dk1"/>
              </a:buClr>
            </a:pPr>
            <a:r>
              <a:rPr lang="en">
                <a:solidFill>
                  <a:schemeClr val="dk1"/>
                </a:solidFill>
              </a:rPr>
              <a:t>Drug structures will be displayed with SAR requirements circled or highlighted in corresponding colors with the SAR requirement tab</a:t>
            </a:r>
          </a:p>
          <a:p>
            <a:pPr marL="1371600" lvl="2" indent="-342900" rtl="0">
              <a:spcBef>
                <a:spcPts val="0"/>
              </a:spcBef>
              <a:buClr>
                <a:srgbClr val="9900FF"/>
              </a:buClr>
              <a:buSzPct val="100000"/>
            </a:pPr>
            <a:r>
              <a:rPr lang="en" sz="1800" b="1">
                <a:solidFill>
                  <a:srgbClr val="9900FF"/>
                </a:solidFill>
              </a:rPr>
              <a:t>3. Practice Problems</a:t>
            </a:r>
          </a:p>
          <a:p>
            <a:pPr marL="1828800" lvl="3" indent="-228600" rtl="0">
              <a:spcBef>
                <a:spcPts val="0"/>
              </a:spcBef>
              <a:buClr>
                <a:schemeClr val="dk1"/>
              </a:buClr>
            </a:pPr>
            <a:r>
              <a:rPr lang="en">
                <a:solidFill>
                  <a:schemeClr val="dk1"/>
                </a:solidFill>
              </a:rPr>
              <a:t>Format described with each question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1364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270" name="Shape 270"/>
          <p:cNvSpPr txBox="1">
            <a:spLocks noGrp="1"/>
          </p:cNvSpPr>
          <p:nvPr>
            <p:ph type="body" idx="1"/>
          </p:nvPr>
        </p:nvSpPr>
        <p:spPr>
          <a:xfrm>
            <a:off x="311700" y="718300"/>
            <a:ext cx="8573700" cy="40683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FF0000"/>
                </a:solidFill>
              </a:rPr>
              <a:t>Tab 1</a:t>
            </a:r>
            <a:r>
              <a:rPr lang="en" b="1">
                <a:solidFill>
                  <a:schemeClr val="dk1"/>
                </a:solidFill>
              </a:rPr>
              <a:t>: Barbiturates SAR requirements:</a:t>
            </a:r>
          </a:p>
          <a:p>
            <a:pPr marL="914400" lvl="1" indent="-304800" rtl="0">
              <a:spcBef>
                <a:spcPts val="0"/>
              </a:spcBef>
              <a:buClr>
                <a:schemeClr val="dk1"/>
              </a:buClr>
              <a:buSzPct val="100000"/>
            </a:pPr>
            <a:r>
              <a:rPr lang="en" sz="1200" b="1">
                <a:solidFill>
                  <a:srgbClr val="FF0000"/>
                </a:solidFill>
              </a:rPr>
              <a:t>N1</a:t>
            </a:r>
            <a:r>
              <a:rPr lang="en" sz="1200">
                <a:solidFill>
                  <a:schemeClr val="dk1"/>
                </a:solidFill>
              </a:rPr>
              <a:t>- must be a nitrogen and unsubstituted if N3 is substituted</a:t>
            </a:r>
          </a:p>
          <a:p>
            <a:pPr marL="1371600" lvl="2" indent="-304800" rtl="0">
              <a:spcBef>
                <a:spcPts val="0"/>
              </a:spcBef>
              <a:buClr>
                <a:schemeClr val="dk1"/>
              </a:buClr>
              <a:buSzPct val="100000"/>
            </a:pPr>
            <a:r>
              <a:rPr lang="en" sz="1200">
                <a:solidFill>
                  <a:schemeClr val="dk1"/>
                </a:solidFill>
              </a:rPr>
              <a:t>Carbon group substitution will increase lipophilicity and more rapid onset of action</a:t>
            </a:r>
          </a:p>
          <a:p>
            <a:pPr marL="914400" lvl="1" indent="-304800" rtl="0">
              <a:spcBef>
                <a:spcPts val="0"/>
              </a:spcBef>
              <a:buClr>
                <a:schemeClr val="dk1"/>
              </a:buClr>
              <a:buSzPct val="100000"/>
            </a:pPr>
            <a:r>
              <a:rPr lang="en" sz="1200" b="1">
                <a:solidFill>
                  <a:srgbClr val="FF9900"/>
                </a:solidFill>
              </a:rPr>
              <a:t>N3</a:t>
            </a:r>
            <a:r>
              <a:rPr lang="en" sz="1200">
                <a:solidFill>
                  <a:schemeClr val="dk1"/>
                </a:solidFill>
              </a:rPr>
              <a:t>- must be a nitrogen and unsubstituted if N1 is substituted </a:t>
            </a:r>
          </a:p>
          <a:p>
            <a:pPr marL="1371600" lvl="2" indent="-304800" rtl="0">
              <a:spcBef>
                <a:spcPts val="0"/>
              </a:spcBef>
              <a:buClr>
                <a:schemeClr val="dk1"/>
              </a:buClr>
              <a:buSzPct val="100000"/>
            </a:pPr>
            <a:r>
              <a:rPr lang="en" sz="1200">
                <a:solidFill>
                  <a:schemeClr val="dk1"/>
                </a:solidFill>
              </a:rPr>
              <a:t>Carbon group substitution will increase lipophilicity and more rapid onset of action</a:t>
            </a:r>
          </a:p>
          <a:p>
            <a:pPr marL="914400" lvl="1" indent="-304800" rtl="0">
              <a:spcBef>
                <a:spcPts val="0"/>
              </a:spcBef>
              <a:buClr>
                <a:schemeClr val="dk1"/>
              </a:buClr>
              <a:buSzPct val="100000"/>
            </a:pPr>
            <a:r>
              <a:rPr lang="en" sz="1200" b="1">
                <a:solidFill>
                  <a:srgbClr val="6AA84F"/>
                </a:solidFill>
              </a:rPr>
              <a:t>C2</a:t>
            </a:r>
            <a:r>
              <a:rPr lang="en" sz="1200">
                <a:solidFill>
                  <a:schemeClr val="dk1"/>
                </a:solidFill>
              </a:rPr>
              <a:t>- changing C=O → C=S increases lipophilicity and more rapid onset of action</a:t>
            </a:r>
          </a:p>
          <a:p>
            <a:pPr marL="914400" lvl="1" indent="-304800" rtl="0">
              <a:spcBef>
                <a:spcPts val="0"/>
              </a:spcBef>
              <a:buClr>
                <a:schemeClr val="dk1"/>
              </a:buClr>
              <a:buSzPct val="100000"/>
            </a:pPr>
            <a:r>
              <a:rPr lang="en" sz="1200" b="1">
                <a:solidFill>
                  <a:srgbClr val="0000FF"/>
                </a:solidFill>
              </a:rPr>
              <a:t>C4 and C6</a:t>
            </a:r>
            <a:r>
              <a:rPr lang="en" sz="1200">
                <a:solidFill>
                  <a:srgbClr val="0000FF"/>
                </a:solidFill>
              </a:rPr>
              <a:t>-</a:t>
            </a:r>
            <a:r>
              <a:rPr lang="en" sz="1200">
                <a:solidFill>
                  <a:schemeClr val="dk1"/>
                </a:solidFill>
              </a:rPr>
              <a:t> must contain C=O</a:t>
            </a:r>
          </a:p>
          <a:p>
            <a:pPr marL="914400" lvl="1" indent="-304800" rtl="0">
              <a:spcBef>
                <a:spcPts val="0"/>
              </a:spcBef>
              <a:buClr>
                <a:schemeClr val="dk1"/>
              </a:buClr>
              <a:buSzPct val="100000"/>
            </a:pPr>
            <a:r>
              <a:rPr lang="en" sz="1200" b="1">
                <a:solidFill>
                  <a:srgbClr val="FF00FF"/>
                </a:solidFill>
              </a:rPr>
              <a:t>R1 and R2</a:t>
            </a:r>
            <a:r>
              <a:rPr lang="en" sz="1200">
                <a:solidFill>
                  <a:srgbClr val="FF00FF"/>
                </a:solidFill>
              </a:rPr>
              <a:t>-</a:t>
            </a:r>
            <a:r>
              <a:rPr lang="en" sz="1200">
                <a:solidFill>
                  <a:schemeClr val="dk1"/>
                </a:solidFill>
              </a:rPr>
              <a:t> bulky carbon groups increases lipophilicity and more rapid onset of action</a:t>
            </a:r>
          </a:p>
          <a:p>
            <a:pPr lvl="0" rtl="0">
              <a:lnSpc>
                <a:spcPct val="100000"/>
              </a:lnSpc>
              <a:spcBef>
                <a:spcPts val="0"/>
              </a:spcBef>
              <a:spcAft>
                <a:spcPts val="0"/>
              </a:spcAft>
              <a:buNone/>
            </a:pPr>
            <a:endParaRPr sz="1100" b="1">
              <a:solidFill>
                <a:srgbClr val="000000"/>
              </a:solidFill>
            </a:endParaRPr>
          </a:p>
          <a:p>
            <a:pPr lvl="0" rtl="0">
              <a:lnSpc>
                <a:spcPct val="100000"/>
              </a:lnSpc>
              <a:spcBef>
                <a:spcPts val="0"/>
              </a:spcBef>
              <a:spcAft>
                <a:spcPts val="0"/>
              </a:spcAft>
              <a:buNone/>
            </a:pPr>
            <a:endParaRPr/>
          </a:p>
        </p:txBody>
      </p:sp>
      <p:cxnSp>
        <p:nvCxnSpPr>
          <p:cNvPr id="271" name="Shape 271"/>
          <p:cNvCxnSpPr/>
          <p:nvPr/>
        </p:nvCxnSpPr>
        <p:spPr>
          <a:xfrm>
            <a:off x="2863000" y="3060375"/>
            <a:ext cx="398700" cy="372900"/>
          </a:xfrm>
          <a:prstGeom prst="straightConnector1">
            <a:avLst/>
          </a:prstGeom>
          <a:noFill/>
          <a:ln w="28575" cap="flat" cmpd="sng">
            <a:solidFill>
              <a:srgbClr val="FF0000"/>
            </a:solidFill>
            <a:prstDash val="solid"/>
            <a:round/>
            <a:headEnd type="none" w="lg" len="lg"/>
            <a:tailEnd type="triangle" w="lg" len="lg"/>
          </a:ln>
        </p:spPr>
      </p:cxnSp>
      <p:cxnSp>
        <p:nvCxnSpPr>
          <p:cNvPr id="272" name="Shape 272"/>
          <p:cNvCxnSpPr/>
          <p:nvPr/>
        </p:nvCxnSpPr>
        <p:spPr>
          <a:xfrm>
            <a:off x="4552125" y="3909075"/>
            <a:ext cx="784500" cy="0"/>
          </a:xfrm>
          <a:prstGeom prst="straightConnector1">
            <a:avLst/>
          </a:prstGeom>
          <a:noFill/>
          <a:ln w="28575" cap="flat" cmpd="sng">
            <a:solidFill>
              <a:srgbClr val="0000FF"/>
            </a:solidFill>
            <a:prstDash val="solid"/>
            <a:round/>
            <a:headEnd type="triangle" w="lg" len="lg"/>
            <a:tailEnd type="none" w="lg" len="lg"/>
          </a:ln>
        </p:spPr>
      </p:cxnSp>
      <p:pic>
        <p:nvPicPr>
          <p:cNvPr id="273" name="Shape 273"/>
          <p:cNvPicPr preferRelativeResize="0"/>
          <p:nvPr/>
        </p:nvPicPr>
        <p:blipFill>
          <a:blip r:embed="rId3">
            <a:alphaModFix/>
          </a:blip>
          <a:stretch>
            <a:fillRect/>
          </a:stretch>
        </p:blipFill>
        <p:spPr>
          <a:xfrm>
            <a:off x="3053700" y="2707450"/>
            <a:ext cx="1905000" cy="2114550"/>
          </a:xfrm>
          <a:prstGeom prst="rect">
            <a:avLst/>
          </a:prstGeom>
          <a:noFill/>
          <a:ln>
            <a:noFill/>
          </a:ln>
        </p:spPr>
      </p:pic>
      <p:cxnSp>
        <p:nvCxnSpPr>
          <p:cNvPr id="274" name="Shape 274"/>
          <p:cNvCxnSpPr/>
          <p:nvPr/>
        </p:nvCxnSpPr>
        <p:spPr>
          <a:xfrm rot="10800000" flipH="1">
            <a:off x="4238550" y="2707450"/>
            <a:ext cx="720000" cy="90000"/>
          </a:xfrm>
          <a:prstGeom prst="straightConnector1">
            <a:avLst/>
          </a:prstGeom>
          <a:noFill/>
          <a:ln w="28575" cap="flat" cmpd="sng">
            <a:solidFill>
              <a:srgbClr val="38761D"/>
            </a:solidFill>
            <a:prstDash val="solid"/>
            <a:round/>
            <a:headEnd type="triangle" w="lg" len="lg"/>
            <a:tailEnd type="none" w="lg" len="lg"/>
          </a:ln>
        </p:spPr>
      </p:cxnSp>
      <p:cxnSp>
        <p:nvCxnSpPr>
          <p:cNvPr id="275" name="Shape 275"/>
          <p:cNvCxnSpPr/>
          <p:nvPr/>
        </p:nvCxnSpPr>
        <p:spPr>
          <a:xfrm rot="10800000" flipH="1">
            <a:off x="2983225" y="4294700"/>
            <a:ext cx="874500" cy="411600"/>
          </a:xfrm>
          <a:prstGeom prst="straightConnector1">
            <a:avLst/>
          </a:prstGeom>
          <a:noFill/>
          <a:ln w="28575" cap="flat" cmpd="sng">
            <a:solidFill>
              <a:srgbClr val="FFD966"/>
            </a:solidFill>
            <a:prstDash val="solid"/>
            <a:round/>
            <a:headEnd type="none" w="lg" len="lg"/>
            <a:tailEnd type="triangle" w="lg" len="lg"/>
          </a:ln>
        </p:spPr>
      </p:cxnSp>
      <p:cxnSp>
        <p:nvCxnSpPr>
          <p:cNvPr id="276" name="Shape 276"/>
          <p:cNvCxnSpPr/>
          <p:nvPr/>
        </p:nvCxnSpPr>
        <p:spPr>
          <a:xfrm rot="10800000" flipH="1">
            <a:off x="4828150" y="3433275"/>
            <a:ext cx="720000" cy="90000"/>
          </a:xfrm>
          <a:prstGeom prst="straightConnector1">
            <a:avLst/>
          </a:prstGeom>
          <a:noFill/>
          <a:ln w="28575" cap="flat" cmpd="sng">
            <a:solidFill>
              <a:srgbClr val="E69138"/>
            </a:solidFill>
            <a:prstDash val="solid"/>
            <a:round/>
            <a:headEnd type="triangle" w="lg" len="lg"/>
            <a:tailEnd type="none" w="lg" len="lg"/>
          </a:ln>
        </p:spPr>
      </p:cxnSp>
      <p:sp>
        <p:nvSpPr>
          <p:cNvPr id="277" name="Shape 277"/>
          <p:cNvSpPr/>
          <p:nvPr/>
        </p:nvSpPr>
        <p:spPr>
          <a:xfrm>
            <a:off x="3574725" y="4474850"/>
            <a:ext cx="977400" cy="4758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1C23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11700" y="2264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283" name="Shape 283"/>
          <p:cNvSpPr txBox="1">
            <a:spLocks noGrp="1"/>
          </p:cNvSpPr>
          <p:nvPr>
            <p:ph type="body" idx="1"/>
          </p:nvPr>
        </p:nvSpPr>
        <p:spPr>
          <a:xfrm>
            <a:off x="311700" y="799125"/>
            <a:ext cx="8520600" cy="4344300"/>
          </a:xfrm>
          <a:prstGeom prst="rect">
            <a:avLst/>
          </a:prstGeom>
        </p:spPr>
        <p:txBody>
          <a:bodyPr lIns="91425" tIns="91425" rIns="91425" bIns="91425" anchor="t" anchorCtr="0">
            <a:noAutofit/>
          </a:bodyPr>
          <a:lstStyle/>
          <a:p>
            <a:pPr marL="457200" lvl="0" indent="-228600" rtl="0">
              <a:spcBef>
                <a:spcPts val="0"/>
              </a:spcBef>
            </a:pPr>
            <a:r>
              <a:rPr lang="en" b="1">
                <a:solidFill>
                  <a:schemeClr val="dk1"/>
                </a:solidFill>
              </a:rPr>
              <a:t>Barbiturates SAR requirements (continued):</a:t>
            </a:r>
          </a:p>
          <a:p>
            <a:pPr marL="914400" lvl="1" indent="-228600" rtl="0">
              <a:spcBef>
                <a:spcPts val="0"/>
              </a:spcBef>
              <a:buClr>
                <a:srgbClr val="FFD966"/>
              </a:buClr>
            </a:pPr>
            <a:r>
              <a:rPr lang="en" sz="1400" b="1">
                <a:solidFill>
                  <a:srgbClr val="FFD966"/>
                </a:solidFill>
              </a:rPr>
              <a:t>5,5- disubstitution required for activity</a:t>
            </a:r>
          </a:p>
          <a:p>
            <a:pPr marL="1371600" lvl="2" indent="-317500" rtl="0">
              <a:lnSpc>
                <a:spcPct val="100000"/>
              </a:lnSpc>
              <a:spcBef>
                <a:spcPts val="0"/>
              </a:spcBef>
              <a:spcAft>
                <a:spcPts val="0"/>
              </a:spcAft>
              <a:buClr>
                <a:schemeClr val="dk1"/>
              </a:buClr>
              <a:buSzPct val="100000"/>
            </a:pPr>
            <a:r>
              <a:rPr lang="en" sz="1400">
                <a:solidFill>
                  <a:schemeClr val="dk1"/>
                </a:solidFill>
              </a:rPr>
              <a:t>Barbiturates can undergo enol-keto tautomerization, which gives them near neutral pkas (7.4). </a:t>
            </a:r>
            <a:r>
              <a:rPr lang="en">
                <a:solidFill>
                  <a:schemeClr val="dk1"/>
                </a:solidFill>
              </a:rPr>
              <a:t>Less than 50% gets ionized, so good balance of solubility and CNS penetration</a:t>
            </a:r>
          </a:p>
          <a:p>
            <a:pPr lvl="0" rtl="0">
              <a:lnSpc>
                <a:spcPct val="100000"/>
              </a:lnSpc>
              <a:spcBef>
                <a:spcPts val="0"/>
              </a:spcBef>
              <a:spcAft>
                <a:spcPts val="0"/>
              </a:spcAft>
              <a:buNone/>
            </a:pPr>
            <a:endParaRPr>
              <a:solidFill>
                <a:schemeClr val="dk1"/>
              </a:solidFill>
            </a:endParaRPr>
          </a:p>
          <a:p>
            <a:pPr lvl="0" rtl="0">
              <a:lnSpc>
                <a:spcPct val="100000"/>
              </a:lnSpc>
              <a:spcBef>
                <a:spcPts val="0"/>
              </a:spcBef>
              <a:spcAft>
                <a:spcPts val="0"/>
              </a:spcAft>
              <a:buNone/>
            </a:pPr>
            <a:endParaRPr>
              <a:solidFill>
                <a:schemeClr val="dk1"/>
              </a:solidFill>
            </a:endParaRPr>
          </a:p>
          <a:p>
            <a:pPr lvl="0">
              <a:lnSpc>
                <a:spcPct val="100000"/>
              </a:lnSpc>
              <a:spcBef>
                <a:spcPts val="0"/>
              </a:spcBef>
              <a:spcAft>
                <a:spcPts val="0"/>
              </a:spcAft>
              <a:buNone/>
            </a:pPr>
            <a:endParaRPr>
              <a:solidFill>
                <a:schemeClr val="dk1"/>
              </a:solidFill>
            </a:endParaRPr>
          </a:p>
          <a:p>
            <a:pPr marL="457200" lvl="0" indent="0" rtl="0">
              <a:lnSpc>
                <a:spcPct val="100000"/>
              </a:lnSpc>
              <a:spcBef>
                <a:spcPts val="0"/>
              </a:spcBef>
              <a:spcAft>
                <a:spcPts val="0"/>
              </a:spcAft>
              <a:buNone/>
            </a:pPr>
            <a:endParaRPr>
              <a:solidFill>
                <a:schemeClr val="dk1"/>
              </a:solidFill>
            </a:endParaRPr>
          </a:p>
          <a:p>
            <a:pPr marL="457200" lvl="0" indent="0" rtl="0">
              <a:lnSpc>
                <a:spcPct val="100000"/>
              </a:lnSpc>
              <a:spcBef>
                <a:spcPts val="0"/>
              </a:spcBef>
              <a:spcAft>
                <a:spcPts val="0"/>
              </a:spcAft>
              <a:buNone/>
            </a:pPr>
            <a:endParaRPr>
              <a:solidFill>
                <a:schemeClr val="dk1"/>
              </a:solidFill>
            </a:endParaRPr>
          </a:p>
          <a:p>
            <a:pPr marL="914400" lvl="1" indent="-317500" rtl="0">
              <a:lnSpc>
                <a:spcPct val="100000"/>
              </a:lnSpc>
              <a:spcBef>
                <a:spcPts val="0"/>
              </a:spcBef>
              <a:spcAft>
                <a:spcPts val="0"/>
              </a:spcAft>
              <a:buClr>
                <a:schemeClr val="dk1"/>
              </a:buClr>
              <a:buSzPct val="100000"/>
            </a:pPr>
            <a:r>
              <a:rPr lang="en" sz="1400">
                <a:solidFill>
                  <a:schemeClr val="dk1"/>
                </a:solidFill>
              </a:rPr>
              <a:t>Without any substitution at position 5, the acidic hydrogen gets deprotonated </a:t>
            </a:r>
          </a:p>
          <a:p>
            <a:pPr marL="1371600" lvl="2" indent="-317500">
              <a:lnSpc>
                <a:spcPct val="100000"/>
              </a:lnSpc>
              <a:spcBef>
                <a:spcPts val="0"/>
              </a:spcBef>
              <a:spcAft>
                <a:spcPts val="0"/>
              </a:spcAft>
              <a:buClr>
                <a:schemeClr val="dk1"/>
              </a:buClr>
              <a:buSzPct val="100000"/>
            </a:pPr>
            <a:r>
              <a:rPr lang="en">
                <a:solidFill>
                  <a:schemeClr val="dk1"/>
                </a:solidFill>
              </a:rPr>
              <a:t>Resonance stabilization leads to lower pka (4) and 99% ionization occurs, so unable to penetrate the CNS</a:t>
            </a:r>
          </a:p>
          <a:p>
            <a:pPr marL="457200" lvl="0" indent="0">
              <a:lnSpc>
                <a:spcPct val="100000"/>
              </a:lnSpc>
              <a:spcBef>
                <a:spcPts val="0"/>
              </a:spcBef>
              <a:spcAft>
                <a:spcPts val="0"/>
              </a:spcAft>
              <a:buNone/>
            </a:pPr>
            <a:endParaRPr>
              <a:solidFill>
                <a:schemeClr val="dk1"/>
              </a:solidFill>
            </a:endParaRPr>
          </a:p>
          <a:p>
            <a:pPr lvl="0">
              <a:lnSpc>
                <a:spcPct val="100000"/>
              </a:lnSpc>
              <a:spcBef>
                <a:spcPts val="0"/>
              </a:spcBef>
              <a:spcAft>
                <a:spcPts val="0"/>
              </a:spcAft>
              <a:buClr>
                <a:schemeClr val="dk1"/>
              </a:buClr>
              <a:buSzPct val="78571"/>
              <a:buFont typeface="Arial"/>
              <a:buNone/>
            </a:pPr>
            <a:endParaRPr sz="1400"/>
          </a:p>
          <a:p>
            <a:pPr lvl="0">
              <a:spcBef>
                <a:spcPts val="0"/>
              </a:spcBef>
              <a:buNone/>
            </a:pPr>
            <a:endParaRPr/>
          </a:p>
        </p:txBody>
      </p:sp>
      <p:pic>
        <p:nvPicPr>
          <p:cNvPr id="284" name="Shape 284"/>
          <p:cNvPicPr preferRelativeResize="0"/>
          <p:nvPr/>
        </p:nvPicPr>
        <p:blipFill>
          <a:blip r:embed="rId3">
            <a:alphaModFix/>
          </a:blip>
          <a:stretch>
            <a:fillRect/>
          </a:stretch>
        </p:blipFill>
        <p:spPr>
          <a:xfrm>
            <a:off x="2086925" y="3891000"/>
            <a:ext cx="5429250" cy="1219200"/>
          </a:xfrm>
          <a:prstGeom prst="rect">
            <a:avLst/>
          </a:prstGeom>
          <a:noFill/>
          <a:ln>
            <a:noFill/>
          </a:ln>
        </p:spPr>
      </p:pic>
      <p:pic>
        <p:nvPicPr>
          <p:cNvPr id="285" name="Shape 285"/>
          <p:cNvPicPr preferRelativeResize="0"/>
          <p:nvPr/>
        </p:nvPicPr>
        <p:blipFill>
          <a:blip r:embed="rId4">
            <a:alphaModFix/>
          </a:blip>
          <a:stretch>
            <a:fillRect/>
          </a:stretch>
        </p:blipFill>
        <p:spPr>
          <a:xfrm>
            <a:off x="1796412" y="2043100"/>
            <a:ext cx="6010275" cy="1057275"/>
          </a:xfrm>
          <a:prstGeom prst="rect">
            <a:avLst/>
          </a:prstGeom>
          <a:noFill/>
          <a:ln>
            <a:noFill/>
          </a:ln>
        </p:spPr>
      </p:pic>
      <p:pic>
        <p:nvPicPr>
          <p:cNvPr id="286" name="Shape 286"/>
          <p:cNvPicPr preferRelativeResize="0"/>
          <p:nvPr/>
        </p:nvPicPr>
        <p:blipFill>
          <a:blip r:embed="rId5">
            <a:alphaModFix/>
          </a:blip>
          <a:stretch>
            <a:fillRect/>
          </a:stretch>
        </p:blipFill>
        <p:spPr>
          <a:xfrm>
            <a:off x="3040362" y="3890987"/>
            <a:ext cx="1152525" cy="314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292" name="Shape 29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b="1">
                <a:solidFill>
                  <a:srgbClr val="0000FF"/>
                </a:solidFill>
              </a:rPr>
              <a:t>Tab 2</a:t>
            </a:r>
            <a:r>
              <a:rPr lang="en" b="1">
                <a:solidFill>
                  <a:schemeClr val="dk1"/>
                </a:solidFill>
              </a:rPr>
              <a:t>: Drug Class Examples</a:t>
            </a:r>
          </a:p>
          <a:p>
            <a:pPr lvl="0">
              <a:spcBef>
                <a:spcPts val="0"/>
              </a:spcBef>
              <a:buNone/>
            </a:pPr>
            <a:r>
              <a:rPr lang="en" b="1">
                <a:solidFill>
                  <a:schemeClr val="dk1"/>
                </a:solidFill>
              </a:rPr>
              <a:t>	Phenobarbital							Thiopental							</a:t>
            </a:r>
          </a:p>
        </p:txBody>
      </p:sp>
      <p:pic>
        <p:nvPicPr>
          <p:cNvPr id="293" name="Shape 293"/>
          <p:cNvPicPr preferRelativeResize="0"/>
          <p:nvPr/>
        </p:nvPicPr>
        <p:blipFill>
          <a:blip r:embed="rId3">
            <a:alphaModFix/>
          </a:blip>
          <a:stretch>
            <a:fillRect/>
          </a:stretch>
        </p:blipFill>
        <p:spPr>
          <a:xfrm>
            <a:off x="1346375" y="2038350"/>
            <a:ext cx="2318399" cy="2200525"/>
          </a:xfrm>
          <a:prstGeom prst="rect">
            <a:avLst/>
          </a:prstGeom>
          <a:noFill/>
          <a:ln>
            <a:noFill/>
          </a:ln>
        </p:spPr>
      </p:pic>
      <p:pic>
        <p:nvPicPr>
          <p:cNvPr id="294" name="Shape 294"/>
          <p:cNvPicPr preferRelativeResize="0"/>
          <p:nvPr/>
        </p:nvPicPr>
        <p:blipFill>
          <a:blip r:embed="rId4">
            <a:alphaModFix/>
          </a:blip>
          <a:stretch>
            <a:fillRect/>
          </a:stretch>
        </p:blipFill>
        <p:spPr>
          <a:xfrm>
            <a:off x="5895044" y="2130737"/>
            <a:ext cx="1934030" cy="2015750"/>
          </a:xfrm>
          <a:prstGeom prst="rect">
            <a:avLst/>
          </a:prstGeom>
          <a:noFill/>
          <a:ln>
            <a:noFill/>
          </a:ln>
        </p:spPr>
      </p:pic>
      <p:sp>
        <p:nvSpPr>
          <p:cNvPr id="295" name="Shape 295"/>
          <p:cNvSpPr/>
          <p:nvPr/>
        </p:nvSpPr>
        <p:spPr>
          <a:xfrm>
            <a:off x="6339375" y="2285400"/>
            <a:ext cx="462900" cy="5727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 name="Shape 296"/>
          <p:cNvSpPr/>
          <p:nvPr/>
        </p:nvSpPr>
        <p:spPr>
          <a:xfrm>
            <a:off x="2158400" y="2196300"/>
            <a:ext cx="462900" cy="5727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 name="Shape 297"/>
          <p:cNvSpPr/>
          <p:nvPr/>
        </p:nvSpPr>
        <p:spPr>
          <a:xfrm>
            <a:off x="1735925" y="2713200"/>
            <a:ext cx="527100" cy="3216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 name="Shape 298"/>
          <p:cNvSpPr/>
          <p:nvPr/>
        </p:nvSpPr>
        <p:spPr>
          <a:xfrm>
            <a:off x="2492675" y="2713200"/>
            <a:ext cx="527100" cy="321600"/>
          </a:xfrm>
          <a:prstGeom prst="ellipse">
            <a:avLst/>
          </a:prstGeom>
          <a:noFill/>
          <a:ln w="28575"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 name="Shape 299"/>
          <p:cNvSpPr/>
          <p:nvPr/>
        </p:nvSpPr>
        <p:spPr>
          <a:xfrm>
            <a:off x="5812275" y="2769000"/>
            <a:ext cx="527100" cy="3216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 name="Shape 300"/>
          <p:cNvSpPr/>
          <p:nvPr/>
        </p:nvSpPr>
        <p:spPr>
          <a:xfrm>
            <a:off x="6667300" y="2769000"/>
            <a:ext cx="527100" cy="321600"/>
          </a:xfrm>
          <a:prstGeom prst="ellipse">
            <a:avLst/>
          </a:prstGeom>
          <a:noFill/>
          <a:ln w="28575"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 name="Shape 301"/>
          <p:cNvSpPr/>
          <p:nvPr/>
        </p:nvSpPr>
        <p:spPr>
          <a:xfrm>
            <a:off x="1735925" y="3034800"/>
            <a:ext cx="527100" cy="4629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 name="Shape 302"/>
          <p:cNvSpPr/>
          <p:nvPr/>
        </p:nvSpPr>
        <p:spPr>
          <a:xfrm>
            <a:off x="2569825" y="3090600"/>
            <a:ext cx="527100" cy="4629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895050" y="3090600"/>
            <a:ext cx="527100" cy="4629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 name="Shape 304"/>
          <p:cNvSpPr/>
          <p:nvPr/>
        </p:nvSpPr>
        <p:spPr>
          <a:xfrm>
            <a:off x="6667300" y="3090600"/>
            <a:ext cx="527100" cy="4629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 name="Shape 305"/>
          <p:cNvSpPr/>
          <p:nvPr/>
        </p:nvSpPr>
        <p:spPr>
          <a:xfrm>
            <a:off x="2278575" y="3161250"/>
            <a:ext cx="275700" cy="321600"/>
          </a:xfrm>
          <a:prstGeom prst="ellipse">
            <a:avLst/>
          </a:prstGeom>
          <a:noFill/>
          <a:ln w="2857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6432975" y="3231900"/>
            <a:ext cx="275700" cy="321600"/>
          </a:xfrm>
          <a:prstGeom prst="ellipse">
            <a:avLst/>
          </a:prstGeom>
          <a:noFill/>
          <a:ln w="2857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1778375" y="3482850"/>
            <a:ext cx="1454400" cy="9318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6058450" y="3482850"/>
            <a:ext cx="1454400" cy="5727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14" name="Shape 31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Would the following change to the compound increase or decrease activity of the barbiturate?</a:t>
            </a:r>
          </a:p>
          <a:p>
            <a:pPr marL="914400" lvl="1" indent="-342900" rtl="0">
              <a:spcBef>
                <a:spcPts val="0"/>
              </a:spcBef>
              <a:buClr>
                <a:srgbClr val="000000"/>
              </a:buClr>
              <a:buSzPct val="100000"/>
            </a:pPr>
            <a:r>
              <a:rPr lang="en" sz="1800">
                <a:solidFill>
                  <a:srgbClr val="000000"/>
                </a:solidFill>
              </a:rPr>
              <a:t>Have a picture of a compound and then another picture of the compound with one change made</a:t>
            </a:r>
          </a:p>
          <a:p>
            <a:pPr marL="914400" lvl="1" indent="-342900" rtl="0">
              <a:spcBef>
                <a:spcPts val="0"/>
              </a:spcBef>
              <a:buClr>
                <a:srgbClr val="000000"/>
              </a:buClr>
              <a:buSzPct val="100000"/>
            </a:pPr>
            <a:r>
              <a:rPr lang="en" sz="1800" b="1">
                <a:solidFill>
                  <a:srgbClr val="000000"/>
                </a:solidFill>
              </a:rPr>
              <a:t>Answer choices: increase or decrease activity</a:t>
            </a:r>
          </a:p>
          <a:p>
            <a:pPr marL="1371600" lvl="2" indent="-342900" rtl="0">
              <a:spcBef>
                <a:spcPts val="0"/>
              </a:spcBef>
              <a:buClr>
                <a:srgbClr val="000000"/>
              </a:buClr>
              <a:buSzPct val="100000"/>
            </a:pPr>
            <a:r>
              <a:rPr lang="en" sz="1800">
                <a:solidFill>
                  <a:srgbClr val="000000"/>
                </a:solidFill>
              </a:rPr>
              <a:t>If right answer is selected→ explanation of why the answer is correct is shown</a:t>
            </a:r>
          </a:p>
          <a:p>
            <a:pPr marL="1371600" lvl="2" indent="-342900" rtl="0">
              <a:spcBef>
                <a:spcPts val="0"/>
              </a:spcBef>
              <a:buClr>
                <a:srgbClr val="000000"/>
              </a:buClr>
              <a:buSzPct val="100000"/>
            </a:pPr>
            <a:r>
              <a:rPr lang="en" sz="1800">
                <a:solidFill>
                  <a:srgbClr val="000000"/>
                </a:solidFill>
              </a:rPr>
              <a:t>If wrong answer is selected→ direct student back to the basic SAR requirement tab for review</a:t>
            </a:r>
            <a:r>
              <a:rPr lang="en" sz="1800">
                <a:solidFill>
                  <a:schemeClr val="dk1"/>
                </a:solidFill>
              </a:rPr>
              <a:t>(no explanation is shown, student must go back and review SAR requirements to move on in the practice problems tab)</a:t>
            </a:r>
          </a:p>
          <a:p>
            <a:pPr marL="914400" lvl="0" indent="0" rtl="0">
              <a:spcBef>
                <a:spcPts val="0"/>
              </a:spcBef>
              <a:buNone/>
            </a:pPr>
            <a:endParaRPr sz="1800">
              <a:solidFill>
                <a:srgbClr val="000000"/>
              </a:solidFill>
            </a:endParaRPr>
          </a:p>
          <a:p>
            <a:pPr marL="914400" lvl="0" indent="0" rtl="0">
              <a:spcBef>
                <a:spcPts val="0"/>
              </a:spcBef>
              <a:buNone/>
            </a:pPr>
            <a:endParaRPr>
              <a:solidFill>
                <a:srgbClr val="000000"/>
              </a:solidFill>
            </a:endParaRPr>
          </a:p>
          <a:p>
            <a:pPr marR="0" lvl="0" algn="l" rtl="0">
              <a:lnSpc>
                <a:spcPct val="115000"/>
              </a:lnSpc>
              <a:spcBef>
                <a:spcPts val="0"/>
              </a:spcBef>
              <a:spcAft>
                <a:spcPts val="1600"/>
              </a:spcAft>
              <a:buNone/>
            </a:pPr>
            <a:endParaRPr sz="1200"/>
          </a:p>
          <a:p>
            <a:pPr lvl="0" rtl="0">
              <a:spcBef>
                <a:spcPts val="0"/>
              </a:spcBef>
              <a:buNone/>
            </a:pP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67" name="Shape 67"/>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3 clickable tabs at the top, which would say:</a:t>
            </a:r>
          </a:p>
          <a:p>
            <a:pPr marL="1371600" lvl="2" indent="-342900" rtl="0">
              <a:spcBef>
                <a:spcPts val="0"/>
              </a:spcBef>
              <a:buClr>
                <a:srgbClr val="FF0000"/>
              </a:buClr>
              <a:buSzPct val="100000"/>
            </a:pPr>
            <a:r>
              <a:rPr lang="en" sz="1800" b="1">
                <a:solidFill>
                  <a:srgbClr val="FF0000"/>
                </a:solidFill>
              </a:rPr>
              <a:t>1. SAR Requirements</a:t>
            </a:r>
          </a:p>
          <a:p>
            <a:pPr marL="1828800" lvl="3" indent="-228600" rtl="0">
              <a:spcBef>
                <a:spcPts val="0"/>
              </a:spcBef>
              <a:buClr>
                <a:schemeClr val="dk1"/>
              </a:buClr>
            </a:pPr>
            <a:r>
              <a:rPr lang="en">
                <a:solidFill>
                  <a:schemeClr val="dk1"/>
                </a:solidFill>
              </a:rPr>
              <a:t>Students will be able to click on the arrows on the compound below or on the letters in the rings</a:t>
            </a:r>
          </a:p>
          <a:p>
            <a:pPr marL="1828800" lvl="3" indent="-228600" rtl="0">
              <a:spcBef>
                <a:spcPts val="0"/>
              </a:spcBef>
              <a:buClr>
                <a:schemeClr val="dk1"/>
              </a:buClr>
            </a:pPr>
            <a:r>
              <a:rPr lang="en">
                <a:solidFill>
                  <a:schemeClr val="dk1"/>
                </a:solidFill>
              </a:rPr>
              <a:t>As the student clicks on each spot, the SAR requirement will be displayed next to the compound </a:t>
            </a:r>
          </a:p>
          <a:p>
            <a:pPr marL="1371600" lvl="2" indent="-342900" rtl="0">
              <a:spcBef>
                <a:spcPts val="0"/>
              </a:spcBef>
              <a:buClr>
                <a:srgbClr val="0000FF"/>
              </a:buClr>
              <a:buSzPct val="100000"/>
            </a:pPr>
            <a:r>
              <a:rPr lang="en" sz="1800" b="1">
                <a:solidFill>
                  <a:srgbClr val="0000FF"/>
                </a:solidFill>
              </a:rPr>
              <a:t>2. Drug Class Examples</a:t>
            </a:r>
          </a:p>
          <a:p>
            <a:pPr marL="1828800" lvl="3" indent="-228600" rtl="0">
              <a:spcBef>
                <a:spcPts val="0"/>
              </a:spcBef>
              <a:buClr>
                <a:schemeClr val="dk1"/>
              </a:buClr>
            </a:pPr>
            <a:r>
              <a:rPr lang="en">
                <a:solidFill>
                  <a:schemeClr val="dk1"/>
                </a:solidFill>
              </a:rPr>
              <a:t>Drug structures will be displayed with SAR requirements circled or highlighted in corresponding colors with the SAR requirement tab</a:t>
            </a:r>
          </a:p>
          <a:p>
            <a:pPr marL="1371600" lvl="2" indent="-342900" rtl="0">
              <a:spcBef>
                <a:spcPts val="0"/>
              </a:spcBef>
              <a:buClr>
                <a:srgbClr val="9900FF"/>
              </a:buClr>
              <a:buSzPct val="100000"/>
            </a:pPr>
            <a:r>
              <a:rPr lang="en" sz="1800" b="1">
                <a:solidFill>
                  <a:srgbClr val="9900FF"/>
                </a:solidFill>
              </a:rPr>
              <a:t>3. Practice Problems</a:t>
            </a:r>
          </a:p>
          <a:p>
            <a:pPr marL="1828800" lvl="3" indent="-228600">
              <a:spcBef>
                <a:spcPts val="0"/>
              </a:spcBef>
              <a:buClr>
                <a:schemeClr val="dk1"/>
              </a:buClr>
            </a:pPr>
            <a:r>
              <a:rPr lang="en">
                <a:solidFill>
                  <a:schemeClr val="dk1"/>
                </a:solidFill>
              </a:rPr>
              <a:t>Format described with each question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320" name="Shape 320"/>
          <p:cNvSpPr txBox="1">
            <a:spLocks noGrp="1"/>
          </p:cNvSpPr>
          <p:nvPr>
            <p:ph type="body" idx="1"/>
          </p:nvPr>
        </p:nvSpPr>
        <p:spPr>
          <a:xfrm>
            <a:off x="311700" y="1152475"/>
            <a:ext cx="8520600" cy="37338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DECREASE</a:t>
            </a:r>
          </a:p>
          <a:p>
            <a:pPr marL="914400" lvl="1" indent="-228600" rtl="0">
              <a:spcBef>
                <a:spcPts val="0"/>
              </a:spcBef>
              <a:buClr>
                <a:schemeClr val="dk1"/>
              </a:buClr>
            </a:pPr>
            <a:r>
              <a:rPr lang="en">
                <a:solidFill>
                  <a:schemeClr val="dk1"/>
                </a:solidFill>
              </a:rPr>
              <a:t>Changing C=S to C=O decreases lipophilicity and onset of action</a:t>
            </a:r>
          </a:p>
          <a:p>
            <a:pPr lvl="0">
              <a:spcBef>
                <a:spcPts val="0"/>
              </a:spcBef>
              <a:buNone/>
            </a:pPr>
            <a:endParaRPr b="1">
              <a:solidFill>
                <a:schemeClr val="dk1"/>
              </a:solidFill>
            </a:endParaRPr>
          </a:p>
        </p:txBody>
      </p:sp>
      <p:sp>
        <p:nvSpPr>
          <p:cNvPr id="321" name="Shape 321"/>
          <p:cNvSpPr txBox="1"/>
          <p:nvPr/>
        </p:nvSpPr>
        <p:spPr>
          <a:xfrm>
            <a:off x="6840850" y="2025212"/>
            <a:ext cx="1684500" cy="18132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rPr>
              <a:t>Click on either: </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INCREASE</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OR</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DECREASE</a:t>
            </a:r>
          </a:p>
          <a:p>
            <a:pPr lvl="0" rtl="0">
              <a:spcBef>
                <a:spcPts val="0"/>
              </a:spcBef>
              <a:buNone/>
            </a:pPr>
            <a:endParaRPr/>
          </a:p>
        </p:txBody>
      </p:sp>
      <p:pic>
        <p:nvPicPr>
          <p:cNvPr id="322" name="Shape 322" descr="Screen shot 2016-06-06 at 11.28.52 AM.png"/>
          <p:cNvPicPr preferRelativeResize="0"/>
          <p:nvPr/>
        </p:nvPicPr>
        <p:blipFill>
          <a:blip r:embed="rId3">
            <a:alphaModFix/>
          </a:blip>
          <a:stretch>
            <a:fillRect/>
          </a:stretch>
        </p:blipFill>
        <p:spPr>
          <a:xfrm>
            <a:off x="3909050" y="1958500"/>
            <a:ext cx="2160275" cy="1887760"/>
          </a:xfrm>
          <a:prstGeom prst="rect">
            <a:avLst/>
          </a:prstGeom>
          <a:noFill/>
          <a:ln>
            <a:noFill/>
          </a:ln>
        </p:spPr>
      </p:pic>
      <p:pic>
        <p:nvPicPr>
          <p:cNvPr id="323" name="Shape 323" descr="Screen shot 2016-06-06 at 11.28.56 AM.png"/>
          <p:cNvPicPr preferRelativeResize="0"/>
          <p:nvPr/>
        </p:nvPicPr>
        <p:blipFill>
          <a:blip r:embed="rId4">
            <a:alphaModFix/>
          </a:blip>
          <a:stretch>
            <a:fillRect/>
          </a:stretch>
        </p:blipFill>
        <p:spPr>
          <a:xfrm>
            <a:off x="822949" y="1991875"/>
            <a:ext cx="2160275" cy="1965624"/>
          </a:xfrm>
          <a:prstGeom prst="rect">
            <a:avLst/>
          </a:prstGeom>
          <a:noFill/>
          <a:ln>
            <a:noFill/>
          </a:ln>
        </p:spPr>
      </p:pic>
      <p:cxnSp>
        <p:nvCxnSpPr>
          <p:cNvPr id="324" name="Shape 324"/>
          <p:cNvCxnSpPr/>
          <p:nvPr/>
        </p:nvCxnSpPr>
        <p:spPr>
          <a:xfrm>
            <a:off x="3021800" y="2854650"/>
            <a:ext cx="900000" cy="6000"/>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330" name="Shape 330"/>
          <p:cNvSpPr txBox="1">
            <a:spLocks noGrp="1"/>
          </p:cNvSpPr>
          <p:nvPr>
            <p:ph type="body" idx="1"/>
          </p:nvPr>
        </p:nvSpPr>
        <p:spPr>
          <a:xfrm>
            <a:off x="311700" y="1152475"/>
            <a:ext cx="8520600" cy="3785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INCREASE</a:t>
            </a:r>
          </a:p>
          <a:p>
            <a:pPr marL="914400" lvl="1" indent="-228600" rtl="0">
              <a:spcBef>
                <a:spcPts val="0"/>
              </a:spcBef>
              <a:buClr>
                <a:schemeClr val="dk1"/>
              </a:buClr>
            </a:pPr>
            <a:r>
              <a:rPr lang="en">
                <a:solidFill>
                  <a:schemeClr val="dk1"/>
                </a:solidFill>
              </a:rPr>
              <a:t>5,5- disubstitution needed for activity in order for CNS penetration</a:t>
            </a:r>
          </a:p>
          <a:p>
            <a:pPr lvl="0" rtl="0">
              <a:spcBef>
                <a:spcPts val="0"/>
              </a:spcBef>
              <a:buNone/>
            </a:pPr>
            <a:endParaRPr/>
          </a:p>
        </p:txBody>
      </p:sp>
      <p:pic>
        <p:nvPicPr>
          <p:cNvPr id="331" name="Shape 331"/>
          <p:cNvPicPr preferRelativeResize="0"/>
          <p:nvPr/>
        </p:nvPicPr>
        <p:blipFill>
          <a:blip r:embed="rId3">
            <a:alphaModFix/>
          </a:blip>
          <a:stretch>
            <a:fillRect/>
          </a:stretch>
        </p:blipFill>
        <p:spPr>
          <a:xfrm>
            <a:off x="1049649" y="2051725"/>
            <a:ext cx="1712574" cy="1779750"/>
          </a:xfrm>
          <a:prstGeom prst="rect">
            <a:avLst/>
          </a:prstGeom>
          <a:noFill/>
          <a:ln>
            <a:noFill/>
          </a:ln>
        </p:spPr>
      </p:pic>
      <p:pic>
        <p:nvPicPr>
          <p:cNvPr id="332" name="Shape 332" descr="Screen shot 2016-06-06 at 10.23.06 AM.png"/>
          <p:cNvPicPr preferRelativeResize="0"/>
          <p:nvPr/>
        </p:nvPicPr>
        <p:blipFill>
          <a:blip r:embed="rId4">
            <a:alphaModFix/>
          </a:blip>
          <a:stretch>
            <a:fillRect/>
          </a:stretch>
        </p:blipFill>
        <p:spPr>
          <a:xfrm>
            <a:off x="4181374" y="2051724"/>
            <a:ext cx="1967399" cy="2010624"/>
          </a:xfrm>
          <a:prstGeom prst="rect">
            <a:avLst/>
          </a:prstGeom>
          <a:noFill/>
          <a:ln>
            <a:noFill/>
          </a:ln>
        </p:spPr>
      </p:pic>
      <p:cxnSp>
        <p:nvCxnSpPr>
          <p:cNvPr id="333" name="Shape 333"/>
          <p:cNvCxnSpPr/>
          <p:nvPr/>
        </p:nvCxnSpPr>
        <p:spPr>
          <a:xfrm>
            <a:off x="3021800" y="2854650"/>
            <a:ext cx="900000" cy="6000"/>
          </a:xfrm>
          <a:prstGeom prst="straightConnector1">
            <a:avLst/>
          </a:prstGeom>
          <a:noFill/>
          <a:ln w="28575" cap="flat" cmpd="sng">
            <a:solidFill>
              <a:schemeClr val="dk2"/>
            </a:solidFill>
            <a:prstDash val="solid"/>
            <a:round/>
            <a:headEnd type="none" w="lg" len="lg"/>
            <a:tailEnd type="triangle" w="lg" len="lg"/>
          </a:ln>
        </p:spPr>
      </p:cxnSp>
      <p:sp>
        <p:nvSpPr>
          <p:cNvPr id="334" name="Shape 334"/>
          <p:cNvSpPr txBox="1"/>
          <p:nvPr/>
        </p:nvSpPr>
        <p:spPr>
          <a:xfrm>
            <a:off x="6840850" y="2025212"/>
            <a:ext cx="1684500" cy="18132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rPr>
              <a:t>Click on either: </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INCREASE</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OR</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DECREASE</a:t>
            </a:r>
          </a:p>
          <a:p>
            <a:pPr lvl="0" rtl="0">
              <a:spcBef>
                <a:spcPts val="0"/>
              </a:spcBef>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40" name="Shape 34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Which of these 3 compounds would be a CNS active barbiturate?</a:t>
            </a:r>
          </a:p>
          <a:p>
            <a:pPr marL="914400" lvl="1" indent="-342900" rtl="0">
              <a:spcBef>
                <a:spcPts val="0"/>
              </a:spcBef>
              <a:buClr>
                <a:srgbClr val="000000"/>
              </a:buClr>
              <a:buSzPct val="100000"/>
            </a:pPr>
            <a:r>
              <a:rPr lang="en" sz="1800">
                <a:solidFill>
                  <a:srgbClr val="000000"/>
                </a:solidFill>
              </a:rPr>
              <a:t>Have 3 pictures of different compounds</a:t>
            </a:r>
          </a:p>
          <a:p>
            <a:pPr marL="914400" lvl="1" indent="-342900" rtl="0">
              <a:spcBef>
                <a:spcPts val="0"/>
              </a:spcBef>
              <a:buClr>
                <a:srgbClr val="000000"/>
              </a:buClr>
              <a:buSzPct val="100000"/>
            </a:pPr>
            <a:r>
              <a:rPr lang="en" sz="1800" b="1">
                <a:solidFill>
                  <a:srgbClr val="000000"/>
                </a:solidFill>
              </a:rPr>
              <a:t>Student can click any of the 3 compounds</a:t>
            </a:r>
          </a:p>
          <a:p>
            <a:pPr marL="1371600" lvl="2" indent="-342900" rtl="0">
              <a:spcBef>
                <a:spcPts val="0"/>
              </a:spcBef>
              <a:buClr>
                <a:srgbClr val="000000"/>
              </a:buClr>
              <a:buSzPct val="100000"/>
            </a:pPr>
            <a:r>
              <a:rPr lang="en" sz="1800">
                <a:solidFill>
                  <a:srgbClr val="000000"/>
                </a:solidFill>
              </a:rPr>
              <a:t>If right compound is selected→ explanation of why the answer is correct is shown</a:t>
            </a:r>
          </a:p>
          <a:p>
            <a:pPr marL="1371600" lvl="2" indent="-342900" rtl="0">
              <a:spcBef>
                <a:spcPts val="0"/>
              </a:spcBef>
              <a:buClr>
                <a:srgbClr val="000000"/>
              </a:buClr>
              <a:buSzPct val="100000"/>
            </a:pPr>
            <a:r>
              <a:rPr lang="en" sz="1800">
                <a:solidFill>
                  <a:srgbClr val="000000"/>
                </a:solidFill>
              </a:rPr>
              <a:t>If wrong compound is selected→ direct student back to the basic SAR requirement tab for review </a:t>
            </a:r>
            <a:r>
              <a:rPr lang="en" sz="1800">
                <a:solidFill>
                  <a:schemeClr val="dk1"/>
                </a:solidFill>
              </a:rPr>
              <a:t>(no explanation is shown, student must go back and review SAR requirements to move on in the practice problems tab)</a:t>
            </a:r>
          </a:p>
          <a:p>
            <a:pPr marL="914400" lvl="0" indent="0" rtl="0">
              <a:spcBef>
                <a:spcPts val="0"/>
              </a:spcBef>
              <a:buNone/>
            </a:pPr>
            <a:endParaRPr sz="1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346" name="Shape 346"/>
          <p:cNvSpPr txBox="1">
            <a:spLocks noGrp="1"/>
          </p:cNvSpPr>
          <p:nvPr>
            <p:ph type="body" idx="1"/>
          </p:nvPr>
        </p:nvSpPr>
        <p:spPr>
          <a:xfrm>
            <a:off x="311700" y="1152475"/>
            <a:ext cx="8520600" cy="390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Which of these 3 compounds would be a CNS active barbiturate?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3 (phenobarbital)</a:t>
            </a:r>
          </a:p>
          <a:p>
            <a:pPr marL="914400" lvl="1" indent="-228600">
              <a:spcBef>
                <a:spcPts val="0"/>
              </a:spcBef>
              <a:buClr>
                <a:schemeClr val="dk1"/>
              </a:buClr>
            </a:pPr>
            <a:r>
              <a:rPr lang="en">
                <a:solidFill>
                  <a:schemeClr val="dk1"/>
                </a:solidFill>
              </a:rPr>
              <a:t>5,5- disubstitution and weak acid (N1 or N3 must be unsubstituted) are required for activity in order for CNS penetration</a:t>
            </a:r>
          </a:p>
        </p:txBody>
      </p:sp>
      <p:pic>
        <p:nvPicPr>
          <p:cNvPr id="347" name="Shape 347" descr="Screen shot 2016-06-06 at 11.34.26 AM.png"/>
          <p:cNvPicPr preferRelativeResize="0"/>
          <p:nvPr/>
        </p:nvPicPr>
        <p:blipFill>
          <a:blip r:embed="rId3">
            <a:alphaModFix/>
          </a:blip>
          <a:stretch>
            <a:fillRect/>
          </a:stretch>
        </p:blipFill>
        <p:spPr>
          <a:xfrm>
            <a:off x="5606400" y="1928325"/>
            <a:ext cx="1917400" cy="1997300"/>
          </a:xfrm>
          <a:prstGeom prst="rect">
            <a:avLst/>
          </a:prstGeom>
          <a:noFill/>
          <a:ln>
            <a:noFill/>
          </a:ln>
        </p:spPr>
      </p:pic>
      <p:pic>
        <p:nvPicPr>
          <p:cNvPr id="348" name="Shape 348" descr="Screen shot 2016-06-06 at 11.34.26 AM.png"/>
          <p:cNvPicPr preferRelativeResize="0"/>
          <p:nvPr/>
        </p:nvPicPr>
        <p:blipFill>
          <a:blip r:embed="rId3">
            <a:alphaModFix/>
          </a:blip>
          <a:stretch>
            <a:fillRect/>
          </a:stretch>
        </p:blipFill>
        <p:spPr>
          <a:xfrm>
            <a:off x="3135625" y="2020725"/>
            <a:ext cx="1917400" cy="1997300"/>
          </a:xfrm>
          <a:prstGeom prst="rect">
            <a:avLst/>
          </a:prstGeom>
          <a:noFill/>
          <a:ln>
            <a:noFill/>
          </a:ln>
        </p:spPr>
      </p:pic>
      <p:pic>
        <p:nvPicPr>
          <p:cNvPr id="349" name="Shape 349" descr="Screen shot 2016-06-06 at 11.34.26 AM.png"/>
          <p:cNvPicPr preferRelativeResize="0"/>
          <p:nvPr/>
        </p:nvPicPr>
        <p:blipFill>
          <a:blip r:embed="rId3">
            <a:alphaModFix/>
          </a:blip>
          <a:stretch>
            <a:fillRect/>
          </a:stretch>
        </p:blipFill>
        <p:spPr>
          <a:xfrm>
            <a:off x="922025" y="2020725"/>
            <a:ext cx="1917400" cy="1997300"/>
          </a:xfrm>
          <a:prstGeom prst="rect">
            <a:avLst/>
          </a:prstGeom>
          <a:noFill/>
          <a:ln>
            <a:noFill/>
          </a:ln>
        </p:spPr>
      </p:pic>
      <p:sp>
        <p:nvSpPr>
          <p:cNvPr id="350" name="Shape 350"/>
          <p:cNvSpPr txBox="1"/>
          <p:nvPr/>
        </p:nvSpPr>
        <p:spPr>
          <a:xfrm>
            <a:off x="3587625" y="3275775"/>
            <a:ext cx="347100" cy="5727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sz="1600" b="1"/>
              <a:t>H</a:t>
            </a:r>
          </a:p>
        </p:txBody>
      </p:sp>
      <p:sp>
        <p:nvSpPr>
          <p:cNvPr id="351" name="Shape 351"/>
          <p:cNvSpPr txBox="1"/>
          <p:nvPr/>
        </p:nvSpPr>
        <p:spPr>
          <a:xfrm>
            <a:off x="1105825" y="2571775"/>
            <a:ext cx="282900" cy="3342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cxnSp>
        <p:nvCxnSpPr>
          <p:cNvPr id="352" name="Shape 352"/>
          <p:cNvCxnSpPr/>
          <p:nvPr/>
        </p:nvCxnSpPr>
        <p:spPr>
          <a:xfrm rot="10800000">
            <a:off x="1247125" y="2488200"/>
            <a:ext cx="141600" cy="167100"/>
          </a:xfrm>
          <a:prstGeom prst="straightConnector1">
            <a:avLst/>
          </a:prstGeom>
          <a:noFill/>
          <a:ln w="28575" cap="flat" cmpd="sng">
            <a:solidFill>
              <a:schemeClr val="dk2"/>
            </a:solidFill>
            <a:prstDash val="solid"/>
            <a:round/>
            <a:headEnd type="none" w="lg" len="lg"/>
            <a:tailEnd type="none" w="lg" len="lg"/>
          </a:ln>
        </p:spPr>
      </p:cxnSp>
      <p:sp>
        <p:nvSpPr>
          <p:cNvPr id="353" name="Shape 353"/>
          <p:cNvSpPr txBox="1"/>
          <p:nvPr/>
        </p:nvSpPr>
        <p:spPr>
          <a:xfrm>
            <a:off x="2120725" y="2571775"/>
            <a:ext cx="282900" cy="3342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cxnSp>
        <p:nvCxnSpPr>
          <p:cNvPr id="354" name="Shape 354"/>
          <p:cNvCxnSpPr>
            <a:stCxn id="353" idx="1"/>
            <a:endCxn id="353" idx="0"/>
          </p:cNvCxnSpPr>
          <p:nvPr/>
        </p:nvCxnSpPr>
        <p:spPr>
          <a:xfrm rot="10800000" flipH="1">
            <a:off x="2120725" y="2571775"/>
            <a:ext cx="141600" cy="167100"/>
          </a:xfrm>
          <a:prstGeom prst="straightConnector1">
            <a:avLst/>
          </a:prstGeom>
          <a:noFill/>
          <a:ln w="28575" cap="flat" cmpd="sng">
            <a:solidFill>
              <a:schemeClr val="dk2"/>
            </a:solidFill>
            <a:prstDash val="solid"/>
            <a:round/>
            <a:headEnd type="none" w="lg" len="lg"/>
            <a:tailEnd type="none" w="lg" len="lg"/>
          </a:ln>
        </p:spPr>
      </p:cxnSp>
      <p:sp>
        <p:nvSpPr>
          <p:cNvPr id="355" name="Shape 355"/>
          <p:cNvSpPr txBox="1"/>
          <p:nvPr/>
        </p:nvSpPr>
        <p:spPr>
          <a:xfrm>
            <a:off x="3356112" y="2571775"/>
            <a:ext cx="282900" cy="3342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cxnSp>
        <p:nvCxnSpPr>
          <p:cNvPr id="356" name="Shape 356"/>
          <p:cNvCxnSpPr>
            <a:stCxn id="355" idx="3"/>
          </p:cNvCxnSpPr>
          <p:nvPr/>
        </p:nvCxnSpPr>
        <p:spPr>
          <a:xfrm rot="10800000">
            <a:off x="3497412" y="2571775"/>
            <a:ext cx="141600" cy="167100"/>
          </a:xfrm>
          <a:prstGeom prst="straightConnector1">
            <a:avLst/>
          </a:prstGeom>
          <a:noFill/>
          <a:ln w="28575" cap="flat" cmpd="sng">
            <a:solidFill>
              <a:schemeClr val="dk2"/>
            </a:solidFill>
            <a:prstDash val="solid"/>
            <a:round/>
            <a:headEnd type="none" w="lg" len="lg"/>
            <a:tailEnd type="none" w="lg" len="lg"/>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62" name="Shape 36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Predict possible metabolites</a:t>
            </a:r>
          </a:p>
          <a:p>
            <a:pPr marL="914400" marR="0" lvl="1" indent="-342900" algn="l" rtl="0">
              <a:lnSpc>
                <a:spcPct val="115000"/>
              </a:lnSpc>
              <a:spcBef>
                <a:spcPts val="0"/>
              </a:spcBef>
              <a:spcAft>
                <a:spcPts val="1600"/>
              </a:spcAft>
              <a:buClr>
                <a:schemeClr val="dk1"/>
              </a:buClr>
              <a:buSzPct val="100000"/>
              <a:buFont typeface="Arial"/>
            </a:pPr>
            <a:r>
              <a:rPr lang="en" sz="1800">
                <a:solidFill>
                  <a:schemeClr val="dk1"/>
                </a:solidFill>
              </a:rPr>
              <a:t>Have a picture of a compound and student is able to click on different areas of compound</a:t>
            </a:r>
          </a:p>
          <a:p>
            <a:pPr marL="1371600" lvl="2" indent="-342900" rtl="0">
              <a:spcBef>
                <a:spcPts val="0"/>
              </a:spcBef>
              <a:buClr>
                <a:schemeClr val="dk1"/>
              </a:buClr>
              <a:buSzPct val="100000"/>
            </a:pPr>
            <a:r>
              <a:rPr lang="en" sz="1800" b="1">
                <a:solidFill>
                  <a:schemeClr val="dk1"/>
                </a:solidFill>
              </a:rPr>
              <a:t>Answer choices for each part of the compound</a:t>
            </a:r>
          </a:p>
          <a:p>
            <a:pPr marL="1828800" lvl="3" indent="-342900" rtl="0">
              <a:spcBef>
                <a:spcPts val="0"/>
              </a:spcBef>
              <a:buClr>
                <a:schemeClr val="dk1"/>
              </a:buClr>
              <a:buSzPct val="100000"/>
            </a:pPr>
            <a:r>
              <a:rPr lang="en" sz="1800">
                <a:solidFill>
                  <a:schemeClr val="dk1"/>
                </a:solidFill>
              </a:rPr>
              <a:t>Correct answer will be shown once selected with the type of metabolite that would form</a:t>
            </a:r>
          </a:p>
          <a:p>
            <a:pPr marL="1828800" lvl="3" indent="-342900" rtl="0">
              <a:spcBef>
                <a:spcPts val="0"/>
              </a:spcBef>
              <a:buClr>
                <a:schemeClr val="dk1"/>
              </a:buClr>
              <a:buSzPct val="100000"/>
            </a:pPr>
            <a:r>
              <a:rPr lang="en" sz="1800">
                <a:solidFill>
                  <a:schemeClr val="dk1"/>
                </a:solidFill>
              </a:rPr>
              <a:t>If wrong part of the compound is selected→ INCORRECT will be displayed</a:t>
            </a:r>
          </a:p>
          <a:p>
            <a:pPr marL="457200" marR="0" lvl="0" indent="0" algn="l" rtl="0">
              <a:lnSpc>
                <a:spcPct val="115000"/>
              </a:lnSpc>
              <a:spcBef>
                <a:spcPts val="0"/>
              </a:spcBef>
              <a:spcAft>
                <a:spcPts val="1600"/>
              </a:spcAft>
              <a:buNone/>
            </a:pPr>
            <a:endParaRPr sz="1800">
              <a:solidFill>
                <a:srgbClr val="000000"/>
              </a:solidFill>
            </a:endParaRPr>
          </a:p>
          <a:p>
            <a:pPr marL="914400" lvl="0" indent="0" rtl="0">
              <a:spcBef>
                <a:spcPts val="0"/>
              </a:spcBef>
              <a:buNone/>
            </a:pPr>
            <a:endParaRPr sz="18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311700" y="15017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368" name="Shape 368"/>
          <p:cNvSpPr txBox="1">
            <a:spLocks noGrp="1"/>
          </p:cNvSpPr>
          <p:nvPr>
            <p:ph type="body" idx="1"/>
          </p:nvPr>
        </p:nvSpPr>
        <p:spPr>
          <a:xfrm>
            <a:off x="311700" y="819025"/>
            <a:ext cx="8520600" cy="4029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design: Predict possible metabolites </a:t>
            </a:r>
          </a:p>
          <a:p>
            <a:pPr lvl="0" indent="457200" rtl="0">
              <a:spcBef>
                <a:spcPts val="0"/>
              </a:spcBef>
              <a:buNone/>
            </a:pPr>
            <a:r>
              <a:rPr lang="en">
                <a:solidFill>
                  <a:schemeClr val="dk1"/>
                </a:solidFill>
              </a:rPr>
              <a:t>Click anywhere on the compounds</a:t>
            </a:r>
          </a:p>
          <a:p>
            <a:pPr lvl="0">
              <a:spcBef>
                <a:spcPts val="0"/>
              </a:spcBef>
              <a:buNone/>
            </a:pPr>
            <a:endParaRPr b="1">
              <a:solidFill>
                <a:schemeClr val="dk1"/>
              </a:solidFill>
            </a:endParaRPr>
          </a:p>
          <a:p>
            <a:pPr lvl="0">
              <a:spcBef>
                <a:spcPts val="0"/>
              </a:spcBef>
              <a:buNone/>
            </a:pPr>
            <a:endParaRPr/>
          </a:p>
        </p:txBody>
      </p:sp>
      <p:pic>
        <p:nvPicPr>
          <p:cNvPr id="369" name="Shape 369" descr="Screen shot 2016-06-06 at 11.34.26 AM.png"/>
          <p:cNvPicPr preferRelativeResize="0"/>
          <p:nvPr/>
        </p:nvPicPr>
        <p:blipFill>
          <a:blip r:embed="rId3">
            <a:alphaModFix/>
          </a:blip>
          <a:stretch>
            <a:fillRect/>
          </a:stretch>
        </p:blipFill>
        <p:spPr>
          <a:xfrm>
            <a:off x="484600" y="1676725"/>
            <a:ext cx="1917400" cy="1997300"/>
          </a:xfrm>
          <a:prstGeom prst="rect">
            <a:avLst/>
          </a:prstGeom>
          <a:noFill/>
          <a:ln>
            <a:noFill/>
          </a:ln>
        </p:spPr>
      </p:pic>
      <p:sp>
        <p:nvSpPr>
          <p:cNvPr id="370" name="Shape 370"/>
          <p:cNvSpPr/>
          <p:nvPr/>
        </p:nvSpPr>
        <p:spPr>
          <a:xfrm>
            <a:off x="1670800" y="3248025"/>
            <a:ext cx="442200" cy="426000"/>
          </a:xfrm>
          <a:prstGeom prst="ellipse">
            <a:avLst/>
          </a:prstGeom>
          <a:noFill/>
          <a:ln w="28575"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 name="Shape 371"/>
          <p:cNvSpPr txBox="1"/>
          <p:nvPr/>
        </p:nvSpPr>
        <p:spPr>
          <a:xfrm>
            <a:off x="1441500" y="3751150"/>
            <a:ext cx="1277700" cy="1015500"/>
          </a:xfrm>
          <a:prstGeom prst="rect">
            <a:avLst/>
          </a:prstGeom>
          <a:noFill/>
          <a:ln>
            <a:noFill/>
          </a:ln>
        </p:spPr>
        <p:txBody>
          <a:bodyPr lIns="91425" tIns="91425" rIns="91425" bIns="91425" anchor="t" anchorCtr="0">
            <a:noAutofit/>
          </a:bodyPr>
          <a:lstStyle/>
          <a:p>
            <a:pPr lvl="0">
              <a:spcBef>
                <a:spcPts val="0"/>
              </a:spcBef>
              <a:buNone/>
            </a:pPr>
            <a:r>
              <a:rPr lang="en" b="1"/>
              <a:t>ANSWER:</a:t>
            </a:r>
          </a:p>
          <a:p>
            <a:pPr lvl="0">
              <a:spcBef>
                <a:spcPts val="0"/>
              </a:spcBef>
              <a:buNone/>
            </a:pPr>
            <a:r>
              <a:rPr lang="en"/>
              <a:t>Hydroxylation on the benzene ring</a:t>
            </a:r>
          </a:p>
        </p:txBody>
      </p:sp>
      <p:pic>
        <p:nvPicPr>
          <p:cNvPr id="372" name="Shape 372" descr="Screen shot 2016-06-06 at 11.28.56 AM.png"/>
          <p:cNvPicPr preferRelativeResize="0"/>
          <p:nvPr/>
        </p:nvPicPr>
        <p:blipFill>
          <a:blip r:embed="rId4">
            <a:alphaModFix/>
          </a:blip>
          <a:stretch>
            <a:fillRect/>
          </a:stretch>
        </p:blipFill>
        <p:spPr>
          <a:xfrm>
            <a:off x="3734726" y="1785525"/>
            <a:ext cx="1917400" cy="1744634"/>
          </a:xfrm>
          <a:prstGeom prst="rect">
            <a:avLst/>
          </a:prstGeom>
          <a:noFill/>
          <a:ln>
            <a:noFill/>
          </a:ln>
        </p:spPr>
      </p:pic>
      <p:sp>
        <p:nvSpPr>
          <p:cNvPr id="373" name="Shape 373"/>
          <p:cNvSpPr/>
          <p:nvPr/>
        </p:nvSpPr>
        <p:spPr>
          <a:xfrm>
            <a:off x="4350900" y="1926175"/>
            <a:ext cx="442200" cy="426000"/>
          </a:xfrm>
          <a:prstGeom prst="ellipse">
            <a:avLst/>
          </a:prstGeom>
          <a:noFill/>
          <a:ln w="28575"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 name="Shape 374"/>
          <p:cNvSpPr txBox="1"/>
          <p:nvPr/>
        </p:nvSpPr>
        <p:spPr>
          <a:xfrm>
            <a:off x="3882200" y="3751150"/>
            <a:ext cx="1643100" cy="1015500"/>
          </a:xfrm>
          <a:prstGeom prst="rect">
            <a:avLst/>
          </a:prstGeom>
          <a:noFill/>
          <a:ln>
            <a:noFill/>
          </a:ln>
        </p:spPr>
        <p:txBody>
          <a:bodyPr lIns="91425" tIns="91425" rIns="91425" bIns="91425" anchor="t" anchorCtr="0">
            <a:noAutofit/>
          </a:bodyPr>
          <a:lstStyle/>
          <a:p>
            <a:pPr lvl="0" rtl="0">
              <a:spcBef>
                <a:spcPts val="0"/>
              </a:spcBef>
              <a:buNone/>
            </a:pPr>
            <a:r>
              <a:rPr lang="en" b="1"/>
              <a:t>ANSWER:</a:t>
            </a:r>
          </a:p>
          <a:p>
            <a:pPr lvl="0" rtl="0">
              <a:spcBef>
                <a:spcPts val="0"/>
              </a:spcBef>
              <a:buNone/>
            </a:pPr>
            <a:r>
              <a:rPr lang="en"/>
              <a:t>Desulfurization C=S→ C=O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311700" y="100825"/>
            <a:ext cx="8520600" cy="572700"/>
          </a:xfrm>
          <a:prstGeom prst="rect">
            <a:avLst/>
          </a:prstGeom>
        </p:spPr>
        <p:txBody>
          <a:bodyPr lIns="91425" tIns="91425" rIns="91425" bIns="91425" anchor="t" anchorCtr="0">
            <a:noAutofit/>
          </a:bodyPr>
          <a:lstStyle/>
          <a:p>
            <a:pPr lvl="0">
              <a:spcBef>
                <a:spcPts val="0"/>
              </a:spcBef>
              <a:buNone/>
            </a:pPr>
            <a:r>
              <a:rPr lang="en"/>
              <a:t>Tool 2</a:t>
            </a:r>
          </a:p>
        </p:txBody>
      </p:sp>
      <p:sp>
        <p:nvSpPr>
          <p:cNvPr id="380" name="Shape 380"/>
          <p:cNvSpPr txBox="1">
            <a:spLocks noGrp="1"/>
          </p:cNvSpPr>
          <p:nvPr>
            <p:ph type="body" idx="1"/>
          </p:nvPr>
        </p:nvSpPr>
        <p:spPr>
          <a:xfrm>
            <a:off x="311700" y="67352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chemeClr val="dk1"/>
                </a:solidFill>
              </a:rPr>
              <a:t>Module Design Overview:</a:t>
            </a:r>
          </a:p>
          <a:p>
            <a:pPr marL="914400" lvl="1" indent="-342900">
              <a:spcBef>
                <a:spcPts val="0"/>
              </a:spcBef>
              <a:buClr>
                <a:schemeClr val="dk1"/>
              </a:buClr>
              <a:buSzPct val="100000"/>
            </a:pPr>
            <a:r>
              <a:rPr lang="en" sz="1800">
                <a:solidFill>
                  <a:schemeClr val="dk1"/>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42900">
              <a:spcBef>
                <a:spcPts val="0"/>
              </a:spcBef>
              <a:buClr>
                <a:srgbClr val="FF0000"/>
              </a:buClr>
              <a:buSzPct val="100000"/>
            </a:pPr>
            <a:r>
              <a:rPr lang="en" sz="1800" b="1">
                <a:solidFill>
                  <a:srgbClr val="FF0000"/>
                </a:solidFill>
              </a:rPr>
              <a:t>1. Mechanism of Action/Indication characteristics</a:t>
            </a:r>
          </a:p>
          <a:p>
            <a:pPr marL="1828800" lvl="3" indent="-228600">
              <a:spcBef>
                <a:spcPts val="0"/>
              </a:spcBef>
              <a:buClr>
                <a:schemeClr val="dk1"/>
              </a:buClr>
            </a:pPr>
            <a:r>
              <a:rPr lang="en">
                <a:solidFill>
                  <a:schemeClr val="dk1"/>
                </a:solidFill>
              </a:rPr>
              <a:t>Students will have examples of drug structures from the class on the screen and will know what drug class they are working on </a:t>
            </a:r>
          </a:p>
          <a:p>
            <a:pPr marL="1828800" lvl="3" indent="-228600">
              <a:spcBef>
                <a:spcPts val="0"/>
              </a:spcBef>
              <a:buClr>
                <a:schemeClr val="dk1"/>
              </a:buClr>
            </a:pPr>
            <a:r>
              <a:rPr lang="en">
                <a:solidFill>
                  <a:schemeClr val="dk1"/>
                </a:solidFill>
              </a:rPr>
              <a:t>The drop down menu will have possible fill in the blank choices </a:t>
            </a:r>
          </a:p>
          <a:p>
            <a:pPr marL="1828800" lvl="3" indent="-228600">
              <a:spcBef>
                <a:spcPts val="0"/>
              </a:spcBef>
              <a:buClr>
                <a:schemeClr val="dk1"/>
              </a:buClr>
            </a:pPr>
            <a:r>
              <a:rPr lang="en">
                <a:solidFill>
                  <a:schemeClr val="dk1"/>
                </a:solidFill>
              </a:rPr>
              <a:t>The goal of the fill in the blanks will to have a summary of where and how the drug class acts, and why it works for its indications</a:t>
            </a:r>
          </a:p>
          <a:p>
            <a:pPr marL="1371600" lvl="2" indent="-342900">
              <a:spcBef>
                <a:spcPts val="0"/>
              </a:spcBef>
              <a:buClr>
                <a:srgbClr val="0000FF"/>
              </a:buClr>
              <a:buSzPct val="100000"/>
            </a:pPr>
            <a:r>
              <a:rPr lang="en" sz="1800" b="1">
                <a:solidFill>
                  <a:srgbClr val="0000FF"/>
                </a:solidFill>
              </a:rPr>
              <a:t>2. Side effects/Contraindications </a:t>
            </a:r>
          </a:p>
          <a:p>
            <a:pPr marL="1828800" lvl="3" indent="-228600">
              <a:spcBef>
                <a:spcPts val="0"/>
              </a:spcBef>
              <a:buClr>
                <a:schemeClr val="dk1"/>
              </a:buClr>
            </a:pPr>
            <a:r>
              <a:rPr lang="en">
                <a:solidFill>
                  <a:schemeClr val="dk1"/>
                </a:solidFill>
              </a:rPr>
              <a:t>If there are significant side effects or contraindications to specific drugs in the class or to the drug class in general, these can be addressed as well as statements with blanks to be filled in.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p:txBody>
      </p:sp>
      <p:sp>
        <p:nvSpPr>
          <p:cNvPr id="386" name="Shape 38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Higher doses of barbiturates bind ______ receptors in teh cerebellum causing the side effect of ________</a:t>
            </a:r>
          </a:p>
          <a:p>
            <a:pPr marL="914400" lvl="1" indent="-342900" rtl="0">
              <a:spcBef>
                <a:spcPts val="0"/>
              </a:spcBef>
              <a:buClr>
                <a:srgbClr val="000000"/>
              </a:buClr>
              <a:buSzPct val="100000"/>
            </a:pPr>
            <a:r>
              <a:rPr lang="en" sz="1800">
                <a:solidFill>
                  <a:srgbClr val="000000"/>
                </a:solidFill>
              </a:rPr>
              <a:t>Drop down menu options: GABAa, GABAb, glutamate</a:t>
            </a:r>
          </a:p>
          <a:p>
            <a:pPr marL="914400" lvl="1" indent="-342900" rtl="0">
              <a:spcBef>
                <a:spcPts val="0"/>
              </a:spcBef>
              <a:buClr>
                <a:srgbClr val="000000"/>
              </a:buClr>
              <a:buSzPct val="100000"/>
            </a:pPr>
            <a:r>
              <a:rPr lang="en" sz="1800">
                <a:solidFill>
                  <a:schemeClr val="dk1"/>
                </a:solidFill>
              </a:rPr>
              <a:t>Drop down menu options: </a:t>
            </a:r>
            <a:r>
              <a:rPr lang="en" sz="1800">
                <a:solidFill>
                  <a:srgbClr val="000000"/>
                </a:solidFill>
              </a:rPr>
              <a:t>Ataxia, amnesia, sedation</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The long half life of barbiturates causes a _____________ effect, while the short half life or abrupt discontinuation causes ____________ effect</a:t>
            </a:r>
          </a:p>
          <a:p>
            <a:pPr marL="914400" lvl="1" indent="-342900" rtl="0">
              <a:spcBef>
                <a:spcPts val="0"/>
              </a:spcBef>
              <a:buClr>
                <a:srgbClr val="000000"/>
              </a:buClr>
              <a:buSzPct val="100000"/>
            </a:pPr>
            <a:r>
              <a:rPr lang="en" sz="1800">
                <a:solidFill>
                  <a:schemeClr val="dk1"/>
                </a:solidFill>
              </a:rPr>
              <a:t>Drop down menu options: </a:t>
            </a:r>
            <a:r>
              <a:rPr lang="en" sz="1800">
                <a:solidFill>
                  <a:srgbClr val="000000"/>
                </a:solidFill>
              </a:rPr>
              <a:t>Hangover, rebound</a:t>
            </a:r>
          </a:p>
          <a:p>
            <a:pPr lvl="0">
              <a:spcBef>
                <a:spcPts val="0"/>
              </a:spcBef>
              <a:buNone/>
            </a:pPr>
            <a:endParaRPr>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2365150" y="0"/>
            <a:ext cx="4865700" cy="572700"/>
          </a:xfrm>
          <a:prstGeom prst="rect">
            <a:avLst/>
          </a:prstGeom>
        </p:spPr>
        <p:txBody>
          <a:bodyPr lIns="91425" tIns="91425" rIns="91425" bIns="91425" anchor="t" anchorCtr="0">
            <a:noAutofit/>
          </a:bodyPr>
          <a:lstStyle/>
          <a:p>
            <a:pPr lvl="0">
              <a:spcBef>
                <a:spcPts val="0"/>
              </a:spcBef>
              <a:buNone/>
            </a:pPr>
            <a:r>
              <a:rPr lang="en"/>
              <a:t>Tool 3 - Blank Barb Sheet</a:t>
            </a:r>
          </a:p>
        </p:txBody>
      </p:sp>
      <p:pic>
        <p:nvPicPr>
          <p:cNvPr id="392" name="Shape 392"/>
          <p:cNvPicPr preferRelativeResize="0"/>
          <p:nvPr/>
        </p:nvPicPr>
        <p:blipFill>
          <a:blip r:embed="rId3">
            <a:alphaModFix/>
          </a:blip>
          <a:stretch>
            <a:fillRect/>
          </a:stretch>
        </p:blipFill>
        <p:spPr>
          <a:xfrm>
            <a:off x="1486787" y="572700"/>
            <a:ext cx="6622425" cy="4515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Shape 397"/>
          <p:cNvPicPr preferRelativeResize="0"/>
          <p:nvPr/>
        </p:nvPicPr>
        <p:blipFill>
          <a:blip r:embed="rId3">
            <a:alphaModFix/>
          </a:blip>
          <a:stretch>
            <a:fillRect/>
          </a:stretch>
        </p:blipFill>
        <p:spPr>
          <a:xfrm>
            <a:off x="1331924" y="584225"/>
            <a:ext cx="6319601" cy="4531024"/>
          </a:xfrm>
          <a:prstGeom prst="rect">
            <a:avLst/>
          </a:prstGeom>
          <a:noFill/>
          <a:ln>
            <a:noFill/>
          </a:ln>
        </p:spPr>
      </p:pic>
      <p:sp>
        <p:nvSpPr>
          <p:cNvPr id="398" name="Shape 398"/>
          <p:cNvSpPr txBox="1">
            <a:spLocks noGrp="1"/>
          </p:cNvSpPr>
          <p:nvPr>
            <p:ph type="title"/>
          </p:nvPr>
        </p:nvSpPr>
        <p:spPr>
          <a:xfrm>
            <a:off x="785575" y="0"/>
            <a:ext cx="7919700" cy="572700"/>
          </a:xfrm>
          <a:prstGeom prst="rect">
            <a:avLst/>
          </a:prstGeom>
        </p:spPr>
        <p:txBody>
          <a:bodyPr lIns="91425" tIns="91425" rIns="91425" bIns="91425" anchor="t" anchorCtr="0">
            <a:noAutofit/>
          </a:bodyPr>
          <a:lstStyle/>
          <a:p>
            <a:pPr lvl="0" rtl="0">
              <a:spcBef>
                <a:spcPts val="0"/>
              </a:spcBef>
              <a:buNone/>
            </a:pPr>
            <a:r>
              <a:rPr lang="en"/>
              <a:t>Tool 3 - Complete Barb worksheet for reference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85000"/>
            <a:ext cx="8520600" cy="572700"/>
          </a:xfrm>
          <a:prstGeom prst="rect">
            <a:avLst/>
          </a:prstGeom>
        </p:spPr>
        <p:txBody>
          <a:bodyPr lIns="91425" tIns="91425" rIns="91425" bIns="91425" anchor="t" anchorCtr="0">
            <a:noAutofit/>
          </a:bodyPr>
          <a:lstStyle/>
          <a:p>
            <a:pPr lvl="0">
              <a:spcBef>
                <a:spcPts val="0"/>
              </a:spcBef>
              <a:buNone/>
            </a:pPr>
            <a:r>
              <a:rPr lang="en"/>
              <a:t>Tool 1- Structure Activity Relationship (SAR) Module</a:t>
            </a:r>
          </a:p>
        </p:txBody>
      </p:sp>
      <p:sp>
        <p:nvSpPr>
          <p:cNvPr id="73" name="Shape 73"/>
          <p:cNvSpPr txBox="1"/>
          <p:nvPr/>
        </p:nvSpPr>
        <p:spPr>
          <a:xfrm>
            <a:off x="5422362" y="2575725"/>
            <a:ext cx="1452900" cy="3987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74" name="Shape 74"/>
          <p:cNvSpPr txBox="1"/>
          <p:nvPr/>
        </p:nvSpPr>
        <p:spPr>
          <a:xfrm>
            <a:off x="2415575" y="3668225"/>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5" name="Shape 75"/>
          <p:cNvSpPr txBox="1"/>
          <p:nvPr/>
        </p:nvSpPr>
        <p:spPr>
          <a:xfrm>
            <a:off x="6221750" y="1934050"/>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6" name="Shape 76"/>
          <p:cNvSpPr txBox="1"/>
          <p:nvPr/>
        </p:nvSpPr>
        <p:spPr>
          <a:xfrm>
            <a:off x="214800" y="3354225"/>
            <a:ext cx="6597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7" name="Shape 77"/>
          <p:cNvSpPr txBox="1"/>
          <p:nvPr/>
        </p:nvSpPr>
        <p:spPr>
          <a:xfrm>
            <a:off x="2707525" y="3367175"/>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8" name="Shape 78"/>
          <p:cNvSpPr txBox="1"/>
          <p:nvPr/>
        </p:nvSpPr>
        <p:spPr>
          <a:xfrm>
            <a:off x="7141825" y="2541225"/>
            <a:ext cx="1938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79" name="Shape 79"/>
          <p:cNvSpPr txBox="1"/>
          <p:nvPr/>
        </p:nvSpPr>
        <p:spPr>
          <a:xfrm>
            <a:off x="6754175" y="3925250"/>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0" name="Shape 80"/>
          <p:cNvSpPr txBox="1"/>
          <p:nvPr/>
        </p:nvSpPr>
        <p:spPr>
          <a:xfrm>
            <a:off x="7051850" y="3480525"/>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1" name="Shape 81"/>
          <p:cNvSpPr txBox="1"/>
          <p:nvPr/>
        </p:nvSpPr>
        <p:spPr>
          <a:xfrm>
            <a:off x="3702850" y="3367175"/>
            <a:ext cx="1452900" cy="398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2" name="Shape 82"/>
          <p:cNvSpPr txBox="1">
            <a:spLocks noGrp="1"/>
          </p:cNvSpPr>
          <p:nvPr>
            <p:ph type="body" idx="1"/>
          </p:nvPr>
        </p:nvSpPr>
        <p:spPr>
          <a:xfrm>
            <a:off x="131675" y="657700"/>
            <a:ext cx="8895300" cy="4485900"/>
          </a:xfrm>
          <a:prstGeom prst="rect">
            <a:avLst/>
          </a:prstGeom>
        </p:spPr>
        <p:txBody>
          <a:bodyPr lIns="91425" tIns="91425" rIns="91425" bIns="91425" anchor="t" anchorCtr="0">
            <a:noAutofit/>
          </a:bodyPr>
          <a:lstStyle/>
          <a:p>
            <a:pPr marL="457200" lvl="0" indent="-228600" rtl="0">
              <a:spcBef>
                <a:spcPts val="0"/>
              </a:spcBef>
            </a:pPr>
            <a:r>
              <a:rPr lang="en" b="1">
                <a:solidFill>
                  <a:srgbClr val="FF0000"/>
                </a:solidFill>
              </a:rPr>
              <a:t>Tab 1</a:t>
            </a:r>
            <a:r>
              <a:rPr lang="en" b="1">
                <a:solidFill>
                  <a:schemeClr val="dk1"/>
                </a:solidFill>
              </a:rPr>
              <a:t>: Benzodiazepines SAR requirements</a:t>
            </a:r>
          </a:p>
          <a:p>
            <a:pPr marL="914400" lvl="1" indent="-304800" rtl="0">
              <a:spcBef>
                <a:spcPts val="0"/>
              </a:spcBef>
              <a:buClr>
                <a:srgbClr val="000000"/>
              </a:buClr>
              <a:buSzPct val="100000"/>
            </a:pPr>
            <a:r>
              <a:rPr lang="en" sz="1200" b="1">
                <a:solidFill>
                  <a:srgbClr val="FF0000"/>
                </a:solidFill>
              </a:rPr>
              <a:t>Ring A</a:t>
            </a:r>
            <a:r>
              <a:rPr lang="en" sz="1200" b="1">
                <a:solidFill>
                  <a:srgbClr val="000000"/>
                </a:solidFill>
              </a:rPr>
              <a:t>→ </a:t>
            </a:r>
            <a:r>
              <a:rPr lang="en" sz="1200">
                <a:solidFill>
                  <a:srgbClr val="000000"/>
                </a:solidFill>
              </a:rPr>
              <a:t>Pi-Pi stacking with BZR </a:t>
            </a:r>
          </a:p>
          <a:p>
            <a:pPr marL="914400" lvl="1" indent="-304800" rtl="0">
              <a:spcBef>
                <a:spcPts val="0"/>
              </a:spcBef>
              <a:buClr>
                <a:srgbClr val="000000"/>
              </a:buClr>
              <a:buSzPct val="100000"/>
            </a:pPr>
            <a:r>
              <a:rPr lang="en" sz="1200" b="1">
                <a:solidFill>
                  <a:srgbClr val="FF9900"/>
                </a:solidFill>
              </a:rPr>
              <a:t>C7</a:t>
            </a:r>
            <a:r>
              <a:rPr lang="en" sz="1200">
                <a:solidFill>
                  <a:srgbClr val="000000"/>
                </a:solidFill>
              </a:rPr>
              <a:t>→ EWG increases activity</a:t>
            </a:r>
          </a:p>
          <a:p>
            <a:pPr marL="914400" lvl="1" indent="-304800" rtl="0">
              <a:spcBef>
                <a:spcPts val="0"/>
              </a:spcBef>
              <a:buClr>
                <a:schemeClr val="dk1"/>
              </a:buClr>
              <a:buSzPct val="100000"/>
            </a:pPr>
            <a:r>
              <a:rPr lang="en" sz="1200" b="1">
                <a:solidFill>
                  <a:srgbClr val="38761D"/>
                </a:solidFill>
              </a:rPr>
              <a:t>Ring B</a:t>
            </a:r>
            <a:r>
              <a:rPr lang="en" sz="1200" b="1">
                <a:solidFill>
                  <a:schemeClr val="dk1"/>
                </a:solidFill>
              </a:rPr>
              <a:t>→ </a:t>
            </a:r>
            <a:r>
              <a:rPr lang="en" sz="1200">
                <a:solidFill>
                  <a:schemeClr val="dk1"/>
                </a:solidFill>
              </a:rPr>
              <a:t>H-bond acceptor (O, N, S) or N-heterocycle required</a:t>
            </a:r>
          </a:p>
          <a:p>
            <a:pPr marL="1828800" lvl="3" indent="-304800" rtl="0">
              <a:spcBef>
                <a:spcPts val="0"/>
              </a:spcBef>
              <a:buClr>
                <a:schemeClr val="dk1"/>
              </a:buClr>
              <a:buSzPct val="100000"/>
            </a:pPr>
            <a:r>
              <a:rPr lang="en" sz="1200">
                <a:solidFill>
                  <a:schemeClr val="dk1"/>
                </a:solidFill>
              </a:rPr>
              <a:t>1,2 annelation (N-heterocycle) increases affinity for BZR</a:t>
            </a:r>
          </a:p>
          <a:p>
            <a:pPr marL="914400" lvl="1" indent="-304800" rtl="0">
              <a:spcBef>
                <a:spcPts val="0"/>
              </a:spcBef>
              <a:buClr>
                <a:schemeClr val="dk1"/>
              </a:buClr>
              <a:buSzPct val="100000"/>
            </a:pPr>
            <a:r>
              <a:rPr lang="en" sz="1200" b="1">
                <a:solidFill>
                  <a:srgbClr val="0000FF"/>
                </a:solidFill>
              </a:rPr>
              <a:t>N1</a:t>
            </a:r>
            <a:r>
              <a:rPr lang="en" sz="1200">
                <a:solidFill>
                  <a:schemeClr val="dk1"/>
                </a:solidFill>
              </a:rPr>
              <a:t>→ methyl group preferred; bulky group decreases activity because it prevents binding to BZR</a:t>
            </a:r>
          </a:p>
          <a:p>
            <a:pPr marL="914400" lvl="1" indent="-304800" rtl="0">
              <a:spcBef>
                <a:spcPts val="0"/>
              </a:spcBef>
              <a:buClr>
                <a:schemeClr val="dk1"/>
              </a:buClr>
              <a:buSzPct val="100000"/>
            </a:pPr>
            <a:r>
              <a:rPr lang="en" sz="1200" b="1">
                <a:solidFill>
                  <a:srgbClr val="9900FF"/>
                </a:solidFill>
              </a:rPr>
              <a:t>C3</a:t>
            </a:r>
            <a:r>
              <a:rPr lang="en" sz="1200">
                <a:solidFill>
                  <a:schemeClr val="dk1"/>
                </a:solidFill>
              </a:rPr>
              <a:t>→ OH group eliminates first pass metabolism as the hydroxyl acts as a “handle” for conjugation.</a:t>
            </a:r>
          </a:p>
          <a:p>
            <a:pPr marL="914400" lvl="1" indent="-304800" rtl="0">
              <a:spcBef>
                <a:spcPts val="0"/>
              </a:spcBef>
              <a:buClr>
                <a:schemeClr val="dk1"/>
              </a:buClr>
              <a:buSzPct val="100000"/>
            </a:pPr>
            <a:r>
              <a:rPr lang="en" sz="1200" b="1">
                <a:solidFill>
                  <a:srgbClr val="FF00FF"/>
                </a:solidFill>
              </a:rPr>
              <a:t>Ring C</a:t>
            </a:r>
            <a:r>
              <a:rPr lang="en" sz="1200" b="1">
                <a:solidFill>
                  <a:schemeClr val="dk1"/>
                </a:solidFill>
              </a:rPr>
              <a:t>→ </a:t>
            </a:r>
            <a:r>
              <a:rPr lang="en" sz="1200">
                <a:solidFill>
                  <a:schemeClr val="dk1"/>
                </a:solidFill>
              </a:rPr>
              <a:t>Hydrophobic interaction with BZR</a:t>
            </a:r>
          </a:p>
          <a:p>
            <a:pPr marL="914400" lvl="1" indent="-304800" rtl="0">
              <a:spcBef>
                <a:spcPts val="0"/>
              </a:spcBef>
              <a:buClr>
                <a:schemeClr val="dk1"/>
              </a:buClr>
              <a:buSzPct val="100000"/>
            </a:pPr>
            <a:r>
              <a:rPr lang="en" sz="1200" b="1">
                <a:solidFill>
                  <a:srgbClr val="C27BA0"/>
                </a:solidFill>
              </a:rPr>
              <a:t>C4</a:t>
            </a:r>
            <a:r>
              <a:rPr lang="en" sz="1200">
                <a:solidFill>
                  <a:schemeClr val="dk1"/>
                </a:solidFill>
              </a:rPr>
              <a:t>→  steric repulsion occurs with para substituent </a:t>
            </a:r>
          </a:p>
          <a:p>
            <a:pPr marL="914400" lvl="1" indent="-304800" rtl="0">
              <a:spcBef>
                <a:spcPts val="0"/>
              </a:spcBef>
              <a:buClr>
                <a:schemeClr val="dk1"/>
              </a:buClr>
              <a:buSzPct val="100000"/>
            </a:pPr>
            <a:r>
              <a:rPr lang="en" sz="1200" b="1">
                <a:solidFill>
                  <a:srgbClr val="660000"/>
                </a:solidFill>
              </a:rPr>
              <a:t>C2</a:t>
            </a:r>
            <a:r>
              <a:rPr lang="en" sz="1200">
                <a:solidFill>
                  <a:schemeClr val="dk1"/>
                </a:solidFill>
              </a:rPr>
              <a:t>→  F or Cl substitution reduces aromatic hydroxylation and improves half-life</a:t>
            </a:r>
          </a:p>
          <a:p>
            <a:pPr marL="914400" lvl="1" indent="-304800" rtl="0">
              <a:spcBef>
                <a:spcPts val="0"/>
              </a:spcBef>
              <a:buClr>
                <a:schemeClr val="dk1"/>
              </a:buClr>
              <a:buSzPct val="100000"/>
            </a:pPr>
            <a:endParaRPr sz="1200">
              <a:solidFill>
                <a:schemeClr val="dk1"/>
              </a:solidFill>
            </a:endParaRPr>
          </a:p>
          <a:p>
            <a:pPr lvl="0" rtl="0">
              <a:spcBef>
                <a:spcPts val="0"/>
              </a:spcBef>
              <a:buNone/>
            </a:pPr>
            <a:endParaRPr sz="1200"/>
          </a:p>
        </p:txBody>
      </p:sp>
      <p:pic>
        <p:nvPicPr>
          <p:cNvPr id="83" name="Shape 83"/>
          <p:cNvPicPr preferRelativeResize="0"/>
          <p:nvPr/>
        </p:nvPicPr>
        <p:blipFill>
          <a:blip r:embed="rId3">
            <a:alphaModFix/>
          </a:blip>
          <a:stretch>
            <a:fillRect/>
          </a:stretch>
        </p:blipFill>
        <p:spPr>
          <a:xfrm>
            <a:off x="311700" y="3217400"/>
            <a:ext cx="8642150" cy="1704949"/>
          </a:xfrm>
          <a:prstGeom prst="rect">
            <a:avLst/>
          </a:prstGeom>
          <a:noFill/>
          <a:ln>
            <a:noFill/>
          </a:ln>
        </p:spPr>
      </p:pic>
      <p:sp>
        <p:nvSpPr>
          <p:cNvPr id="84" name="Shape 84"/>
          <p:cNvSpPr txBox="1"/>
          <p:nvPr/>
        </p:nvSpPr>
        <p:spPr>
          <a:xfrm>
            <a:off x="3188425" y="3985475"/>
            <a:ext cx="1851600" cy="4677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85" name="Shape 85"/>
          <p:cNvSpPr txBox="1"/>
          <p:nvPr/>
        </p:nvSpPr>
        <p:spPr>
          <a:xfrm>
            <a:off x="2216225" y="3147000"/>
            <a:ext cx="1851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6" name="Shape 86"/>
          <p:cNvSpPr txBox="1"/>
          <p:nvPr/>
        </p:nvSpPr>
        <p:spPr>
          <a:xfrm>
            <a:off x="2508175" y="3985475"/>
            <a:ext cx="1851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7" name="Shape 87"/>
          <p:cNvSpPr txBox="1"/>
          <p:nvPr/>
        </p:nvSpPr>
        <p:spPr>
          <a:xfrm>
            <a:off x="214800" y="3890750"/>
            <a:ext cx="4983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8" name="Shape 88"/>
          <p:cNvSpPr txBox="1"/>
          <p:nvPr/>
        </p:nvSpPr>
        <p:spPr>
          <a:xfrm>
            <a:off x="2216225" y="4448825"/>
            <a:ext cx="1851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89" name="Shape 89"/>
          <p:cNvSpPr txBox="1"/>
          <p:nvPr/>
        </p:nvSpPr>
        <p:spPr>
          <a:xfrm>
            <a:off x="6566150" y="4585775"/>
            <a:ext cx="1938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90" name="Shape 90"/>
          <p:cNvSpPr txBox="1"/>
          <p:nvPr/>
        </p:nvSpPr>
        <p:spPr>
          <a:xfrm>
            <a:off x="6479200" y="3233225"/>
            <a:ext cx="24747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91" name="Shape 91"/>
          <p:cNvSpPr txBox="1"/>
          <p:nvPr/>
        </p:nvSpPr>
        <p:spPr>
          <a:xfrm>
            <a:off x="6852500" y="4199350"/>
            <a:ext cx="1851600" cy="4677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cxnSp>
        <p:nvCxnSpPr>
          <p:cNvPr id="92" name="Shape 92"/>
          <p:cNvCxnSpPr/>
          <p:nvPr/>
        </p:nvCxnSpPr>
        <p:spPr>
          <a:xfrm flipH="1">
            <a:off x="1864375" y="3034675"/>
            <a:ext cx="514500" cy="205800"/>
          </a:xfrm>
          <a:prstGeom prst="straightConnector1">
            <a:avLst/>
          </a:prstGeom>
          <a:noFill/>
          <a:ln w="28575" cap="flat" cmpd="sng">
            <a:solidFill>
              <a:schemeClr val="dk2"/>
            </a:solidFill>
            <a:prstDash val="solid"/>
            <a:round/>
            <a:headEnd type="none" w="lg" len="lg"/>
            <a:tailEnd type="triangle" w="lg" len="lg"/>
          </a:ln>
        </p:spPr>
      </p:cxnSp>
      <p:cxnSp>
        <p:nvCxnSpPr>
          <p:cNvPr id="93" name="Shape 93"/>
          <p:cNvCxnSpPr/>
          <p:nvPr/>
        </p:nvCxnSpPr>
        <p:spPr>
          <a:xfrm>
            <a:off x="2160275" y="3754750"/>
            <a:ext cx="501600" cy="0"/>
          </a:xfrm>
          <a:prstGeom prst="straightConnector1">
            <a:avLst/>
          </a:prstGeom>
          <a:noFill/>
          <a:ln w="28575" cap="flat" cmpd="sng">
            <a:solidFill>
              <a:schemeClr val="dk2"/>
            </a:solidFill>
            <a:prstDash val="solid"/>
            <a:round/>
            <a:headEnd type="stealth" w="lg" len="lg"/>
            <a:tailEnd type="none" w="lg" len="lg"/>
          </a:ln>
        </p:spPr>
      </p:cxnSp>
      <p:cxnSp>
        <p:nvCxnSpPr>
          <p:cNvPr id="94" name="Shape 94"/>
          <p:cNvCxnSpPr/>
          <p:nvPr/>
        </p:nvCxnSpPr>
        <p:spPr>
          <a:xfrm>
            <a:off x="6373675" y="3867575"/>
            <a:ext cx="501600" cy="0"/>
          </a:xfrm>
          <a:prstGeom prst="straightConnector1">
            <a:avLst/>
          </a:prstGeom>
          <a:noFill/>
          <a:ln w="28575" cap="flat" cmpd="sng">
            <a:solidFill>
              <a:schemeClr val="dk2"/>
            </a:solidFill>
            <a:prstDash val="solid"/>
            <a:round/>
            <a:headEnd type="stealth" w="lg" len="lg"/>
            <a:tailEnd type="none" w="lg" len="lg"/>
          </a:ln>
        </p:spPr>
      </p:cxnSp>
      <p:cxnSp>
        <p:nvCxnSpPr>
          <p:cNvPr id="95" name="Shape 95"/>
          <p:cNvCxnSpPr/>
          <p:nvPr/>
        </p:nvCxnSpPr>
        <p:spPr>
          <a:xfrm>
            <a:off x="5773575" y="3124675"/>
            <a:ext cx="192900" cy="385800"/>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Z-Drugs/ Miscellaneous Hypnotics</a:t>
            </a:r>
          </a:p>
        </p:txBody>
      </p:sp>
      <p:sp>
        <p:nvSpPr>
          <p:cNvPr id="404" name="Shape 404"/>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1- Structure Activity Relationship (SAR) Module</a:t>
            </a:r>
          </a:p>
          <a:p>
            <a:pPr lvl="0" rtl="0">
              <a:spcBef>
                <a:spcPts val="0"/>
              </a:spcBef>
              <a:buNone/>
            </a:pPr>
            <a:endParaRPr/>
          </a:p>
        </p:txBody>
      </p:sp>
      <p:sp>
        <p:nvSpPr>
          <p:cNvPr id="410" name="Shape 410"/>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2 clickable tabs at the top, which would say:</a:t>
            </a:r>
          </a:p>
          <a:p>
            <a:pPr marL="1371600" lvl="2" indent="-342900" rtl="0">
              <a:spcBef>
                <a:spcPts val="0"/>
              </a:spcBef>
              <a:buClr>
                <a:srgbClr val="FF0000"/>
              </a:buClr>
              <a:buSzPct val="100000"/>
            </a:pPr>
            <a:r>
              <a:rPr lang="en" sz="1800" b="1">
                <a:solidFill>
                  <a:srgbClr val="FF0000"/>
                </a:solidFill>
              </a:rPr>
              <a:t>1. SAR Requirements</a:t>
            </a:r>
          </a:p>
          <a:p>
            <a:pPr marL="1828800" lvl="3" indent="-228600" rtl="0">
              <a:spcBef>
                <a:spcPts val="0"/>
              </a:spcBef>
              <a:buClr>
                <a:schemeClr val="dk1"/>
              </a:buClr>
            </a:pPr>
            <a:r>
              <a:rPr lang="en">
                <a:solidFill>
                  <a:schemeClr val="dk1"/>
                </a:solidFill>
              </a:rPr>
              <a:t>Students will be able to click on the arrows on the compound below or on the letters in the rings</a:t>
            </a:r>
          </a:p>
          <a:p>
            <a:pPr marL="1828800" lvl="3" indent="-228600" rtl="0">
              <a:spcBef>
                <a:spcPts val="0"/>
              </a:spcBef>
              <a:buClr>
                <a:schemeClr val="dk1"/>
              </a:buClr>
            </a:pPr>
            <a:r>
              <a:rPr lang="en">
                <a:solidFill>
                  <a:schemeClr val="dk1"/>
                </a:solidFill>
              </a:rPr>
              <a:t>As the student clicks on each spot, the SAR requirement will be displayed next to the compound </a:t>
            </a:r>
          </a:p>
          <a:p>
            <a:pPr marL="1371600" lvl="2" indent="-342900" rtl="0">
              <a:spcBef>
                <a:spcPts val="0"/>
              </a:spcBef>
              <a:buClr>
                <a:srgbClr val="0000FF"/>
              </a:buClr>
              <a:buSzPct val="100000"/>
            </a:pPr>
            <a:r>
              <a:rPr lang="en" sz="1800" b="1">
                <a:solidFill>
                  <a:srgbClr val="0000FF"/>
                </a:solidFill>
              </a:rPr>
              <a:t>2. Practice Problems</a:t>
            </a:r>
          </a:p>
          <a:p>
            <a:pPr marL="1828800" lvl="3" indent="-228600" rtl="0">
              <a:spcBef>
                <a:spcPts val="0"/>
              </a:spcBef>
              <a:buClr>
                <a:schemeClr val="dk1"/>
              </a:buClr>
            </a:pPr>
            <a:r>
              <a:rPr lang="en">
                <a:solidFill>
                  <a:schemeClr val="dk1"/>
                </a:solidFill>
              </a:rPr>
              <a:t>Format described with each question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1- Structure Activity Relationship (SAR) Module</a:t>
            </a:r>
          </a:p>
          <a:p>
            <a:pPr lvl="0">
              <a:spcBef>
                <a:spcPts val="0"/>
              </a:spcBef>
              <a:buNone/>
            </a:pPr>
            <a:endParaRPr/>
          </a:p>
        </p:txBody>
      </p:sp>
      <p:sp>
        <p:nvSpPr>
          <p:cNvPr id="416" name="Shape 416"/>
          <p:cNvSpPr txBox="1">
            <a:spLocks noGrp="1"/>
          </p:cNvSpPr>
          <p:nvPr>
            <p:ph type="body" idx="1"/>
          </p:nvPr>
        </p:nvSpPr>
        <p:spPr>
          <a:xfrm>
            <a:off x="311700" y="1017725"/>
            <a:ext cx="4700700" cy="40032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FF0000"/>
                </a:solidFill>
              </a:rPr>
              <a:t>Tab 1</a:t>
            </a:r>
            <a:r>
              <a:rPr lang="en" b="1">
                <a:solidFill>
                  <a:schemeClr val="dk1"/>
                </a:solidFill>
              </a:rPr>
              <a:t>: SAR Requirements:</a:t>
            </a:r>
          </a:p>
          <a:p>
            <a:pPr marL="914400" lvl="1" indent="-330200" rtl="0">
              <a:spcBef>
                <a:spcPts val="0"/>
              </a:spcBef>
              <a:buClr>
                <a:srgbClr val="000000"/>
              </a:buClr>
              <a:buSzPct val="100000"/>
            </a:pPr>
            <a:r>
              <a:rPr lang="en" sz="1600">
                <a:solidFill>
                  <a:srgbClr val="000000"/>
                </a:solidFill>
              </a:rPr>
              <a:t>None present</a:t>
            </a:r>
          </a:p>
          <a:p>
            <a:pPr marL="914400" lvl="1" indent="-330200" rtl="0">
              <a:spcBef>
                <a:spcPts val="0"/>
              </a:spcBef>
              <a:buClr>
                <a:srgbClr val="000000"/>
              </a:buClr>
              <a:buSzPct val="100000"/>
            </a:pPr>
            <a:r>
              <a:rPr lang="en" sz="1600" b="1">
                <a:solidFill>
                  <a:srgbClr val="000000"/>
                </a:solidFill>
              </a:rPr>
              <a:t>Z-Drugs:</a:t>
            </a:r>
            <a:r>
              <a:rPr lang="en" sz="1600">
                <a:solidFill>
                  <a:srgbClr val="000000"/>
                </a:solidFill>
              </a:rPr>
              <a:t> circled parts of the structure are helpful to associate with this class</a:t>
            </a:r>
          </a:p>
          <a:p>
            <a:pPr marL="457200" lvl="0" indent="0" rtl="0">
              <a:spcBef>
                <a:spcPts val="0"/>
              </a:spcBef>
              <a:buNone/>
            </a:pPr>
            <a:endParaRPr sz="1200" b="1">
              <a:solidFill>
                <a:srgbClr val="FF0000"/>
              </a:solidFill>
            </a:endParaRPr>
          </a:p>
        </p:txBody>
      </p:sp>
      <p:pic>
        <p:nvPicPr>
          <p:cNvPr id="417" name="Shape 417"/>
          <p:cNvPicPr preferRelativeResize="0"/>
          <p:nvPr/>
        </p:nvPicPr>
        <p:blipFill>
          <a:blip r:embed="rId3">
            <a:alphaModFix/>
          </a:blip>
          <a:stretch>
            <a:fillRect/>
          </a:stretch>
        </p:blipFill>
        <p:spPr>
          <a:xfrm>
            <a:off x="5380851" y="1014838"/>
            <a:ext cx="3371874" cy="3868624"/>
          </a:xfrm>
          <a:prstGeom prst="rect">
            <a:avLst/>
          </a:prstGeom>
          <a:noFill/>
          <a:ln>
            <a:noFill/>
          </a:ln>
        </p:spPr>
      </p:pic>
      <p:sp>
        <p:nvSpPr>
          <p:cNvPr id="418" name="Shape 418"/>
          <p:cNvSpPr txBox="1"/>
          <p:nvPr/>
        </p:nvSpPr>
        <p:spPr>
          <a:xfrm>
            <a:off x="6089425" y="4217575"/>
            <a:ext cx="784500" cy="2700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419" name="Shape 419"/>
          <p:cNvSpPr txBox="1"/>
          <p:nvPr/>
        </p:nvSpPr>
        <p:spPr>
          <a:xfrm>
            <a:off x="3047525" y="2814150"/>
            <a:ext cx="784500" cy="2700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pic>
        <p:nvPicPr>
          <p:cNvPr id="420" name="Shape 420" descr="Screen shot 2016-06-06 at 11.59.37 AM.png"/>
          <p:cNvPicPr preferRelativeResize="0"/>
          <p:nvPr/>
        </p:nvPicPr>
        <p:blipFill>
          <a:blip r:embed="rId4">
            <a:alphaModFix/>
          </a:blip>
          <a:stretch>
            <a:fillRect/>
          </a:stretch>
        </p:blipFill>
        <p:spPr>
          <a:xfrm>
            <a:off x="868374" y="2745546"/>
            <a:ext cx="1581624" cy="2092374"/>
          </a:xfrm>
          <a:prstGeom prst="rect">
            <a:avLst/>
          </a:prstGeom>
          <a:noFill/>
          <a:ln>
            <a:noFill/>
          </a:ln>
        </p:spPr>
      </p:pic>
      <p:pic>
        <p:nvPicPr>
          <p:cNvPr id="421" name="Shape 421"/>
          <p:cNvPicPr preferRelativeResize="0"/>
          <p:nvPr/>
        </p:nvPicPr>
        <p:blipFill>
          <a:blip r:embed="rId5">
            <a:alphaModFix/>
          </a:blip>
          <a:stretch>
            <a:fillRect/>
          </a:stretch>
        </p:blipFill>
        <p:spPr>
          <a:xfrm>
            <a:off x="2950795" y="3016601"/>
            <a:ext cx="1773466" cy="968400"/>
          </a:xfrm>
          <a:prstGeom prst="rect">
            <a:avLst/>
          </a:prstGeom>
          <a:noFill/>
          <a:ln>
            <a:noFill/>
          </a:ln>
        </p:spPr>
      </p:pic>
      <p:sp>
        <p:nvSpPr>
          <p:cNvPr id="422" name="Shape 422"/>
          <p:cNvSpPr txBox="1"/>
          <p:nvPr/>
        </p:nvSpPr>
        <p:spPr>
          <a:xfrm>
            <a:off x="3214625" y="4217575"/>
            <a:ext cx="1401600" cy="270000"/>
          </a:xfrm>
          <a:prstGeom prst="rect">
            <a:avLst/>
          </a:prstGeom>
          <a:noFill/>
          <a:ln>
            <a:noFill/>
          </a:ln>
        </p:spPr>
        <p:txBody>
          <a:bodyPr lIns="91425" tIns="91425" rIns="91425" bIns="91425" anchor="t" anchorCtr="0">
            <a:noAutofit/>
          </a:bodyPr>
          <a:lstStyle/>
          <a:p>
            <a:pPr lvl="0">
              <a:spcBef>
                <a:spcPts val="0"/>
              </a:spcBef>
              <a:buNone/>
            </a:pPr>
            <a:r>
              <a:rPr lang="en" b="1">
                <a:latin typeface="Calibri"/>
                <a:ea typeface="Calibri"/>
                <a:cs typeface="Calibri"/>
                <a:sym typeface="Calibri"/>
              </a:rPr>
              <a:t>Ramelteon</a:t>
            </a:r>
          </a:p>
        </p:txBody>
      </p:sp>
      <p:sp>
        <p:nvSpPr>
          <p:cNvPr id="423" name="Shape 423"/>
          <p:cNvSpPr txBox="1"/>
          <p:nvPr/>
        </p:nvSpPr>
        <p:spPr>
          <a:xfrm>
            <a:off x="5108325" y="2669500"/>
            <a:ext cx="1157400" cy="3471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424" name="Shape 424"/>
          <p:cNvSpPr txBox="1"/>
          <p:nvPr/>
        </p:nvSpPr>
        <p:spPr>
          <a:xfrm>
            <a:off x="5195200" y="938125"/>
            <a:ext cx="1157400" cy="3471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425" name="Shape 425"/>
          <p:cNvSpPr/>
          <p:nvPr/>
        </p:nvSpPr>
        <p:spPr>
          <a:xfrm>
            <a:off x="1361300" y="3635875"/>
            <a:ext cx="1088700" cy="851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 name="Shape 426"/>
          <p:cNvSpPr/>
          <p:nvPr/>
        </p:nvSpPr>
        <p:spPr>
          <a:xfrm>
            <a:off x="6944550" y="3365875"/>
            <a:ext cx="1088700" cy="851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 name="Shape 427"/>
          <p:cNvSpPr/>
          <p:nvPr/>
        </p:nvSpPr>
        <p:spPr>
          <a:xfrm>
            <a:off x="5142675" y="3016600"/>
            <a:ext cx="1088700" cy="851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433" name="Shape 43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0000FF"/>
                </a:solidFill>
              </a:rPr>
              <a:t>Tab 2: </a:t>
            </a:r>
            <a:r>
              <a:rPr lang="en" b="1">
                <a:solidFill>
                  <a:schemeClr val="dk1"/>
                </a:solidFill>
              </a:rPr>
              <a:t>PRACTICE PROBLEM- SAR Clinical Case Study</a:t>
            </a:r>
          </a:p>
          <a:p>
            <a:pPr marL="914400" lvl="1" indent="-342900">
              <a:spcBef>
                <a:spcPts val="0"/>
              </a:spcBef>
              <a:buClr>
                <a:schemeClr val="dk1"/>
              </a:buClr>
              <a:buSzPct val="100000"/>
            </a:pPr>
            <a:r>
              <a:rPr lang="en" sz="1800">
                <a:solidFill>
                  <a:schemeClr val="dk1"/>
                </a:solidFill>
              </a:rPr>
              <a:t>Present a multi-question case with answer choices given as the compound structure</a:t>
            </a:r>
          </a:p>
          <a:p>
            <a:pPr marL="914400" lvl="1" indent="-342900">
              <a:spcBef>
                <a:spcPts val="0"/>
              </a:spcBef>
              <a:buClr>
                <a:schemeClr val="dk1"/>
              </a:buClr>
              <a:buSzPct val="100000"/>
            </a:pPr>
            <a:r>
              <a:rPr lang="en" sz="1800" b="1">
                <a:solidFill>
                  <a:schemeClr val="dk1"/>
                </a:solidFill>
              </a:rPr>
              <a:t>Student can click any of the 3 compounds</a:t>
            </a:r>
          </a:p>
          <a:p>
            <a:pPr marL="1371600" lvl="2" indent="-342900">
              <a:spcBef>
                <a:spcPts val="0"/>
              </a:spcBef>
              <a:buClr>
                <a:schemeClr val="dk1"/>
              </a:buClr>
              <a:buSzPct val="100000"/>
            </a:pPr>
            <a:r>
              <a:rPr lang="en" sz="1800">
                <a:solidFill>
                  <a:schemeClr val="dk1"/>
                </a:solidFill>
              </a:rPr>
              <a:t>If right compound is selected→ explanation of why the answer is correct is shown</a:t>
            </a:r>
          </a:p>
          <a:p>
            <a:pPr marL="1371600" lvl="2" indent="-342900" rtl="0">
              <a:spcBef>
                <a:spcPts val="0"/>
              </a:spcBef>
              <a:buClr>
                <a:schemeClr val="dk1"/>
              </a:buClr>
              <a:buSzPct val="100000"/>
            </a:pPr>
            <a:r>
              <a:rPr lang="en" sz="1800">
                <a:solidFill>
                  <a:schemeClr val="dk1"/>
                </a:solidFill>
              </a:rPr>
              <a:t>If wrong compound is selected→ direct student back to the beginning of the practice problem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439" name="Shape 43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PRACTICE PROBLEM: SAR Clinical Case Study </a:t>
            </a:r>
          </a:p>
          <a:p>
            <a:pPr marL="914400" lvl="1" indent="-342900" rtl="0">
              <a:spcBef>
                <a:spcPts val="0"/>
              </a:spcBef>
              <a:buClr>
                <a:schemeClr val="dk1"/>
              </a:buClr>
              <a:buSzPct val="100000"/>
            </a:pPr>
            <a:r>
              <a:rPr lang="en" sz="1800" b="1">
                <a:solidFill>
                  <a:schemeClr val="dk1"/>
                </a:solidFill>
              </a:rPr>
              <a:t>LM is 25-year old female suffering from anxiety and insomnia. </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914400" lvl="1" indent="-342900" rtl="0">
              <a:spcBef>
                <a:spcPts val="0"/>
              </a:spcBef>
              <a:buClr>
                <a:schemeClr val="dk1"/>
              </a:buClr>
              <a:buSzPct val="100000"/>
            </a:pPr>
            <a:r>
              <a:rPr lang="en" sz="1800" b="1">
                <a:solidFill>
                  <a:schemeClr val="dk1"/>
                </a:solidFill>
              </a:rPr>
              <a:t>What one compound would be best to treat both her anxiety and insomnia?</a:t>
            </a:r>
          </a:p>
          <a:p>
            <a:pPr marL="914400" lvl="1" indent="-342900" rtl="0">
              <a:spcBef>
                <a:spcPts val="0"/>
              </a:spcBef>
              <a:buClr>
                <a:schemeClr val="dk1"/>
              </a:buClr>
              <a:buSzPct val="100000"/>
            </a:pPr>
            <a:r>
              <a:rPr lang="en" sz="1800" b="1">
                <a:solidFill>
                  <a:schemeClr val="dk1"/>
                </a:solidFill>
              </a:rPr>
              <a:t>ANSWER: Compound 2 (benzodiazepine)</a:t>
            </a:r>
          </a:p>
          <a:p>
            <a:pPr lvl="0" rtl="0">
              <a:spcBef>
                <a:spcPts val="0"/>
              </a:spcBef>
              <a:buNone/>
            </a:pPr>
            <a:endParaRPr sz="1400">
              <a:solidFill>
                <a:schemeClr val="dk1"/>
              </a:solidFill>
            </a:endParaRPr>
          </a:p>
        </p:txBody>
      </p:sp>
      <p:pic>
        <p:nvPicPr>
          <p:cNvPr id="440" name="Shape 440" descr="Screen shot 2016-06-06 at 12.13.00 PM.png"/>
          <p:cNvPicPr preferRelativeResize="0"/>
          <p:nvPr/>
        </p:nvPicPr>
        <p:blipFill>
          <a:blip r:embed="rId3">
            <a:alphaModFix/>
          </a:blip>
          <a:stretch>
            <a:fillRect/>
          </a:stretch>
        </p:blipFill>
        <p:spPr>
          <a:xfrm>
            <a:off x="1067249" y="2084449"/>
            <a:ext cx="2069000" cy="1168824"/>
          </a:xfrm>
          <a:prstGeom prst="rect">
            <a:avLst/>
          </a:prstGeom>
          <a:noFill/>
          <a:ln>
            <a:noFill/>
          </a:ln>
        </p:spPr>
      </p:pic>
      <p:pic>
        <p:nvPicPr>
          <p:cNvPr id="441" name="Shape 441"/>
          <p:cNvPicPr preferRelativeResize="0"/>
          <p:nvPr/>
        </p:nvPicPr>
        <p:blipFill>
          <a:blip r:embed="rId4">
            <a:alphaModFix/>
          </a:blip>
          <a:stretch>
            <a:fillRect/>
          </a:stretch>
        </p:blipFill>
        <p:spPr>
          <a:xfrm>
            <a:off x="3690475" y="1960075"/>
            <a:ext cx="1457774" cy="1417574"/>
          </a:xfrm>
          <a:prstGeom prst="rect">
            <a:avLst/>
          </a:prstGeom>
          <a:noFill/>
          <a:ln>
            <a:noFill/>
          </a:ln>
        </p:spPr>
      </p:pic>
      <p:pic>
        <p:nvPicPr>
          <p:cNvPr id="442" name="Shape 442"/>
          <p:cNvPicPr preferRelativeResize="0"/>
          <p:nvPr/>
        </p:nvPicPr>
        <p:blipFill>
          <a:blip r:embed="rId5">
            <a:alphaModFix/>
          </a:blip>
          <a:stretch>
            <a:fillRect/>
          </a:stretch>
        </p:blipFill>
        <p:spPr>
          <a:xfrm>
            <a:off x="6232699" y="2115749"/>
            <a:ext cx="1918325" cy="10474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448" name="Shape 448"/>
          <p:cNvSpPr txBox="1">
            <a:spLocks noGrp="1"/>
          </p:cNvSpPr>
          <p:nvPr>
            <p:ph type="body" idx="1"/>
          </p:nvPr>
        </p:nvSpPr>
        <p:spPr>
          <a:xfrm>
            <a:off x="311700" y="1152475"/>
            <a:ext cx="8520600" cy="39267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chemeClr val="dk1"/>
                </a:solidFill>
              </a:rPr>
              <a:t>PRACTICE PROBLEM: SAR Clinical Case Study </a:t>
            </a:r>
          </a:p>
          <a:p>
            <a:pPr marL="914400" lvl="1" indent="-342900" rtl="0">
              <a:spcBef>
                <a:spcPts val="0"/>
              </a:spcBef>
              <a:buClr>
                <a:schemeClr val="dk1"/>
              </a:buClr>
              <a:buSzPct val="100000"/>
            </a:pPr>
            <a:r>
              <a:rPr lang="en" sz="1800" b="1">
                <a:solidFill>
                  <a:schemeClr val="dk1"/>
                </a:solidFill>
              </a:rPr>
              <a:t>LM is 25-year old female suffering from anxiety and insomnia. </a:t>
            </a:r>
          </a:p>
          <a:p>
            <a:pPr marL="0" lvl="0" indent="0" rtl="0">
              <a:spcBef>
                <a:spcPts val="0"/>
              </a:spcBef>
              <a:buNone/>
            </a:pPr>
            <a:endParaRPr sz="1800" b="1">
              <a:solidFill>
                <a:schemeClr val="dk1"/>
              </a:solidFill>
            </a:endParaRPr>
          </a:p>
          <a:p>
            <a:pPr lvl="0" rtl="0">
              <a:spcBef>
                <a:spcPts val="0"/>
              </a:spcBef>
              <a:buNone/>
            </a:pPr>
            <a:endParaRPr b="1">
              <a:solidFill>
                <a:schemeClr val="dk1"/>
              </a:solidFill>
            </a:endParaRPr>
          </a:p>
          <a:p>
            <a:pPr lvl="0">
              <a:spcBef>
                <a:spcPts val="0"/>
              </a:spcBef>
              <a:buNone/>
            </a:pPr>
            <a:endParaRPr b="1">
              <a:solidFill>
                <a:schemeClr val="dk1"/>
              </a:solidFill>
            </a:endParaRPr>
          </a:p>
          <a:p>
            <a:pPr marL="914400" lvl="1" indent="-330200" rtl="0">
              <a:spcBef>
                <a:spcPts val="0"/>
              </a:spcBef>
              <a:buClr>
                <a:schemeClr val="dk1"/>
              </a:buClr>
              <a:buSzPct val="100000"/>
            </a:pPr>
            <a:r>
              <a:rPr lang="en" sz="1600" b="1">
                <a:solidFill>
                  <a:schemeClr val="dk1"/>
                </a:solidFill>
              </a:rPr>
              <a:t>LM’s boyfriend takes one of these hypnotics for insomnia and it helps keep him asleep with no hangover effects in the morning. LM decides to take one of his pills, but in the morning she is still sleepy. Which of these compounds did she take and why is she still experiencing effects in the morning?</a:t>
            </a:r>
          </a:p>
          <a:p>
            <a:pPr marL="914400" lvl="1" indent="-342900">
              <a:spcBef>
                <a:spcPts val="0"/>
              </a:spcBef>
              <a:buClr>
                <a:schemeClr val="dk1"/>
              </a:buClr>
              <a:buSzPct val="100000"/>
            </a:pPr>
            <a:r>
              <a:rPr lang="en" sz="1800" b="1">
                <a:solidFill>
                  <a:schemeClr val="dk1"/>
                </a:solidFill>
              </a:rPr>
              <a:t>ANSWER: Compound 1 (zolpidem); women metabolize slower</a:t>
            </a:r>
          </a:p>
        </p:txBody>
      </p:sp>
      <p:pic>
        <p:nvPicPr>
          <p:cNvPr id="449" name="Shape 449" descr="Screen shot 2016-06-06 at 12.13.00 PM.png"/>
          <p:cNvPicPr preferRelativeResize="0"/>
          <p:nvPr/>
        </p:nvPicPr>
        <p:blipFill>
          <a:blip r:embed="rId3">
            <a:alphaModFix/>
          </a:blip>
          <a:stretch>
            <a:fillRect/>
          </a:stretch>
        </p:blipFill>
        <p:spPr>
          <a:xfrm>
            <a:off x="1067249" y="2084449"/>
            <a:ext cx="2069000" cy="1168824"/>
          </a:xfrm>
          <a:prstGeom prst="rect">
            <a:avLst/>
          </a:prstGeom>
          <a:noFill/>
          <a:ln>
            <a:noFill/>
          </a:ln>
        </p:spPr>
      </p:pic>
      <p:pic>
        <p:nvPicPr>
          <p:cNvPr id="450" name="Shape 450"/>
          <p:cNvPicPr preferRelativeResize="0"/>
          <p:nvPr/>
        </p:nvPicPr>
        <p:blipFill>
          <a:blip r:embed="rId4">
            <a:alphaModFix/>
          </a:blip>
          <a:stretch>
            <a:fillRect/>
          </a:stretch>
        </p:blipFill>
        <p:spPr>
          <a:xfrm>
            <a:off x="3690475" y="1960075"/>
            <a:ext cx="1457774" cy="1417574"/>
          </a:xfrm>
          <a:prstGeom prst="rect">
            <a:avLst/>
          </a:prstGeom>
          <a:noFill/>
          <a:ln>
            <a:noFill/>
          </a:ln>
        </p:spPr>
      </p:pic>
      <p:pic>
        <p:nvPicPr>
          <p:cNvPr id="451" name="Shape 451"/>
          <p:cNvPicPr preferRelativeResize="0"/>
          <p:nvPr/>
        </p:nvPicPr>
        <p:blipFill>
          <a:blip r:embed="rId5">
            <a:alphaModFix/>
          </a:blip>
          <a:stretch>
            <a:fillRect/>
          </a:stretch>
        </p:blipFill>
        <p:spPr>
          <a:xfrm>
            <a:off x="6232699" y="2115749"/>
            <a:ext cx="1918325" cy="10474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457" name="Shape 45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PRACTICE PROBLEM: SAR Clinical Case Study </a:t>
            </a:r>
          </a:p>
          <a:p>
            <a:pPr marL="914400" lvl="1" indent="-342900" rtl="0">
              <a:spcBef>
                <a:spcPts val="0"/>
              </a:spcBef>
              <a:buClr>
                <a:schemeClr val="dk1"/>
              </a:buClr>
              <a:buSzPct val="100000"/>
            </a:pPr>
            <a:r>
              <a:rPr lang="en" sz="1800" b="1">
                <a:solidFill>
                  <a:schemeClr val="dk1"/>
                </a:solidFill>
              </a:rPr>
              <a:t>LM is 25-year old female suffering from anxiety and insomnia.</a:t>
            </a:r>
          </a:p>
          <a:p>
            <a:pPr marL="457200" lvl="0" indent="0" rtl="0">
              <a:spcBef>
                <a:spcPts val="0"/>
              </a:spcBef>
              <a:buNone/>
            </a:pPr>
            <a:r>
              <a:rPr lang="en" sz="1800" b="1">
                <a:solidFill>
                  <a:schemeClr val="dk1"/>
                </a:solidFill>
              </a:rPr>
              <a:t> </a:t>
            </a:r>
          </a:p>
          <a:p>
            <a:pPr marL="457200" lvl="0" indent="0" rtl="0">
              <a:spcBef>
                <a:spcPts val="0"/>
              </a:spcBef>
              <a:buNone/>
            </a:pPr>
            <a:endParaRPr sz="1600" b="1">
              <a:solidFill>
                <a:schemeClr val="dk1"/>
              </a:solidFill>
            </a:endParaRPr>
          </a:p>
          <a:p>
            <a:pPr marL="0" lvl="0" indent="0" rtl="0">
              <a:spcBef>
                <a:spcPts val="0"/>
              </a:spcBef>
              <a:buNone/>
            </a:pPr>
            <a:endParaRPr sz="1600" b="1">
              <a:solidFill>
                <a:schemeClr val="dk1"/>
              </a:solidFill>
            </a:endParaRPr>
          </a:p>
          <a:p>
            <a:pPr marL="914400" lvl="1" indent="-342900" rtl="0">
              <a:spcBef>
                <a:spcPts val="0"/>
              </a:spcBef>
              <a:buClr>
                <a:schemeClr val="dk1"/>
              </a:buClr>
              <a:buSzPct val="112500"/>
            </a:pPr>
            <a:r>
              <a:rPr lang="en" sz="1600" b="1">
                <a:solidFill>
                  <a:schemeClr val="dk1"/>
                </a:solidFill>
              </a:rPr>
              <a:t>LM has had abuse disorders in the past. Which of these compounds would be safest to use to treat her insomnia?</a:t>
            </a:r>
          </a:p>
          <a:p>
            <a:pPr marL="914400" lvl="1" indent="-330200" rtl="0">
              <a:spcBef>
                <a:spcPts val="0"/>
              </a:spcBef>
              <a:buClr>
                <a:schemeClr val="dk1"/>
              </a:buClr>
              <a:buSzPct val="100000"/>
            </a:pPr>
            <a:r>
              <a:rPr lang="en" sz="1600" b="1">
                <a:solidFill>
                  <a:schemeClr val="dk1"/>
                </a:solidFill>
              </a:rPr>
              <a:t>ANSWER: Compound 3 (ramelteon); not a scheduled drug</a:t>
            </a:r>
          </a:p>
          <a:p>
            <a:pPr lvl="0" rtl="0">
              <a:spcBef>
                <a:spcPts val="0"/>
              </a:spcBef>
              <a:buNone/>
            </a:pPr>
            <a:endParaRPr/>
          </a:p>
        </p:txBody>
      </p:sp>
      <p:pic>
        <p:nvPicPr>
          <p:cNvPr id="458" name="Shape 458" descr="Screen shot 2016-06-06 at 12.13.00 PM.png"/>
          <p:cNvPicPr preferRelativeResize="0"/>
          <p:nvPr/>
        </p:nvPicPr>
        <p:blipFill>
          <a:blip r:embed="rId3">
            <a:alphaModFix/>
          </a:blip>
          <a:stretch>
            <a:fillRect/>
          </a:stretch>
        </p:blipFill>
        <p:spPr>
          <a:xfrm>
            <a:off x="1067249" y="2084449"/>
            <a:ext cx="2069000" cy="1168824"/>
          </a:xfrm>
          <a:prstGeom prst="rect">
            <a:avLst/>
          </a:prstGeom>
          <a:noFill/>
          <a:ln>
            <a:noFill/>
          </a:ln>
        </p:spPr>
      </p:pic>
      <p:pic>
        <p:nvPicPr>
          <p:cNvPr id="459" name="Shape 459"/>
          <p:cNvPicPr preferRelativeResize="0"/>
          <p:nvPr/>
        </p:nvPicPr>
        <p:blipFill>
          <a:blip r:embed="rId4">
            <a:alphaModFix/>
          </a:blip>
          <a:stretch>
            <a:fillRect/>
          </a:stretch>
        </p:blipFill>
        <p:spPr>
          <a:xfrm>
            <a:off x="3690475" y="1960075"/>
            <a:ext cx="1457774" cy="1417574"/>
          </a:xfrm>
          <a:prstGeom prst="rect">
            <a:avLst/>
          </a:prstGeom>
          <a:noFill/>
          <a:ln>
            <a:noFill/>
          </a:ln>
        </p:spPr>
      </p:pic>
      <p:pic>
        <p:nvPicPr>
          <p:cNvPr id="460" name="Shape 460"/>
          <p:cNvPicPr preferRelativeResize="0"/>
          <p:nvPr/>
        </p:nvPicPr>
        <p:blipFill>
          <a:blip r:embed="rId5">
            <a:alphaModFix/>
          </a:blip>
          <a:stretch>
            <a:fillRect/>
          </a:stretch>
        </p:blipFill>
        <p:spPr>
          <a:xfrm>
            <a:off x="6232699" y="2115749"/>
            <a:ext cx="1918325" cy="10474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311700" y="858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2 - Mechanism of Action and Indications</a:t>
            </a:r>
          </a:p>
        </p:txBody>
      </p:sp>
      <p:sp>
        <p:nvSpPr>
          <p:cNvPr id="466" name="Shape 466"/>
          <p:cNvSpPr txBox="1">
            <a:spLocks noGrp="1"/>
          </p:cNvSpPr>
          <p:nvPr>
            <p:ph type="body" idx="1"/>
          </p:nvPr>
        </p:nvSpPr>
        <p:spPr>
          <a:xfrm>
            <a:off x="462950" y="553725"/>
            <a:ext cx="8520600" cy="3327900"/>
          </a:xfrm>
          <a:prstGeom prst="rect">
            <a:avLst/>
          </a:prstGeom>
        </p:spPr>
        <p:txBody>
          <a:bodyPr lIns="91425" tIns="91425" rIns="91425" bIns="91425" anchor="t" anchorCtr="0">
            <a:noAutofit/>
          </a:bodyPr>
          <a:lstStyle/>
          <a:p>
            <a:pPr lvl="0">
              <a:spcBef>
                <a:spcPts val="0"/>
              </a:spcBef>
              <a:buNone/>
            </a:pPr>
            <a:r>
              <a:rPr lang="en" b="1">
                <a:solidFill>
                  <a:schemeClr val="dk1"/>
                </a:solidFill>
              </a:rPr>
              <a:t>Mod</a:t>
            </a:r>
            <a:r>
              <a:rPr lang="en" sz="1600" b="1">
                <a:solidFill>
                  <a:schemeClr val="dk1"/>
                </a:solidFill>
              </a:rPr>
              <a:t>ule Design Overview:</a:t>
            </a:r>
          </a:p>
          <a:p>
            <a:pPr marL="457200" lvl="0" indent="-330200" rtl="0">
              <a:spcBef>
                <a:spcPts val="0"/>
              </a:spcBef>
              <a:buClr>
                <a:schemeClr val="dk1"/>
              </a:buClr>
              <a:buSzPct val="100000"/>
            </a:pPr>
            <a:r>
              <a:rPr lang="en" sz="1600">
                <a:solidFill>
                  <a:schemeClr val="dk1"/>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30200">
              <a:spcBef>
                <a:spcPts val="0"/>
              </a:spcBef>
              <a:buClr>
                <a:srgbClr val="FF0000"/>
              </a:buClr>
              <a:buSzPct val="100000"/>
            </a:pPr>
            <a:r>
              <a:rPr lang="en" sz="1600" b="1">
                <a:solidFill>
                  <a:srgbClr val="FF0000"/>
                </a:solidFill>
              </a:rPr>
              <a:t>1. Mechanism of Action/Indication characteristics</a:t>
            </a:r>
          </a:p>
          <a:p>
            <a:pPr marL="1828800" lvl="3" indent="-330200">
              <a:spcBef>
                <a:spcPts val="0"/>
              </a:spcBef>
              <a:buClr>
                <a:schemeClr val="dk1"/>
              </a:buClr>
              <a:buSzPct val="100000"/>
            </a:pPr>
            <a:r>
              <a:rPr lang="en" sz="1600">
                <a:solidFill>
                  <a:schemeClr val="dk1"/>
                </a:solidFill>
              </a:rPr>
              <a:t>Students will have examples of drug structures from the class on the screen and will know what drug class they are working on </a:t>
            </a:r>
          </a:p>
          <a:p>
            <a:pPr marL="1828800" lvl="3" indent="-330200">
              <a:spcBef>
                <a:spcPts val="0"/>
              </a:spcBef>
              <a:buClr>
                <a:schemeClr val="dk1"/>
              </a:buClr>
              <a:buSzPct val="100000"/>
            </a:pPr>
            <a:r>
              <a:rPr lang="en" sz="1600">
                <a:solidFill>
                  <a:schemeClr val="dk1"/>
                </a:solidFill>
              </a:rPr>
              <a:t>The drop down menu will have possible fill in the blank choices </a:t>
            </a:r>
          </a:p>
          <a:p>
            <a:pPr marL="1828800" lvl="3" indent="-330200">
              <a:spcBef>
                <a:spcPts val="0"/>
              </a:spcBef>
              <a:buClr>
                <a:schemeClr val="dk1"/>
              </a:buClr>
              <a:buSzPct val="100000"/>
            </a:pPr>
            <a:r>
              <a:rPr lang="en" sz="1600">
                <a:solidFill>
                  <a:schemeClr val="dk1"/>
                </a:solidFill>
              </a:rPr>
              <a:t>The goal of the fill in the blanks will to have a summary of where and how the drug class acts, and why it works for its indications</a:t>
            </a:r>
          </a:p>
          <a:p>
            <a:pPr marL="1371600" lvl="2" indent="-330200" rtl="0">
              <a:spcBef>
                <a:spcPts val="0"/>
              </a:spcBef>
              <a:buClr>
                <a:srgbClr val="0000FF"/>
              </a:buClr>
              <a:buSzPct val="100000"/>
            </a:pPr>
            <a:r>
              <a:rPr lang="en" sz="1600" b="1">
                <a:solidFill>
                  <a:srgbClr val="0000FF"/>
                </a:solidFill>
              </a:rPr>
              <a:t>2. Side effects/Contraindications </a:t>
            </a:r>
          </a:p>
          <a:p>
            <a:pPr marL="1828800" lvl="3" indent="-330200" rtl="0">
              <a:spcBef>
                <a:spcPts val="0"/>
              </a:spcBef>
              <a:buClr>
                <a:srgbClr val="0000FF"/>
              </a:buClr>
              <a:buSzPct val="100000"/>
            </a:pPr>
            <a:r>
              <a:rPr lang="en" sz="1600">
                <a:solidFill>
                  <a:schemeClr val="dk1"/>
                </a:solidFill>
              </a:rPr>
              <a:t>If there are significant side effects or contraindications to specific drugs in the class or to the drug class in general, these can be addressed as well as statements with blanks to be filled in.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311700" y="85850"/>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472" name="Shape 472"/>
          <p:cNvSpPr txBox="1">
            <a:spLocks noGrp="1"/>
          </p:cNvSpPr>
          <p:nvPr>
            <p:ph type="body" idx="1"/>
          </p:nvPr>
        </p:nvSpPr>
        <p:spPr>
          <a:xfrm>
            <a:off x="462950" y="811200"/>
            <a:ext cx="8520600" cy="4157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Eszopiclone binds to the ___________ receptor and potentiates _________ </a:t>
            </a:r>
          </a:p>
          <a:p>
            <a:pPr marL="914400" lvl="1" indent="-228600" rtl="0">
              <a:spcBef>
                <a:spcPts val="0"/>
              </a:spcBef>
              <a:buClr>
                <a:srgbClr val="000000"/>
              </a:buClr>
            </a:pPr>
            <a:r>
              <a:rPr lang="en">
                <a:solidFill>
                  <a:srgbClr val="000000"/>
                </a:solidFill>
              </a:rPr>
              <a:t>Drop down menu for first blank: barbituate, benzodiazepine, dopamine</a:t>
            </a:r>
          </a:p>
          <a:p>
            <a:pPr marL="914400" lvl="1" indent="-228600" rtl="0">
              <a:spcBef>
                <a:spcPts val="0"/>
              </a:spcBef>
              <a:buClr>
                <a:srgbClr val="000000"/>
              </a:buClr>
            </a:pPr>
            <a:r>
              <a:rPr lang="en">
                <a:solidFill>
                  <a:srgbClr val="000000"/>
                </a:solidFill>
              </a:rPr>
              <a:t>Second blank: GABA, Glutamate, dopamine</a:t>
            </a:r>
            <a:br>
              <a:rPr lang="en">
                <a:solidFill>
                  <a:srgbClr val="000000"/>
                </a:solidFill>
              </a:rPr>
            </a:br>
            <a:endParaRPr lang="en">
              <a:solidFill>
                <a:srgbClr val="000000"/>
              </a:solidFill>
            </a:endParaRPr>
          </a:p>
          <a:p>
            <a:pPr marL="457200" lvl="0" indent="-228600" rtl="0">
              <a:spcBef>
                <a:spcPts val="0"/>
              </a:spcBef>
              <a:buClr>
                <a:srgbClr val="000000"/>
              </a:buClr>
            </a:pPr>
            <a:r>
              <a:rPr lang="en">
                <a:solidFill>
                  <a:srgbClr val="000000"/>
                </a:solidFill>
              </a:rPr>
              <a:t>_________ acts at the ________ receptor to help re-establish normal circadian rhythm</a:t>
            </a:r>
          </a:p>
          <a:p>
            <a:pPr marL="914400" lvl="1" indent="-228600" rtl="0">
              <a:spcBef>
                <a:spcPts val="0"/>
              </a:spcBef>
              <a:buClr>
                <a:srgbClr val="000000"/>
              </a:buClr>
            </a:pPr>
            <a:r>
              <a:rPr lang="en">
                <a:solidFill>
                  <a:srgbClr val="000000"/>
                </a:solidFill>
              </a:rPr>
              <a:t>First blank menu: zolpidem, mirtazepine, ramelteon </a:t>
            </a:r>
          </a:p>
          <a:p>
            <a:pPr marL="914400" lvl="1" indent="-228600" rtl="0">
              <a:spcBef>
                <a:spcPts val="0"/>
              </a:spcBef>
              <a:buClr>
                <a:srgbClr val="000000"/>
              </a:buClr>
            </a:pPr>
            <a:r>
              <a:rPr lang="en">
                <a:solidFill>
                  <a:srgbClr val="000000"/>
                </a:solidFill>
              </a:rPr>
              <a:t>Second blank menu: dopamine, serotonin, melatonin</a:t>
            </a:r>
            <a:br>
              <a:rPr lang="en">
                <a:solidFill>
                  <a:srgbClr val="000000"/>
                </a:solidFill>
              </a:rPr>
            </a:br>
            <a:endParaRPr lang="en">
              <a:solidFill>
                <a:srgbClr val="000000"/>
              </a:solidFill>
            </a:endParaRPr>
          </a:p>
          <a:p>
            <a:pPr marL="457200" lvl="0" indent="-228600" rtl="0">
              <a:spcBef>
                <a:spcPts val="0"/>
              </a:spcBef>
              <a:buClr>
                <a:srgbClr val="000000"/>
              </a:buClr>
            </a:pPr>
            <a:r>
              <a:rPr lang="en">
                <a:solidFill>
                  <a:srgbClr val="000000"/>
                </a:solidFill>
              </a:rPr>
              <a:t>_______ has the longest half life while _______ has the greatest potency </a:t>
            </a:r>
          </a:p>
          <a:p>
            <a:pPr marL="914400" lvl="1" indent="-228600" rtl="0">
              <a:spcBef>
                <a:spcPts val="0"/>
              </a:spcBef>
              <a:buClr>
                <a:srgbClr val="000000"/>
              </a:buClr>
            </a:pPr>
            <a:r>
              <a:rPr lang="en">
                <a:solidFill>
                  <a:srgbClr val="000000"/>
                </a:solidFill>
              </a:rPr>
              <a:t>First blank: Zolpidem, Eszopiclone, Ramelteon </a:t>
            </a:r>
          </a:p>
          <a:p>
            <a:pPr marL="914400" lvl="1" indent="-228600" rtl="0">
              <a:spcBef>
                <a:spcPts val="0"/>
              </a:spcBef>
              <a:buClr>
                <a:srgbClr val="000000"/>
              </a:buClr>
            </a:pPr>
            <a:r>
              <a:rPr lang="en">
                <a:solidFill>
                  <a:srgbClr val="000000"/>
                </a:solidFill>
              </a:rPr>
              <a:t>Second blank: same choices</a:t>
            </a:r>
          </a:p>
          <a:p>
            <a:pPr marR="0" lvl="0" algn="l" rtl="0">
              <a:lnSpc>
                <a:spcPct val="115000"/>
              </a:lnSpc>
              <a:spcBef>
                <a:spcPts val="0"/>
              </a:spcBef>
              <a:spcAft>
                <a:spcPts val="1600"/>
              </a:spcAft>
              <a:buNone/>
            </a:pPr>
            <a:endParaRPr>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311700" y="85850"/>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478" name="Shape 478"/>
          <p:cNvSpPr txBox="1">
            <a:spLocks noGrp="1"/>
          </p:cNvSpPr>
          <p:nvPr>
            <p:ph type="body" idx="1"/>
          </p:nvPr>
        </p:nvSpPr>
        <p:spPr>
          <a:xfrm>
            <a:off x="432875" y="1019950"/>
            <a:ext cx="8520600" cy="40182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________ is used to induce sleep and is metabolized slower by _________</a:t>
            </a:r>
          </a:p>
          <a:p>
            <a:pPr marL="914400" lvl="1" indent="-342900" rtl="0">
              <a:spcBef>
                <a:spcPts val="0"/>
              </a:spcBef>
              <a:buClr>
                <a:srgbClr val="000000"/>
              </a:buClr>
              <a:buSzPct val="100000"/>
            </a:pPr>
            <a:r>
              <a:rPr lang="en" sz="1800">
                <a:solidFill>
                  <a:srgbClr val="000000"/>
                </a:solidFill>
              </a:rPr>
              <a:t>Drop down menu options:Zolpidem, zaleplon, eszopiclone</a:t>
            </a:r>
          </a:p>
          <a:p>
            <a:pPr marL="914400" lvl="1" indent="-342900" rtl="0">
              <a:spcBef>
                <a:spcPts val="0"/>
              </a:spcBef>
              <a:buClr>
                <a:srgbClr val="000000"/>
              </a:buClr>
              <a:buSzPct val="100000"/>
            </a:pPr>
            <a:r>
              <a:rPr lang="en" sz="1800">
                <a:solidFill>
                  <a:srgbClr val="000000"/>
                </a:solidFill>
              </a:rPr>
              <a:t>Drop down menu options:Men, women</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_______ is good therapy for when a patient is waking up in the middle of the night</a:t>
            </a:r>
          </a:p>
          <a:p>
            <a:pPr marL="914400" lvl="1" indent="-342900" rtl="0">
              <a:spcBef>
                <a:spcPts val="0"/>
              </a:spcBef>
              <a:buClr>
                <a:srgbClr val="000000"/>
              </a:buClr>
              <a:buSzPct val="100000"/>
            </a:pPr>
            <a:r>
              <a:rPr lang="en" sz="1800">
                <a:solidFill>
                  <a:srgbClr val="000000"/>
                </a:solidFill>
              </a:rPr>
              <a:t>Drop down menu options:Zaleplon, zolpidem, eszopiclone</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________acts at both the a1 and a1 benzodiazepine receptor</a:t>
            </a:r>
          </a:p>
          <a:p>
            <a:pPr marL="914400" lvl="1" indent="-342900" rtl="0">
              <a:spcBef>
                <a:spcPts val="0"/>
              </a:spcBef>
              <a:buClr>
                <a:srgbClr val="000000"/>
              </a:buClr>
              <a:buSzPct val="100000"/>
            </a:pPr>
            <a:r>
              <a:rPr lang="en" sz="1800">
                <a:solidFill>
                  <a:srgbClr val="000000"/>
                </a:solidFill>
              </a:rPr>
              <a:t>Drop down menu options:Eszopiclone, zolpidem, zaleplon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20070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01" name="Shape 101"/>
          <p:cNvSpPr txBox="1"/>
          <p:nvPr/>
        </p:nvSpPr>
        <p:spPr>
          <a:xfrm>
            <a:off x="0" y="0"/>
            <a:ext cx="9144000" cy="1131600"/>
          </a:xfrm>
          <a:prstGeom prst="rect">
            <a:avLst/>
          </a:prstGeom>
          <a:noFill/>
          <a:ln>
            <a:noFill/>
          </a:ln>
        </p:spPr>
        <p:txBody>
          <a:bodyPr lIns="91425" tIns="91425" rIns="91425" bIns="91425" anchor="ctr" anchorCtr="0">
            <a:noAutofit/>
          </a:bodyPr>
          <a:lstStyle/>
          <a:p>
            <a:pPr lvl="0" rtl="0">
              <a:lnSpc>
                <a:spcPct val="115000"/>
              </a:lnSpc>
              <a:spcBef>
                <a:spcPts val="0"/>
              </a:spcBef>
              <a:spcAft>
                <a:spcPts val="1600"/>
              </a:spcAft>
              <a:buNone/>
            </a:pPr>
            <a:endParaRPr sz="1200">
              <a:solidFill>
                <a:schemeClr val="dk1"/>
              </a:solidFill>
            </a:endParaRPr>
          </a:p>
          <a:p>
            <a:pPr lvl="0" rtl="0">
              <a:lnSpc>
                <a:spcPct val="115000"/>
              </a:lnSpc>
              <a:spcBef>
                <a:spcPts val="0"/>
              </a:spcBef>
              <a:spcAft>
                <a:spcPts val="1600"/>
              </a:spcAft>
              <a:buNone/>
            </a:pPr>
            <a:endParaRPr>
              <a:solidFill>
                <a:schemeClr val="dk2"/>
              </a:solidFill>
            </a:endParaRPr>
          </a:p>
          <a:p>
            <a:pPr lvl="0" rtl="0">
              <a:lnSpc>
                <a:spcPct val="115000"/>
              </a:lnSpc>
              <a:spcBef>
                <a:spcPts val="0"/>
              </a:spcBef>
              <a:spcAft>
                <a:spcPts val="1600"/>
              </a:spcAft>
              <a:buNone/>
            </a:pPr>
            <a:endParaRPr>
              <a:solidFill>
                <a:schemeClr val="dk2"/>
              </a:solidFill>
            </a:endParaRPr>
          </a:p>
        </p:txBody>
      </p:sp>
      <p:sp>
        <p:nvSpPr>
          <p:cNvPr id="102" name="Shape 102"/>
          <p:cNvSpPr txBox="1"/>
          <p:nvPr/>
        </p:nvSpPr>
        <p:spPr>
          <a:xfrm>
            <a:off x="257175" y="925825"/>
            <a:ext cx="8628300" cy="3986100"/>
          </a:xfrm>
          <a:prstGeom prst="rect">
            <a:avLst/>
          </a:prstGeom>
          <a:noFill/>
          <a:ln>
            <a:noFill/>
          </a:ln>
        </p:spPr>
        <p:txBody>
          <a:bodyPr lIns="91425" tIns="91425" rIns="91425" bIns="91425" anchor="t" anchorCtr="0">
            <a:noAutofit/>
          </a:bodyPr>
          <a:lstStyle/>
          <a:p>
            <a:pPr marL="457200" lvl="0" indent="-342900" rtl="0">
              <a:lnSpc>
                <a:spcPct val="115000"/>
              </a:lnSpc>
              <a:spcBef>
                <a:spcPts val="0"/>
              </a:spcBef>
              <a:spcAft>
                <a:spcPts val="1600"/>
              </a:spcAft>
              <a:buClr>
                <a:schemeClr val="dk2"/>
              </a:buClr>
              <a:buSzPct val="100000"/>
            </a:pPr>
            <a:r>
              <a:rPr lang="en" sz="1800" b="1">
                <a:solidFill>
                  <a:srgbClr val="0000FF"/>
                </a:solidFill>
              </a:rPr>
              <a:t>Tab 2</a:t>
            </a:r>
            <a:r>
              <a:rPr lang="en" sz="1800" b="1">
                <a:solidFill>
                  <a:schemeClr val="dk1"/>
                </a:solidFill>
              </a:rPr>
              <a:t>: Drug Class Examples</a:t>
            </a:r>
          </a:p>
          <a:p>
            <a:pPr marL="457200" lvl="0" indent="0" rtl="0">
              <a:lnSpc>
                <a:spcPct val="115000"/>
              </a:lnSpc>
              <a:spcBef>
                <a:spcPts val="0"/>
              </a:spcBef>
              <a:spcAft>
                <a:spcPts val="1600"/>
              </a:spcAft>
              <a:buNone/>
            </a:pPr>
            <a:r>
              <a:rPr lang="en" sz="1600" b="1">
                <a:solidFill>
                  <a:schemeClr val="dk1"/>
                </a:solidFill>
              </a:rPr>
              <a:t>Lorazepam								Alprazolam</a:t>
            </a:r>
          </a:p>
          <a:p>
            <a:pPr lvl="0">
              <a:spcBef>
                <a:spcPts val="0"/>
              </a:spcBef>
              <a:buNone/>
            </a:pPr>
            <a:endParaRPr/>
          </a:p>
        </p:txBody>
      </p:sp>
      <p:pic>
        <p:nvPicPr>
          <p:cNvPr id="103" name="Shape 103"/>
          <p:cNvPicPr preferRelativeResize="0"/>
          <p:nvPr/>
        </p:nvPicPr>
        <p:blipFill>
          <a:blip r:embed="rId3">
            <a:alphaModFix/>
          </a:blip>
          <a:stretch>
            <a:fillRect/>
          </a:stretch>
        </p:blipFill>
        <p:spPr>
          <a:xfrm>
            <a:off x="814423" y="2120512"/>
            <a:ext cx="2484575" cy="2149800"/>
          </a:xfrm>
          <a:prstGeom prst="rect">
            <a:avLst/>
          </a:prstGeom>
          <a:noFill/>
          <a:ln>
            <a:noFill/>
          </a:ln>
        </p:spPr>
      </p:pic>
      <p:pic>
        <p:nvPicPr>
          <p:cNvPr id="104" name="Shape 104"/>
          <p:cNvPicPr preferRelativeResize="0"/>
          <p:nvPr/>
        </p:nvPicPr>
        <p:blipFill>
          <a:blip r:embed="rId4">
            <a:alphaModFix/>
          </a:blip>
          <a:stretch>
            <a:fillRect/>
          </a:stretch>
        </p:blipFill>
        <p:spPr>
          <a:xfrm>
            <a:off x="5184475" y="2064358"/>
            <a:ext cx="1911650" cy="2262119"/>
          </a:xfrm>
          <a:prstGeom prst="rect">
            <a:avLst/>
          </a:prstGeom>
          <a:noFill/>
          <a:ln>
            <a:noFill/>
          </a:ln>
        </p:spPr>
      </p:pic>
      <p:sp>
        <p:nvSpPr>
          <p:cNvPr id="105" name="Shape 105"/>
          <p:cNvSpPr/>
          <p:nvPr/>
        </p:nvSpPr>
        <p:spPr>
          <a:xfrm>
            <a:off x="912975" y="3060375"/>
            <a:ext cx="488700" cy="475800"/>
          </a:xfrm>
          <a:prstGeom prst="ellipse">
            <a:avLst/>
          </a:prstGeom>
          <a:noFill/>
          <a:ln w="28575"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1746900" y="2209775"/>
            <a:ext cx="488700" cy="4758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2323625" y="2387900"/>
            <a:ext cx="488700" cy="4758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2643200" y="2810325"/>
            <a:ext cx="488700" cy="4758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9900FF"/>
              </a:solidFill>
            </a:endParaRPr>
          </a:p>
        </p:txBody>
      </p:sp>
      <p:sp>
        <p:nvSpPr>
          <p:cNvPr id="109" name="Shape 109"/>
          <p:cNvSpPr/>
          <p:nvPr/>
        </p:nvSpPr>
        <p:spPr>
          <a:xfrm>
            <a:off x="2323625" y="3425650"/>
            <a:ext cx="488700" cy="475800"/>
          </a:xfrm>
          <a:prstGeom prst="ellipse">
            <a:avLst/>
          </a:prstGeom>
          <a:noFill/>
          <a:ln w="28575" cap="flat" cmpd="sng">
            <a:solidFill>
              <a:srgbClr val="66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660000"/>
              </a:solidFill>
            </a:endParaRPr>
          </a:p>
        </p:txBody>
      </p:sp>
      <p:sp>
        <p:nvSpPr>
          <p:cNvPr id="110" name="Shape 110"/>
          <p:cNvSpPr/>
          <p:nvPr/>
        </p:nvSpPr>
        <p:spPr>
          <a:xfrm>
            <a:off x="5095400" y="3060375"/>
            <a:ext cx="488700" cy="475800"/>
          </a:xfrm>
          <a:prstGeom prst="ellipse">
            <a:avLst/>
          </a:prstGeom>
          <a:noFill/>
          <a:ln w="28575"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5762150" y="2120525"/>
            <a:ext cx="488700" cy="4758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6172200" y="2209775"/>
            <a:ext cx="797400" cy="7092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1401675" y="2749375"/>
            <a:ext cx="666600" cy="572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5584100" y="2661325"/>
            <a:ext cx="666600" cy="7092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658775" y="3523075"/>
            <a:ext cx="720000" cy="5727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5883325" y="3585250"/>
            <a:ext cx="797400" cy="5727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311700" y="85850"/>
            <a:ext cx="8520600" cy="572700"/>
          </a:xfrm>
          <a:prstGeom prst="rect">
            <a:avLst/>
          </a:prstGeom>
        </p:spPr>
        <p:txBody>
          <a:bodyPr lIns="91425" tIns="91425" rIns="91425" bIns="91425" anchor="t" anchorCtr="0">
            <a:noAutofit/>
          </a:bodyPr>
          <a:lstStyle/>
          <a:p>
            <a:pPr lvl="0" rtl="0">
              <a:spcBef>
                <a:spcPts val="0"/>
              </a:spcBef>
              <a:buNone/>
            </a:pPr>
            <a:r>
              <a:rPr lang="en"/>
              <a:t>Tool 2 - examples</a:t>
            </a:r>
          </a:p>
        </p:txBody>
      </p:sp>
      <p:sp>
        <p:nvSpPr>
          <p:cNvPr id="484" name="Shape 484"/>
          <p:cNvSpPr txBox="1">
            <a:spLocks noGrp="1"/>
          </p:cNvSpPr>
          <p:nvPr>
            <p:ph type="body" idx="1"/>
          </p:nvPr>
        </p:nvSpPr>
        <p:spPr>
          <a:xfrm>
            <a:off x="493025" y="1230500"/>
            <a:ext cx="8520600" cy="3521100"/>
          </a:xfrm>
          <a:prstGeom prst="rect">
            <a:avLst/>
          </a:prstGeom>
        </p:spPr>
        <p:txBody>
          <a:bodyPr lIns="91425" tIns="91425" rIns="91425" bIns="91425" anchor="t" anchorCtr="0">
            <a:noAutofit/>
          </a:bodyPr>
          <a:lstStyle/>
          <a:p>
            <a:pPr marL="457200" lvl="0" indent="-228600" rtl="0">
              <a:spcBef>
                <a:spcPts val="0"/>
              </a:spcBef>
              <a:buClr>
                <a:schemeClr val="dk1"/>
              </a:buClr>
            </a:pPr>
            <a:r>
              <a:rPr lang="en">
                <a:solidFill>
                  <a:schemeClr val="dk1"/>
                </a:solidFill>
              </a:rPr>
              <a:t>Z drugs are not effective antianxiety drugs because they bind primarily to the ______ subunit of _______ receptors, not the ______ subunit.</a:t>
            </a:r>
          </a:p>
          <a:p>
            <a:pPr marL="914400" lvl="1" indent="-342900" rtl="0">
              <a:spcBef>
                <a:spcPts val="0"/>
              </a:spcBef>
              <a:buClr>
                <a:schemeClr val="dk1"/>
              </a:buClr>
              <a:buSzPct val="100000"/>
            </a:pPr>
            <a:r>
              <a:rPr lang="en" sz="1800">
                <a:solidFill>
                  <a:schemeClr val="dk1"/>
                </a:solidFill>
              </a:rPr>
              <a:t>First blank menu: benzodiazepine, alpha1, alpha2, beta</a:t>
            </a:r>
          </a:p>
          <a:p>
            <a:pPr marL="914400" lvl="1" indent="-342900" rtl="0">
              <a:spcBef>
                <a:spcPts val="0"/>
              </a:spcBef>
              <a:buClr>
                <a:schemeClr val="dk1"/>
              </a:buClr>
              <a:buSzPct val="100000"/>
            </a:pPr>
            <a:r>
              <a:rPr lang="en" sz="1800">
                <a:solidFill>
                  <a:schemeClr val="dk1"/>
                </a:solidFill>
              </a:rPr>
              <a:t>Second blank menu: GABA, benzodiazepine, barbiturate </a:t>
            </a:r>
          </a:p>
          <a:p>
            <a:pPr marL="914400" lvl="1" indent="-342900" rtl="0">
              <a:spcBef>
                <a:spcPts val="0"/>
              </a:spcBef>
              <a:buClr>
                <a:schemeClr val="dk1"/>
              </a:buClr>
              <a:buSzPct val="100000"/>
            </a:pPr>
            <a:r>
              <a:rPr lang="en" sz="1800">
                <a:solidFill>
                  <a:schemeClr val="dk1"/>
                </a:solidFill>
              </a:rPr>
              <a:t>Third blank menu: benzodiazepine, alpha1, alpha2, beta </a:t>
            </a:r>
            <a:br>
              <a:rPr lang="en" sz="1800">
                <a:solidFill>
                  <a:schemeClr val="dk1"/>
                </a:solidFill>
              </a:rPr>
            </a:br>
            <a:endParaRPr lang="en" sz="1800">
              <a:solidFill>
                <a:schemeClr val="dk1"/>
              </a:solidFill>
            </a:endParaRPr>
          </a:p>
          <a:p>
            <a:pPr marL="457200" lvl="0" indent="-228600" rtl="0">
              <a:spcBef>
                <a:spcPts val="0"/>
              </a:spcBef>
              <a:buClr>
                <a:schemeClr val="dk1"/>
              </a:buClr>
            </a:pPr>
            <a:r>
              <a:rPr lang="en">
                <a:solidFill>
                  <a:schemeClr val="dk1"/>
                </a:solidFill>
              </a:rPr>
              <a:t>Z drugs cause ________ primarily </a:t>
            </a:r>
          </a:p>
          <a:p>
            <a:pPr marL="914400" lvl="1" indent="-342900" rtl="0">
              <a:spcBef>
                <a:spcPts val="0"/>
              </a:spcBef>
              <a:buClr>
                <a:schemeClr val="dk1"/>
              </a:buClr>
              <a:buSzPct val="100000"/>
            </a:pPr>
            <a:r>
              <a:rPr lang="en" sz="1800">
                <a:solidFill>
                  <a:schemeClr val="dk1"/>
                </a:solidFill>
              </a:rPr>
              <a:t>Sedation, amnesia, anxiety relief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1786525" y="0"/>
            <a:ext cx="59415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3 - Blank Z-Drugs worksheet</a:t>
            </a:r>
          </a:p>
          <a:p>
            <a:pPr lvl="0">
              <a:spcBef>
                <a:spcPts val="0"/>
              </a:spcBef>
              <a:buNone/>
            </a:pPr>
            <a:endParaRPr/>
          </a:p>
        </p:txBody>
      </p:sp>
      <p:pic>
        <p:nvPicPr>
          <p:cNvPr id="490" name="Shape 490"/>
          <p:cNvPicPr preferRelativeResize="0"/>
          <p:nvPr/>
        </p:nvPicPr>
        <p:blipFill>
          <a:blip r:embed="rId3">
            <a:alphaModFix/>
          </a:blip>
          <a:stretch>
            <a:fillRect/>
          </a:stretch>
        </p:blipFill>
        <p:spPr>
          <a:xfrm>
            <a:off x="1359350" y="572700"/>
            <a:ext cx="6517851" cy="45708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589925" y="0"/>
            <a:ext cx="8097900" cy="572700"/>
          </a:xfrm>
          <a:prstGeom prst="rect">
            <a:avLst/>
          </a:prstGeom>
        </p:spPr>
        <p:txBody>
          <a:bodyPr lIns="91425" tIns="91425" rIns="91425" bIns="91425" anchor="t" anchorCtr="0">
            <a:noAutofit/>
          </a:bodyPr>
          <a:lstStyle/>
          <a:p>
            <a:pPr lvl="0" rtl="0">
              <a:spcBef>
                <a:spcPts val="0"/>
              </a:spcBef>
              <a:buNone/>
            </a:pPr>
            <a:r>
              <a:rPr lang="en"/>
              <a:t>Tool 3 - Complete Z-Drug worksheet for reference</a:t>
            </a:r>
          </a:p>
        </p:txBody>
      </p:sp>
      <p:pic>
        <p:nvPicPr>
          <p:cNvPr id="496" name="Shape 496"/>
          <p:cNvPicPr preferRelativeResize="0"/>
          <p:nvPr/>
        </p:nvPicPr>
        <p:blipFill>
          <a:blip r:embed="rId3">
            <a:alphaModFix/>
          </a:blip>
          <a:stretch>
            <a:fillRect/>
          </a:stretch>
        </p:blipFill>
        <p:spPr>
          <a:xfrm>
            <a:off x="1418799" y="696349"/>
            <a:ext cx="6306398" cy="43378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Anticonvulsants</a:t>
            </a:r>
          </a:p>
        </p:txBody>
      </p:sp>
      <p:sp>
        <p:nvSpPr>
          <p:cNvPr id="502" name="Shape 502"/>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1- Structure Activity Relationship (SAR) Module</a:t>
            </a:r>
          </a:p>
          <a:p>
            <a:pPr lvl="0" rtl="0">
              <a:spcBef>
                <a:spcPts val="0"/>
              </a:spcBef>
              <a:buNone/>
            </a:pPr>
            <a:endParaRPr/>
          </a:p>
        </p:txBody>
      </p:sp>
      <p:sp>
        <p:nvSpPr>
          <p:cNvPr id="508" name="Shape 508"/>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3 clickable tabs at the top, which would say:</a:t>
            </a:r>
          </a:p>
          <a:p>
            <a:pPr marL="1371600" lvl="2" indent="-342900" rtl="0">
              <a:spcBef>
                <a:spcPts val="0"/>
              </a:spcBef>
              <a:buClr>
                <a:srgbClr val="FF0000"/>
              </a:buClr>
              <a:buSzPct val="100000"/>
            </a:pPr>
            <a:r>
              <a:rPr lang="en" sz="1800" b="1">
                <a:solidFill>
                  <a:srgbClr val="FF0000"/>
                </a:solidFill>
              </a:rPr>
              <a:t>1. SAR Trends</a:t>
            </a:r>
          </a:p>
          <a:p>
            <a:pPr marL="1828800" lvl="3" indent="-228600" rtl="0">
              <a:spcBef>
                <a:spcPts val="0"/>
              </a:spcBef>
              <a:buClr>
                <a:schemeClr val="dk1"/>
              </a:buClr>
            </a:pPr>
            <a:r>
              <a:rPr lang="en">
                <a:solidFill>
                  <a:schemeClr val="dk1"/>
                </a:solidFill>
              </a:rPr>
              <a:t>Students can click on each of the drug names and the compound will be shown with the SAR trend circled</a:t>
            </a:r>
          </a:p>
          <a:p>
            <a:pPr marL="1371600" lvl="2" indent="-342900" rtl="0">
              <a:spcBef>
                <a:spcPts val="0"/>
              </a:spcBef>
              <a:buClr>
                <a:srgbClr val="0000FF"/>
              </a:buClr>
              <a:buSzPct val="100000"/>
            </a:pPr>
            <a:r>
              <a:rPr lang="en" sz="1800" b="1">
                <a:solidFill>
                  <a:srgbClr val="0000FF"/>
                </a:solidFill>
              </a:rPr>
              <a:t>2. Metabolism Matching</a:t>
            </a:r>
          </a:p>
          <a:p>
            <a:pPr marL="1828800" lvl="3" indent="-228600" rtl="0">
              <a:spcBef>
                <a:spcPts val="0"/>
              </a:spcBef>
              <a:buClr>
                <a:schemeClr val="dk1"/>
              </a:buClr>
            </a:pPr>
            <a:r>
              <a:rPr lang="en">
                <a:solidFill>
                  <a:schemeClr val="dk1"/>
                </a:solidFill>
              </a:rPr>
              <a:t>Present a metabolism question, and students must click on all of the compounds that apply </a:t>
            </a:r>
          </a:p>
          <a:p>
            <a:pPr marL="1828800" lvl="3" indent="-228600" rtl="0">
              <a:spcBef>
                <a:spcPts val="0"/>
              </a:spcBef>
              <a:buClr>
                <a:schemeClr val="dk1"/>
              </a:buClr>
            </a:pPr>
            <a:r>
              <a:rPr lang="en">
                <a:solidFill>
                  <a:schemeClr val="dk1"/>
                </a:solidFill>
              </a:rPr>
              <a:t>Students can click on all compounds and either correct or wrong will be shown next to the drug</a:t>
            </a:r>
          </a:p>
          <a:p>
            <a:pPr marL="1371600" lvl="2" indent="-342900" rtl="0">
              <a:spcBef>
                <a:spcPts val="0"/>
              </a:spcBef>
              <a:buClr>
                <a:srgbClr val="9900FF"/>
              </a:buClr>
              <a:buSzPct val="100000"/>
            </a:pPr>
            <a:r>
              <a:rPr lang="en" sz="1800" b="1">
                <a:solidFill>
                  <a:srgbClr val="9900FF"/>
                </a:solidFill>
              </a:rPr>
              <a:t>3. Practice Problems</a:t>
            </a:r>
          </a:p>
          <a:p>
            <a:pPr marL="1828800" lvl="3" indent="-228600" rtl="0">
              <a:spcBef>
                <a:spcPts val="0"/>
              </a:spcBef>
              <a:buClr>
                <a:schemeClr val="dk1"/>
              </a:buClr>
            </a:pPr>
            <a:r>
              <a:rPr lang="en">
                <a:solidFill>
                  <a:schemeClr val="dk1"/>
                </a:solidFill>
              </a:rPr>
              <a:t>Format described with each question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1- Structure Activity Relationship (SAR) Module</a:t>
            </a:r>
          </a:p>
          <a:p>
            <a:pPr lvl="0">
              <a:spcBef>
                <a:spcPts val="0"/>
              </a:spcBef>
              <a:buClr>
                <a:schemeClr val="dk1"/>
              </a:buClr>
              <a:buSzPct val="39285"/>
              <a:buFont typeface="Arial"/>
              <a:buNone/>
            </a:pPr>
            <a:endParaRPr/>
          </a:p>
          <a:p>
            <a:pPr lvl="0">
              <a:spcBef>
                <a:spcPts val="0"/>
              </a:spcBef>
              <a:buNone/>
            </a:pPr>
            <a:endParaRPr/>
          </a:p>
        </p:txBody>
      </p:sp>
      <p:sp>
        <p:nvSpPr>
          <p:cNvPr id="514" name="Shape 51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spcAft>
                <a:spcPts val="0"/>
              </a:spcAft>
              <a:buClr>
                <a:srgbClr val="000000"/>
              </a:buClr>
            </a:pPr>
            <a:r>
              <a:rPr lang="en" b="1">
                <a:solidFill>
                  <a:srgbClr val="FF0000"/>
                </a:solidFill>
              </a:rPr>
              <a:t>Tab 1</a:t>
            </a:r>
            <a:r>
              <a:rPr lang="en" b="1">
                <a:solidFill>
                  <a:srgbClr val="000000"/>
                </a:solidFill>
              </a:rPr>
              <a:t>: Anticonvulsants SAR Trends:</a:t>
            </a:r>
          </a:p>
          <a:p>
            <a:pPr marL="914400" lvl="1" indent="-342900" rtl="0">
              <a:spcBef>
                <a:spcPts val="0"/>
              </a:spcBef>
              <a:spcAft>
                <a:spcPts val="0"/>
              </a:spcAft>
              <a:buClr>
                <a:srgbClr val="000000"/>
              </a:buClr>
              <a:buSzPct val="100000"/>
            </a:pPr>
            <a:r>
              <a:rPr lang="en" sz="1800" b="1">
                <a:solidFill>
                  <a:srgbClr val="000000"/>
                </a:solidFill>
              </a:rPr>
              <a:t>Ureide common scaffold (in green on compound)</a:t>
            </a:r>
          </a:p>
          <a:p>
            <a:pPr marL="914400" lvl="1" indent="-342900" rtl="0">
              <a:spcBef>
                <a:spcPts val="0"/>
              </a:spcBef>
              <a:spcAft>
                <a:spcPts val="0"/>
              </a:spcAft>
              <a:buClr>
                <a:srgbClr val="000000"/>
              </a:buClr>
              <a:buSzPct val="100000"/>
            </a:pPr>
            <a:r>
              <a:rPr lang="en" sz="1800" b="1">
                <a:solidFill>
                  <a:srgbClr val="000000"/>
                </a:solidFill>
              </a:rPr>
              <a:t>Students can click on each of the drugs below and the compound will be shown (as seen on next page)</a:t>
            </a:r>
          </a:p>
          <a:p>
            <a:pPr marL="1371600" lvl="2" indent="-342900" rtl="0">
              <a:spcBef>
                <a:spcPts val="0"/>
              </a:spcBef>
              <a:spcAft>
                <a:spcPts val="0"/>
              </a:spcAft>
              <a:buClr>
                <a:srgbClr val="000000"/>
              </a:buClr>
              <a:buSzPct val="100000"/>
            </a:pPr>
            <a:r>
              <a:rPr lang="en" sz="1800">
                <a:solidFill>
                  <a:srgbClr val="000000"/>
                </a:solidFill>
              </a:rPr>
              <a:t>Phenobarbital (barbiturate)</a:t>
            </a:r>
          </a:p>
          <a:p>
            <a:pPr marL="1371600" lvl="2" indent="-342900" rtl="0">
              <a:spcBef>
                <a:spcPts val="0"/>
              </a:spcBef>
              <a:spcAft>
                <a:spcPts val="0"/>
              </a:spcAft>
              <a:buClr>
                <a:srgbClr val="000000"/>
              </a:buClr>
              <a:buSzPct val="100000"/>
            </a:pPr>
            <a:r>
              <a:rPr lang="en" sz="1800">
                <a:solidFill>
                  <a:srgbClr val="000000"/>
                </a:solidFill>
              </a:rPr>
              <a:t>Phenytoin (hydantoin)</a:t>
            </a:r>
          </a:p>
          <a:p>
            <a:pPr marL="1371600" lvl="2" indent="-342900" rtl="0">
              <a:spcBef>
                <a:spcPts val="0"/>
              </a:spcBef>
              <a:spcAft>
                <a:spcPts val="0"/>
              </a:spcAft>
              <a:buClr>
                <a:srgbClr val="000000"/>
              </a:buClr>
              <a:buSzPct val="100000"/>
            </a:pPr>
            <a:r>
              <a:rPr lang="en" sz="1800">
                <a:solidFill>
                  <a:srgbClr val="000000"/>
                </a:solidFill>
              </a:rPr>
              <a:t>Fosphenytoin (hydantoin)</a:t>
            </a:r>
          </a:p>
          <a:p>
            <a:pPr marL="1371600" lvl="2" indent="-342900" rtl="0">
              <a:spcBef>
                <a:spcPts val="0"/>
              </a:spcBef>
              <a:spcAft>
                <a:spcPts val="0"/>
              </a:spcAft>
              <a:buClr>
                <a:srgbClr val="000000"/>
              </a:buClr>
              <a:buSzPct val="100000"/>
            </a:pPr>
            <a:r>
              <a:rPr lang="en" sz="1800">
                <a:solidFill>
                  <a:srgbClr val="000000"/>
                </a:solidFill>
              </a:rPr>
              <a:t>Ethosuximide (succinimide)</a:t>
            </a:r>
          </a:p>
          <a:p>
            <a:pPr marL="914400" lvl="0" indent="0" rtl="0">
              <a:spcBef>
                <a:spcPts val="0"/>
              </a:spcBef>
              <a:spcAft>
                <a:spcPts val="0"/>
              </a:spcAft>
              <a:buNone/>
            </a:pPr>
            <a:endParaRPr sz="1800">
              <a:solidFill>
                <a:srgbClr val="000000"/>
              </a:solidFill>
            </a:endParaRPr>
          </a:p>
          <a:p>
            <a:pPr marL="457200" lvl="0" indent="0" rtl="0">
              <a:spcBef>
                <a:spcPts val="0"/>
              </a:spcBef>
              <a:buNone/>
            </a:pPr>
            <a:endParaRPr sz="1800">
              <a:solidFill>
                <a:srgbClr val="000000"/>
              </a:solidFill>
            </a:endParaRPr>
          </a:p>
        </p:txBody>
      </p:sp>
      <p:pic>
        <p:nvPicPr>
          <p:cNvPr id="515" name="Shape 515"/>
          <p:cNvPicPr preferRelativeResize="0"/>
          <p:nvPr/>
        </p:nvPicPr>
        <p:blipFill>
          <a:blip r:embed="rId3">
            <a:alphaModFix/>
          </a:blip>
          <a:stretch>
            <a:fillRect/>
          </a:stretch>
        </p:blipFill>
        <p:spPr>
          <a:xfrm>
            <a:off x="5678425" y="2331425"/>
            <a:ext cx="2617474" cy="174497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21" name="Shape 521"/>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spcAft>
                <a:spcPts val="0"/>
              </a:spcAft>
              <a:buClr>
                <a:schemeClr val="dk1"/>
              </a:buClr>
            </a:pPr>
            <a:r>
              <a:rPr lang="en" b="1">
                <a:solidFill>
                  <a:srgbClr val="FF0000"/>
                </a:solidFill>
              </a:rPr>
              <a:t>Tab 1:</a:t>
            </a:r>
            <a:r>
              <a:rPr lang="en" b="1">
                <a:solidFill>
                  <a:schemeClr val="dk1"/>
                </a:solidFill>
              </a:rPr>
              <a:t> Anticonvulsants SAR Trends: Ureides</a:t>
            </a:r>
          </a:p>
          <a:p>
            <a:pPr marL="457200" lvl="0" indent="0" rtl="0">
              <a:spcBef>
                <a:spcPts val="0"/>
              </a:spcBef>
              <a:spcAft>
                <a:spcPts val="0"/>
              </a:spcAft>
              <a:buNone/>
            </a:pPr>
            <a:r>
              <a:rPr lang="en" sz="1800">
                <a:solidFill>
                  <a:schemeClr val="dk1"/>
                </a:solidFill>
              </a:rPr>
              <a:t>Phenobarbital (barbiturate)                                </a:t>
            </a:r>
            <a:r>
              <a:rPr lang="en">
                <a:solidFill>
                  <a:schemeClr val="dk1"/>
                </a:solidFill>
              </a:rPr>
              <a:t>Phenytoin (hydantoin)</a:t>
            </a:r>
          </a:p>
          <a:p>
            <a:pPr marL="457200" lvl="0" indent="0" rtl="0">
              <a:spcBef>
                <a:spcPts val="0"/>
              </a:spcBef>
              <a:spcAft>
                <a:spcPts val="0"/>
              </a:spcAft>
              <a:buNone/>
            </a:pPr>
            <a:endParaRPr>
              <a:solidFill>
                <a:schemeClr val="dk1"/>
              </a:solidFill>
            </a:endParaRPr>
          </a:p>
          <a:p>
            <a:pPr marL="457200" lvl="0" indent="0" rtl="0">
              <a:spcBef>
                <a:spcPts val="0"/>
              </a:spcBef>
              <a:spcAft>
                <a:spcPts val="0"/>
              </a:spcAft>
              <a:buNone/>
            </a:pPr>
            <a:endParaRPr sz="1800">
              <a:solidFill>
                <a:schemeClr val="dk1"/>
              </a:solidFill>
            </a:endParaRPr>
          </a:p>
          <a:p>
            <a:pPr marL="457200" lvl="0" indent="0" rtl="0">
              <a:spcBef>
                <a:spcPts val="0"/>
              </a:spcBef>
              <a:spcAft>
                <a:spcPts val="0"/>
              </a:spcAft>
              <a:buNone/>
            </a:pPr>
            <a:endParaRPr sz="1800">
              <a:solidFill>
                <a:schemeClr val="dk1"/>
              </a:solidFill>
            </a:endParaRPr>
          </a:p>
          <a:p>
            <a:pPr marL="457200" lvl="0" indent="0" rtl="0">
              <a:spcBef>
                <a:spcPts val="0"/>
              </a:spcBef>
              <a:spcAft>
                <a:spcPts val="0"/>
              </a:spcAft>
              <a:buNone/>
            </a:pPr>
            <a:endParaRPr sz="1800">
              <a:solidFill>
                <a:schemeClr val="dk1"/>
              </a:solidFill>
            </a:endParaRPr>
          </a:p>
          <a:p>
            <a:pPr marL="0" lvl="0" indent="0" rtl="0">
              <a:spcBef>
                <a:spcPts val="0"/>
              </a:spcBef>
              <a:spcAft>
                <a:spcPts val="0"/>
              </a:spcAft>
              <a:buNone/>
            </a:pPr>
            <a:endParaRPr sz="1800">
              <a:solidFill>
                <a:schemeClr val="dk1"/>
              </a:solidFill>
            </a:endParaRPr>
          </a:p>
          <a:p>
            <a:pPr marL="0" lvl="0" indent="0" rtl="0">
              <a:spcBef>
                <a:spcPts val="0"/>
              </a:spcBef>
              <a:spcAft>
                <a:spcPts val="0"/>
              </a:spcAft>
              <a:buNone/>
            </a:pPr>
            <a:r>
              <a:rPr lang="en">
                <a:solidFill>
                  <a:schemeClr val="dk1"/>
                </a:solidFill>
              </a:rPr>
              <a:t>       Ethosuximide (succinimide)                                 </a:t>
            </a:r>
            <a:r>
              <a:rPr lang="en" sz="1800">
                <a:solidFill>
                  <a:schemeClr val="dk1"/>
                </a:solidFill>
              </a:rPr>
              <a:t>Fosphenytoin (hydantoin)</a:t>
            </a:r>
          </a:p>
          <a:p>
            <a:pPr marL="4572000" lvl="0" indent="0" rtl="0">
              <a:spcBef>
                <a:spcPts val="0"/>
              </a:spcBef>
              <a:spcAft>
                <a:spcPts val="0"/>
              </a:spcAft>
              <a:buNone/>
            </a:pPr>
            <a:endParaRPr sz="1100">
              <a:solidFill>
                <a:schemeClr val="dk1"/>
              </a:solidFill>
            </a:endParaRPr>
          </a:p>
          <a:p>
            <a:pPr marL="457200" lvl="0" indent="0">
              <a:spcBef>
                <a:spcPts val="0"/>
              </a:spcBef>
              <a:spcAft>
                <a:spcPts val="0"/>
              </a:spcAft>
              <a:buNone/>
            </a:pPr>
            <a:endParaRPr>
              <a:solidFill>
                <a:schemeClr val="dk1"/>
              </a:solidFill>
            </a:endParaRPr>
          </a:p>
          <a:p>
            <a:pPr lvl="0">
              <a:spcBef>
                <a:spcPts val="0"/>
              </a:spcBef>
              <a:buNone/>
            </a:pPr>
            <a:endParaRPr/>
          </a:p>
        </p:txBody>
      </p:sp>
      <p:pic>
        <p:nvPicPr>
          <p:cNvPr id="522" name="Shape 522"/>
          <p:cNvPicPr preferRelativeResize="0"/>
          <p:nvPr/>
        </p:nvPicPr>
        <p:blipFill>
          <a:blip r:embed="rId3">
            <a:alphaModFix/>
          </a:blip>
          <a:stretch>
            <a:fillRect/>
          </a:stretch>
        </p:blipFill>
        <p:spPr>
          <a:xfrm>
            <a:off x="1351161" y="1946850"/>
            <a:ext cx="1474363" cy="1399399"/>
          </a:xfrm>
          <a:prstGeom prst="rect">
            <a:avLst/>
          </a:prstGeom>
          <a:noFill/>
          <a:ln>
            <a:noFill/>
          </a:ln>
        </p:spPr>
      </p:pic>
      <p:pic>
        <p:nvPicPr>
          <p:cNvPr id="523" name="Shape 523"/>
          <p:cNvPicPr preferRelativeResize="0"/>
          <p:nvPr/>
        </p:nvPicPr>
        <p:blipFill>
          <a:blip r:embed="rId4">
            <a:alphaModFix/>
          </a:blip>
          <a:stretch>
            <a:fillRect/>
          </a:stretch>
        </p:blipFill>
        <p:spPr>
          <a:xfrm>
            <a:off x="6064000" y="1946850"/>
            <a:ext cx="1699275" cy="1399399"/>
          </a:xfrm>
          <a:prstGeom prst="rect">
            <a:avLst/>
          </a:prstGeom>
          <a:noFill/>
          <a:ln>
            <a:noFill/>
          </a:ln>
        </p:spPr>
      </p:pic>
      <p:pic>
        <p:nvPicPr>
          <p:cNvPr id="524" name="Shape 524"/>
          <p:cNvPicPr preferRelativeResize="0"/>
          <p:nvPr/>
        </p:nvPicPr>
        <p:blipFill>
          <a:blip r:embed="rId5">
            <a:alphaModFix/>
          </a:blip>
          <a:stretch>
            <a:fillRect/>
          </a:stretch>
        </p:blipFill>
        <p:spPr>
          <a:xfrm>
            <a:off x="1359674" y="3767274"/>
            <a:ext cx="1699274" cy="1277250"/>
          </a:xfrm>
          <a:prstGeom prst="rect">
            <a:avLst/>
          </a:prstGeom>
          <a:noFill/>
          <a:ln>
            <a:noFill/>
          </a:ln>
        </p:spPr>
      </p:pic>
      <p:pic>
        <p:nvPicPr>
          <p:cNvPr id="525" name="Shape 525"/>
          <p:cNvPicPr preferRelativeResize="0"/>
          <p:nvPr/>
        </p:nvPicPr>
        <p:blipFill>
          <a:blip r:embed="rId6">
            <a:alphaModFix/>
          </a:blip>
          <a:stretch>
            <a:fillRect/>
          </a:stretch>
        </p:blipFill>
        <p:spPr>
          <a:xfrm>
            <a:off x="6392425" y="3805825"/>
            <a:ext cx="1824642" cy="1277250"/>
          </a:xfrm>
          <a:prstGeom prst="rect">
            <a:avLst/>
          </a:prstGeom>
          <a:noFill/>
          <a:ln>
            <a:noFill/>
          </a:ln>
        </p:spPr>
      </p:pic>
      <p:sp>
        <p:nvSpPr>
          <p:cNvPr id="526" name="Shape 526"/>
          <p:cNvSpPr/>
          <p:nvPr/>
        </p:nvSpPr>
        <p:spPr>
          <a:xfrm>
            <a:off x="1886962" y="2001725"/>
            <a:ext cx="644700" cy="8916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1769375" y="4347975"/>
            <a:ext cx="1220700" cy="6966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6694400" y="4490775"/>
            <a:ext cx="1220700" cy="4110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6694400" y="2718825"/>
            <a:ext cx="1220700" cy="5727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35" name="Shape 53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spcAft>
                <a:spcPts val="0"/>
              </a:spcAft>
              <a:buClr>
                <a:schemeClr val="dk1"/>
              </a:buClr>
            </a:pPr>
            <a:r>
              <a:rPr lang="en" b="1">
                <a:solidFill>
                  <a:srgbClr val="FF0000"/>
                </a:solidFill>
              </a:rPr>
              <a:t>Tab 1:</a:t>
            </a:r>
            <a:r>
              <a:rPr lang="en" b="1">
                <a:solidFill>
                  <a:schemeClr val="dk1"/>
                </a:solidFill>
              </a:rPr>
              <a:t> Anticonvulsants SAR Trends:</a:t>
            </a:r>
          </a:p>
          <a:p>
            <a:pPr marL="914400" lvl="1" indent="-342900">
              <a:spcBef>
                <a:spcPts val="0"/>
              </a:spcBef>
              <a:spcAft>
                <a:spcPts val="0"/>
              </a:spcAft>
              <a:buClr>
                <a:schemeClr val="dk1"/>
              </a:buClr>
              <a:buSzPct val="100000"/>
            </a:pPr>
            <a:r>
              <a:rPr lang="en" sz="1800" b="1">
                <a:solidFill>
                  <a:schemeClr val="dk1"/>
                </a:solidFill>
              </a:rPr>
              <a:t>GABA mimics (GABA structure shown below)</a:t>
            </a:r>
          </a:p>
          <a:p>
            <a:pPr marL="914400" lvl="1" indent="-342900">
              <a:spcBef>
                <a:spcPts val="0"/>
              </a:spcBef>
              <a:spcAft>
                <a:spcPts val="0"/>
              </a:spcAft>
              <a:buClr>
                <a:schemeClr val="dk1"/>
              </a:buClr>
              <a:buSzPct val="100000"/>
            </a:pPr>
            <a:r>
              <a:rPr lang="en" sz="1800" b="1">
                <a:solidFill>
                  <a:schemeClr val="dk1"/>
                </a:solidFill>
              </a:rPr>
              <a:t>Students can click on each of the drugs below and the compound will be shown (as seen on next page)</a:t>
            </a:r>
          </a:p>
          <a:p>
            <a:pPr marL="1371600" lvl="2" indent="-342900" rtl="0">
              <a:spcBef>
                <a:spcPts val="0"/>
              </a:spcBef>
              <a:spcAft>
                <a:spcPts val="0"/>
              </a:spcAft>
              <a:buClr>
                <a:schemeClr val="dk1"/>
              </a:buClr>
              <a:buSzPct val="100000"/>
            </a:pPr>
            <a:r>
              <a:rPr lang="en" sz="1800">
                <a:solidFill>
                  <a:schemeClr val="dk1"/>
                </a:solidFill>
              </a:rPr>
              <a:t>Gabapentin</a:t>
            </a:r>
          </a:p>
          <a:p>
            <a:pPr marL="1371600" lvl="2" indent="-342900" rtl="0">
              <a:spcBef>
                <a:spcPts val="0"/>
              </a:spcBef>
              <a:spcAft>
                <a:spcPts val="0"/>
              </a:spcAft>
              <a:buClr>
                <a:schemeClr val="dk1"/>
              </a:buClr>
              <a:buSzPct val="100000"/>
            </a:pPr>
            <a:r>
              <a:rPr lang="en" sz="1800">
                <a:solidFill>
                  <a:schemeClr val="dk1"/>
                </a:solidFill>
              </a:rPr>
              <a:t>Pregabalin</a:t>
            </a:r>
          </a:p>
          <a:p>
            <a:pPr marL="1371600" lvl="2" indent="-342900" rtl="0">
              <a:spcBef>
                <a:spcPts val="0"/>
              </a:spcBef>
              <a:spcAft>
                <a:spcPts val="0"/>
              </a:spcAft>
              <a:buClr>
                <a:schemeClr val="dk1"/>
              </a:buClr>
              <a:buSzPct val="100000"/>
            </a:pPr>
            <a:r>
              <a:rPr lang="en" sz="1800">
                <a:solidFill>
                  <a:schemeClr val="dk1"/>
                </a:solidFill>
              </a:rPr>
              <a:t>Valproic acid</a:t>
            </a:r>
          </a:p>
          <a:p>
            <a:pPr marL="1371600" lvl="2" indent="-342900" rtl="0">
              <a:spcBef>
                <a:spcPts val="0"/>
              </a:spcBef>
              <a:spcAft>
                <a:spcPts val="0"/>
              </a:spcAft>
              <a:buClr>
                <a:schemeClr val="dk1"/>
              </a:buClr>
              <a:buSzPct val="100000"/>
            </a:pPr>
            <a:r>
              <a:rPr lang="en" sz="1800">
                <a:solidFill>
                  <a:schemeClr val="dk1"/>
                </a:solidFill>
              </a:rPr>
              <a:t>Vigabatrin</a:t>
            </a:r>
          </a:p>
          <a:p>
            <a:pPr marL="1371600" lvl="2" indent="-342900">
              <a:spcBef>
                <a:spcPts val="0"/>
              </a:spcBef>
              <a:spcAft>
                <a:spcPts val="0"/>
              </a:spcAft>
              <a:buClr>
                <a:schemeClr val="dk1"/>
              </a:buClr>
              <a:buSzPct val="100000"/>
            </a:pPr>
            <a:r>
              <a:rPr lang="en" sz="1800">
                <a:solidFill>
                  <a:schemeClr val="dk1"/>
                </a:solidFill>
              </a:rPr>
              <a:t>Tigabine</a:t>
            </a:r>
          </a:p>
          <a:p>
            <a:pPr marL="914400" lvl="0" indent="-69850">
              <a:spcBef>
                <a:spcPts val="0"/>
              </a:spcBef>
              <a:spcAft>
                <a:spcPts val="0"/>
              </a:spcAft>
              <a:buClr>
                <a:schemeClr val="dk1"/>
              </a:buClr>
              <a:buSzPct val="61111"/>
              <a:buFont typeface="Arial"/>
              <a:buNone/>
            </a:pPr>
            <a:endParaRPr>
              <a:solidFill>
                <a:schemeClr val="dk1"/>
              </a:solidFill>
            </a:endParaRPr>
          </a:p>
          <a:p>
            <a:pPr marL="457200" lvl="0" indent="-69850">
              <a:spcBef>
                <a:spcPts val="0"/>
              </a:spcBef>
              <a:buClr>
                <a:schemeClr val="dk1"/>
              </a:buClr>
              <a:buSzPct val="61111"/>
              <a:buFont typeface="Arial"/>
              <a:buNone/>
            </a:pPr>
            <a:endParaRPr>
              <a:solidFill>
                <a:schemeClr val="dk1"/>
              </a:solidFill>
            </a:endParaRPr>
          </a:p>
          <a:p>
            <a:pPr lvl="0">
              <a:spcBef>
                <a:spcPts val="0"/>
              </a:spcBef>
              <a:buNone/>
            </a:pPr>
            <a:endParaRPr/>
          </a:p>
        </p:txBody>
      </p:sp>
      <p:pic>
        <p:nvPicPr>
          <p:cNvPr id="536" name="Shape 536"/>
          <p:cNvPicPr preferRelativeResize="0"/>
          <p:nvPr/>
        </p:nvPicPr>
        <p:blipFill>
          <a:blip r:embed="rId3">
            <a:alphaModFix/>
          </a:blip>
          <a:stretch>
            <a:fillRect/>
          </a:stretch>
        </p:blipFill>
        <p:spPr>
          <a:xfrm>
            <a:off x="5911597" y="2492322"/>
            <a:ext cx="2844750" cy="9433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Shape 54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42" name="Shape 542"/>
          <p:cNvSpPr txBox="1">
            <a:spLocks noGrp="1"/>
          </p:cNvSpPr>
          <p:nvPr>
            <p:ph type="body" idx="1"/>
          </p:nvPr>
        </p:nvSpPr>
        <p:spPr>
          <a:xfrm>
            <a:off x="311700" y="1152475"/>
            <a:ext cx="8520600" cy="3922500"/>
          </a:xfrm>
          <a:prstGeom prst="rect">
            <a:avLst/>
          </a:prstGeom>
        </p:spPr>
        <p:txBody>
          <a:bodyPr lIns="91425" tIns="91425" rIns="91425" bIns="91425" anchor="t" anchorCtr="0">
            <a:noAutofit/>
          </a:bodyPr>
          <a:lstStyle/>
          <a:p>
            <a:pPr marL="457200" lvl="0" indent="-228600" rtl="0">
              <a:spcBef>
                <a:spcPts val="0"/>
              </a:spcBef>
              <a:spcAft>
                <a:spcPts val="0"/>
              </a:spcAft>
              <a:buClr>
                <a:schemeClr val="dk1"/>
              </a:buClr>
            </a:pPr>
            <a:r>
              <a:rPr lang="en" b="1">
                <a:solidFill>
                  <a:srgbClr val="FF0000"/>
                </a:solidFill>
              </a:rPr>
              <a:t>Tab 1: </a:t>
            </a:r>
            <a:r>
              <a:rPr lang="en" b="1">
                <a:solidFill>
                  <a:schemeClr val="dk1"/>
                </a:solidFill>
              </a:rPr>
              <a:t>Anticonvulsants SAR Trends: GABA mimics</a:t>
            </a:r>
          </a:p>
          <a:p>
            <a:pPr lvl="0">
              <a:spcBef>
                <a:spcPts val="0"/>
              </a:spcBef>
              <a:spcAft>
                <a:spcPts val="0"/>
              </a:spcAft>
              <a:buNone/>
            </a:pPr>
            <a:endParaRPr b="1">
              <a:solidFill>
                <a:schemeClr val="dk1"/>
              </a:solidFill>
            </a:endParaRPr>
          </a:p>
          <a:p>
            <a:pPr marL="0" lvl="0" indent="0">
              <a:spcBef>
                <a:spcPts val="0"/>
              </a:spcBef>
              <a:spcAft>
                <a:spcPts val="0"/>
              </a:spcAft>
              <a:buNone/>
            </a:pPr>
            <a:r>
              <a:rPr lang="en" sz="1800">
                <a:solidFill>
                  <a:schemeClr val="dk1"/>
                </a:solidFill>
              </a:rPr>
              <a:t>Gabapentin</a:t>
            </a:r>
            <a:r>
              <a:rPr lang="en">
                <a:solidFill>
                  <a:schemeClr val="dk1"/>
                </a:solidFill>
              </a:rPr>
              <a:t>					</a:t>
            </a:r>
            <a:r>
              <a:rPr lang="en" sz="1800">
                <a:solidFill>
                  <a:schemeClr val="dk1"/>
                </a:solidFill>
              </a:rPr>
              <a:t>Pregabalin</a:t>
            </a:r>
            <a:r>
              <a:rPr lang="en">
                <a:solidFill>
                  <a:schemeClr val="dk1"/>
                </a:solidFill>
              </a:rPr>
              <a:t>                           </a:t>
            </a:r>
            <a:r>
              <a:rPr lang="en" sz="1800">
                <a:solidFill>
                  <a:schemeClr val="dk1"/>
                </a:solidFill>
              </a:rPr>
              <a:t>Valproic acid</a:t>
            </a:r>
          </a:p>
          <a:p>
            <a:pPr marL="914400" lvl="0" indent="0" rtl="0">
              <a:spcBef>
                <a:spcPts val="0"/>
              </a:spcBef>
              <a:spcAft>
                <a:spcPts val="0"/>
              </a:spcAft>
              <a:buNone/>
            </a:pPr>
            <a:endParaRPr>
              <a:solidFill>
                <a:schemeClr val="dk1"/>
              </a:solidFill>
            </a:endParaRPr>
          </a:p>
          <a:p>
            <a:pPr marL="914400" lvl="0" indent="0" rtl="0">
              <a:spcBef>
                <a:spcPts val="0"/>
              </a:spcBef>
              <a:spcAft>
                <a:spcPts val="0"/>
              </a:spcAft>
              <a:buNone/>
            </a:pPr>
            <a:endParaRPr>
              <a:solidFill>
                <a:schemeClr val="dk1"/>
              </a:solidFill>
            </a:endParaRPr>
          </a:p>
          <a:p>
            <a:pPr marL="91440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1371600" lvl="0" indent="457200" rtl="0">
              <a:spcBef>
                <a:spcPts val="0"/>
              </a:spcBef>
              <a:spcAft>
                <a:spcPts val="0"/>
              </a:spcAft>
              <a:buNone/>
            </a:pPr>
            <a:r>
              <a:rPr lang="en" sz="1800">
                <a:solidFill>
                  <a:schemeClr val="dk1"/>
                </a:solidFill>
              </a:rPr>
              <a:t>Vigabatrin</a:t>
            </a:r>
            <a:r>
              <a:rPr lang="en">
                <a:solidFill>
                  <a:schemeClr val="dk1"/>
                </a:solidFill>
              </a:rPr>
              <a:t>						</a:t>
            </a:r>
            <a:r>
              <a:rPr lang="en" sz="1800">
                <a:solidFill>
                  <a:schemeClr val="dk1"/>
                </a:solidFill>
              </a:rPr>
              <a:t>Tiagabine</a:t>
            </a:r>
          </a:p>
          <a:p>
            <a:pPr lvl="0">
              <a:spcBef>
                <a:spcPts val="0"/>
              </a:spcBef>
              <a:buNone/>
            </a:pPr>
            <a:endParaRPr/>
          </a:p>
        </p:txBody>
      </p:sp>
      <p:pic>
        <p:nvPicPr>
          <p:cNvPr id="543" name="Shape 543"/>
          <p:cNvPicPr preferRelativeResize="0"/>
          <p:nvPr/>
        </p:nvPicPr>
        <p:blipFill>
          <a:blip r:embed="rId3">
            <a:alphaModFix/>
          </a:blip>
          <a:stretch>
            <a:fillRect/>
          </a:stretch>
        </p:blipFill>
        <p:spPr>
          <a:xfrm>
            <a:off x="311702" y="2326202"/>
            <a:ext cx="1860425" cy="979750"/>
          </a:xfrm>
          <a:prstGeom prst="rect">
            <a:avLst/>
          </a:prstGeom>
          <a:noFill/>
          <a:ln>
            <a:noFill/>
          </a:ln>
        </p:spPr>
      </p:pic>
      <p:pic>
        <p:nvPicPr>
          <p:cNvPr id="544" name="Shape 544"/>
          <p:cNvPicPr preferRelativeResize="0"/>
          <p:nvPr/>
        </p:nvPicPr>
        <p:blipFill>
          <a:blip r:embed="rId4">
            <a:alphaModFix/>
          </a:blip>
          <a:stretch>
            <a:fillRect/>
          </a:stretch>
        </p:blipFill>
        <p:spPr>
          <a:xfrm>
            <a:off x="3696966" y="2288100"/>
            <a:ext cx="1515108" cy="979749"/>
          </a:xfrm>
          <a:prstGeom prst="rect">
            <a:avLst/>
          </a:prstGeom>
          <a:noFill/>
          <a:ln>
            <a:noFill/>
          </a:ln>
        </p:spPr>
      </p:pic>
      <p:pic>
        <p:nvPicPr>
          <p:cNvPr id="545" name="Shape 545"/>
          <p:cNvPicPr preferRelativeResize="0"/>
          <p:nvPr/>
        </p:nvPicPr>
        <p:blipFill>
          <a:blip r:embed="rId5">
            <a:alphaModFix/>
          </a:blip>
          <a:stretch>
            <a:fillRect/>
          </a:stretch>
        </p:blipFill>
        <p:spPr>
          <a:xfrm>
            <a:off x="6169874" y="2288100"/>
            <a:ext cx="2586600" cy="1182049"/>
          </a:xfrm>
          <a:prstGeom prst="rect">
            <a:avLst/>
          </a:prstGeom>
          <a:noFill/>
          <a:ln>
            <a:noFill/>
          </a:ln>
        </p:spPr>
      </p:pic>
      <p:sp>
        <p:nvSpPr>
          <p:cNvPr id="546" name="Shape 546"/>
          <p:cNvSpPr txBox="1"/>
          <p:nvPr/>
        </p:nvSpPr>
        <p:spPr>
          <a:xfrm>
            <a:off x="6432800" y="3058550"/>
            <a:ext cx="2235600" cy="4116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pic>
        <p:nvPicPr>
          <p:cNvPr id="547" name="Shape 547"/>
          <p:cNvPicPr preferRelativeResize="0"/>
          <p:nvPr/>
        </p:nvPicPr>
        <p:blipFill>
          <a:blip r:embed="rId6">
            <a:alphaModFix/>
          </a:blip>
          <a:stretch>
            <a:fillRect/>
          </a:stretch>
        </p:blipFill>
        <p:spPr>
          <a:xfrm>
            <a:off x="2032103" y="3816528"/>
            <a:ext cx="1860424" cy="1173134"/>
          </a:xfrm>
          <a:prstGeom prst="rect">
            <a:avLst/>
          </a:prstGeom>
          <a:noFill/>
          <a:ln>
            <a:noFill/>
          </a:ln>
        </p:spPr>
      </p:pic>
      <p:sp>
        <p:nvSpPr>
          <p:cNvPr id="548" name="Shape 548"/>
          <p:cNvSpPr txBox="1"/>
          <p:nvPr/>
        </p:nvSpPr>
        <p:spPr>
          <a:xfrm>
            <a:off x="2032100" y="4538225"/>
            <a:ext cx="2235600" cy="4116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pic>
        <p:nvPicPr>
          <p:cNvPr id="549" name="Shape 549"/>
          <p:cNvPicPr preferRelativeResize="0"/>
          <p:nvPr/>
        </p:nvPicPr>
        <p:blipFill>
          <a:blip r:embed="rId7">
            <a:alphaModFix/>
          </a:blip>
          <a:stretch>
            <a:fillRect/>
          </a:stretch>
        </p:blipFill>
        <p:spPr>
          <a:xfrm>
            <a:off x="5756712" y="3816525"/>
            <a:ext cx="2028825" cy="1047750"/>
          </a:xfrm>
          <a:prstGeom prst="rect">
            <a:avLst/>
          </a:prstGeom>
          <a:noFill/>
          <a:ln>
            <a:noFill/>
          </a:ln>
        </p:spPr>
      </p:pic>
      <p:sp>
        <p:nvSpPr>
          <p:cNvPr id="550" name="Shape 550"/>
          <p:cNvSpPr/>
          <p:nvPr/>
        </p:nvSpPr>
        <p:spPr>
          <a:xfrm>
            <a:off x="148400" y="2876275"/>
            <a:ext cx="1883700" cy="4749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 name="Shape 551"/>
          <p:cNvSpPr/>
          <p:nvPr/>
        </p:nvSpPr>
        <p:spPr>
          <a:xfrm>
            <a:off x="2384000" y="3896850"/>
            <a:ext cx="1883700" cy="7389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 name="Shape 552"/>
          <p:cNvSpPr/>
          <p:nvPr/>
        </p:nvSpPr>
        <p:spPr>
          <a:xfrm>
            <a:off x="6683275" y="4165650"/>
            <a:ext cx="1392300" cy="4116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 name="Shape 553"/>
          <p:cNvSpPr/>
          <p:nvPr/>
        </p:nvSpPr>
        <p:spPr>
          <a:xfrm>
            <a:off x="6027575" y="2540525"/>
            <a:ext cx="1883700" cy="4749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 name="Shape 554"/>
          <p:cNvSpPr/>
          <p:nvPr/>
        </p:nvSpPr>
        <p:spPr>
          <a:xfrm>
            <a:off x="4156050" y="2186975"/>
            <a:ext cx="831900" cy="11820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Shape 55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60" name="Shape 560"/>
          <p:cNvSpPr txBox="1">
            <a:spLocks noGrp="1"/>
          </p:cNvSpPr>
          <p:nvPr>
            <p:ph type="body" idx="1"/>
          </p:nvPr>
        </p:nvSpPr>
        <p:spPr>
          <a:xfrm>
            <a:off x="311700" y="1152475"/>
            <a:ext cx="8520600" cy="3785400"/>
          </a:xfrm>
          <a:prstGeom prst="rect">
            <a:avLst/>
          </a:prstGeom>
        </p:spPr>
        <p:txBody>
          <a:bodyPr lIns="91425" tIns="91425" rIns="91425" bIns="91425" anchor="t" anchorCtr="0">
            <a:noAutofit/>
          </a:bodyPr>
          <a:lstStyle/>
          <a:p>
            <a:pPr marL="457200" lvl="0" indent="-228600" rtl="0">
              <a:spcBef>
                <a:spcPts val="0"/>
              </a:spcBef>
              <a:spcAft>
                <a:spcPts val="0"/>
              </a:spcAft>
              <a:buClr>
                <a:schemeClr val="dk1"/>
              </a:buClr>
            </a:pPr>
            <a:r>
              <a:rPr lang="en" b="1">
                <a:solidFill>
                  <a:srgbClr val="FF0000"/>
                </a:solidFill>
              </a:rPr>
              <a:t>Tab 1: </a:t>
            </a:r>
            <a:r>
              <a:rPr lang="en" b="1">
                <a:solidFill>
                  <a:schemeClr val="dk1"/>
                </a:solidFill>
              </a:rPr>
              <a:t>Anticonvulsants SAR Trends: NONE present</a:t>
            </a:r>
          </a:p>
          <a:p>
            <a:pPr lvl="0">
              <a:spcBef>
                <a:spcPts val="0"/>
              </a:spcBef>
              <a:spcAft>
                <a:spcPts val="0"/>
              </a:spcAft>
              <a:buNone/>
            </a:pPr>
            <a:endParaRPr b="1">
              <a:solidFill>
                <a:schemeClr val="dk1"/>
              </a:solidFill>
            </a:endParaRPr>
          </a:p>
          <a:p>
            <a:pPr marL="0" lvl="0" indent="457200" rtl="0">
              <a:spcBef>
                <a:spcPts val="0"/>
              </a:spcBef>
              <a:spcAft>
                <a:spcPts val="0"/>
              </a:spcAft>
              <a:buNone/>
            </a:pPr>
            <a:r>
              <a:rPr lang="en">
                <a:solidFill>
                  <a:schemeClr val="dk1"/>
                </a:solidFill>
              </a:rPr>
              <a:t>Carbamazepine							Lamotrigine				</a:t>
            </a: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457200" rtl="0">
              <a:spcBef>
                <a:spcPts val="0"/>
              </a:spcBef>
              <a:spcAft>
                <a:spcPts val="0"/>
              </a:spcAft>
              <a:buNone/>
            </a:pPr>
            <a:r>
              <a:rPr lang="en">
                <a:solidFill>
                  <a:schemeClr val="dk1"/>
                </a:solidFill>
              </a:rPr>
              <a:t>Topiramate								Levetiracetam</a:t>
            </a: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				</a:t>
            </a:r>
          </a:p>
        </p:txBody>
      </p:sp>
      <p:pic>
        <p:nvPicPr>
          <p:cNvPr id="561" name="Shape 561"/>
          <p:cNvPicPr preferRelativeResize="0"/>
          <p:nvPr/>
        </p:nvPicPr>
        <p:blipFill>
          <a:blip r:embed="rId3">
            <a:alphaModFix/>
          </a:blip>
          <a:stretch>
            <a:fillRect/>
          </a:stretch>
        </p:blipFill>
        <p:spPr>
          <a:xfrm>
            <a:off x="5532875" y="3891712"/>
            <a:ext cx="1562100" cy="981075"/>
          </a:xfrm>
          <a:prstGeom prst="rect">
            <a:avLst/>
          </a:prstGeom>
          <a:noFill/>
          <a:ln>
            <a:noFill/>
          </a:ln>
        </p:spPr>
      </p:pic>
      <p:pic>
        <p:nvPicPr>
          <p:cNvPr id="562" name="Shape 562"/>
          <p:cNvPicPr preferRelativeResize="0"/>
          <p:nvPr/>
        </p:nvPicPr>
        <p:blipFill>
          <a:blip r:embed="rId4">
            <a:alphaModFix/>
          </a:blip>
          <a:stretch>
            <a:fillRect/>
          </a:stretch>
        </p:blipFill>
        <p:spPr>
          <a:xfrm>
            <a:off x="774026" y="3891725"/>
            <a:ext cx="1972369" cy="981075"/>
          </a:xfrm>
          <a:prstGeom prst="rect">
            <a:avLst/>
          </a:prstGeom>
          <a:noFill/>
          <a:ln>
            <a:noFill/>
          </a:ln>
        </p:spPr>
      </p:pic>
      <p:pic>
        <p:nvPicPr>
          <p:cNvPr id="563" name="Shape 563"/>
          <p:cNvPicPr preferRelativeResize="0"/>
          <p:nvPr/>
        </p:nvPicPr>
        <p:blipFill>
          <a:blip r:embed="rId5">
            <a:alphaModFix/>
          </a:blip>
          <a:stretch>
            <a:fillRect/>
          </a:stretch>
        </p:blipFill>
        <p:spPr>
          <a:xfrm>
            <a:off x="5321825" y="2227512"/>
            <a:ext cx="1524000" cy="1133475"/>
          </a:xfrm>
          <a:prstGeom prst="rect">
            <a:avLst/>
          </a:prstGeom>
          <a:noFill/>
          <a:ln>
            <a:noFill/>
          </a:ln>
        </p:spPr>
      </p:pic>
      <p:pic>
        <p:nvPicPr>
          <p:cNvPr id="564" name="Shape 564"/>
          <p:cNvPicPr preferRelativeResize="0"/>
          <p:nvPr/>
        </p:nvPicPr>
        <p:blipFill>
          <a:blip r:embed="rId6">
            <a:alphaModFix/>
          </a:blip>
          <a:stretch>
            <a:fillRect/>
          </a:stretch>
        </p:blipFill>
        <p:spPr>
          <a:xfrm>
            <a:off x="903162" y="2270387"/>
            <a:ext cx="1476375" cy="104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22" name="Shape 122"/>
          <p:cNvSpPr txBox="1">
            <a:spLocks noGrp="1"/>
          </p:cNvSpPr>
          <p:nvPr>
            <p:ph type="body" idx="1"/>
          </p:nvPr>
        </p:nvSpPr>
        <p:spPr>
          <a:xfrm>
            <a:off x="311700" y="1152475"/>
            <a:ext cx="8520600" cy="37725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Would the following change to the compound increase or decrease activity at the BZR?</a:t>
            </a:r>
          </a:p>
          <a:p>
            <a:pPr marL="914400" lvl="1" indent="-342900" rtl="0">
              <a:spcBef>
                <a:spcPts val="0"/>
              </a:spcBef>
              <a:buClr>
                <a:srgbClr val="000000"/>
              </a:buClr>
              <a:buSzPct val="100000"/>
            </a:pPr>
            <a:r>
              <a:rPr lang="en" sz="1800">
                <a:solidFill>
                  <a:srgbClr val="000000"/>
                </a:solidFill>
              </a:rPr>
              <a:t>Have a picture of a compound and then another picture of the compound with one change made</a:t>
            </a:r>
          </a:p>
          <a:p>
            <a:pPr marL="914400" lvl="1" indent="-342900" rtl="0">
              <a:spcBef>
                <a:spcPts val="0"/>
              </a:spcBef>
              <a:buClr>
                <a:srgbClr val="000000"/>
              </a:buClr>
              <a:buSzPct val="100000"/>
            </a:pPr>
            <a:r>
              <a:rPr lang="en" sz="1800" b="1">
                <a:solidFill>
                  <a:srgbClr val="000000"/>
                </a:solidFill>
              </a:rPr>
              <a:t>Answer choices: increase or decrease activity</a:t>
            </a:r>
          </a:p>
          <a:p>
            <a:pPr marL="1371600" lvl="2" indent="-342900" rtl="0">
              <a:spcBef>
                <a:spcPts val="0"/>
              </a:spcBef>
              <a:buClr>
                <a:srgbClr val="000000"/>
              </a:buClr>
              <a:buSzPct val="100000"/>
            </a:pPr>
            <a:r>
              <a:rPr lang="en" sz="1800">
                <a:solidFill>
                  <a:srgbClr val="000000"/>
                </a:solidFill>
              </a:rPr>
              <a:t>If right answer is selected→ explanation of why the answer is correct is shown next to the compound</a:t>
            </a:r>
          </a:p>
          <a:p>
            <a:pPr marL="1371600" lvl="2" indent="-342900" rtl="0">
              <a:spcBef>
                <a:spcPts val="0"/>
              </a:spcBef>
              <a:buClr>
                <a:srgbClr val="000000"/>
              </a:buClr>
              <a:buSzPct val="100000"/>
            </a:pPr>
            <a:r>
              <a:rPr lang="en" sz="1800">
                <a:solidFill>
                  <a:srgbClr val="000000"/>
                </a:solidFill>
              </a:rPr>
              <a:t>If wrong answer is selected→ direct student back to the basic SAR requirement tab for review (no explanation is shown, student must go back and review SAR requirements to move on in the practice problems tab)</a:t>
            </a:r>
          </a:p>
          <a:p>
            <a:pPr marL="914400" lvl="0" indent="0" rtl="0">
              <a:spcBef>
                <a:spcPts val="0"/>
              </a:spcBef>
              <a:buNone/>
            </a:pPr>
            <a:endParaRPr>
              <a:solidFill>
                <a:srgbClr val="000000"/>
              </a:solidFill>
            </a:endParaRPr>
          </a:p>
          <a:p>
            <a:pPr marR="0" lvl="0" algn="l" rtl="0">
              <a:lnSpc>
                <a:spcPct val="115000"/>
              </a:lnSpc>
              <a:spcBef>
                <a:spcPts val="0"/>
              </a:spcBef>
              <a:spcAft>
                <a:spcPts val="1600"/>
              </a:spcAft>
              <a:buNone/>
            </a:pPr>
            <a:endParaRPr sz="1200"/>
          </a:p>
          <a:p>
            <a:pPr lvl="0">
              <a:spcBef>
                <a:spcPts val="0"/>
              </a:spcBef>
              <a:buNone/>
            </a:pPr>
            <a:endParaRPr sz="12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Shape 5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70" name="Shape 570"/>
          <p:cNvSpPr txBox="1">
            <a:spLocks noGrp="1"/>
          </p:cNvSpPr>
          <p:nvPr>
            <p:ph type="body" idx="1"/>
          </p:nvPr>
        </p:nvSpPr>
        <p:spPr>
          <a:xfrm>
            <a:off x="311700" y="1152475"/>
            <a:ext cx="8520600" cy="3824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0000FF"/>
                </a:solidFill>
              </a:rPr>
              <a:t>Tab 2: </a:t>
            </a:r>
            <a:r>
              <a:rPr lang="en" b="1">
                <a:solidFill>
                  <a:schemeClr val="dk1"/>
                </a:solidFill>
              </a:rPr>
              <a:t>Metabolism Matching </a:t>
            </a:r>
          </a:p>
          <a:p>
            <a:pPr marL="914400" lvl="1" indent="-342900" rtl="0">
              <a:spcBef>
                <a:spcPts val="0"/>
              </a:spcBef>
              <a:buClr>
                <a:srgbClr val="000000"/>
              </a:buClr>
              <a:buSzPct val="100000"/>
            </a:pPr>
            <a:r>
              <a:rPr lang="en" sz="1800" b="1">
                <a:solidFill>
                  <a:srgbClr val="000000"/>
                </a:solidFill>
              </a:rPr>
              <a:t>Which of the following compounds induce CYP metabolism?</a:t>
            </a:r>
          </a:p>
          <a:p>
            <a:pPr marL="457200" lvl="0" indent="0">
              <a:spcBef>
                <a:spcPts val="0"/>
              </a:spcBef>
              <a:buNone/>
            </a:pPr>
            <a:r>
              <a:rPr lang="en">
                <a:solidFill>
                  <a:srgbClr val="000000"/>
                </a:solidFill>
              </a:rPr>
              <a:t>	Click on any compound</a:t>
            </a:r>
          </a:p>
        </p:txBody>
      </p:sp>
      <p:pic>
        <p:nvPicPr>
          <p:cNvPr id="571" name="Shape 571"/>
          <p:cNvPicPr preferRelativeResize="0"/>
          <p:nvPr/>
        </p:nvPicPr>
        <p:blipFill>
          <a:blip r:embed="rId3">
            <a:alphaModFix/>
          </a:blip>
          <a:stretch>
            <a:fillRect/>
          </a:stretch>
        </p:blipFill>
        <p:spPr>
          <a:xfrm>
            <a:off x="935912" y="2581612"/>
            <a:ext cx="1476375" cy="1047750"/>
          </a:xfrm>
          <a:prstGeom prst="rect">
            <a:avLst/>
          </a:prstGeom>
          <a:noFill/>
          <a:ln>
            <a:noFill/>
          </a:ln>
        </p:spPr>
      </p:pic>
      <p:pic>
        <p:nvPicPr>
          <p:cNvPr id="572" name="Shape 572"/>
          <p:cNvPicPr preferRelativeResize="0"/>
          <p:nvPr/>
        </p:nvPicPr>
        <p:blipFill>
          <a:blip r:embed="rId4">
            <a:alphaModFix/>
          </a:blip>
          <a:stretch>
            <a:fillRect/>
          </a:stretch>
        </p:blipFill>
        <p:spPr>
          <a:xfrm>
            <a:off x="3253050" y="2538750"/>
            <a:ext cx="1524000" cy="1133475"/>
          </a:xfrm>
          <a:prstGeom prst="rect">
            <a:avLst/>
          </a:prstGeom>
          <a:noFill/>
          <a:ln>
            <a:noFill/>
          </a:ln>
        </p:spPr>
      </p:pic>
      <p:pic>
        <p:nvPicPr>
          <p:cNvPr id="573" name="Shape 573"/>
          <p:cNvPicPr preferRelativeResize="0"/>
          <p:nvPr/>
        </p:nvPicPr>
        <p:blipFill>
          <a:blip r:embed="rId5">
            <a:alphaModFix/>
          </a:blip>
          <a:stretch>
            <a:fillRect/>
          </a:stretch>
        </p:blipFill>
        <p:spPr>
          <a:xfrm>
            <a:off x="1949777" y="3997027"/>
            <a:ext cx="1860425" cy="979750"/>
          </a:xfrm>
          <a:prstGeom prst="rect">
            <a:avLst/>
          </a:prstGeom>
          <a:noFill/>
          <a:ln>
            <a:noFill/>
          </a:ln>
        </p:spPr>
      </p:pic>
      <p:pic>
        <p:nvPicPr>
          <p:cNvPr id="574" name="Shape 574"/>
          <p:cNvPicPr preferRelativeResize="0"/>
          <p:nvPr/>
        </p:nvPicPr>
        <p:blipFill>
          <a:blip r:embed="rId6">
            <a:alphaModFix/>
          </a:blip>
          <a:stretch>
            <a:fillRect/>
          </a:stretch>
        </p:blipFill>
        <p:spPr>
          <a:xfrm>
            <a:off x="5720000" y="2160975"/>
            <a:ext cx="1699275" cy="1399399"/>
          </a:xfrm>
          <a:prstGeom prst="rect">
            <a:avLst/>
          </a:prstGeom>
          <a:noFill/>
          <a:ln>
            <a:noFill/>
          </a:ln>
        </p:spPr>
      </p:pic>
      <p:pic>
        <p:nvPicPr>
          <p:cNvPr id="575" name="Shape 575"/>
          <p:cNvPicPr preferRelativeResize="0"/>
          <p:nvPr/>
        </p:nvPicPr>
        <p:blipFill>
          <a:blip r:embed="rId7">
            <a:alphaModFix/>
          </a:blip>
          <a:stretch>
            <a:fillRect/>
          </a:stretch>
        </p:blipFill>
        <p:spPr>
          <a:xfrm>
            <a:off x="5053161" y="3560375"/>
            <a:ext cx="1474363" cy="1399399"/>
          </a:xfrm>
          <a:prstGeom prst="rect">
            <a:avLst/>
          </a:prstGeom>
          <a:noFill/>
          <a:ln>
            <a:noFill/>
          </a:ln>
        </p:spPr>
      </p:pic>
      <p:sp>
        <p:nvSpPr>
          <p:cNvPr id="576" name="Shape 576"/>
          <p:cNvSpPr txBox="1"/>
          <p:nvPr/>
        </p:nvSpPr>
        <p:spPr>
          <a:xfrm>
            <a:off x="0" y="3095925"/>
            <a:ext cx="11958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b="1"/>
              <a:t>CORRECT</a:t>
            </a:r>
          </a:p>
        </p:txBody>
      </p:sp>
      <p:sp>
        <p:nvSpPr>
          <p:cNvPr id="577" name="Shape 577"/>
          <p:cNvSpPr txBox="1"/>
          <p:nvPr/>
        </p:nvSpPr>
        <p:spPr>
          <a:xfrm>
            <a:off x="6311475" y="4314850"/>
            <a:ext cx="13383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t>CORRECT</a:t>
            </a:r>
          </a:p>
        </p:txBody>
      </p:sp>
      <p:sp>
        <p:nvSpPr>
          <p:cNvPr id="578" name="Shape 578"/>
          <p:cNvSpPr txBox="1"/>
          <p:nvPr/>
        </p:nvSpPr>
        <p:spPr>
          <a:xfrm>
            <a:off x="7250150" y="2538750"/>
            <a:ext cx="14745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t>CORRECT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84" name="Shape 58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0000FF"/>
                </a:solidFill>
              </a:rPr>
              <a:t>Tab 2: </a:t>
            </a:r>
            <a:r>
              <a:rPr lang="en" b="1">
                <a:solidFill>
                  <a:schemeClr val="dk1"/>
                </a:solidFill>
              </a:rPr>
              <a:t>Metabolism Matching </a:t>
            </a:r>
          </a:p>
          <a:p>
            <a:pPr marL="914400" lvl="1" indent="-342900">
              <a:spcBef>
                <a:spcPts val="0"/>
              </a:spcBef>
              <a:buClr>
                <a:schemeClr val="dk1"/>
              </a:buClr>
              <a:buSzPct val="100000"/>
            </a:pPr>
            <a:r>
              <a:rPr lang="en" sz="1800" b="1">
                <a:solidFill>
                  <a:schemeClr val="dk1"/>
                </a:solidFill>
              </a:rPr>
              <a:t>Which of the following compounds are NOT metabolized by CYP?</a:t>
            </a:r>
          </a:p>
          <a:p>
            <a:pPr marL="457200" lvl="0" indent="-69850">
              <a:spcBef>
                <a:spcPts val="0"/>
              </a:spcBef>
              <a:buClr>
                <a:schemeClr val="dk1"/>
              </a:buClr>
              <a:buSzPct val="61111"/>
              <a:buFont typeface="Arial"/>
              <a:buNone/>
            </a:pPr>
            <a:r>
              <a:rPr lang="en">
                <a:solidFill>
                  <a:schemeClr val="dk1"/>
                </a:solidFill>
              </a:rPr>
              <a:t>	Click on any compound</a:t>
            </a:r>
          </a:p>
        </p:txBody>
      </p:sp>
      <p:pic>
        <p:nvPicPr>
          <p:cNvPr id="585" name="Shape 585"/>
          <p:cNvPicPr preferRelativeResize="0"/>
          <p:nvPr/>
        </p:nvPicPr>
        <p:blipFill>
          <a:blip r:embed="rId3">
            <a:alphaModFix/>
          </a:blip>
          <a:stretch>
            <a:fillRect/>
          </a:stretch>
        </p:blipFill>
        <p:spPr>
          <a:xfrm>
            <a:off x="827011" y="2733099"/>
            <a:ext cx="1474363" cy="1399399"/>
          </a:xfrm>
          <a:prstGeom prst="rect">
            <a:avLst/>
          </a:prstGeom>
          <a:noFill/>
          <a:ln>
            <a:noFill/>
          </a:ln>
        </p:spPr>
      </p:pic>
      <p:pic>
        <p:nvPicPr>
          <p:cNvPr id="586" name="Shape 586"/>
          <p:cNvPicPr preferRelativeResize="0"/>
          <p:nvPr/>
        </p:nvPicPr>
        <p:blipFill>
          <a:blip r:embed="rId4">
            <a:alphaModFix/>
          </a:blip>
          <a:stretch>
            <a:fillRect/>
          </a:stretch>
        </p:blipFill>
        <p:spPr>
          <a:xfrm>
            <a:off x="5652337" y="2232937"/>
            <a:ext cx="1476375" cy="1047750"/>
          </a:xfrm>
          <a:prstGeom prst="rect">
            <a:avLst/>
          </a:prstGeom>
          <a:noFill/>
          <a:ln>
            <a:noFill/>
          </a:ln>
        </p:spPr>
      </p:pic>
      <p:pic>
        <p:nvPicPr>
          <p:cNvPr id="587" name="Shape 587"/>
          <p:cNvPicPr preferRelativeResize="0"/>
          <p:nvPr/>
        </p:nvPicPr>
        <p:blipFill>
          <a:blip r:embed="rId5">
            <a:alphaModFix/>
          </a:blip>
          <a:stretch>
            <a:fillRect/>
          </a:stretch>
        </p:blipFill>
        <p:spPr>
          <a:xfrm>
            <a:off x="3028550" y="2571512"/>
            <a:ext cx="1524000" cy="1133475"/>
          </a:xfrm>
          <a:prstGeom prst="rect">
            <a:avLst/>
          </a:prstGeom>
          <a:noFill/>
          <a:ln>
            <a:noFill/>
          </a:ln>
        </p:spPr>
      </p:pic>
      <p:pic>
        <p:nvPicPr>
          <p:cNvPr id="588" name="Shape 588"/>
          <p:cNvPicPr preferRelativeResize="0"/>
          <p:nvPr/>
        </p:nvPicPr>
        <p:blipFill>
          <a:blip r:embed="rId6">
            <a:alphaModFix/>
          </a:blip>
          <a:stretch>
            <a:fillRect/>
          </a:stretch>
        </p:blipFill>
        <p:spPr>
          <a:xfrm>
            <a:off x="5221650" y="3826187"/>
            <a:ext cx="1562100" cy="981075"/>
          </a:xfrm>
          <a:prstGeom prst="rect">
            <a:avLst/>
          </a:prstGeom>
          <a:noFill/>
          <a:ln>
            <a:noFill/>
          </a:ln>
        </p:spPr>
      </p:pic>
      <p:sp>
        <p:nvSpPr>
          <p:cNvPr id="589" name="Shape 589"/>
          <p:cNvSpPr txBox="1"/>
          <p:nvPr/>
        </p:nvSpPr>
        <p:spPr>
          <a:xfrm>
            <a:off x="3163612" y="3705000"/>
            <a:ext cx="11958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t>CORRECT</a:t>
            </a:r>
          </a:p>
        </p:txBody>
      </p:sp>
      <p:sp>
        <p:nvSpPr>
          <p:cNvPr id="590" name="Shape 590"/>
          <p:cNvSpPr txBox="1"/>
          <p:nvPr/>
        </p:nvSpPr>
        <p:spPr>
          <a:xfrm>
            <a:off x="6557200" y="4224775"/>
            <a:ext cx="1195800" cy="344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t>CORRECT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596" name="Shape 59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design: SAR Clinical Case Study</a:t>
            </a:r>
          </a:p>
          <a:p>
            <a:pPr marL="914400" lvl="1" indent="-342900">
              <a:spcBef>
                <a:spcPts val="0"/>
              </a:spcBef>
              <a:buClr>
                <a:schemeClr val="dk1"/>
              </a:buClr>
              <a:buSzPct val="100000"/>
            </a:pPr>
            <a:r>
              <a:rPr lang="en" sz="1800">
                <a:solidFill>
                  <a:schemeClr val="dk1"/>
                </a:solidFill>
              </a:rPr>
              <a:t>Present a multi-question case with answer choices given as the compound structure</a:t>
            </a:r>
          </a:p>
          <a:p>
            <a:pPr marL="914400" lvl="1" indent="-342900">
              <a:spcBef>
                <a:spcPts val="0"/>
              </a:spcBef>
              <a:buClr>
                <a:schemeClr val="dk1"/>
              </a:buClr>
              <a:buSzPct val="100000"/>
            </a:pPr>
            <a:r>
              <a:rPr lang="en" sz="1800" b="1">
                <a:solidFill>
                  <a:schemeClr val="dk1"/>
                </a:solidFill>
              </a:rPr>
              <a:t>Student can click any of the 3 compounds</a:t>
            </a:r>
          </a:p>
          <a:p>
            <a:pPr marL="1371600" lvl="2" indent="-342900">
              <a:spcBef>
                <a:spcPts val="0"/>
              </a:spcBef>
              <a:buClr>
                <a:schemeClr val="dk1"/>
              </a:buClr>
              <a:buSzPct val="100000"/>
            </a:pPr>
            <a:r>
              <a:rPr lang="en" sz="1800">
                <a:solidFill>
                  <a:schemeClr val="dk1"/>
                </a:solidFill>
              </a:rPr>
              <a:t>If right compound is selected→ explanation of why the answer is correct is shown</a:t>
            </a:r>
          </a:p>
          <a:p>
            <a:pPr marL="1371600" lvl="2" indent="-342900">
              <a:spcBef>
                <a:spcPts val="0"/>
              </a:spcBef>
              <a:buClr>
                <a:schemeClr val="dk1"/>
              </a:buClr>
              <a:buSzPct val="100000"/>
            </a:pPr>
            <a:r>
              <a:rPr lang="en" sz="1800">
                <a:solidFill>
                  <a:schemeClr val="dk1"/>
                </a:solidFill>
              </a:rPr>
              <a:t>If wrong compound is selected→ direct student back to the beginning of the practice problem</a:t>
            </a:r>
          </a:p>
          <a:p>
            <a:pPr lvl="0">
              <a:spcBef>
                <a:spcPts val="0"/>
              </a:spcBef>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Shape 60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602" name="Shape 602"/>
          <p:cNvSpPr txBox="1">
            <a:spLocks noGrp="1"/>
          </p:cNvSpPr>
          <p:nvPr>
            <p:ph type="body" idx="1"/>
          </p:nvPr>
        </p:nvSpPr>
        <p:spPr>
          <a:xfrm>
            <a:off x="311700" y="1152475"/>
            <a:ext cx="8520600" cy="3794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SAR Clinical Case Study</a:t>
            </a:r>
          </a:p>
          <a:p>
            <a:pPr marL="914400" lvl="1" indent="-342900" rtl="0">
              <a:spcBef>
                <a:spcPts val="0"/>
              </a:spcBef>
              <a:buClr>
                <a:schemeClr val="dk1"/>
              </a:buClr>
              <a:buSzPct val="100000"/>
            </a:pPr>
            <a:r>
              <a:rPr lang="en" sz="1800" b="1">
                <a:solidFill>
                  <a:schemeClr val="dk1"/>
                </a:solidFill>
              </a:rPr>
              <a:t>HZ is 45-year old male who has recently been suffering from  what is believed to be absence seizures.</a:t>
            </a:r>
          </a:p>
          <a:p>
            <a:pPr lvl="0" rtl="0">
              <a:spcBef>
                <a:spcPts val="0"/>
              </a:spcBef>
              <a:buClr>
                <a:srgbClr val="000000"/>
              </a:buClr>
              <a:buSzPct val="61111"/>
              <a:buNone/>
            </a:pPr>
            <a:endParaRPr b="1">
              <a:solidFill>
                <a:schemeClr val="dk1"/>
              </a:solidFill>
            </a:endParaRPr>
          </a:p>
          <a:p>
            <a:pPr lvl="0" rtl="0">
              <a:spcBef>
                <a:spcPts val="0"/>
              </a:spcBef>
              <a:buClr>
                <a:srgbClr val="000000"/>
              </a:buClr>
              <a:buSzPct val="61111"/>
              <a:buNone/>
            </a:pPr>
            <a:endParaRPr b="1">
              <a:solidFill>
                <a:schemeClr val="dk1"/>
              </a:solidFill>
            </a:endParaRPr>
          </a:p>
          <a:p>
            <a:pPr lvl="0" rtl="0">
              <a:spcBef>
                <a:spcPts val="0"/>
              </a:spcBef>
              <a:buClr>
                <a:srgbClr val="000000"/>
              </a:buClr>
              <a:buSzPct val="61111"/>
              <a:buNone/>
            </a:pPr>
            <a:endParaRPr b="1">
              <a:solidFill>
                <a:schemeClr val="dk1"/>
              </a:solidFill>
            </a:endParaRPr>
          </a:p>
          <a:p>
            <a:pPr marL="914400" lvl="1" indent="-342900" rtl="0">
              <a:spcBef>
                <a:spcPts val="0"/>
              </a:spcBef>
              <a:buClr>
                <a:schemeClr val="dk1"/>
              </a:buClr>
              <a:buSzPct val="100000"/>
            </a:pPr>
            <a:r>
              <a:rPr lang="en" sz="1800" b="1">
                <a:solidFill>
                  <a:schemeClr val="dk1"/>
                </a:solidFill>
              </a:rPr>
              <a:t>Which compound should he be prescribed?</a:t>
            </a:r>
          </a:p>
          <a:p>
            <a:pPr marL="914400" lvl="1" indent="-330200" rtl="0">
              <a:spcBef>
                <a:spcPts val="0"/>
              </a:spcBef>
              <a:buClr>
                <a:schemeClr val="dk1"/>
              </a:buClr>
              <a:buSzPct val="100000"/>
            </a:pPr>
            <a:r>
              <a:rPr lang="en" sz="1600" b="1">
                <a:solidFill>
                  <a:schemeClr val="dk1"/>
                </a:solidFill>
              </a:rPr>
              <a:t>ANSWER: Compound 2 (Ethosuximide); best used for absence seizures</a:t>
            </a:r>
          </a:p>
          <a:p>
            <a:pPr lvl="0">
              <a:spcBef>
                <a:spcPts val="0"/>
              </a:spcBef>
              <a:buNone/>
            </a:pPr>
            <a:endParaRPr b="1">
              <a:solidFill>
                <a:schemeClr val="dk1"/>
              </a:solidFill>
            </a:endParaRPr>
          </a:p>
          <a:p>
            <a:pPr lvl="0">
              <a:spcBef>
                <a:spcPts val="0"/>
              </a:spcBef>
              <a:buNone/>
            </a:pPr>
            <a:endParaRPr/>
          </a:p>
        </p:txBody>
      </p:sp>
      <p:pic>
        <p:nvPicPr>
          <p:cNvPr id="603" name="Shape 603"/>
          <p:cNvPicPr preferRelativeResize="0"/>
          <p:nvPr/>
        </p:nvPicPr>
        <p:blipFill>
          <a:blip r:embed="rId3">
            <a:alphaModFix/>
          </a:blip>
          <a:stretch>
            <a:fillRect/>
          </a:stretch>
        </p:blipFill>
        <p:spPr>
          <a:xfrm>
            <a:off x="2752024" y="2354074"/>
            <a:ext cx="1699274" cy="1277250"/>
          </a:xfrm>
          <a:prstGeom prst="rect">
            <a:avLst/>
          </a:prstGeom>
          <a:noFill/>
          <a:ln>
            <a:noFill/>
          </a:ln>
        </p:spPr>
      </p:pic>
      <p:pic>
        <p:nvPicPr>
          <p:cNvPr id="604" name="Shape 604"/>
          <p:cNvPicPr preferRelativeResize="0"/>
          <p:nvPr/>
        </p:nvPicPr>
        <p:blipFill>
          <a:blip r:embed="rId4">
            <a:alphaModFix/>
          </a:blip>
          <a:stretch>
            <a:fillRect/>
          </a:stretch>
        </p:blipFill>
        <p:spPr>
          <a:xfrm>
            <a:off x="707550" y="2293000"/>
            <a:ext cx="1699275" cy="1399399"/>
          </a:xfrm>
          <a:prstGeom prst="rect">
            <a:avLst/>
          </a:prstGeom>
          <a:noFill/>
          <a:ln>
            <a:noFill/>
          </a:ln>
        </p:spPr>
      </p:pic>
      <p:pic>
        <p:nvPicPr>
          <p:cNvPr id="605" name="Shape 605"/>
          <p:cNvPicPr preferRelativeResize="0"/>
          <p:nvPr/>
        </p:nvPicPr>
        <p:blipFill>
          <a:blip r:embed="rId5">
            <a:alphaModFix/>
          </a:blip>
          <a:stretch>
            <a:fillRect/>
          </a:stretch>
        </p:blipFill>
        <p:spPr>
          <a:xfrm>
            <a:off x="4796502" y="2502827"/>
            <a:ext cx="1860425" cy="9797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611" name="Shape 611"/>
          <p:cNvSpPr txBox="1">
            <a:spLocks noGrp="1"/>
          </p:cNvSpPr>
          <p:nvPr>
            <p:ph type="body" idx="1"/>
          </p:nvPr>
        </p:nvSpPr>
        <p:spPr>
          <a:xfrm>
            <a:off x="311700" y="1152475"/>
            <a:ext cx="8520600" cy="39090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SAR Clinical Case Study</a:t>
            </a:r>
          </a:p>
          <a:p>
            <a:pPr marL="914400" lvl="1" indent="-342900" rtl="0">
              <a:spcBef>
                <a:spcPts val="0"/>
              </a:spcBef>
              <a:buClr>
                <a:schemeClr val="dk1"/>
              </a:buClr>
              <a:buSzPct val="100000"/>
            </a:pPr>
            <a:r>
              <a:rPr lang="en" sz="1800" b="1">
                <a:solidFill>
                  <a:schemeClr val="dk1"/>
                </a:solidFill>
              </a:rPr>
              <a:t>HZ is 45-year old male who has recently been suffering from what is believed to be absence seizures. Unfortunately, ethosuximide was not effective, and it is decided that HZ needs a medication for partial seizures instead. HZ also is taking several other medications.</a:t>
            </a:r>
          </a:p>
          <a:p>
            <a:pPr marL="457200" lvl="0" indent="0" rtl="0">
              <a:spcBef>
                <a:spcPts val="0"/>
              </a:spcBef>
              <a:buNone/>
            </a:pPr>
            <a:endParaRPr sz="1800" b="1">
              <a:solidFill>
                <a:schemeClr val="dk1"/>
              </a:solidFill>
            </a:endParaRPr>
          </a:p>
          <a:p>
            <a:pPr lvl="0" rtl="0">
              <a:spcBef>
                <a:spcPts val="0"/>
              </a:spcBef>
              <a:buNone/>
            </a:pPr>
            <a:endParaRPr b="1">
              <a:solidFill>
                <a:schemeClr val="dk1"/>
              </a:solidFill>
            </a:endParaRPr>
          </a:p>
          <a:p>
            <a:pPr marL="914400" lvl="1" indent="-342900" rtl="0">
              <a:spcBef>
                <a:spcPts val="0"/>
              </a:spcBef>
              <a:buClr>
                <a:schemeClr val="dk1"/>
              </a:buClr>
              <a:buSzPct val="100000"/>
            </a:pPr>
            <a:r>
              <a:rPr lang="en" sz="1800" b="1">
                <a:solidFill>
                  <a:schemeClr val="dk1"/>
                </a:solidFill>
              </a:rPr>
              <a:t>Which compound should he take?</a:t>
            </a:r>
          </a:p>
          <a:p>
            <a:pPr marL="914400" lvl="1" indent="-330200" rtl="0">
              <a:spcBef>
                <a:spcPts val="0"/>
              </a:spcBef>
              <a:buClr>
                <a:schemeClr val="dk1"/>
              </a:buClr>
              <a:buSzPct val="100000"/>
            </a:pPr>
            <a:r>
              <a:rPr lang="en" sz="1600" b="1">
                <a:solidFill>
                  <a:schemeClr val="dk1"/>
                </a:solidFill>
              </a:rPr>
              <a:t>ANSWER: Compound 3 (Lamotrigine); not metabolized by CYP and does not induce CYP, which could interfere with other medications</a:t>
            </a:r>
          </a:p>
          <a:p>
            <a:pPr marL="457200" lvl="0" indent="0">
              <a:spcBef>
                <a:spcPts val="0"/>
              </a:spcBef>
              <a:buNone/>
            </a:pPr>
            <a:endParaRPr sz="1800" b="1">
              <a:solidFill>
                <a:schemeClr val="dk1"/>
              </a:solidFill>
            </a:endParaRPr>
          </a:p>
        </p:txBody>
      </p:sp>
      <p:pic>
        <p:nvPicPr>
          <p:cNvPr id="612" name="Shape 612"/>
          <p:cNvPicPr preferRelativeResize="0"/>
          <p:nvPr/>
        </p:nvPicPr>
        <p:blipFill>
          <a:blip r:embed="rId3">
            <a:alphaModFix/>
          </a:blip>
          <a:stretch>
            <a:fillRect/>
          </a:stretch>
        </p:blipFill>
        <p:spPr>
          <a:xfrm>
            <a:off x="1722187" y="2860087"/>
            <a:ext cx="1476375" cy="1047750"/>
          </a:xfrm>
          <a:prstGeom prst="rect">
            <a:avLst/>
          </a:prstGeom>
          <a:noFill/>
          <a:ln>
            <a:noFill/>
          </a:ln>
        </p:spPr>
      </p:pic>
      <p:pic>
        <p:nvPicPr>
          <p:cNvPr id="613" name="Shape 613"/>
          <p:cNvPicPr preferRelativeResize="0"/>
          <p:nvPr/>
        </p:nvPicPr>
        <p:blipFill>
          <a:blip r:embed="rId4">
            <a:alphaModFix/>
          </a:blip>
          <a:stretch>
            <a:fillRect/>
          </a:stretch>
        </p:blipFill>
        <p:spPr>
          <a:xfrm>
            <a:off x="7074525" y="2817225"/>
            <a:ext cx="1524000" cy="1133475"/>
          </a:xfrm>
          <a:prstGeom prst="rect">
            <a:avLst/>
          </a:prstGeom>
          <a:noFill/>
          <a:ln>
            <a:noFill/>
          </a:ln>
        </p:spPr>
      </p:pic>
      <p:pic>
        <p:nvPicPr>
          <p:cNvPr id="614" name="Shape 614"/>
          <p:cNvPicPr preferRelativeResize="0"/>
          <p:nvPr/>
        </p:nvPicPr>
        <p:blipFill>
          <a:blip r:embed="rId5">
            <a:alphaModFix/>
          </a:blip>
          <a:stretch>
            <a:fillRect/>
          </a:stretch>
        </p:blipFill>
        <p:spPr>
          <a:xfrm>
            <a:off x="4781609" y="2860100"/>
            <a:ext cx="1376365" cy="11334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Shape 619"/>
          <p:cNvSpPr txBox="1">
            <a:spLocks noGrp="1"/>
          </p:cNvSpPr>
          <p:nvPr>
            <p:ph type="title"/>
          </p:nvPr>
        </p:nvSpPr>
        <p:spPr>
          <a:xfrm>
            <a:off x="311700" y="102800"/>
            <a:ext cx="8520600" cy="572700"/>
          </a:xfrm>
          <a:prstGeom prst="rect">
            <a:avLst/>
          </a:prstGeom>
        </p:spPr>
        <p:txBody>
          <a:bodyPr lIns="91425" tIns="91425" rIns="91425" bIns="91425" anchor="t" anchorCtr="0">
            <a:noAutofit/>
          </a:bodyPr>
          <a:lstStyle/>
          <a:p>
            <a:pPr lvl="0">
              <a:spcBef>
                <a:spcPts val="0"/>
              </a:spcBef>
              <a:buNone/>
            </a:pPr>
            <a:r>
              <a:rPr lang="en"/>
              <a:t>Tool 2</a:t>
            </a:r>
          </a:p>
        </p:txBody>
      </p:sp>
      <p:sp>
        <p:nvSpPr>
          <p:cNvPr id="620" name="Shape 620"/>
          <p:cNvSpPr txBox="1">
            <a:spLocks noGrp="1"/>
          </p:cNvSpPr>
          <p:nvPr>
            <p:ph type="body" idx="1"/>
          </p:nvPr>
        </p:nvSpPr>
        <p:spPr>
          <a:xfrm>
            <a:off x="311700" y="6339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chemeClr val="dk1"/>
                </a:solidFill>
              </a:rPr>
              <a:t>Module Design Overview:</a:t>
            </a:r>
          </a:p>
          <a:p>
            <a:pPr marL="914400" lvl="1" indent="-342900">
              <a:spcBef>
                <a:spcPts val="0"/>
              </a:spcBef>
              <a:buClr>
                <a:schemeClr val="dk1"/>
              </a:buClr>
              <a:buSzPct val="100000"/>
            </a:pPr>
            <a:r>
              <a:rPr lang="en" sz="1800">
                <a:solidFill>
                  <a:schemeClr val="dk1"/>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42900">
              <a:spcBef>
                <a:spcPts val="0"/>
              </a:spcBef>
              <a:buClr>
                <a:srgbClr val="FF0000"/>
              </a:buClr>
              <a:buSzPct val="100000"/>
            </a:pPr>
            <a:r>
              <a:rPr lang="en" sz="1800" b="1">
                <a:solidFill>
                  <a:srgbClr val="FF0000"/>
                </a:solidFill>
              </a:rPr>
              <a:t>1. Mechanism of Action/Indication characteristics</a:t>
            </a:r>
          </a:p>
          <a:p>
            <a:pPr marL="1828800" lvl="3" indent="-228600">
              <a:spcBef>
                <a:spcPts val="0"/>
              </a:spcBef>
              <a:buClr>
                <a:schemeClr val="dk1"/>
              </a:buClr>
            </a:pPr>
            <a:r>
              <a:rPr lang="en">
                <a:solidFill>
                  <a:schemeClr val="dk1"/>
                </a:solidFill>
              </a:rPr>
              <a:t>Students will have examples of drug structures from the class on the screen and will know what drug class they are working on </a:t>
            </a:r>
          </a:p>
          <a:p>
            <a:pPr marL="1828800" lvl="3" indent="-228600">
              <a:spcBef>
                <a:spcPts val="0"/>
              </a:spcBef>
              <a:buClr>
                <a:schemeClr val="dk1"/>
              </a:buClr>
            </a:pPr>
            <a:r>
              <a:rPr lang="en">
                <a:solidFill>
                  <a:schemeClr val="dk1"/>
                </a:solidFill>
              </a:rPr>
              <a:t>The drop down menu will have possible fill in the blank choices </a:t>
            </a:r>
          </a:p>
          <a:p>
            <a:pPr marL="1828800" lvl="3" indent="-228600">
              <a:spcBef>
                <a:spcPts val="0"/>
              </a:spcBef>
              <a:buClr>
                <a:schemeClr val="dk1"/>
              </a:buClr>
            </a:pPr>
            <a:r>
              <a:rPr lang="en">
                <a:solidFill>
                  <a:schemeClr val="dk1"/>
                </a:solidFill>
              </a:rPr>
              <a:t>The goal of the fill in the blanks will to have a summary of where and how the drug class acts, and why it works for its indications</a:t>
            </a:r>
          </a:p>
          <a:p>
            <a:pPr marL="1371600" lvl="2" indent="-342900">
              <a:spcBef>
                <a:spcPts val="0"/>
              </a:spcBef>
              <a:buClr>
                <a:srgbClr val="0000FF"/>
              </a:buClr>
              <a:buSzPct val="100000"/>
            </a:pPr>
            <a:r>
              <a:rPr lang="en" sz="1800" b="1">
                <a:solidFill>
                  <a:srgbClr val="0000FF"/>
                </a:solidFill>
              </a:rPr>
              <a:t>2. Side effects/Contraindications </a:t>
            </a:r>
          </a:p>
          <a:p>
            <a:pPr marL="1828800" lvl="3" indent="-228600">
              <a:spcBef>
                <a:spcPts val="0"/>
              </a:spcBef>
              <a:buClr>
                <a:schemeClr val="dk1"/>
              </a:buClr>
            </a:pPr>
            <a:r>
              <a:rPr lang="en">
                <a:solidFill>
                  <a:schemeClr val="dk1"/>
                </a:solidFill>
              </a:rPr>
              <a:t>If there are significant side effects or contraindications to specific drugs in the class or to the drug class in general, these can be addressed as well as statements with blanks to be filled in.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p:txBody>
      </p:sp>
      <p:sp>
        <p:nvSpPr>
          <p:cNvPr id="626" name="Shape 62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Antiepileptic drugs primarily reduce _________ activity or enhance __________ activity</a:t>
            </a:r>
          </a:p>
          <a:p>
            <a:pPr marL="914400" lvl="1" indent="-342900" rtl="0">
              <a:spcBef>
                <a:spcPts val="0"/>
              </a:spcBef>
              <a:buClr>
                <a:srgbClr val="000000"/>
              </a:buClr>
              <a:buSzPct val="100000"/>
            </a:pPr>
            <a:r>
              <a:rPr lang="en" sz="1800">
                <a:solidFill>
                  <a:srgbClr val="000000"/>
                </a:solidFill>
              </a:rPr>
              <a:t>Both blanks: excitatory, inhibitory </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_______________ seizures impair consciousness for 30 seconds - 2 minutes</a:t>
            </a:r>
          </a:p>
          <a:p>
            <a:pPr marL="914400" lvl="1" indent="-342900" rtl="0">
              <a:spcBef>
                <a:spcPts val="0"/>
              </a:spcBef>
              <a:buClr>
                <a:srgbClr val="000000"/>
              </a:buClr>
              <a:buSzPct val="100000"/>
            </a:pPr>
            <a:r>
              <a:rPr lang="en" sz="1800">
                <a:solidFill>
                  <a:srgbClr val="000000"/>
                </a:solidFill>
              </a:rPr>
              <a:t>Choices: partial, complex partial, absence </a:t>
            </a:r>
            <a:br>
              <a:rPr lang="en" sz="1800">
                <a:solidFill>
                  <a:srgbClr val="000000"/>
                </a:solidFill>
              </a:rPr>
            </a:br>
            <a:endParaRPr lang="en" sz="1800">
              <a:solidFill>
                <a:srgbClr val="000000"/>
              </a:solidFill>
            </a:endParaRPr>
          </a:p>
          <a:p>
            <a:pPr marL="457200" lvl="0" indent="-228600" rtl="0">
              <a:lnSpc>
                <a:spcPct val="100000"/>
              </a:lnSpc>
              <a:spcBef>
                <a:spcPts val="0"/>
              </a:spcBef>
              <a:buClr>
                <a:schemeClr val="dk1"/>
              </a:buClr>
            </a:pPr>
            <a:r>
              <a:rPr lang="en">
                <a:solidFill>
                  <a:schemeClr val="dk1"/>
                </a:solidFill>
              </a:rPr>
              <a:t>Antiepileptic drugs targeting sodium channels block ____________</a:t>
            </a:r>
          </a:p>
          <a:p>
            <a:pPr marL="914400" lvl="1" indent="-342900" rtl="0">
              <a:lnSpc>
                <a:spcPct val="100000"/>
              </a:lnSpc>
              <a:spcBef>
                <a:spcPts val="0"/>
              </a:spcBef>
              <a:buClr>
                <a:schemeClr val="dk1"/>
              </a:buClr>
              <a:buSzPct val="100000"/>
            </a:pPr>
            <a:r>
              <a:rPr lang="en" sz="1800">
                <a:solidFill>
                  <a:schemeClr val="dk1"/>
                </a:solidFill>
              </a:rPr>
              <a:t>Drop down menu options:Sodium efflux, normal action potentials, epileptiform discharges</a:t>
            </a:r>
          </a:p>
          <a:p>
            <a:pPr lvl="0">
              <a:spcBef>
                <a:spcPts val="0"/>
              </a:spcBef>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a:p>
            <a:pPr lvl="0">
              <a:spcBef>
                <a:spcPts val="0"/>
              </a:spcBef>
              <a:buNone/>
            </a:pPr>
            <a:endParaRPr/>
          </a:p>
        </p:txBody>
      </p:sp>
      <p:sp>
        <p:nvSpPr>
          <p:cNvPr id="632" name="Shape 63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Ethosuximide acts by inhibiting the activity of _________ channels and is used only for ___________ seizures</a:t>
            </a:r>
          </a:p>
          <a:p>
            <a:pPr marL="914400" lvl="1" indent="-342900" rtl="0">
              <a:spcBef>
                <a:spcPts val="0"/>
              </a:spcBef>
              <a:buClr>
                <a:srgbClr val="000000"/>
              </a:buClr>
              <a:buSzPct val="100000"/>
            </a:pPr>
            <a:r>
              <a:rPr lang="en" sz="1800">
                <a:solidFill>
                  <a:srgbClr val="000000"/>
                </a:solidFill>
              </a:rPr>
              <a:t>First blank: Calcium,  Sodium, Chloride, Potassium</a:t>
            </a:r>
          </a:p>
          <a:p>
            <a:pPr marL="914400" lvl="1" indent="-342900" rtl="0">
              <a:spcBef>
                <a:spcPts val="0"/>
              </a:spcBef>
              <a:buClr>
                <a:srgbClr val="000000"/>
              </a:buClr>
              <a:buSzPct val="100000"/>
            </a:pPr>
            <a:r>
              <a:rPr lang="en" sz="1800">
                <a:solidFill>
                  <a:srgbClr val="000000"/>
                </a:solidFill>
              </a:rPr>
              <a:t>Second blank: complex, partial, absence </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The anticonvulsant drug__________ is useful for reduce seizures and weight </a:t>
            </a:r>
          </a:p>
          <a:p>
            <a:pPr marL="914400" lvl="1" indent="-342900" rtl="0">
              <a:spcBef>
                <a:spcPts val="0"/>
              </a:spcBef>
              <a:buClr>
                <a:srgbClr val="000000"/>
              </a:buClr>
              <a:buSzPct val="100000"/>
            </a:pPr>
            <a:r>
              <a:rPr lang="en" sz="1800">
                <a:solidFill>
                  <a:srgbClr val="000000"/>
                </a:solidFill>
              </a:rPr>
              <a:t>Blank choices: topiramate, valproic acid, gabapentin </a:t>
            </a:r>
            <a:br>
              <a:rPr lang="en" sz="1800">
                <a:solidFill>
                  <a:srgbClr val="000000"/>
                </a:solidFill>
              </a:rPr>
            </a:br>
            <a:endParaRPr lang="en" sz="1800">
              <a:solidFill>
                <a:srgbClr val="000000"/>
              </a:solidFill>
            </a:endParaRPr>
          </a:p>
          <a:p>
            <a:pPr marL="457200" marR="0" lvl="0" indent="-228600" algn="l" rtl="0">
              <a:lnSpc>
                <a:spcPct val="115000"/>
              </a:lnSpc>
              <a:spcBef>
                <a:spcPts val="0"/>
              </a:spcBef>
              <a:spcAft>
                <a:spcPts val="1600"/>
              </a:spcAft>
              <a:buClr>
                <a:srgbClr val="000000"/>
              </a:buClr>
              <a:buFont typeface="Arial"/>
            </a:pPr>
            <a:r>
              <a:rPr lang="en">
                <a:solidFill>
                  <a:srgbClr val="000000"/>
                </a:solidFill>
              </a:rPr>
              <a:t>Felbamate is an antiepileptic that blocks _____________ receptors</a:t>
            </a:r>
          </a:p>
          <a:p>
            <a:pPr marL="914400" marR="0" lvl="1" indent="-342900" algn="l" rtl="0">
              <a:lnSpc>
                <a:spcPct val="115000"/>
              </a:lnSpc>
              <a:spcBef>
                <a:spcPts val="0"/>
              </a:spcBef>
              <a:spcAft>
                <a:spcPts val="1600"/>
              </a:spcAft>
              <a:buClr>
                <a:srgbClr val="000000"/>
              </a:buClr>
              <a:buSzPct val="100000"/>
            </a:pPr>
            <a:r>
              <a:rPr lang="en" sz="1800">
                <a:solidFill>
                  <a:srgbClr val="000000"/>
                </a:solidFill>
              </a:rPr>
              <a:t>Choices: AMPA, dopamine, GABA, NMDA</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a:p>
            <a:pPr lvl="0">
              <a:spcBef>
                <a:spcPts val="0"/>
              </a:spcBef>
              <a:buNone/>
            </a:pPr>
            <a:endParaRPr/>
          </a:p>
        </p:txBody>
      </p:sp>
      <p:sp>
        <p:nvSpPr>
          <p:cNvPr id="638" name="Shape 638"/>
          <p:cNvSpPr txBox="1">
            <a:spLocks noGrp="1"/>
          </p:cNvSpPr>
          <p:nvPr>
            <p:ph type="body" idx="1"/>
          </p:nvPr>
        </p:nvSpPr>
        <p:spPr>
          <a:xfrm>
            <a:off x="311700" y="1152475"/>
            <a:ext cx="8520600" cy="38106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_____________ induces its own metabolism </a:t>
            </a:r>
          </a:p>
          <a:p>
            <a:pPr marL="914400" lvl="1" indent="-342900" rtl="0">
              <a:spcBef>
                <a:spcPts val="0"/>
              </a:spcBef>
              <a:buClr>
                <a:srgbClr val="000000"/>
              </a:buClr>
              <a:buSzPct val="100000"/>
            </a:pPr>
            <a:r>
              <a:rPr lang="en" sz="1800">
                <a:solidFill>
                  <a:srgbClr val="000000"/>
                </a:solidFill>
              </a:rPr>
              <a:t>Choices: Phenytoin, Carbamazepine, Gabapentin </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A rare but serious side effect of _______________ is Steven’s Johnson syndrome</a:t>
            </a:r>
          </a:p>
          <a:p>
            <a:pPr marL="914400" lvl="1" indent="-342900" rtl="0">
              <a:spcBef>
                <a:spcPts val="0"/>
              </a:spcBef>
              <a:buClr>
                <a:srgbClr val="000000"/>
              </a:buClr>
              <a:buSzPct val="100000"/>
            </a:pPr>
            <a:r>
              <a:rPr lang="en" sz="1800">
                <a:solidFill>
                  <a:srgbClr val="000000"/>
                </a:solidFill>
              </a:rPr>
              <a:t>Choices: Levetiracetam, Lamotrigine, Carbamazepine</a:t>
            </a:r>
            <a:br>
              <a:rPr lang="en" sz="1800">
                <a:solidFill>
                  <a:srgbClr val="000000"/>
                </a:solidFill>
              </a:rPr>
            </a:br>
            <a:endParaRPr lang="en" sz="1800">
              <a:solidFill>
                <a:srgbClr val="000000"/>
              </a:solidFill>
            </a:endParaRPr>
          </a:p>
          <a:p>
            <a:pPr marL="457200" lvl="0" indent="-228600" rtl="0">
              <a:spcBef>
                <a:spcPts val="0"/>
              </a:spcBef>
              <a:buClr>
                <a:srgbClr val="000000"/>
              </a:buClr>
            </a:pPr>
            <a:r>
              <a:rPr lang="en">
                <a:solidFill>
                  <a:srgbClr val="000000"/>
                </a:solidFill>
              </a:rPr>
              <a:t>The most common side effect of ____________ and ______________ are dizziness and somnolence. </a:t>
            </a:r>
          </a:p>
          <a:p>
            <a:pPr marL="914400" lvl="1" indent="-342900" rtl="0">
              <a:spcBef>
                <a:spcPts val="0"/>
              </a:spcBef>
              <a:buClr>
                <a:srgbClr val="000000"/>
              </a:buClr>
              <a:buSzPct val="100000"/>
            </a:pPr>
            <a:r>
              <a:rPr lang="en" sz="1800">
                <a:solidFill>
                  <a:srgbClr val="000000"/>
                </a:solidFill>
              </a:rPr>
              <a:t>Both blank options: Gabapentin, Phenytoin, Pregabalin, Phenobarbital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p:txBody>
      </p:sp>
      <p:sp>
        <p:nvSpPr>
          <p:cNvPr id="644" name="Shape 64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chemeClr val="dk1"/>
              </a:buClr>
            </a:pPr>
            <a:r>
              <a:rPr lang="en">
                <a:solidFill>
                  <a:schemeClr val="dk1"/>
                </a:solidFill>
              </a:rPr>
              <a:t>__________ binds to a synaptic vesicle protein and reduces presynaptic neurotransmitter release mediated by Ca2+</a:t>
            </a:r>
          </a:p>
          <a:p>
            <a:pPr marL="914400" marR="0" lvl="1" indent="-342900" algn="l" rtl="0">
              <a:lnSpc>
                <a:spcPct val="100000"/>
              </a:lnSpc>
              <a:spcBef>
                <a:spcPts val="0"/>
              </a:spcBef>
              <a:spcAft>
                <a:spcPts val="1600"/>
              </a:spcAft>
              <a:buClr>
                <a:srgbClr val="000000"/>
              </a:buClr>
              <a:buSzPct val="100000"/>
              <a:buFont typeface="Arial"/>
            </a:pPr>
            <a:r>
              <a:rPr lang="en" sz="1800">
                <a:solidFill>
                  <a:schemeClr val="dk1"/>
                </a:solidFill>
              </a:rPr>
              <a:t>Drop down menu options: Levetiracetam, Lamotrigine, topiramate</a:t>
            </a:r>
            <a:r>
              <a:rPr lang="en" sz="1800">
                <a:solidFill>
                  <a:srgbClr val="000000"/>
                </a:solidFill>
              </a:rPr>
              <a:t/>
            </a:r>
            <a:br>
              <a:rPr lang="en" sz="1800">
                <a:solidFill>
                  <a:srgbClr val="000000"/>
                </a:solidFill>
              </a:rPr>
            </a:br>
            <a:endParaRPr lang="en" sz="1800">
              <a:solidFill>
                <a:srgbClr val="000000"/>
              </a:solidFill>
            </a:endParaRPr>
          </a:p>
          <a:p>
            <a:pPr marL="457200" lvl="0" indent="-228600" rtl="0">
              <a:lnSpc>
                <a:spcPct val="100000"/>
              </a:lnSpc>
              <a:spcBef>
                <a:spcPts val="0"/>
              </a:spcBef>
              <a:buClr>
                <a:srgbClr val="000000"/>
              </a:buClr>
            </a:pPr>
            <a:r>
              <a:rPr lang="en">
                <a:solidFill>
                  <a:srgbClr val="000000"/>
                </a:solidFill>
              </a:rPr>
              <a:t>Carbamazepine can be administered most safely without interaction with ________</a:t>
            </a:r>
          </a:p>
          <a:p>
            <a:pPr marL="914400" lvl="1" indent="-342900">
              <a:lnSpc>
                <a:spcPct val="100000"/>
              </a:lnSpc>
              <a:spcBef>
                <a:spcPts val="0"/>
              </a:spcBef>
              <a:buClr>
                <a:srgbClr val="000000"/>
              </a:buClr>
              <a:buSzPct val="100000"/>
            </a:pPr>
            <a:r>
              <a:rPr lang="en" sz="1800">
                <a:solidFill>
                  <a:srgbClr val="000000"/>
                </a:solidFill>
              </a:rPr>
              <a:t>Drop down menu options:Lorazepam, phenytoin, diazepam</a:t>
            </a:r>
            <a:br>
              <a:rPr lang="en" sz="1800">
                <a:solidFill>
                  <a:srgbClr val="000000"/>
                </a:solidFill>
              </a:rPr>
            </a:br>
            <a:endParaRPr lang="en" sz="1800">
              <a:solidFill>
                <a:srgbClr val="000000"/>
              </a:solidFill>
            </a:endParaRPr>
          </a:p>
          <a:p>
            <a:pPr marL="457200" lvl="0" indent="-228600">
              <a:lnSpc>
                <a:spcPct val="100000"/>
              </a:lnSpc>
              <a:spcBef>
                <a:spcPts val="0"/>
              </a:spcBef>
              <a:buClr>
                <a:srgbClr val="000000"/>
              </a:buClr>
            </a:pPr>
            <a:r>
              <a:rPr lang="en">
                <a:solidFill>
                  <a:srgbClr val="000000"/>
                </a:solidFill>
              </a:rPr>
              <a:t>_______ is an irreversible inhibitor of GABA transaminase</a:t>
            </a:r>
          </a:p>
          <a:p>
            <a:pPr marL="914400" lvl="1" indent="-342900">
              <a:lnSpc>
                <a:spcPct val="100000"/>
              </a:lnSpc>
              <a:spcBef>
                <a:spcPts val="0"/>
              </a:spcBef>
              <a:buSzPct val="100000"/>
            </a:pPr>
            <a:r>
              <a:rPr lang="en" sz="1800">
                <a:solidFill>
                  <a:srgbClr val="000000"/>
                </a:solidFill>
              </a:rPr>
              <a:t>Drop down menu options: Gabapentin, Pregabalin, Valproic acid, vigabatrin</a:t>
            </a:r>
            <a:r>
              <a:rPr lang="en" sz="180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28" name="Shape 128"/>
          <p:cNvSpPr txBox="1">
            <a:spLocks noGrp="1"/>
          </p:cNvSpPr>
          <p:nvPr>
            <p:ph type="body" idx="1"/>
          </p:nvPr>
        </p:nvSpPr>
        <p:spPr>
          <a:xfrm>
            <a:off x="311700" y="1152475"/>
            <a:ext cx="8520600" cy="36567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a:t>
            </a:r>
          </a:p>
          <a:p>
            <a:pPr lvl="0">
              <a:spcBef>
                <a:spcPts val="0"/>
              </a:spcBef>
              <a:buNone/>
            </a:pPr>
            <a:endParaRPr/>
          </a:p>
          <a:p>
            <a:pPr lvl="0">
              <a:spcBef>
                <a:spcPts val="0"/>
              </a:spcBef>
              <a:buNone/>
            </a:pPr>
            <a:endParaRPr/>
          </a:p>
          <a:p>
            <a:pPr lvl="0">
              <a:spcBef>
                <a:spcPts val="0"/>
              </a:spcBef>
              <a:buNone/>
            </a:pPr>
            <a:endParaRPr/>
          </a:p>
          <a:p>
            <a:pPr lvl="0" rtl="0">
              <a:spcBef>
                <a:spcPts val="0"/>
              </a:spcBef>
              <a:buNone/>
            </a:pPr>
            <a:endParaRPr/>
          </a:p>
          <a:p>
            <a:pPr marL="457200" lvl="0" indent="-228600" rtl="0">
              <a:spcBef>
                <a:spcPts val="0"/>
              </a:spcBef>
              <a:buClr>
                <a:srgbClr val="000000"/>
              </a:buClr>
            </a:pPr>
            <a:r>
              <a:rPr lang="en" b="1">
                <a:solidFill>
                  <a:srgbClr val="000000"/>
                </a:solidFill>
              </a:rPr>
              <a:t>CORRECT ANSWER: DECREASE</a:t>
            </a:r>
          </a:p>
          <a:p>
            <a:pPr marL="914400" lvl="1" indent="-228600">
              <a:spcBef>
                <a:spcPts val="0"/>
              </a:spcBef>
              <a:buClr>
                <a:srgbClr val="000000"/>
              </a:buClr>
            </a:pPr>
            <a:r>
              <a:rPr lang="en">
                <a:solidFill>
                  <a:srgbClr val="000000"/>
                </a:solidFill>
              </a:rPr>
              <a:t>Addition of a bulky group at N1 prevents binding to the BZR; methyl group is preferred</a:t>
            </a:r>
          </a:p>
        </p:txBody>
      </p:sp>
      <p:pic>
        <p:nvPicPr>
          <p:cNvPr id="129" name="Shape 129"/>
          <p:cNvPicPr preferRelativeResize="0"/>
          <p:nvPr/>
        </p:nvPicPr>
        <p:blipFill>
          <a:blip r:embed="rId3">
            <a:alphaModFix/>
          </a:blip>
          <a:stretch>
            <a:fillRect/>
          </a:stretch>
        </p:blipFill>
        <p:spPr>
          <a:xfrm>
            <a:off x="1275875" y="2032000"/>
            <a:ext cx="1771650" cy="1657350"/>
          </a:xfrm>
          <a:prstGeom prst="rect">
            <a:avLst/>
          </a:prstGeom>
          <a:noFill/>
          <a:ln>
            <a:noFill/>
          </a:ln>
        </p:spPr>
      </p:pic>
      <p:pic>
        <p:nvPicPr>
          <p:cNvPr id="130" name="Shape 130"/>
          <p:cNvPicPr preferRelativeResize="0"/>
          <p:nvPr/>
        </p:nvPicPr>
        <p:blipFill>
          <a:blip r:embed="rId3">
            <a:alphaModFix/>
          </a:blip>
          <a:stretch>
            <a:fillRect/>
          </a:stretch>
        </p:blipFill>
        <p:spPr>
          <a:xfrm>
            <a:off x="4019725" y="2032000"/>
            <a:ext cx="1771650" cy="1657350"/>
          </a:xfrm>
          <a:prstGeom prst="rect">
            <a:avLst/>
          </a:prstGeom>
          <a:noFill/>
          <a:ln>
            <a:noFill/>
          </a:ln>
        </p:spPr>
      </p:pic>
      <p:sp>
        <p:nvSpPr>
          <p:cNvPr id="131" name="Shape 131"/>
          <p:cNvSpPr txBox="1"/>
          <p:nvPr/>
        </p:nvSpPr>
        <p:spPr>
          <a:xfrm>
            <a:off x="4564875" y="1864525"/>
            <a:ext cx="1067400" cy="2958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tert-Butyl</a:t>
            </a:r>
          </a:p>
        </p:txBody>
      </p:sp>
      <p:cxnSp>
        <p:nvCxnSpPr>
          <p:cNvPr id="132" name="Shape 132"/>
          <p:cNvCxnSpPr/>
          <p:nvPr/>
        </p:nvCxnSpPr>
        <p:spPr>
          <a:xfrm>
            <a:off x="3214675" y="2860675"/>
            <a:ext cx="707100" cy="0"/>
          </a:xfrm>
          <a:prstGeom prst="straightConnector1">
            <a:avLst/>
          </a:prstGeom>
          <a:noFill/>
          <a:ln w="28575" cap="flat" cmpd="sng">
            <a:solidFill>
              <a:schemeClr val="dk2"/>
            </a:solidFill>
            <a:prstDash val="solid"/>
            <a:round/>
            <a:headEnd type="none" w="lg" len="lg"/>
            <a:tailEnd type="triangle" w="lg" len="lg"/>
          </a:ln>
        </p:spPr>
      </p:cxnSp>
      <p:sp>
        <p:nvSpPr>
          <p:cNvPr id="133" name="Shape 133"/>
          <p:cNvSpPr txBox="1"/>
          <p:nvPr/>
        </p:nvSpPr>
        <p:spPr>
          <a:xfrm>
            <a:off x="6480800" y="2032000"/>
            <a:ext cx="1916100" cy="1812900"/>
          </a:xfrm>
          <a:prstGeom prst="rect">
            <a:avLst/>
          </a:prstGeom>
          <a:noFill/>
          <a:ln>
            <a:noFill/>
          </a:ln>
        </p:spPr>
        <p:txBody>
          <a:bodyPr lIns="91425" tIns="91425" rIns="91425" bIns="91425" anchor="t" anchorCtr="0">
            <a:noAutofit/>
          </a:bodyPr>
          <a:lstStyle/>
          <a:p>
            <a:pPr lvl="0" algn="ctr" rtl="0">
              <a:spcBef>
                <a:spcPts val="0"/>
              </a:spcBef>
              <a:buNone/>
            </a:pPr>
            <a:r>
              <a:rPr lang="en"/>
              <a:t>Click on either:</a:t>
            </a:r>
          </a:p>
          <a:p>
            <a:pPr lvl="0" algn="ctr" rtl="0">
              <a:spcBef>
                <a:spcPts val="0"/>
              </a:spcBef>
              <a:buNone/>
            </a:pPr>
            <a:r>
              <a:rPr lang="en"/>
              <a:t> </a:t>
            </a:r>
          </a:p>
          <a:p>
            <a:pPr lvl="0" algn="ctr">
              <a:spcBef>
                <a:spcPts val="0"/>
              </a:spcBef>
              <a:buNone/>
            </a:pPr>
            <a:r>
              <a:rPr lang="en" b="1"/>
              <a:t>INCREASE</a:t>
            </a:r>
          </a:p>
          <a:p>
            <a:pPr lvl="0" algn="ctr">
              <a:spcBef>
                <a:spcPts val="0"/>
              </a:spcBef>
              <a:buNone/>
            </a:pPr>
            <a:endParaRPr b="1"/>
          </a:p>
          <a:p>
            <a:pPr lvl="0" algn="ctr">
              <a:spcBef>
                <a:spcPts val="0"/>
              </a:spcBef>
              <a:buNone/>
            </a:pPr>
            <a:r>
              <a:rPr lang="en" b="1"/>
              <a:t>OR</a:t>
            </a:r>
          </a:p>
          <a:p>
            <a:pPr lvl="0" algn="ctr">
              <a:spcBef>
                <a:spcPts val="0"/>
              </a:spcBef>
              <a:buNone/>
            </a:pPr>
            <a:endParaRPr b="1"/>
          </a:p>
          <a:p>
            <a:pPr lvl="0" algn="ctr">
              <a:spcBef>
                <a:spcPts val="0"/>
              </a:spcBef>
              <a:buNone/>
            </a:pPr>
            <a:r>
              <a:rPr lang="en" b="1"/>
              <a:t>DECREASE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Shape 649"/>
          <p:cNvSpPr txBox="1">
            <a:spLocks noGrp="1"/>
          </p:cNvSpPr>
          <p:nvPr>
            <p:ph type="title"/>
          </p:nvPr>
        </p:nvSpPr>
        <p:spPr>
          <a:xfrm>
            <a:off x="195150" y="230875"/>
            <a:ext cx="4414500" cy="572700"/>
          </a:xfrm>
          <a:prstGeom prst="rect">
            <a:avLst/>
          </a:prstGeom>
        </p:spPr>
        <p:txBody>
          <a:bodyPr lIns="91425" tIns="91425" rIns="91425" bIns="91425" anchor="t" anchorCtr="0">
            <a:noAutofit/>
          </a:bodyPr>
          <a:lstStyle/>
          <a:p>
            <a:pPr lvl="0">
              <a:spcBef>
                <a:spcPts val="0"/>
              </a:spcBef>
              <a:buNone/>
            </a:pPr>
            <a:r>
              <a:rPr lang="en"/>
              <a:t>Tool 3 - </a:t>
            </a:r>
          </a:p>
        </p:txBody>
      </p:sp>
      <p:pic>
        <p:nvPicPr>
          <p:cNvPr id="650" name="Shape 650"/>
          <p:cNvPicPr preferRelativeResize="0"/>
          <p:nvPr/>
        </p:nvPicPr>
        <p:blipFill>
          <a:blip r:embed="rId3">
            <a:alphaModFix/>
          </a:blip>
          <a:stretch>
            <a:fillRect/>
          </a:stretch>
        </p:blipFill>
        <p:spPr>
          <a:xfrm>
            <a:off x="1335975" y="230875"/>
            <a:ext cx="7731949" cy="4845824"/>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a:spLocks noGrp="1"/>
          </p:cNvSpPr>
          <p:nvPr>
            <p:ph type="title"/>
          </p:nvPr>
        </p:nvSpPr>
        <p:spPr>
          <a:xfrm>
            <a:off x="521900" y="0"/>
            <a:ext cx="8520600" cy="572700"/>
          </a:xfrm>
          <a:prstGeom prst="rect">
            <a:avLst/>
          </a:prstGeom>
        </p:spPr>
        <p:txBody>
          <a:bodyPr lIns="91425" tIns="91425" rIns="91425" bIns="91425" anchor="t" anchorCtr="0">
            <a:noAutofit/>
          </a:bodyPr>
          <a:lstStyle/>
          <a:p>
            <a:pPr lvl="0">
              <a:spcBef>
                <a:spcPts val="0"/>
              </a:spcBef>
              <a:buNone/>
            </a:pPr>
            <a:r>
              <a:rPr lang="en"/>
              <a:t>Tool 3 - Blank Antiepileptic worksheet</a:t>
            </a:r>
          </a:p>
          <a:p>
            <a:pPr lvl="0">
              <a:spcBef>
                <a:spcPts val="0"/>
              </a:spcBef>
              <a:buNone/>
            </a:pPr>
            <a:endParaRPr/>
          </a:p>
          <a:p>
            <a:pPr lvl="0">
              <a:spcBef>
                <a:spcPts val="0"/>
              </a:spcBef>
              <a:buNone/>
            </a:pPr>
            <a:endParaRPr/>
          </a:p>
        </p:txBody>
      </p:sp>
      <p:pic>
        <p:nvPicPr>
          <p:cNvPr id="656" name="Shape 656"/>
          <p:cNvPicPr preferRelativeResize="0"/>
          <p:nvPr/>
        </p:nvPicPr>
        <p:blipFill>
          <a:blip r:embed="rId3">
            <a:alphaModFix/>
          </a:blip>
          <a:stretch>
            <a:fillRect/>
          </a:stretch>
        </p:blipFill>
        <p:spPr>
          <a:xfrm>
            <a:off x="775800" y="572699"/>
            <a:ext cx="6715426" cy="44872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title"/>
          </p:nvPr>
        </p:nvSpPr>
        <p:spPr>
          <a:xfrm>
            <a:off x="97650" y="0"/>
            <a:ext cx="8948700" cy="572700"/>
          </a:xfrm>
          <a:prstGeom prst="rect">
            <a:avLst/>
          </a:prstGeom>
        </p:spPr>
        <p:txBody>
          <a:bodyPr lIns="91425" tIns="91425" rIns="91425" bIns="91425" anchor="t" anchorCtr="0">
            <a:noAutofit/>
          </a:bodyPr>
          <a:lstStyle/>
          <a:p>
            <a:pPr lvl="0">
              <a:spcBef>
                <a:spcPts val="0"/>
              </a:spcBef>
              <a:buNone/>
            </a:pPr>
            <a:r>
              <a:rPr lang="en"/>
              <a:t>Tool 3 - Complete Antiepileptic worksheet for reference</a:t>
            </a:r>
          </a:p>
          <a:p>
            <a:pPr lvl="0">
              <a:spcBef>
                <a:spcPts val="0"/>
              </a:spcBef>
              <a:buNone/>
            </a:pPr>
            <a:endParaRPr/>
          </a:p>
        </p:txBody>
      </p:sp>
      <p:pic>
        <p:nvPicPr>
          <p:cNvPr id="662" name="Shape 662"/>
          <p:cNvPicPr preferRelativeResize="0"/>
          <p:nvPr/>
        </p:nvPicPr>
        <p:blipFill>
          <a:blip r:embed="rId3">
            <a:alphaModFix/>
          </a:blip>
          <a:stretch>
            <a:fillRect/>
          </a:stretch>
        </p:blipFill>
        <p:spPr>
          <a:xfrm>
            <a:off x="262801" y="752874"/>
            <a:ext cx="8618400" cy="415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39" name="Shape 139"/>
          <p:cNvSpPr txBox="1">
            <a:spLocks noGrp="1"/>
          </p:cNvSpPr>
          <p:nvPr>
            <p:ph type="body" idx="1"/>
          </p:nvPr>
        </p:nvSpPr>
        <p:spPr>
          <a:xfrm>
            <a:off x="311700" y="1152475"/>
            <a:ext cx="8520600" cy="38367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a:t>
            </a:r>
          </a:p>
          <a:p>
            <a:pPr lvl="0">
              <a:spcBef>
                <a:spcPts val="0"/>
              </a:spcBef>
              <a:buClr>
                <a:schemeClr val="dk1"/>
              </a:buClr>
              <a:buSzPct val="61111"/>
              <a:buFont typeface="Arial"/>
              <a:buNone/>
            </a:pPr>
            <a:endParaRPr/>
          </a:p>
          <a:p>
            <a:pPr lvl="0">
              <a:spcBef>
                <a:spcPts val="0"/>
              </a:spcBef>
              <a:buClr>
                <a:schemeClr val="dk1"/>
              </a:buClr>
              <a:buSzPct val="61111"/>
              <a:buFont typeface="Arial"/>
              <a:buNone/>
            </a:pPr>
            <a:endParaRPr/>
          </a:p>
          <a:p>
            <a:pPr lvl="0">
              <a:spcBef>
                <a:spcPts val="0"/>
              </a:spcBef>
              <a:buClr>
                <a:schemeClr val="dk1"/>
              </a:buClr>
              <a:buSzPct val="61111"/>
              <a:buFont typeface="Arial"/>
              <a:buNone/>
            </a:pPr>
            <a:endParaRPr/>
          </a:p>
          <a:p>
            <a:pPr lvl="0">
              <a:spcBef>
                <a:spcPts val="0"/>
              </a:spcBef>
              <a:buClr>
                <a:schemeClr val="dk1"/>
              </a:buClr>
              <a:buSzPct val="61111"/>
              <a:buFont typeface="Arial"/>
              <a:buNone/>
            </a:pPr>
            <a:endParaRPr/>
          </a:p>
          <a:p>
            <a:pPr marL="457200" lvl="0" indent="-228600">
              <a:spcBef>
                <a:spcPts val="0"/>
              </a:spcBef>
              <a:buClr>
                <a:schemeClr val="dk1"/>
              </a:buClr>
            </a:pPr>
            <a:r>
              <a:rPr lang="en" b="1">
                <a:solidFill>
                  <a:schemeClr val="dk1"/>
                </a:solidFill>
              </a:rPr>
              <a:t>CORRECT ANSWER: INCREASE</a:t>
            </a:r>
          </a:p>
          <a:p>
            <a:pPr marL="914400" lvl="1" indent="-228600">
              <a:spcBef>
                <a:spcPts val="0"/>
              </a:spcBef>
              <a:buClr>
                <a:schemeClr val="dk1"/>
              </a:buClr>
            </a:pPr>
            <a:r>
              <a:rPr lang="en">
                <a:solidFill>
                  <a:schemeClr val="dk1"/>
                </a:solidFill>
              </a:rPr>
              <a:t>Addition of Cl to position 2 reduces aromatic hydroxylation (phase one P450 metabolism) and increases half-life</a:t>
            </a:r>
          </a:p>
          <a:p>
            <a:pPr lvl="0">
              <a:spcBef>
                <a:spcPts val="0"/>
              </a:spcBef>
              <a:buNone/>
            </a:pPr>
            <a:endParaRPr/>
          </a:p>
        </p:txBody>
      </p:sp>
      <p:pic>
        <p:nvPicPr>
          <p:cNvPr id="140" name="Shape 140"/>
          <p:cNvPicPr preferRelativeResize="0"/>
          <p:nvPr/>
        </p:nvPicPr>
        <p:blipFill>
          <a:blip r:embed="rId3">
            <a:alphaModFix/>
          </a:blip>
          <a:stretch>
            <a:fillRect/>
          </a:stretch>
        </p:blipFill>
        <p:spPr>
          <a:xfrm>
            <a:off x="1212525" y="1955487"/>
            <a:ext cx="1524000" cy="1952625"/>
          </a:xfrm>
          <a:prstGeom prst="rect">
            <a:avLst/>
          </a:prstGeom>
          <a:noFill/>
          <a:ln>
            <a:noFill/>
          </a:ln>
        </p:spPr>
      </p:pic>
      <p:pic>
        <p:nvPicPr>
          <p:cNvPr id="141" name="Shape 141"/>
          <p:cNvPicPr preferRelativeResize="0"/>
          <p:nvPr/>
        </p:nvPicPr>
        <p:blipFill>
          <a:blip r:embed="rId3">
            <a:alphaModFix/>
          </a:blip>
          <a:stretch>
            <a:fillRect/>
          </a:stretch>
        </p:blipFill>
        <p:spPr>
          <a:xfrm>
            <a:off x="4142400" y="1955487"/>
            <a:ext cx="1524000" cy="1952625"/>
          </a:xfrm>
          <a:prstGeom prst="rect">
            <a:avLst/>
          </a:prstGeom>
          <a:noFill/>
          <a:ln>
            <a:noFill/>
          </a:ln>
        </p:spPr>
      </p:pic>
      <p:sp>
        <p:nvSpPr>
          <p:cNvPr id="142" name="Shape 142"/>
          <p:cNvSpPr txBox="1"/>
          <p:nvPr/>
        </p:nvSpPr>
        <p:spPr>
          <a:xfrm>
            <a:off x="6840850" y="2025212"/>
            <a:ext cx="1684500" cy="18132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rPr>
              <a:t>Click on either: </a:t>
            </a:r>
          </a:p>
          <a:p>
            <a:pPr lvl="0" algn="ctr" rtl="0">
              <a:spcBef>
                <a:spcPts val="0"/>
              </a:spcBef>
              <a:buNone/>
            </a:pPr>
            <a:endParaRPr b="1">
              <a:solidFill>
                <a:schemeClr val="dk1"/>
              </a:solidFill>
            </a:endParaRPr>
          </a:p>
          <a:p>
            <a:pPr lvl="0" algn="ctr" rtl="0">
              <a:spcBef>
                <a:spcPts val="0"/>
              </a:spcBef>
              <a:buClr>
                <a:schemeClr val="dk1"/>
              </a:buClr>
              <a:buFont typeface="Arial"/>
              <a:buNone/>
            </a:pPr>
            <a:r>
              <a:rPr lang="en" b="1">
                <a:solidFill>
                  <a:schemeClr val="dk1"/>
                </a:solidFill>
              </a:rPr>
              <a:t>INCREASE</a:t>
            </a:r>
          </a:p>
          <a:p>
            <a:pPr lvl="0" algn="ctr" rtl="0">
              <a:spcBef>
                <a:spcPts val="0"/>
              </a:spcBef>
              <a:buClr>
                <a:schemeClr val="dk1"/>
              </a:buClr>
              <a:buFont typeface="Arial"/>
              <a:buNone/>
            </a:pPr>
            <a:endParaRPr b="1">
              <a:solidFill>
                <a:schemeClr val="dk1"/>
              </a:solidFill>
            </a:endParaRPr>
          </a:p>
          <a:p>
            <a:pPr lvl="0" algn="ctr" rtl="0">
              <a:spcBef>
                <a:spcPts val="0"/>
              </a:spcBef>
              <a:buClr>
                <a:schemeClr val="dk1"/>
              </a:buClr>
              <a:buFont typeface="Arial"/>
              <a:buNone/>
            </a:pPr>
            <a:r>
              <a:rPr lang="en" b="1">
                <a:solidFill>
                  <a:schemeClr val="dk1"/>
                </a:solidFill>
              </a:rPr>
              <a:t>OR</a:t>
            </a:r>
          </a:p>
          <a:p>
            <a:pPr lvl="0" algn="ctr" rtl="0">
              <a:spcBef>
                <a:spcPts val="0"/>
              </a:spcBef>
              <a:buClr>
                <a:schemeClr val="dk1"/>
              </a:buClr>
              <a:buFont typeface="Arial"/>
              <a:buNone/>
            </a:pPr>
            <a:endParaRPr b="1">
              <a:solidFill>
                <a:schemeClr val="dk1"/>
              </a:solidFill>
            </a:endParaRPr>
          </a:p>
          <a:p>
            <a:pPr lvl="0" algn="ctr" rtl="0">
              <a:spcBef>
                <a:spcPts val="0"/>
              </a:spcBef>
              <a:buClr>
                <a:schemeClr val="dk1"/>
              </a:buClr>
              <a:buFont typeface="Arial"/>
              <a:buNone/>
            </a:pPr>
            <a:r>
              <a:rPr lang="en" b="1">
                <a:solidFill>
                  <a:schemeClr val="dk1"/>
                </a:solidFill>
              </a:rPr>
              <a:t>DECREASE</a:t>
            </a:r>
          </a:p>
          <a:p>
            <a:pPr lvl="0">
              <a:spcBef>
                <a:spcPts val="0"/>
              </a:spcBef>
              <a:buNone/>
            </a:pPr>
            <a:endParaRPr/>
          </a:p>
        </p:txBody>
      </p:sp>
      <p:cxnSp>
        <p:nvCxnSpPr>
          <p:cNvPr id="143" name="Shape 143"/>
          <p:cNvCxnSpPr/>
          <p:nvPr/>
        </p:nvCxnSpPr>
        <p:spPr>
          <a:xfrm>
            <a:off x="3021800" y="2854650"/>
            <a:ext cx="900000" cy="6000"/>
          </a:xfrm>
          <a:prstGeom prst="straightConnector1">
            <a:avLst/>
          </a:prstGeom>
          <a:noFill/>
          <a:ln w="28575" cap="flat" cmpd="sng">
            <a:solidFill>
              <a:schemeClr val="dk2"/>
            </a:solidFill>
            <a:prstDash val="solid"/>
            <a:round/>
            <a:headEnd type="none" w="lg" len="lg"/>
            <a:tailEnd type="triangle" w="lg" len="lg"/>
          </a:ln>
        </p:spPr>
      </p:cxnSp>
      <p:sp>
        <p:nvSpPr>
          <p:cNvPr id="144" name="Shape 144"/>
          <p:cNvSpPr txBox="1"/>
          <p:nvPr/>
        </p:nvSpPr>
        <p:spPr>
          <a:xfrm>
            <a:off x="2417450" y="3201825"/>
            <a:ext cx="475800" cy="2958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50" name="Shape 15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rgbClr val="000000"/>
              </a:buClr>
            </a:pPr>
            <a:r>
              <a:rPr lang="en" b="1">
                <a:solidFill>
                  <a:srgbClr val="9900FF"/>
                </a:solidFill>
              </a:rPr>
              <a:t>Tab 3</a:t>
            </a:r>
            <a:r>
              <a:rPr lang="en" b="1">
                <a:solidFill>
                  <a:srgbClr val="000000"/>
                </a:solidFill>
              </a:rPr>
              <a:t>- PRACTICE PROBLEM design: Which of these 3 compounds would be the best benzodiazepine (for the specific situation given)?</a:t>
            </a:r>
          </a:p>
          <a:p>
            <a:pPr marL="914400" lvl="1" indent="-342900">
              <a:spcBef>
                <a:spcPts val="0"/>
              </a:spcBef>
              <a:buClr>
                <a:srgbClr val="000000"/>
              </a:buClr>
              <a:buSzPct val="100000"/>
            </a:pPr>
            <a:r>
              <a:rPr lang="en" sz="1800">
                <a:solidFill>
                  <a:srgbClr val="000000"/>
                </a:solidFill>
              </a:rPr>
              <a:t>Have 3 pictures of different compounds</a:t>
            </a:r>
          </a:p>
          <a:p>
            <a:pPr marL="914400" lvl="1" indent="-342900">
              <a:spcBef>
                <a:spcPts val="0"/>
              </a:spcBef>
              <a:buClr>
                <a:srgbClr val="000000"/>
              </a:buClr>
              <a:buSzPct val="100000"/>
            </a:pPr>
            <a:r>
              <a:rPr lang="en" sz="1800" b="1">
                <a:solidFill>
                  <a:srgbClr val="000000"/>
                </a:solidFill>
              </a:rPr>
              <a:t>Student can click any of the 3 compounds</a:t>
            </a:r>
          </a:p>
          <a:p>
            <a:pPr marL="1371600" lvl="2" indent="-342900">
              <a:spcBef>
                <a:spcPts val="0"/>
              </a:spcBef>
              <a:buClr>
                <a:srgbClr val="000000"/>
              </a:buClr>
              <a:buSzPct val="100000"/>
            </a:pPr>
            <a:r>
              <a:rPr lang="en" sz="1800">
                <a:solidFill>
                  <a:srgbClr val="000000"/>
                </a:solidFill>
              </a:rPr>
              <a:t>If right compound is selected→ explanation of why the answer is correct is shown</a:t>
            </a:r>
          </a:p>
          <a:p>
            <a:pPr marL="1371600" lvl="2" indent="-342900" rtl="0">
              <a:spcBef>
                <a:spcPts val="0"/>
              </a:spcBef>
              <a:buClr>
                <a:srgbClr val="000000"/>
              </a:buClr>
              <a:buSzPct val="100000"/>
            </a:pPr>
            <a:r>
              <a:rPr lang="en" sz="1800">
                <a:solidFill>
                  <a:srgbClr val="000000"/>
                </a:solidFill>
              </a:rPr>
              <a:t>If wrong compound is selected→ direct student back to the basic SAR requirement tab for review </a:t>
            </a:r>
            <a:r>
              <a:rPr lang="en" sz="1800">
                <a:solidFill>
                  <a:schemeClr val="dk1"/>
                </a:solidFill>
              </a:rPr>
              <a:t>(no explanation is shown, student must go back and review SAR requirements to move on in the practice problems tab)</a:t>
            </a:r>
          </a:p>
          <a:p>
            <a:pPr marL="914400" lvl="0" indent="0">
              <a:spcBef>
                <a:spcPts val="0"/>
              </a:spcBef>
              <a:buNone/>
            </a:pPr>
            <a:endParaRPr sz="180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4532</Words>
  <Application>Microsoft Office PowerPoint</Application>
  <PresentationFormat>On-screen Show (16:9)</PresentationFormat>
  <Paragraphs>566</Paragraphs>
  <Slides>72</Slides>
  <Notes>72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simple-light-2</vt:lpstr>
      <vt:lpstr>Notes:</vt:lpstr>
      <vt:lpstr>Benzodiazepines</vt:lpstr>
      <vt:lpstr>Tool 1- Structure Activity Relationship (SAR) Module </vt:lpstr>
      <vt:lpstr>Tool 1- Structure Activity Relationship (SAR) Module</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2 - Mechanism of Action and Indications</vt:lpstr>
      <vt:lpstr>Tool 2 - examples</vt:lpstr>
      <vt:lpstr>Tool 2 - examples</vt:lpstr>
      <vt:lpstr>Tool 2 - examples</vt:lpstr>
      <vt:lpstr>Tool 2 - examples</vt:lpstr>
      <vt:lpstr>Tool 3 - Blank BZD worksheet</vt:lpstr>
      <vt:lpstr>Tool 3 - Complete BZD worksheet for reference</vt:lpstr>
      <vt:lpstr>PowerPoint Presentation</vt:lpstr>
      <vt:lpstr>Barbiturates</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vt:lpstr>
      <vt:lpstr>Tool 2 examples</vt:lpstr>
      <vt:lpstr>Tool 3 - Blank Barb Sheet</vt:lpstr>
      <vt:lpstr>Tool 3 - Complete Barb worksheet for reference</vt:lpstr>
      <vt:lpstr>Z-Drugs/ Miscellaneous Hypnotics</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2 - Mechanism of Action and Indications</vt:lpstr>
      <vt:lpstr>Tool 2 - examples</vt:lpstr>
      <vt:lpstr>Tool 2 - examples</vt:lpstr>
      <vt:lpstr>Tool 2 - examples</vt:lpstr>
      <vt:lpstr>Tool 3 - Blank Z-Drugs worksheet </vt:lpstr>
      <vt:lpstr>Tool 3 - Complete Z-Drug worksheet for reference</vt:lpstr>
      <vt:lpstr>Anticonvulsants</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vt:lpstr>
      <vt:lpstr>Tool 2 examples</vt:lpstr>
      <vt:lpstr>Tool 2 examples </vt:lpstr>
      <vt:lpstr>Tool 2 examples </vt:lpstr>
      <vt:lpstr>Tool 2 examples</vt:lpstr>
      <vt:lpstr>Tool 3 - </vt:lpstr>
      <vt:lpstr>Tool 3 - Blank Antiepileptic worksheet  </vt:lpstr>
      <vt:lpstr>Tool 3 - Complete Antiepileptic worksheet for reference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dc:title>
  <dc:creator>Mustapha Beleh</dc:creator>
  <cp:lastModifiedBy>Mustapha Beleh</cp:lastModifiedBy>
  <cp:revision>5</cp:revision>
  <dcterms:modified xsi:type="dcterms:W3CDTF">2016-10-21T03:18:19Z</dcterms:modified>
</cp:coreProperties>
</file>