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1" d="100"/>
          <a:sy n="161" d="100"/>
        </p:scale>
        <p:origin x="-90"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3312084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Clr>
                <a:schemeClr val="dk1"/>
              </a:buClr>
              <a:buSzPct val="100000"/>
            </a:pPr>
            <a:r>
              <a:rPr lang="en" sz="1200">
                <a:solidFill>
                  <a:schemeClr val="dk1"/>
                </a:solidFill>
              </a:rPr>
              <a:t>Escitalopram, fluoxetine, sertraline, and citalopram are examples of serotonin reuptake inhibitors </a:t>
            </a:r>
          </a:p>
          <a:p>
            <a:pPr marL="457200" lvl="0" indent="-304800" rtl="0">
              <a:lnSpc>
                <a:spcPct val="115000"/>
              </a:lnSpc>
              <a:spcBef>
                <a:spcPts val="0"/>
              </a:spcBef>
              <a:spcAft>
                <a:spcPts val="1600"/>
              </a:spcAft>
              <a:buClr>
                <a:schemeClr val="dk1"/>
              </a:buClr>
              <a:buSzPct val="100000"/>
            </a:pPr>
            <a:r>
              <a:rPr lang="en" sz="1200">
                <a:solidFill>
                  <a:schemeClr val="dk1"/>
                </a:solidFill>
              </a:rPr>
              <a:t>__SSRIs__ are the most widely prescribed antidepressants</a:t>
            </a:r>
          </a:p>
          <a:p>
            <a:pPr marL="457200" lvl="0" indent="-304800" rtl="0">
              <a:lnSpc>
                <a:spcPct val="115000"/>
              </a:lnSpc>
              <a:spcBef>
                <a:spcPts val="0"/>
              </a:spcBef>
              <a:spcAft>
                <a:spcPts val="1600"/>
              </a:spcAft>
              <a:buClr>
                <a:schemeClr val="dk1"/>
              </a:buClr>
              <a:buSzPct val="100000"/>
            </a:pPr>
            <a:r>
              <a:rPr lang="en" sz="1200">
                <a:solidFill>
                  <a:schemeClr val="dk1"/>
                </a:solidFill>
              </a:rPr>
              <a:t>_fluoxetine inhibits CYPs more significantly than __(any other SSRI)__ </a:t>
            </a:r>
          </a:p>
          <a:p>
            <a:pPr marL="457200" lvl="0" indent="-304800">
              <a:lnSpc>
                <a:spcPct val="115000"/>
              </a:lnSpc>
              <a:spcBef>
                <a:spcPts val="0"/>
              </a:spcBef>
              <a:spcAft>
                <a:spcPts val="1600"/>
              </a:spcAft>
              <a:buClr>
                <a:schemeClr val="dk1"/>
              </a:buClr>
              <a:buSzPct val="100000"/>
            </a:pPr>
            <a:r>
              <a:rPr lang="en" sz="1200">
                <a:solidFill>
                  <a:schemeClr val="dk1"/>
                </a:solidFill>
              </a:rPr>
              <a:t>Adverse effects include GI and _sexual side effects ___</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Clr>
                <a:schemeClr val="dk1"/>
              </a:buClr>
              <a:buSzPct val="100000"/>
            </a:pPr>
            <a:r>
              <a:rPr lang="en" sz="1200">
                <a:solidFill>
                  <a:schemeClr val="dk1"/>
                </a:solidFill>
              </a:rPr>
              <a:t>SSRI’s have drug drug interactions with MAOIs and can cause elevated levels of serotonin</a:t>
            </a:r>
          </a:p>
          <a:p>
            <a:pPr marL="457200" lvl="0" indent="-304800" rtl="0">
              <a:lnSpc>
                <a:spcPct val="115000"/>
              </a:lnSpc>
              <a:spcBef>
                <a:spcPts val="0"/>
              </a:spcBef>
              <a:spcAft>
                <a:spcPts val="1600"/>
              </a:spcAft>
              <a:buClr>
                <a:schemeClr val="dk1"/>
              </a:buClr>
              <a:buSzPct val="100000"/>
            </a:pPr>
            <a:r>
              <a:rPr lang="en" sz="1200">
                <a:solidFill>
                  <a:schemeClr val="dk1"/>
                </a:solidFill>
              </a:rPr>
              <a:t>Serotonin syndrome can be recognized with side effects such as increased heart rate and diarrhea </a:t>
            </a:r>
          </a:p>
          <a:p>
            <a:pPr marL="457200" lvl="0" indent="-304800" rtl="0">
              <a:lnSpc>
                <a:spcPct val="115000"/>
              </a:lnSpc>
              <a:spcBef>
                <a:spcPts val="0"/>
              </a:spcBef>
              <a:spcAft>
                <a:spcPts val="1600"/>
              </a:spcAft>
              <a:buClr>
                <a:schemeClr val="dk1"/>
              </a:buClr>
              <a:buSzPct val="100000"/>
            </a:pPr>
            <a:r>
              <a:rPr lang="en" sz="1200">
                <a:solidFill>
                  <a:schemeClr val="dk1"/>
                </a:solidFill>
              </a:rPr>
              <a:t>SSRI are (</a:t>
            </a:r>
            <a:r>
              <a:rPr lang="en" sz="1200" b="1">
                <a:solidFill>
                  <a:schemeClr val="dk1"/>
                </a:solidFill>
              </a:rPr>
              <a:t>more</a:t>
            </a:r>
            <a:r>
              <a:rPr lang="en" sz="1200">
                <a:solidFill>
                  <a:schemeClr val="dk1"/>
                </a:solidFill>
              </a:rPr>
              <a:t>/less) tolerated than TCA </a:t>
            </a:r>
          </a:p>
          <a:p>
            <a:pPr marL="457200" lvl="0" indent="-304800">
              <a:lnSpc>
                <a:spcPct val="115000"/>
              </a:lnSpc>
              <a:spcBef>
                <a:spcPts val="0"/>
              </a:spcBef>
              <a:spcAft>
                <a:spcPts val="1600"/>
              </a:spcAft>
              <a:buClr>
                <a:schemeClr val="dk1"/>
              </a:buClr>
              <a:buSzPct val="100000"/>
            </a:pPr>
            <a:r>
              <a:rPr lang="en" sz="1200">
                <a:solidFill>
                  <a:schemeClr val="dk1"/>
                </a:solidFill>
              </a:rPr>
              <a:t>Abrupt withdrawal can cause physical dependence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SRI table blank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SRI Table Complete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a:lnSpc>
                <a:spcPct val="115000"/>
              </a:lnSpc>
              <a:spcBef>
                <a:spcPts val="0"/>
              </a:spcBef>
              <a:spcAft>
                <a:spcPts val="1600"/>
              </a:spcAft>
              <a:buClr>
                <a:schemeClr val="dk1"/>
              </a:buClr>
              <a:buSzPct val="100000"/>
            </a:pPr>
            <a:r>
              <a:rPr lang="en" sz="1200">
                <a:solidFill>
                  <a:schemeClr val="dk1"/>
                </a:solidFill>
              </a:rPr>
              <a:t>Tertiary TCAs have slightly greater selectivity for blockade of (Norepinephrine/</a:t>
            </a:r>
            <a:r>
              <a:rPr lang="en" sz="1200" b="1">
                <a:solidFill>
                  <a:schemeClr val="dk1"/>
                </a:solidFill>
              </a:rPr>
              <a:t>Serotonin</a:t>
            </a:r>
            <a:r>
              <a:rPr lang="en" sz="1200">
                <a:solidFill>
                  <a:schemeClr val="dk1"/>
                </a:solidFill>
              </a:rPr>
              <a:t>) reuptake over (</a:t>
            </a:r>
            <a:r>
              <a:rPr lang="en" sz="1200" b="1">
                <a:solidFill>
                  <a:schemeClr val="dk1"/>
                </a:solidFill>
              </a:rPr>
              <a:t>Norepinephrine</a:t>
            </a:r>
            <a:r>
              <a:rPr lang="en" sz="1200">
                <a:solidFill>
                  <a:schemeClr val="dk1"/>
                </a:solidFill>
              </a:rPr>
              <a:t>/Serotonin) reuptake</a:t>
            </a:r>
          </a:p>
          <a:p>
            <a:pPr marL="457200" lvl="0" indent="-304800">
              <a:lnSpc>
                <a:spcPct val="115000"/>
              </a:lnSpc>
              <a:spcBef>
                <a:spcPts val="0"/>
              </a:spcBef>
              <a:spcAft>
                <a:spcPts val="1600"/>
              </a:spcAft>
              <a:buClr>
                <a:schemeClr val="dk1"/>
              </a:buClr>
              <a:buSzPct val="100000"/>
            </a:pPr>
            <a:r>
              <a:rPr lang="en" sz="1200">
                <a:solidFill>
                  <a:schemeClr val="dk1"/>
                </a:solidFill>
              </a:rPr>
              <a:t>Secondary TCA’s, such as (</a:t>
            </a:r>
            <a:r>
              <a:rPr lang="en" sz="1200" b="1">
                <a:solidFill>
                  <a:schemeClr val="dk1"/>
                </a:solidFill>
              </a:rPr>
              <a:t>nortriptyline</a:t>
            </a:r>
            <a:r>
              <a:rPr lang="en" sz="1200">
                <a:solidFill>
                  <a:schemeClr val="dk1"/>
                </a:solidFill>
              </a:rPr>
              <a:t>/amitriptyline) have greater selectivity for blockade of (</a:t>
            </a:r>
            <a:r>
              <a:rPr lang="en" sz="1200" b="1">
                <a:solidFill>
                  <a:schemeClr val="dk1"/>
                </a:solidFill>
              </a:rPr>
              <a:t>Norepinephrine</a:t>
            </a:r>
            <a:r>
              <a:rPr lang="en" sz="1200">
                <a:solidFill>
                  <a:schemeClr val="dk1"/>
                </a:solidFill>
              </a:rPr>
              <a:t>/Serotonin)</a:t>
            </a:r>
          </a:p>
          <a:p>
            <a:pPr marL="457200" lvl="0" indent="-304800">
              <a:lnSpc>
                <a:spcPct val="115000"/>
              </a:lnSpc>
              <a:spcBef>
                <a:spcPts val="0"/>
              </a:spcBef>
              <a:spcAft>
                <a:spcPts val="1600"/>
              </a:spcAft>
              <a:buClr>
                <a:schemeClr val="dk1"/>
              </a:buClr>
              <a:buSzPct val="100000"/>
            </a:pPr>
            <a:r>
              <a:rPr lang="en" sz="1200">
                <a:solidFill>
                  <a:schemeClr val="dk1"/>
                </a:solidFill>
              </a:rPr>
              <a:t>TCA adverse effects include antimuscarinic effects such as dry eyes and mouth</a:t>
            </a:r>
          </a:p>
          <a:p>
            <a:pPr marL="457200" lvl="0" indent="-304800" rtl="0">
              <a:lnSpc>
                <a:spcPct val="115000"/>
              </a:lnSpc>
              <a:spcBef>
                <a:spcPts val="0"/>
              </a:spcBef>
              <a:spcAft>
                <a:spcPts val="1600"/>
              </a:spcAft>
              <a:buClr>
                <a:schemeClr val="dk1"/>
              </a:buClr>
              <a:buSzPct val="100000"/>
            </a:pPr>
            <a:r>
              <a:rPr lang="en" sz="1200">
                <a:solidFill>
                  <a:schemeClr val="dk1"/>
                </a:solidFill>
              </a:rPr>
              <a:t>Onset of action for TCA’s takes 2-3 (</a:t>
            </a:r>
            <a:r>
              <a:rPr lang="en" sz="1200" b="1">
                <a:solidFill>
                  <a:schemeClr val="dk1"/>
                </a:solidFill>
              </a:rPr>
              <a:t>weeks</a:t>
            </a:r>
            <a:r>
              <a:rPr lang="en" sz="1200">
                <a:solidFill>
                  <a:schemeClr val="dk1"/>
                </a:solidFill>
              </a:rPr>
              <a:t>/days)</a:t>
            </a:r>
          </a:p>
          <a:p>
            <a:pPr marL="457200" lvl="0" indent="-304800" rtl="0">
              <a:lnSpc>
                <a:spcPct val="115000"/>
              </a:lnSpc>
              <a:spcBef>
                <a:spcPts val="0"/>
              </a:spcBef>
              <a:spcAft>
                <a:spcPts val="1600"/>
              </a:spcAft>
              <a:buClr>
                <a:schemeClr val="dk1"/>
              </a:buClr>
              <a:buSzPct val="100000"/>
            </a:pPr>
            <a:r>
              <a:rPr lang="en" sz="1200">
                <a:solidFill>
                  <a:schemeClr val="dk1"/>
                </a:solidFill>
              </a:rPr>
              <a:t>Sedation</a:t>
            </a:r>
          </a:p>
          <a:p>
            <a:pPr marL="457200" lvl="0" indent="-304800">
              <a:lnSpc>
                <a:spcPct val="115000"/>
              </a:lnSpc>
              <a:spcBef>
                <a:spcPts val="0"/>
              </a:spcBef>
              <a:spcAft>
                <a:spcPts val="1600"/>
              </a:spcAft>
              <a:buClr>
                <a:schemeClr val="dk1"/>
              </a:buClr>
              <a:buSzPct val="100000"/>
            </a:pPr>
            <a:endParaRPr sz="1200">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Blank TCA sheet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Complete TCA sheet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7" name="Shape 5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3" name="Shape 5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a:lnSpc>
                <a:spcPct val="115000"/>
              </a:lnSpc>
              <a:spcBef>
                <a:spcPts val="0"/>
              </a:spcBef>
              <a:spcAft>
                <a:spcPts val="1600"/>
              </a:spcAft>
              <a:buClr>
                <a:schemeClr val="dk1"/>
              </a:buClr>
              <a:buSzPct val="100000"/>
            </a:pPr>
            <a:r>
              <a:rPr lang="en" sz="1200">
                <a:solidFill>
                  <a:schemeClr val="dk1"/>
                </a:solidFill>
              </a:rPr>
              <a:t>Significant side effect of both trazodone and mirtazepine is sedation</a:t>
            </a:r>
          </a:p>
          <a:p>
            <a:pPr marL="457200" lvl="0" indent="-304800">
              <a:lnSpc>
                <a:spcPct val="115000"/>
              </a:lnSpc>
              <a:spcBef>
                <a:spcPts val="0"/>
              </a:spcBef>
              <a:spcAft>
                <a:spcPts val="1600"/>
              </a:spcAft>
              <a:buClr>
                <a:schemeClr val="dk1"/>
              </a:buClr>
              <a:buSzPct val="100000"/>
            </a:pPr>
            <a:r>
              <a:rPr lang="en" sz="1200">
                <a:solidFill>
                  <a:schemeClr val="dk1"/>
                </a:solidFill>
              </a:rPr>
              <a:t>Trazodone works by blocking the 5HT2A serotonin receptor and being an agonist at the 5HT1A serotonin receptor </a:t>
            </a:r>
          </a:p>
          <a:p>
            <a:pPr marL="457200" lvl="0" indent="-304800">
              <a:lnSpc>
                <a:spcPct val="115000"/>
              </a:lnSpc>
              <a:spcBef>
                <a:spcPts val="0"/>
              </a:spcBef>
              <a:spcAft>
                <a:spcPts val="1600"/>
              </a:spcAft>
              <a:buClr>
                <a:schemeClr val="dk1"/>
              </a:buClr>
              <a:buSzPct val="100000"/>
            </a:pPr>
            <a:r>
              <a:rPr lang="en" sz="1200">
                <a:solidFill>
                  <a:schemeClr val="dk1"/>
                </a:solidFill>
              </a:rPr>
              <a:t>Mirtazapine blocks a serotonin receptor and a histamine receptor</a:t>
            </a:r>
          </a:p>
          <a:p>
            <a:pPr marL="457200" lvl="0" indent="-304800">
              <a:lnSpc>
                <a:spcPct val="115000"/>
              </a:lnSpc>
              <a:spcBef>
                <a:spcPts val="0"/>
              </a:spcBef>
              <a:spcAft>
                <a:spcPts val="1600"/>
              </a:spcAft>
              <a:buClr>
                <a:schemeClr val="dk1"/>
              </a:buClr>
              <a:buSzPct val="100000"/>
            </a:pPr>
            <a:r>
              <a:rPr lang="en" sz="1200">
                <a:solidFill>
                  <a:schemeClr val="dk1"/>
                </a:solidFill>
              </a:rPr>
              <a:t>Buproprion has a potential for seizures at high doses</a:t>
            </a:r>
          </a:p>
          <a:p>
            <a:pPr marL="457200" lvl="0" indent="-304800">
              <a:lnSpc>
                <a:spcPct val="115000"/>
              </a:lnSpc>
              <a:spcBef>
                <a:spcPts val="0"/>
              </a:spcBef>
              <a:spcAft>
                <a:spcPts val="1600"/>
              </a:spcAft>
              <a:buClr>
                <a:schemeClr val="dk1"/>
              </a:buClr>
              <a:buSzPct val="100000"/>
            </a:pPr>
            <a:r>
              <a:rPr lang="en" sz="1200">
                <a:solidFill>
                  <a:schemeClr val="dk1"/>
                </a:solidFill>
              </a:rPr>
              <a:t>trazodone can cause increase appetite and weight gain while bupropion can have the opposite effect</a:t>
            </a:r>
          </a:p>
          <a:p>
            <a:pPr marL="457200" lvl="0" indent="-304800">
              <a:lnSpc>
                <a:spcPct val="115000"/>
              </a:lnSpc>
              <a:spcBef>
                <a:spcPts val="0"/>
              </a:spcBef>
              <a:spcAft>
                <a:spcPts val="1600"/>
              </a:spcAft>
              <a:buClr>
                <a:schemeClr val="dk1"/>
              </a:buClr>
              <a:buSzPct val="100000"/>
            </a:pPr>
            <a:r>
              <a:rPr lang="en" sz="1200">
                <a:solidFill>
                  <a:schemeClr val="dk1"/>
                </a:solidFill>
              </a:rPr>
              <a:t>Trazodone can be used a sleep aid independent of its antidepressant activity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4" name="Shape 5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0" name="Shape 5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Combined antidepressant blank page 1</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6" name="Shape 5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Combined antidepressant blank page 2</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Combined antidepressant complete page 1</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Combined antidepressant complete page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9.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2150850"/>
            <a:ext cx="8520600" cy="1041600"/>
          </a:xfrm>
          <a:prstGeom prst="rect">
            <a:avLst/>
          </a:prstGeom>
        </p:spPr>
        <p:txBody>
          <a:bodyPr lIns="91425" tIns="91425" rIns="91425" bIns="91425" anchor="ctr" anchorCtr="0">
            <a:noAutofit/>
          </a:bodyPr>
          <a:lstStyle/>
          <a:p>
            <a:pPr lvl="0">
              <a:spcBef>
                <a:spcPts val="0"/>
              </a:spcBef>
              <a:buNone/>
            </a:pPr>
            <a:r>
              <a:rPr lang="en"/>
              <a:t>Selective Serotonin Reuptake Inhibitors (SSRIs)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34" name="Shape 134"/>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at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rtl="0">
              <a:spcBef>
                <a:spcPts val="0"/>
              </a:spcBef>
              <a:buClr>
                <a:schemeClr val="dk1"/>
              </a:buClr>
            </a:pPr>
            <a:r>
              <a:rPr lang="en">
                <a:solidFill>
                  <a:schemeClr val="dk1"/>
                </a:solidFill>
              </a:rPr>
              <a:t>Ortho EWG substitution results in NRI and decreases SERT affinity</a:t>
            </a:r>
          </a:p>
          <a:p>
            <a:pPr lvl="0" rtl="0">
              <a:spcBef>
                <a:spcPts val="0"/>
              </a:spcBef>
              <a:buNone/>
            </a:pPr>
            <a:endParaRPr/>
          </a:p>
        </p:txBody>
      </p:sp>
      <p:cxnSp>
        <p:nvCxnSpPr>
          <p:cNvPr id="135" name="Shape 135"/>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136" name="Shape 136"/>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137" name="Shape 137"/>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a:t>
            </a:r>
          </a:p>
          <a:p>
            <a:pPr lvl="0" algn="ctr" rtl="0">
              <a:spcBef>
                <a:spcPts val="0"/>
              </a:spcBef>
              <a:buNone/>
            </a:pPr>
            <a:r>
              <a:rPr lang="en">
                <a:solidFill>
                  <a:schemeClr val="dk1"/>
                </a:solidFill>
              </a:rPr>
              <a:t> </a:t>
            </a: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p:txBody>
      </p:sp>
      <p:pic>
        <p:nvPicPr>
          <p:cNvPr id="138" name="Shape 138"/>
          <p:cNvPicPr preferRelativeResize="0"/>
          <p:nvPr/>
        </p:nvPicPr>
        <p:blipFill>
          <a:blip r:embed="rId3">
            <a:alphaModFix/>
          </a:blip>
          <a:stretch>
            <a:fillRect/>
          </a:stretch>
        </p:blipFill>
        <p:spPr>
          <a:xfrm>
            <a:off x="4475400" y="2170112"/>
            <a:ext cx="1638300" cy="1381125"/>
          </a:xfrm>
          <a:prstGeom prst="rect">
            <a:avLst/>
          </a:prstGeom>
          <a:noFill/>
          <a:ln>
            <a:noFill/>
          </a:ln>
        </p:spPr>
      </p:pic>
      <p:pic>
        <p:nvPicPr>
          <p:cNvPr id="139" name="Shape 139"/>
          <p:cNvPicPr preferRelativeResize="0"/>
          <p:nvPr/>
        </p:nvPicPr>
        <p:blipFill>
          <a:blip r:embed="rId3">
            <a:alphaModFix/>
          </a:blip>
          <a:stretch>
            <a:fillRect/>
          </a:stretch>
        </p:blipFill>
        <p:spPr>
          <a:xfrm>
            <a:off x="1609725" y="2170112"/>
            <a:ext cx="1638300" cy="1381125"/>
          </a:xfrm>
          <a:prstGeom prst="rect">
            <a:avLst/>
          </a:prstGeom>
          <a:noFill/>
          <a:ln>
            <a:noFill/>
          </a:ln>
        </p:spPr>
      </p:pic>
      <p:cxnSp>
        <p:nvCxnSpPr>
          <p:cNvPr id="140" name="Shape 140"/>
          <p:cNvCxnSpPr>
            <a:stCxn id="138" idx="0"/>
          </p:cNvCxnSpPr>
          <p:nvPr/>
        </p:nvCxnSpPr>
        <p:spPr>
          <a:xfrm>
            <a:off x="5294550" y="2170112"/>
            <a:ext cx="142800" cy="217800"/>
          </a:xfrm>
          <a:prstGeom prst="straightConnector1">
            <a:avLst/>
          </a:prstGeom>
          <a:noFill/>
          <a:ln w="28575" cap="flat" cmpd="sng">
            <a:solidFill>
              <a:schemeClr val="dk2"/>
            </a:solidFill>
            <a:prstDash val="solid"/>
            <a:round/>
            <a:headEnd type="none" w="lg" len="lg"/>
            <a:tailEnd type="none" w="lg" len="lg"/>
          </a:ln>
        </p:spPr>
      </p:cxnSp>
      <p:sp>
        <p:nvSpPr>
          <p:cNvPr id="141" name="Shape 141"/>
          <p:cNvSpPr txBox="1"/>
          <p:nvPr/>
        </p:nvSpPr>
        <p:spPr>
          <a:xfrm>
            <a:off x="5070025" y="1885950"/>
            <a:ext cx="367200" cy="284100"/>
          </a:xfrm>
          <a:prstGeom prst="rect">
            <a:avLst/>
          </a:prstGeom>
          <a:noFill/>
          <a:ln>
            <a:noFill/>
          </a:ln>
        </p:spPr>
        <p:txBody>
          <a:bodyPr lIns="91425" tIns="91425" rIns="91425" bIns="91425" anchor="t" anchorCtr="0">
            <a:noAutofit/>
          </a:bodyPr>
          <a:lstStyle/>
          <a:p>
            <a:pPr lvl="0">
              <a:spcBef>
                <a:spcPts val="0"/>
              </a:spcBef>
              <a:buNone/>
            </a:pPr>
            <a:r>
              <a:rPr lang="en"/>
              <a:t>Cl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47" name="Shape 14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Which of these 3 antidepressants correctly describes the situation?</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53" name="Shape 153"/>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antidepressants has major side effects as GI upset and sexual dysfunction?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1 (paroxetine)</a:t>
            </a:r>
          </a:p>
          <a:p>
            <a:pPr marL="914400" lvl="1" indent="-228600" rtl="0">
              <a:spcBef>
                <a:spcPts val="0"/>
              </a:spcBef>
              <a:spcAft>
                <a:spcPts val="0"/>
              </a:spcAft>
              <a:buClr>
                <a:srgbClr val="000000"/>
              </a:buClr>
            </a:pPr>
            <a:r>
              <a:rPr lang="en">
                <a:solidFill>
                  <a:srgbClr val="000000"/>
                </a:solidFill>
              </a:rPr>
              <a:t>Paroxetine is an SSRI, which commonly shows these adverse events</a:t>
            </a:r>
          </a:p>
        </p:txBody>
      </p:sp>
      <p:sp>
        <p:nvSpPr>
          <p:cNvPr id="154" name="Shape 154"/>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155" name="Shape 155"/>
          <p:cNvPicPr preferRelativeResize="0"/>
          <p:nvPr/>
        </p:nvPicPr>
        <p:blipFill>
          <a:blip r:embed="rId3">
            <a:alphaModFix/>
          </a:blip>
          <a:stretch>
            <a:fillRect/>
          </a:stretch>
        </p:blipFill>
        <p:spPr>
          <a:xfrm>
            <a:off x="793987" y="2043100"/>
            <a:ext cx="2105025" cy="1057275"/>
          </a:xfrm>
          <a:prstGeom prst="rect">
            <a:avLst/>
          </a:prstGeom>
          <a:noFill/>
          <a:ln>
            <a:noFill/>
          </a:ln>
        </p:spPr>
      </p:pic>
      <p:pic>
        <p:nvPicPr>
          <p:cNvPr id="156" name="Shape 156"/>
          <p:cNvPicPr preferRelativeResize="0"/>
          <p:nvPr/>
        </p:nvPicPr>
        <p:blipFill>
          <a:blip r:embed="rId4">
            <a:alphaModFix/>
          </a:blip>
          <a:stretch>
            <a:fillRect/>
          </a:stretch>
        </p:blipFill>
        <p:spPr>
          <a:xfrm>
            <a:off x="3805225" y="1771650"/>
            <a:ext cx="1533525" cy="1600200"/>
          </a:xfrm>
          <a:prstGeom prst="rect">
            <a:avLst/>
          </a:prstGeom>
          <a:noFill/>
          <a:ln>
            <a:noFill/>
          </a:ln>
        </p:spPr>
      </p:pic>
      <p:pic>
        <p:nvPicPr>
          <p:cNvPr id="157" name="Shape 157"/>
          <p:cNvPicPr preferRelativeResize="0"/>
          <p:nvPr/>
        </p:nvPicPr>
        <p:blipFill>
          <a:blip r:embed="rId5">
            <a:alphaModFix/>
          </a:blip>
          <a:stretch>
            <a:fillRect/>
          </a:stretch>
        </p:blipFill>
        <p:spPr>
          <a:xfrm>
            <a:off x="6557962" y="2043087"/>
            <a:ext cx="1743075" cy="12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63" name="Shape 163"/>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Which of these 3 antidepressants is most selective for SERT?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(sertraline)</a:t>
            </a:r>
          </a:p>
          <a:p>
            <a:pPr marL="914400" lvl="1" indent="-228600" rtl="0">
              <a:spcBef>
                <a:spcPts val="0"/>
              </a:spcBef>
              <a:spcAft>
                <a:spcPts val="0"/>
              </a:spcAft>
              <a:buClr>
                <a:srgbClr val="000000"/>
              </a:buClr>
            </a:pPr>
            <a:r>
              <a:rPr lang="en">
                <a:solidFill>
                  <a:srgbClr val="000000"/>
                </a:solidFill>
              </a:rPr>
              <a:t>Sertraline is an SSRI, which is selective for SERT. Compound 1 is an NRI and compound 2 is a secondary amine TCA, which is more selective for NET.</a:t>
            </a:r>
          </a:p>
        </p:txBody>
      </p:sp>
      <p:sp>
        <p:nvSpPr>
          <p:cNvPr id="164" name="Shape 164"/>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165" name="Shape 165"/>
          <p:cNvPicPr preferRelativeResize="0"/>
          <p:nvPr/>
        </p:nvPicPr>
        <p:blipFill>
          <a:blip r:embed="rId3">
            <a:alphaModFix/>
          </a:blip>
          <a:stretch>
            <a:fillRect/>
          </a:stretch>
        </p:blipFill>
        <p:spPr>
          <a:xfrm>
            <a:off x="1178375" y="1828800"/>
            <a:ext cx="1790700" cy="1485900"/>
          </a:xfrm>
          <a:prstGeom prst="rect">
            <a:avLst/>
          </a:prstGeom>
          <a:noFill/>
          <a:ln>
            <a:noFill/>
          </a:ln>
        </p:spPr>
      </p:pic>
      <p:pic>
        <p:nvPicPr>
          <p:cNvPr id="166" name="Shape 166"/>
          <p:cNvPicPr preferRelativeResize="0"/>
          <p:nvPr/>
        </p:nvPicPr>
        <p:blipFill>
          <a:blip r:embed="rId4">
            <a:alphaModFix/>
          </a:blip>
          <a:stretch>
            <a:fillRect/>
          </a:stretch>
        </p:blipFill>
        <p:spPr>
          <a:xfrm>
            <a:off x="4049912" y="1951800"/>
            <a:ext cx="1362900" cy="1362900"/>
          </a:xfrm>
          <a:prstGeom prst="rect">
            <a:avLst/>
          </a:prstGeom>
          <a:noFill/>
          <a:ln>
            <a:noFill/>
          </a:ln>
        </p:spPr>
      </p:pic>
      <p:pic>
        <p:nvPicPr>
          <p:cNvPr id="167" name="Shape 167"/>
          <p:cNvPicPr preferRelativeResize="0"/>
          <p:nvPr/>
        </p:nvPicPr>
        <p:blipFill>
          <a:blip r:embed="rId5">
            <a:alphaModFix/>
          </a:blip>
          <a:stretch>
            <a:fillRect/>
          </a:stretch>
        </p:blipFill>
        <p:spPr>
          <a:xfrm>
            <a:off x="6413100" y="1951800"/>
            <a:ext cx="1852319" cy="115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73" name="Shape 1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if the metabolites will be active or inactive</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with its metabolites</a:t>
            </a:r>
          </a:p>
          <a:p>
            <a:pPr marL="1371600" lvl="2" indent="-342900" rtl="0">
              <a:spcBef>
                <a:spcPts val="0"/>
              </a:spcBef>
              <a:buClr>
                <a:schemeClr val="dk1"/>
              </a:buClr>
              <a:buSzPct val="100000"/>
            </a:pPr>
            <a:r>
              <a:rPr lang="en" sz="1800" b="1">
                <a:solidFill>
                  <a:schemeClr val="dk1"/>
                </a:solidFill>
              </a:rPr>
              <a:t>Answer choices for each metabolite: active or inactive</a:t>
            </a:r>
          </a:p>
          <a:p>
            <a:pPr marL="1828800" lvl="3" indent="-342900" rtl="0">
              <a:spcBef>
                <a:spcPts val="0"/>
              </a:spcBef>
              <a:buClr>
                <a:schemeClr val="dk1"/>
              </a:buClr>
              <a:buSzPct val="100000"/>
            </a:pPr>
            <a:r>
              <a:rPr lang="en" sz="1800">
                <a:solidFill>
                  <a:schemeClr val="dk1"/>
                </a:solidFill>
              </a:rPr>
              <a:t>Correct answer will be shown once selected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79" name="Shape 179"/>
          <p:cNvSpPr txBox="1">
            <a:spLocks noGrp="1"/>
          </p:cNvSpPr>
          <p:nvPr>
            <p:ph type="body" idx="1"/>
          </p:nvPr>
        </p:nvSpPr>
        <p:spPr>
          <a:xfrm>
            <a:off x="311700" y="1152475"/>
            <a:ext cx="8637900" cy="36603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180" name="Shape 180" descr="Screen shot 2016-08-08 at 10.38.03 AM.png"/>
          <p:cNvPicPr preferRelativeResize="0"/>
          <p:nvPr/>
        </p:nvPicPr>
        <p:blipFill>
          <a:blip r:embed="rId3">
            <a:alphaModFix/>
          </a:blip>
          <a:stretch>
            <a:fillRect/>
          </a:stretch>
        </p:blipFill>
        <p:spPr>
          <a:xfrm>
            <a:off x="973249" y="1837650"/>
            <a:ext cx="6544699" cy="1468199"/>
          </a:xfrm>
          <a:prstGeom prst="rect">
            <a:avLst/>
          </a:prstGeom>
          <a:noFill/>
          <a:ln>
            <a:noFill/>
          </a:ln>
        </p:spPr>
      </p:pic>
      <p:sp>
        <p:nvSpPr>
          <p:cNvPr id="181" name="Shape 181"/>
          <p:cNvSpPr txBox="1"/>
          <p:nvPr/>
        </p:nvSpPr>
        <p:spPr>
          <a:xfrm>
            <a:off x="1048925" y="2741875"/>
            <a:ext cx="1247400" cy="19968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a:t>
            </a:r>
          </a:p>
          <a:p>
            <a:pPr lvl="0" rtl="0">
              <a:spcBef>
                <a:spcPts val="0"/>
              </a:spcBef>
              <a:buNone/>
            </a:pPr>
            <a:r>
              <a:rPr lang="en" b="1"/>
              <a:t>Inactive</a:t>
            </a:r>
          </a:p>
        </p:txBody>
      </p:sp>
      <p:sp>
        <p:nvSpPr>
          <p:cNvPr id="182" name="Shape 182"/>
          <p:cNvSpPr txBox="1"/>
          <p:nvPr/>
        </p:nvSpPr>
        <p:spPr>
          <a:xfrm>
            <a:off x="6108400" y="2741875"/>
            <a:ext cx="1247400" cy="19968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a:t>
            </a:r>
          </a:p>
          <a:p>
            <a:pPr lvl="0" rtl="0">
              <a:spcBef>
                <a:spcPts val="0"/>
              </a:spcBef>
              <a:buNone/>
            </a:pPr>
            <a:r>
              <a:rPr lang="en" b="1"/>
              <a:t>Active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14705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188" name="Shape 188"/>
          <p:cNvSpPr txBox="1">
            <a:spLocks noGrp="1"/>
          </p:cNvSpPr>
          <p:nvPr>
            <p:ph type="body" idx="1"/>
          </p:nvPr>
        </p:nvSpPr>
        <p:spPr>
          <a:xfrm>
            <a:off x="311700" y="752850"/>
            <a:ext cx="8520600" cy="3637800"/>
          </a:xfrm>
          <a:prstGeom prst="rect">
            <a:avLst/>
          </a:prstGeom>
        </p:spPr>
        <p:txBody>
          <a:bodyPr lIns="91425" tIns="91425" rIns="91425" bIns="91425" anchor="t" anchorCtr="0">
            <a:noAutofit/>
          </a:bodyPr>
          <a:lstStyle/>
          <a:p>
            <a:pPr marL="457200" lvl="0" indent="-330200">
              <a:spcBef>
                <a:spcPts val="0"/>
              </a:spcBef>
              <a:buClr>
                <a:srgbClr val="000000"/>
              </a:buClr>
              <a:buSzPct val="100000"/>
            </a:pPr>
            <a:r>
              <a:rPr lang="en" sz="1600" b="1">
                <a:solidFill>
                  <a:srgbClr val="000000"/>
                </a:solidFill>
              </a:rPr>
              <a:t>Module Design Overview:</a:t>
            </a:r>
          </a:p>
          <a:p>
            <a:pPr marL="914400" lvl="1" indent="-330200">
              <a:spcBef>
                <a:spcPts val="0"/>
              </a:spcBef>
              <a:buClr>
                <a:srgbClr val="000000"/>
              </a:buClr>
              <a:buSzPct val="100000"/>
            </a:pPr>
            <a:r>
              <a:rPr lang="en" sz="1600">
                <a:solidFill>
                  <a:srgbClr val="000000"/>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rgbClr val="000000"/>
              </a:buClr>
              <a:buSzPct val="100000"/>
            </a:pPr>
            <a:r>
              <a:rPr lang="en" sz="1600">
                <a:solidFill>
                  <a:srgbClr val="000000"/>
                </a:solidFill>
              </a:rPr>
              <a:t>Students will have examples of drug structures from the class on the screen and will know what drug class they are working on </a:t>
            </a:r>
          </a:p>
          <a:p>
            <a:pPr marL="1828800" lvl="3" indent="-330200">
              <a:spcBef>
                <a:spcPts val="0"/>
              </a:spcBef>
              <a:buClr>
                <a:srgbClr val="000000"/>
              </a:buClr>
              <a:buSzPct val="100000"/>
            </a:pPr>
            <a:r>
              <a:rPr lang="en" sz="1600">
                <a:solidFill>
                  <a:srgbClr val="000000"/>
                </a:solidFill>
              </a:rPr>
              <a:t>The drop down menu will have possible fill in the blank choices </a:t>
            </a:r>
          </a:p>
          <a:p>
            <a:pPr marL="1828800" lvl="3" indent="-330200">
              <a:spcBef>
                <a:spcPts val="0"/>
              </a:spcBef>
              <a:buClr>
                <a:srgbClr val="000000"/>
              </a:buClr>
              <a:buSzPct val="100000"/>
            </a:pPr>
            <a:r>
              <a:rPr lang="en" sz="1600">
                <a:solidFill>
                  <a:srgbClr val="000000"/>
                </a:solidFill>
              </a:rPr>
              <a:t>The goal of the fill in the blanks will to have a summary of where and how the drug class acts, and why it works for its indications</a:t>
            </a:r>
          </a:p>
          <a:p>
            <a:pPr marL="1371600" lvl="2" indent="-330200">
              <a:spcBef>
                <a:spcPts val="0"/>
              </a:spcBef>
              <a:buClr>
                <a:srgbClr val="0000FF"/>
              </a:buClr>
              <a:buSzPct val="100000"/>
            </a:pPr>
            <a:r>
              <a:rPr lang="en" sz="1600" b="1">
                <a:solidFill>
                  <a:srgbClr val="0000FF"/>
                </a:solidFill>
              </a:rPr>
              <a:t>2. Side effects/Contraindications </a:t>
            </a:r>
          </a:p>
          <a:p>
            <a:pPr marL="1828800" lvl="3" indent="-330200">
              <a:spcBef>
                <a:spcPts val="0"/>
              </a:spcBef>
              <a:buClr>
                <a:srgbClr val="000000"/>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194" name="Shape 1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rPr>
              <a:t>Escitalopram, fluoxetine, sertraline, and citalopram are examples of ________ </a:t>
            </a:r>
          </a:p>
          <a:p>
            <a:pPr marL="457200" lvl="0" indent="-381000" rtl="0">
              <a:spcBef>
                <a:spcPts val="0"/>
              </a:spcBef>
              <a:buClr>
                <a:srgbClr val="000000"/>
              </a:buClr>
              <a:buSzPct val="100000"/>
            </a:pPr>
            <a:r>
              <a:rPr lang="en" sz="2400">
                <a:solidFill>
                  <a:srgbClr val="000000"/>
                </a:solidFill>
              </a:rPr>
              <a:t>___________ are the most widely prescribed antidepressants</a:t>
            </a:r>
          </a:p>
          <a:p>
            <a:pPr marL="457200" lvl="0" indent="-381000" rtl="0">
              <a:spcBef>
                <a:spcPts val="0"/>
              </a:spcBef>
              <a:buClr>
                <a:srgbClr val="000000"/>
              </a:buClr>
              <a:buSzPct val="100000"/>
            </a:pPr>
            <a:r>
              <a:rPr lang="en" sz="2400">
                <a:solidFill>
                  <a:srgbClr val="000000"/>
                </a:solidFill>
              </a:rPr>
              <a:t>__________ inhibits CYPs more significantly than _______ </a:t>
            </a:r>
          </a:p>
          <a:p>
            <a:pPr marL="457200" lvl="0" indent="-381000" rtl="0">
              <a:spcBef>
                <a:spcPts val="0"/>
              </a:spcBef>
              <a:buClr>
                <a:srgbClr val="000000"/>
              </a:buClr>
              <a:buSzPct val="100000"/>
            </a:pPr>
            <a:r>
              <a:rPr lang="en" sz="2400">
                <a:solidFill>
                  <a:srgbClr val="000000"/>
                </a:solidFill>
              </a:rPr>
              <a:t>Adverse effects include GI and ________________</a:t>
            </a:r>
          </a:p>
          <a:p>
            <a:pPr lvl="0">
              <a:spcBef>
                <a:spcPts val="0"/>
              </a:spcBef>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rPr>
              <a:t>SSRI’s have drug drug interactions with _______ and can cause elevated levels of __________</a:t>
            </a:r>
          </a:p>
          <a:p>
            <a:pPr marL="457200" lvl="0" indent="-381000" rtl="0">
              <a:spcBef>
                <a:spcPts val="0"/>
              </a:spcBef>
              <a:buClr>
                <a:srgbClr val="000000"/>
              </a:buClr>
              <a:buSzPct val="100000"/>
            </a:pPr>
            <a:r>
              <a:rPr lang="en" sz="2400">
                <a:solidFill>
                  <a:srgbClr val="000000"/>
                </a:solidFill>
              </a:rPr>
              <a:t>_________ can be recognized with side effects such as increased heart rate and diarrhea </a:t>
            </a:r>
          </a:p>
          <a:p>
            <a:pPr marL="457200" lvl="0" indent="-381000" rtl="0">
              <a:spcBef>
                <a:spcPts val="0"/>
              </a:spcBef>
              <a:buClr>
                <a:srgbClr val="000000"/>
              </a:buClr>
              <a:buSzPct val="100000"/>
            </a:pPr>
            <a:r>
              <a:rPr lang="en" sz="2400">
                <a:solidFill>
                  <a:srgbClr val="000000"/>
                </a:solidFill>
              </a:rPr>
              <a:t>SSRI are (more/less) tolerated than TCA </a:t>
            </a:r>
          </a:p>
          <a:p>
            <a:pPr marL="457200" lvl="0" indent="-381000" rtl="0">
              <a:spcBef>
                <a:spcPts val="0"/>
              </a:spcBef>
              <a:buClr>
                <a:srgbClr val="000000"/>
              </a:buClr>
              <a:buSzPct val="100000"/>
            </a:pPr>
            <a:r>
              <a:rPr lang="en" sz="2400">
                <a:solidFill>
                  <a:srgbClr val="000000"/>
                </a:solidFill>
              </a:rPr>
              <a:t>Abrupt withdrawal can cause ___________</a:t>
            </a:r>
          </a:p>
          <a:p>
            <a:pPr lvl="0">
              <a:spcBef>
                <a:spcPts val="0"/>
              </a:spcBef>
              <a:buNone/>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1104536" y="-41500"/>
            <a:ext cx="6959978"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0" name="Shape 60"/>
          <p:cNvSpPr txBox="1">
            <a:spLocks noGrp="1"/>
          </p:cNvSpPr>
          <p:nvPr>
            <p:ph type="body" idx="1"/>
          </p:nvPr>
        </p:nvSpPr>
        <p:spPr>
          <a:xfrm>
            <a:off x="311700" y="1152475"/>
            <a:ext cx="8520600" cy="37377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chemeClr val="dk1"/>
                </a:solidFill>
              </a:rPr>
              <a:t>Module Design Overview:</a:t>
            </a:r>
          </a:p>
          <a:p>
            <a:pPr marL="914400" lvl="1" indent="-34290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a:spcBef>
                <a:spcPts val="0"/>
              </a:spcBef>
              <a:buClr>
                <a:srgbClr val="FF0000"/>
              </a:buClr>
              <a:buSzPct val="100000"/>
            </a:pPr>
            <a:r>
              <a:rPr lang="en" sz="1800" b="1">
                <a:solidFill>
                  <a:srgbClr val="FF0000"/>
                </a:solidFill>
              </a:rPr>
              <a:t>1. SAR Requirements</a:t>
            </a:r>
          </a:p>
          <a:p>
            <a:pPr marL="1828800" lvl="3" indent="-228600">
              <a:spcBef>
                <a:spcPts val="0"/>
              </a:spcBef>
              <a:buClr>
                <a:schemeClr val="dk1"/>
              </a:buClr>
            </a:pPr>
            <a:r>
              <a:rPr lang="en">
                <a:solidFill>
                  <a:schemeClr val="dk1"/>
                </a:solidFill>
              </a:rPr>
              <a:t>Students will be able to click on the arrows on the compound below or on the letters in the rings</a:t>
            </a:r>
          </a:p>
          <a:p>
            <a:pPr marL="1828800" lvl="3" indent="-228600">
              <a:spcBef>
                <a:spcPts val="0"/>
              </a:spcBef>
              <a:buClr>
                <a:schemeClr val="dk1"/>
              </a:buClr>
            </a:pPr>
            <a:r>
              <a:rPr lang="en">
                <a:solidFill>
                  <a:schemeClr val="dk1"/>
                </a:solidFill>
              </a:rPr>
              <a:t>As the student clicks on each spot, the SAR requirement will be displayed next to the compound </a:t>
            </a:r>
          </a:p>
          <a:p>
            <a:pPr marL="1371600" lvl="2" indent="-342900">
              <a:spcBef>
                <a:spcPts val="0"/>
              </a:spcBef>
              <a:buClr>
                <a:srgbClr val="0000FF"/>
              </a:buClr>
              <a:buSzPct val="100000"/>
            </a:pPr>
            <a:r>
              <a:rPr lang="en" sz="1800" b="1">
                <a:solidFill>
                  <a:srgbClr val="0000FF"/>
                </a:solidFill>
              </a:rPr>
              <a:t>2. Drug Class Examples</a:t>
            </a:r>
          </a:p>
          <a:p>
            <a:pPr marL="1828800" lvl="3" indent="-22860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a:spcBef>
                <a:spcPts val="0"/>
              </a:spcBef>
              <a:buClr>
                <a:srgbClr val="9900FF"/>
              </a:buClr>
              <a:buSzPct val="100000"/>
            </a:pPr>
            <a:r>
              <a:rPr lang="en" sz="1800" b="1">
                <a:solidFill>
                  <a:srgbClr val="9900FF"/>
                </a:solidFill>
              </a:rPr>
              <a:t>3. Practice Problems</a:t>
            </a:r>
          </a:p>
          <a:p>
            <a:pPr marL="1828800" lvl="3" indent="-228600">
              <a:spcBef>
                <a:spcPts val="0"/>
              </a:spcBef>
              <a:buClr>
                <a:schemeClr val="dk1"/>
              </a:buClr>
            </a:pPr>
            <a:r>
              <a:rPr lang="en">
                <a:solidFill>
                  <a:schemeClr val="dk1"/>
                </a:solidFill>
              </a:rPr>
              <a:t>Format described with each question</a:t>
            </a:r>
          </a:p>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Shape 210"/>
          <p:cNvPicPr preferRelativeResize="0"/>
          <p:nvPr/>
        </p:nvPicPr>
        <p:blipFill>
          <a:blip r:embed="rId3">
            <a:alphaModFix/>
          </a:blip>
          <a:stretch>
            <a:fillRect/>
          </a:stretch>
        </p:blipFill>
        <p:spPr>
          <a:xfrm>
            <a:off x="945327" y="0"/>
            <a:ext cx="6992093" cy="51434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2150850"/>
            <a:ext cx="8520600" cy="1054200"/>
          </a:xfrm>
          <a:prstGeom prst="rect">
            <a:avLst/>
          </a:prstGeom>
        </p:spPr>
        <p:txBody>
          <a:bodyPr lIns="91425" tIns="91425" rIns="91425" bIns="91425" anchor="ctr" anchorCtr="0">
            <a:noAutofit/>
          </a:bodyPr>
          <a:lstStyle/>
          <a:p>
            <a:pPr lvl="0">
              <a:spcBef>
                <a:spcPts val="0"/>
              </a:spcBef>
              <a:buNone/>
            </a:pPr>
            <a:r>
              <a:rPr lang="en"/>
              <a:t>Serotonin and Norepinephrine Reuptake Inhibitors (SNRIs)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221" name="Shape 221"/>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2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227" name="Shape 227"/>
          <p:cNvSpPr txBox="1">
            <a:spLocks noGrp="1"/>
          </p:cNvSpPr>
          <p:nvPr>
            <p:ph type="body" idx="1"/>
          </p:nvPr>
        </p:nvSpPr>
        <p:spPr>
          <a:xfrm>
            <a:off x="311700" y="1152475"/>
            <a:ext cx="8520600" cy="37095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SNRIs SAR requirements</a:t>
            </a:r>
          </a:p>
          <a:p>
            <a:pPr marL="914400" lvl="1" indent="-342900" rtl="0">
              <a:spcBef>
                <a:spcPts val="0"/>
              </a:spcBef>
              <a:buClr>
                <a:srgbClr val="000000"/>
              </a:buClr>
              <a:buSzPct val="112500"/>
            </a:pPr>
            <a:r>
              <a:rPr lang="en" sz="1600" b="1">
                <a:solidFill>
                  <a:srgbClr val="000000"/>
                </a:solidFill>
              </a:rPr>
              <a:t>None present</a:t>
            </a:r>
          </a:p>
          <a:p>
            <a:pPr marL="914400" lvl="1" indent="-330200" rtl="0">
              <a:spcBef>
                <a:spcPts val="0"/>
              </a:spcBef>
              <a:buClr>
                <a:srgbClr val="000000"/>
              </a:buClr>
              <a:buSzPct val="100000"/>
            </a:pPr>
            <a:r>
              <a:rPr lang="en" sz="1600">
                <a:solidFill>
                  <a:schemeClr val="dk1"/>
                </a:solidFill>
              </a:rPr>
              <a:t>Circled parts of the structure are helpful to associate with this class</a:t>
            </a:r>
          </a:p>
          <a:p>
            <a:pPr lvl="0">
              <a:spcBef>
                <a:spcPts val="0"/>
              </a:spcBef>
              <a:buNone/>
            </a:pPr>
            <a:r>
              <a:rPr lang="en" b="1">
                <a:solidFill>
                  <a:schemeClr val="dk1"/>
                </a:solidFill>
              </a:rPr>
              <a:t>Duloxetine									Venlafaxine	</a:t>
            </a:r>
          </a:p>
          <a:p>
            <a:pPr lvl="0">
              <a:spcBef>
                <a:spcPts val="0"/>
              </a:spcBef>
              <a:buNone/>
            </a:pPr>
            <a:endParaRPr/>
          </a:p>
          <a:p>
            <a:pPr lvl="0" rtl="0">
              <a:spcBef>
                <a:spcPts val="0"/>
              </a:spcBef>
              <a:buNone/>
            </a:pPr>
            <a:r>
              <a:rPr lang="en"/>
              <a:t>							</a:t>
            </a:r>
          </a:p>
          <a:p>
            <a:pPr lvl="0" rtl="0">
              <a:spcBef>
                <a:spcPts val="0"/>
              </a:spcBef>
              <a:buNone/>
            </a:pPr>
            <a:endParaRPr b="1">
              <a:solidFill>
                <a:schemeClr val="dk1"/>
              </a:solidFill>
            </a:endParaRPr>
          </a:p>
          <a:p>
            <a:pPr lvl="0">
              <a:spcBef>
                <a:spcPts val="0"/>
              </a:spcBef>
              <a:buNone/>
            </a:pPr>
            <a:endParaRPr sz="1800" b="1">
              <a:solidFill>
                <a:schemeClr val="dk1"/>
              </a:solidFill>
            </a:endParaRPr>
          </a:p>
        </p:txBody>
      </p:sp>
      <p:pic>
        <p:nvPicPr>
          <p:cNvPr id="228" name="Shape 228"/>
          <p:cNvPicPr preferRelativeResize="0"/>
          <p:nvPr/>
        </p:nvPicPr>
        <p:blipFill>
          <a:blip r:embed="rId3">
            <a:alphaModFix/>
          </a:blip>
          <a:stretch>
            <a:fillRect/>
          </a:stretch>
        </p:blipFill>
        <p:spPr>
          <a:xfrm>
            <a:off x="779912" y="3030300"/>
            <a:ext cx="1795675" cy="1667424"/>
          </a:xfrm>
          <a:prstGeom prst="rect">
            <a:avLst/>
          </a:prstGeom>
          <a:noFill/>
          <a:ln>
            <a:noFill/>
          </a:ln>
        </p:spPr>
      </p:pic>
      <p:sp>
        <p:nvSpPr>
          <p:cNvPr id="229" name="Shape 229"/>
          <p:cNvSpPr txBox="1"/>
          <p:nvPr/>
        </p:nvSpPr>
        <p:spPr>
          <a:xfrm>
            <a:off x="428625" y="2755500"/>
            <a:ext cx="2339100" cy="3795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pic>
        <p:nvPicPr>
          <p:cNvPr id="230" name="Shape 230"/>
          <p:cNvPicPr preferRelativeResize="0"/>
          <p:nvPr/>
        </p:nvPicPr>
        <p:blipFill>
          <a:blip r:embed="rId4">
            <a:alphaModFix/>
          </a:blip>
          <a:stretch>
            <a:fillRect/>
          </a:stretch>
        </p:blipFill>
        <p:spPr>
          <a:xfrm>
            <a:off x="5217052" y="2662899"/>
            <a:ext cx="2065421" cy="1341850"/>
          </a:xfrm>
          <a:prstGeom prst="rect">
            <a:avLst/>
          </a:prstGeom>
          <a:noFill/>
          <a:ln>
            <a:noFill/>
          </a:ln>
        </p:spPr>
      </p:pic>
      <p:sp>
        <p:nvSpPr>
          <p:cNvPr id="231" name="Shape 231"/>
          <p:cNvSpPr/>
          <p:nvPr/>
        </p:nvSpPr>
        <p:spPr>
          <a:xfrm>
            <a:off x="1310400" y="4318225"/>
            <a:ext cx="881700" cy="379500"/>
          </a:xfrm>
          <a:prstGeom prst="ellipse">
            <a:avLst/>
          </a:prstGeom>
          <a:noFill/>
          <a:ln w="28575" cap="flat" cmpd="sng">
            <a:solidFill>
              <a:srgbClr val="6AA84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 name="Shape 232"/>
          <p:cNvSpPr/>
          <p:nvPr/>
        </p:nvSpPr>
        <p:spPr>
          <a:xfrm>
            <a:off x="5687775" y="3612825"/>
            <a:ext cx="881700" cy="379500"/>
          </a:xfrm>
          <a:prstGeom prst="ellipse">
            <a:avLst/>
          </a:prstGeom>
          <a:noFill/>
          <a:ln w="28575" cap="flat" cmpd="sng">
            <a:solidFill>
              <a:srgbClr val="6AA84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79925" y="3563700"/>
            <a:ext cx="530400" cy="6246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00FF"/>
              </a:solidFill>
            </a:endParaRPr>
          </a:p>
        </p:txBody>
      </p:sp>
      <p:sp>
        <p:nvSpPr>
          <p:cNvPr id="234" name="Shape 234"/>
          <p:cNvSpPr/>
          <p:nvPr/>
        </p:nvSpPr>
        <p:spPr>
          <a:xfrm>
            <a:off x="5327200" y="2755500"/>
            <a:ext cx="617700" cy="5727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00FF"/>
              </a:solidFill>
            </a:endParaRPr>
          </a:p>
        </p:txBody>
      </p:sp>
      <p:sp>
        <p:nvSpPr>
          <p:cNvPr id="235" name="Shape 235"/>
          <p:cNvSpPr/>
          <p:nvPr/>
        </p:nvSpPr>
        <p:spPr>
          <a:xfrm>
            <a:off x="1310400" y="3490275"/>
            <a:ext cx="530400" cy="5022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00FF"/>
              </a:solidFill>
            </a:endParaRPr>
          </a:p>
        </p:txBody>
      </p:sp>
      <p:sp>
        <p:nvSpPr>
          <p:cNvPr id="236" name="Shape 236"/>
          <p:cNvSpPr/>
          <p:nvPr/>
        </p:nvSpPr>
        <p:spPr>
          <a:xfrm>
            <a:off x="6508325" y="3328200"/>
            <a:ext cx="530400" cy="5022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242" name="Shape 24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0000FF"/>
                </a:solidFill>
              </a:rPr>
              <a:t>Tab 2-</a:t>
            </a:r>
            <a:r>
              <a:rPr lang="en" b="1">
                <a:solidFill>
                  <a:srgbClr val="000000"/>
                </a:solidFill>
              </a:rPr>
              <a:t> PRACTICE PROBLEM design: Which of these 3 antidepressants correctly describes the situation?</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248" name="Shape 248"/>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is active at both SERT and NET?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(duloxetine)</a:t>
            </a:r>
          </a:p>
          <a:p>
            <a:pPr marL="914400" lvl="1" indent="-228600" rtl="0">
              <a:spcBef>
                <a:spcPts val="0"/>
              </a:spcBef>
              <a:spcAft>
                <a:spcPts val="0"/>
              </a:spcAft>
              <a:buClr>
                <a:srgbClr val="000000"/>
              </a:buClr>
            </a:pPr>
            <a:r>
              <a:rPr lang="en">
                <a:solidFill>
                  <a:srgbClr val="000000"/>
                </a:solidFill>
              </a:rPr>
              <a:t>Duloxetine is an SNRI, which is active at SERT and NET. Compound 1 is SSRI and Compound 3 is bupropion, which weakly blocks DAT and NET</a:t>
            </a:r>
          </a:p>
        </p:txBody>
      </p:sp>
      <p:sp>
        <p:nvSpPr>
          <p:cNvPr id="249" name="Shape 249"/>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250" name="Shape 250"/>
          <p:cNvPicPr preferRelativeResize="0"/>
          <p:nvPr/>
        </p:nvPicPr>
        <p:blipFill>
          <a:blip r:embed="rId3">
            <a:alphaModFix/>
          </a:blip>
          <a:stretch>
            <a:fillRect/>
          </a:stretch>
        </p:blipFill>
        <p:spPr>
          <a:xfrm>
            <a:off x="793987" y="2043100"/>
            <a:ext cx="2105025" cy="1057275"/>
          </a:xfrm>
          <a:prstGeom prst="rect">
            <a:avLst/>
          </a:prstGeom>
          <a:noFill/>
          <a:ln>
            <a:noFill/>
          </a:ln>
        </p:spPr>
      </p:pic>
      <p:pic>
        <p:nvPicPr>
          <p:cNvPr id="251" name="Shape 251"/>
          <p:cNvPicPr preferRelativeResize="0"/>
          <p:nvPr/>
        </p:nvPicPr>
        <p:blipFill>
          <a:blip r:embed="rId4">
            <a:alphaModFix/>
          </a:blip>
          <a:stretch>
            <a:fillRect/>
          </a:stretch>
        </p:blipFill>
        <p:spPr>
          <a:xfrm>
            <a:off x="6557962" y="2043087"/>
            <a:ext cx="1743075" cy="1266825"/>
          </a:xfrm>
          <a:prstGeom prst="rect">
            <a:avLst/>
          </a:prstGeom>
          <a:noFill/>
          <a:ln>
            <a:noFill/>
          </a:ln>
        </p:spPr>
      </p:pic>
      <p:pic>
        <p:nvPicPr>
          <p:cNvPr id="252" name="Shape 252"/>
          <p:cNvPicPr preferRelativeResize="0"/>
          <p:nvPr/>
        </p:nvPicPr>
        <p:blipFill>
          <a:blip r:embed="rId5">
            <a:alphaModFix/>
          </a:blip>
          <a:stretch>
            <a:fillRect/>
          </a:stretch>
        </p:blipFill>
        <p:spPr>
          <a:xfrm>
            <a:off x="3771384" y="1980134"/>
            <a:ext cx="1849899" cy="13927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258" name="Shape 258"/>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is considered activating and may raise blood pressure?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(venlafaxine)</a:t>
            </a:r>
          </a:p>
          <a:p>
            <a:pPr marL="914400" lvl="1" indent="-228600" rtl="0">
              <a:spcBef>
                <a:spcPts val="0"/>
              </a:spcBef>
              <a:spcAft>
                <a:spcPts val="0"/>
              </a:spcAft>
              <a:buClr>
                <a:srgbClr val="000000"/>
              </a:buClr>
            </a:pPr>
            <a:r>
              <a:rPr lang="en">
                <a:solidFill>
                  <a:srgbClr val="000000"/>
                </a:solidFill>
              </a:rPr>
              <a:t>Duloxetine is an SNRI, which is known to be “activating”</a:t>
            </a:r>
          </a:p>
        </p:txBody>
      </p:sp>
      <p:sp>
        <p:nvSpPr>
          <p:cNvPr id="259" name="Shape 259"/>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260" name="Shape 260"/>
          <p:cNvPicPr preferRelativeResize="0"/>
          <p:nvPr/>
        </p:nvPicPr>
        <p:blipFill>
          <a:blip r:embed="rId3">
            <a:alphaModFix/>
          </a:blip>
          <a:stretch>
            <a:fillRect/>
          </a:stretch>
        </p:blipFill>
        <p:spPr>
          <a:xfrm>
            <a:off x="3771384" y="1980134"/>
            <a:ext cx="1849899" cy="1392749"/>
          </a:xfrm>
          <a:prstGeom prst="rect">
            <a:avLst/>
          </a:prstGeom>
          <a:noFill/>
          <a:ln>
            <a:noFill/>
          </a:ln>
        </p:spPr>
      </p:pic>
      <p:pic>
        <p:nvPicPr>
          <p:cNvPr id="261" name="Shape 261"/>
          <p:cNvPicPr preferRelativeResize="0"/>
          <p:nvPr/>
        </p:nvPicPr>
        <p:blipFill>
          <a:blip r:embed="rId4">
            <a:alphaModFix/>
          </a:blip>
          <a:stretch>
            <a:fillRect/>
          </a:stretch>
        </p:blipFill>
        <p:spPr>
          <a:xfrm>
            <a:off x="783774" y="1872800"/>
            <a:ext cx="2351299" cy="1809375"/>
          </a:xfrm>
          <a:prstGeom prst="rect">
            <a:avLst/>
          </a:prstGeom>
          <a:noFill/>
          <a:ln>
            <a:noFill/>
          </a:ln>
        </p:spPr>
      </p:pic>
      <p:pic>
        <p:nvPicPr>
          <p:cNvPr id="262" name="Shape 262"/>
          <p:cNvPicPr preferRelativeResize="0"/>
          <p:nvPr/>
        </p:nvPicPr>
        <p:blipFill>
          <a:blip r:embed="rId5">
            <a:alphaModFix/>
          </a:blip>
          <a:stretch>
            <a:fillRect/>
          </a:stretch>
        </p:blipFill>
        <p:spPr>
          <a:xfrm>
            <a:off x="6168374" y="2109200"/>
            <a:ext cx="1774374" cy="13383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268" name="Shape 2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 </a:t>
            </a:r>
            <a:r>
              <a:rPr lang="en" b="1">
                <a:solidFill>
                  <a:schemeClr val="dk1"/>
                </a:solidFill>
              </a:rPr>
              <a:t>PRACTICE PROBLEM- SAR Clinical Case Study</a:t>
            </a:r>
          </a:p>
          <a:p>
            <a:pPr marL="914400" lvl="1" indent="-342900" rtl="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rtl="0">
              <a:spcBef>
                <a:spcPts val="0"/>
              </a:spcBef>
              <a:buClr>
                <a:schemeClr val="dk1"/>
              </a:buClr>
              <a:buSzPct val="100000"/>
            </a:pPr>
            <a:r>
              <a:rPr lang="en" sz="1800" b="1">
                <a:solidFill>
                  <a:schemeClr val="dk1"/>
                </a:solidFill>
              </a:rPr>
              <a:t>Student can click any of the 3 compounds</a:t>
            </a:r>
          </a:p>
          <a:p>
            <a:pPr marL="1371600" lvl="2" indent="-342900" rtl="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rtl="0">
              <a:spcBef>
                <a:spcPts val="0"/>
              </a:spcBef>
              <a:buClr>
                <a:schemeClr val="dk1"/>
              </a:buClr>
              <a:buSzPct val="100000"/>
            </a:pPr>
            <a:r>
              <a:rPr lang="en" sz="1800">
                <a:solidFill>
                  <a:schemeClr val="dk1"/>
                </a:solidFill>
              </a:rPr>
              <a:t>If wrong compound is selected→ direct student back to the beginning of the practice problem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274" name="Shape 274"/>
          <p:cNvSpPr txBox="1">
            <a:spLocks noGrp="1"/>
          </p:cNvSpPr>
          <p:nvPr>
            <p:ph type="body" idx="1"/>
          </p:nvPr>
        </p:nvSpPr>
        <p:spPr>
          <a:xfrm>
            <a:off x="311700" y="1152475"/>
            <a:ext cx="8520600" cy="38562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 </a:t>
            </a: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AH is 80-year old male suffering from depression. He is currently taking paroxetine, but it is not helping.</a:t>
            </a:r>
          </a:p>
          <a:p>
            <a:pPr lvl="0" rtl="0">
              <a:spcBef>
                <a:spcPts val="0"/>
              </a:spcBef>
              <a:buNone/>
            </a:pPr>
            <a:endParaRPr b="1">
              <a:solidFill>
                <a:schemeClr val="dk1"/>
              </a:solidFill>
            </a:endParaRPr>
          </a:p>
          <a:p>
            <a:pPr marL="0" lvl="0" indent="0" rtl="0">
              <a:spcBef>
                <a:spcPts val="0"/>
              </a:spcBef>
              <a:buNone/>
            </a:pPr>
            <a:endParaRPr b="1">
              <a:solidFill>
                <a:schemeClr val="dk1"/>
              </a:solidFill>
            </a:endParaRPr>
          </a:p>
          <a:p>
            <a:pPr marL="914400" lvl="1" indent="-228600" rtl="0">
              <a:spcBef>
                <a:spcPts val="0"/>
              </a:spcBef>
              <a:buClr>
                <a:schemeClr val="dk1"/>
              </a:buClr>
            </a:pPr>
            <a:r>
              <a:rPr lang="en" b="1">
                <a:solidFill>
                  <a:schemeClr val="dk1"/>
                </a:solidFill>
              </a:rPr>
              <a:t>What one compound would you recommend he try next?</a:t>
            </a:r>
          </a:p>
          <a:p>
            <a:pPr marL="914400" lvl="1" indent="-228600" rtl="0">
              <a:spcBef>
                <a:spcPts val="0"/>
              </a:spcBef>
              <a:buClr>
                <a:schemeClr val="dk1"/>
              </a:buClr>
            </a:pPr>
            <a:r>
              <a:rPr lang="en" b="1">
                <a:solidFill>
                  <a:schemeClr val="dk1"/>
                </a:solidFill>
              </a:rPr>
              <a:t>ANSWER: Compound 3 (venlafaxine)</a:t>
            </a:r>
          </a:p>
          <a:p>
            <a:pPr marL="1371600" lvl="2" indent="-228600" rtl="0">
              <a:spcBef>
                <a:spcPts val="0"/>
              </a:spcBef>
              <a:buClr>
                <a:schemeClr val="dk1"/>
              </a:buClr>
            </a:pPr>
            <a:r>
              <a:rPr lang="en">
                <a:solidFill>
                  <a:schemeClr val="dk1"/>
                </a:solidFill>
              </a:rPr>
              <a:t>Compound 1 is an SSRI, which he was currently taking and not helping. Compound 2 is a tertiary amine TCA, which acts as a SNRI and would be helpful, but leads to adverse effects such as sedation and hypotension so not recommended in elderly. Compound 3 (venlafaxine) is best choice as it is SNRI, with few adverse effects.</a:t>
            </a:r>
          </a:p>
          <a:p>
            <a:pPr lvl="0" rtl="0">
              <a:spcBef>
                <a:spcPts val="0"/>
              </a:spcBef>
              <a:buNone/>
            </a:pPr>
            <a:endParaRPr sz="1400">
              <a:solidFill>
                <a:schemeClr val="dk1"/>
              </a:solidFill>
            </a:endParaRPr>
          </a:p>
        </p:txBody>
      </p:sp>
      <p:pic>
        <p:nvPicPr>
          <p:cNvPr id="275" name="Shape 275"/>
          <p:cNvPicPr preferRelativeResize="0"/>
          <p:nvPr/>
        </p:nvPicPr>
        <p:blipFill>
          <a:blip r:embed="rId3">
            <a:alphaModFix/>
          </a:blip>
          <a:stretch>
            <a:fillRect/>
          </a:stretch>
        </p:blipFill>
        <p:spPr>
          <a:xfrm>
            <a:off x="1359349" y="2375800"/>
            <a:ext cx="1774375" cy="805175"/>
          </a:xfrm>
          <a:prstGeom prst="rect">
            <a:avLst/>
          </a:prstGeom>
          <a:noFill/>
          <a:ln>
            <a:noFill/>
          </a:ln>
        </p:spPr>
      </p:pic>
      <p:pic>
        <p:nvPicPr>
          <p:cNvPr id="276" name="Shape 276"/>
          <p:cNvPicPr preferRelativeResize="0"/>
          <p:nvPr/>
        </p:nvPicPr>
        <p:blipFill>
          <a:blip r:embed="rId4">
            <a:alphaModFix/>
          </a:blip>
          <a:stretch>
            <a:fillRect/>
          </a:stretch>
        </p:blipFill>
        <p:spPr>
          <a:xfrm>
            <a:off x="4009744" y="2252475"/>
            <a:ext cx="1145305" cy="1195099"/>
          </a:xfrm>
          <a:prstGeom prst="rect">
            <a:avLst/>
          </a:prstGeom>
          <a:noFill/>
          <a:ln>
            <a:noFill/>
          </a:ln>
        </p:spPr>
      </p:pic>
      <p:pic>
        <p:nvPicPr>
          <p:cNvPr id="277" name="Shape 277"/>
          <p:cNvPicPr preferRelativeResize="0"/>
          <p:nvPr/>
        </p:nvPicPr>
        <p:blipFill>
          <a:blip r:embed="rId5">
            <a:alphaModFix/>
          </a:blip>
          <a:stretch>
            <a:fillRect/>
          </a:stretch>
        </p:blipFill>
        <p:spPr>
          <a:xfrm>
            <a:off x="6168374" y="2109200"/>
            <a:ext cx="1774374" cy="13383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218575" y="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283" name="Shape 283"/>
          <p:cNvSpPr txBox="1">
            <a:spLocks noGrp="1"/>
          </p:cNvSpPr>
          <p:nvPr>
            <p:ph type="body" idx="1"/>
          </p:nvPr>
        </p:nvSpPr>
        <p:spPr>
          <a:xfrm>
            <a:off x="218575" y="572700"/>
            <a:ext cx="8520600" cy="3416400"/>
          </a:xfrm>
          <a:prstGeom prst="rect">
            <a:avLst/>
          </a:prstGeom>
        </p:spPr>
        <p:txBody>
          <a:bodyPr lIns="91425" tIns="91425" rIns="91425" bIns="91425" anchor="t" anchorCtr="0">
            <a:noAutofit/>
          </a:bodyPr>
          <a:lstStyle/>
          <a:p>
            <a:pPr marL="457200" lvl="0" indent="-330200">
              <a:spcBef>
                <a:spcPts val="0"/>
              </a:spcBef>
              <a:buClr>
                <a:srgbClr val="000000"/>
              </a:buClr>
              <a:buSzPct val="100000"/>
            </a:pPr>
            <a:r>
              <a:rPr lang="en" sz="1600" b="1">
                <a:solidFill>
                  <a:srgbClr val="000000"/>
                </a:solidFill>
              </a:rPr>
              <a:t>Module Design Overview:</a:t>
            </a:r>
          </a:p>
          <a:p>
            <a:pPr marL="914400" lvl="1" indent="-330200">
              <a:spcBef>
                <a:spcPts val="0"/>
              </a:spcBef>
              <a:buClr>
                <a:srgbClr val="000000"/>
              </a:buClr>
              <a:buSzPct val="100000"/>
            </a:pPr>
            <a:r>
              <a:rPr lang="en" sz="1600">
                <a:solidFill>
                  <a:srgbClr val="000000"/>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rgbClr val="000000"/>
              </a:buClr>
              <a:buSzPct val="100000"/>
            </a:pPr>
            <a:r>
              <a:rPr lang="en" sz="1600">
                <a:solidFill>
                  <a:srgbClr val="000000"/>
                </a:solidFill>
              </a:rPr>
              <a:t>Students will have examples of drug structures from the class on the screen and will know what drug class they are working on </a:t>
            </a:r>
          </a:p>
          <a:p>
            <a:pPr marL="1828800" lvl="3" indent="-330200">
              <a:spcBef>
                <a:spcPts val="0"/>
              </a:spcBef>
              <a:buClr>
                <a:srgbClr val="000000"/>
              </a:buClr>
              <a:buSzPct val="100000"/>
            </a:pPr>
            <a:r>
              <a:rPr lang="en" sz="1600">
                <a:solidFill>
                  <a:srgbClr val="000000"/>
                </a:solidFill>
              </a:rPr>
              <a:t>The drop down menu will have possible fill in the blank choices </a:t>
            </a:r>
          </a:p>
          <a:p>
            <a:pPr marL="1828800" lvl="3" indent="-330200">
              <a:spcBef>
                <a:spcPts val="0"/>
              </a:spcBef>
              <a:buClr>
                <a:srgbClr val="000000"/>
              </a:buClr>
              <a:buSzPct val="100000"/>
            </a:pPr>
            <a:r>
              <a:rPr lang="en" sz="1600">
                <a:solidFill>
                  <a:srgbClr val="000000"/>
                </a:solidFill>
              </a:rPr>
              <a:t>The goal of the fill in the blanks will to have a summary of where and how the drug class acts, and why it works for its indications</a:t>
            </a:r>
          </a:p>
          <a:p>
            <a:pPr marL="1371600" lvl="2" indent="-330200">
              <a:spcBef>
                <a:spcPts val="0"/>
              </a:spcBef>
              <a:buClr>
                <a:srgbClr val="0000FF"/>
              </a:buClr>
              <a:buSzPct val="100000"/>
            </a:pPr>
            <a:r>
              <a:rPr lang="en" sz="1600" b="1">
                <a:solidFill>
                  <a:srgbClr val="0000FF"/>
                </a:solidFill>
              </a:rPr>
              <a:t>2. Side effects/Contraindications </a:t>
            </a:r>
          </a:p>
          <a:p>
            <a:pPr marL="1828800" lvl="3" indent="-330200">
              <a:spcBef>
                <a:spcPts val="0"/>
              </a:spcBef>
              <a:buClr>
                <a:srgbClr val="000000"/>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66" name="Shape 66"/>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SSRIs SAR requirements</a:t>
            </a:r>
          </a:p>
          <a:p>
            <a:pPr marL="914400" lvl="1" indent="-330200" rtl="0">
              <a:spcBef>
                <a:spcPts val="0"/>
              </a:spcBef>
              <a:buClr>
                <a:schemeClr val="dk1"/>
              </a:buClr>
              <a:buSzPct val="100000"/>
            </a:pPr>
            <a:r>
              <a:rPr lang="en" sz="1600" b="1">
                <a:solidFill>
                  <a:schemeClr val="dk1"/>
                </a:solidFill>
              </a:rPr>
              <a:t>Phenoxyphenylalkyl amines</a:t>
            </a:r>
          </a:p>
          <a:p>
            <a:pPr marL="1371600" lvl="2" indent="-330200" rtl="0">
              <a:spcBef>
                <a:spcPts val="0"/>
              </a:spcBef>
              <a:buClr>
                <a:schemeClr val="dk1"/>
              </a:buClr>
              <a:buSzPct val="100000"/>
            </a:pPr>
            <a:r>
              <a:rPr lang="en" sz="1600" b="1">
                <a:solidFill>
                  <a:srgbClr val="6AA84F"/>
                </a:solidFill>
              </a:rPr>
              <a:t>1. Basic nitrogen→ </a:t>
            </a:r>
            <a:r>
              <a:rPr lang="en" sz="1600">
                <a:solidFill>
                  <a:schemeClr val="dk1"/>
                </a:solidFill>
              </a:rPr>
              <a:t>protonated at physiological pH; pKa 8.7−9.8</a:t>
            </a:r>
          </a:p>
          <a:p>
            <a:pPr marL="1371600" lvl="2" indent="-330200" rtl="0">
              <a:spcBef>
                <a:spcPts val="0"/>
              </a:spcBef>
              <a:buClr>
                <a:schemeClr val="dk1"/>
              </a:buClr>
              <a:buSzPct val="100000"/>
            </a:pPr>
            <a:r>
              <a:rPr lang="en" sz="1600" b="1">
                <a:solidFill>
                  <a:srgbClr val="FF00FF"/>
                </a:solidFill>
              </a:rPr>
              <a:t>2. Electron-withdrawing group → </a:t>
            </a:r>
            <a:r>
              <a:rPr lang="en" sz="1600">
                <a:solidFill>
                  <a:schemeClr val="dk1"/>
                </a:solidFill>
              </a:rPr>
              <a:t>para or meta substitution enhances binding affinity for SERT</a:t>
            </a:r>
          </a:p>
          <a:p>
            <a:pPr marL="1828800" lvl="3" indent="-330200" rtl="0">
              <a:spcBef>
                <a:spcPts val="0"/>
              </a:spcBef>
              <a:buClr>
                <a:schemeClr val="dk1"/>
              </a:buClr>
              <a:buSzPct val="100000"/>
            </a:pPr>
            <a:r>
              <a:rPr lang="en" sz="1600">
                <a:solidFill>
                  <a:schemeClr val="dk1"/>
                </a:solidFill>
              </a:rPr>
              <a:t>Ortho substitution (except CF3) enhances binding affinity for NET and results in NRI</a:t>
            </a:r>
          </a:p>
          <a:p>
            <a:pPr marL="1371600" lvl="2" indent="-330200" rtl="0">
              <a:spcBef>
                <a:spcPts val="0"/>
              </a:spcBef>
              <a:buClr>
                <a:schemeClr val="dk1"/>
              </a:buClr>
              <a:buSzPct val="100000"/>
            </a:pPr>
            <a:r>
              <a:rPr lang="en" sz="1600" b="1">
                <a:solidFill>
                  <a:srgbClr val="FF0000"/>
                </a:solidFill>
              </a:rPr>
              <a:t>3. Phenoxy→ </a:t>
            </a:r>
            <a:r>
              <a:rPr lang="en" sz="1600">
                <a:solidFill>
                  <a:schemeClr val="dk1"/>
                </a:solidFill>
              </a:rPr>
              <a:t> distinguishes antidepressant and antihistamine activity (derived from diphenhydramine)</a:t>
            </a:r>
          </a:p>
          <a:p>
            <a:pPr marL="457200" marR="0" lvl="0" indent="0" algn="l" rtl="0">
              <a:lnSpc>
                <a:spcPct val="115000"/>
              </a:lnSpc>
              <a:spcBef>
                <a:spcPts val="0"/>
              </a:spcBef>
              <a:spcAft>
                <a:spcPts val="1600"/>
              </a:spcAft>
              <a:buNone/>
            </a:pPr>
            <a:endParaRPr sz="1600">
              <a:solidFill>
                <a:schemeClr val="dk1"/>
              </a:solidFill>
            </a:endParaRPr>
          </a:p>
        </p:txBody>
      </p:sp>
      <p:pic>
        <p:nvPicPr>
          <p:cNvPr id="67" name="Shape 67"/>
          <p:cNvPicPr preferRelativeResize="0"/>
          <p:nvPr/>
        </p:nvPicPr>
        <p:blipFill>
          <a:blip r:embed="rId3">
            <a:alphaModFix/>
          </a:blip>
          <a:stretch>
            <a:fillRect/>
          </a:stretch>
        </p:blipFill>
        <p:spPr>
          <a:xfrm>
            <a:off x="3747450" y="3771900"/>
            <a:ext cx="1533899" cy="1284199"/>
          </a:xfrm>
          <a:prstGeom prst="rect">
            <a:avLst/>
          </a:prstGeom>
          <a:noFill/>
          <a:ln>
            <a:noFill/>
          </a:ln>
        </p:spPr>
      </p:pic>
      <p:cxnSp>
        <p:nvCxnSpPr>
          <p:cNvPr id="68" name="Shape 68"/>
          <p:cNvCxnSpPr/>
          <p:nvPr/>
        </p:nvCxnSpPr>
        <p:spPr>
          <a:xfrm>
            <a:off x="3907550" y="3895075"/>
            <a:ext cx="474600" cy="387000"/>
          </a:xfrm>
          <a:prstGeom prst="straightConnector1">
            <a:avLst/>
          </a:prstGeom>
          <a:noFill/>
          <a:ln w="28575" cap="flat" cmpd="sng">
            <a:solidFill>
              <a:srgbClr val="FF0000"/>
            </a:solidFill>
            <a:prstDash val="solid"/>
            <a:round/>
            <a:headEnd type="none" w="lg" len="lg"/>
            <a:tailEnd type="triangle" w="lg" len="lg"/>
          </a:ln>
        </p:spPr>
      </p:cxnSp>
      <p:cxnSp>
        <p:nvCxnSpPr>
          <p:cNvPr id="69" name="Shape 69"/>
          <p:cNvCxnSpPr/>
          <p:nvPr/>
        </p:nvCxnSpPr>
        <p:spPr>
          <a:xfrm rot="10800000">
            <a:off x="5118500" y="4719000"/>
            <a:ext cx="811500" cy="99900"/>
          </a:xfrm>
          <a:prstGeom prst="straightConnector1">
            <a:avLst/>
          </a:prstGeom>
          <a:noFill/>
          <a:ln w="28575" cap="flat" cmpd="sng">
            <a:solidFill>
              <a:srgbClr val="38761D"/>
            </a:solidFill>
            <a:prstDash val="solid"/>
            <a:round/>
            <a:headEnd type="none" w="lg" len="lg"/>
            <a:tailEnd type="triangle" w="lg" len="lg"/>
          </a:ln>
        </p:spPr>
      </p:cxnSp>
      <p:cxnSp>
        <p:nvCxnSpPr>
          <p:cNvPr id="70" name="Shape 70"/>
          <p:cNvCxnSpPr/>
          <p:nvPr/>
        </p:nvCxnSpPr>
        <p:spPr>
          <a:xfrm rot="10800000" flipH="1">
            <a:off x="5106050" y="3832725"/>
            <a:ext cx="661800" cy="349500"/>
          </a:xfrm>
          <a:prstGeom prst="straightConnector1">
            <a:avLst/>
          </a:prstGeom>
          <a:noFill/>
          <a:ln w="28575" cap="flat" cmpd="sng">
            <a:solidFill>
              <a:srgbClr val="FF00FF"/>
            </a:solidFill>
            <a:prstDash val="solid"/>
            <a:round/>
            <a:headEnd type="triangle" w="lg" len="lg"/>
            <a:tailEnd type="none" w="lg" len="lg"/>
          </a:ln>
        </p:spPr>
      </p:cxnSp>
      <p:cxnSp>
        <p:nvCxnSpPr>
          <p:cNvPr id="71" name="Shape 71"/>
          <p:cNvCxnSpPr/>
          <p:nvPr/>
        </p:nvCxnSpPr>
        <p:spPr>
          <a:xfrm rot="10800000" flipH="1">
            <a:off x="5043625" y="3857650"/>
            <a:ext cx="649200" cy="62400"/>
          </a:xfrm>
          <a:prstGeom prst="straightConnector1">
            <a:avLst/>
          </a:prstGeom>
          <a:noFill/>
          <a:ln w="28575" cap="flat" cmpd="sng">
            <a:solidFill>
              <a:srgbClr val="FF00FF"/>
            </a:solidFill>
            <a:prstDash val="solid"/>
            <a:round/>
            <a:headEnd type="triangle" w="lg" len="lg"/>
            <a:tailEnd type="none" w="lg" len="lg"/>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289" name="Shape 28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rPr>
              <a:t>Venlafaxine and duloxetine are examples of ___________</a:t>
            </a:r>
          </a:p>
          <a:p>
            <a:pPr marL="457200" lvl="0" indent="-381000" rtl="0">
              <a:spcBef>
                <a:spcPts val="0"/>
              </a:spcBef>
              <a:buClr>
                <a:srgbClr val="000000"/>
              </a:buClr>
              <a:buSzPct val="100000"/>
            </a:pPr>
            <a:r>
              <a:rPr lang="en" sz="2400">
                <a:solidFill>
                  <a:srgbClr val="000000"/>
                </a:solidFill>
              </a:rPr>
              <a:t>SNRI’s have _________ effects such as agitation</a:t>
            </a:r>
          </a:p>
          <a:p>
            <a:pPr marL="457200" lvl="0" indent="-381000" rtl="0">
              <a:spcBef>
                <a:spcPts val="0"/>
              </a:spcBef>
              <a:buClr>
                <a:srgbClr val="000000"/>
              </a:buClr>
              <a:buSzPct val="100000"/>
            </a:pPr>
            <a:r>
              <a:rPr lang="en" sz="2400">
                <a:solidFill>
                  <a:srgbClr val="000000"/>
                </a:solidFill>
              </a:rPr>
              <a:t>_________ has an active metabolite</a:t>
            </a:r>
          </a:p>
          <a:p>
            <a:pPr marL="457200" lvl="0" indent="-381000" rtl="0">
              <a:spcBef>
                <a:spcPts val="0"/>
              </a:spcBef>
              <a:buClr>
                <a:srgbClr val="000000"/>
              </a:buClr>
              <a:buSzPct val="100000"/>
            </a:pPr>
            <a:r>
              <a:rPr lang="en" sz="2400">
                <a:solidFill>
                  <a:srgbClr val="000000"/>
                </a:solidFill>
              </a:rPr>
              <a:t>(venlafaxine/duloxetine) is more potent than (venlafaxine/duloxetine)</a:t>
            </a:r>
          </a:p>
          <a:p>
            <a:pPr marL="457200" lvl="0" indent="-381000">
              <a:spcBef>
                <a:spcPts val="0"/>
              </a:spcBef>
              <a:buClr>
                <a:srgbClr val="000000"/>
              </a:buClr>
              <a:buSzPct val="100000"/>
            </a:pPr>
            <a:r>
              <a:rPr lang="en" sz="2400">
                <a:solidFill>
                  <a:srgbClr val="000000"/>
                </a:solidFill>
              </a:rPr>
              <a:t>SNRI’s are similar to TCA potency, have (less/more) side effects, and (faster/slower) than SSRI alone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3-</a:t>
            </a:r>
          </a:p>
        </p:txBody>
      </p:sp>
      <p:sp>
        <p:nvSpPr>
          <p:cNvPr id="295" name="Shape 2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In combo tool under atypical 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
              <a:t>Tricyclic Antidepressants (TCA)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306" name="Shape 306"/>
          <p:cNvSpPr txBox="1">
            <a:spLocks noGrp="1"/>
          </p:cNvSpPr>
          <p:nvPr>
            <p:ph type="body" idx="1"/>
          </p:nvPr>
        </p:nvSpPr>
        <p:spPr>
          <a:xfrm>
            <a:off x="311700" y="1152475"/>
            <a:ext cx="8520600" cy="3737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3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Drug Class Examples</a:t>
            </a:r>
          </a:p>
          <a:p>
            <a:pPr marL="1828800" lvl="3" indent="-228600" rtl="0">
              <a:spcBef>
                <a:spcPts val="0"/>
              </a:spcBef>
              <a:buClr>
                <a:schemeClr val="dk1"/>
              </a:buClr>
            </a:pPr>
            <a:r>
              <a:rPr lang="en">
                <a:solidFill>
                  <a:schemeClr val="dk1"/>
                </a:solidFill>
              </a:rPr>
              <a:t>Drug structures will be displayed with SAR requirements circled or highlighted in corresponding colors with the SAR requirement tab</a:t>
            </a:r>
          </a:p>
          <a:p>
            <a:pPr marL="1371600" lvl="2" indent="-342900" rtl="0">
              <a:spcBef>
                <a:spcPts val="0"/>
              </a:spcBef>
              <a:buClr>
                <a:srgbClr val="9900FF"/>
              </a:buClr>
              <a:buSzPct val="100000"/>
            </a:pPr>
            <a:r>
              <a:rPr lang="en" sz="1800" b="1">
                <a:solidFill>
                  <a:srgbClr val="9900FF"/>
                </a:solidFill>
              </a:rPr>
              <a:t>3. Practice Problems</a:t>
            </a:r>
          </a:p>
          <a:p>
            <a:pPr marL="1828800" lvl="3" indent="-228600" rtl="0">
              <a:spcBef>
                <a:spcPts val="0"/>
              </a:spcBef>
              <a:buClr>
                <a:schemeClr val="dk1"/>
              </a:buClr>
            </a:pPr>
            <a:r>
              <a:rPr lang="en">
                <a:solidFill>
                  <a:schemeClr val="dk1"/>
                </a:solidFill>
              </a:rPr>
              <a:t>Format described with each question</a:t>
            </a:r>
          </a:p>
          <a:p>
            <a:pPr lvl="0" rt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312" name="Shape 312"/>
          <p:cNvSpPr txBox="1">
            <a:spLocks noGrp="1"/>
          </p:cNvSpPr>
          <p:nvPr>
            <p:ph type="body" idx="1"/>
          </p:nvPr>
        </p:nvSpPr>
        <p:spPr>
          <a:xfrm>
            <a:off x="311700" y="1152475"/>
            <a:ext cx="8520600" cy="39405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TCA SAR requirements</a:t>
            </a:r>
          </a:p>
          <a:p>
            <a:pPr marL="914400" lvl="1" indent="-228600" rtl="0">
              <a:spcBef>
                <a:spcPts val="0"/>
              </a:spcBef>
            </a:pPr>
            <a:r>
              <a:rPr lang="en" sz="1600" b="1">
                <a:solidFill>
                  <a:schemeClr val="dk1"/>
                </a:solidFill>
              </a:rPr>
              <a:t>Tertiary amines</a:t>
            </a:r>
          </a:p>
          <a:p>
            <a:pPr marL="1371600" lvl="2" indent="-304800" rtl="0">
              <a:spcBef>
                <a:spcPts val="0"/>
              </a:spcBef>
              <a:buSzPct val="100000"/>
            </a:pPr>
            <a:r>
              <a:rPr lang="en" sz="1200" b="1">
                <a:solidFill>
                  <a:srgbClr val="FF0000"/>
                </a:solidFill>
              </a:rPr>
              <a:t>1. Linker of 3 carbons</a:t>
            </a:r>
            <a:r>
              <a:rPr lang="en" sz="1200">
                <a:solidFill>
                  <a:schemeClr val="dk1"/>
                </a:solidFill>
              </a:rPr>
              <a:t> between tricyclic ring system and basic nitrogen</a:t>
            </a:r>
          </a:p>
          <a:p>
            <a:pPr marL="1828800" lvl="3" indent="-304800" rtl="0">
              <a:spcBef>
                <a:spcPts val="0"/>
              </a:spcBef>
              <a:buClr>
                <a:schemeClr val="dk1"/>
              </a:buClr>
              <a:buSzPct val="100000"/>
            </a:pPr>
            <a:r>
              <a:rPr lang="en" sz="1200">
                <a:solidFill>
                  <a:schemeClr val="dk1"/>
                </a:solidFill>
              </a:rPr>
              <a:t>Branching from linker decreases binding affinity for SERT and NET</a:t>
            </a:r>
          </a:p>
          <a:p>
            <a:pPr marL="1828800" lvl="3" indent="-304800" rtl="0">
              <a:spcBef>
                <a:spcPts val="0"/>
              </a:spcBef>
              <a:buClr>
                <a:schemeClr val="dk1"/>
              </a:buClr>
              <a:buSzPct val="100000"/>
            </a:pPr>
            <a:r>
              <a:rPr lang="en" sz="1200">
                <a:solidFill>
                  <a:schemeClr val="dk1"/>
                </a:solidFill>
              </a:rPr>
              <a:t>Unsaturation of linker is tolerated</a:t>
            </a:r>
          </a:p>
          <a:p>
            <a:pPr marL="1371600" lvl="2" indent="-304800" rtl="0">
              <a:spcBef>
                <a:spcPts val="0"/>
              </a:spcBef>
              <a:buClr>
                <a:schemeClr val="dk1"/>
              </a:buClr>
              <a:buSzPct val="100000"/>
            </a:pPr>
            <a:r>
              <a:rPr lang="en" sz="1200" b="1">
                <a:solidFill>
                  <a:srgbClr val="FF00FF"/>
                </a:solidFill>
              </a:rPr>
              <a:t>2. R→ CH3, tertiary amine</a:t>
            </a:r>
            <a:r>
              <a:rPr lang="en" sz="1200">
                <a:solidFill>
                  <a:schemeClr val="dk1"/>
                </a:solidFill>
              </a:rPr>
              <a:t> imparts selectivity for SERT</a:t>
            </a:r>
          </a:p>
          <a:p>
            <a:pPr marL="1371600" lvl="2" indent="-304800" rtl="0">
              <a:spcBef>
                <a:spcPts val="0"/>
              </a:spcBef>
              <a:buSzPct val="100000"/>
            </a:pPr>
            <a:r>
              <a:rPr lang="en" sz="1200" b="1">
                <a:solidFill>
                  <a:srgbClr val="0000FF"/>
                </a:solidFill>
              </a:rPr>
              <a:t>3. R’→ Cl or CN (EWG)</a:t>
            </a:r>
            <a:r>
              <a:rPr lang="en" sz="1200">
                <a:solidFill>
                  <a:schemeClr val="dk1"/>
                </a:solidFill>
              </a:rPr>
              <a:t> enhances binding affinity for SERT</a:t>
            </a:r>
          </a:p>
          <a:p>
            <a:pPr marL="1371600" lvl="2" indent="-304800" rtl="0">
              <a:spcBef>
                <a:spcPts val="0"/>
              </a:spcBef>
              <a:buClr>
                <a:srgbClr val="38761D"/>
              </a:buClr>
              <a:buSzPct val="100000"/>
            </a:pPr>
            <a:r>
              <a:rPr lang="en" sz="1200" b="1">
                <a:solidFill>
                  <a:srgbClr val="38761D"/>
                </a:solidFill>
              </a:rPr>
              <a:t>4. Y→ can be C or N</a:t>
            </a:r>
          </a:p>
          <a:p>
            <a:pPr marL="1371600" lvl="2" indent="-304800" rtl="0">
              <a:spcBef>
                <a:spcPts val="0"/>
              </a:spcBef>
              <a:buClr>
                <a:srgbClr val="9900FF"/>
              </a:buClr>
              <a:buSzPct val="100000"/>
            </a:pPr>
            <a:r>
              <a:rPr lang="en" sz="1200" b="1">
                <a:solidFill>
                  <a:srgbClr val="9900FF"/>
                </a:solidFill>
              </a:rPr>
              <a:t>5. Conformationally rigid [6.7.6]-fused ring system</a:t>
            </a:r>
          </a:p>
          <a:p>
            <a:pPr marL="1828800" lvl="3" indent="-304800" rtl="0">
              <a:spcBef>
                <a:spcPts val="0"/>
              </a:spcBef>
              <a:buSzPct val="100000"/>
            </a:pPr>
            <a:r>
              <a:rPr lang="en" sz="1200">
                <a:solidFill>
                  <a:schemeClr val="dk1"/>
                </a:solidFill>
              </a:rPr>
              <a:t>7 membered ring in the middle is not coplanar; results in twisted shape</a:t>
            </a:r>
          </a:p>
          <a:p>
            <a:pPr marL="914400" lvl="0" indent="0" rtl="0">
              <a:spcBef>
                <a:spcPts val="0"/>
              </a:spcBef>
              <a:buNone/>
            </a:pPr>
            <a:endParaRPr sz="1200">
              <a:solidFill>
                <a:schemeClr val="dk1"/>
              </a:solidFill>
            </a:endParaRPr>
          </a:p>
          <a:p>
            <a:pPr marL="457200" marR="0" lvl="0" indent="0" algn="l" rtl="0">
              <a:lnSpc>
                <a:spcPct val="115000"/>
              </a:lnSpc>
              <a:spcBef>
                <a:spcPts val="0"/>
              </a:spcBef>
              <a:spcAft>
                <a:spcPts val="1600"/>
              </a:spcAft>
              <a:buNone/>
            </a:pPr>
            <a:endParaRPr sz="1600">
              <a:solidFill>
                <a:schemeClr val="dk1"/>
              </a:solidFill>
            </a:endParaRPr>
          </a:p>
          <a:p>
            <a:pPr lvl="0">
              <a:spcBef>
                <a:spcPts val="0"/>
              </a:spcBef>
              <a:buNone/>
            </a:pPr>
            <a:endParaRPr/>
          </a:p>
        </p:txBody>
      </p:sp>
      <p:pic>
        <p:nvPicPr>
          <p:cNvPr id="313" name="Shape 313"/>
          <p:cNvPicPr preferRelativeResize="0"/>
          <p:nvPr/>
        </p:nvPicPr>
        <p:blipFill>
          <a:blip r:embed="rId3">
            <a:alphaModFix/>
          </a:blip>
          <a:stretch>
            <a:fillRect/>
          </a:stretch>
        </p:blipFill>
        <p:spPr>
          <a:xfrm>
            <a:off x="3758962" y="3540387"/>
            <a:ext cx="1514475" cy="1552575"/>
          </a:xfrm>
          <a:prstGeom prst="rect">
            <a:avLst/>
          </a:prstGeom>
          <a:noFill/>
          <a:ln>
            <a:noFill/>
          </a:ln>
        </p:spPr>
      </p:pic>
      <p:sp>
        <p:nvSpPr>
          <p:cNvPr id="314" name="Shape 314"/>
          <p:cNvSpPr/>
          <p:nvPr/>
        </p:nvSpPr>
        <p:spPr>
          <a:xfrm>
            <a:off x="3758975" y="3514725"/>
            <a:ext cx="1245000" cy="3552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 name="Shape 315"/>
          <p:cNvSpPr/>
          <p:nvPr/>
        </p:nvSpPr>
        <p:spPr>
          <a:xfrm>
            <a:off x="4274000" y="3955600"/>
            <a:ext cx="269400" cy="2571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004050" y="4132500"/>
            <a:ext cx="269400" cy="2571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4640025" y="4835875"/>
            <a:ext cx="269400" cy="2571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4274000" y="4237275"/>
            <a:ext cx="502200" cy="572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19" name="Shape 319"/>
          <p:cNvCxnSpPr>
            <a:endCxn id="314" idx="2"/>
          </p:cNvCxnSpPr>
          <p:nvPr/>
        </p:nvCxnSpPr>
        <p:spPr>
          <a:xfrm>
            <a:off x="3158375" y="3645525"/>
            <a:ext cx="600600" cy="46800"/>
          </a:xfrm>
          <a:prstGeom prst="straightConnector1">
            <a:avLst/>
          </a:prstGeom>
          <a:noFill/>
          <a:ln w="28575" cap="flat" cmpd="sng">
            <a:solidFill>
              <a:srgbClr val="9900FF"/>
            </a:solidFill>
            <a:prstDash val="solid"/>
            <a:round/>
            <a:headEnd type="none" w="lg" len="lg"/>
            <a:tailEnd type="triangle" w="lg" len="lg"/>
          </a:ln>
        </p:spPr>
      </p:cxnSp>
      <p:cxnSp>
        <p:nvCxnSpPr>
          <p:cNvPr id="320" name="Shape 320"/>
          <p:cNvCxnSpPr>
            <a:stCxn id="313" idx="1"/>
            <a:endCxn id="315" idx="3"/>
          </p:cNvCxnSpPr>
          <p:nvPr/>
        </p:nvCxnSpPr>
        <p:spPr>
          <a:xfrm rot="10800000" flipH="1">
            <a:off x="3758962" y="4175075"/>
            <a:ext cx="554400" cy="141600"/>
          </a:xfrm>
          <a:prstGeom prst="straightConnector1">
            <a:avLst/>
          </a:prstGeom>
          <a:noFill/>
          <a:ln w="28575" cap="flat" cmpd="sng">
            <a:solidFill>
              <a:srgbClr val="38761D"/>
            </a:solidFill>
            <a:prstDash val="solid"/>
            <a:round/>
            <a:headEnd type="none" w="lg" len="lg"/>
            <a:tailEnd type="triangle" w="lg" len="lg"/>
          </a:ln>
        </p:spPr>
      </p:cxnSp>
      <p:cxnSp>
        <p:nvCxnSpPr>
          <p:cNvPr id="321" name="Shape 321"/>
          <p:cNvCxnSpPr>
            <a:endCxn id="316" idx="6"/>
          </p:cNvCxnSpPr>
          <p:nvPr/>
        </p:nvCxnSpPr>
        <p:spPr>
          <a:xfrm flipH="1">
            <a:off x="5273450" y="4194750"/>
            <a:ext cx="456900" cy="66300"/>
          </a:xfrm>
          <a:prstGeom prst="straightConnector1">
            <a:avLst/>
          </a:prstGeom>
          <a:noFill/>
          <a:ln w="28575" cap="flat" cmpd="sng">
            <a:solidFill>
              <a:srgbClr val="0000FF"/>
            </a:solidFill>
            <a:prstDash val="solid"/>
            <a:round/>
            <a:headEnd type="none" w="lg" len="lg"/>
            <a:tailEnd type="triangle" w="lg" len="lg"/>
          </a:ln>
        </p:spPr>
      </p:cxnSp>
      <p:cxnSp>
        <p:nvCxnSpPr>
          <p:cNvPr id="322" name="Shape 322"/>
          <p:cNvCxnSpPr>
            <a:endCxn id="318" idx="3"/>
          </p:cNvCxnSpPr>
          <p:nvPr/>
        </p:nvCxnSpPr>
        <p:spPr>
          <a:xfrm rot="10800000" flipH="1">
            <a:off x="3757745" y="4726105"/>
            <a:ext cx="589800" cy="130200"/>
          </a:xfrm>
          <a:prstGeom prst="straightConnector1">
            <a:avLst/>
          </a:prstGeom>
          <a:noFill/>
          <a:ln w="28575" cap="flat" cmpd="sng">
            <a:solidFill>
              <a:srgbClr val="FF0000"/>
            </a:solidFill>
            <a:prstDash val="solid"/>
            <a:round/>
            <a:headEnd type="none" w="lg" len="lg"/>
            <a:tailEnd type="triangle" w="lg" len="lg"/>
          </a:ln>
        </p:spPr>
      </p:cxnSp>
      <p:cxnSp>
        <p:nvCxnSpPr>
          <p:cNvPr id="323" name="Shape 323"/>
          <p:cNvCxnSpPr>
            <a:endCxn id="317" idx="6"/>
          </p:cNvCxnSpPr>
          <p:nvPr/>
        </p:nvCxnSpPr>
        <p:spPr>
          <a:xfrm flipH="1">
            <a:off x="4909425" y="4943725"/>
            <a:ext cx="733500" cy="20700"/>
          </a:xfrm>
          <a:prstGeom prst="straightConnector1">
            <a:avLst/>
          </a:prstGeom>
          <a:noFill/>
          <a:ln w="28575" cap="flat" cmpd="sng">
            <a:solidFill>
              <a:srgbClr val="FF00FF"/>
            </a:solidFill>
            <a:prstDash val="solid"/>
            <a:round/>
            <a:headEnd type="none" w="lg" len="lg"/>
            <a:tailEnd type="triangle" w="lg" len="lg"/>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29" name="Shape 329"/>
          <p:cNvSpPr txBox="1">
            <a:spLocks noGrp="1"/>
          </p:cNvSpPr>
          <p:nvPr>
            <p:ph type="body" idx="1"/>
          </p:nvPr>
        </p:nvSpPr>
        <p:spPr>
          <a:xfrm>
            <a:off x="311700" y="1152475"/>
            <a:ext cx="8520600" cy="39405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TCA SAR requirements</a:t>
            </a:r>
          </a:p>
          <a:p>
            <a:pPr marL="914400" lvl="1" indent="-330200" rtl="0">
              <a:spcBef>
                <a:spcPts val="0"/>
              </a:spcBef>
              <a:buClr>
                <a:schemeClr val="dk1"/>
              </a:buClr>
              <a:buSzPct val="100000"/>
            </a:pPr>
            <a:r>
              <a:rPr lang="en" sz="1600" b="1">
                <a:solidFill>
                  <a:schemeClr val="dk1"/>
                </a:solidFill>
              </a:rPr>
              <a:t>Secondary amines</a:t>
            </a:r>
          </a:p>
          <a:p>
            <a:pPr marL="1371600" lvl="2" indent="-304800" rtl="0">
              <a:spcBef>
                <a:spcPts val="0"/>
              </a:spcBef>
              <a:buSzPct val="100000"/>
            </a:pPr>
            <a:r>
              <a:rPr lang="en" sz="1200" b="1">
                <a:solidFill>
                  <a:srgbClr val="FF0000"/>
                </a:solidFill>
              </a:rPr>
              <a:t>1. Linker of 3 carbons</a:t>
            </a:r>
            <a:r>
              <a:rPr lang="en" sz="1200">
                <a:solidFill>
                  <a:schemeClr val="dk1"/>
                </a:solidFill>
              </a:rPr>
              <a:t> between tricyclic ring system and basic nitrogen</a:t>
            </a:r>
          </a:p>
          <a:p>
            <a:pPr marL="1828800" lvl="3" indent="-304800" rtl="0">
              <a:spcBef>
                <a:spcPts val="0"/>
              </a:spcBef>
              <a:buClr>
                <a:schemeClr val="dk1"/>
              </a:buClr>
              <a:buSzPct val="100000"/>
            </a:pPr>
            <a:r>
              <a:rPr lang="en" sz="1200">
                <a:solidFill>
                  <a:schemeClr val="dk1"/>
                </a:solidFill>
              </a:rPr>
              <a:t>Branching from linker decreases binding affinity for SERT and NET</a:t>
            </a:r>
          </a:p>
          <a:p>
            <a:pPr marL="1828800" lvl="3" indent="-304800" rtl="0">
              <a:spcBef>
                <a:spcPts val="0"/>
              </a:spcBef>
              <a:buClr>
                <a:schemeClr val="dk1"/>
              </a:buClr>
              <a:buSzPct val="100000"/>
            </a:pPr>
            <a:r>
              <a:rPr lang="en" sz="1200">
                <a:solidFill>
                  <a:schemeClr val="dk1"/>
                </a:solidFill>
              </a:rPr>
              <a:t>Unsaturation of linker is tolerated</a:t>
            </a:r>
          </a:p>
          <a:p>
            <a:pPr marL="1371600" lvl="2" indent="-304800" rtl="0">
              <a:spcBef>
                <a:spcPts val="0"/>
              </a:spcBef>
              <a:buClr>
                <a:schemeClr val="dk1"/>
              </a:buClr>
              <a:buSzPct val="100000"/>
            </a:pPr>
            <a:r>
              <a:rPr lang="en" sz="1200" b="1">
                <a:solidFill>
                  <a:srgbClr val="FF00FF"/>
                </a:solidFill>
              </a:rPr>
              <a:t>2. R→ H, secondary amine</a:t>
            </a:r>
            <a:r>
              <a:rPr lang="en" sz="1200">
                <a:solidFill>
                  <a:schemeClr val="dk1"/>
                </a:solidFill>
              </a:rPr>
              <a:t> imparts selectivity for NET</a:t>
            </a:r>
          </a:p>
          <a:p>
            <a:pPr marL="1371600" lvl="2" indent="-304800" rtl="0">
              <a:spcBef>
                <a:spcPts val="0"/>
              </a:spcBef>
              <a:buSzPct val="100000"/>
            </a:pPr>
            <a:r>
              <a:rPr lang="en" sz="1200" b="1">
                <a:solidFill>
                  <a:srgbClr val="0000FF"/>
                </a:solidFill>
              </a:rPr>
              <a:t>3. R’→ no substitution</a:t>
            </a:r>
            <a:r>
              <a:rPr lang="en" sz="1200">
                <a:solidFill>
                  <a:schemeClr val="dk1"/>
                </a:solidFill>
              </a:rPr>
              <a:t> decreases SERT preference</a:t>
            </a:r>
          </a:p>
          <a:p>
            <a:pPr marL="1371600" lvl="2" indent="-304800" rtl="0">
              <a:spcBef>
                <a:spcPts val="0"/>
              </a:spcBef>
              <a:buClr>
                <a:srgbClr val="38761D"/>
              </a:buClr>
              <a:buSzPct val="100000"/>
            </a:pPr>
            <a:r>
              <a:rPr lang="en" sz="1200" b="1">
                <a:solidFill>
                  <a:srgbClr val="38761D"/>
                </a:solidFill>
              </a:rPr>
              <a:t>4. Y→ can be C or N</a:t>
            </a:r>
          </a:p>
          <a:p>
            <a:pPr marL="1371600" lvl="2" indent="-304800" rtl="0">
              <a:spcBef>
                <a:spcPts val="0"/>
              </a:spcBef>
              <a:buClr>
                <a:srgbClr val="9900FF"/>
              </a:buClr>
              <a:buSzPct val="100000"/>
            </a:pPr>
            <a:r>
              <a:rPr lang="en" sz="1200" b="1">
                <a:solidFill>
                  <a:srgbClr val="9900FF"/>
                </a:solidFill>
              </a:rPr>
              <a:t>5. Conformationally rigid [6.7.6]-fused ring system</a:t>
            </a:r>
          </a:p>
          <a:p>
            <a:pPr marL="1828800" lvl="3" indent="-304800" rtl="0">
              <a:spcBef>
                <a:spcPts val="0"/>
              </a:spcBef>
              <a:buSzPct val="100000"/>
            </a:pPr>
            <a:r>
              <a:rPr lang="en" sz="1200">
                <a:solidFill>
                  <a:schemeClr val="dk1"/>
                </a:solidFill>
              </a:rPr>
              <a:t>7 membered ring in the middle is not coplanar; results in twisted shape</a:t>
            </a:r>
          </a:p>
          <a:p>
            <a:pPr lvl="0" rtl="0">
              <a:spcBef>
                <a:spcPts val="0"/>
              </a:spcBef>
              <a:buNone/>
            </a:pPr>
            <a:endParaRPr/>
          </a:p>
        </p:txBody>
      </p:sp>
      <p:pic>
        <p:nvPicPr>
          <p:cNvPr id="330" name="Shape 330"/>
          <p:cNvPicPr preferRelativeResize="0"/>
          <p:nvPr/>
        </p:nvPicPr>
        <p:blipFill>
          <a:blip r:embed="rId3">
            <a:alphaModFix/>
          </a:blip>
          <a:stretch>
            <a:fillRect/>
          </a:stretch>
        </p:blipFill>
        <p:spPr>
          <a:xfrm>
            <a:off x="3758962" y="3540387"/>
            <a:ext cx="1514475" cy="1552575"/>
          </a:xfrm>
          <a:prstGeom prst="rect">
            <a:avLst/>
          </a:prstGeom>
          <a:noFill/>
          <a:ln>
            <a:noFill/>
          </a:ln>
        </p:spPr>
      </p:pic>
      <p:sp>
        <p:nvSpPr>
          <p:cNvPr id="331" name="Shape 331"/>
          <p:cNvSpPr/>
          <p:nvPr/>
        </p:nvSpPr>
        <p:spPr>
          <a:xfrm>
            <a:off x="3758975" y="3514725"/>
            <a:ext cx="1245000" cy="3552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p:nvPr/>
        </p:nvSpPr>
        <p:spPr>
          <a:xfrm>
            <a:off x="4274000" y="3955600"/>
            <a:ext cx="269400" cy="2571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a:off x="4274000" y="4237275"/>
            <a:ext cx="502200" cy="572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p:nvPr/>
        </p:nvSpPr>
        <p:spPr>
          <a:xfrm>
            <a:off x="5004050" y="4132500"/>
            <a:ext cx="269400" cy="2571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4640025" y="4835875"/>
            <a:ext cx="269400" cy="2571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36" name="Shape 336"/>
          <p:cNvCxnSpPr/>
          <p:nvPr/>
        </p:nvCxnSpPr>
        <p:spPr>
          <a:xfrm>
            <a:off x="3158375" y="3645525"/>
            <a:ext cx="600600" cy="46800"/>
          </a:xfrm>
          <a:prstGeom prst="straightConnector1">
            <a:avLst/>
          </a:prstGeom>
          <a:noFill/>
          <a:ln w="28575" cap="flat" cmpd="sng">
            <a:solidFill>
              <a:srgbClr val="9900FF"/>
            </a:solidFill>
            <a:prstDash val="solid"/>
            <a:round/>
            <a:headEnd type="none" w="lg" len="lg"/>
            <a:tailEnd type="triangle" w="lg" len="lg"/>
          </a:ln>
        </p:spPr>
      </p:cxnSp>
      <p:cxnSp>
        <p:nvCxnSpPr>
          <p:cNvPr id="337" name="Shape 337"/>
          <p:cNvCxnSpPr/>
          <p:nvPr/>
        </p:nvCxnSpPr>
        <p:spPr>
          <a:xfrm rot="10800000" flipH="1">
            <a:off x="3758962" y="4175075"/>
            <a:ext cx="554400" cy="141600"/>
          </a:xfrm>
          <a:prstGeom prst="straightConnector1">
            <a:avLst/>
          </a:prstGeom>
          <a:noFill/>
          <a:ln w="28575" cap="flat" cmpd="sng">
            <a:solidFill>
              <a:srgbClr val="38761D"/>
            </a:solidFill>
            <a:prstDash val="solid"/>
            <a:round/>
            <a:headEnd type="none" w="lg" len="lg"/>
            <a:tailEnd type="triangle" w="lg" len="lg"/>
          </a:ln>
        </p:spPr>
      </p:cxnSp>
      <p:cxnSp>
        <p:nvCxnSpPr>
          <p:cNvPr id="338" name="Shape 338"/>
          <p:cNvCxnSpPr/>
          <p:nvPr/>
        </p:nvCxnSpPr>
        <p:spPr>
          <a:xfrm rot="10800000" flipH="1">
            <a:off x="3757745" y="4726105"/>
            <a:ext cx="589800" cy="130200"/>
          </a:xfrm>
          <a:prstGeom prst="straightConnector1">
            <a:avLst/>
          </a:prstGeom>
          <a:noFill/>
          <a:ln w="28575" cap="flat" cmpd="sng">
            <a:solidFill>
              <a:srgbClr val="FF0000"/>
            </a:solidFill>
            <a:prstDash val="solid"/>
            <a:round/>
            <a:headEnd type="none" w="lg" len="lg"/>
            <a:tailEnd type="triangle" w="lg" len="lg"/>
          </a:ln>
        </p:spPr>
      </p:cxnSp>
      <p:cxnSp>
        <p:nvCxnSpPr>
          <p:cNvPr id="339" name="Shape 339"/>
          <p:cNvCxnSpPr/>
          <p:nvPr/>
        </p:nvCxnSpPr>
        <p:spPr>
          <a:xfrm flipH="1">
            <a:off x="5273450" y="4194750"/>
            <a:ext cx="456900" cy="66300"/>
          </a:xfrm>
          <a:prstGeom prst="straightConnector1">
            <a:avLst/>
          </a:prstGeom>
          <a:noFill/>
          <a:ln w="28575" cap="flat" cmpd="sng">
            <a:solidFill>
              <a:srgbClr val="0000FF"/>
            </a:solidFill>
            <a:prstDash val="solid"/>
            <a:round/>
            <a:headEnd type="none" w="lg" len="lg"/>
            <a:tailEnd type="triangle" w="lg" len="lg"/>
          </a:ln>
        </p:spPr>
      </p:cxnSp>
      <p:cxnSp>
        <p:nvCxnSpPr>
          <p:cNvPr id="340" name="Shape 340"/>
          <p:cNvCxnSpPr/>
          <p:nvPr/>
        </p:nvCxnSpPr>
        <p:spPr>
          <a:xfrm flipH="1">
            <a:off x="4909375" y="4943750"/>
            <a:ext cx="733500" cy="20700"/>
          </a:xfrm>
          <a:prstGeom prst="straightConnector1">
            <a:avLst/>
          </a:prstGeom>
          <a:noFill/>
          <a:ln w="28575" cap="flat" cmpd="sng">
            <a:solidFill>
              <a:srgbClr val="FF00FF"/>
            </a:solidFill>
            <a:prstDash val="solid"/>
            <a:round/>
            <a:headEnd type="none" w="lg" len="lg"/>
            <a:tailEnd type="triangle" w="lg" len="lg"/>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46" name="Shape 3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b="1">
                <a:solidFill>
                  <a:srgbClr val="0000FF"/>
                </a:solidFill>
              </a:rPr>
              <a:t>Tab 2</a:t>
            </a:r>
            <a:r>
              <a:rPr lang="en" b="1">
                <a:solidFill>
                  <a:schemeClr val="dk1"/>
                </a:solidFill>
              </a:rPr>
              <a:t>: Drug Class Examples</a:t>
            </a:r>
          </a:p>
          <a:p>
            <a:pPr lvl="0" rtl="0">
              <a:spcBef>
                <a:spcPts val="0"/>
              </a:spcBef>
              <a:buNone/>
            </a:pPr>
            <a:r>
              <a:rPr lang="en" b="1">
                <a:solidFill>
                  <a:srgbClr val="000000"/>
                </a:solidFill>
              </a:rPr>
              <a:t>Clomipramine									Nortriptyline	</a:t>
            </a:r>
            <a:r>
              <a:rPr lang="en"/>
              <a:t>							</a:t>
            </a:r>
          </a:p>
        </p:txBody>
      </p:sp>
      <p:pic>
        <p:nvPicPr>
          <p:cNvPr id="347" name="Shape 347"/>
          <p:cNvPicPr preferRelativeResize="0"/>
          <p:nvPr/>
        </p:nvPicPr>
        <p:blipFill>
          <a:blip r:embed="rId3">
            <a:alphaModFix/>
          </a:blip>
          <a:stretch>
            <a:fillRect/>
          </a:stretch>
        </p:blipFill>
        <p:spPr>
          <a:xfrm>
            <a:off x="5928625" y="2362837"/>
            <a:ext cx="1524000" cy="1666875"/>
          </a:xfrm>
          <a:prstGeom prst="rect">
            <a:avLst/>
          </a:prstGeom>
          <a:noFill/>
          <a:ln>
            <a:noFill/>
          </a:ln>
        </p:spPr>
      </p:pic>
      <p:pic>
        <p:nvPicPr>
          <p:cNvPr id="348" name="Shape 348"/>
          <p:cNvPicPr preferRelativeResize="0"/>
          <p:nvPr/>
        </p:nvPicPr>
        <p:blipFill>
          <a:blip r:embed="rId4">
            <a:alphaModFix/>
          </a:blip>
          <a:stretch>
            <a:fillRect/>
          </a:stretch>
        </p:blipFill>
        <p:spPr>
          <a:xfrm>
            <a:off x="715724" y="2313051"/>
            <a:ext cx="1943099" cy="1766475"/>
          </a:xfrm>
          <a:prstGeom prst="rect">
            <a:avLst/>
          </a:prstGeom>
          <a:noFill/>
          <a:ln>
            <a:noFill/>
          </a:ln>
        </p:spPr>
      </p:pic>
      <p:sp>
        <p:nvSpPr>
          <p:cNvPr id="349" name="Shape 349"/>
          <p:cNvSpPr/>
          <p:nvPr/>
        </p:nvSpPr>
        <p:spPr>
          <a:xfrm>
            <a:off x="845000" y="2313050"/>
            <a:ext cx="1469700" cy="3552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 name="Shape 350"/>
          <p:cNvSpPr/>
          <p:nvPr/>
        </p:nvSpPr>
        <p:spPr>
          <a:xfrm>
            <a:off x="1445150" y="2804450"/>
            <a:ext cx="269400" cy="2571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p:nvPr/>
        </p:nvSpPr>
        <p:spPr>
          <a:xfrm>
            <a:off x="2444550" y="3005825"/>
            <a:ext cx="269400" cy="2571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p:nvPr/>
        </p:nvSpPr>
        <p:spPr>
          <a:xfrm>
            <a:off x="1436175" y="3061550"/>
            <a:ext cx="596700" cy="734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1945800" y="3880650"/>
            <a:ext cx="269400" cy="2571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 name="Shape 354"/>
          <p:cNvSpPr/>
          <p:nvPr/>
        </p:nvSpPr>
        <p:spPr>
          <a:xfrm>
            <a:off x="5955775" y="2313050"/>
            <a:ext cx="1469700" cy="355200"/>
          </a:xfrm>
          <a:prstGeom prst="ellipse">
            <a:avLst/>
          </a:prstGeom>
          <a:noFill/>
          <a:ln w="28575"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p:nvPr/>
        </p:nvSpPr>
        <p:spPr>
          <a:xfrm>
            <a:off x="6555925" y="2871125"/>
            <a:ext cx="269400" cy="257100"/>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p:nvPr/>
        </p:nvSpPr>
        <p:spPr>
          <a:xfrm>
            <a:off x="6555925" y="3061550"/>
            <a:ext cx="596700" cy="734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 name="Shape 357"/>
          <p:cNvSpPr/>
          <p:nvPr/>
        </p:nvSpPr>
        <p:spPr>
          <a:xfrm>
            <a:off x="7262825" y="2804450"/>
            <a:ext cx="269400" cy="257100"/>
          </a:xfrm>
          <a:prstGeom prst="ellipse">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 name="Shape 358"/>
          <p:cNvSpPr/>
          <p:nvPr/>
        </p:nvSpPr>
        <p:spPr>
          <a:xfrm>
            <a:off x="7152625" y="3623550"/>
            <a:ext cx="269400" cy="257100"/>
          </a:xfrm>
          <a:prstGeom prst="ellipse">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64" name="Shape 36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design- Would the following change to the compound increase or decrease activity?</a:t>
            </a:r>
          </a:p>
          <a:p>
            <a:pPr marL="914400" lvl="1" indent="-342900" rtl="0">
              <a:spcBef>
                <a:spcPts val="0"/>
              </a:spcBef>
              <a:buClr>
                <a:schemeClr val="dk1"/>
              </a:buClr>
              <a:buSzPct val="100000"/>
            </a:pPr>
            <a:r>
              <a:rPr lang="en" sz="1800">
                <a:solidFill>
                  <a:schemeClr val="dk1"/>
                </a:solidFill>
              </a:rPr>
              <a:t>Have a picture of a compound and then another picture of the compound with one change made</a:t>
            </a:r>
          </a:p>
          <a:p>
            <a:pPr marL="914400" lvl="1" indent="-342900" rtl="0">
              <a:spcBef>
                <a:spcPts val="0"/>
              </a:spcBef>
              <a:buClr>
                <a:schemeClr val="dk1"/>
              </a:buClr>
              <a:buSzPct val="100000"/>
            </a:pPr>
            <a:r>
              <a:rPr lang="en" sz="1800" b="1">
                <a:solidFill>
                  <a:schemeClr val="dk1"/>
                </a:solidFill>
              </a:rPr>
              <a:t>Answer choices: increase or decrease activity</a:t>
            </a:r>
          </a:p>
          <a:p>
            <a:pPr marL="1371600" lvl="2" indent="-342900" rtl="0">
              <a:spcBef>
                <a:spcPts val="0"/>
              </a:spcBef>
              <a:buClr>
                <a:schemeClr val="dk1"/>
              </a:buClr>
              <a:buSzPct val="100000"/>
            </a:pPr>
            <a:r>
              <a:rPr lang="en" sz="1800">
                <a:solidFill>
                  <a:schemeClr val="dk1"/>
                </a:solidFill>
              </a:rPr>
              <a:t>If right answer is selected→ explanation of why the answer is correct is shown next to the compound</a:t>
            </a:r>
          </a:p>
          <a:p>
            <a:pPr marL="1371600" lvl="2" indent="-342900" rtl="0">
              <a:spcBef>
                <a:spcPts val="0"/>
              </a:spcBef>
              <a:buClr>
                <a:schemeClr val="dk1"/>
              </a:buClr>
              <a:buSzPct val="100000"/>
            </a:pPr>
            <a:r>
              <a:rPr lang="en" sz="1800">
                <a:solidFill>
                  <a:schemeClr val="dk1"/>
                </a:solidFill>
              </a:rPr>
              <a:t>If wrong answer is selected→ direct student back to the basic SAR requirement tab for review (no explanation is shown, student must go back and review SAR requirements to move on in the practice problems tab)</a:t>
            </a:r>
          </a:p>
          <a:p>
            <a:pPr marL="914400" lvl="0" indent="-69850" rtl="0">
              <a:spcBef>
                <a:spcPts val="0"/>
              </a:spcBef>
              <a:buClr>
                <a:schemeClr val="dk1"/>
              </a:buClr>
              <a:buSzPct val="61111"/>
              <a:buFont typeface="Arial"/>
              <a:buNone/>
            </a:pPr>
            <a:endParaRPr>
              <a:solidFill>
                <a:schemeClr val="dk1"/>
              </a:solidFill>
            </a:endParaRPr>
          </a:p>
          <a:p>
            <a:pPr lvl="0" rtl="0">
              <a:spcBef>
                <a:spcPts val="0"/>
              </a:spcBef>
              <a:buClr>
                <a:schemeClr val="dk1"/>
              </a:buClr>
              <a:buSzPct val="91666"/>
              <a:buFont typeface="Arial"/>
              <a:buNone/>
            </a:pPr>
            <a:endParaRPr sz="1200"/>
          </a:p>
          <a:p>
            <a:pPr lvl="0" rtl="0">
              <a:spcBef>
                <a:spcPts val="0"/>
              </a:spcBef>
              <a:buClr>
                <a:schemeClr val="dk1"/>
              </a:buClr>
              <a:buSzPct val="91666"/>
              <a:buFont typeface="Arial"/>
              <a:buNone/>
            </a:pPr>
            <a:endParaRPr sz="1200"/>
          </a:p>
          <a:p>
            <a:pPr lvl="0" rt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70" name="Shape 370"/>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at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rtl="0">
              <a:spcBef>
                <a:spcPts val="0"/>
              </a:spcBef>
              <a:buClr>
                <a:schemeClr val="dk1"/>
              </a:buClr>
            </a:pPr>
            <a:r>
              <a:rPr lang="en">
                <a:solidFill>
                  <a:schemeClr val="dk1"/>
                </a:solidFill>
              </a:rPr>
              <a:t>Tertiary→ Secondary amine decreases binding affinity for SERT</a:t>
            </a:r>
          </a:p>
          <a:p>
            <a:pPr lvl="0" rtl="0">
              <a:spcBef>
                <a:spcPts val="0"/>
              </a:spcBef>
              <a:buNone/>
            </a:pPr>
            <a:endParaRPr/>
          </a:p>
        </p:txBody>
      </p:sp>
      <p:cxnSp>
        <p:nvCxnSpPr>
          <p:cNvPr id="371" name="Shape 371"/>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372" name="Shape 372"/>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73" name="Shape 373"/>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a:t>
            </a:r>
          </a:p>
          <a:p>
            <a:pPr lvl="0" algn="ctr" rtl="0">
              <a:spcBef>
                <a:spcPts val="0"/>
              </a:spcBef>
              <a:buNone/>
            </a:pPr>
            <a:r>
              <a:rPr lang="en">
                <a:solidFill>
                  <a:schemeClr val="dk1"/>
                </a:solidFill>
              </a:rPr>
              <a:t> </a:t>
            </a: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p:txBody>
      </p:sp>
      <p:pic>
        <p:nvPicPr>
          <p:cNvPr id="374" name="Shape 374"/>
          <p:cNvPicPr preferRelativeResize="0"/>
          <p:nvPr/>
        </p:nvPicPr>
        <p:blipFill>
          <a:blip r:embed="rId3">
            <a:alphaModFix/>
          </a:blip>
          <a:stretch>
            <a:fillRect/>
          </a:stretch>
        </p:blipFill>
        <p:spPr>
          <a:xfrm>
            <a:off x="1294712" y="2169600"/>
            <a:ext cx="1533525" cy="1600200"/>
          </a:xfrm>
          <a:prstGeom prst="rect">
            <a:avLst/>
          </a:prstGeom>
          <a:noFill/>
          <a:ln>
            <a:noFill/>
          </a:ln>
        </p:spPr>
      </p:pic>
      <p:pic>
        <p:nvPicPr>
          <p:cNvPr id="375" name="Shape 375"/>
          <p:cNvPicPr preferRelativeResize="0"/>
          <p:nvPr/>
        </p:nvPicPr>
        <p:blipFill>
          <a:blip r:embed="rId3">
            <a:alphaModFix/>
          </a:blip>
          <a:stretch>
            <a:fillRect/>
          </a:stretch>
        </p:blipFill>
        <p:spPr>
          <a:xfrm>
            <a:off x="4643437" y="2169600"/>
            <a:ext cx="1533525" cy="1600200"/>
          </a:xfrm>
          <a:prstGeom prst="rect">
            <a:avLst/>
          </a:prstGeom>
          <a:noFill/>
          <a:ln>
            <a:noFill/>
          </a:ln>
        </p:spPr>
      </p:pic>
      <p:sp>
        <p:nvSpPr>
          <p:cNvPr id="376" name="Shape 376"/>
          <p:cNvSpPr txBox="1"/>
          <p:nvPr/>
        </p:nvSpPr>
        <p:spPr>
          <a:xfrm>
            <a:off x="5633350" y="3588200"/>
            <a:ext cx="416400" cy="3552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t>H</a:t>
            </a:r>
          </a:p>
        </p:txBody>
      </p:sp>
      <p:cxnSp>
        <p:nvCxnSpPr>
          <p:cNvPr id="377" name="Shape 377"/>
          <p:cNvCxnSpPr>
            <a:stCxn id="376" idx="0"/>
          </p:cNvCxnSpPr>
          <p:nvPr/>
        </p:nvCxnSpPr>
        <p:spPr>
          <a:xfrm>
            <a:off x="5841550" y="3588200"/>
            <a:ext cx="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83" name="Shape 383"/>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at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Presence of EWG (Cl) enhances binding affinity for SERT</a:t>
            </a:r>
          </a:p>
          <a:p>
            <a:pPr lvl="0" rtl="0">
              <a:spcBef>
                <a:spcPts val="0"/>
              </a:spcBef>
              <a:buNone/>
            </a:pPr>
            <a:endParaRPr/>
          </a:p>
        </p:txBody>
      </p:sp>
      <p:cxnSp>
        <p:nvCxnSpPr>
          <p:cNvPr id="384" name="Shape 384"/>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385" name="Shape 385"/>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86" name="Shape 386"/>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a:t>
            </a:r>
          </a:p>
          <a:p>
            <a:pPr lvl="0" algn="ctr" rtl="0">
              <a:spcBef>
                <a:spcPts val="0"/>
              </a:spcBef>
              <a:buNone/>
            </a:pPr>
            <a:r>
              <a:rPr lang="en">
                <a:solidFill>
                  <a:schemeClr val="dk1"/>
                </a:solidFill>
              </a:rPr>
              <a:t> </a:t>
            </a: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p:txBody>
      </p:sp>
      <p:cxnSp>
        <p:nvCxnSpPr>
          <p:cNvPr id="387" name="Shape 387"/>
          <p:cNvCxnSpPr>
            <a:stCxn id="388" idx="0"/>
          </p:cNvCxnSpPr>
          <p:nvPr/>
        </p:nvCxnSpPr>
        <p:spPr>
          <a:xfrm>
            <a:off x="3123525" y="2939725"/>
            <a:ext cx="0" cy="0"/>
          </a:xfrm>
          <a:prstGeom prst="straightConnector1">
            <a:avLst/>
          </a:prstGeom>
          <a:noFill/>
          <a:ln w="9525" cap="flat" cmpd="sng">
            <a:solidFill>
              <a:schemeClr val="dk2"/>
            </a:solidFill>
            <a:prstDash val="solid"/>
            <a:round/>
            <a:headEnd type="none" w="lg" len="lg"/>
            <a:tailEnd type="none" w="lg" len="lg"/>
          </a:ln>
        </p:spPr>
      </p:cxnSp>
      <p:pic>
        <p:nvPicPr>
          <p:cNvPr id="389" name="Shape 389"/>
          <p:cNvPicPr preferRelativeResize="0"/>
          <p:nvPr/>
        </p:nvPicPr>
        <p:blipFill>
          <a:blip r:embed="rId3">
            <a:alphaModFix/>
          </a:blip>
          <a:stretch>
            <a:fillRect/>
          </a:stretch>
        </p:blipFill>
        <p:spPr>
          <a:xfrm>
            <a:off x="1207637" y="2098675"/>
            <a:ext cx="2124075" cy="1524000"/>
          </a:xfrm>
          <a:prstGeom prst="rect">
            <a:avLst/>
          </a:prstGeom>
          <a:noFill/>
          <a:ln>
            <a:noFill/>
          </a:ln>
        </p:spPr>
      </p:pic>
      <p:pic>
        <p:nvPicPr>
          <p:cNvPr id="390" name="Shape 390"/>
          <p:cNvPicPr preferRelativeResize="0"/>
          <p:nvPr/>
        </p:nvPicPr>
        <p:blipFill>
          <a:blip r:embed="rId3">
            <a:alphaModFix/>
          </a:blip>
          <a:stretch>
            <a:fillRect/>
          </a:stretch>
        </p:blipFill>
        <p:spPr>
          <a:xfrm>
            <a:off x="4146987" y="2011125"/>
            <a:ext cx="2124075" cy="1524000"/>
          </a:xfrm>
          <a:prstGeom prst="rect">
            <a:avLst/>
          </a:prstGeom>
          <a:noFill/>
          <a:ln>
            <a:noFill/>
          </a:ln>
        </p:spPr>
      </p:pic>
      <p:sp>
        <p:nvSpPr>
          <p:cNvPr id="388" name="Shape 388"/>
          <p:cNvSpPr txBox="1"/>
          <p:nvPr/>
        </p:nvSpPr>
        <p:spPr>
          <a:xfrm>
            <a:off x="2915325" y="2939725"/>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77" name="Shape 77"/>
          <p:cNvSpPr txBox="1">
            <a:spLocks noGrp="1"/>
          </p:cNvSpPr>
          <p:nvPr>
            <p:ph type="body" idx="1"/>
          </p:nvPr>
        </p:nvSpPr>
        <p:spPr>
          <a:xfrm>
            <a:off x="311700" y="1152475"/>
            <a:ext cx="8520600" cy="3672600"/>
          </a:xfrm>
          <a:prstGeom prst="rect">
            <a:avLst/>
          </a:prstGeom>
        </p:spPr>
        <p:txBody>
          <a:bodyPr lIns="91425" tIns="91425" rIns="91425" bIns="91425" anchor="t" anchorCtr="0">
            <a:noAutofit/>
          </a:bodyPr>
          <a:lstStyle/>
          <a:p>
            <a:pPr marL="457200" lvl="0" indent="-228600" rtl="0">
              <a:spcBef>
                <a:spcPts val="0"/>
              </a:spcBef>
            </a:pPr>
            <a:r>
              <a:rPr lang="en" b="1">
                <a:solidFill>
                  <a:srgbClr val="FF0000"/>
                </a:solidFill>
              </a:rPr>
              <a:t>Tab 1</a:t>
            </a:r>
            <a:r>
              <a:rPr lang="en" b="1">
                <a:solidFill>
                  <a:schemeClr val="dk1"/>
                </a:solidFill>
              </a:rPr>
              <a:t>: SSRIs SAR requirements</a:t>
            </a:r>
          </a:p>
          <a:p>
            <a:pPr marL="914400" lvl="1" indent="-330200" rtl="0">
              <a:spcBef>
                <a:spcPts val="0"/>
              </a:spcBef>
              <a:buClr>
                <a:schemeClr val="dk1"/>
              </a:buClr>
              <a:buSzPct val="100000"/>
            </a:pPr>
            <a:r>
              <a:rPr lang="en" sz="1600" b="1">
                <a:solidFill>
                  <a:schemeClr val="dk1"/>
                </a:solidFill>
              </a:rPr>
              <a:t>Phenylalkyl amines</a:t>
            </a:r>
          </a:p>
          <a:p>
            <a:pPr marL="1371600" lvl="2" indent="-330200" rtl="0">
              <a:spcBef>
                <a:spcPts val="0"/>
              </a:spcBef>
              <a:buClr>
                <a:schemeClr val="dk1"/>
              </a:buClr>
              <a:buSzPct val="100000"/>
            </a:pPr>
            <a:r>
              <a:rPr lang="en" sz="1600" b="1">
                <a:solidFill>
                  <a:srgbClr val="6AA84F"/>
                </a:solidFill>
              </a:rPr>
              <a:t>1. Basic nitrogen→</a:t>
            </a:r>
            <a:r>
              <a:rPr lang="en" sz="1600">
                <a:solidFill>
                  <a:srgbClr val="6AA84F"/>
                </a:solidFill>
              </a:rPr>
              <a:t> </a:t>
            </a:r>
            <a:r>
              <a:rPr lang="en" sz="1600">
                <a:solidFill>
                  <a:schemeClr val="dk1"/>
                </a:solidFill>
              </a:rPr>
              <a:t>protonated at physiological pH; pKa 9.5</a:t>
            </a:r>
          </a:p>
          <a:p>
            <a:pPr marL="1371600" lvl="2" indent="-330200" rtl="0">
              <a:spcBef>
                <a:spcPts val="0"/>
              </a:spcBef>
              <a:buClr>
                <a:schemeClr val="dk1"/>
              </a:buClr>
              <a:buSzPct val="100000"/>
            </a:pPr>
            <a:r>
              <a:rPr lang="en" sz="1600" b="1">
                <a:solidFill>
                  <a:srgbClr val="FF00FF"/>
                </a:solidFill>
              </a:rPr>
              <a:t>2. Chlorine→</a:t>
            </a:r>
            <a:r>
              <a:rPr lang="en" sz="1600" b="1">
                <a:solidFill>
                  <a:schemeClr val="dk1"/>
                </a:solidFill>
              </a:rPr>
              <a:t> </a:t>
            </a:r>
            <a:r>
              <a:rPr lang="en" sz="1600">
                <a:solidFill>
                  <a:schemeClr val="dk1"/>
                </a:solidFill>
              </a:rPr>
              <a:t> enhances SERT selectivity </a:t>
            </a:r>
          </a:p>
        </p:txBody>
      </p:sp>
      <p:pic>
        <p:nvPicPr>
          <p:cNvPr id="78" name="Shape 78"/>
          <p:cNvPicPr preferRelativeResize="0"/>
          <p:nvPr/>
        </p:nvPicPr>
        <p:blipFill>
          <a:blip r:embed="rId3">
            <a:alphaModFix/>
          </a:blip>
          <a:stretch>
            <a:fillRect/>
          </a:stretch>
        </p:blipFill>
        <p:spPr>
          <a:xfrm>
            <a:off x="3026148" y="2733050"/>
            <a:ext cx="3091701" cy="1363174"/>
          </a:xfrm>
          <a:prstGeom prst="rect">
            <a:avLst/>
          </a:prstGeom>
          <a:noFill/>
          <a:ln>
            <a:noFill/>
          </a:ln>
        </p:spPr>
      </p:pic>
      <p:cxnSp>
        <p:nvCxnSpPr>
          <p:cNvPr id="79" name="Shape 79"/>
          <p:cNvCxnSpPr/>
          <p:nvPr/>
        </p:nvCxnSpPr>
        <p:spPr>
          <a:xfrm rot="10800000">
            <a:off x="5368900" y="3657975"/>
            <a:ext cx="24300" cy="736500"/>
          </a:xfrm>
          <a:prstGeom prst="straightConnector1">
            <a:avLst/>
          </a:prstGeom>
          <a:noFill/>
          <a:ln w="28575" cap="flat" cmpd="sng">
            <a:solidFill>
              <a:srgbClr val="38761D"/>
            </a:solidFill>
            <a:prstDash val="solid"/>
            <a:round/>
            <a:headEnd type="none" w="lg" len="lg"/>
            <a:tailEnd type="triangle" w="lg" len="lg"/>
          </a:ln>
        </p:spPr>
      </p:cxnSp>
      <p:cxnSp>
        <p:nvCxnSpPr>
          <p:cNvPr id="80" name="Shape 80"/>
          <p:cNvCxnSpPr/>
          <p:nvPr/>
        </p:nvCxnSpPr>
        <p:spPr>
          <a:xfrm rot="10800000" flipH="1">
            <a:off x="2634150" y="3657975"/>
            <a:ext cx="661800" cy="349500"/>
          </a:xfrm>
          <a:prstGeom prst="straightConnector1">
            <a:avLst/>
          </a:prstGeom>
          <a:noFill/>
          <a:ln w="28575" cap="flat" cmpd="sng">
            <a:solidFill>
              <a:srgbClr val="FF00FF"/>
            </a:solidFill>
            <a:prstDash val="solid"/>
            <a:round/>
            <a:headEnd type="none" w="lg" len="lg"/>
            <a:tailEnd type="triangle" w="lg" len="lg"/>
          </a:ln>
        </p:spPr>
      </p:cxnSp>
      <p:cxnSp>
        <p:nvCxnSpPr>
          <p:cNvPr id="81" name="Shape 81"/>
          <p:cNvCxnSpPr/>
          <p:nvPr/>
        </p:nvCxnSpPr>
        <p:spPr>
          <a:xfrm rot="10800000" flipH="1">
            <a:off x="3485675" y="4007475"/>
            <a:ext cx="661800" cy="349500"/>
          </a:xfrm>
          <a:prstGeom prst="straightConnector1">
            <a:avLst/>
          </a:prstGeom>
          <a:noFill/>
          <a:ln w="28575" cap="flat" cmpd="sng">
            <a:solidFill>
              <a:srgbClr val="FF00FF"/>
            </a:solidFill>
            <a:prstDash val="solid"/>
            <a:round/>
            <a:headEnd type="none" w="lg" len="lg"/>
            <a:tailEnd type="triangle" w="lg" len="lg"/>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396" name="Shape 3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0000FF"/>
                </a:solidFill>
              </a:rPr>
              <a:t>Tab 2-</a:t>
            </a:r>
            <a:r>
              <a:rPr lang="en" b="1">
                <a:solidFill>
                  <a:srgbClr val="000000"/>
                </a:solidFill>
              </a:rPr>
              <a:t> PRACTICE PROBLEM design: Which of these 3 antidepressants correctly describes the situation?</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02" name="Shape 402"/>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is active at both SERT and NET?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(amitriptyline)</a:t>
            </a:r>
          </a:p>
          <a:p>
            <a:pPr marL="914400" lvl="1" indent="-228600" rtl="0">
              <a:spcBef>
                <a:spcPts val="0"/>
              </a:spcBef>
              <a:spcAft>
                <a:spcPts val="0"/>
              </a:spcAft>
              <a:buClr>
                <a:srgbClr val="000000"/>
              </a:buClr>
            </a:pPr>
            <a:r>
              <a:rPr lang="en">
                <a:solidFill>
                  <a:srgbClr val="000000"/>
                </a:solidFill>
              </a:rPr>
              <a:t>Compound 2, amitriptyline is a tertiary TCA, which is active at SERT and NET. Compound 1 is SSRI and Compound 3 is a secondary TCA, only active at NET</a:t>
            </a:r>
          </a:p>
        </p:txBody>
      </p:sp>
      <p:sp>
        <p:nvSpPr>
          <p:cNvPr id="403" name="Shape 403"/>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404" name="Shape 404"/>
          <p:cNvPicPr preferRelativeResize="0"/>
          <p:nvPr/>
        </p:nvPicPr>
        <p:blipFill>
          <a:blip r:embed="rId3">
            <a:alphaModFix/>
          </a:blip>
          <a:stretch>
            <a:fillRect/>
          </a:stretch>
        </p:blipFill>
        <p:spPr>
          <a:xfrm>
            <a:off x="793987" y="2043100"/>
            <a:ext cx="2105025" cy="1057275"/>
          </a:xfrm>
          <a:prstGeom prst="rect">
            <a:avLst/>
          </a:prstGeom>
          <a:noFill/>
          <a:ln>
            <a:noFill/>
          </a:ln>
        </p:spPr>
      </p:pic>
      <p:pic>
        <p:nvPicPr>
          <p:cNvPr id="405" name="Shape 405"/>
          <p:cNvPicPr preferRelativeResize="0"/>
          <p:nvPr/>
        </p:nvPicPr>
        <p:blipFill>
          <a:blip r:embed="rId4">
            <a:alphaModFix/>
          </a:blip>
          <a:stretch>
            <a:fillRect/>
          </a:stretch>
        </p:blipFill>
        <p:spPr>
          <a:xfrm>
            <a:off x="3716650" y="1821658"/>
            <a:ext cx="1493525" cy="1500175"/>
          </a:xfrm>
          <a:prstGeom prst="rect">
            <a:avLst/>
          </a:prstGeom>
          <a:noFill/>
          <a:ln>
            <a:noFill/>
          </a:ln>
        </p:spPr>
      </p:pic>
      <p:pic>
        <p:nvPicPr>
          <p:cNvPr id="406" name="Shape 406"/>
          <p:cNvPicPr preferRelativeResize="0"/>
          <p:nvPr/>
        </p:nvPicPr>
        <p:blipFill>
          <a:blip r:embed="rId5">
            <a:alphaModFix/>
          </a:blip>
          <a:stretch>
            <a:fillRect/>
          </a:stretch>
        </p:blipFill>
        <p:spPr>
          <a:xfrm>
            <a:off x="6493650" y="1654948"/>
            <a:ext cx="1362900" cy="149067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12" name="Shape 412"/>
          <p:cNvSpPr txBox="1">
            <a:spLocks noGrp="1"/>
          </p:cNvSpPr>
          <p:nvPr>
            <p:ph type="body" idx="1"/>
          </p:nvPr>
        </p:nvSpPr>
        <p:spPr>
          <a:xfrm>
            <a:off x="311700" y="777075"/>
            <a:ext cx="8520600" cy="43665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causes significant dry mouth, constipation, and sedation?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1 (Clomipramine)</a:t>
            </a:r>
          </a:p>
          <a:p>
            <a:pPr marL="914400" lvl="1" indent="-228600" rtl="0">
              <a:spcBef>
                <a:spcPts val="0"/>
              </a:spcBef>
              <a:spcAft>
                <a:spcPts val="0"/>
              </a:spcAft>
              <a:buClr>
                <a:srgbClr val="000000"/>
              </a:buClr>
            </a:pPr>
            <a:r>
              <a:rPr lang="en">
                <a:solidFill>
                  <a:srgbClr val="000000"/>
                </a:solidFill>
              </a:rPr>
              <a:t>Compound 1, clomipramine is a tertiary TCA, which is can bind to muscarinic and histamine receptors resulting in off target adverse effects. Compound 2 is a SSRI and does not cause these adverse effects. Compound 3 is a mirtazepine and while it can cause sedation, it does not display anticholinergic effects such as dry mouth and constipation.  </a:t>
            </a:r>
          </a:p>
        </p:txBody>
      </p:sp>
      <p:sp>
        <p:nvSpPr>
          <p:cNvPr id="413" name="Shape 413"/>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414" name="Shape 414"/>
          <p:cNvPicPr preferRelativeResize="0"/>
          <p:nvPr/>
        </p:nvPicPr>
        <p:blipFill>
          <a:blip r:embed="rId3">
            <a:alphaModFix/>
          </a:blip>
          <a:stretch>
            <a:fillRect/>
          </a:stretch>
        </p:blipFill>
        <p:spPr>
          <a:xfrm>
            <a:off x="1036387" y="1809750"/>
            <a:ext cx="2124075" cy="1524000"/>
          </a:xfrm>
          <a:prstGeom prst="rect">
            <a:avLst/>
          </a:prstGeom>
          <a:noFill/>
          <a:ln>
            <a:noFill/>
          </a:ln>
        </p:spPr>
      </p:pic>
      <p:pic>
        <p:nvPicPr>
          <p:cNvPr id="415" name="Shape 415"/>
          <p:cNvPicPr preferRelativeResize="0"/>
          <p:nvPr/>
        </p:nvPicPr>
        <p:blipFill>
          <a:blip r:embed="rId4">
            <a:alphaModFix/>
          </a:blip>
          <a:stretch>
            <a:fillRect/>
          </a:stretch>
        </p:blipFill>
        <p:spPr>
          <a:xfrm>
            <a:off x="3900900" y="1992900"/>
            <a:ext cx="1852319" cy="1157700"/>
          </a:xfrm>
          <a:prstGeom prst="rect">
            <a:avLst/>
          </a:prstGeom>
          <a:noFill/>
          <a:ln>
            <a:noFill/>
          </a:ln>
        </p:spPr>
      </p:pic>
      <p:pic>
        <p:nvPicPr>
          <p:cNvPr id="416" name="Shape 416"/>
          <p:cNvPicPr preferRelativeResize="0"/>
          <p:nvPr/>
        </p:nvPicPr>
        <p:blipFill>
          <a:blip r:embed="rId5">
            <a:alphaModFix/>
          </a:blip>
          <a:stretch>
            <a:fillRect/>
          </a:stretch>
        </p:blipFill>
        <p:spPr>
          <a:xfrm>
            <a:off x="6544125" y="1809750"/>
            <a:ext cx="1436474" cy="12885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22" name="Shape 42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9900FF"/>
                </a:solidFill>
              </a:rPr>
              <a:t>Tab 3</a:t>
            </a:r>
            <a:r>
              <a:rPr lang="en" b="1">
                <a:solidFill>
                  <a:srgbClr val="000000"/>
                </a:solidFill>
              </a:rPr>
              <a:t>- PRACTICE PROBLEM design: Predict if the metabolites will be active or inactive</a:t>
            </a:r>
          </a:p>
          <a:p>
            <a:pPr marL="914400" marR="0" lvl="1" indent="-342900" algn="l" rtl="0">
              <a:lnSpc>
                <a:spcPct val="115000"/>
              </a:lnSpc>
              <a:spcBef>
                <a:spcPts val="0"/>
              </a:spcBef>
              <a:spcAft>
                <a:spcPts val="1600"/>
              </a:spcAft>
              <a:buClr>
                <a:schemeClr val="dk1"/>
              </a:buClr>
              <a:buSzPct val="100000"/>
              <a:buFont typeface="Arial"/>
            </a:pPr>
            <a:r>
              <a:rPr lang="en" sz="1800">
                <a:solidFill>
                  <a:schemeClr val="dk1"/>
                </a:solidFill>
              </a:rPr>
              <a:t>Have a picture of a compound with its metabolites</a:t>
            </a:r>
          </a:p>
          <a:p>
            <a:pPr marL="1371600" lvl="2" indent="-342900" rtl="0">
              <a:spcBef>
                <a:spcPts val="0"/>
              </a:spcBef>
              <a:buClr>
                <a:schemeClr val="dk1"/>
              </a:buClr>
              <a:buSzPct val="100000"/>
            </a:pPr>
            <a:r>
              <a:rPr lang="en" sz="1800" b="1">
                <a:solidFill>
                  <a:schemeClr val="dk1"/>
                </a:solidFill>
              </a:rPr>
              <a:t>Answer choices for each metabolite: active or inactive</a:t>
            </a:r>
          </a:p>
          <a:p>
            <a:pPr marL="1828800" lvl="3" indent="-342900" rtl="0">
              <a:spcBef>
                <a:spcPts val="0"/>
              </a:spcBef>
              <a:buClr>
                <a:schemeClr val="dk1"/>
              </a:buClr>
              <a:buSzPct val="100000"/>
            </a:pPr>
            <a:r>
              <a:rPr lang="en" sz="1800">
                <a:solidFill>
                  <a:schemeClr val="dk1"/>
                </a:solidFill>
              </a:rPr>
              <a:t>Correct answer will be shown once selected</a:t>
            </a:r>
          </a:p>
          <a:p>
            <a:pPr marL="457200" marR="0" lvl="0" indent="0" algn="l" rtl="0">
              <a:lnSpc>
                <a:spcPct val="115000"/>
              </a:lnSpc>
              <a:spcBef>
                <a:spcPts val="0"/>
              </a:spcBef>
              <a:spcAft>
                <a:spcPts val="1600"/>
              </a:spcAft>
              <a:buNone/>
            </a:pPr>
            <a:endParaRPr sz="1800">
              <a:solidFill>
                <a:srgbClr val="000000"/>
              </a:solidFill>
            </a:endParaRPr>
          </a:p>
          <a:p>
            <a:pPr marL="914400" lvl="0" indent="0" rtl="0">
              <a:spcBef>
                <a:spcPts val="0"/>
              </a:spcBef>
              <a:buNone/>
            </a:pPr>
            <a:endParaRPr sz="1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28" name="Shape 428"/>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sp>
        <p:nvSpPr>
          <p:cNvPr id="429" name="Shape 429"/>
          <p:cNvSpPr txBox="1"/>
          <p:nvPr/>
        </p:nvSpPr>
        <p:spPr>
          <a:xfrm>
            <a:off x="7045225"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430" name="Shape 430"/>
          <p:cNvSpPr txBox="1"/>
          <p:nvPr/>
        </p:nvSpPr>
        <p:spPr>
          <a:xfrm>
            <a:off x="1236300" y="3495650"/>
            <a:ext cx="2147400" cy="1572900"/>
          </a:xfrm>
          <a:prstGeom prst="rect">
            <a:avLst/>
          </a:prstGeom>
          <a:noFill/>
          <a:ln>
            <a:noFill/>
          </a:ln>
        </p:spPr>
        <p:txBody>
          <a:bodyPr lIns="91425" tIns="91425" rIns="91425" bIns="91425" anchor="t" anchorCtr="0">
            <a:noAutofit/>
          </a:bodyPr>
          <a:lstStyle/>
          <a:p>
            <a:pPr lvl="0" rtl="0">
              <a:spcBef>
                <a:spcPts val="0"/>
              </a:spcBef>
              <a:buNone/>
            </a:pPr>
            <a:r>
              <a:rPr lang="en"/>
              <a:t>Would this be an ideal antidepressant for the elderly? (click either: YES or NO)</a:t>
            </a:r>
          </a:p>
          <a:p>
            <a:pPr lvl="0" rtl="0">
              <a:spcBef>
                <a:spcPts val="0"/>
              </a:spcBef>
              <a:buNone/>
            </a:pPr>
            <a:endParaRPr/>
          </a:p>
          <a:p>
            <a:pPr lvl="0" rtl="0">
              <a:spcBef>
                <a:spcPts val="0"/>
              </a:spcBef>
              <a:buNone/>
            </a:pPr>
            <a:r>
              <a:rPr lang="en" b="1"/>
              <a:t>ANSWER: NO, causes anticholinergic effects</a:t>
            </a:r>
          </a:p>
        </p:txBody>
      </p:sp>
      <p:pic>
        <p:nvPicPr>
          <p:cNvPr id="431" name="Shape 431"/>
          <p:cNvPicPr preferRelativeResize="0"/>
          <p:nvPr/>
        </p:nvPicPr>
        <p:blipFill>
          <a:blip r:embed="rId3">
            <a:alphaModFix/>
          </a:blip>
          <a:stretch>
            <a:fillRect/>
          </a:stretch>
        </p:blipFill>
        <p:spPr>
          <a:xfrm>
            <a:off x="2265400" y="1849198"/>
            <a:ext cx="5761549" cy="1572824"/>
          </a:xfrm>
          <a:prstGeom prst="rect">
            <a:avLst/>
          </a:prstGeom>
          <a:noFill/>
          <a:ln>
            <a:noFill/>
          </a:ln>
        </p:spPr>
      </p:pic>
      <p:sp>
        <p:nvSpPr>
          <p:cNvPr id="432" name="Shape 432"/>
          <p:cNvSpPr txBox="1"/>
          <p:nvPr/>
        </p:nvSpPr>
        <p:spPr>
          <a:xfrm>
            <a:off x="5079150" y="31902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Active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38" name="Shape 438"/>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sp>
        <p:nvSpPr>
          <p:cNvPr id="439" name="Shape 439"/>
          <p:cNvSpPr txBox="1"/>
          <p:nvPr/>
        </p:nvSpPr>
        <p:spPr>
          <a:xfrm>
            <a:off x="7045225" y="3349400"/>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pic>
        <p:nvPicPr>
          <p:cNvPr id="440" name="Shape 440" descr="Screen shot 2016-08-08 at 12.56.43 PM.png"/>
          <p:cNvPicPr preferRelativeResize="0"/>
          <p:nvPr/>
        </p:nvPicPr>
        <p:blipFill>
          <a:blip r:embed="rId3">
            <a:alphaModFix/>
          </a:blip>
          <a:stretch>
            <a:fillRect/>
          </a:stretch>
        </p:blipFill>
        <p:spPr>
          <a:xfrm>
            <a:off x="748227" y="1849200"/>
            <a:ext cx="7544400" cy="1628775"/>
          </a:xfrm>
          <a:prstGeom prst="rect">
            <a:avLst/>
          </a:prstGeom>
          <a:noFill/>
          <a:ln>
            <a:noFill/>
          </a:ln>
        </p:spPr>
      </p:pic>
      <p:sp>
        <p:nvSpPr>
          <p:cNvPr id="441" name="Shape 441"/>
          <p:cNvSpPr txBox="1"/>
          <p:nvPr/>
        </p:nvSpPr>
        <p:spPr>
          <a:xfrm>
            <a:off x="1037850" y="326367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Active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447" name="Shape 447"/>
          <p:cNvSpPr txBox="1">
            <a:spLocks noGrp="1"/>
          </p:cNvSpPr>
          <p:nvPr>
            <p:ph type="body" idx="1"/>
          </p:nvPr>
        </p:nvSpPr>
        <p:spPr>
          <a:xfrm>
            <a:off x="311700" y="1152475"/>
            <a:ext cx="8520600" cy="390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Predict if the metabolites will be active or inactive  </a:t>
            </a:r>
          </a:p>
        </p:txBody>
      </p:sp>
      <p:pic>
        <p:nvPicPr>
          <p:cNvPr id="448" name="Shape 448" descr="Screen shot 2016-08-08 at 12.56.49 PM.png"/>
          <p:cNvPicPr preferRelativeResize="0"/>
          <p:nvPr/>
        </p:nvPicPr>
        <p:blipFill>
          <a:blip r:embed="rId3">
            <a:alphaModFix/>
          </a:blip>
          <a:stretch>
            <a:fillRect/>
          </a:stretch>
        </p:blipFill>
        <p:spPr>
          <a:xfrm>
            <a:off x="1871780" y="1852626"/>
            <a:ext cx="4671893" cy="1703999"/>
          </a:xfrm>
          <a:prstGeom prst="rect">
            <a:avLst/>
          </a:prstGeom>
          <a:noFill/>
          <a:ln>
            <a:noFill/>
          </a:ln>
        </p:spPr>
      </p:pic>
      <p:sp>
        <p:nvSpPr>
          <p:cNvPr id="449" name="Shape 449"/>
          <p:cNvSpPr txBox="1"/>
          <p:nvPr/>
        </p:nvSpPr>
        <p:spPr>
          <a:xfrm>
            <a:off x="5428700" y="3349375"/>
            <a:ext cx="1247400" cy="17040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a:t>Click either:</a:t>
            </a:r>
          </a:p>
          <a:p>
            <a:pPr lvl="0" rtl="0">
              <a:spcBef>
                <a:spcPts val="0"/>
              </a:spcBef>
              <a:buNone/>
            </a:pPr>
            <a:endParaRPr/>
          </a:p>
          <a:p>
            <a:pPr lvl="0" rtl="0">
              <a:spcBef>
                <a:spcPts val="0"/>
              </a:spcBef>
              <a:buNone/>
            </a:pPr>
            <a:r>
              <a:rPr lang="en" b="1"/>
              <a:t>Active	</a:t>
            </a:r>
          </a:p>
          <a:p>
            <a:pPr lvl="0" rtl="0">
              <a:spcBef>
                <a:spcPts val="0"/>
              </a:spcBef>
              <a:buNone/>
            </a:pPr>
            <a:r>
              <a:rPr lang="en" b="1"/>
              <a:t>or </a:t>
            </a:r>
          </a:p>
          <a:p>
            <a:pPr lvl="0" rtl="0">
              <a:spcBef>
                <a:spcPts val="0"/>
              </a:spcBef>
              <a:buNone/>
            </a:pPr>
            <a:r>
              <a:rPr lang="en" b="1"/>
              <a:t>Inactive?</a:t>
            </a:r>
          </a:p>
          <a:p>
            <a:pPr lvl="0" rtl="0">
              <a:spcBef>
                <a:spcPts val="0"/>
              </a:spcBef>
              <a:buNone/>
            </a:pPr>
            <a:endParaRPr b="1"/>
          </a:p>
          <a:p>
            <a:pPr lvl="0" rtl="0">
              <a:spcBef>
                <a:spcPts val="0"/>
              </a:spcBef>
              <a:buNone/>
            </a:pPr>
            <a:r>
              <a:rPr lang="en" b="1"/>
              <a:t>ANSWER: </a:t>
            </a:r>
          </a:p>
          <a:p>
            <a:pPr lvl="0" rtl="0">
              <a:spcBef>
                <a:spcPts val="0"/>
              </a:spcBef>
              <a:buNone/>
            </a:pPr>
            <a:r>
              <a:rPr lang="en" b="1"/>
              <a:t>Inactive</a:t>
            </a:r>
          </a:p>
        </p:txBody>
      </p:sp>
      <p:sp>
        <p:nvSpPr>
          <p:cNvPr id="450" name="Shape 450"/>
          <p:cNvSpPr txBox="1"/>
          <p:nvPr/>
        </p:nvSpPr>
        <p:spPr>
          <a:xfrm>
            <a:off x="955225" y="3612700"/>
            <a:ext cx="2045100" cy="1298100"/>
          </a:xfrm>
          <a:prstGeom prst="rect">
            <a:avLst/>
          </a:prstGeom>
          <a:noFill/>
          <a:ln>
            <a:noFill/>
          </a:ln>
        </p:spPr>
        <p:txBody>
          <a:bodyPr lIns="91425" tIns="91425" rIns="91425" bIns="91425" anchor="t" anchorCtr="0">
            <a:noAutofit/>
          </a:bodyPr>
          <a:lstStyle/>
          <a:p>
            <a:pPr lvl="0">
              <a:spcBef>
                <a:spcPts val="0"/>
              </a:spcBef>
              <a:buNone/>
            </a:pPr>
            <a:r>
              <a:rPr lang="en"/>
              <a:t>Is this compound considered an SNRI or NRI? (click either)</a:t>
            </a:r>
          </a:p>
          <a:p>
            <a:pPr lvl="0">
              <a:spcBef>
                <a:spcPts val="0"/>
              </a:spcBef>
              <a:buNone/>
            </a:pPr>
            <a:endParaRPr/>
          </a:p>
          <a:p>
            <a:pPr lvl="0">
              <a:spcBef>
                <a:spcPts val="0"/>
              </a:spcBef>
              <a:buNone/>
            </a:pPr>
            <a:r>
              <a:rPr lang="en" b="1"/>
              <a:t>ANSWER: NRI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311700" y="128450"/>
            <a:ext cx="8520600" cy="572700"/>
          </a:xfrm>
          <a:prstGeom prst="rect">
            <a:avLst/>
          </a:prstGeom>
        </p:spPr>
        <p:txBody>
          <a:bodyPr lIns="91425" tIns="91425" rIns="91425" bIns="91425" anchor="t" anchorCtr="0">
            <a:noAutofit/>
          </a:bodyPr>
          <a:lstStyle/>
          <a:p>
            <a:pPr lvl="0">
              <a:spcBef>
                <a:spcPts val="0"/>
              </a:spcBef>
              <a:buNone/>
            </a:pPr>
            <a:r>
              <a:rPr lang="en"/>
              <a:t>Tool 2-</a:t>
            </a:r>
          </a:p>
        </p:txBody>
      </p:sp>
      <p:sp>
        <p:nvSpPr>
          <p:cNvPr id="456" name="Shape 456"/>
          <p:cNvSpPr txBox="1">
            <a:spLocks noGrp="1"/>
          </p:cNvSpPr>
          <p:nvPr>
            <p:ph type="body" idx="1"/>
          </p:nvPr>
        </p:nvSpPr>
        <p:spPr>
          <a:xfrm>
            <a:off x="311700" y="701150"/>
            <a:ext cx="8520600" cy="3416400"/>
          </a:xfrm>
          <a:prstGeom prst="rect">
            <a:avLst/>
          </a:prstGeom>
        </p:spPr>
        <p:txBody>
          <a:bodyPr lIns="91425" tIns="91425" rIns="91425" bIns="91425" anchor="t" anchorCtr="0">
            <a:noAutofit/>
          </a:bodyPr>
          <a:lstStyle/>
          <a:p>
            <a:pPr marL="457200" lvl="0" indent="-330200">
              <a:spcBef>
                <a:spcPts val="0"/>
              </a:spcBef>
              <a:buClr>
                <a:srgbClr val="000000"/>
              </a:buClr>
              <a:buSzPct val="100000"/>
            </a:pPr>
            <a:r>
              <a:rPr lang="en" sz="1600" b="1">
                <a:solidFill>
                  <a:srgbClr val="000000"/>
                </a:solidFill>
              </a:rPr>
              <a:t>Module Design Overview:</a:t>
            </a:r>
          </a:p>
          <a:p>
            <a:pPr marL="914400" lvl="1" indent="-330200">
              <a:spcBef>
                <a:spcPts val="0"/>
              </a:spcBef>
              <a:buClr>
                <a:srgbClr val="000000"/>
              </a:buClr>
              <a:buSzPct val="100000"/>
            </a:pPr>
            <a:r>
              <a:rPr lang="en" sz="1600">
                <a:solidFill>
                  <a:srgbClr val="000000"/>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rgbClr val="000000"/>
              </a:buClr>
              <a:buSzPct val="100000"/>
            </a:pPr>
            <a:r>
              <a:rPr lang="en" sz="1600">
                <a:solidFill>
                  <a:srgbClr val="000000"/>
                </a:solidFill>
              </a:rPr>
              <a:t>Students will have examples of drug structures from the class on the screen and will know what drug class they are working on </a:t>
            </a:r>
          </a:p>
          <a:p>
            <a:pPr marL="1828800" lvl="3" indent="-330200">
              <a:spcBef>
                <a:spcPts val="0"/>
              </a:spcBef>
              <a:buClr>
                <a:srgbClr val="000000"/>
              </a:buClr>
              <a:buSzPct val="100000"/>
            </a:pPr>
            <a:r>
              <a:rPr lang="en" sz="1600">
                <a:solidFill>
                  <a:srgbClr val="000000"/>
                </a:solidFill>
              </a:rPr>
              <a:t>The drop down menu will have possible fill in the blank choices </a:t>
            </a:r>
          </a:p>
          <a:p>
            <a:pPr marL="1828800" lvl="3" indent="-330200">
              <a:spcBef>
                <a:spcPts val="0"/>
              </a:spcBef>
              <a:buClr>
                <a:srgbClr val="000000"/>
              </a:buClr>
              <a:buSzPct val="100000"/>
            </a:pPr>
            <a:r>
              <a:rPr lang="en" sz="1600">
                <a:solidFill>
                  <a:srgbClr val="000000"/>
                </a:solidFill>
              </a:rPr>
              <a:t>The goal of the fill in the blanks will to have a summary of where and how the drug class acts, and why it works for its indications</a:t>
            </a:r>
          </a:p>
          <a:p>
            <a:pPr marL="1371600" lvl="2" indent="-330200">
              <a:spcBef>
                <a:spcPts val="0"/>
              </a:spcBef>
              <a:buClr>
                <a:srgbClr val="0000FF"/>
              </a:buClr>
              <a:buSzPct val="100000"/>
            </a:pPr>
            <a:r>
              <a:rPr lang="en" sz="1600" b="1">
                <a:solidFill>
                  <a:srgbClr val="0000FF"/>
                </a:solidFill>
              </a:rPr>
              <a:t>2. Side effects/Contraindications </a:t>
            </a:r>
          </a:p>
          <a:p>
            <a:pPr marL="1828800" lvl="3" indent="-330200">
              <a:spcBef>
                <a:spcPts val="0"/>
              </a:spcBef>
              <a:buClr>
                <a:srgbClr val="000000"/>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a:p>
            <a:pPr lvl="0">
              <a:spcBef>
                <a:spcPts val="0"/>
              </a:spcBef>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a:t>
            </a:r>
          </a:p>
        </p:txBody>
      </p:sp>
      <p:sp>
        <p:nvSpPr>
          <p:cNvPr id="462" name="Shape 4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Tertiary TCAs have slightly greater selectivity for blockade of </a:t>
            </a:r>
            <a:r>
              <a:rPr lang="en">
                <a:solidFill>
                  <a:schemeClr val="dk1"/>
                </a:solidFill>
              </a:rPr>
              <a:t>(Norepinephrine/Serotonin) </a:t>
            </a:r>
            <a:r>
              <a:rPr lang="en">
                <a:solidFill>
                  <a:srgbClr val="000000"/>
                </a:solidFill>
              </a:rPr>
              <a:t>reuptake over </a:t>
            </a:r>
            <a:r>
              <a:rPr lang="en">
                <a:solidFill>
                  <a:schemeClr val="dk1"/>
                </a:solidFill>
              </a:rPr>
              <a:t>(Norepinephrine/Serotonin) </a:t>
            </a:r>
            <a:r>
              <a:rPr lang="en">
                <a:solidFill>
                  <a:srgbClr val="000000"/>
                </a:solidFill>
              </a:rPr>
              <a:t>reuptake</a:t>
            </a:r>
          </a:p>
          <a:p>
            <a:pPr marL="457200" lvl="0" indent="-228600" rtl="0">
              <a:spcBef>
                <a:spcPts val="0"/>
              </a:spcBef>
              <a:buClr>
                <a:srgbClr val="000000"/>
              </a:buClr>
            </a:pPr>
            <a:r>
              <a:rPr lang="en">
                <a:solidFill>
                  <a:srgbClr val="000000"/>
                </a:solidFill>
              </a:rPr>
              <a:t>Secondary TCA’s, such as (nortriptyline/amitriptyline) have greater selectivity for blockade of (Norepinephrine/Serotonin)</a:t>
            </a:r>
          </a:p>
          <a:p>
            <a:pPr marL="457200" lvl="0" indent="-228600" rtl="0">
              <a:spcBef>
                <a:spcPts val="0"/>
              </a:spcBef>
              <a:buClr>
                <a:srgbClr val="000000"/>
              </a:buClr>
            </a:pPr>
            <a:r>
              <a:rPr lang="en">
                <a:solidFill>
                  <a:srgbClr val="000000"/>
                </a:solidFill>
              </a:rPr>
              <a:t>TCA adverse effects include _____________ effects such as dry eyes and mouth</a:t>
            </a:r>
          </a:p>
          <a:p>
            <a:pPr marL="457200" lvl="0" indent="-228600" rtl="0">
              <a:spcBef>
                <a:spcPts val="0"/>
              </a:spcBef>
              <a:buClr>
                <a:srgbClr val="000000"/>
              </a:buClr>
            </a:pPr>
            <a:r>
              <a:rPr lang="en">
                <a:solidFill>
                  <a:srgbClr val="000000"/>
                </a:solidFill>
              </a:rPr>
              <a:t>Onset of action for TCA’s takes 2-3 (weeks/days)</a:t>
            </a:r>
          </a:p>
          <a:p>
            <a:pPr marL="457200" lvl="0" indent="-228600">
              <a:spcBef>
                <a:spcPts val="0"/>
              </a:spcBef>
              <a:buClr>
                <a:srgbClr val="000000"/>
              </a:buClr>
            </a:pPr>
            <a:r>
              <a:rPr lang="en">
                <a:solidFill>
                  <a:srgbClr val="000000"/>
                </a:solidFill>
              </a:rPr>
              <a:t>Side effects include sexual dysfunction, constipation, and ________</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0" y="236200"/>
            <a:ext cx="8520600" cy="572700"/>
          </a:xfrm>
          <a:prstGeom prst="rect">
            <a:avLst/>
          </a:prstGeom>
        </p:spPr>
        <p:txBody>
          <a:bodyPr lIns="91425" tIns="91425" rIns="91425" bIns="91425" anchor="t" anchorCtr="0">
            <a:noAutofit/>
          </a:bodyPr>
          <a:lstStyle/>
          <a:p>
            <a:pPr lvl="0">
              <a:spcBef>
                <a:spcPts val="0"/>
              </a:spcBef>
              <a:buNone/>
            </a:pPr>
            <a:r>
              <a:rPr lang="en"/>
              <a:t>Tool 3-</a:t>
            </a:r>
          </a:p>
        </p:txBody>
      </p:sp>
      <p:pic>
        <p:nvPicPr>
          <p:cNvPr id="468" name="Shape 468"/>
          <p:cNvPicPr preferRelativeResize="0"/>
          <p:nvPr/>
        </p:nvPicPr>
        <p:blipFill>
          <a:blip r:embed="rId3">
            <a:alphaModFix/>
          </a:blip>
          <a:stretch>
            <a:fillRect/>
          </a:stretch>
        </p:blipFill>
        <p:spPr>
          <a:xfrm>
            <a:off x="1496850" y="83450"/>
            <a:ext cx="7647151" cy="5060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87" name="Shape 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pPr>
            <a:r>
              <a:rPr lang="en" b="1">
                <a:solidFill>
                  <a:srgbClr val="0000FF"/>
                </a:solidFill>
              </a:rPr>
              <a:t>Tab 2</a:t>
            </a:r>
            <a:r>
              <a:rPr lang="en" b="1">
                <a:solidFill>
                  <a:schemeClr val="dk1"/>
                </a:solidFill>
              </a:rPr>
              <a:t>: Drug Class Examples</a:t>
            </a:r>
          </a:p>
          <a:p>
            <a:pPr lvl="0">
              <a:spcBef>
                <a:spcPts val="0"/>
              </a:spcBef>
              <a:buNone/>
            </a:pPr>
            <a:r>
              <a:rPr lang="en" b="1">
                <a:solidFill>
                  <a:srgbClr val="000000"/>
                </a:solidFill>
              </a:rPr>
              <a:t>Fluoxetine									Sertraline	</a:t>
            </a:r>
            <a:r>
              <a:rPr lang="en"/>
              <a:t>							</a:t>
            </a:r>
          </a:p>
        </p:txBody>
      </p:sp>
      <p:pic>
        <p:nvPicPr>
          <p:cNvPr id="88" name="Shape 88"/>
          <p:cNvPicPr preferRelativeResize="0"/>
          <p:nvPr/>
        </p:nvPicPr>
        <p:blipFill>
          <a:blip r:embed="rId3">
            <a:alphaModFix/>
          </a:blip>
          <a:stretch>
            <a:fillRect/>
          </a:stretch>
        </p:blipFill>
        <p:spPr>
          <a:xfrm>
            <a:off x="852975" y="2212650"/>
            <a:ext cx="2605575" cy="1714650"/>
          </a:xfrm>
          <a:prstGeom prst="rect">
            <a:avLst/>
          </a:prstGeom>
          <a:noFill/>
          <a:ln>
            <a:noFill/>
          </a:ln>
        </p:spPr>
      </p:pic>
      <p:pic>
        <p:nvPicPr>
          <p:cNvPr id="89" name="Shape 89"/>
          <p:cNvPicPr preferRelativeResize="0"/>
          <p:nvPr/>
        </p:nvPicPr>
        <p:blipFill>
          <a:blip r:embed="rId4">
            <a:alphaModFix/>
          </a:blip>
          <a:stretch>
            <a:fillRect/>
          </a:stretch>
        </p:blipFill>
        <p:spPr>
          <a:xfrm>
            <a:off x="4745448" y="2408475"/>
            <a:ext cx="3091701" cy="136317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Shape 473"/>
          <p:cNvPicPr preferRelativeResize="0"/>
          <p:nvPr/>
        </p:nvPicPr>
        <p:blipFill>
          <a:blip r:embed="rId3">
            <a:alphaModFix/>
          </a:blip>
          <a:stretch>
            <a:fillRect/>
          </a:stretch>
        </p:blipFill>
        <p:spPr>
          <a:xfrm>
            <a:off x="926801" y="0"/>
            <a:ext cx="7454495" cy="51434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
              <a:t>Atypical Antidepressants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Tool 1- Structure Activity Relationship (SAR) Module</a:t>
            </a:r>
          </a:p>
          <a:p>
            <a:pPr lvl="0" rtl="0">
              <a:spcBef>
                <a:spcPts val="0"/>
              </a:spcBef>
              <a:buNone/>
            </a:pPr>
            <a:endParaRPr/>
          </a:p>
        </p:txBody>
      </p:sp>
      <p:sp>
        <p:nvSpPr>
          <p:cNvPr id="484" name="Shape 484"/>
          <p:cNvSpPr txBox="1">
            <a:spLocks noGrp="1"/>
          </p:cNvSpPr>
          <p:nvPr>
            <p:ph type="body" idx="1"/>
          </p:nvPr>
        </p:nvSpPr>
        <p:spPr>
          <a:xfrm>
            <a:off x="311700" y="1152475"/>
            <a:ext cx="8520600" cy="39909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chemeClr val="dk1"/>
                </a:solidFill>
              </a:rPr>
              <a:t>Module Design Overview:</a:t>
            </a:r>
          </a:p>
          <a:p>
            <a:pPr marL="914400" lvl="1" indent="-342900" rtl="0">
              <a:spcBef>
                <a:spcPts val="0"/>
              </a:spcBef>
              <a:buClr>
                <a:schemeClr val="dk1"/>
              </a:buClr>
              <a:buSzPct val="100000"/>
            </a:pPr>
            <a:r>
              <a:rPr lang="en" sz="1800">
                <a:solidFill>
                  <a:schemeClr val="dk1"/>
                </a:solidFill>
              </a:rPr>
              <a:t>The module will be designed as one screen that has 2 clickable tabs at the top, which would say:</a:t>
            </a:r>
          </a:p>
          <a:p>
            <a:pPr marL="1371600" lvl="2" indent="-342900" rtl="0">
              <a:spcBef>
                <a:spcPts val="0"/>
              </a:spcBef>
              <a:buClr>
                <a:srgbClr val="FF0000"/>
              </a:buClr>
              <a:buSzPct val="100000"/>
            </a:pPr>
            <a:r>
              <a:rPr lang="en" sz="1800" b="1">
                <a:solidFill>
                  <a:srgbClr val="FF0000"/>
                </a:solidFill>
              </a:rPr>
              <a:t>1. SAR Requirements</a:t>
            </a:r>
          </a:p>
          <a:p>
            <a:pPr marL="1828800" lvl="3" indent="-228600" rtl="0">
              <a:spcBef>
                <a:spcPts val="0"/>
              </a:spcBef>
              <a:buClr>
                <a:schemeClr val="dk1"/>
              </a:buClr>
            </a:pPr>
            <a:r>
              <a:rPr lang="en">
                <a:solidFill>
                  <a:schemeClr val="dk1"/>
                </a:solidFill>
              </a:rPr>
              <a:t>Students will be able to click on the arrows on the compound below or on the letters in the rings</a:t>
            </a:r>
          </a:p>
          <a:p>
            <a:pPr marL="1828800" lvl="3" indent="-228600" rtl="0">
              <a:spcBef>
                <a:spcPts val="0"/>
              </a:spcBef>
              <a:buClr>
                <a:schemeClr val="dk1"/>
              </a:buClr>
            </a:pPr>
            <a:r>
              <a:rPr lang="en">
                <a:solidFill>
                  <a:schemeClr val="dk1"/>
                </a:solidFill>
              </a:rPr>
              <a:t>As the student clicks on each spot, the SAR requirement will be displayed next to the compound </a:t>
            </a:r>
          </a:p>
          <a:p>
            <a:pPr marL="1371600" lvl="2" indent="-342900" rtl="0">
              <a:spcBef>
                <a:spcPts val="0"/>
              </a:spcBef>
              <a:buClr>
                <a:srgbClr val="0000FF"/>
              </a:buClr>
              <a:buSzPct val="100000"/>
            </a:pPr>
            <a:r>
              <a:rPr lang="en" sz="1800" b="1">
                <a:solidFill>
                  <a:srgbClr val="0000FF"/>
                </a:solidFill>
              </a:rPr>
              <a:t>2. Practice Problems</a:t>
            </a:r>
          </a:p>
          <a:p>
            <a:pPr marL="1828800" lvl="3" indent="-228600" rtl="0">
              <a:spcBef>
                <a:spcPts val="0"/>
              </a:spcBef>
              <a:buClr>
                <a:schemeClr val="dk1"/>
              </a:buClr>
            </a:pPr>
            <a:r>
              <a:rPr lang="en">
                <a:solidFill>
                  <a:schemeClr val="dk1"/>
                </a:solidFill>
              </a:rPr>
              <a:t>Format described with each question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490" name="Shape 490"/>
          <p:cNvSpPr txBox="1">
            <a:spLocks noGrp="1"/>
          </p:cNvSpPr>
          <p:nvPr>
            <p:ph type="body" idx="1"/>
          </p:nvPr>
        </p:nvSpPr>
        <p:spPr>
          <a:xfrm>
            <a:off x="311700" y="1152475"/>
            <a:ext cx="8689500" cy="38370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FF0000"/>
                </a:solidFill>
              </a:rPr>
              <a:t>Tab 1</a:t>
            </a:r>
            <a:r>
              <a:rPr lang="en" b="1">
                <a:solidFill>
                  <a:schemeClr val="dk1"/>
                </a:solidFill>
              </a:rPr>
              <a:t>: SAR Requirements:</a:t>
            </a:r>
          </a:p>
          <a:p>
            <a:pPr marL="914400" lvl="1" indent="-330200" rtl="0">
              <a:spcBef>
                <a:spcPts val="0"/>
              </a:spcBef>
              <a:buClr>
                <a:schemeClr val="dk1"/>
              </a:buClr>
              <a:buSzPct val="100000"/>
            </a:pPr>
            <a:r>
              <a:rPr lang="en" sz="1600">
                <a:solidFill>
                  <a:schemeClr val="dk1"/>
                </a:solidFill>
              </a:rPr>
              <a:t>None present	</a:t>
            </a:r>
          </a:p>
          <a:p>
            <a:pPr marL="914400" lvl="1" indent="-330200" rtl="0">
              <a:spcBef>
                <a:spcPts val="0"/>
              </a:spcBef>
              <a:buClr>
                <a:schemeClr val="dk1"/>
              </a:buClr>
              <a:buSzPct val="100000"/>
            </a:pPr>
            <a:r>
              <a:rPr lang="en" sz="1600">
                <a:solidFill>
                  <a:schemeClr val="dk1"/>
                </a:solidFill>
              </a:rPr>
              <a:t>Circled parts of each structure are helpful to associate with the compounds	</a:t>
            </a:r>
          </a:p>
          <a:p>
            <a:pPr marL="457200" lvl="0" indent="0" rtl="0">
              <a:spcBef>
                <a:spcPts val="0"/>
              </a:spcBef>
              <a:buNone/>
            </a:pPr>
            <a:endParaRPr sz="1600">
              <a:solidFill>
                <a:schemeClr val="dk1"/>
              </a:solidFill>
            </a:endParaRPr>
          </a:p>
          <a:p>
            <a:pPr marL="457200" lvl="0" indent="0" rtl="0">
              <a:spcBef>
                <a:spcPts val="0"/>
              </a:spcBef>
              <a:buNone/>
            </a:pPr>
            <a:r>
              <a:rPr lang="en" b="1">
                <a:solidFill>
                  <a:srgbClr val="000000"/>
                </a:solidFill>
              </a:rPr>
              <a:t>Trazodone						Mirtazapine				</a:t>
            </a:r>
            <a:r>
              <a:rPr lang="en" b="1">
                <a:solidFill>
                  <a:schemeClr val="dk1"/>
                </a:solidFill>
              </a:rPr>
              <a:t>Bupropion</a:t>
            </a:r>
            <a:r>
              <a:rPr lang="en" sz="1600">
                <a:solidFill>
                  <a:schemeClr val="dk1"/>
                </a:solidFill>
              </a:rPr>
              <a:t> </a:t>
            </a:r>
          </a:p>
          <a:p>
            <a:pPr marL="457200" lvl="0" indent="0" rtl="0">
              <a:spcBef>
                <a:spcPts val="0"/>
              </a:spcBef>
              <a:buNone/>
            </a:pPr>
            <a:endParaRPr b="1">
              <a:solidFill>
                <a:srgbClr val="000000"/>
              </a:solidFill>
            </a:endParaRPr>
          </a:p>
        </p:txBody>
      </p:sp>
      <p:sp>
        <p:nvSpPr>
          <p:cNvPr id="491" name="Shape 491"/>
          <p:cNvSpPr txBox="1"/>
          <p:nvPr/>
        </p:nvSpPr>
        <p:spPr>
          <a:xfrm>
            <a:off x="6904450" y="3509225"/>
            <a:ext cx="1927800" cy="7347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492" name="Shape 492"/>
          <p:cNvPicPr preferRelativeResize="0"/>
          <p:nvPr/>
        </p:nvPicPr>
        <p:blipFill>
          <a:blip r:embed="rId3">
            <a:alphaModFix/>
          </a:blip>
          <a:stretch>
            <a:fillRect/>
          </a:stretch>
        </p:blipFill>
        <p:spPr>
          <a:xfrm>
            <a:off x="489874" y="3180088"/>
            <a:ext cx="2351299" cy="1809375"/>
          </a:xfrm>
          <a:prstGeom prst="rect">
            <a:avLst/>
          </a:prstGeom>
          <a:noFill/>
          <a:ln>
            <a:noFill/>
          </a:ln>
        </p:spPr>
      </p:pic>
      <p:pic>
        <p:nvPicPr>
          <p:cNvPr id="493" name="Shape 493"/>
          <p:cNvPicPr preferRelativeResize="0"/>
          <p:nvPr/>
        </p:nvPicPr>
        <p:blipFill>
          <a:blip r:embed="rId4">
            <a:alphaModFix/>
          </a:blip>
          <a:stretch>
            <a:fillRect/>
          </a:stretch>
        </p:blipFill>
        <p:spPr>
          <a:xfrm>
            <a:off x="4217300" y="3083374"/>
            <a:ext cx="1436474" cy="1288599"/>
          </a:xfrm>
          <a:prstGeom prst="rect">
            <a:avLst/>
          </a:prstGeom>
          <a:noFill/>
          <a:ln>
            <a:noFill/>
          </a:ln>
        </p:spPr>
      </p:pic>
      <p:pic>
        <p:nvPicPr>
          <p:cNvPr id="494" name="Shape 494"/>
          <p:cNvPicPr preferRelativeResize="0"/>
          <p:nvPr/>
        </p:nvPicPr>
        <p:blipFill>
          <a:blip r:embed="rId5">
            <a:alphaModFix/>
          </a:blip>
          <a:stretch>
            <a:fillRect/>
          </a:stretch>
        </p:blipFill>
        <p:spPr>
          <a:xfrm>
            <a:off x="7089212" y="3180087"/>
            <a:ext cx="1743075" cy="1266825"/>
          </a:xfrm>
          <a:prstGeom prst="rect">
            <a:avLst/>
          </a:prstGeom>
          <a:noFill/>
          <a:ln>
            <a:noFill/>
          </a:ln>
        </p:spPr>
      </p:pic>
      <p:sp>
        <p:nvSpPr>
          <p:cNvPr id="495" name="Shape 495"/>
          <p:cNvSpPr/>
          <p:nvPr/>
        </p:nvSpPr>
        <p:spPr>
          <a:xfrm>
            <a:off x="8107125" y="3257725"/>
            <a:ext cx="771600" cy="734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428625" y="3992425"/>
            <a:ext cx="1053000" cy="9060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4487025" y="3083375"/>
            <a:ext cx="771600" cy="8109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03" name="Shape 50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b="1">
                <a:solidFill>
                  <a:srgbClr val="0000FF"/>
                </a:solidFill>
              </a:rPr>
              <a:t>Tab 2-</a:t>
            </a:r>
            <a:r>
              <a:rPr lang="en" b="1">
                <a:solidFill>
                  <a:srgbClr val="000000"/>
                </a:solidFill>
              </a:rPr>
              <a:t> PRACTICE PROBLEM design: Which of these 3 antidepressants correctly describes the situation?</a:t>
            </a:r>
          </a:p>
          <a:p>
            <a:pPr marL="914400" lvl="1" indent="-342900" rtl="0">
              <a:spcBef>
                <a:spcPts val="0"/>
              </a:spcBef>
              <a:buClr>
                <a:srgbClr val="000000"/>
              </a:buClr>
              <a:buSzPct val="100000"/>
            </a:pPr>
            <a:r>
              <a:rPr lang="en" sz="1800">
                <a:solidFill>
                  <a:srgbClr val="000000"/>
                </a:solidFill>
              </a:rPr>
              <a:t>Have 3 pictures of different compounds</a:t>
            </a:r>
          </a:p>
          <a:p>
            <a:pPr marL="914400" lvl="1" indent="-342900" rtl="0">
              <a:spcBef>
                <a:spcPts val="0"/>
              </a:spcBef>
              <a:buClr>
                <a:srgbClr val="000000"/>
              </a:buClr>
              <a:buSzPct val="100000"/>
            </a:pPr>
            <a:r>
              <a:rPr lang="en" sz="1800" b="1">
                <a:solidFill>
                  <a:srgbClr val="000000"/>
                </a:solidFill>
              </a:rPr>
              <a:t>Student can click any of the 3 compounds</a:t>
            </a:r>
          </a:p>
          <a:p>
            <a:pPr marL="1371600" lvl="2" indent="-342900" rtl="0">
              <a:spcBef>
                <a:spcPts val="0"/>
              </a:spcBef>
              <a:buClr>
                <a:srgbClr val="000000"/>
              </a:buClr>
              <a:buSzPct val="100000"/>
            </a:pPr>
            <a:r>
              <a:rPr lang="en" sz="1800">
                <a:solidFill>
                  <a:srgbClr val="000000"/>
                </a:solidFill>
              </a:rPr>
              <a:t>If right compound is selected→ explanation of why the answer is correct is shown</a:t>
            </a:r>
          </a:p>
          <a:p>
            <a:pPr marL="1371600" lvl="2" indent="-342900" rtl="0">
              <a:spcBef>
                <a:spcPts val="0"/>
              </a:spcBef>
              <a:buClr>
                <a:srgbClr val="000000"/>
              </a:buClr>
              <a:buSzPct val="100000"/>
            </a:pPr>
            <a:r>
              <a:rPr lang="en" sz="1800">
                <a:solidFill>
                  <a:srgbClr val="000000"/>
                </a:solidFill>
              </a:rPr>
              <a:t>If wrong compound is selected→ direct student back to the basic SAR requirement tab for review </a:t>
            </a:r>
            <a:r>
              <a:rPr lang="en" sz="1800">
                <a:solidFill>
                  <a:schemeClr val="dk1"/>
                </a:solidFill>
              </a:rPr>
              <a:t>(no explanation is shown, student must go back and review SAR requirements to move on in the practice problems tab)</a:t>
            </a:r>
          </a:p>
          <a:p>
            <a:pPr marL="914400" lvl="0" indent="0" rtl="0">
              <a:spcBef>
                <a:spcPts val="0"/>
              </a:spcBef>
              <a:buNone/>
            </a:pPr>
            <a:endParaRPr sz="1800">
              <a:solidFill>
                <a:srgbClr val="0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09" name="Shape 509"/>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can also be used for smoking cessation?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(bupropion)</a:t>
            </a:r>
          </a:p>
          <a:p>
            <a:pPr marL="457200" lvl="0" indent="0" rtl="0">
              <a:spcBef>
                <a:spcPts val="0"/>
              </a:spcBef>
              <a:spcAft>
                <a:spcPts val="0"/>
              </a:spcAft>
              <a:buNone/>
            </a:pPr>
            <a:endParaRPr>
              <a:solidFill>
                <a:srgbClr val="000000"/>
              </a:solidFill>
            </a:endParaRPr>
          </a:p>
        </p:txBody>
      </p:sp>
      <p:sp>
        <p:nvSpPr>
          <p:cNvPr id="510" name="Shape 510"/>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511" name="Shape 511"/>
          <p:cNvPicPr preferRelativeResize="0"/>
          <p:nvPr/>
        </p:nvPicPr>
        <p:blipFill>
          <a:blip r:embed="rId3">
            <a:alphaModFix/>
          </a:blip>
          <a:stretch>
            <a:fillRect/>
          </a:stretch>
        </p:blipFill>
        <p:spPr>
          <a:xfrm>
            <a:off x="979750" y="1600313"/>
            <a:ext cx="2351299" cy="1809375"/>
          </a:xfrm>
          <a:prstGeom prst="rect">
            <a:avLst/>
          </a:prstGeom>
          <a:noFill/>
          <a:ln>
            <a:noFill/>
          </a:ln>
        </p:spPr>
      </p:pic>
      <p:pic>
        <p:nvPicPr>
          <p:cNvPr id="512" name="Shape 512"/>
          <p:cNvPicPr preferRelativeResize="0"/>
          <p:nvPr/>
        </p:nvPicPr>
        <p:blipFill>
          <a:blip r:embed="rId4">
            <a:alphaModFix/>
          </a:blip>
          <a:stretch>
            <a:fillRect/>
          </a:stretch>
        </p:blipFill>
        <p:spPr>
          <a:xfrm>
            <a:off x="6825775" y="1760750"/>
            <a:ext cx="1436474" cy="1288599"/>
          </a:xfrm>
          <a:prstGeom prst="rect">
            <a:avLst/>
          </a:prstGeom>
          <a:noFill/>
          <a:ln>
            <a:noFill/>
          </a:ln>
        </p:spPr>
      </p:pic>
      <p:pic>
        <p:nvPicPr>
          <p:cNvPr id="513" name="Shape 513"/>
          <p:cNvPicPr preferRelativeResize="0"/>
          <p:nvPr/>
        </p:nvPicPr>
        <p:blipFill>
          <a:blip r:embed="rId5">
            <a:alphaModFix/>
          </a:blip>
          <a:stretch>
            <a:fillRect/>
          </a:stretch>
        </p:blipFill>
        <p:spPr>
          <a:xfrm>
            <a:off x="4394987" y="1871587"/>
            <a:ext cx="1743075" cy="1266825"/>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19" name="Shape 519"/>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causes sedation by blocking histamine receptors?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3 (mirtazepine)</a:t>
            </a:r>
          </a:p>
          <a:p>
            <a:pPr marL="457200" lvl="0" indent="0" rtl="0">
              <a:spcBef>
                <a:spcPts val="0"/>
              </a:spcBef>
              <a:spcAft>
                <a:spcPts val="0"/>
              </a:spcAft>
              <a:buNone/>
            </a:pPr>
            <a:endParaRPr>
              <a:solidFill>
                <a:srgbClr val="000000"/>
              </a:solidFill>
            </a:endParaRPr>
          </a:p>
        </p:txBody>
      </p:sp>
      <p:sp>
        <p:nvSpPr>
          <p:cNvPr id="520" name="Shape 520"/>
          <p:cNvSpPr txBox="1"/>
          <p:nvPr/>
        </p:nvSpPr>
        <p:spPr>
          <a:xfrm>
            <a:off x="6493650" y="3190425"/>
            <a:ext cx="1362900" cy="4416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pic>
        <p:nvPicPr>
          <p:cNvPr id="521" name="Shape 521"/>
          <p:cNvPicPr preferRelativeResize="0"/>
          <p:nvPr/>
        </p:nvPicPr>
        <p:blipFill>
          <a:blip r:embed="rId3">
            <a:alphaModFix/>
          </a:blip>
          <a:stretch>
            <a:fillRect/>
          </a:stretch>
        </p:blipFill>
        <p:spPr>
          <a:xfrm>
            <a:off x="3665262" y="1667050"/>
            <a:ext cx="2351299" cy="1809375"/>
          </a:xfrm>
          <a:prstGeom prst="rect">
            <a:avLst/>
          </a:prstGeom>
          <a:noFill/>
          <a:ln>
            <a:noFill/>
          </a:ln>
        </p:spPr>
      </p:pic>
      <p:pic>
        <p:nvPicPr>
          <p:cNvPr id="522" name="Shape 522"/>
          <p:cNvPicPr preferRelativeResize="0"/>
          <p:nvPr/>
        </p:nvPicPr>
        <p:blipFill>
          <a:blip r:embed="rId4">
            <a:alphaModFix/>
          </a:blip>
          <a:stretch>
            <a:fillRect/>
          </a:stretch>
        </p:blipFill>
        <p:spPr>
          <a:xfrm>
            <a:off x="6825775" y="1760750"/>
            <a:ext cx="1436474" cy="1288599"/>
          </a:xfrm>
          <a:prstGeom prst="rect">
            <a:avLst/>
          </a:prstGeom>
          <a:noFill/>
          <a:ln>
            <a:noFill/>
          </a:ln>
        </p:spPr>
      </p:pic>
      <p:pic>
        <p:nvPicPr>
          <p:cNvPr id="523" name="Shape 523"/>
          <p:cNvPicPr preferRelativeResize="0"/>
          <p:nvPr/>
        </p:nvPicPr>
        <p:blipFill>
          <a:blip r:embed="rId5">
            <a:alphaModFix/>
          </a:blip>
          <a:stretch>
            <a:fillRect/>
          </a:stretch>
        </p:blipFill>
        <p:spPr>
          <a:xfrm>
            <a:off x="1272162" y="1923587"/>
            <a:ext cx="1743075" cy="1266825"/>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311700" y="2778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29" name="Shape 529"/>
          <p:cNvSpPr txBox="1">
            <a:spLocks noGrp="1"/>
          </p:cNvSpPr>
          <p:nvPr>
            <p:ph type="body" idx="1"/>
          </p:nvPr>
        </p:nvSpPr>
        <p:spPr>
          <a:xfrm>
            <a:off x="311700" y="850550"/>
            <a:ext cx="8520600" cy="41130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a:t>
            </a:r>
            <a:r>
              <a:rPr lang="en" b="1">
                <a:solidFill>
                  <a:schemeClr val="dk1"/>
                </a:solidFill>
              </a:rPr>
              <a:t>- PRACTICE PROBLEM: Which of these 3 antidepressants can result in a hepatotoxic metabolite?  </a:t>
            </a:r>
            <a:r>
              <a:rPr lang="en" sz="1400">
                <a:solidFill>
                  <a:schemeClr val="dk1"/>
                </a:solidFill>
              </a:rPr>
              <a:t>Click on any compound:</a:t>
            </a: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compound 2 (trazodone)</a:t>
            </a:r>
          </a:p>
          <a:p>
            <a:pPr marL="914400" lvl="1" indent="-228600" rtl="0">
              <a:spcBef>
                <a:spcPts val="0"/>
              </a:spcBef>
              <a:buClr>
                <a:schemeClr val="dk1"/>
              </a:buClr>
            </a:pPr>
            <a:r>
              <a:rPr lang="en" b="1">
                <a:solidFill>
                  <a:schemeClr val="dk1"/>
                </a:solidFill>
              </a:rPr>
              <a:t>Metabolism of trazodone will be displayed for the student, if correct answer chosen</a:t>
            </a:r>
          </a:p>
        </p:txBody>
      </p:sp>
      <p:pic>
        <p:nvPicPr>
          <p:cNvPr id="530" name="Shape 530"/>
          <p:cNvPicPr preferRelativeResize="0"/>
          <p:nvPr/>
        </p:nvPicPr>
        <p:blipFill>
          <a:blip r:embed="rId3">
            <a:alphaModFix/>
          </a:blip>
          <a:stretch>
            <a:fillRect/>
          </a:stretch>
        </p:blipFill>
        <p:spPr>
          <a:xfrm>
            <a:off x="3257554" y="1605825"/>
            <a:ext cx="1571100" cy="1208999"/>
          </a:xfrm>
          <a:prstGeom prst="rect">
            <a:avLst/>
          </a:prstGeom>
          <a:noFill/>
          <a:ln>
            <a:noFill/>
          </a:ln>
        </p:spPr>
      </p:pic>
      <p:pic>
        <p:nvPicPr>
          <p:cNvPr id="531" name="Shape 531"/>
          <p:cNvPicPr preferRelativeResize="0"/>
          <p:nvPr/>
        </p:nvPicPr>
        <p:blipFill>
          <a:blip r:embed="rId4">
            <a:alphaModFix/>
          </a:blip>
          <a:stretch>
            <a:fillRect/>
          </a:stretch>
        </p:blipFill>
        <p:spPr>
          <a:xfrm>
            <a:off x="5920574" y="1566025"/>
            <a:ext cx="1276249" cy="1144869"/>
          </a:xfrm>
          <a:prstGeom prst="rect">
            <a:avLst/>
          </a:prstGeom>
          <a:noFill/>
          <a:ln>
            <a:noFill/>
          </a:ln>
        </p:spPr>
      </p:pic>
      <p:pic>
        <p:nvPicPr>
          <p:cNvPr id="532" name="Shape 532"/>
          <p:cNvPicPr preferRelativeResize="0"/>
          <p:nvPr/>
        </p:nvPicPr>
        <p:blipFill>
          <a:blip r:embed="rId5">
            <a:alphaModFix/>
          </a:blip>
          <a:stretch>
            <a:fillRect/>
          </a:stretch>
        </p:blipFill>
        <p:spPr>
          <a:xfrm>
            <a:off x="1151171" y="1667046"/>
            <a:ext cx="1276249" cy="927525"/>
          </a:xfrm>
          <a:prstGeom prst="rect">
            <a:avLst/>
          </a:prstGeom>
          <a:noFill/>
          <a:ln>
            <a:noFill/>
          </a:ln>
        </p:spPr>
      </p:pic>
      <p:pic>
        <p:nvPicPr>
          <p:cNvPr id="533" name="Shape 533" descr="Screen shot 2016-08-08 at 1.22.44 PM.png"/>
          <p:cNvPicPr preferRelativeResize="0"/>
          <p:nvPr/>
        </p:nvPicPr>
        <p:blipFill>
          <a:blip r:embed="rId6">
            <a:alphaModFix/>
          </a:blip>
          <a:stretch>
            <a:fillRect/>
          </a:stretch>
        </p:blipFill>
        <p:spPr>
          <a:xfrm>
            <a:off x="1668175" y="3426375"/>
            <a:ext cx="5657850" cy="1543050"/>
          </a:xfrm>
          <a:prstGeom prst="rect">
            <a:avLst/>
          </a:prstGeom>
          <a:noFill/>
          <a:ln>
            <a:noFill/>
          </a:ln>
        </p:spPr>
      </p:pic>
      <p:sp>
        <p:nvSpPr>
          <p:cNvPr id="534" name="Shape 534"/>
          <p:cNvSpPr txBox="1"/>
          <p:nvPr/>
        </p:nvSpPr>
        <p:spPr>
          <a:xfrm>
            <a:off x="2359525" y="3483100"/>
            <a:ext cx="387000" cy="4743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40" name="Shape 5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 </a:t>
            </a:r>
            <a:r>
              <a:rPr lang="en" b="1">
                <a:solidFill>
                  <a:schemeClr val="dk1"/>
                </a:solidFill>
              </a:rPr>
              <a:t>PRACTICE PROBLEM- SAR Clinical Case Study</a:t>
            </a:r>
          </a:p>
          <a:p>
            <a:pPr marL="914400" lvl="1" indent="-342900" rtl="0">
              <a:spcBef>
                <a:spcPts val="0"/>
              </a:spcBef>
              <a:buClr>
                <a:schemeClr val="dk1"/>
              </a:buClr>
              <a:buSzPct val="100000"/>
            </a:pPr>
            <a:r>
              <a:rPr lang="en" sz="1800">
                <a:solidFill>
                  <a:schemeClr val="dk1"/>
                </a:solidFill>
              </a:rPr>
              <a:t>Present a multi-question case with answer choices given as the compound structure</a:t>
            </a:r>
          </a:p>
          <a:p>
            <a:pPr marL="914400" lvl="1" indent="-342900" rtl="0">
              <a:spcBef>
                <a:spcPts val="0"/>
              </a:spcBef>
              <a:buClr>
                <a:schemeClr val="dk1"/>
              </a:buClr>
              <a:buSzPct val="100000"/>
            </a:pPr>
            <a:r>
              <a:rPr lang="en" sz="1800" b="1">
                <a:solidFill>
                  <a:schemeClr val="dk1"/>
                </a:solidFill>
              </a:rPr>
              <a:t>Student can click any of the 3 compounds</a:t>
            </a:r>
          </a:p>
          <a:p>
            <a:pPr marL="1371600" lvl="2" indent="-342900" rtl="0">
              <a:spcBef>
                <a:spcPts val="0"/>
              </a:spcBef>
              <a:buClr>
                <a:schemeClr val="dk1"/>
              </a:buClr>
              <a:buSzPct val="100000"/>
            </a:pPr>
            <a:r>
              <a:rPr lang="en" sz="1800">
                <a:solidFill>
                  <a:schemeClr val="dk1"/>
                </a:solidFill>
              </a:rPr>
              <a:t>If right compound is selected→ explanation of why the answer is correct is shown</a:t>
            </a:r>
          </a:p>
          <a:p>
            <a:pPr marL="1371600" lvl="2" indent="-342900" rtl="0">
              <a:spcBef>
                <a:spcPts val="0"/>
              </a:spcBef>
              <a:buClr>
                <a:schemeClr val="dk1"/>
              </a:buClr>
              <a:buSzPct val="100000"/>
            </a:pPr>
            <a:r>
              <a:rPr lang="en" sz="1800">
                <a:solidFill>
                  <a:schemeClr val="dk1"/>
                </a:solidFill>
              </a:rPr>
              <a:t>If wrong compound is selected→ direct student back to the beginning of the practice problem</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546" name="Shape 546"/>
          <p:cNvSpPr txBox="1">
            <a:spLocks noGrp="1"/>
          </p:cNvSpPr>
          <p:nvPr>
            <p:ph type="body" idx="1"/>
          </p:nvPr>
        </p:nvSpPr>
        <p:spPr>
          <a:xfrm>
            <a:off x="311700" y="1152475"/>
            <a:ext cx="8520600" cy="38562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0000FF"/>
                </a:solidFill>
              </a:rPr>
              <a:t>Tab 2- </a:t>
            </a:r>
            <a:r>
              <a:rPr lang="en" b="1">
                <a:solidFill>
                  <a:schemeClr val="dk1"/>
                </a:solidFill>
              </a:rPr>
              <a:t>PRACTICE PROBLEM: SAR Clinical Case Study </a:t>
            </a:r>
          </a:p>
          <a:p>
            <a:pPr marL="914400" lvl="1" indent="-342900" rtl="0">
              <a:spcBef>
                <a:spcPts val="0"/>
              </a:spcBef>
              <a:buClr>
                <a:schemeClr val="dk1"/>
              </a:buClr>
              <a:buSzPct val="100000"/>
            </a:pPr>
            <a:r>
              <a:rPr lang="en" sz="1800" b="1">
                <a:solidFill>
                  <a:schemeClr val="dk1"/>
                </a:solidFill>
              </a:rPr>
              <a:t>TD is 25-year old female suffering from depression. She complains of feeling tired and gaining weight with her last course of antidepressants.</a:t>
            </a:r>
          </a:p>
          <a:p>
            <a:pPr lvl="0" rtl="0">
              <a:spcBef>
                <a:spcPts val="0"/>
              </a:spcBef>
              <a:buNone/>
            </a:pPr>
            <a:endParaRPr b="1">
              <a:solidFill>
                <a:schemeClr val="dk1"/>
              </a:solidFill>
            </a:endParaRPr>
          </a:p>
          <a:p>
            <a:pPr marL="0" lvl="0" indent="0" rtl="0">
              <a:spcBef>
                <a:spcPts val="0"/>
              </a:spcBef>
              <a:buNone/>
            </a:pPr>
            <a:endParaRPr b="1">
              <a:solidFill>
                <a:schemeClr val="dk1"/>
              </a:solidFill>
            </a:endParaRPr>
          </a:p>
          <a:p>
            <a:pPr marL="914400" lvl="1" indent="-228600" rtl="0">
              <a:spcBef>
                <a:spcPts val="0"/>
              </a:spcBef>
              <a:buClr>
                <a:schemeClr val="dk1"/>
              </a:buClr>
            </a:pPr>
            <a:r>
              <a:rPr lang="en" b="1">
                <a:solidFill>
                  <a:schemeClr val="dk1"/>
                </a:solidFill>
              </a:rPr>
              <a:t>Wh</a:t>
            </a:r>
            <a:r>
              <a:rPr lang="en" sz="1800" b="1">
                <a:solidFill>
                  <a:schemeClr val="dk1"/>
                </a:solidFill>
              </a:rPr>
              <a:t>ich compound would you recommend her to try?</a:t>
            </a:r>
          </a:p>
          <a:p>
            <a:pPr marL="914400" lvl="1" indent="-228600" rtl="0">
              <a:spcBef>
                <a:spcPts val="0"/>
              </a:spcBef>
              <a:buClr>
                <a:schemeClr val="dk1"/>
              </a:buClr>
            </a:pPr>
            <a:r>
              <a:rPr lang="en" b="1">
                <a:solidFill>
                  <a:schemeClr val="dk1"/>
                </a:solidFill>
              </a:rPr>
              <a:t>ANSWER: Compound 3 (Bupropion)</a:t>
            </a:r>
          </a:p>
          <a:p>
            <a:pPr marL="1371600" lvl="2" indent="-228600" rtl="0">
              <a:spcBef>
                <a:spcPts val="0"/>
              </a:spcBef>
              <a:buClr>
                <a:schemeClr val="dk1"/>
              </a:buClr>
            </a:pPr>
            <a:r>
              <a:rPr lang="en">
                <a:solidFill>
                  <a:schemeClr val="dk1"/>
                </a:solidFill>
              </a:rPr>
              <a:t>Compound 1 trazodone can cause sedation. Compound 2 amitriptyline can cause weight gain. Compound 3 bupropion would be a good alternative for this patient to prevent unwanted adverse effects.</a:t>
            </a:r>
          </a:p>
        </p:txBody>
      </p:sp>
      <p:pic>
        <p:nvPicPr>
          <p:cNvPr id="547" name="Shape 547"/>
          <p:cNvPicPr preferRelativeResize="0"/>
          <p:nvPr/>
        </p:nvPicPr>
        <p:blipFill>
          <a:blip r:embed="rId3">
            <a:alphaModFix/>
          </a:blip>
          <a:stretch>
            <a:fillRect/>
          </a:stretch>
        </p:blipFill>
        <p:spPr>
          <a:xfrm>
            <a:off x="4009744" y="2252475"/>
            <a:ext cx="1145305" cy="1195099"/>
          </a:xfrm>
          <a:prstGeom prst="rect">
            <a:avLst/>
          </a:prstGeom>
          <a:noFill/>
          <a:ln>
            <a:noFill/>
          </a:ln>
        </p:spPr>
      </p:pic>
      <p:pic>
        <p:nvPicPr>
          <p:cNvPr id="548" name="Shape 548"/>
          <p:cNvPicPr preferRelativeResize="0"/>
          <p:nvPr/>
        </p:nvPicPr>
        <p:blipFill>
          <a:blip r:embed="rId4">
            <a:alphaModFix/>
          </a:blip>
          <a:stretch>
            <a:fillRect/>
          </a:stretch>
        </p:blipFill>
        <p:spPr>
          <a:xfrm>
            <a:off x="1813078" y="2483024"/>
            <a:ext cx="1553046" cy="1195100"/>
          </a:xfrm>
          <a:prstGeom prst="rect">
            <a:avLst/>
          </a:prstGeom>
          <a:noFill/>
          <a:ln>
            <a:noFill/>
          </a:ln>
        </p:spPr>
      </p:pic>
      <p:pic>
        <p:nvPicPr>
          <p:cNvPr id="549" name="Shape 549"/>
          <p:cNvPicPr preferRelativeResize="0"/>
          <p:nvPr/>
        </p:nvPicPr>
        <p:blipFill>
          <a:blip r:embed="rId5">
            <a:alphaModFix/>
          </a:blip>
          <a:stretch>
            <a:fillRect/>
          </a:stretch>
        </p:blipFill>
        <p:spPr>
          <a:xfrm>
            <a:off x="6489137" y="2252462"/>
            <a:ext cx="1743075" cy="12668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chemeClr val="dk1"/>
              </a:buClr>
            </a:pPr>
            <a:r>
              <a:rPr lang="en" b="1">
                <a:solidFill>
                  <a:srgbClr val="9900FF"/>
                </a:solidFill>
              </a:rPr>
              <a:t>Tab 3</a:t>
            </a:r>
            <a:r>
              <a:rPr lang="en" b="1">
                <a:solidFill>
                  <a:schemeClr val="dk1"/>
                </a:solidFill>
              </a:rPr>
              <a:t>: PRACTICE PROBLEM design- Would the following change to the compound increase or decrease activity?</a:t>
            </a:r>
          </a:p>
          <a:p>
            <a:pPr marL="914400" lvl="1" indent="-342900">
              <a:spcBef>
                <a:spcPts val="0"/>
              </a:spcBef>
              <a:buClr>
                <a:schemeClr val="dk1"/>
              </a:buClr>
              <a:buSzPct val="100000"/>
            </a:pPr>
            <a:r>
              <a:rPr lang="en" sz="1800">
                <a:solidFill>
                  <a:schemeClr val="dk1"/>
                </a:solidFill>
              </a:rPr>
              <a:t>Have a picture of a compound and then another picture of the compound with one change made</a:t>
            </a:r>
          </a:p>
          <a:p>
            <a:pPr marL="914400" lvl="1" indent="-342900">
              <a:spcBef>
                <a:spcPts val="0"/>
              </a:spcBef>
              <a:buClr>
                <a:schemeClr val="dk1"/>
              </a:buClr>
              <a:buSzPct val="100000"/>
            </a:pPr>
            <a:r>
              <a:rPr lang="en" sz="1800" b="1">
                <a:solidFill>
                  <a:schemeClr val="dk1"/>
                </a:solidFill>
              </a:rPr>
              <a:t>Answer choices: increase or decrease activity</a:t>
            </a:r>
          </a:p>
          <a:p>
            <a:pPr marL="1371600" lvl="2" indent="-342900">
              <a:spcBef>
                <a:spcPts val="0"/>
              </a:spcBef>
              <a:buClr>
                <a:schemeClr val="dk1"/>
              </a:buClr>
              <a:buSzPct val="100000"/>
            </a:pPr>
            <a:r>
              <a:rPr lang="en" sz="1800">
                <a:solidFill>
                  <a:schemeClr val="dk1"/>
                </a:solidFill>
              </a:rPr>
              <a:t>If right answer is selected→ explanation of why the answer is correct is shown next to the compound</a:t>
            </a:r>
          </a:p>
          <a:p>
            <a:pPr marL="1371600" lvl="2" indent="-342900">
              <a:spcBef>
                <a:spcPts val="0"/>
              </a:spcBef>
              <a:buClr>
                <a:schemeClr val="dk1"/>
              </a:buClr>
              <a:buSzPct val="100000"/>
            </a:pPr>
            <a:r>
              <a:rPr lang="en" sz="1800">
                <a:solidFill>
                  <a:schemeClr val="dk1"/>
                </a:solidFill>
              </a:rPr>
              <a:t>If wrong answer is selected→ direct student back to the basic SAR requirement tab for review (no explanation is shown, student must go back and review SAR requirements to move on in the practice problems tab)</a:t>
            </a:r>
          </a:p>
          <a:p>
            <a:pPr marL="914400" lvl="0" indent="-69850">
              <a:spcBef>
                <a:spcPts val="0"/>
              </a:spcBef>
              <a:buClr>
                <a:schemeClr val="dk1"/>
              </a:buClr>
              <a:buSzPct val="61111"/>
              <a:buFont typeface="Arial"/>
              <a:buNone/>
            </a:pPr>
            <a:endParaRPr>
              <a:solidFill>
                <a:schemeClr val="dk1"/>
              </a:solidFill>
            </a:endParaRPr>
          </a:p>
          <a:p>
            <a:pPr lvl="0">
              <a:spcBef>
                <a:spcPts val="0"/>
              </a:spcBef>
              <a:buClr>
                <a:schemeClr val="dk1"/>
              </a:buClr>
              <a:buSzPct val="91666"/>
              <a:buFont typeface="Arial"/>
              <a:buNone/>
            </a:pPr>
            <a:endParaRPr sz="1200"/>
          </a:p>
          <a:p>
            <a:pPr lvl="0">
              <a:spcBef>
                <a:spcPts val="0"/>
              </a:spcBef>
              <a:buClr>
                <a:schemeClr val="dk1"/>
              </a:buClr>
              <a:buSzPct val="91666"/>
              <a:buFont typeface="Arial"/>
              <a:buNone/>
            </a:pPr>
            <a:endParaRPr sz="1200"/>
          </a:p>
          <a:p>
            <a:pPr lvl="0">
              <a:spcBef>
                <a:spcPts val="0"/>
              </a:spcBef>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xfrm>
            <a:off x="311700" y="109825"/>
            <a:ext cx="8520600" cy="572700"/>
          </a:xfrm>
          <a:prstGeom prst="rect">
            <a:avLst/>
          </a:prstGeom>
        </p:spPr>
        <p:txBody>
          <a:bodyPr lIns="91425" tIns="91425" rIns="91425" bIns="91425" anchor="t" anchorCtr="0">
            <a:noAutofit/>
          </a:bodyPr>
          <a:lstStyle/>
          <a:p>
            <a:pPr lvl="0">
              <a:spcBef>
                <a:spcPts val="0"/>
              </a:spcBef>
              <a:buNone/>
            </a:pPr>
            <a:r>
              <a:rPr lang="en"/>
              <a:t>Tool 2- </a:t>
            </a:r>
          </a:p>
        </p:txBody>
      </p:sp>
      <p:sp>
        <p:nvSpPr>
          <p:cNvPr id="555" name="Shape 555"/>
          <p:cNvSpPr txBox="1">
            <a:spLocks noGrp="1"/>
          </p:cNvSpPr>
          <p:nvPr>
            <p:ph type="body" idx="1"/>
          </p:nvPr>
        </p:nvSpPr>
        <p:spPr>
          <a:xfrm>
            <a:off x="311700" y="682525"/>
            <a:ext cx="8520600" cy="3416400"/>
          </a:xfrm>
          <a:prstGeom prst="rect">
            <a:avLst/>
          </a:prstGeom>
        </p:spPr>
        <p:txBody>
          <a:bodyPr lIns="91425" tIns="91425" rIns="91425" bIns="91425" anchor="t" anchorCtr="0">
            <a:noAutofit/>
          </a:bodyPr>
          <a:lstStyle/>
          <a:p>
            <a:pPr marL="457200" lvl="0" indent="-330200">
              <a:spcBef>
                <a:spcPts val="0"/>
              </a:spcBef>
              <a:buClr>
                <a:srgbClr val="000000"/>
              </a:buClr>
              <a:buSzPct val="100000"/>
            </a:pPr>
            <a:r>
              <a:rPr lang="en" sz="1600" b="1">
                <a:solidFill>
                  <a:srgbClr val="000000"/>
                </a:solidFill>
              </a:rPr>
              <a:t>Module Design Overview:</a:t>
            </a:r>
          </a:p>
          <a:p>
            <a:pPr marL="914400" lvl="1" indent="-330200">
              <a:spcBef>
                <a:spcPts val="0"/>
              </a:spcBef>
              <a:buClr>
                <a:srgbClr val="000000"/>
              </a:buClr>
              <a:buSzPct val="100000"/>
            </a:pPr>
            <a:r>
              <a:rPr lang="en" sz="1600">
                <a:solidFill>
                  <a:srgbClr val="000000"/>
                </a:solidFill>
              </a:rPr>
              <a:t>The module will be designed as one screen, that has fill in the blank statements, with a drop down menu of ~4 possible choices. After all are filled in, the student submit for answers/explanations, and print the completed correct copy for their own studying </a:t>
            </a:r>
          </a:p>
          <a:p>
            <a:pPr marL="1371600" lvl="2" indent="-330200">
              <a:spcBef>
                <a:spcPts val="0"/>
              </a:spcBef>
              <a:buClr>
                <a:srgbClr val="FF0000"/>
              </a:buClr>
              <a:buSzPct val="100000"/>
            </a:pPr>
            <a:r>
              <a:rPr lang="en" sz="1600" b="1">
                <a:solidFill>
                  <a:srgbClr val="FF0000"/>
                </a:solidFill>
              </a:rPr>
              <a:t>1. Mechanism of Action/Indication characteristics</a:t>
            </a:r>
          </a:p>
          <a:p>
            <a:pPr marL="1828800" lvl="3" indent="-330200">
              <a:spcBef>
                <a:spcPts val="0"/>
              </a:spcBef>
              <a:buClr>
                <a:srgbClr val="000000"/>
              </a:buClr>
              <a:buSzPct val="100000"/>
            </a:pPr>
            <a:r>
              <a:rPr lang="en" sz="1600">
                <a:solidFill>
                  <a:srgbClr val="000000"/>
                </a:solidFill>
              </a:rPr>
              <a:t>Students will have examples of drug structures from the class on the screen and will know what drug class they are working on </a:t>
            </a:r>
          </a:p>
          <a:p>
            <a:pPr marL="1828800" lvl="3" indent="-330200">
              <a:spcBef>
                <a:spcPts val="0"/>
              </a:spcBef>
              <a:buClr>
                <a:srgbClr val="000000"/>
              </a:buClr>
              <a:buSzPct val="100000"/>
            </a:pPr>
            <a:r>
              <a:rPr lang="en" sz="1600">
                <a:solidFill>
                  <a:srgbClr val="000000"/>
                </a:solidFill>
              </a:rPr>
              <a:t>The drop down menu will have possible fill in the blank choices </a:t>
            </a:r>
          </a:p>
          <a:p>
            <a:pPr marL="1828800" lvl="3" indent="-330200">
              <a:spcBef>
                <a:spcPts val="0"/>
              </a:spcBef>
              <a:buClr>
                <a:srgbClr val="000000"/>
              </a:buClr>
              <a:buSzPct val="100000"/>
            </a:pPr>
            <a:r>
              <a:rPr lang="en" sz="1600">
                <a:solidFill>
                  <a:srgbClr val="000000"/>
                </a:solidFill>
              </a:rPr>
              <a:t>The goal of the fill in the blanks will to have a summary of where and how the drug class acts, and why it works for its indications</a:t>
            </a:r>
          </a:p>
          <a:p>
            <a:pPr marL="1371600" lvl="2" indent="-330200">
              <a:spcBef>
                <a:spcPts val="0"/>
              </a:spcBef>
              <a:buClr>
                <a:srgbClr val="0000FF"/>
              </a:buClr>
              <a:buSzPct val="100000"/>
            </a:pPr>
            <a:r>
              <a:rPr lang="en" sz="1600" b="1">
                <a:solidFill>
                  <a:srgbClr val="0000FF"/>
                </a:solidFill>
              </a:rPr>
              <a:t>2. Side effects/Contraindications </a:t>
            </a:r>
          </a:p>
          <a:p>
            <a:pPr marL="1828800" lvl="3" indent="-330200">
              <a:spcBef>
                <a:spcPts val="0"/>
              </a:spcBef>
              <a:buClr>
                <a:srgbClr val="000000"/>
              </a:buClr>
              <a:buSzPct val="100000"/>
            </a:pPr>
            <a:r>
              <a:rPr lang="en" sz="1600">
                <a:solidFill>
                  <a:srgbClr val="000000"/>
                </a:solidFill>
              </a:rPr>
              <a:t>If there are significant side effects or contraindications to specific drugs in the class or to the drug class in general, these can be addressed as well as statements with blanks to be filled in.</a:t>
            </a:r>
          </a:p>
          <a:p>
            <a:pPr lvl="0">
              <a:spcBef>
                <a:spcPts val="0"/>
              </a:spcBef>
              <a:buNone/>
            </a:pP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2 examples </a:t>
            </a:r>
          </a:p>
        </p:txBody>
      </p:sp>
      <p:sp>
        <p:nvSpPr>
          <p:cNvPr id="561" name="Shape 5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55600" rtl="0">
              <a:spcBef>
                <a:spcPts val="0"/>
              </a:spcBef>
              <a:buClr>
                <a:srgbClr val="000000"/>
              </a:buClr>
              <a:buSzPct val="100000"/>
            </a:pPr>
            <a:r>
              <a:rPr lang="en" sz="2000">
                <a:solidFill>
                  <a:srgbClr val="000000"/>
                </a:solidFill>
              </a:rPr>
              <a:t>Significant side effect of both trazodone and mirtazepine is ________</a:t>
            </a:r>
          </a:p>
          <a:p>
            <a:pPr marL="457200" lvl="0" indent="-355600" rtl="0">
              <a:spcBef>
                <a:spcPts val="0"/>
              </a:spcBef>
              <a:buClr>
                <a:srgbClr val="000000"/>
              </a:buClr>
              <a:buSzPct val="100000"/>
            </a:pPr>
            <a:r>
              <a:rPr lang="en" sz="2000">
                <a:solidFill>
                  <a:srgbClr val="000000"/>
                </a:solidFill>
              </a:rPr>
              <a:t>Trazodone works by blocking the ______ serotonin receptor and being an agonist at the _______ serotonin receptor </a:t>
            </a:r>
          </a:p>
          <a:p>
            <a:pPr marL="457200" lvl="0" indent="-355600" rtl="0">
              <a:spcBef>
                <a:spcPts val="0"/>
              </a:spcBef>
              <a:buClr>
                <a:srgbClr val="000000"/>
              </a:buClr>
              <a:buSzPct val="100000"/>
            </a:pPr>
            <a:r>
              <a:rPr lang="en" sz="2000">
                <a:solidFill>
                  <a:srgbClr val="000000"/>
                </a:solidFill>
              </a:rPr>
              <a:t>Mirtazapine blocks a serotonin receptor and a ________ receptor</a:t>
            </a:r>
          </a:p>
          <a:p>
            <a:pPr marL="457200" lvl="0" indent="-355600" rtl="0">
              <a:spcBef>
                <a:spcPts val="0"/>
              </a:spcBef>
              <a:buClr>
                <a:srgbClr val="000000"/>
              </a:buClr>
              <a:buSzPct val="100000"/>
            </a:pPr>
            <a:r>
              <a:rPr lang="en" sz="2000">
                <a:solidFill>
                  <a:srgbClr val="000000"/>
                </a:solidFill>
              </a:rPr>
              <a:t>Buproprion has a potential for ___________ at high doses</a:t>
            </a:r>
          </a:p>
          <a:p>
            <a:pPr marL="457200" lvl="0" indent="-355600" rtl="0">
              <a:spcBef>
                <a:spcPts val="0"/>
              </a:spcBef>
              <a:buClr>
                <a:srgbClr val="000000"/>
              </a:buClr>
              <a:buSzPct val="100000"/>
            </a:pPr>
            <a:r>
              <a:rPr lang="en" sz="2000">
                <a:solidFill>
                  <a:srgbClr val="000000"/>
                </a:solidFill>
              </a:rPr>
              <a:t>__________ can cause increase appetite and weight gain while ___________ can have the opposite effect</a:t>
            </a:r>
          </a:p>
          <a:p>
            <a:pPr marL="457200" lvl="0" indent="-355600" rtl="0">
              <a:spcBef>
                <a:spcPts val="0"/>
              </a:spcBef>
              <a:buClr>
                <a:srgbClr val="000000"/>
              </a:buClr>
              <a:buSzPct val="100000"/>
            </a:pPr>
            <a:r>
              <a:rPr lang="en" sz="2000">
                <a:solidFill>
                  <a:srgbClr val="000000"/>
                </a:solidFill>
              </a:rPr>
              <a:t>______________ can be used a sleep aid independent of its antidepressant activity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 3- </a:t>
            </a:r>
          </a:p>
        </p:txBody>
      </p:sp>
      <p:sp>
        <p:nvSpPr>
          <p:cNvPr id="567" name="Shape 5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130775" y="0"/>
            <a:ext cx="8520600" cy="572700"/>
          </a:xfrm>
          <a:prstGeom prst="rect">
            <a:avLst/>
          </a:prstGeom>
        </p:spPr>
        <p:txBody>
          <a:bodyPr lIns="91425" tIns="91425" rIns="91425" bIns="91425" anchor="t" anchorCtr="0">
            <a:noAutofit/>
          </a:bodyPr>
          <a:lstStyle/>
          <a:p>
            <a:pPr lvl="0">
              <a:spcBef>
                <a:spcPts val="0"/>
              </a:spcBef>
              <a:buNone/>
            </a:pPr>
            <a:r>
              <a:rPr lang="en"/>
              <a:t>Tool 3</a:t>
            </a:r>
          </a:p>
        </p:txBody>
      </p:sp>
      <p:pic>
        <p:nvPicPr>
          <p:cNvPr id="573" name="Shape 573"/>
          <p:cNvPicPr preferRelativeResize="0"/>
          <p:nvPr/>
        </p:nvPicPr>
        <p:blipFill>
          <a:blip r:embed="rId3">
            <a:alphaModFix/>
          </a:blip>
          <a:stretch>
            <a:fillRect/>
          </a:stretch>
        </p:blipFill>
        <p:spPr>
          <a:xfrm>
            <a:off x="1609055" y="0"/>
            <a:ext cx="7244089" cy="514350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Shape 578"/>
          <p:cNvPicPr preferRelativeResize="0"/>
          <p:nvPr/>
        </p:nvPicPr>
        <p:blipFill>
          <a:blip r:embed="rId3">
            <a:alphaModFix/>
          </a:blip>
          <a:stretch>
            <a:fillRect/>
          </a:stretch>
        </p:blipFill>
        <p:spPr>
          <a:xfrm>
            <a:off x="651404" y="0"/>
            <a:ext cx="7042490" cy="5143499"/>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pic>
        <p:nvPicPr>
          <p:cNvPr id="583" name="Shape 583"/>
          <p:cNvPicPr preferRelativeResize="0"/>
          <p:nvPr/>
        </p:nvPicPr>
        <p:blipFill>
          <a:blip r:embed="rId3">
            <a:alphaModFix/>
          </a:blip>
          <a:stretch>
            <a:fillRect/>
          </a:stretch>
        </p:blipFill>
        <p:spPr>
          <a:xfrm>
            <a:off x="1226442" y="0"/>
            <a:ext cx="7549815" cy="5143499"/>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588" name="Shape 588"/>
          <p:cNvPicPr preferRelativeResize="0"/>
          <p:nvPr/>
        </p:nvPicPr>
        <p:blipFill>
          <a:blip r:embed="rId3">
            <a:alphaModFix/>
          </a:blip>
          <a:stretch>
            <a:fillRect/>
          </a:stretch>
        </p:blipFill>
        <p:spPr>
          <a:xfrm>
            <a:off x="0" y="115414"/>
            <a:ext cx="8520598" cy="4912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Tool 1- Structure Activity Relationship (SAR) Module</a:t>
            </a:r>
          </a:p>
          <a:p>
            <a:pPr lvl="0">
              <a:spcBef>
                <a:spcPts val="0"/>
              </a:spcBef>
              <a:buNone/>
            </a:pPr>
            <a:endParaRPr/>
          </a:p>
        </p:txBody>
      </p:sp>
      <p:sp>
        <p:nvSpPr>
          <p:cNvPr id="101" name="Shape 101"/>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at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DECREASE</a:t>
            </a:r>
          </a:p>
          <a:p>
            <a:pPr marL="914400" lvl="1" indent="-228600">
              <a:spcBef>
                <a:spcPts val="0"/>
              </a:spcBef>
              <a:buClr>
                <a:schemeClr val="dk1"/>
              </a:buClr>
            </a:pPr>
            <a:r>
              <a:rPr lang="en">
                <a:solidFill>
                  <a:schemeClr val="dk1"/>
                </a:solidFill>
              </a:rPr>
              <a:t>The presence of an EWG (CF3) increases SERT activity of phenoxyphenylalkyl amines </a:t>
            </a:r>
          </a:p>
          <a:p>
            <a:pPr lvl="0">
              <a:spcBef>
                <a:spcPts val="0"/>
              </a:spcBef>
              <a:buNone/>
            </a:pPr>
            <a:endParaRPr/>
          </a:p>
        </p:txBody>
      </p:sp>
      <p:pic>
        <p:nvPicPr>
          <p:cNvPr id="102" name="Shape 102"/>
          <p:cNvPicPr preferRelativeResize="0"/>
          <p:nvPr/>
        </p:nvPicPr>
        <p:blipFill>
          <a:blip r:embed="rId3">
            <a:alphaModFix/>
          </a:blip>
          <a:stretch>
            <a:fillRect/>
          </a:stretch>
        </p:blipFill>
        <p:spPr>
          <a:xfrm>
            <a:off x="1172950" y="2346325"/>
            <a:ext cx="2266950" cy="1028700"/>
          </a:xfrm>
          <a:prstGeom prst="rect">
            <a:avLst/>
          </a:prstGeom>
          <a:noFill/>
          <a:ln>
            <a:noFill/>
          </a:ln>
        </p:spPr>
      </p:pic>
      <p:pic>
        <p:nvPicPr>
          <p:cNvPr id="103" name="Shape 103"/>
          <p:cNvPicPr preferRelativeResize="0"/>
          <p:nvPr/>
        </p:nvPicPr>
        <p:blipFill>
          <a:blip r:embed="rId3">
            <a:alphaModFix/>
          </a:blip>
          <a:stretch>
            <a:fillRect/>
          </a:stretch>
        </p:blipFill>
        <p:spPr>
          <a:xfrm>
            <a:off x="4423700" y="2346325"/>
            <a:ext cx="2266950" cy="1028700"/>
          </a:xfrm>
          <a:prstGeom prst="rect">
            <a:avLst/>
          </a:prstGeom>
          <a:noFill/>
          <a:ln>
            <a:noFill/>
          </a:ln>
        </p:spPr>
      </p:pic>
      <p:cxnSp>
        <p:nvCxnSpPr>
          <p:cNvPr id="104" name="Shape 104"/>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105" name="Shape 105"/>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106" name="Shape 106"/>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a:solidFill>
                  <a:schemeClr val="dk1"/>
                </a:solidFill>
              </a:rPr>
              <a:t>Click on either:</a:t>
            </a:r>
          </a:p>
          <a:p>
            <a:pPr lvl="0" algn="ctr" rtl="0">
              <a:spcBef>
                <a:spcPts val="0"/>
              </a:spcBef>
              <a:buClr>
                <a:schemeClr val="dk1"/>
              </a:buClr>
              <a:buFont typeface="Arial"/>
              <a:buNone/>
            </a:pPr>
            <a:r>
              <a:rPr lang="en">
                <a:solidFill>
                  <a:schemeClr val="dk1"/>
                </a:solidFill>
              </a:rPr>
              <a:t> </a:t>
            </a:r>
          </a:p>
          <a:p>
            <a:pPr lvl="0" algn="ctr" rtl="0">
              <a:spcBef>
                <a:spcPts val="0"/>
              </a:spcBef>
              <a:buClr>
                <a:schemeClr val="dk1"/>
              </a:buClr>
              <a:buFont typeface="Arial"/>
              <a:buNone/>
            </a:pPr>
            <a:r>
              <a:rPr lang="en" b="1">
                <a:solidFill>
                  <a:schemeClr val="dk1"/>
                </a:solidFill>
              </a:rPr>
              <a:t>INCREASE</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OR</a:t>
            </a:r>
          </a:p>
          <a:p>
            <a:pPr lvl="0" algn="ctr" rtl="0">
              <a:spcBef>
                <a:spcPts val="0"/>
              </a:spcBef>
              <a:buClr>
                <a:schemeClr val="dk1"/>
              </a:buClr>
              <a:buFont typeface="Arial"/>
              <a:buNone/>
            </a:pPr>
            <a:endParaRPr b="1">
              <a:solidFill>
                <a:schemeClr val="dk1"/>
              </a:solidFill>
            </a:endParaRPr>
          </a:p>
          <a:p>
            <a:pPr lvl="0" algn="ctr" rtl="0">
              <a:spcBef>
                <a:spcPts val="0"/>
              </a:spcBef>
              <a:buClr>
                <a:schemeClr val="dk1"/>
              </a:buClr>
              <a:buFont typeface="Arial"/>
              <a:buNone/>
            </a:pPr>
            <a:r>
              <a:rPr lang="en" b="1">
                <a:solidFill>
                  <a:schemeClr val="dk1"/>
                </a:solidFill>
              </a:rPr>
              <a:t>DECREASE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12" name="Shape 112"/>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at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The presence of the phenoxy (O directly attached to phenyl ring) distinguishes SSRIs from diphenhydramine </a:t>
            </a:r>
          </a:p>
          <a:p>
            <a:pPr lvl="0" rtl="0">
              <a:spcBef>
                <a:spcPts val="0"/>
              </a:spcBef>
              <a:buNone/>
            </a:pPr>
            <a:endParaRPr/>
          </a:p>
        </p:txBody>
      </p:sp>
      <p:cxnSp>
        <p:nvCxnSpPr>
          <p:cNvPr id="113" name="Shape 113"/>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114" name="Shape 114"/>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115" name="Shape 115"/>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a:t>
            </a:r>
          </a:p>
          <a:p>
            <a:pPr lvl="0" algn="ctr" rtl="0">
              <a:spcBef>
                <a:spcPts val="0"/>
              </a:spcBef>
              <a:buNone/>
            </a:pPr>
            <a:r>
              <a:rPr lang="en">
                <a:solidFill>
                  <a:schemeClr val="dk1"/>
                </a:solidFill>
              </a:rPr>
              <a:t> </a:t>
            </a: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p:txBody>
      </p:sp>
      <p:pic>
        <p:nvPicPr>
          <p:cNvPr id="116" name="Shape 116"/>
          <p:cNvPicPr preferRelativeResize="0"/>
          <p:nvPr/>
        </p:nvPicPr>
        <p:blipFill>
          <a:blip r:embed="rId3">
            <a:alphaModFix/>
          </a:blip>
          <a:stretch>
            <a:fillRect/>
          </a:stretch>
        </p:blipFill>
        <p:spPr>
          <a:xfrm>
            <a:off x="4475400" y="2170112"/>
            <a:ext cx="1638300" cy="1381125"/>
          </a:xfrm>
          <a:prstGeom prst="rect">
            <a:avLst/>
          </a:prstGeom>
          <a:noFill/>
          <a:ln>
            <a:noFill/>
          </a:ln>
        </p:spPr>
      </p:pic>
      <p:pic>
        <p:nvPicPr>
          <p:cNvPr id="117" name="Shape 117"/>
          <p:cNvPicPr preferRelativeResize="0"/>
          <p:nvPr/>
        </p:nvPicPr>
        <p:blipFill>
          <a:blip r:embed="rId4">
            <a:alphaModFix/>
          </a:blip>
          <a:stretch>
            <a:fillRect/>
          </a:stretch>
        </p:blipFill>
        <p:spPr>
          <a:xfrm>
            <a:off x="1379300" y="2324458"/>
            <a:ext cx="1863274" cy="12904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Tool 1- Structure Activity Relationship (SAR) Module</a:t>
            </a:r>
          </a:p>
          <a:p>
            <a:pPr lvl="0" rtl="0">
              <a:spcBef>
                <a:spcPts val="0"/>
              </a:spcBef>
              <a:buNone/>
            </a:pPr>
            <a:endParaRPr/>
          </a:p>
        </p:txBody>
      </p:sp>
      <p:sp>
        <p:nvSpPr>
          <p:cNvPr id="123" name="Shape 123"/>
          <p:cNvSpPr txBox="1">
            <a:spLocks noGrp="1"/>
          </p:cNvSpPr>
          <p:nvPr>
            <p:ph type="body" idx="1"/>
          </p:nvPr>
        </p:nvSpPr>
        <p:spPr>
          <a:xfrm>
            <a:off x="311700" y="1152475"/>
            <a:ext cx="8520600" cy="3929700"/>
          </a:xfrm>
          <a:prstGeom prst="rect">
            <a:avLst/>
          </a:prstGeom>
        </p:spPr>
        <p:txBody>
          <a:bodyPr lIns="91425" tIns="91425" rIns="91425" bIns="91425" anchor="t" anchorCtr="0">
            <a:noAutofit/>
          </a:bodyPr>
          <a:lstStyle/>
          <a:p>
            <a:pPr marL="457200" lvl="0" indent="-228600" rtl="0">
              <a:spcBef>
                <a:spcPts val="0"/>
              </a:spcBef>
              <a:buClr>
                <a:schemeClr val="dk1"/>
              </a:buClr>
            </a:pPr>
            <a:r>
              <a:rPr lang="en" b="1">
                <a:solidFill>
                  <a:srgbClr val="9900FF"/>
                </a:solidFill>
              </a:rPr>
              <a:t>Tab 3</a:t>
            </a:r>
            <a:r>
              <a:rPr lang="en" b="1">
                <a:solidFill>
                  <a:schemeClr val="dk1"/>
                </a:solidFill>
              </a:rPr>
              <a:t>: PRACTICE PROBLEM- Would the following change to the compound increase or decrease activity SERT?</a:t>
            </a: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endParaRPr b="1">
              <a:solidFill>
                <a:schemeClr val="dk1"/>
              </a:solidFill>
            </a:endParaRPr>
          </a:p>
          <a:p>
            <a:pPr lvl="0" rtl="0">
              <a:spcBef>
                <a:spcPts val="0"/>
              </a:spcBef>
              <a:buNone/>
            </a:pPr>
            <a:r>
              <a:rPr lang="en" sz="1400" b="1">
                <a:solidFill>
                  <a:schemeClr val="dk1"/>
                </a:solidFill>
              </a:rPr>
              <a:t>		Fluoxetine R isomer				Fluoxetine S isomer</a:t>
            </a:r>
          </a:p>
          <a:p>
            <a:pPr marL="457200" lvl="0" indent="-228600" rtl="0">
              <a:spcBef>
                <a:spcPts val="0"/>
              </a:spcBef>
              <a:buClr>
                <a:schemeClr val="dk1"/>
              </a:buClr>
            </a:pPr>
            <a:r>
              <a:rPr lang="en" b="1">
                <a:solidFill>
                  <a:schemeClr val="dk1"/>
                </a:solidFill>
              </a:rPr>
              <a:t>CORRECT ANSWER: INCREASE</a:t>
            </a:r>
          </a:p>
          <a:p>
            <a:pPr marL="914400" lvl="1" indent="-228600" rtl="0">
              <a:spcBef>
                <a:spcPts val="0"/>
              </a:spcBef>
              <a:buClr>
                <a:schemeClr val="dk1"/>
              </a:buClr>
            </a:pPr>
            <a:r>
              <a:rPr lang="en">
                <a:solidFill>
                  <a:schemeClr val="dk1"/>
                </a:solidFill>
              </a:rPr>
              <a:t>The S isomer of fluoxetine is 100x more selective for SERT</a:t>
            </a:r>
          </a:p>
          <a:p>
            <a:pPr lvl="0" rtl="0">
              <a:spcBef>
                <a:spcPts val="0"/>
              </a:spcBef>
              <a:buNone/>
            </a:pPr>
            <a:endParaRPr/>
          </a:p>
        </p:txBody>
      </p:sp>
      <p:cxnSp>
        <p:nvCxnSpPr>
          <p:cNvPr id="124" name="Shape 124"/>
          <p:cNvCxnSpPr/>
          <p:nvPr/>
        </p:nvCxnSpPr>
        <p:spPr>
          <a:xfrm>
            <a:off x="3439900" y="2860675"/>
            <a:ext cx="707100" cy="0"/>
          </a:xfrm>
          <a:prstGeom prst="straightConnector1">
            <a:avLst/>
          </a:prstGeom>
          <a:noFill/>
          <a:ln w="28575" cap="flat" cmpd="sng">
            <a:solidFill>
              <a:srgbClr val="595959"/>
            </a:solidFill>
            <a:prstDash val="solid"/>
            <a:round/>
            <a:headEnd type="none" w="lg" len="lg"/>
            <a:tailEnd type="triangle" w="lg" len="lg"/>
          </a:ln>
        </p:spPr>
      </p:cxnSp>
      <p:sp>
        <p:nvSpPr>
          <p:cNvPr id="125" name="Shape 125"/>
          <p:cNvSpPr txBox="1"/>
          <p:nvPr/>
        </p:nvSpPr>
        <p:spPr>
          <a:xfrm>
            <a:off x="4396475" y="2902400"/>
            <a:ext cx="416400" cy="3552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126" name="Shape 126"/>
          <p:cNvSpPr txBox="1"/>
          <p:nvPr/>
        </p:nvSpPr>
        <p:spPr>
          <a:xfrm>
            <a:off x="6894750" y="2094150"/>
            <a:ext cx="1567500" cy="17511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rPr>
              <a:t>Click on either:</a:t>
            </a:r>
          </a:p>
          <a:p>
            <a:pPr lvl="0" algn="ctr" rtl="0">
              <a:spcBef>
                <a:spcPts val="0"/>
              </a:spcBef>
              <a:buNone/>
            </a:pPr>
            <a:r>
              <a:rPr lang="en">
                <a:solidFill>
                  <a:schemeClr val="dk1"/>
                </a:solidFill>
              </a:rPr>
              <a:t> </a:t>
            </a:r>
          </a:p>
          <a:p>
            <a:pPr lvl="0" algn="ctr" rtl="0">
              <a:spcBef>
                <a:spcPts val="0"/>
              </a:spcBef>
              <a:buNone/>
            </a:pPr>
            <a:r>
              <a:rPr lang="en" b="1">
                <a:solidFill>
                  <a:schemeClr val="dk1"/>
                </a:solidFill>
              </a:rPr>
              <a:t>INCREASE</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OR</a:t>
            </a:r>
          </a:p>
          <a:p>
            <a:pPr lvl="0" algn="ctr" rtl="0">
              <a:spcBef>
                <a:spcPts val="0"/>
              </a:spcBef>
              <a:buNone/>
            </a:pPr>
            <a:endParaRPr b="1">
              <a:solidFill>
                <a:schemeClr val="dk1"/>
              </a:solidFill>
            </a:endParaRPr>
          </a:p>
          <a:p>
            <a:pPr lvl="0" algn="ctr" rtl="0">
              <a:spcBef>
                <a:spcPts val="0"/>
              </a:spcBef>
              <a:buNone/>
            </a:pPr>
            <a:r>
              <a:rPr lang="en" b="1">
                <a:solidFill>
                  <a:schemeClr val="dk1"/>
                </a:solidFill>
              </a:rPr>
              <a:t>DECREASE</a:t>
            </a:r>
          </a:p>
        </p:txBody>
      </p:sp>
      <p:pic>
        <p:nvPicPr>
          <p:cNvPr id="127" name="Shape 127"/>
          <p:cNvPicPr preferRelativeResize="0"/>
          <p:nvPr/>
        </p:nvPicPr>
        <p:blipFill>
          <a:blip r:embed="rId3">
            <a:alphaModFix/>
          </a:blip>
          <a:stretch>
            <a:fillRect/>
          </a:stretch>
        </p:blipFill>
        <p:spPr>
          <a:xfrm>
            <a:off x="1379300" y="2324458"/>
            <a:ext cx="1863274" cy="1290490"/>
          </a:xfrm>
          <a:prstGeom prst="rect">
            <a:avLst/>
          </a:prstGeom>
          <a:noFill/>
          <a:ln>
            <a:noFill/>
          </a:ln>
        </p:spPr>
      </p:pic>
      <p:pic>
        <p:nvPicPr>
          <p:cNvPr id="128" name="Shape 128"/>
          <p:cNvPicPr preferRelativeResize="0"/>
          <p:nvPr/>
        </p:nvPicPr>
        <p:blipFill>
          <a:blip r:embed="rId3">
            <a:alphaModFix/>
          </a:blip>
          <a:stretch>
            <a:fillRect/>
          </a:stretch>
        </p:blipFill>
        <p:spPr>
          <a:xfrm>
            <a:off x="4589237" y="2324458"/>
            <a:ext cx="1863274" cy="129049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4076</Words>
  <Application>Microsoft Office PowerPoint</Application>
  <PresentationFormat>On-screen Show (16:9)</PresentationFormat>
  <Paragraphs>498</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simple-light-2</vt:lpstr>
      <vt:lpstr>Selective Serotonin Reuptake Inhibitors (SSRIs)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2 examples</vt:lpstr>
      <vt:lpstr>PowerPoint Presentation</vt:lpstr>
      <vt:lpstr>PowerPoint Presentation</vt:lpstr>
      <vt:lpstr>Serotonin and Norepinephrine Reuptake Inhibitors (SNRIs)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3-</vt:lpstr>
      <vt:lpstr>Tricyclic Antidepressants (TCA)</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vt:lpstr>
      <vt:lpstr>Tool 2 examples</vt:lpstr>
      <vt:lpstr>Tool 3-</vt:lpstr>
      <vt:lpstr>PowerPoint Presentation</vt:lpstr>
      <vt:lpstr>Atypical Antidepressants</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1- Structure Activity Relationship (SAR) Module </vt:lpstr>
      <vt:lpstr>Tool 2- </vt:lpstr>
      <vt:lpstr>Tool 2 examples </vt:lpstr>
      <vt:lpstr>Tool 3- </vt:lpstr>
      <vt:lpstr>Tool 3</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Serotonin Reuptake Inhibitors (SSRIs)</dc:title>
  <dc:creator>Beleh, Mustapha</dc:creator>
  <cp:lastModifiedBy>Mustapha Beleh</cp:lastModifiedBy>
  <cp:revision>2</cp:revision>
  <dcterms:modified xsi:type="dcterms:W3CDTF">2016-09-19T15:04:22Z</dcterms:modified>
</cp:coreProperties>
</file>