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12"/>
  </p:notesMasterIdLst>
  <p:sldIdLst>
    <p:sldId id="2141411446" r:id="rId2"/>
    <p:sldId id="2141411447" r:id="rId3"/>
    <p:sldId id="3045" r:id="rId4"/>
    <p:sldId id="2141411448" r:id="rId5"/>
    <p:sldId id="3044" r:id="rId6"/>
    <p:sldId id="2141411449" r:id="rId7"/>
    <p:sldId id="2141411451" r:id="rId8"/>
    <p:sldId id="2141411454" r:id="rId9"/>
    <p:sldId id="2141411455" r:id="rId10"/>
    <p:sldId id="304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4A2C6-3ED1-40A2-B941-5EE48390BCD8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64271-895F-4668-9040-EC490A44BE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41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6407AE-7BE4-2F42-9A07-B67989F029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090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7FD463-681A-D04A-8C12-32AB40F4B5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58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1A59-ACE5-4855-A897-4BB5B7D121F3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D-53D5-4703-861A-55FAF3BF6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52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1A59-ACE5-4855-A897-4BB5B7D121F3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D-53D5-4703-861A-55FAF3BF6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99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1A59-ACE5-4855-A897-4BB5B7D121F3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D-53D5-4703-861A-55FAF3BF6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798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138E86BE-5E56-A04A-841B-38FD1A421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9578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227FA5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E9989-1DDF-104D-AAD3-CFFE671D866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801831"/>
            <a:ext cx="121920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9788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lank w/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4AB12C-AF57-DE42-8C9B-FBE2B95DBC90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  <p:sp>
        <p:nvSpPr>
          <p:cNvPr id="3" name="Title 9">
            <a:extLst>
              <a:ext uri="{FF2B5EF4-FFF2-40B4-BE49-F238E27FC236}">
                <a16:creationId xmlns:a16="http://schemas.microsoft.com/office/drawing/2014/main" id="{53EFB2E1-C390-044E-9109-B08B418463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8000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D6CC5A-5495-124B-9B68-70F264B7D25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1200" y="801831"/>
            <a:ext cx="121932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7686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4BE0D8E-1EB8-BD47-967D-E1B8C62076A3}"/>
              </a:ext>
            </a:extLst>
          </p:cNvPr>
          <p:cNvSpPr/>
          <p:nvPr userDrawn="1"/>
        </p:nvSpPr>
        <p:spPr>
          <a:xfrm rot="5400000">
            <a:off x="5903613" y="572013"/>
            <a:ext cx="383574" cy="12193200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8000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1200" y="801831"/>
            <a:ext cx="121932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15FD8-3EF3-7B49-9812-3C079F46CAD3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bIns="36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B6178-331A-6343-99F3-A6FF4E2112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141" y="6538081"/>
            <a:ext cx="217723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79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65125"/>
            <a:ext cx="10515600" cy="485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0400" y="801831"/>
            <a:ext cx="10515600" cy="35762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2E67C7-722C-9B48-9F71-84EE3C7BEA72}"/>
              </a:ext>
            </a:extLst>
          </p:cNvPr>
          <p:cNvSpPr/>
          <p:nvPr userDrawn="1"/>
        </p:nvSpPr>
        <p:spPr>
          <a:xfrm rot="5400000">
            <a:off x="5903613" y="572013"/>
            <a:ext cx="383574" cy="12193200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9BBC86-C0B6-7949-A91E-B686C75D94B4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bIns="36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35D432-7763-034A-BF58-34256174F8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141" y="6538081"/>
            <a:ext cx="217723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20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B2AE2165-A9C9-DA47-9603-18A55BCDDF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8000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86E2-5684-B947-82D6-B3CBEE926B8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1200" y="801831"/>
            <a:ext cx="121932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238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1A59-ACE5-4855-A897-4BB5B7D121F3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D-53D5-4703-861A-55FAF3BF6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35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1A59-ACE5-4855-A897-4BB5B7D121F3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D-53D5-4703-861A-55FAF3BF6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07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1A59-ACE5-4855-A897-4BB5B7D121F3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D-53D5-4703-861A-55FAF3BF6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91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1A59-ACE5-4855-A897-4BB5B7D121F3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D-53D5-4703-861A-55FAF3BF6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40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1A59-ACE5-4855-A897-4BB5B7D121F3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D-53D5-4703-861A-55FAF3BF6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78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1A59-ACE5-4855-A897-4BB5B7D121F3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D-53D5-4703-861A-55FAF3BF6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81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1A59-ACE5-4855-A897-4BB5B7D121F3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D-53D5-4703-861A-55FAF3BF6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66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1A59-ACE5-4855-A897-4BB5B7D121F3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3C45D-53D5-4703-861A-55FAF3BF6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85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1A59-ACE5-4855-A897-4BB5B7D121F3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3C45D-53D5-4703-861A-55FAF3BF6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892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2B66A77D-09E0-4246-88FA-25B304E07E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4716" t="20249" r="3424" b="7751"/>
          <a:stretch/>
        </p:blipFill>
        <p:spPr>
          <a:xfrm>
            <a:off x="-2247" y="-1"/>
            <a:ext cx="12194248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8F71AC6-88DC-6E4C-AFB3-60AD3CD70336}"/>
              </a:ext>
            </a:extLst>
          </p:cNvPr>
          <p:cNvSpPr/>
          <p:nvPr/>
        </p:nvSpPr>
        <p:spPr>
          <a:xfrm>
            <a:off x="3000375" y="0"/>
            <a:ext cx="6129338" cy="3331923"/>
          </a:xfrm>
          <a:prstGeom prst="rect">
            <a:avLst/>
          </a:prstGeom>
          <a:solidFill>
            <a:schemeClr val="tx1">
              <a:lumMod val="95000"/>
              <a:lumOff val="5000"/>
              <a:alpha val="23000"/>
            </a:schemeClr>
          </a:solidFill>
          <a:ln>
            <a:solidFill>
              <a:srgbClr val="085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5333B"/>
              </a:solidFill>
              <a:effectLst/>
              <a:uLnTx/>
              <a:uFillTx/>
              <a:latin typeface="Montserrat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1DE20-3DEB-3148-91D3-38099E03DB2D}"/>
              </a:ext>
            </a:extLst>
          </p:cNvPr>
          <p:cNvSpPr txBox="1"/>
          <p:nvPr/>
        </p:nvSpPr>
        <p:spPr>
          <a:xfrm>
            <a:off x="-2247" y="473668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spc="400" dirty="0"/>
              <a:t>02_Orders and Iterations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191E0-7DB2-4C4D-8A9B-69886B34BFCC}"/>
              </a:ext>
            </a:extLst>
          </p:cNvPr>
          <p:cNvSpPr txBox="1"/>
          <p:nvPr/>
        </p:nvSpPr>
        <p:spPr>
          <a:xfrm>
            <a:off x="0" y="5865722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600" normalizeH="0" baseline="0" noProof="0" dirty="0">
                <a:ln>
                  <a:noFill/>
                </a:ln>
                <a:solidFill>
                  <a:srgbClr val="00E6C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ISS-ESG.COM</a:t>
            </a:r>
          </a:p>
        </p:txBody>
      </p:sp>
      <p:pic>
        <p:nvPicPr>
          <p:cNvPr id="8" name="Picture 7" descr="Shape, arrow&#10;&#10;Description automatically generated">
            <a:extLst>
              <a:ext uri="{FF2B5EF4-FFF2-40B4-BE49-F238E27FC236}">
                <a16:creationId xmlns:a16="http://schemas.microsoft.com/office/drawing/2014/main" id="{A1D8134C-086A-4458-89CA-31BA37DA3A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8566" y="653724"/>
            <a:ext cx="5552956" cy="173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87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5FAFE4F-680C-1641-9BB9-46779CF7E4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283" t="14134" r="9536" b="51983"/>
          <a:stretch/>
        </p:blipFill>
        <p:spPr>
          <a:xfrm>
            <a:off x="10071" y="3128962"/>
            <a:ext cx="12192000" cy="37290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FF5A9A5-1715-1F4B-AD7C-322A60B29986}"/>
              </a:ext>
            </a:extLst>
          </p:cNvPr>
          <p:cNvSpPr/>
          <p:nvPr/>
        </p:nvSpPr>
        <p:spPr>
          <a:xfrm>
            <a:off x="10071" y="8468"/>
            <a:ext cx="3704680" cy="6833917"/>
          </a:xfrm>
          <a:prstGeom prst="rect">
            <a:avLst/>
          </a:prstGeom>
          <a:solidFill>
            <a:srgbClr val="394C5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5333B"/>
              </a:solidFill>
              <a:effectLst/>
              <a:uLnTx/>
              <a:uFillTx/>
              <a:latin typeface="Montserrat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7F13B4-FFB9-C949-BE8C-0AEA6DE10904}"/>
              </a:ext>
            </a:extLst>
          </p:cNvPr>
          <p:cNvGrpSpPr/>
          <p:nvPr/>
        </p:nvGrpSpPr>
        <p:grpSpPr>
          <a:xfrm>
            <a:off x="383720" y="5156020"/>
            <a:ext cx="3331030" cy="1094164"/>
            <a:chOff x="383720" y="5156020"/>
            <a:chExt cx="3331030" cy="109416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B89F07-F046-A449-85EA-622FE8F031B6}"/>
                </a:ext>
              </a:extLst>
            </p:cNvPr>
            <p:cNvSpPr txBox="1"/>
            <p:nvPr/>
          </p:nvSpPr>
          <p:spPr>
            <a:xfrm>
              <a:off x="485775" y="5942407"/>
              <a:ext cx="3228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60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ISS-ESG.COM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A749F0-9B78-7243-B78A-1DD24147B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383720" y="5156020"/>
              <a:ext cx="2947308" cy="787393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101B04B-EDDB-46B8-A651-ADE0A5006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2298" y="2056698"/>
            <a:ext cx="3181511" cy="100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4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56E964F-F354-9343-97C0-B1BACE4418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8283" t="57541" r="9536" b="16686"/>
          <a:stretch/>
        </p:blipFill>
        <p:spPr>
          <a:xfrm>
            <a:off x="10070" y="8469"/>
            <a:ext cx="12192000" cy="28365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B22352-E175-F24A-B196-1BDD84C40FD7}"/>
              </a:ext>
            </a:extLst>
          </p:cNvPr>
          <p:cNvSpPr/>
          <p:nvPr/>
        </p:nvSpPr>
        <p:spPr>
          <a:xfrm>
            <a:off x="10070" y="8469"/>
            <a:ext cx="2525312" cy="6849531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5333B"/>
              </a:solidFill>
              <a:effectLst/>
              <a:uLnTx/>
              <a:uFillTx/>
              <a:latin typeface="Montserrat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00E6C-FC4A-684D-B414-A01911FBDFB8}"/>
              </a:ext>
            </a:extLst>
          </p:cNvPr>
          <p:cNvSpPr/>
          <p:nvPr/>
        </p:nvSpPr>
        <p:spPr>
          <a:xfrm>
            <a:off x="3862923" y="1744073"/>
            <a:ext cx="3861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0" normalizeH="0" baseline="0" noProof="0" dirty="0">
                <a:ln>
                  <a:noFill/>
                </a:ln>
                <a:solidFill>
                  <a:srgbClr val="00F8F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02_Order and Iteration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3850F8-E457-8D42-826F-B645F4226CB6}"/>
              </a:ext>
            </a:extLst>
          </p:cNvPr>
          <p:cNvSpPr/>
          <p:nvPr/>
        </p:nvSpPr>
        <p:spPr>
          <a:xfrm>
            <a:off x="3862923" y="2845037"/>
            <a:ext cx="56179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Putting data in place</a:t>
            </a: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pc="50" dirty="0">
                <a:solidFill>
                  <a:prstClr val="white"/>
                </a:solidFill>
                <a:latin typeface="Calibri" panose="020F0502020204030204"/>
              </a:rPr>
              <a:t>Ways of holding data</a:t>
            </a: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Road towards a </a:t>
            </a:r>
            <a:r>
              <a:rPr lang="en-US" spc="50" dirty="0">
                <a:solidFill>
                  <a:prstClr val="white"/>
                </a:solidFill>
                <a:latin typeface="Calibri" panose="020F0502020204030204"/>
              </a:rPr>
              <a:t>D</a:t>
            </a:r>
            <a:r>
              <a:rPr kumimoji="0" lang="en-US" sz="1800" b="0" i="0" u="none" strike="noStrike" kern="1200" cap="none" spc="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ataFrame</a:t>
            </a:r>
            <a:endParaRPr kumimoji="0" lang="en-US" sz="1800" b="0" i="0" u="none" strike="noStrike" kern="1200" cap="none" spc="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3C583C-CBD5-594E-9F20-D18CB6FFFDC7}"/>
              </a:ext>
            </a:extLst>
          </p:cNvPr>
          <p:cNvGrpSpPr/>
          <p:nvPr/>
        </p:nvGrpSpPr>
        <p:grpSpPr>
          <a:xfrm>
            <a:off x="1835488" y="1479020"/>
            <a:ext cx="1465456" cy="1040195"/>
            <a:chOff x="2464407" y="1549707"/>
            <a:chExt cx="1465456" cy="104019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BC5739-7CA8-DC46-92A2-D002E64021EF}"/>
                </a:ext>
              </a:extLst>
            </p:cNvPr>
            <p:cNvSpPr/>
            <p:nvPr/>
          </p:nvSpPr>
          <p:spPr>
            <a:xfrm>
              <a:off x="2464407" y="1549707"/>
              <a:ext cx="1125415" cy="1040195"/>
            </a:xfrm>
            <a:prstGeom prst="rect">
              <a:avLst/>
            </a:prstGeom>
            <a:solidFill>
              <a:srgbClr val="1E232B"/>
            </a:solidFill>
            <a:ln w="28575">
              <a:solidFill>
                <a:srgbClr val="00F8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charset="0"/>
                <a:ea typeface="+mn-ea"/>
                <a:cs typeface="+mn-cs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949F0834-853F-4542-B4B4-62C164A4E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51709" y="1768071"/>
              <a:ext cx="678154" cy="678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537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876B6-6B89-5842-800F-D3EAFA21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Putting order into data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List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Arrays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Dictionary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Matrixes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chemeClr val="tx1"/>
                </a:solidFill>
              </a:rPr>
              <a:t>DataFrames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know what Data is…</a:t>
            </a:r>
          </a:p>
        </p:txBody>
      </p:sp>
      <p:pic>
        <p:nvPicPr>
          <p:cNvPr id="7" name="Content Placeholder 6" descr="A picture containing cake, indoor, toy, decorated&#10;&#10;Description automatically generated">
            <a:extLst>
              <a:ext uri="{FF2B5EF4-FFF2-40B4-BE49-F238E27FC236}">
                <a16:creationId xmlns:a16="http://schemas.microsoft.com/office/drawing/2014/main" id="{BA518698-F875-4F53-9E0F-617D89D603C8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649" y="1291674"/>
            <a:ext cx="4733971" cy="4733971"/>
          </a:xfrm>
        </p:spPr>
      </p:pic>
    </p:spTree>
    <p:extLst>
      <p:ext uri="{BB962C8B-B14F-4D97-AF65-F5344CB8AC3E}">
        <p14:creationId xmlns:p14="http://schemas.microsoft.com/office/powerpoint/2010/main" val="332015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876B6-6B89-5842-800F-D3EAFA21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List and arrays can hold multiple data within it</a:t>
            </a:r>
          </a:p>
          <a:p>
            <a:pPr lvl="1"/>
            <a:r>
              <a:rPr lang="en-US" sz="1200" dirty="0" err="1">
                <a:solidFill>
                  <a:schemeClr val="tx1"/>
                </a:solidFill>
              </a:rPr>
              <a:t>List_A</a:t>
            </a:r>
            <a:r>
              <a:rPr lang="en-US" sz="1200" dirty="0">
                <a:solidFill>
                  <a:schemeClr val="tx1"/>
                </a:solidFill>
              </a:rPr>
              <a:t> = [1, “two”, 3]</a:t>
            </a:r>
          </a:p>
          <a:p>
            <a:pPr lvl="1"/>
            <a:r>
              <a:rPr lang="en-US" sz="1200" dirty="0" err="1">
                <a:solidFill>
                  <a:schemeClr val="tx1"/>
                </a:solidFill>
              </a:rPr>
              <a:t>List_B</a:t>
            </a:r>
            <a:r>
              <a:rPr lang="en-US" sz="1200" dirty="0">
                <a:solidFill>
                  <a:schemeClr val="tx1"/>
                </a:solidFill>
              </a:rPr>
              <a:t> = list((“Cuatro”, 5, “</a:t>
            </a:r>
            <a:r>
              <a:rPr lang="en-US" sz="1200" dirty="0" err="1">
                <a:solidFill>
                  <a:schemeClr val="tx1"/>
                </a:solidFill>
              </a:rPr>
              <a:t>Sechs</a:t>
            </a:r>
            <a:r>
              <a:rPr lang="en-US" sz="1200" dirty="0">
                <a:solidFill>
                  <a:schemeClr val="tx1"/>
                </a:solidFill>
              </a:rPr>
              <a:t>”)) </a:t>
            </a:r>
          </a:p>
          <a:p>
            <a:pPr marL="457200" lvl="1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lvl="1"/>
            <a:r>
              <a:rPr lang="en-US" sz="1200" dirty="0" err="1">
                <a:solidFill>
                  <a:schemeClr val="tx1"/>
                </a:solidFill>
              </a:rPr>
              <a:t>Array_A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np.array</a:t>
            </a:r>
            <a:r>
              <a:rPr lang="en-US" sz="1200" dirty="0">
                <a:solidFill>
                  <a:schemeClr val="tx1"/>
                </a:solidFill>
              </a:rPr>
              <a:t>([1, 2, 3])</a:t>
            </a:r>
          </a:p>
          <a:p>
            <a:pPr lvl="1"/>
            <a:r>
              <a:rPr lang="en-US" sz="1200" dirty="0" err="1">
                <a:solidFill>
                  <a:schemeClr val="tx1"/>
                </a:solidFill>
              </a:rPr>
              <a:t>Array_B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np.array</a:t>
            </a:r>
            <a:r>
              <a:rPr lang="en-US" sz="1200" dirty="0">
                <a:solidFill>
                  <a:schemeClr val="tx1"/>
                </a:solidFill>
              </a:rPr>
              <a:t>([4, 5, 6])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However, List and Arrays are used differently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Generally arrays hold numerical data (int, float)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Arrays can be easily transformed into matrixes and perform matrixes based calculations</a:t>
            </a:r>
          </a:p>
          <a:p>
            <a:pPr lvl="1"/>
            <a:endParaRPr lang="en-US" sz="1200" dirty="0">
              <a:solidFill>
                <a:schemeClr val="tx1"/>
              </a:solidFill>
            </a:endParaRPr>
          </a:p>
          <a:p>
            <a:pPr lvl="1"/>
            <a:r>
              <a:rPr lang="en-US" sz="1200" dirty="0" err="1">
                <a:solidFill>
                  <a:schemeClr val="tx1"/>
                </a:solidFill>
              </a:rPr>
              <a:t>np.array</a:t>
            </a:r>
            <a:r>
              <a:rPr lang="en-US" sz="1200" dirty="0">
                <a:solidFill>
                  <a:schemeClr val="tx1"/>
                </a:solidFill>
              </a:rPr>
              <a:t>([3, 4, 5])</a:t>
            </a:r>
          </a:p>
          <a:p>
            <a:pPr lvl="1"/>
            <a:r>
              <a:rPr lang="en-US" sz="1200" dirty="0" err="1">
                <a:solidFill>
                  <a:schemeClr val="tx1"/>
                </a:solidFill>
              </a:rPr>
              <a:t>np.zeros</a:t>
            </a:r>
            <a:r>
              <a:rPr lang="en-US" sz="1200" dirty="0">
                <a:solidFill>
                  <a:schemeClr val="tx1"/>
                </a:solidFill>
              </a:rPr>
              <a:t>((4, 4))</a:t>
            </a:r>
          </a:p>
          <a:p>
            <a:pPr lvl="1"/>
            <a:r>
              <a:rPr lang="en-US" sz="1200" dirty="0" err="1">
                <a:solidFill>
                  <a:schemeClr val="tx1"/>
                </a:solidFill>
              </a:rPr>
              <a:t>np.ones</a:t>
            </a:r>
            <a:r>
              <a:rPr lang="en-US" sz="1200" dirty="0">
                <a:solidFill>
                  <a:schemeClr val="tx1"/>
                </a:solidFill>
              </a:rPr>
              <a:t>(5)</a:t>
            </a:r>
          </a:p>
          <a:p>
            <a:pPr lvl="1"/>
            <a:endParaRPr lang="en-US" sz="1200" dirty="0">
              <a:solidFill>
                <a:schemeClr val="tx1"/>
              </a:solidFill>
            </a:endParaRPr>
          </a:p>
          <a:p>
            <a:pPr lvl="1"/>
            <a:r>
              <a:rPr lang="en-US" sz="1200" dirty="0" err="1">
                <a:solidFill>
                  <a:schemeClr val="tx1"/>
                </a:solidFill>
              </a:rPr>
              <a:t>np.random.rand</a:t>
            </a:r>
            <a:r>
              <a:rPr lang="en-US" sz="1200" dirty="0">
                <a:solidFill>
                  <a:schemeClr val="tx1"/>
                </a:solidFill>
              </a:rPr>
              <a:t>(row, column)</a:t>
            </a:r>
          </a:p>
          <a:p>
            <a:pPr lvl="1"/>
            <a:r>
              <a:rPr lang="en-US" sz="1200" dirty="0" err="1">
                <a:solidFill>
                  <a:schemeClr val="tx1"/>
                </a:solidFill>
              </a:rPr>
              <a:t>np.random.randint</a:t>
            </a:r>
            <a:r>
              <a:rPr lang="en-US" sz="1200" dirty="0">
                <a:solidFill>
                  <a:schemeClr val="tx1"/>
                </a:solidFill>
              </a:rPr>
              <a:t>(limit, size = (layer, row, column))</a:t>
            </a:r>
          </a:p>
          <a:p>
            <a:pPr lvl="1"/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and Arrays</a:t>
            </a:r>
          </a:p>
        </p:txBody>
      </p:sp>
      <p:pic>
        <p:nvPicPr>
          <p:cNvPr id="4" name="Content Placeholder 3" descr="A picture containing text&#10;&#10;Description automatically generated">
            <a:extLst>
              <a:ext uri="{FF2B5EF4-FFF2-40B4-BE49-F238E27FC236}">
                <a16:creationId xmlns:a16="http://schemas.microsoft.com/office/drawing/2014/main" id="{45677C9B-EF6F-47E8-8F8E-8D6215A9377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223" y="2506501"/>
            <a:ext cx="4096536" cy="2731026"/>
          </a:xfrm>
        </p:spPr>
      </p:pic>
    </p:spTree>
    <p:extLst>
      <p:ext uri="{BB962C8B-B14F-4D97-AF65-F5344CB8AC3E}">
        <p14:creationId xmlns:p14="http://schemas.microsoft.com/office/powerpoint/2010/main" val="412272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7C10-3395-E944-AC5D-466668F8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D64A-7D47-3F45-8BC8-069C5288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82" y="1704831"/>
            <a:ext cx="5099518" cy="4351338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Recall that python counts from 0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What is </a:t>
            </a:r>
            <a:r>
              <a:rPr lang="en-US" sz="2000" dirty="0" err="1">
                <a:solidFill>
                  <a:schemeClr val="tx1"/>
                </a:solidFill>
              </a:rPr>
              <a:t>List_A</a:t>
            </a:r>
            <a:r>
              <a:rPr lang="en-US" sz="2000" dirty="0">
                <a:solidFill>
                  <a:schemeClr val="tx1"/>
                </a:solidFill>
              </a:rPr>
              <a:t>[1]?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What is </a:t>
            </a:r>
            <a:r>
              <a:rPr lang="en-US" sz="2000" dirty="0" err="1">
                <a:solidFill>
                  <a:schemeClr val="tx1"/>
                </a:solidFill>
              </a:rPr>
              <a:t>List_B</a:t>
            </a:r>
            <a:r>
              <a:rPr lang="en-US" sz="2000" dirty="0">
                <a:solidFill>
                  <a:schemeClr val="tx1"/>
                </a:solidFill>
              </a:rPr>
              <a:t>[-1]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What happens with </a:t>
            </a:r>
            <a:r>
              <a:rPr lang="en-US" sz="2000" dirty="0" err="1">
                <a:solidFill>
                  <a:schemeClr val="tx1"/>
                </a:solidFill>
              </a:rPr>
              <a:t>List_A</a:t>
            </a:r>
            <a:r>
              <a:rPr lang="en-US" sz="2000" dirty="0">
                <a:solidFill>
                  <a:schemeClr val="tx1"/>
                </a:solidFill>
              </a:rPr>
              <a:t>[1:3]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Wait………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List_A</a:t>
            </a:r>
            <a:r>
              <a:rPr lang="en-US" sz="1600" dirty="0">
                <a:solidFill>
                  <a:schemeClr val="tx1"/>
                </a:solidFill>
              </a:rPr>
              <a:t>[3] is error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BUT </a:t>
            </a:r>
            <a:r>
              <a:rPr lang="en-US" sz="1600" dirty="0" err="1">
                <a:solidFill>
                  <a:schemeClr val="tx1"/>
                </a:solidFill>
              </a:rPr>
              <a:t>List_A</a:t>
            </a:r>
            <a:r>
              <a:rPr lang="en-US" sz="1600" dirty="0">
                <a:solidFill>
                  <a:schemeClr val="tx1"/>
                </a:solidFill>
              </a:rPr>
              <a:t>[1:3] is possible?</a:t>
            </a:r>
          </a:p>
        </p:txBody>
      </p:sp>
      <p:pic>
        <p:nvPicPr>
          <p:cNvPr id="7" name="Content Placeholder 6" descr="A picture containing shape&#10;&#10;Description automatically generated">
            <a:extLst>
              <a:ext uri="{FF2B5EF4-FFF2-40B4-BE49-F238E27FC236}">
                <a16:creationId xmlns:a16="http://schemas.microsoft.com/office/drawing/2014/main" id="{D262C2A0-83AD-429C-B8D7-15CA865EC45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796507" y="1062266"/>
            <a:ext cx="4551411" cy="4733468"/>
          </a:xfrm>
        </p:spPr>
      </p:pic>
    </p:spTree>
    <p:extLst>
      <p:ext uri="{BB962C8B-B14F-4D97-AF65-F5344CB8AC3E}">
        <p14:creationId xmlns:p14="http://schemas.microsoft.com/office/powerpoint/2010/main" val="241442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876B6-6B89-5842-800F-D3EAFA21F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5339841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Indexing Lists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print(</a:t>
            </a:r>
            <a:r>
              <a:rPr lang="en-US" sz="2000" dirty="0" err="1">
                <a:solidFill>
                  <a:schemeClr val="tx1"/>
                </a:solidFill>
              </a:rPr>
              <a:t>List_C</a:t>
            </a:r>
            <a:r>
              <a:rPr lang="en-US" sz="2000" dirty="0">
                <a:solidFill>
                  <a:schemeClr val="tx1"/>
                </a:solidFill>
              </a:rPr>
              <a:t>[3])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print(</a:t>
            </a:r>
            <a:r>
              <a:rPr lang="en-US" sz="2000" dirty="0" err="1">
                <a:solidFill>
                  <a:schemeClr val="tx1"/>
                </a:solidFill>
              </a:rPr>
              <a:t>List_A</a:t>
            </a:r>
            <a:r>
              <a:rPr lang="en-US" sz="2000" dirty="0">
                <a:solidFill>
                  <a:schemeClr val="tx1"/>
                </a:solidFill>
              </a:rPr>
              <a:t>[0:2])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List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C597-9CFF-4145-A43F-0110865126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8048456-2CE0-40D2-A423-DA2FDC00C286}"/>
              </a:ext>
            </a:extLst>
          </p:cNvPr>
          <p:cNvSpPr txBox="1">
            <a:spLocks/>
          </p:cNvSpPr>
          <p:nvPr/>
        </p:nvSpPr>
        <p:spPr>
          <a:xfrm>
            <a:off x="6094000" y="1672214"/>
            <a:ext cx="5339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Indexing Arrays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print(</a:t>
            </a:r>
            <a:r>
              <a:rPr lang="en-US" sz="2000" dirty="0" err="1">
                <a:solidFill>
                  <a:schemeClr val="tx1"/>
                </a:solidFill>
              </a:rPr>
              <a:t>array_C</a:t>
            </a:r>
            <a:r>
              <a:rPr lang="en-US" sz="2000" dirty="0">
                <a:solidFill>
                  <a:schemeClr val="tx1"/>
                </a:solidFill>
              </a:rPr>
              <a:t>[-2])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print(</a:t>
            </a:r>
            <a:r>
              <a:rPr lang="en-US" sz="2000" dirty="0" err="1">
                <a:solidFill>
                  <a:schemeClr val="tx1"/>
                </a:solidFill>
              </a:rPr>
              <a:t>random_array</a:t>
            </a:r>
            <a:r>
              <a:rPr lang="en-US" sz="2000" dirty="0">
                <a:solidFill>
                  <a:schemeClr val="tx1"/>
                </a:solidFill>
              </a:rPr>
              <a:t>[3, 3])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print(</a:t>
            </a:r>
            <a:r>
              <a:rPr lang="en-US" sz="2000" dirty="0" err="1">
                <a:solidFill>
                  <a:schemeClr val="tx1"/>
                </a:solidFill>
              </a:rPr>
              <a:t>ThreeD_RandArray</a:t>
            </a:r>
            <a:r>
              <a:rPr lang="en-US" sz="2000" dirty="0">
                <a:solidFill>
                  <a:schemeClr val="tx1"/>
                </a:solidFill>
              </a:rPr>
              <a:t>[1, 4, 0])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Print(</a:t>
            </a:r>
            <a:r>
              <a:rPr lang="en-US" sz="2000" dirty="0" err="1">
                <a:solidFill>
                  <a:schemeClr val="tx1"/>
                </a:solidFill>
              </a:rPr>
              <a:t>np.where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array_C</a:t>
            </a:r>
            <a:r>
              <a:rPr lang="en-US" sz="2000" dirty="0">
                <a:solidFill>
                  <a:schemeClr val="tx1"/>
                </a:solidFill>
              </a:rPr>
              <a:t> == 29))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print(</a:t>
            </a:r>
            <a:r>
              <a:rPr lang="en-US" sz="2000" dirty="0" err="1">
                <a:solidFill>
                  <a:schemeClr val="tx1"/>
                </a:solidFill>
              </a:rPr>
              <a:t>np.where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ThreeD_RandArray</a:t>
            </a:r>
            <a:r>
              <a:rPr lang="en-US" sz="2000" dirty="0">
                <a:solidFill>
                  <a:schemeClr val="tx1"/>
                </a:solidFill>
              </a:rPr>
              <a:t> == 0))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print(</a:t>
            </a:r>
            <a:r>
              <a:rPr lang="en-US" sz="2000" dirty="0" err="1">
                <a:solidFill>
                  <a:schemeClr val="tx1"/>
                </a:solidFill>
              </a:rPr>
              <a:t>ThreeD_RandArray</a:t>
            </a:r>
            <a:r>
              <a:rPr lang="en-US" sz="2000" dirty="0">
                <a:solidFill>
                  <a:schemeClr val="tx1"/>
                </a:solidFill>
              </a:rPr>
              <a:t>[:, 3, ])</a:t>
            </a:r>
          </a:p>
        </p:txBody>
      </p:sp>
    </p:spTree>
    <p:extLst>
      <p:ext uri="{BB962C8B-B14F-4D97-AF65-F5344CB8AC3E}">
        <p14:creationId xmlns:p14="http://schemas.microsoft.com/office/powerpoint/2010/main" val="387035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" y="348672"/>
            <a:ext cx="12188000" cy="4857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DFFA-7D22-4BF3-9C5F-84EA484CADD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4AB3B8-D2C2-4A3B-AF32-A30AB9F68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4226" y="2454278"/>
            <a:ext cx="4823547" cy="194944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92B2E0-0FDB-4734-A25D-CA478F9B9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088" y="5089610"/>
            <a:ext cx="6428623" cy="96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5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7C10-3395-E944-AC5D-466668F8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Pandas (Panel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D64A-7D47-3F45-8BC8-069C5288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04831"/>
            <a:ext cx="5263680" cy="4351338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Now it really gets fun!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sz="1600" dirty="0">
                <a:solidFill>
                  <a:schemeClr val="tx1"/>
                </a:solidFill>
              </a:rPr>
              <a:t>Spreadsheets, Excels, CSVs, are all known as </a:t>
            </a:r>
            <a:r>
              <a:rPr lang="en-US" sz="1600" dirty="0" err="1">
                <a:solidFill>
                  <a:schemeClr val="tx1"/>
                </a:solidFill>
              </a:rPr>
              <a:t>DataFrames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DataFrames</a:t>
            </a:r>
            <a:r>
              <a:rPr lang="en-US" sz="1600" dirty="0">
                <a:solidFill>
                  <a:schemeClr val="tx1"/>
                </a:solidFill>
              </a:rPr>
              <a:t> are really just matrixes (2D-arrays) with names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All </a:t>
            </a:r>
            <a:r>
              <a:rPr lang="en-US" sz="1600" dirty="0" err="1">
                <a:solidFill>
                  <a:schemeClr val="tx1"/>
                </a:solidFill>
              </a:rPr>
              <a:t>DataFrames</a:t>
            </a:r>
            <a:r>
              <a:rPr lang="en-US" sz="1600" dirty="0">
                <a:solidFill>
                  <a:schemeClr val="tx1"/>
                </a:solidFill>
              </a:rPr>
              <a:t> have Index and Column Names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Pandas is the library to access it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df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pd.DataFrame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array_AB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Content Placeholder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822D477-884F-47A9-BB52-05892B791B5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45489" y="2048985"/>
            <a:ext cx="5619601" cy="2760030"/>
          </a:xfrm>
        </p:spPr>
      </p:pic>
    </p:spTree>
    <p:extLst>
      <p:ext uri="{BB962C8B-B14F-4D97-AF65-F5344CB8AC3E}">
        <p14:creationId xmlns:p14="http://schemas.microsoft.com/office/powerpoint/2010/main" val="142824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876B6-6B89-5842-800F-D3EAFA21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We can turn numeric 2-Dimensional array we just created to a pandas </a:t>
            </a:r>
            <a:r>
              <a:rPr lang="en-US" sz="1600" dirty="0" err="1">
                <a:solidFill>
                  <a:schemeClr val="tx1"/>
                </a:solidFill>
              </a:rPr>
              <a:t>dataframe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Table = </a:t>
            </a:r>
            <a:r>
              <a:rPr lang="en-US" sz="1200" dirty="0" err="1">
                <a:solidFill>
                  <a:schemeClr val="tx1"/>
                </a:solidFill>
              </a:rPr>
              <a:t>pd.DataFrame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twoD_array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pPr lvl="1"/>
            <a:endParaRPr lang="en-US" sz="12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We can create a </a:t>
            </a:r>
            <a:r>
              <a:rPr lang="en-US" sz="1600" dirty="0" err="1">
                <a:solidFill>
                  <a:schemeClr val="tx1"/>
                </a:solidFill>
              </a:rPr>
              <a:t>DataFrame</a:t>
            </a:r>
            <a:r>
              <a:rPr lang="en-US" sz="1600" dirty="0">
                <a:solidFill>
                  <a:schemeClr val="tx1"/>
                </a:solidFill>
              </a:rPr>
              <a:t> from scratch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Note that we can specify the data type for each columns available.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pd.DataFrame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9EEC-46D1-4B5D-8F5E-A11E659CA1F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B8ECCB-F2A7-4A20-A7F3-FC413BDD2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57" y="3176184"/>
            <a:ext cx="54387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6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</TotalTime>
  <Words>442</Words>
  <Application>Microsoft Office PowerPoint</Application>
  <PresentationFormat>Widescreen</PresentationFormat>
  <Paragraphs>88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We know what Data is…</vt:lpstr>
      <vt:lpstr>List and Arrays</vt:lpstr>
      <vt:lpstr>Indexing</vt:lpstr>
      <vt:lpstr>Indexing List and Arrays</vt:lpstr>
      <vt:lpstr>PowerPoint Presentation</vt:lpstr>
      <vt:lpstr>Pandas (Panel Data)</vt:lpstr>
      <vt:lpstr>pd.DataFrame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Chan</dc:creator>
  <cp:lastModifiedBy>Chris Chan</cp:lastModifiedBy>
  <cp:revision>25</cp:revision>
  <dcterms:created xsi:type="dcterms:W3CDTF">2023-05-02T14:27:36Z</dcterms:created>
  <dcterms:modified xsi:type="dcterms:W3CDTF">2023-05-09T14:38:49Z</dcterms:modified>
</cp:coreProperties>
</file>