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2141411446" r:id="rId2"/>
    <p:sldId id="2141411447" r:id="rId3"/>
    <p:sldId id="2141411451" r:id="rId4"/>
    <p:sldId id="2141411448" r:id="rId5"/>
    <p:sldId id="3044" r:id="rId6"/>
    <p:sldId id="214141144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54" y="1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CAFE8-42F5-4056-865F-8BF4CB53BBFA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F1CEF-C3BD-4740-AC88-FC6711249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260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6407AE-7BE4-2F42-9A07-B67989F029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1090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7FD463-681A-D04A-8C12-32AB40F4B5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58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4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54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829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138E86BE-5E56-A04A-841B-38FD1A421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9578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227FA5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E9989-1DDF-104D-AAD3-CFFE671D866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801831"/>
            <a:ext cx="121920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1275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Blank w/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4AB12C-AF57-DE42-8C9B-FBE2B95DBC90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  <p:sp>
        <p:nvSpPr>
          <p:cNvPr id="3" name="Title 9">
            <a:extLst>
              <a:ext uri="{FF2B5EF4-FFF2-40B4-BE49-F238E27FC236}">
                <a16:creationId xmlns:a16="http://schemas.microsoft.com/office/drawing/2014/main" id="{53EFB2E1-C390-044E-9109-B08B418463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8000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D6CC5A-5495-124B-9B68-70F264B7D25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1200" y="801831"/>
            <a:ext cx="121932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7215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4BE0D8E-1EB8-BD47-967D-E1B8C62076A3}"/>
              </a:ext>
            </a:extLst>
          </p:cNvPr>
          <p:cNvSpPr/>
          <p:nvPr userDrawn="1"/>
        </p:nvSpPr>
        <p:spPr>
          <a:xfrm rot="5400000">
            <a:off x="5903613" y="572013"/>
            <a:ext cx="383574" cy="12193200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8000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1200" y="801831"/>
            <a:ext cx="121932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15FD8-3EF3-7B49-9812-3C079F46CAD3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bIns="36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B6178-331A-6343-99F3-A6FF4E2112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141" y="6538081"/>
            <a:ext cx="217723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13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65125"/>
            <a:ext cx="10515600" cy="485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0400" y="801831"/>
            <a:ext cx="10515600" cy="35762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2E67C7-722C-9B48-9F71-84EE3C7BEA72}"/>
              </a:ext>
            </a:extLst>
          </p:cNvPr>
          <p:cNvSpPr/>
          <p:nvPr userDrawn="1"/>
        </p:nvSpPr>
        <p:spPr>
          <a:xfrm rot="5400000">
            <a:off x="5903613" y="572013"/>
            <a:ext cx="383574" cy="12193200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9BBC86-C0B6-7949-A91E-B686C75D94B4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bIns="36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35D432-7763-034A-BF58-34256174F8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141" y="6538081"/>
            <a:ext cx="217723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6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38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20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0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65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20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73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0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74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068FC-FE45-45C4-9E03-B2F436A483E6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219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2B66A77D-09E0-4246-88FA-25B304E07E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4716" t="20249" r="3424" b="7751"/>
          <a:stretch/>
        </p:blipFill>
        <p:spPr>
          <a:xfrm>
            <a:off x="-2247" y="-1"/>
            <a:ext cx="12194248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8F71AC6-88DC-6E4C-AFB3-60AD3CD70336}"/>
              </a:ext>
            </a:extLst>
          </p:cNvPr>
          <p:cNvSpPr/>
          <p:nvPr/>
        </p:nvSpPr>
        <p:spPr>
          <a:xfrm>
            <a:off x="3000375" y="0"/>
            <a:ext cx="6129338" cy="3331923"/>
          </a:xfrm>
          <a:prstGeom prst="rect">
            <a:avLst/>
          </a:prstGeom>
          <a:solidFill>
            <a:schemeClr val="tx1">
              <a:lumMod val="95000"/>
              <a:lumOff val="5000"/>
              <a:alpha val="23000"/>
            </a:schemeClr>
          </a:solidFill>
          <a:ln>
            <a:solidFill>
              <a:srgbClr val="085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5333B"/>
              </a:solidFill>
              <a:effectLst/>
              <a:uLnTx/>
              <a:uFillTx/>
              <a:latin typeface="Montserrat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1DE20-3DEB-3148-91D3-38099E03DB2D}"/>
              </a:ext>
            </a:extLst>
          </p:cNvPr>
          <p:cNvSpPr txBox="1"/>
          <p:nvPr/>
        </p:nvSpPr>
        <p:spPr>
          <a:xfrm>
            <a:off x="-2247" y="473668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spc="400" dirty="0"/>
              <a:t>02_Orders and Iterations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191E0-7DB2-4C4D-8A9B-69886B34BFCC}"/>
              </a:ext>
            </a:extLst>
          </p:cNvPr>
          <p:cNvSpPr txBox="1"/>
          <p:nvPr/>
        </p:nvSpPr>
        <p:spPr>
          <a:xfrm>
            <a:off x="0" y="5865722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600" normalizeH="0" baseline="0" noProof="0" dirty="0">
                <a:ln>
                  <a:noFill/>
                </a:ln>
                <a:solidFill>
                  <a:srgbClr val="00E6C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ISS-ESG.COM</a:t>
            </a:r>
          </a:p>
        </p:txBody>
      </p:sp>
      <p:pic>
        <p:nvPicPr>
          <p:cNvPr id="8" name="Picture 7" descr="Shape, arrow&#10;&#10;Description automatically generated">
            <a:extLst>
              <a:ext uri="{FF2B5EF4-FFF2-40B4-BE49-F238E27FC236}">
                <a16:creationId xmlns:a16="http://schemas.microsoft.com/office/drawing/2014/main" id="{A1D8134C-086A-4458-89CA-31BA37DA3A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8566" y="653724"/>
            <a:ext cx="5552956" cy="173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8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56E964F-F354-9343-97C0-B1BACE4418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8283" t="57541" r="9536" b="16686"/>
          <a:stretch/>
        </p:blipFill>
        <p:spPr>
          <a:xfrm>
            <a:off x="10070" y="8469"/>
            <a:ext cx="12192000" cy="28365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B22352-E175-F24A-B196-1BDD84C40FD7}"/>
              </a:ext>
            </a:extLst>
          </p:cNvPr>
          <p:cNvSpPr/>
          <p:nvPr/>
        </p:nvSpPr>
        <p:spPr>
          <a:xfrm>
            <a:off x="10070" y="8469"/>
            <a:ext cx="2525312" cy="6849531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5333B"/>
              </a:solidFill>
              <a:effectLst/>
              <a:uLnTx/>
              <a:uFillTx/>
              <a:latin typeface="Montserrat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00E6C-FC4A-684D-B414-A01911FBDFB8}"/>
              </a:ext>
            </a:extLst>
          </p:cNvPr>
          <p:cNvSpPr/>
          <p:nvPr/>
        </p:nvSpPr>
        <p:spPr>
          <a:xfrm>
            <a:off x="3862923" y="1744073"/>
            <a:ext cx="3861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0" normalizeH="0" baseline="0" noProof="0" dirty="0">
                <a:ln>
                  <a:noFill/>
                </a:ln>
                <a:solidFill>
                  <a:srgbClr val="00F8F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03_DataFrame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3850F8-E457-8D42-826F-B645F4226CB6}"/>
              </a:ext>
            </a:extLst>
          </p:cNvPr>
          <p:cNvSpPr/>
          <p:nvPr/>
        </p:nvSpPr>
        <p:spPr>
          <a:xfrm>
            <a:off x="3862923" y="2845037"/>
            <a:ext cx="56179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and Write </a:t>
            </a:r>
            <a:r>
              <a:rPr kumimoji="0" lang="en-US" sz="1800" b="0" i="0" u="none" strike="noStrike" kern="1200" cap="none" spc="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DataFrame</a:t>
            </a:r>
            <a:endParaRPr kumimoji="0" lang="en-US" sz="1800" b="0" i="0" u="none" strike="noStrike" kern="1200" cap="none" spc="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pc="50" dirty="0">
                <a:solidFill>
                  <a:prstClr val="white"/>
                </a:solidFill>
                <a:latin typeface="Calibri" panose="020F0502020204030204"/>
              </a:rPr>
              <a:t>Exploring types in </a:t>
            </a:r>
            <a:r>
              <a:rPr lang="en-US" spc="50" dirty="0" err="1">
                <a:solidFill>
                  <a:prstClr val="white"/>
                </a:solidFill>
                <a:latin typeface="Calibri" panose="020F0502020204030204"/>
              </a:rPr>
              <a:t>DataFrames</a:t>
            </a:r>
            <a:endParaRPr lang="en-US" spc="50" dirty="0">
              <a:solidFill>
                <a:prstClr val="white"/>
              </a:solidFill>
              <a:latin typeface="Calibri" panose="020F0502020204030204"/>
            </a:endParaRP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pc="50" dirty="0">
                <a:solidFill>
                  <a:prstClr val="white"/>
                </a:solidFill>
                <a:latin typeface="Calibri" panose="020F0502020204030204"/>
              </a:rPr>
              <a:t>Indexing and </a:t>
            </a:r>
            <a:r>
              <a:rPr lang="en-US" spc="50" dirty="0" err="1">
                <a:solidFill>
                  <a:prstClr val="white"/>
                </a:solidFill>
                <a:latin typeface="Calibri" panose="020F0502020204030204"/>
              </a:rPr>
              <a:t>subsetting</a:t>
            </a:r>
            <a:r>
              <a:rPr lang="en-US" spc="5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pc="50" dirty="0" err="1">
                <a:solidFill>
                  <a:prstClr val="white"/>
                </a:solidFill>
                <a:latin typeface="Calibri" panose="020F0502020204030204"/>
              </a:rPr>
              <a:t>DataFrames</a:t>
            </a:r>
            <a:endParaRPr lang="en-US" spc="50" dirty="0">
              <a:solidFill>
                <a:prstClr val="white"/>
              </a:solidFill>
              <a:latin typeface="Calibri" panose="020F0502020204030204"/>
            </a:endParaRP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pc="50" dirty="0">
                <a:solidFill>
                  <a:prstClr val="white"/>
                </a:solidFill>
                <a:latin typeface="Calibri" panose="020F0502020204030204"/>
              </a:rPr>
              <a:t>Joins, Merge, Pivot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3C583C-CBD5-594E-9F20-D18CB6FFFDC7}"/>
              </a:ext>
            </a:extLst>
          </p:cNvPr>
          <p:cNvGrpSpPr/>
          <p:nvPr/>
        </p:nvGrpSpPr>
        <p:grpSpPr>
          <a:xfrm>
            <a:off x="1835488" y="1479020"/>
            <a:ext cx="1465456" cy="1040195"/>
            <a:chOff x="2464407" y="1549707"/>
            <a:chExt cx="1465456" cy="104019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BC5739-7CA8-DC46-92A2-D002E64021EF}"/>
                </a:ext>
              </a:extLst>
            </p:cNvPr>
            <p:cNvSpPr/>
            <p:nvPr/>
          </p:nvSpPr>
          <p:spPr>
            <a:xfrm>
              <a:off x="2464407" y="1549707"/>
              <a:ext cx="1125415" cy="1040195"/>
            </a:xfrm>
            <a:prstGeom prst="rect">
              <a:avLst/>
            </a:prstGeom>
            <a:solidFill>
              <a:srgbClr val="1E232B"/>
            </a:solidFill>
            <a:ln w="28575">
              <a:solidFill>
                <a:srgbClr val="00F8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charset="0"/>
                <a:ea typeface="+mn-ea"/>
                <a:cs typeface="+mn-cs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949F0834-853F-4542-B4B4-62C164A4E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51709" y="1768071"/>
              <a:ext cx="678154" cy="678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537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" y="348672"/>
            <a:ext cx="12188000" cy="4857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DFFA-7D22-4BF3-9C5F-84EA484CADD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4AB3B8-D2C2-4A3B-AF32-A30AB9F68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4226" y="2454278"/>
            <a:ext cx="4823547" cy="194944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92B2E0-0FDB-4734-A25D-CA478F9B9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088" y="5089610"/>
            <a:ext cx="6428623" cy="96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5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876B6-6B89-5842-800F-D3EAFA21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What’s the point?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E&amp;S Raw Data as of 2023-04-18 cycle: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0.456 Gb.</a:t>
            </a:r>
            <a:endParaRPr lang="en-US" sz="100" dirty="0">
              <a:solidFill>
                <a:schemeClr val="tx1"/>
              </a:solidFill>
            </a:endParaRP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169,999,983 rows by 17 columns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706 Questions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996 Agents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Full data takes at least 5 minutes to load?</a:t>
            </a:r>
          </a:p>
          <a:p>
            <a:pPr lvl="1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E&amp;S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FF47-50D9-4C35-91F8-549993B15EC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93AEEF-64E6-49A6-8FDD-225F01CD0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432" y="1454438"/>
            <a:ext cx="3800475" cy="4791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065570-B44C-4D8B-83D0-E56524A57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93" y="1395309"/>
            <a:ext cx="5845764" cy="80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2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7C10-3395-E944-AC5D-466668F8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E&amp;S Raw Data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0D64A-7D47-3F45-8BC8-069C5288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82" y="1704831"/>
            <a:ext cx="5099518" cy="4351338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We will play with a 50,000 row subset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Too big to understand with excel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Small enough to get a grip on data manipulation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df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pd.read_csv</a:t>
            </a:r>
            <a:r>
              <a:rPr lang="en-US" sz="1400" dirty="0">
                <a:solidFill>
                  <a:schemeClr val="tx1"/>
                </a:solidFill>
              </a:rPr>
              <a:t>(“f{</a:t>
            </a:r>
            <a:r>
              <a:rPr lang="en-US" sz="1400" dirty="0" err="1">
                <a:solidFill>
                  <a:schemeClr val="tx1"/>
                </a:solidFill>
              </a:rPr>
              <a:t>data_raw</a:t>
            </a:r>
            <a:r>
              <a:rPr lang="en-US" sz="1400" dirty="0">
                <a:solidFill>
                  <a:schemeClr val="tx1"/>
                </a:solidFill>
              </a:rPr>
              <a:t>}/ESData_sample.csv”, </a:t>
            </a:r>
            <a:r>
              <a:rPr lang="en-US" sz="1400" dirty="0" err="1">
                <a:solidFill>
                  <a:schemeClr val="tx1"/>
                </a:solidFill>
              </a:rPr>
              <a:t>sep</a:t>
            </a:r>
            <a:r>
              <a:rPr lang="en-US" sz="1400" dirty="0">
                <a:solidFill>
                  <a:schemeClr val="tx1"/>
                </a:solidFill>
              </a:rPr>
              <a:t> = “;”)</a:t>
            </a:r>
          </a:p>
        </p:txBody>
      </p:sp>
      <p:pic>
        <p:nvPicPr>
          <p:cNvPr id="8" name="Content Placeholder 7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BB559689-C168-41B3-B299-1130FC32190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451" y="850900"/>
            <a:ext cx="3594849" cy="5042920"/>
          </a:xfrm>
        </p:spPr>
      </p:pic>
    </p:spTree>
    <p:extLst>
      <p:ext uri="{BB962C8B-B14F-4D97-AF65-F5344CB8AC3E}">
        <p14:creationId xmlns:p14="http://schemas.microsoft.com/office/powerpoint/2010/main" val="241442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876B6-6B89-5842-800F-D3EAFA21F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5339841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Viewing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df.head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df.tail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df.sample</a:t>
            </a:r>
            <a:r>
              <a:rPr lang="en-US" sz="1600" dirty="0">
                <a:solidFill>
                  <a:schemeClr val="tx1"/>
                </a:solidFill>
              </a:rPr>
              <a:t>(n = 34)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df</a:t>
            </a:r>
            <a:r>
              <a:rPr lang="en-US" sz="1600" dirty="0">
                <a:solidFill>
                  <a:schemeClr val="tx1"/>
                </a:solidFill>
              </a:rPr>
              <a:t>[“Question”]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df</a:t>
            </a:r>
            <a:r>
              <a:rPr lang="en-US" sz="1600" dirty="0">
                <a:solidFill>
                  <a:schemeClr val="tx1"/>
                </a:solidFill>
              </a:rPr>
              <a:t>[[“</a:t>
            </a:r>
            <a:r>
              <a:rPr lang="en-US" sz="1600" dirty="0" err="1">
                <a:solidFill>
                  <a:schemeClr val="tx1"/>
                </a:solidFill>
              </a:rPr>
              <a:t>AgentId</a:t>
            </a:r>
            <a:r>
              <a:rPr lang="en-US" sz="1600" dirty="0">
                <a:solidFill>
                  <a:schemeClr val="tx1"/>
                </a:solidFill>
              </a:rPr>
              <a:t>”, “</a:t>
            </a:r>
            <a:r>
              <a:rPr lang="en-US" sz="1600" dirty="0" err="1">
                <a:solidFill>
                  <a:schemeClr val="tx1"/>
                </a:solidFill>
              </a:rPr>
              <a:t>AgentName</a:t>
            </a:r>
            <a:r>
              <a:rPr lang="en-US" sz="1600" dirty="0">
                <a:solidFill>
                  <a:schemeClr val="tx1"/>
                </a:solidFill>
              </a:rPr>
              <a:t>”]]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df</a:t>
            </a:r>
            <a:r>
              <a:rPr lang="en-US" sz="1600" dirty="0">
                <a:solidFill>
                  <a:schemeClr val="tx1"/>
                </a:solidFill>
              </a:rPr>
              <a:t>[[“</a:t>
            </a:r>
            <a:r>
              <a:rPr lang="en-US" sz="1600" dirty="0" err="1">
                <a:solidFill>
                  <a:schemeClr val="tx1"/>
                </a:solidFill>
              </a:rPr>
              <a:t>AgentId</a:t>
            </a:r>
            <a:r>
              <a:rPr lang="en-US" sz="1600" dirty="0">
                <a:solidFill>
                  <a:schemeClr val="tx1"/>
                </a:solidFill>
              </a:rPr>
              <a:t>”, “</a:t>
            </a:r>
            <a:r>
              <a:rPr lang="en-US" sz="1600" dirty="0" err="1">
                <a:solidFill>
                  <a:schemeClr val="tx1"/>
                </a:solidFill>
              </a:rPr>
              <a:t>AgentName</a:t>
            </a:r>
            <a:r>
              <a:rPr lang="en-US" sz="1600" dirty="0">
                <a:solidFill>
                  <a:schemeClr val="tx1"/>
                </a:solidFill>
              </a:rPr>
              <a:t>”]].sample(n = 3)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C597-9CFF-4145-A43F-0110865126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8048456-2CE0-40D2-A423-DA2FDC00C286}"/>
              </a:ext>
            </a:extLst>
          </p:cNvPr>
          <p:cNvSpPr txBox="1">
            <a:spLocks/>
          </p:cNvSpPr>
          <p:nvPr/>
        </p:nvSpPr>
        <p:spPr>
          <a:xfrm>
            <a:off x="6094000" y="1672214"/>
            <a:ext cx="5339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Indexing and </a:t>
            </a:r>
            <a:r>
              <a:rPr lang="en-US" sz="2400">
                <a:solidFill>
                  <a:schemeClr val="tx1"/>
                </a:solidFill>
              </a:rPr>
              <a:t>subsetting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loc (location)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Name based</a:t>
            </a:r>
          </a:p>
          <a:p>
            <a:pPr lvl="2"/>
            <a:r>
              <a:rPr lang="en-US" sz="1600" dirty="0" err="1">
                <a:solidFill>
                  <a:schemeClr val="tx1"/>
                </a:solidFill>
              </a:rPr>
              <a:t>df.loc</a:t>
            </a:r>
            <a:r>
              <a:rPr lang="en-US" sz="1600" dirty="0">
                <a:solidFill>
                  <a:schemeClr val="tx1"/>
                </a:solidFill>
              </a:rPr>
              <a:t>[row, “Question”]</a:t>
            </a:r>
          </a:p>
          <a:p>
            <a:pPr lvl="2"/>
            <a:r>
              <a:rPr lang="en-US" sz="1600" dirty="0" err="1">
                <a:solidFill>
                  <a:schemeClr val="tx1"/>
                </a:solidFill>
              </a:rPr>
              <a:t>df.loc</a:t>
            </a:r>
            <a:r>
              <a:rPr lang="en-US" sz="1600" dirty="0">
                <a:solidFill>
                  <a:schemeClr val="tx1"/>
                </a:solidFill>
              </a:rPr>
              <a:t>[2:3, “</a:t>
            </a:r>
            <a:r>
              <a:rPr lang="en-US" sz="1600" dirty="0" err="1">
                <a:solidFill>
                  <a:schemeClr val="tx1"/>
                </a:solidFill>
              </a:rPr>
              <a:t>FactorId</a:t>
            </a:r>
            <a:r>
              <a:rPr lang="en-US" sz="1600" dirty="0">
                <a:solidFill>
                  <a:schemeClr val="tx1"/>
                </a:solidFill>
              </a:rPr>
              <a:t>”:”Answer”]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Iloc</a:t>
            </a:r>
            <a:r>
              <a:rPr lang="en-US" sz="2000" dirty="0">
                <a:solidFill>
                  <a:schemeClr val="tx1"/>
                </a:solidFill>
              </a:rPr>
              <a:t> (integer location)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Counts from 0</a:t>
            </a:r>
          </a:p>
          <a:p>
            <a:pPr lvl="2"/>
            <a:r>
              <a:rPr lang="en-US" sz="1600" dirty="0" err="1">
                <a:solidFill>
                  <a:schemeClr val="tx1"/>
                </a:solidFill>
              </a:rPr>
              <a:t>df.iloc</a:t>
            </a:r>
            <a:r>
              <a:rPr lang="en-US" sz="1600" dirty="0">
                <a:solidFill>
                  <a:schemeClr val="tx1"/>
                </a:solidFill>
              </a:rPr>
              <a:t>[ : , 1:3]</a:t>
            </a:r>
          </a:p>
          <a:p>
            <a:pPr lvl="2"/>
            <a:r>
              <a:rPr lang="en-US" sz="1600" dirty="0" err="1">
                <a:solidFill>
                  <a:schemeClr val="tx1"/>
                </a:solidFill>
              </a:rPr>
              <a:t>df.iloc</a:t>
            </a:r>
            <a:r>
              <a:rPr lang="en-US" sz="1600" dirty="0">
                <a:solidFill>
                  <a:schemeClr val="tx1"/>
                </a:solidFill>
              </a:rPr>
              <a:t>[row, col]</a:t>
            </a:r>
          </a:p>
        </p:txBody>
      </p:sp>
    </p:spTree>
    <p:extLst>
      <p:ext uri="{BB962C8B-B14F-4D97-AF65-F5344CB8AC3E}">
        <p14:creationId xmlns:p14="http://schemas.microsoft.com/office/powerpoint/2010/main" val="387035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218</Words>
  <Application>Microsoft Office PowerPoint</Application>
  <PresentationFormat>Widescreen</PresentationFormat>
  <Paragraphs>47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E&amp;S Data</vt:lpstr>
      <vt:lpstr>E&amp;S Raw Data sample</vt:lpstr>
      <vt:lpstr>Querying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Chan</dc:creator>
  <cp:lastModifiedBy>Chris Chan</cp:lastModifiedBy>
  <cp:revision>16</cp:revision>
  <dcterms:created xsi:type="dcterms:W3CDTF">2023-05-09T13:06:49Z</dcterms:created>
  <dcterms:modified xsi:type="dcterms:W3CDTF">2023-05-11T07:29:08Z</dcterms:modified>
</cp:coreProperties>
</file>