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141411446" r:id="rId2"/>
    <p:sldId id="2141411447" r:id="rId3"/>
    <p:sldId id="2141411451" r:id="rId4"/>
    <p:sldId id="2141411448" r:id="rId5"/>
    <p:sldId id="3044" r:id="rId6"/>
    <p:sldId id="2141411453" r:id="rId7"/>
    <p:sldId id="2141411449" r:id="rId8"/>
    <p:sldId id="2141411452" r:id="rId9"/>
    <p:sldId id="2141411454" r:id="rId10"/>
    <p:sldId id="2141411455" r:id="rId11"/>
    <p:sldId id="2141411457" r:id="rId12"/>
    <p:sldId id="2141411458" r:id="rId13"/>
    <p:sldId id="21414114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AFE8-42F5-4056-865F-8BF4CB53BBFA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1CEF-C3BD-4740-AC88-FC6711249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4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27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1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8FC-FE45-45C4-9E03-B2F436A483E6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1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studio.github.io/cheatsheets/html/strings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/>
              <a:t>03_DataFrame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1D8134C-086A-4458-89CA-31BA37DA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and Merges</a:t>
            </a:r>
          </a:p>
        </p:txBody>
      </p:sp>
      <p:pic>
        <p:nvPicPr>
          <p:cNvPr id="13" name="Content Placeholder 12" descr="A collage of a person with different facial expressions&#10;&#10;Description automatically generated with medium confidence">
            <a:extLst>
              <a:ext uri="{FF2B5EF4-FFF2-40B4-BE49-F238E27FC236}">
                <a16:creationId xmlns:a16="http://schemas.microsoft.com/office/drawing/2014/main" id="{EBE94497-3431-4115-9A80-F8C5FD1B10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75" y="1075300"/>
            <a:ext cx="3566749" cy="4872196"/>
          </a:xfrm>
        </p:spPr>
      </p:pic>
      <p:pic>
        <p:nvPicPr>
          <p:cNvPr id="11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0FAB8B7-5E62-4197-8AD8-464C1AAA7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2" y="1597102"/>
            <a:ext cx="4576018" cy="4351337"/>
          </a:xfrm>
        </p:spPr>
      </p:pic>
    </p:spTree>
    <p:extLst>
      <p:ext uri="{BB962C8B-B14F-4D97-AF65-F5344CB8AC3E}">
        <p14:creationId xmlns:p14="http://schemas.microsoft.com/office/powerpoint/2010/main" val="306187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How can we parse qualitative data?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 expression is used everywhere but little known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of pattern match invented by mathematician in the 1950s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Once mastered, it’s a superpower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(Regex)</a:t>
            </a:r>
          </a:p>
        </p:txBody>
      </p:sp>
      <p:pic>
        <p:nvPicPr>
          <p:cNvPr id="4" name="Content Placeholder 3" descr="A picture containing text, cartoon, clipart, handwriting&#10;&#10;Description automatically generated">
            <a:extLst>
              <a:ext uri="{FF2B5EF4-FFF2-40B4-BE49-F238E27FC236}">
                <a16:creationId xmlns:a16="http://schemas.microsoft.com/office/drawing/2014/main" id="{4A8B49D5-1226-4C2D-AD45-76CEA98787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54" y="1256840"/>
            <a:ext cx="4768805" cy="4768805"/>
          </a:xfrm>
        </p:spPr>
      </p:pic>
    </p:spTree>
    <p:extLst>
      <p:ext uri="{BB962C8B-B14F-4D97-AF65-F5344CB8AC3E}">
        <p14:creationId xmlns:p14="http://schemas.microsoft.com/office/powerpoint/2010/main" val="28546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4756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2EF1-4067-4C78-98F7-B2A89688E4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https://rstudio.github.io/cheatsheets/html/strings.html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D842-BB61-41C1-8A07-4478D87C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44" y="1159453"/>
            <a:ext cx="7325396" cy="56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4831"/>
            <a:ext cx="5099518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Pivoting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Regex pattern match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Subsetting</a:t>
            </a:r>
            <a:r>
              <a:rPr lang="en-US" sz="2000" dirty="0">
                <a:solidFill>
                  <a:schemeClr val="tx1"/>
                </a:solidFill>
              </a:rPr>
              <a:t> my datetime objects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Datetime comparison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Check out pandas documentation for available operations: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2"/>
              </a:rPr>
              <a:t>https://pandas.pydata.org/pandas-docs/stable/index.html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A panda from a tree&#10;&#10;Description automatically generated with medium confidence">
            <a:extLst>
              <a:ext uri="{FF2B5EF4-FFF2-40B4-BE49-F238E27FC236}">
                <a16:creationId xmlns:a16="http://schemas.microsoft.com/office/drawing/2014/main" id="{8635B56F-DC14-4D44-AEFB-4EBC7F9A7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31" y="1287606"/>
            <a:ext cx="4402118" cy="46199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48919F-BFAE-495B-9CFF-CC75BB07D6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03_DataFrame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and Write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Exploring types in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Indexing and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subsetting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Joins, Merge, Pivot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AB3B8-D2C2-4A3B-AF32-A30AB9F6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26" y="2454278"/>
            <a:ext cx="4823547" cy="19494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B2E0-0FDB-4734-A25D-CA478F9B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8" y="5089610"/>
            <a:ext cx="6428623" cy="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What’s the point?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E&amp;S Raw Data as of 2023-04-18 cycle: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0.456 Gb.</a:t>
            </a:r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169,999,983 rows by 17 columns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706 Questions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996 Agents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Full data takes at least 5 minutes to load?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E&amp;S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FF47-50D9-4C35-91F8-549993B15E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3AEEF-64E6-49A6-8FDD-225F01CD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2" y="1454438"/>
            <a:ext cx="3800475" cy="479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65570-B44C-4D8B-83D0-E56524A5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3" y="1395309"/>
            <a:ext cx="5845764" cy="8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E&amp;S Raw 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We will play with a 50,000 row subset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Too big to understand with excel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Small enough to get a grip on data manipulation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pd.read_csv</a:t>
            </a:r>
            <a:r>
              <a:rPr lang="en-US" sz="1400" dirty="0">
                <a:solidFill>
                  <a:schemeClr val="tx1"/>
                </a:solidFill>
              </a:rPr>
              <a:t>(“f{</a:t>
            </a:r>
            <a:r>
              <a:rPr lang="en-US" sz="1400" dirty="0" err="1">
                <a:solidFill>
                  <a:schemeClr val="tx1"/>
                </a:solidFill>
              </a:rPr>
              <a:t>data_raw</a:t>
            </a:r>
            <a:r>
              <a:rPr lang="en-US" sz="1400" dirty="0">
                <a:solidFill>
                  <a:schemeClr val="tx1"/>
                </a:solidFill>
              </a:rPr>
              <a:t>}/ESData_sample.csv”, </a:t>
            </a:r>
            <a:r>
              <a:rPr lang="en-US" sz="1400" dirty="0" err="1">
                <a:solidFill>
                  <a:schemeClr val="tx1"/>
                </a:solidFill>
              </a:rPr>
              <a:t>sep</a:t>
            </a:r>
            <a:r>
              <a:rPr lang="en-US" sz="1400" dirty="0">
                <a:solidFill>
                  <a:schemeClr val="tx1"/>
                </a:solidFill>
              </a:rPr>
              <a:t> = “;”)</a:t>
            </a:r>
          </a:p>
        </p:txBody>
      </p:sp>
      <p:pic>
        <p:nvPicPr>
          <p:cNvPr id="8" name="Content Placeholder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B559689-C168-41B3-B299-1130FC32190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51" y="850900"/>
            <a:ext cx="3594849" cy="5042920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mammal, panda, outdoor, plant&#10;&#10;Description automatically generated">
            <a:extLst>
              <a:ext uri="{FF2B5EF4-FFF2-40B4-BE49-F238E27FC236}">
                <a16:creationId xmlns:a16="http://schemas.microsoft.com/office/drawing/2014/main" id="{A429B0D6-8E84-4749-9CDE-F28D04791E7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3805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63E7-19A7-48AF-B25F-DD5C2105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15"/>
            <a:ext cx="3822189" cy="4960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Check for size (row, col), is it abnormal?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DataFrame.describe</a:t>
            </a:r>
            <a:r>
              <a:rPr lang="en-US" sz="1800" dirty="0">
                <a:solidFill>
                  <a:schemeClr val="tx1"/>
                </a:solidFill>
              </a:rPr>
              <a:t>())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Quick stats for quantitative columns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print(DataFrame.info())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Check for data types, are </a:t>
            </a:r>
            <a:r>
              <a:rPr lang="en-US" sz="1800" dirty="0" err="1">
                <a:solidFill>
                  <a:schemeClr val="tx1"/>
                </a:solidFill>
              </a:rPr>
              <a:t>FactorId</a:t>
            </a:r>
            <a:r>
              <a:rPr lang="en-US" sz="1800" dirty="0">
                <a:solidFill>
                  <a:schemeClr val="tx1"/>
                </a:solidFill>
              </a:rPr>
              <a:t> column an integers? Are URL strings? Are datetime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DataFrame.sample</a:t>
            </a:r>
            <a:r>
              <a:rPr lang="en-US" sz="1800" dirty="0">
                <a:solidFill>
                  <a:schemeClr val="tx1"/>
                </a:solidFill>
              </a:rPr>
              <a:t>(n = x))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Randomly sample the data!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2260709-6656-444D-A51A-18329F803008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200" baseline="0">
                <a:solidFill>
                  <a:srgbClr val="6CFFF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ALWAYS INSPECT THE DATA!</a:t>
            </a:r>
          </a:p>
        </p:txBody>
      </p:sp>
    </p:spTree>
    <p:extLst>
      <p:ext uri="{BB962C8B-B14F-4D97-AF65-F5344CB8AC3E}">
        <p14:creationId xmlns:p14="http://schemas.microsoft.com/office/powerpoint/2010/main" val="286994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Viewing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df.sample</a:t>
            </a:r>
            <a:r>
              <a:rPr lang="en-US" sz="1600" dirty="0">
                <a:solidFill>
                  <a:schemeClr val="tx1"/>
                </a:solidFill>
              </a:rPr>
              <a:t>(n = 34)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[“Question”]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”]].sample(n = 3)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597-9CFF-4145-A43F-0110865126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8048456-2CE0-40D2-A423-DA2FDC00C286}"/>
              </a:ext>
            </a:extLst>
          </p:cNvPr>
          <p:cNvSpPr txBox="1">
            <a:spLocks/>
          </p:cNvSpPr>
          <p:nvPr/>
        </p:nvSpPr>
        <p:spPr>
          <a:xfrm>
            <a:off x="6094000" y="1672214"/>
            <a:ext cx="5339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Indexing and </a:t>
            </a:r>
            <a:r>
              <a:rPr lang="en-US" sz="2400">
                <a:solidFill>
                  <a:schemeClr val="tx1"/>
                </a:solidFill>
              </a:rPr>
              <a:t>subsetting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loc (location)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Name based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[row, “Question”]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[2:3, “</a:t>
            </a:r>
            <a:r>
              <a:rPr lang="en-US" sz="1600" dirty="0" err="1">
                <a:solidFill>
                  <a:schemeClr val="tx1"/>
                </a:solidFill>
              </a:rPr>
              <a:t>FactorId</a:t>
            </a:r>
            <a:r>
              <a:rPr lang="en-US" sz="1600" dirty="0">
                <a:solidFill>
                  <a:schemeClr val="tx1"/>
                </a:solidFill>
              </a:rPr>
              <a:t>”:”Answer”]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Iloc</a:t>
            </a:r>
            <a:r>
              <a:rPr lang="en-US" sz="2000" dirty="0">
                <a:solidFill>
                  <a:schemeClr val="tx1"/>
                </a:solidFill>
              </a:rPr>
              <a:t> (integer 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Counts from 0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 : , 1:3]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[row, col]</a:t>
            </a:r>
          </a:p>
        </p:txBody>
      </p:sp>
    </p:spTree>
    <p:extLst>
      <p:ext uri="{BB962C8B-B14F-4D97-AF65-F5344CB8AC3E}">
        <p14:creationId xmlns:p14="http://schemas.microsoft.com/office/powerpoint/2010/main" val="38703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also stack logical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4831"/>
            <a:ext cx="5099518" cy="4351338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What if I just want the Question, </a:t>
            </a:r>
            <a:r>
              <a:rPr lang="en-US" sz="1400" dirty="0" err="1">
                <a:solidFill>
                  <a:schemeClr val="tx1"/>
                </a:solidFill>
              </a:rPr>
              <a:t>AgentName</a:t>
            </a:r>
            <a:r>
              <a:rPr lang="en-US" sz="1400" dirty="0">
                <a:solidFill>
                  <a:schemeClr val="tx1"/>
                </a:solidFill>
              </a:rPr>
              <a:t> and  Excerpt for </a:t>
            </a:r>
            <a:r>
              <a:rPr lang="en-US" sz="1400" dirty="0" err="1">
                <a:solidFill>
                  <a:schemeClr val="tx1"/>
                </a:solidFill>
              </a:rPr>
              <a:t>FactorID</a:t>
            </a:r>
            <a:r>
              <a:rPr lang="en-US" sz="1400" dirty="0">
                <a:solidFill>
                  <a:schemeClr val="tx1"/>
                </a:solidFill>
              </a:rPr>
              <a:t> (4907)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What if I just want the Question, Date, and Answer  for </a:t>
            </a:r>
            <a:r>
              <a:rPr lang="en-US" sz="1400" dirty="0" err="1">
                <a:solidFill>
                  <a:schemeClr val="tx1"/>
                </a:solidFill>
              </a:rPr>
              <a:t>FactorID</a:t>
            </a:r>
            <a:r>
              <a:rPr lang="en-US" sz="1400" dirty="0">
                <a:solidFill>
                  <a:schemeClr val="tx1"/>
                </a:solidFill>
              </a:rPr>
              <a:t> (4990)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 want Answers that are all null? 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C5CDFB-D7F8-4CCE-8F95-238656C2348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54184"/>
            <a:ext cx="4888234" cy="274963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39C35-805C-4CB4-81EF-FA4A7856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9409"/>
            <a:ext cx="5554164" cy="2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a specific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Mercedes-Benz (</a:t>
            </a:r>
            <a:r>
              <a:rPr lang="en-US" sz="2000" dirty="0" err="1">
                <a:solidFill>
                  <a:schemeClr val="tx1"/>
                </a:solidFill>
              </a:rPr>
              <a:t>AgentId</a:t>
            </a:r>
            <a:r>
              <a:rPr lang="en-US" sz="2000" dirty="0">
                <a:solidFill>
                  <a:schemeClr val="tx1"/>
                </a:solidFill>
              </a:rPr>
              <a:t> == 540)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Mercedes_df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ESData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ESData</a:t>
            </a:r>
            <a:r>
              <a:rPr lang="en-US" sz="1600" dirty="0">
                <a:solidFill>
                  <a:schemeClr val="tx1"/>
                </a:solidFill>
              </a:rPr>
              <a:t>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”] == 540]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E9031-90B9-4EBE-8E2A-D2A2C2BCA7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A0E10-DE5A-4AC2-8023-E987A5AD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1" y="2917371"/>
            <a:ext cx="8750777" cy="31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461</Words>
  <Application>Microsoft Office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E&amp;S Data</vt:lpstr>
      <vt:lpstr>E&amp;S Raw Data sample</vt:lpstr>
      <vt:lpstr>PowerPoint Presentation</vt:lpstr>
      <vt:lpstr>Querying</vt:lpstr>
      <vt:lpstr>We can also stack logical queries</vt:lpstr>
      <vt:lpstr>Let’s look at a specific company?</vt:lpstr>
      <vt:lpstr>Join and Merges</vt:lpstr>
      <vt:lpstr>Regular Expressions (Regex)</vt:lpstr>
      <vt:lpstr>Regex cheatsheet</vt:lpstr>
      <vt:lpstr>Operations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29</cp:revision>
  <dcterms:created xsi:type="dcterms:W3CDTF">2023-05-09T13:06:49Z</dcterms:created>
  <dcterms:modified xsi:type="dcterms:W3CDTF">2023-06-16T08:28:38Z</dcterms:modified>
</cp:coreProperties>
</file>