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5"/>
  </p:notesMasterIdLst>
  <p:sldIdLst>
    <p:sldId id="2141411446" r:id="rId2"/>
    <p:sldId id="2141411447" r:id="rId3"/>
    <p:sldId id="2141411451" r:id="rId4"/>
    <p:sldId id="2141411448" r:id="rId5"/>
    <p:sldId id="3044" r:id="rId6"/>
    <p:sldId id="2141411453" r:id="rId7"/>
    <p:sldId id="2141411449" r:id="rId8"/>
    <p:sldId id="2141411452" r:id="rId9"/>
    <p:sldId id="2141411454" r:id="rId10"/>
    <p:sldId id="2141411455" r:id="rId11"/>
    <p:sldId id="2141411457" r:id="rId12"/>
    <p:sldId id="2141411458" r:id="rId13"/>
    <p:sldId id="214141145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CAFE8-42F5-4056-865F-8BF4CB53BBFA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1CEF-C3BD-4740-AC88-FC6711249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60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6407AE-7BE4-2F42-9A07-B67989F029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09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7FD463-681A-D04A-8C12-32AB40F4B5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58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54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5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2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138E86BE-5E56-A04A-841B-38FD1A421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9578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227FA5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E9989-1DDF-104D-AAD3-CFFE671D866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801831"/>
            <a:ext cx="121920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275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Blank w/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4AB12C-AF57-DE42-8C9B-FBE2B95DBC90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53EFB2E1-C390-044E-9109-B08B418463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D6CC5A-5495-124B-9B68-70F264B7D2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15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BE0D8E-1EB8-BD47-967D-E1B8C62076A3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/>
          <a:lstStyle>
            <a:lvl1pPr algn="ctr">
              <a:defRPr sz="2800" spc="200" baseline="0"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200" y="801831"/>
            <a:ext cx="12193200" cy="357622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15FD8-3EF3-7B49-9812-3C079F46CAD3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B6178-331A-6343-99F3-A6FF4E211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13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550E87-B073-EB4A-8D53-254AF90F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21D432D-366D-5646-A720-14E6DD6F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365125"/>
            <a:ext cx="1051560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FFFA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52C6724-EDAB-4D42-AE2C-C2B0251DD94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0400" y="801831"/>
            <a:ext cx="10515600" cy="3576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2E67C7-722C-9B48-9F71-84EE3C7BEA72}"/>
              </a:ext>
            </a:extLst>
          </p:cNvPr>
          <p:cNvSpPr/>
          <p:nvPr userDrawn="1"/>
        </p:nvSpPr>
        <p:spPr>
          <a:xfrm rot="5400000">
            <a:off x="5903613" y="572013"/>
            <a:ext cx="383574" cy="12193200"/>
          </a:xfrm>
          <a:prstGeom prst="rect">
            <a:avLst/>
          </a:prstGeom>
          <a:solidFill>
            <a:schemeClr val="bg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9BBC86-C0B6-7949-A91E-B686C75D94B4}"/>
              </a:ext>
            </a:extLst>
          </p:cNvPr>
          <p:cNvSpPr/>
          <p:nvPr userDrawn="1"/>
        </p:nvSpPr>
        <p:spPr>
          <a:xfrm>
            <a:off x="11684000" y="6538081"/>
            <a:ext cx="504000" cy="252000"/>
          </a:xfrm>
          <a:prstGeom prst="rect">
            <a:avLst/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bIns="360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35520-E62E-124E-8D0D-F1A128F145D1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/>
          </a:p>
          <a:p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5D432-7763-034A-BF58-34256174F8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0141" y="6538081"/>
            <a:ext cx="217723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38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20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07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65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0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4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068FC-FE45-45C4-9E03-B2F436A483E6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0D0D-72AB-453B-B948-FDE1BA512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19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studio.github.io/cheatsheets/html/strings.html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pandas.pydata.org/pandas-docs/stable/index.html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B66A77D-09E0-4246-88FA-25B304E07E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4716" t="20249" r="3424" b="7751"/>
          <a:stretch/>
        </p:blipFill>
        <p:spPr>
          <a:xfrm>
            <a:off x="-2247" y="-1"/>
            <a:ext cx="12194248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8F71AC6-88DC-6E4C-AFB3-60AD3CD70336}"/>
              </a:ext>
            </a:extLst>
          </p:cNvPr>
          <p:cNvSpPr/>
          <p:nvPr/>
        </p:nvSpPr>
        <p:spPr>
          <a:xfrm>
            <a:off x="3000375" y="0"/>
            <a:ext cx="6129338" cy="3331923"/>
          </a:xfrm>
          <a:prstGeom prst="rect">
            <a:avLst/>
          </a:prstGeom>
          <a:solidFill>
            <a:schemeClr val="tx1">
              <a:lumMod val="95000"/>
              <a:lumOff val="5000"/>
              <a:alpha val="23000"/>
            </a:schemeClr>
          </a:solidFill>
          <a:ln>
            <a:solidFill>
              <a:srgbClr val="085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71DE20-3DEB-3148-91D3-38099E03DB2D}"/>
              </a:ext>
            </a:extLst>
          </p:cNvPr>
          <p:cNvSpPr txBox="1"/>
          <p:nvPr/>
        </p:nvSpPr>
        <p:spPr>
          <a:xfrm>
            <a:off x="-2247" y="4736680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000" spc="400" dirty="0"/>
              <a:t>03_DataFrame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191E0-7DB2-4C4D-8A9B-69886B34BFCC}"/>
              </a:ext>
            </a:extLst>
          </p:cNvPr>
          <p:cNvSpPr txBox="1"/>
          <p:nvPr/>
        </p:nvSpPr>
        <p:spPr>
          <a:xfrm>
            <a:off x="0" y="5865722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600" normalizeH="0" baseline="0" noProof="0" dirty="0">
                <a:ln>
                  <a:noFill/>
                </a:ln>
                <a:solidFill>
                  <a:srgbClr val="00E6C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ISS-ESG.COM</a:t>
            </a: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A1D8134C-086A-4458-89CA-31BA37DA3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566" y="653724"/>
            <a:ext cx="5552956" cy="173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7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and Merges</a:t>
            </a:r>
          </a:p>
        </p:txBody>
      </p:sp>
      <p:pic>
        <p:nvPicPr>
          <p:cNvPr id="13" name="Content Placeholder 12" descr="A collage of a person with different facial expressions&#10;&#10;Description automatically generated with medium confidence">
            <a:extLst>
              <a:ext uri="{FF2B5EF4-FFF2-40B4-BE49-F238E27FC236}">
                <a16:creationId xmlns:a16="http://schemas.microsoft.com/office/drawing/2014/main" id="{EBE94497-3431-4115-9A80-F8C5FD1B104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75" y="1075300"/>
            <a:ext cx="3566749" cy="4872196"/>
          </a:xfrm>
        </p:spPr>
      </p:pic>
      <p:pic>
        <p:nvPicPr>
          <p:cNvPr id="11" name="Content Placeholder 10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0FAB8B7-5E62-4197-8AD8-464C1AAA7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62" y="1597102"/>
            <a:ext cx="4576018" cy="4351337"/>
          </a:xfrm>
        </p:spPr>
      </p:pic>
    </p:spTree>
    <p:extLst>
      <p:ext uri="{BB962C8B-B14F-4D97-AF65-F5344CB8AC3E}">
        <p14:creationId xmlns:p14="http://schemas.microsoft.com/office/powerpoint/2010/main" val="306187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How can we parse qualitative data?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Regular expression is used everywhere but little known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of pattern match invented by mathematician in the 1950s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Once mastered, it’s a superpower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(Regex)</a:t>
            </a:r>
          </a:p>
        </p:txBody>
      </p:sp>
      <p:pic>
        <p:nvPicPr>
          <p:cNvPr id="4" name="Content Placeholder 3" descr="A picture containing text, cartoon, clipart, handwriting&#10;&#10;Description automatically generated">
            <a:extLst>
              <a:ext uri="{FF2B5EF4-FFF2-40B4-BE49-F238E27FC236}">
                <a16:creationId xmlns:a16="http://schemas.microsoft.com/office/drawing/2014/main" id="{4A8B49D5-1226-4C2D-AD45-76CEA98787C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954" y="1256840"/>
            <a:ext cx="4768805" cy="4768805"/>
          </a:xfrm>
        </p:spPr>
      </p:pic>
    </p:spTree>
    <p:extLst>
      <p:ext uri="{BB962C8B-B14F-4D97-AF65-F5344CB8AC3E}">
        <p14:creationId xmlns:p14="http://schemas.microsoft.com/office/powerpoint/2010/main" val="285463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10547567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2EF1-4067-4C78-98F7-B2A89688E48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https://rstudio.github.io/cheatsheets/html/strings.html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0BD842-BB61-41C1-8A07-4478D87C8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44" y="1159453"/>
            <a:ext cx="7325396" cy="56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60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to explore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4831"/>
            <a:ext cx="5099518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Pivoting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Regex pattern match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Subsetting</a:t>
            </a:r>
            <a:r>
              <a:rPr lang="en-US" sz="2000" dirty="0">
                <a:solidFill>
                  <a:schemeClr val="tx1"/>
                </a:solidFill>
              </a:rPr>
              <a:t> my datetime objects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Datetime comparison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Check out pandas documentation for available operations: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hlinkClick r:id="rId2"/>
              </a:rPr>
              <a:t>https://pandas.pydata.org/pandas-docs/stable/index.html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 descr="A panda from a tree&#10;&#10;Description automatically generated with medium confidence">
            <a:extLst>
              <a:ext uri="{FF2B5EF4-FFF2-40B4-BE49-F238E27FC236}">
                <a16:creationId xmlns:a16="http://schemas.microsoft.com/office/drawing/2014/main" id="{8635B56F-DC14-4D44-AEFB-4EBC7F9A7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31" y="1287606"/>
            <a:ext cx="4402118" cy="461991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48919F-BFAE-495B-9CFF-CC75BB07D6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56E964F-F354-9343-97C0-B1BACE441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283" t="57541" r="9536" b="16686"/>
          <a:stretch/>
        </p:blipFill>
        <p:spPr>
          <a:xfrm>
            <a:off x="10070" y="8469"/>
            <a:ext cx="12192000" cy="28365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B22352-E175-F24A-B196-1BDD84C40FD7}"/>
              </a:ext>
            </a:extLst>
          </p:cNvPr>
          <p:cNvSpPr/>
          <p:nvPr/>
        </p:nvSpPr>
        <p:spPr>
          <a:xfrm>
            <a:off x="10070" y="8469"/>
            <a:ext cx="2525312" cy="6849531"/>
          </a:xfrm>
          <a:prstGeom prst="rect">
            <a:avLst/>
          </a:prstGeom>
          <a:solidFill>
            <a:schemeClr val="bg2">
              <a:lumMod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5333B"/>
              </a:solidFill>
              <a:effectLst/>
              <a:uLnTx/>
              <a:uFillTx/>
              <a:latin typeface="Montserrat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00E6C-FC4A-684D-B414-A01911FBDFB8}"/>
              </a:ext>
            </a:extLst>
          </p:cNvPr>
          <p:cNvSpPr/>
          <p:nvPr/>
        </p:nvSpPr>
        <p:spPr>
          <a:xfrm>
            <a:off x="3862923" y="1744073"/>
            <a:ext cx="3861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00F8F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03_DataFrame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3850F8-E457-8D42-826F-B645F4226CB6}"/>
              </a:ext>
            </a:extLst>
          </p:cNvPr>
          <p:cNvSpPr/>
          <p:nvPr/>
        </p:nvSpPr>
        <p:spPr>
          <a:xfrm>
            <a:off x="3862923" y="2845037"/>
            <a:ext cx="561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and Write </a:t>
            </a:r>
            <a:r>
              <a:rPr kumimoji="0" lang="en-US" sz="1800" b="0" i="0" u="none" strike="noStrike" kern="1200" cap="none" spc="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DataFrame</a:t>
            </a:r>
            <a:endParaRPr kumimoji="0" lang="en-US" sz="1800" b="0" i="0" u="none" strike="noStrike" kern="1200" cap="none" spc="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Exploring types in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Indexing and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subsetting</a:t>
            </a: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US" spc="50" dirty="0" err="1">
                <a:solidFill>
                  <a:prstClr val="white"/>
                </a:solidFill>
                <a:latin typeface="Calibri" panose="020F0502020204030204"/>
              </a:rPr>
              <a:t>DataFrames</a:t>
            </a:r>
            <a:endParaRPr lang="en-US" spc="50" dirty="0">
              <a:solidFill>
                <a:prstClr val="white"/>
              </a:solidFill>
              <a:latin typeface="Calibri" panose="020F0502020204030204"/>
            </a:endParaRPr>
          </a:p>
          <a:p>
            <a:pPr marL="227013" marR="0" lvl="0" indent="-2270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pc="50" dirty="0">
                <a:solidFill>
                  <a:prstClr val="white"/>
                </a:solidFill>
                <a:latin typeface="Calibri" panose="020F0502020204030204"/>
              </a:rPr>
              <a:t>Joins, Merge, Pivot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C583C-CBD5-594E-9F20-D18CB6FFFDC7}"/>
              </a:ext>
            </a:extLst>
          </p:cNvPr>
          <p:cNvGrpSpPr/>
          <p:nvPr/>
        </p:nvGrpSpPr>
        <p:grpSpPr>
          <a:xfrm>
            <a:off x="1835488" y="1479020"/>
            <a:ext cx="1465456" cy="1040195"/>
            <a:chOff x="2464407" y="1549707"/>
            <a:chExt cx="1465456" cy="104019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BC5739-7CA8-DC46-92A2-D002E64021EF}"/>
                </a:ext>
              </a:extLst>
            </p:cNvPr>
            <p:cNvSpPr/>
            <p:nvPr/>
          </p:nvSpPr>
          <p:spPr>
            <a:xfrm>
              <a:off x="2464407" y="1549707"/>
              <a:ext cx="1125415" cy="1040195"/>
            </a:xfrm>
            <a:prstGeom prst="rect">
              <a:avLst/>
            </a:prstGeom>
            <a:solidFill>
              <a:srgbClr val="1E232B"/>
            </a:solidFill>
            <a:ln w="28575">
              <a:solidFill>
                <a:srgbClr val="00F8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+mn-ea"/>
                <a:cs typeface="+mn-cs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949F0834-853F-4542-B4B4-62C164A4E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1709" y="1768071"/>
              <a:ext cx="678154" cy="6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537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" y="348672"/>
            <a:ext cx="12188000" cy="4857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DFFA-7D22-4BF3-9C5F-84EA484CADD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AB3B8-D2C2-4A3B-AF32-A30AB9F68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226" y="2454278"/>
            <a:ext cx="4823547" cy="194944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92B2E0-0FDB-4734-A25D-CA478F9B9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088" y="5089610"/>
            <a:ext cx="6428623" cy="9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What’s the point?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E&amp;S Raw Data as of 2023-04-18 cycle: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0.456 Gb.</a:t>
            </a:r>
            <a:endParaRPr lang="en-US" sz="100" dirty="0">
              <a:solidFill>
                <a:schemeClr val="tx1"/>
              </a:solidFill>
            </a:endParaRP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169,999,983 rows by 17 columns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706 Questions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996 Agents</a:t>
            </a:r>
          </a:p>
          <a:p>
            <a:pPr lvl="1"/>
            <a:r>
              <a:rPr lang="en-US" sz="1200" dirty="0">
                <a:solidFill>
                  <a:schemeClr val="tx1"/>
                </a:solidFill>
              </a:rPr>
              <a:t>Full data takes at least 5 minutes to load?</a:t>
            </a:r>
          </a:p>
          <a:p>
            <a:pPr lvl="1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E&amp;S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EFF47-50D9-4C35-91F8-549993B15E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3AEEF-64E6-49A6-8FDD-225F01CD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32" y="1454438"/>
            <a:ext cx="3800475" cy="4791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065570-B44C-4D8B-83D0-E56524A57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3" y="1395309"/>
            <a:ext cx="5845764" cy="80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2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E&amp;S Raw Data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We will play with a 50,000 row subset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Too big to understand with excel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Small enough to get a grip on data manipulation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1400" dirty="0" err="1">
                <a:solidFill>
                  <a:schemeClr val="tx1"/>
                </a:solidFill>
              </a:rPr>
              <a:t>df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pd.read_csv</a:t>
            </a:r>
            <a:r>
              <a:rPr lang="en-US" sz="1400" dirty="0">
                <a:solidFill>
                  <a:schemeClr val="tx1"/>
                </a:solidFill>
              </a:rPr>
              <a:t>(“f{</a:t>
            </a:r>
            <a:r>
              <a:rPr lang="en-US" sz="1400" dirty="0" err="1">
                <a:solidFill>
                  <a:schemeClr val="tx1"/>
                </a:solidFill>
              </a:rPr>
              <a:t>data_raw</a:t>
            </a:r>
            <a:r>
              <a:rPr lang="en-US" sz="1400" dirty="0">
                <a:solidFill>
                  <a:schemeClr val="tx1"/>
                </a:solidFill>
              </a:rPr>
              <a:t>}/ESData_sample.csv”, </a:t>
            </a:r>
            <a:r>
              <a:rPr lang="en-US" sz="1400" dirty="0" err="1">
                <a:solidFill>
                  <a:schemeClr val="tx1"/>
                </a:solidFill>
              </a:rPr>
              <a:t>sep</a:t>
            </a:r>
            <a:r>
              <a:rPr lang="en-US" sz="1400" dirty="0">
                <a:solidFill>
                  <a:schemeClr val="tx1"/>
                </a:solidFill>
              </a:rPr>
              <a:t> = “;”)</a:t>
            </a:r>
          </a:p>
        </p:txBody>
      </p:sp>
      <p:pic>
        <p:nvPicPr>
          <p:cNvPr id="8" name="Content Placeholder 7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BB559689-C168-41B3-B299-1130FC32190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51" y="850900"/>
            <a:ext cx="3594849" cy="5042920"/>
          </a:xfrm>
        </p:spPr>
      </p:pic>
    </p:spTree>
    <p:extLst>
      <p:ext uri="{BB962C8B-B14F-4D97-AF65-F5344CB8AC3E}">
        <p14:creationId xmlns:p14="http://schemas.microsoft.com/office/powerpoint/2010/main" val="241442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picture containing mammal, panda, outdoor, plant&#10;&#10;Description automatically generated">
            <a:extLst>
              <a:ext uri="{FF2B5EF4-FFF2-40B4-BE49-F238E27FC236}">
                <a16:creationId xmlns:a16="http://schemas.microsoft.com/office/drawing/2014/main" id="{A429B0D6-8E84-4749-9CDE-F28D04791E7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3805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163E7-19A7-48AF-B25F-DD5C2105C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15"/>
            <a:ext cx="3822189" cy="496094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DataFrame.shape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Check for size (row, col), is it abnormal?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DataFrame.describe</a:t>
            </a:r>
            <a:r>
              <a:rPr lang="en-US" sz="1800" dirty="0">
                <a:solidFill>
                  <a:schemeClr val="tx1"/>
                </a:solidFill>
              </a:rPr>
              <a:t>())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Quick stats for quantitative columns</a:t>
            </a:r>
          </a:p>
          <a:p>
            <a:pPr marL="0"/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print(DataFrame.info())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Check for data types, are </a:t>
            </a:r>
            <a:r>
              <a:rPr lang="en-US" sz="1800" dirty="0" err="1">
                <a:solidFill>
                  <a:schemeClr val="tx1"/>
                </a:solidFill>
              </a:rPr>
              <a:t>FactorId</a:t>
            </a:r>
            <a:r>
              <a:rPr lang="en-US" sz="1800" dirty="0">
                <a:solidFill>
                  <a:schemeClr val="tx1"/>
                </a:solidFill>
              </a:rPr>
              <a:t> column an integers? Are URL strings? Are datetime </a:t>
            </a:r>
            <a:r>
              <a:rPr lang="en-US" sz="1800" dirty="0" err="1">
                <a:solidFill>
                  <a:schemeClr val="tx1"/>
                </a:solidFill>
              </a:rPr>
              <a:t>datetime</a:t>
            </a:r>
            <a:r>
              <a:rPr lang="en-US" sz="1800" dirty="0">
                <a:solidFill>
                  <a:schemeClr val="tx1"/>
                </a:solidFill>
              </a:rPr>
              <a:t>?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Print(</a:t>
            </a:r>
            <a:r>
              <a:rPr lang="en-US" sz="1800" dirty="0" err="1">
                <a:solidFill>
                  <a:schemeClr val="tx1"/>
                </a:solidFill>
              </a:rPr>
              <a:t>DataFrame.sample</a:t>
            </a:r>
            <a:r>
              <a:rPr lang="en-US" sz="1800" dirty="0">
                <a:solidFill>
                  <a:schemeClr val="tx1"/>
                </a:solidFill>
              </a:rPr>
              <a:t>(n = x))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Randomly sample the data!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F2260709-6656-444D-A51A-18329F803008}"/>
              </a:ext>
            </a:extLst>
          </p:cNvPr>
          <p:cNvSpPr txBox="1">
            <a:spLocks/>
          </p:cNvSpPr>
          <p:nvPr/>
        </p:nvSpPr>
        <p:spPr>
          <a:xfrm>
            <a:off x="0" y="365125"/>
            <a:ext cx="12188000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spc="200" baseline="0">
                <a:solidFill>
                  <a:srgbClr val="6CFFFA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ALWAYS INSPECT THE DATA!</a:t>
            </a:r>
          </a:p>
        </p:txBody>
      </p:sp>
    </p:spTree>
    <p:extLst>
      <p:ext uri="{BB962C8B-B14F-4D97-AF65-F5344CB8AC3E}">
        <p14:creationId xmlns:p14="http://schemas.microsoft.com/office/powerpoint/2010/main" val="286994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876B6-6B89-5842-800F-D3EAFA21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59" y="1674307"/>
            <a:ext cx="5339841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Viewing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df.head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df.tail</a:t>
            </a:r>
            <a:r>
              <a:rPr lang="en-US" sz="16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df.sample</a:t>
            </a:r>
            <a:r>
              <a:rPr lang="en-US" sz="1600" dirty="0">
                <a:solidFill>
                  <a:schemeClr val="tx1"/>
                </a:solidFill>
              </a:rPr>
              <a:t>(n = 34)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[“Question”]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df</a:t>
            </a:r>
            <a:r>
              <a:rPr lang="en-US" sz="1600" dirty="0">
                <a:solidFill>
                  <a:schemeClr val="tx1"/>
                </a:solidFill>
              </a:rPr>
              <a:t>[[“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”, “</a:t>
            </a:r>
            <a:r>
              <a:rPr lang="en-US" sz="1600" dirty="0" err="1">
                <a:solidFill>
                  <a:schemeClr val="tx1"/>
                </a:solidFill>
              </a:rPr>
              <a:t>AgentName</a:t>
            </a:r>
            <a:r>
              <a:rPr lang="en-US" sz="1600" dirty="0">
                <a:solidFill>
                  <a:schemeClr val="tx1"/>
                </a:solidFill>
              </a:rPr>
              <a:t>”]].sample(n = 3)</a:t>
            </a: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11AE77-9C73-504A-BCBC-2A80957C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C597-9CFF-4145-A43F-0110865126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8048456-2CE0-40D2-A423-DA2FDC00C286}"/>
              </a:ext>
            </a:extLst>
          </p:cNvPr>
          <p:cNvSpPr txBox="1">
            <a:spLocks/>
          </p:cNvSpPr>
          <p:nvPr/>
        </p:nvSpPr>
        <p:spPr>
          <a:xfrm>
            <a:off x="6094000" y="1672214"/>
            <a:ext cx="53398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Indexing and </a:t>
            </a:r>
            <a:r>
              <a:rPr lang="en-US" sz="2400">
                <a:solidFill>
                  <a:schemeClr val="tx1"/>
                </a:solidFill>
              </a:rPr>
              <a:t>subsetting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loc (location)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Name based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df.loc</a:t>
            </a:r>
            <a:r>
              <a:rPr lang="en-US" sz="1600" dirty="0">
                <a:solidFill>
                  <a:schemeClr val="tx1"/>
                </a:solidFill>
              </a:rPr>
              <a:t>[row, “Question”]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df.loc</a:t>
            </a:r>
            <a:r>
              <a:rPr lang="en-US" sz="1600" dirty="0">
                <a:solidFill>
                  <a:schemeClr val="tx1"/>
                </a:solidFill>
              </a:rPr>
              <a:t>[2:3, “</a:t>
            </a:r>
            <a:r>
              <a:rPr lang="en-US" sz="1600" dirty="0" err="1">
                <a:solidFill>
                  <a:schemeClr val="tx1"/>
                </a:solidFill>
              </a:rPr>
              <a:t>FactorId</a:t>
            </a:r>
            <a:r>
              <a:rPr lang="en-US" sz="1600" dirty="0">
                <a:solidFill>
                  <a:schemeClr val="tx1"/>
                </a:solidFill>
              </a:rPr>
              <a:t>”:”Answer”]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>
                <a:solidFill>
                  <a:schemeClr val="tx1"/>
                </a:solidFill>
              </a:rPr>
              <a:t>Iloc</a:t>
            </a:r>
            <a:r>
              <a:rPr lang="en-US" sz="2000" dirty="0">
                <a:solidFill>
                  <a:schemeClr val="tx1"/>
                </a:solidFill>
              </a:rPr>
              <a:t> (integer location)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Counts from 0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df.iloc</a:t>
            </a:r>
            <a:r>
              <a:rPr lang="en-US" sz="1600" dirty="0">
                <a:solidFill>
                  <a:schemeClr val="tx1"/>
                </a:solidFill>
              </a:rPr>
              <a:t>[ : , 1:3]</a:t>
            </a:r>
          </a:p>
          <a:p>
            <a:pPr lvl="2"/>
            <a:r>
              <a:rPr lang="en-US" sz="1600" dirty="0" err="1">
                <a:solidFill>
                  <a:schemeClr val="tx1"/>
                </a:solidFill>
              </a:rPr>
              <a:t>df.iloc</a:t>
            </a:r>
            <a:r>
              <a:rPr lang="en-US" sz="1600" dirty="0">
                <a:solidFill>
                  <a:schemeClr val="tx1"/>
                </a:solidFill>
              </a:rPr>
              <a:t>[row, col]</a:t>
            </a:r>
          </a:p>
        </p:txBody>
      </p:sp>
    </p:spTree>
    <p:extLst>
      <p:ext uri="{BB962C8B-B14F-4D97-AF65-F5344CB8AC3E}">
        <p14:creationId xmlns:p14="http://schemas.microsoft.com/office/powerpoint/2010/main" val="387035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also stack logical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04831"/>
            <a:ext cx="5099518" cy="4351338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</a:rPr>
              <a:t>What if I just want the Question, </a:t>
            </a:r>
            <a:r>
              <a:rPr lang="en-US" sz="1400" dirty="0" err="1">
                <a:solidFill>
                  <a:schemeClr val="tx1"/>
                </a:solidFill>
              </a:rPr>
              <a:t>AgentName</a:t>
            </a:r>
            <a:r>
              <a:rPr lang="en-US" sz="1400" dirty="0">
                <a:solidFill>
                  <a:schemeClr val="tx1"/>
                </a:solidFill>
              </a:rPr>
              <a:t> and  Excerpt for </a:t>
            </a:r>
            <a:r>
              <a:rPr lang="en-US" sz="1400" dirty="0" err="1">
                <a:solidFill>
                  <a:schemeClr val="tx1"/>
                </a:solidFill>
              </a:rPr>
              <a:t>FactorID</a:t>
            </a:r>
            <a:r>
              <a:rPr lang="en-US" sz="1400" dirty="0">
                <a:solidFill>
                  <a:schemeClr val="tx1"/>
                </a:solidFill>
              </a:rPr>
              <a:t> (4907)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What if I just want the Question, Date, and Answer  for </a:t>
            </a:r>
            <a:r>
              <a:rPr lang="en-US" sz="1400" dirty="0" err="1">
                <a:solidFill>
                  <a:schemeClr val="tx1"/>
                </a:solidFill>
              </a:rPr>
              <a:t>FactorID</a:t>
            </a:r>
            <a:r>
              <a:rPr lang="en-US" sz="1400" dirty="0">
                <a:solidFill>
                  <a:schemeClr val="tx1"/>
                </a:solidFill>
              </a:rPr>
              <a:t> (4990)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 want Answers that are all null? </a:t>
            </a:r>
          </a:p>
        </p:txBody>
      </p:sp>
      <p:pic>
        <p:nvPicPr>
          <p:cNvPr id="7" name="Content Placeholder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C5CDFB-D7F8-4CCE-8F95-238656C2348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054184"/>
            <a:ext cx="4888234" cy="274963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F39C35-805C-4CB4-81EF-FA4A7856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19409"/>
            <a:ext cx="5554164" cy="2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7C10-3395-E944-AC5D-466668F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a specific company?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D64A-7D47-3F45-8BC8-069C52887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82" y="1704831"/>
            <a:ext cx="5099518" cy="4351338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Mercedes-Benz (</a:t>
            </a:r>
            <a:r>
              <a:rPr lang="en-US" sz="2000" dirty="0" err="1">
                <a:solidFill>
                  <a:schemeClr val="tx1"/>
                </a:solidFill>
              </a:rPr>
              <a:t>AgentId</a:t>
            </a:r>
            <a:r>
              <a:rPr lang="en-US" sz="2000" dirty="0">
                <a:solidFill>
                  <a:schemeClr val="tx1"/>
                </a:solidFill>
              </a:rPr>
              <a:t> == 540)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Mercedes_df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ESData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ESData</a:t>
            </a:r>
            <a:r>
              <a:rPr lang="en-US" sz="1600" dirty="0">
                <a:solidFill>
                  <a:schemeClr val="tx1"/>
                </a:solidFill>
              </a:rPr>
              <a:t>[“</a:t>
            </a:r>
            <a:r>
              <a:rPr lang="en-US" sz="1600" dirty="0" err="1">
                <a:solidFill>
                  <a:schemeClr val="tx1"/>
                </a:solidFill>
              </a:rPr>
              <a:t>AgentId</a:t>
            </a:r>
            <a:r>
              <a:rPr lang="en-US" sz="1600" dirty="0">
                <a:solidFill>
                  <a:schemeClr val="tx1"/>
                </a:solidFill>
              </a:rPr>
              <a:t>”] == 540]</a:t>
            </a:r>
          </a:p>
          <a:p>
            <a:pPr lvl="1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3E9031-90B9-4EBE-8E2A-D2A2C2BCA7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A0E10-DE5A-4AC2-8023-E987A5AD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41" y="2917371"/>
            <a:ext cx="8750777" cy="31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4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</TotalTime>
  <Words>461</Words>
  <Application>Microsoft Office PowerPoint</Application>
  <PresentationFormat>Widescreen</PresentationFormat>
  <Paragraphs>91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E&amp;S Data</vt:lpstr>
      <vt:lpstr>E&amp;S Raw Data sample</vt:lpstr>
      <vt:lpstr>PowerPoint Presentation</vt:lpstr>
      <vt:lpstr>Querying</vt:lpstr>
      <vt:lpstr>We can also stack logical queries</vt:lpstr>
      <vt:lpstr>Let’s look at a specific company?</vt:lpstr>
      <vt:lpstr>Join and Merges</vt:lpstr>
      <vt:lpstr>Regular Expressions (Regex)</vt:lpstr>
      <vt:lpstr>Regex cheatsheet</vt:lpstr>
      <vt:lpstr>Operations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Chan</dc:creator>
  <cp:lastModifiedBy>Chris Chan</cp:lastModifiedBy>
  <cp:revision>29</cp:revision>
  <dcterms:created xsi:type="dcterms:W3CDTF">2023-05-09T13:06:49Z</dcterms:created>
  <dcterms:modified xsi:type="dcterms:W3CDTF">2023-06-15T09:38:30Z</dcterms:modified>
</cp:coreProperties>
</file>