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62" r:id="rId6"/>
    <p:sldId id="263" r:id="rId7"/>
    <p:sldId id="265" r:id="rId8"/>
    <p:sldId id="266" r:id="rId9"/>
    <p:sldId id="267" r:id="rId10"/>
    <p:sldId id="269" r:id="rId11"/>
    <p:sldId id="270" r:id="rId12"/>
    <p:sldId id="271" r:id="rId13"/>
    <p:sldId id="272" r:id="rId14"/>
    <p:sldId id="273" r:id="rId15"/>
    <p:sldId id="285" r:id="rId16"/>
    <p:sldId id="286" r:id="rId17"/>
    <p:sldId id="287" r:id="rId18"/>
    <p:sldId id="288" r:id="rId19"/>
    <p:sldId id="289" r:id="rId20"/>
    <p:sldId id="290" r:id="rId21"/>
    <p:sldId id="291" r:id="rId22"/>
    <p:sldId id="275" r:id="rId23"/>
    <p:sldId id="276" r:id="rId24"/>
    <p:sldId id="277" r:id="rId25"/>
    <p:sldId id="278" r:id="rId26"/>
    <p:sldId id="279" r:id="rId27"/>
    <p:sldId id="280" r:id="rId28"/>
    <p:sldId id="281" r:id="rId29"/>
    <p:sldId id="282" r:id="rId30"/>
    <p:sldId id="283" r:id="rId31"/>
    <p:sldId id="284"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2/26/2022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2/26/2022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2/26/2022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2/26/2022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2/26/2022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2/26/2022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2/26/2022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2/26/2022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2/26/2022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2/26/2022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2/26/2022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2/26/2022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2/26/2022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Chris Chhotai</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dirty="0">
                <a:latin typeface="+mj-lt"/>
              </a:rPr>
              <a:t>The most basic type of data analysis is </a:t>
            </a:r>
            <a:r>
              <a:rPr lang="en-US" sz="1800" b="1" dirty="0">
                <a:latin typeface="+mj-lt"/>
              </a:rPr>
              <a:t>univariate analysis</a:t>
            </a:r>
            <a:r>
              <a:rPr lang="en-US" sz="1800" dirty="0">
                <a:latin typeface="+mj-lt"/>
              </a:rPr>
              <a:t>. Because "</a:t>
            </a:r>
            <a:r>
              <a:rPr lang="en-US" sz="1800" dirty="0" err="1">
                <a:latin typeface="+mj-lt"/>
              </a:rPr>
              <a:t>uni</a:t>
            </a:r>
            <a:r>
              <a:rPr lang="en-US" sz="1800" dirty="0">
                <a:latin typeface="+mj-lt"/>
              </a:rPr>
              <a:t>" implies "one," your data only has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 </a:t>
            </a:r>
            <a:r>
              <a:rPr lang="en-US" sz="1800" dirty="0">
                <a:latin typeface="+mj-lt"/>
              </a:rPr>
              <a:t>is a collection of statistical approaches for </a:t>
            </a:r>
            <a:r>
              <a:rPr lang="en-US" sz="1800" dirty="0" err="1">
                <a:latin typeface="+mj-lt"/>
              </a:rPr>
              <a:t>analysing</a:t>
            </a:r>
            <a:r>
              <a:rPr lang="en-US" sz="1800" dirty="0">
                <a:latin typeface="+mj-lt"/>
              </a:rPr>
              <a:t> data with several variables.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754326"/>
          </a:xfrm>
          <a:prstGeom prst="rect">
            <a:avLst/>
          </a:prstGeom>
          <a:noFill/>
        </p:spPr>
        <p:txBody>
          <a:bodyPr wrap="square">
            <a:spAutoFit/>
          </a:bodyPr>
          <a:lstStyle/>
          <a:p>
            <a:r>
              <a:rPr lang="en-US" sz="1800" b="1" dirty="0">
                <a:latin typeface="+mj-lt"/>
              </a:rPr>
              <a:t>Correlation</a:t>
            </a:r>
            <a:r>
              <a:rPr lang="en-US" sz="1800" dirty="0">
                <a:latin typeface="+mj-lt"/>
              </a:rPr>
              <a:t> is a technique for determining whether or not two quantitative or categorical variables are related.</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923330"/>
          </a:xfrm>
          <a:prstGeom prst="rect">
            <a:avLst/>
          </a:prstGeom>
          <a:noFill/>
        </p:spPr>
        <p:txBody>
          <a:bodyPr wrap="square">
            <a:spAutoFit/>
          </a:bodyPr>
          <a:lstStyle/>
          <a:p>
            <a:r>
              <a:rPr lang="en-US" sz="1800" dirty="0">
                <a:latin typeface="+mj-lt"/>
              </a:rPr>
              <a:t>To understand how the data is related, use </a:t>
            </a:r>
            <a:r>
              <a:rPr lang="en-US" sz="1800" b="1" dirty="0">
                <a:latin typeface="+mj-lt"/>
              </a:rPr>
              <a:t>correlation</a:t>
            </a:r>
            <a:r>
              <a:rPr lang="en-US" sz="1800" dirty="0">
                <a:latin typeface="+mj-lt"/>
              </a:rPr>
              <a:t> with the goal variable.</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loaded the complete dataset into our </a:t>
            </a:r>
            <a:r>
              <a:rPr lang="en-US" dirty="0" err="1"/>
              <a:t>Jupyter</a:t>
            </a:r>
            <a:r>
              <a:rPr lang="en-US" dirty="0"/>
              <a:t> Notebook after importing the appropriate libraries and renaming the project file from untitled.</a:t>
            </a:r>
          </a:p>
          <a:p>
            <a:r>
              <a:rPr lang="en-US" dirty="0"/>
              <a:t>Then I looked at the layout of our data and saw that we have 5,805 rows and 9 different columns.</a:t>
            </a:r>
          </a:p>
          <a:p>
            <a:r>
              <a:rPr lang="en-US" dirty="0"/>
              <a:t>In our dataset, there are no null or missing values.</a:t>
            </a:r>
          </a:p>
          <a:p>
            <a:r>
              <a:rPr lang="en-US" dirty="0"/>
              <a:t>Our dataset had 232 duplicate rows/records, however I chose to keep them rather than delete them.</a:t>
            </a:r>
          </a:p>
          <a:p>
            <a:r>
              <a:rPr lang="en-US" dirty="0"/>
              <a:t>By examining the data types, I discovered that our data set contains columns with just object datatypes, despite the presence of numeric data.</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pPr algn="ctr"/>
            <a:r>
              <a:rPr lang="en-US" dirty="0"/>
              <a:t>DESCRIPTION OF DATA</a:t>
            </a:r>
            <a:endParaRPr lang="en-IN" dirty="0"/>
          </a:p>
        </p:txBody>
      </p:sp>
      <p:pic>
        <p:nvPicPr>
          <p:cNvPr id="10" name="Content Placeholder 9" descr="Table&#10;&#10;Description automatically generated">
            <a:extLst>
              <a:ext uri="{FF2B5EF4-FFF2-40B4-BE49-F238E27FC236}">
                <a16:creationId xmlns:a16="http://schemas.microsoft.com/office/drawing/2014/main" id="{CA5FDAF7-2939-4D29-9B6F-00084A30419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32012" y="1981200"/>
            <a:ext cx="8382000" cy="3886200"/>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Using Hyperparameter Tuning, we sought to discover the optimal parameter list to improve our accuracy ratings. We </a:t>
            </a:r>
            <a:r>
              <a:rPr lang="en-US" dirty="0" err="1"/>
              <a:t>utilised</a:t>
            </a:r>
            <a:r>
              <a:rPr lang="en-US" dirty="0"/>
              <a:t> the Grid Search CV method with 5 folds to attain a higher score.</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a:bodyPr>
          <a:lstStyle/>
          <a:p>
            <a:pPr marL="0" indent="0">
              <a:buNone/>
            </a:pPr>
            <a:r>
              <a:rPr lang="en-US" dirty="0"/>
              <a:t>In this project, we have collected flight information from airline websites for this project. Flight time, number of stops along the way, and meal availability are all factors that influence flight prices.</a:t>
            </a:r>
          </a:p>
          <a:p>
            <a:pPr marL="0" indent="0">
              <a:buNone/>
            </a:pPr>
            <a:r>
              <a:rPr lang="en-US" dirty="0"/>
              <a:t>It may also assist clients in predicting future flight prices and planning their journey appropriately, as it is difficult for airlines to maintain pricing as they fluctuate owing to many factors. As a result, we can address this problem utilizing Machine Learning approaches. </a:t>
            </a:r>
          </a:p>
          <a:p>
            <a:pPr marL="0" indent="0">
              <a:buNone/>
            </a:pPr>
            <a:r>
              <a:rPr lang="en-US" dirty="0"/>
              <a:t>The preceding research will assist our customer in studying the most recent flight price market, and with the model produced, he will be able to readily estimate flight price ranges, as well as understand the factors which are used to determine the price of a fight.</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The data visualization section assisted me in understanding the data by providing a graphical depiction of large amounts of data. </a:t>
            </a:r>
          </a:p>
          <a:p>
            <a:pPr marL="0" indent="0">
              <a:buNone/>
            </a:pPr>
            <a:r>
              <a:rPr lang="en-US" dirty="0"/>
              <a:t>It helped me comprehend the importance of features, outliers, and skewness detection, as well as compare independent and dependent features. </a:t>
            </a:r>
          </a:p>
          <a:p>
            <a:pPr marL="0" indent="0">
              <a:buNone/>
            </a:pPr>
            <a:r>
              <a:rPr lang="en-US" dirty="0"/>
              <a:t>Because data cleansing is the most crucial element of model construction, I made sure the data was clean before starting. </a:t>
            </a:r>
          </a:p>
          <a:p>
            <a:pPr marL="0" indent="0">
              <a:buNone/>
            </a:pPr>
            <a:r>
              <a:rPr lang="en-US" dirty="0"/>
              <a:t>I created various regression machine learning models to find the best one, and based on the criteria I used, Extra Trees Regressor Model was the best.</a:t>
            </a:r>
          </a:p>
          <a:p>
            <a:pPr marL="0" indent="0">
              <a:buNone/>
            </a:pPr>
            <a:r>
              <a:rPr lang="en-US" dirty="0"/>
              <a:t>I made sure I got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have issues with overfitting, which could be due to the smaller number of features in our dataset.</a:t>
            </a:r>
          </a:p>
          <a:p>
            <a:pPr marL="0" indent="0">
              <a:buNone/>
            </a:pPr>
            <a:r>
              <a:rPr lang="en-US" dirty="0"/>
              <a:t>The study's limitation is that we collected data in a dynamic changing market; to be more specific, we collected data during the epidemic and recent data, so when the pandemic is over, the market may correct slowly. </a:t>
            </a:r>
          </a:p>
          <a:p>
            <a:pPr marL="0" indent="0">
              <a:buNone/>
            </a:pPr>
            <a:r>
              <a:rPr lang="en-US" dirty="0"/>
              <a:t>As a result, the deciding variables may change dependent on that, and we have shortlisted and collected data from significant cities across India. </a:t>
            </a:r>
          </a:p>
          <a:p>
            <a:pPr marL="0" indent="0">
              <a:buNone/>
            </a:pPr>
            <a:r>
              <a:rPr lang="en-US" dirty="0"/>
              <a:t>If the consumer is from a foreign country, our model may be unable to anticipate the flight's accuracy price.</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397874952"/>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Looking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16 GB</a:t>
            </a:r>
          </a:p>
          <a:p>
            <a:pPr marL="45720" indent="0">
              <a:buNone/>
            </a:pPr>
            <a:r>
              <a:rPr lang="en-IN" dirty="0"/>
              <a:t>CPU 	:</a:t>
            </a:r>
            <a:r>
              <a:rPr lang="en-US" dirty="0"/>
              <a:t> 11th Gen Intel(R) Core(TM) i7-11390H @ 3.40GHz   2.92 GHz</a:t>
            </a:r>
            <a:endParaRPr lang="en-IN" dirty="0"/>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146</TotalTime>
  <Words>1377</Words>
  <Application>Microsoft Office PowerPoint</Application>
  <PresentationFormat>Custom</PresentationFormat>
  <Paragraphs>133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MODEL BUILDING STEPS</vt:lpstr>
      <vt:lpstr>DATA SCIENCE LIFE CYCLE</vt:lpstr>
      <vt:lpstr>DATA SCIENCE LIFE CYCLE</vt:lpstr>
      <vt:lpstr>DATA PREPROCESSING</vt:lpstr>
      <vt:lpstr>DATA PREPROCESSING</vt:lpstr>
      <vt:lpstr>TECHNOLOGY USED</vt:lpstr>
      <vt:lpstr>EXPLORATORY DATA ANALYSIS (EDA) AND VISUALIZATION</vt:lpstr>
      <vt:lpstr>EXPLORATORY DATA ANALYSIS (EDA)</vt:lpstr>
      <vt:lpstr>COUNT PLOTS</vt:lpstr>
      <vt:lpstr>BAR PLOTS</vt:lpstr>
      <vt:lpstr>BAR PLOTS AND SCATTER PLOTS</vt:lpstr>
      <vt:lpstr>DESCRIPTION OF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Chris Chhotai</cp:lastModifiedBy>
  <cp:revision>22</cp:revision>
  <dcterms:created xsi:type="dcterms:W3CDTF">2021-11-29T18:55:00Z</dcterms:created>
  <dcterms:modified xsi:type="dcterms:W3CDTF">2022-02-26T19:28:31Z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