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handoutMasterIdLst>
    <p:handoutMasterId r:id="rId31"/>
  </p:handoutMasterIdLst>
  <p:sldIdLst>
    <p:sldId id="406" r:id="rId2"/>
    <p:sldId id="376" r:id="rId3"/>
    <p:sldId id="377" r:id="rId4"/>
    <p:sldId id="378" r:id="rId5"/>
    <p:sldId id="379" r:id="rId6"/>
    <p:sldId id="380" r:id="rId7"/>
    <p:sldId id="382" r:id="rId8"/>
    <p:sldId id="383" r:id="rId9"/>
    <p:sldId id="381" r:id="rId10"/>
    <p:sldId id="384" r:id="rId11"/>
    <p:sldId id="385" r:id="rId12"/>
    <p:sldId id="387" r:id="rId13"/>
    <p:sldId id="386" r:id="rId14"/>
    <p:sldId id="388" r:id="rId15"/>
    <p:sldId id="389" r:id="rId16"/>
    <p:sldId id="390" r:id="rId17"/>
    <p:sldId id="391" r:id="rId18"/>
    <p:sldId id="392" r:id="rId19"/>
    <p:sldId id="393" r:id="rId20"/>
    <p:sldId id="394" r:id="rId21"/>
    <p:sldId id="397" r:id="rId22"/>
    <p:sldId id="398" r:id="rId23"/>
    <p:sldId id="399" r:id="rId24"/>
    <p:sldId id="400" r:id="rId25"/>
    <p:sldId id="401" r:id="rId26"/>
    <p:sldId id="402" r:id="rId27"/>
    <p:sldId id="403" r:id="rId28"/>
    <p:sldId id="404" r:id="rId29"/>
    <p:sldId id="40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5256" autoAdjust="0"/>
  </p:normalViewPr>
  <p:slideViewPr>
    <p:cSldViewPr snapToGrid="0" snapToObjects="1">
      <p:cViewPr varScale="1">
        <p:scale>
          <a:sx n="81" d="100"/>
          <a:sy n="81" d="100"/>
        </p:scale>
        <p:origin x="850" y="67"/>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can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85376"/>
          <a:ext cx="2065693" cy="9553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4543" y="285376"/>
        <a:ext cx="2065693" cy="636896"/>
      </dsp:txXfrm>
    </dsp:sp>
    <dsp:sp modelId="{9D677988-374B-4BBA-B73C-8BE59201B4AA}">
      <dsp:nvSpPr>
        <dsp:cNvPr id="0" name=""/>
        <dsp:cNvSpPr/>
      </dsp:nvSpPr>
      <dsp:spPr>
        <a:xfrm>
          <a:off x="427637" y="922273"/>
          <a:ext cx="2065693" cy="2945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Import the collected data from web scraping</a:t>
          </a:r>
        </a:p>
        <a:p>
          <a:pPr marL="171450" lvl="1" indent="-171450" algn="l" defTabSz="755650">
            <a:lnSpc>
              <a:spcPct val="90000"/>
            </a:lnSpc>
            <a:spcBef>
              <a:spcPct val="0"/>
            </a:spcBef>
            <a:spcAft>
              <a:spcPct val="15000"/>
            </a:spcAft>
            <a:buChar char="•"/>
          </a:pPr>
          <a:r>
            <a:rPr lang="en-US" sz="1700" kern="1200" dirty="0"/>
            <a:t>Clean and format the records as per usage by using various imputation techniques</a:t>
          </a:r>
        </a:p>
      </dsp:txBody>
      <dsp:txXfrm>
        <a:off x="488139" y="982775"/>
        <a:ext cx="1944689" cy="2824246"/>
      </dsp:txXfrm>
    </dsp:sp>
    <dsp:sp modelId="{51EA4E37-9197-43C9-9502-961CC2F00719}">
      <dsp:nvSpPr>
        <dsp:cNvPr id="0" name=""/>
        <dsp:cNvSpPr/>
      </dsp:nvSpPr>
      <dsp:spPr>
        <a:xfrm>
          <a:off x="2383388" y="3466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449535"/>
        <a:ext cx="509592" cy="308578"/>
      </dsp:txXfrm>
    </dsp:sp>
    <dsp:sp modelId="{6BB0ABCB-2373-47ED-9774-278F8EE9E9B2}">
      <dsp:nvSpPr>
        <dsp:cNvPr id="0" name=""/>
        <dsp:cNvSpPr/>
      </dsp:nvSpPr>
      <dsp:spPr>
        <a:xfrm>
          <a:off x="3322843" y="285376"/>
          <a:ext cx="2065693" cy="9553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Exploratory Data Analysis</a:t>
          </a:r>
        </a:p>
      </dsp:txBody>
      <dsp:txXfrm>
        <a:off x="3322843" y="285376"/>
        <a:ext cx="2065693" cy="636896"/>
      </dsp:txXfrm>
    </dsp:sp>
    <dsp:sp modelId="{93C83A52-6E6B-41FD-9424-D118FD751CED}">
      <dsp:nvSpPr>
        <dsp:cNvPr id="0" name=""/>
        <dsp:cNvSpPr/>
      </dsp:nvSpPr>
      <dsp:spPr>
        <a:xfrm>
          <a:off x="3745937" y="922273"/>
          <a:ext cx="2065693" cy="2945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Check through all the dataset information like datatype, missing value, duplicate value etc.</a:t>
          </a:r>
        </a:p>
        <a:p>
          <a:pPr marL="171450" lvl="1" indent="-171450" algn="l" defTabSz="755650">
            <a:lnSpc>
              <a:spcPct val="90000"/>
            </a:lnSpc>
            <a:spcBef>
              <a:spcPct val="0"/>
            </a:spcBef>
            <a:spcAft>
              <a:spcPct val="15000"/>
            </a:spcAft>
            <a:buChar char="•"/>
          </a:pPr>
          <a:r>
            <a:rPr lang="en-US" sz="1700" kern="1200" dirty="0"/>
            <a:t>Analyze each and every data record to ensure we have usable information</a:t>
          </a:r>
        </a:p>
      </dsp:txBody>
      <dsp:txXfrm>
        <a:off x="3806439" y="982775"/>
        <a:ext cx="1944689" cy="2824246"/>
      </dsp:txXfrm>
    </dsp:sp>
    <dsp:sp modelId="{A66EA167-6AD2-4AA4-A421-59E2B4561DDF}">
      <dsp:nvSpPr>
        <dsp:cNvPr id="0" name=""/>
        <dsp:cNvSpPr/>
      </dsp:nvSpPr>
      <dsp:spPr>
        <a:xfrm>
          <a:off x="5701689" y="34667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449535"/>
        <a:ext cx="509592" cy="308578"/>
      </dsp:txXfrm>
    </dsp:sp>
    <dsp:sp modelId="{3E371716-205E-4EF6-A7ED-14278F63B034}">
      <dsp:nvSpPr>
        <dsp:cNvPr id="0" name=""/>
        <dsp:cNvSpPr/>
      </dsp:nvSpPr>
      <dsp:spPr>
        <a:xfrm>
          <a:off x="6641144" y="285376"/>
          <a:ext cx="2065693" cy="9553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Visualization and Data Preprocessing</a:t>
          </a:r>
        </a:p>
      </dsp:txBody>
      <dsp:txXfrm>
        <a:off x="6641144" y="285376"/>
        <a:ext cx="2065693" cy="636896"/>
      </dsp:txXfrm>
    </dsp:sp>
    <dsp:sp modelId="{D91F2413-E4E3-4058-AF8C-E44208B5C14B}">
      <dsp:nvSpPr>
        <dsp:cNvPr id="0" name=""/>
        <dsp:cNvSpPr/>
      </dsp:nvSpPr>
      <dsp:spPr>
        <a:xfrm>
          <a:off x="7064238" y="922273"/>
          <a:ext cx="2065693" cy="2945250"/>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Use various visualization methods to check the data distribution identify presence of outliers and skewness</a:t>
          </a:r>
        </a:p>
        <a:p>
          <a:pPr marL="171450" lvl="1" indent="-171450" algn="l" defTabSz="755650">
            <a:lnSpc>
              <a:spcPct val="90000"/>
            </a:lnSpc>
            <a:spcBef>
              <a:spcPct val="0"/>
            </a:spcBef>
            <a:spcAft>
              <a:spcPct val="15000"/>
            </a:spcAft>
            <a:buChar char="•"/>
          </a:pPr>
          <a:r>
            <a:rPr lang="en-US" sz="1700" kern="1200" dirty="0"/>
            <a:t>Perform encoding and scaling methods</a:t>
          </a:r>
        </a:p>
      </dsp:txBody>
      <dsp:txXfrm>
        <a:off x="7124740" y="982775"/>
        <a:ext cx="1944689" cy="2824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236356"/>
          <a:ext cx="2065693" cy="91391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236356"/>
        <a:ext cx="2065693" cy="609275"/>
      </dsp:txXfrm>
    </dsp:sp>
    <dsp:sp modelId="{9D677988-374B-4BBA-B73C-8BE59201B4AA}">
      <dsp:nvSpPr>
        <dsp:cNvPr id="0" name=""/>
        <dsp:cNvSpPr/>
      </dsp:nvSpPr>
      <dsp:spPr>
        <a:xfrm>
          <a:off x="427637" y="845631"/>
          <a:ext cx="2065693" cy="3413812"/>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can process all the necessary parameters</a:t>
          </a:r>
        </a:p>
      </dsp:txBody>
      <dsp:txXfrm>
        <a:off x="488139" y="906133"/>
        <a:ext cx="1944689" cy="3292808"/>
      </dsp:txXfrm>
    </dsp:sp>
    <dsp:sp modelId="{51EA4E37-9197-43C9-9502-961CC2F00719}">
      <dsp:nvSpPr>
        <dsp:cNvPr id="0" name=""/>
        <dsp:cNvSpPr/>
      </dsp:nvSpPr>
      <dsp:spPr>
        <a:xfrm>
          <a:off x="2383388" y="283844"/>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86704"/>
        <a:ext cx="509592" cy="308578"/>
      </dsp:txXfrm>
    </dsp:sp>
    <dsp:sp modelId="{6BB0ABCB-2373-47ED-9774-278F8EE9E9B2}">
      <dsp:nvSpPr>
        <dsp:cNvPr id="0" name=""/>
        <dsp:cNvSpPr/>
      </dsp:nvSpPr>
      <dsp:spPr>
        <a:xfrm>
          <a:off x="3322843" y="236356"/>
          <a:ext cx="2065693" cy="91391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236356"/>
        <a:ext cx="2065693" cy="609275"/>
      </dsp:txXfrm>
    </dsp:sp>
    <dsp:sp modelId="{93C83A52-6E6B-41FD-9424-D118FD751CED}">
      <dsp:nvSpPr>
        <dsp:cNvPr id="0" name=""/>
        <dsp:cNvSpPr/>
      </dsp:nvSpPr>
      <dsp:spPr>
        <a:xfrm>
          <a:off x="3745937" y="845631"/>
          <a:ext cx="2065693" cy="3413812"/>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cross-validation techniques helps in reducing over fitting and under fitting data</a:t>
          </a:r>
        </a:p>
      </dsp:txBody>
      <dsp:txXfrm>
        <a:off x="3806439" y="906133"/>
        <a:ext cx="1944689" cy="3292808"/>
      </dsp:txXfrm>
    </dsp:sp>
    <dsp:sp modelId="{A66EA167-6AD2-4AA4-A421-59E2B4561DDF}">
      <dsp:nvSpPr>
        <dsp:cNvPr id="0" name=""/>
        <dsp:cNvSpPr/>
      </dsp:nvSpPr>
      <dsp:spPr>
        <a:xfrm>
          <a:off x="5701689" y="283844"/>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86704"/>
        <a:ext cx="509592" cy="308578"/>
      </dsp:txXfrm>
    </dsp:sp>
    <dsp:sp modelId="{3E371716-205E-4EF6-A7ED-14278F63B034}">
      <dsp:nvSpPr>
        <dsp:cNvPr id="0" name=""/>
        <dsp:cNvSpPr/>
      </dsp:nvSpPr>
      <dsp:spPr>
        <a:xfrm>
          <a:off x="6641144" y="236356"/>
          <a:ext cx="2065693" cy="91391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236356"/>
        <a:ext cx="2065693" cy="609275"/>
      </dsp:txXfrm>
    </dsp:sp>
    <dsp:sp modelId="{D91F2413-E4E3-4058-AF8C-E44208B5C14B}">
      <dsp:nvSpPr>
        <dsp:cNvPr id="0" name=""/>
        <dsp:cNvSpPr/>
      </dsp:nvSpPr>
      <dsp:spPr>
        <a:xfrm>
          <a:off x="7064238" y="845631"/>
          <a:ext cx="2065693" cy="3413812"/>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906133"/>
        <a:ext cx="1944689" cy="32928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3/26/2022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2C6627B-E4D5-2947-8E88-B84039729B99}"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19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67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000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519694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813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20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438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410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843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987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C6627B-E4D5-2947-8E88-B84039729B99}"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97279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81062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3/26/2022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C6627B-E4D5-2947-8E88-B84039729B99}"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401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C6627B-E4D5-2947-8E88-B84039729B99}"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6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C6627B-E4D5-2947-8E88-B84039729B99}" type="slidenum">
              <a:rPr lang="en-US" smtClean="0"/>
              <a:t>‹#›</a:t>
            </a:fld>
            <a:endParaRPr lang="en-US" dirty="0"/>
          </a:p>
        </p:txBody>
      </p:sp>
    </p:spTree>
    <p:extLst>
      <p:ext uri="{BB962C8B-B14F-4D97-AF65-F5344CB8AC3E}">
        <p14:creationId xmlns:p14="http://schemas.microsoft.com/office/powerpoint/2010/main" val="100942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56824-A55C-4F44-B9CB-109B027241D7}" type="datetimeFigureOut">
              <a:rPr lang="en-US" smtClean="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764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356824-A55C-4F44-B9CB-109B027241D7}" type="datetimeFigureOut">
              <a:rPr lang="en-US" smtClean="0"/>
              <a:t>3/26/2022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2C6627B-E4D5-2947-8E88-B84039729B99}"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353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49">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356824-A55C-4F44-B9CB-109B027241D7}" type="datetimeFigureOut">
              <a:rPr lang="en-US" smtClean="0"/>
              <a:t>3/26/2022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C6627B-E4D5-2947-8E88-B84039729B99}"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07130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669" r:id="rId18"/>
    <p:sldLayoutId id="2147483673" r:id="rId19"/>
    <p:sldLayoutId id="2147483674" r:id="rId20"/>
    <p:sldLayoutId id="2147483677" r:id="rId21"/>
    <p:sldLayoutId id="2147483678" r:id="rId22"/>
    <p:sldLayoutId id="2147483679" r:id="rId23"/>
    <p:sldLayoutId id="2147483681" r:id="rId24"/>
    <p:sldLayoutId id="2147483682" r:id="rId25"/>
    <p:sldLayoutId id="2147483686" r:id="rId26"/>
    <p:sldLayoutId id="2147483683" r:id="rId27"/>
    <p:sldLayoutId id="2147483685" r:id="rId28"/>
    <p:sldLayoutId id="2147483684" r:id="rId29"/>
    <p:sldLayoutId id="2147483680" r:id="rId30"/>
    <p:sldLayoutId id="2147483691" r:id="rId31"/>
    <p:sldLayoutId id="2147483692" r:id="rId32"/>
    <p:sldLayoutId id="2147483693" r:id="rId33"/>
    <p:sldLayoutId id="2147483694" r:id="rId34"/>
    <p:sldLayoutId id="2147483688" r:id="rId35"/>
    <p:sldLayoutId id="2147483687" r:id="rId36"/>
    <p:sldLayoutId id="2147483689" r:id="rId37"/>
    <p:sldLayoutId id="2147483697" r:id="rId38"/>
    <p:sldLayoutId id="2147483698" r:id="rId39"/>
    <p:sldLayoutId id="2147483703" r:id="rId40"/>
    <p:sldLayoutId id="2147483704" r:id="rId41"/>
    <p:sldLayoutId id="2147483705" r:id="rId42"/>
    <p:sldLayoutId id="2147483706" r:id="rId43"/>
    <p:sldLayoutId id="2147483700" r:id="rId44"/>
    <p:sldLayoutId id="2147483699" r:id="rId45"/>
    <p:sldLayoutId id="2147483701" r:id="rId46"/>
    <p:sldLayoutId id="2147483702" r:id="rId47"/>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DE3C2C2B-CD81-4BF3-B162-5BEBB204ACB4}"/>
              </a:ext>
            </a:extLst>
          </p:cNvPr>
          <p:cNvPicPr>
            <a:picLocks noGrp="1" noChangeAspect="1"/>
          </p:cNvPicPr>
          <p:nvPr>
            <p:ph type="pic" sz="quarter" idx="10"/>
          </p:nvPr>
        </p:nvPicPr>
        <p:blipFill>
          <a:blip r:embed="rId2"/>
          <a:srcRect t="250" b="250"/>
          <a:stretch>
            <a:fillRect/>
          </a:stretch>
        </p:blipFill>
        <p:spPr>
          <a:xfrm>
            <a:off x="1" y="0"/>
            <a:ext cx="12192000" cy="6858000"/>
          </a:xfrm>
          <a:solidFill>
            <a:schemeClr val="accent5">
              <a:lumMod val="75000"/>
            </a:schemeClr>
          </a:solidFill>
        </p:spPr>
      </p:pic>
      <p:sp>
        <p:nvSpPr>
          <p:cNvPr id="3" name="Text Placeholder 2">
            <a:extLst>
              <a:ext uri="{FF2B5EF4-FFF2-40B4-BE49-F238E27FC236}">
                <a16:creationId xmlns:a16="http://schemas.microsoft.com/office/drawing/2014/main" id="{683B03CA-80DB-43B0-8E59-84671F30EF0D}"/>
              </a:ext>
            </a:extLst>
          </p:cNvPr>
          <p:cNvSpPr>
            <a:spLocks noGrp="1"/>
          </p:cNvSpPr>
          <p:nvPr>
            <p:ph type="body" idx="13"/>
          </p:nvPr>
        </p:nvSpPr>
        <p:spPr>
          <a:xfrm flipH="1">
            <a:off x="7192651" y="5156461"/>
            <a:ext cx="4713397" cy="480767"/>
          </a:xfrm>
        </p:spPr>
        <p:txBody>
          <a:bodyPr>
            <a:normAutofit/>
          </a:bodyPr>
          <a:lstStyle/>
          <a:p>
            <a:r>
              <a:rPr lang="en-IN" dirty="0"/>
              <a:t>SUBMITTED BY CHRIS CHHOTAI</a:t>
            </a:r>
          </a:p>
        </p:txBody>
      </p:sp>
      <p:sp>
        <p:nvSpPr>
          <p:cNvPr id="4" name="Title 3">
            <a:extLst>
              <a:ext uri="{FF2B5EF4-FFF2-40B4-BE49-F238E27FC236}">
                <a16:creationId xmlns:a16="http://schemas.microsoft.com/office/drawing/2014/main" id="{42345EC3-9410-4E15-89F4-F1E51200FB90}"/>
              </a:ext>
            </a:extLst>
          </p:cNvPr>
          <p:cNvSpPr>
            <a:spLocks noGrp="1"/>
          </p:cNvSpPr>
          <p:nvPr>
            <p:ph type="ctrTitle"/>
          </p:nvPr>
        </p:nvSpPr>
        <p:spPr>
          <a:xfrm flipH="1">
            <a:off x="7117236" y="1489436"/>
            <a:ext cx="4392889" cy="2432116"/>
          </a:xfrm>
        </p:spPr>
        <p:txBody>
          <a:bodyPr>
            <a:normAutofit fontScale="90000"/>
          </a:bodyPr>
          <a:lstStyle/>
          <a:p>
            <a:r>
              <a:rPr lang="en-US" dirty="0"/>
              <a:t>Malignant comments classifier project presentation</a:t>
            </a:r>
            <a:endParaRPr lang="en-IN" dirty="0"/>
          </a:p>
        </p:txBody>
      </p:sp>
    </p:spTree>
    <p:extLst>
      <p:ext uri="{BB962C8B-B14F-4D97-AF65-F5344CB8AC3E}">
        <p14:creationId xmlns:p14="http://schemas.microsoft.com/office/powerpoint/2010/main" val="2501355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B726-7B63-44E5-81E7-E9940D6A755C}"/>
              </a:ext>
            </a:extLst>
          </p:cNvPr>
          <p:cNvSpPr>
            <a:spLocks noGrp="1"/>
          </p:cNvSpPr>
          <p:nvPr>
            <p:ph type="ctrTitle"/>
          </p:nvPr>
        </p:nvSpPr>
        <p:spPr/>
        <p:txBody>
          <a:bodyPr/>
          <a:lstStyle/>
          <a:p>
            <a:r>
              <a:rPr lang="en-US" dirty="0"/>
              <a:t>Data preprocessing</a:t>
            </a:r>
            <a:endParaRPr lang="en-IN" dirty="0"/>
          </a:p>
        </p:txBody>
      </p:sp>
      <p:sp>
        <p:nvSpPr>
          <p:cNvPr id="3" name="Text Placeholder 2">
            <a:extLst>
              <a:ext uri="{FF2B5EF4-FFF2-40B4-BE49-F238E27FC236}">
                <a16:creationId xmlns:a16="http://schemas.microsoft.com/office/drawing/2014/main" id="{F2263732-2C3E-4BAD-8783-615F545BB1CC}"/>
              </a:ext>
            </a:extLst>
          </p:cNvPr>
          <p:cNvSpPr>
            <a:spLocks noGrp="1"/>
          </p:cNvSpPr>
          <p:nvPr>
            <p:ph type="body" sz="quarter" idx="14"/>
          </p:nvPr>
        </p:nvSpPr>
        <p:spPr/>
        <p:txBody>
          <a:bodyPr/>
          <a:lstStyle/>
          <a:p>
            <a:r>
              <a:rPr lang="en-IN" dirty="0"/>
              <a:t>1. Load dataset </a:t>
            </a:r>
          </a:p>
          <a:p>
            <a:r>
              <a:rPr lang="en-IN" dirty="0"/>
              <a:t>2. Remove null values </a:t>
            </a:r>
          </a:p>
          <a:p>
            <a:r>
              <a:rPr lang="en-IN" dirty="0"/>
              <a:t>3. Drop column id </a:t>
            </a:r>
          </a:p>
          <a:p>
            <a:r>
              <a:rPr lang="en-IN" dirty="0"/>
              <a:t>4. Convert comment text to lower case and replace '\n' with single space. </a:t>
            </a:r>
          </a:p>
          <a:p>
            <a:r>
              <a:rPr lang="en-IN" dirty="0"/>
              <a:t>5. Keep only text data i.e. a-z' and remove other data from comment text. </a:t>
            </a:r>
          </a:p>
          <a:p>
            <a:r>
              <a:rPr lang="en-IN" dirty="0"/>
              <a:t>6. Remove stop words and punctuations </a:t>
            </a:r>
          </a:p>
          <a:p>
            <a:r>
              <a:rPr lang="en-IN" dirty="0"/>
              <a:t>7. Apply Stemming using </a:t>
            </a:r>
            <a:r>
              <a:rPr lang="en-IN" dirty="0" err="1"/>
              <a:t>SnowballStemmer</a:t>
            </a:r>
            <a:r>
              <a:rPr lang="en-IN" dirty="0"/>
              <a:t> </a:t>
            </a:r>
          </a:p>
          <a:p>
            <a:r>
              <a:rPr lang="en-IN" dirty="0"/>
              <a:t>8. Convert text to vectors using </a:t>
            </a:r>
            <a:r>
              <a:rPr lang="en-IN" dirty="0" err="1"/>
              <a:t>TfidfVectorizer</a:t>
            </a:r>
            <a:r>
              <a:rPr lang="en-IN" dirty="0"/>
              <a:t> </a:t>
            </a:r>
          </a:p>
          <a:p>
            <a:r>
              <a:rPr lang="en-IN" dirty="0"/>
              <a:t>9. Load saved or serialized model </a:t>
            </a:r>
          </a:p>
          <a:p>
            <a:r>
              <a:rPr lang="en-IN" dirty="0"/>
              <a:t>10. Predict values for multi class label</a:t>
            </a:r>
          </a:p>
          <a:p>
            <a:endParaRPr lang="en-IN" dirty="0"/>
          </a:p>
        </p:txBody>
      </p:sp>
      <p:pic>
        <p:nvPicPr>
          <p:cNvPr id="5" name="Picture 4">
            <a:extLst>
              <a:ext uri="{FF2B5EF4-FFF2-40B4-BE49-F238E27FC236}">
                <a16:creationId xmlns:a16="http://schemas.microsoft.com/office/drawing/2014/main" id="{36148732-02D8-4BE2-8324-527120C37B53}"/>
              </a:ext>
            </a:extLst>
          </p:cNvPr>
          <p:cNvPicPr>
            <a:picLocks noChangeAspect="1"/>
          </p:cNvPicPr>
          <p:nvPr/>
        </p:nvPicPr>
        <p:blipFill>
          <a:blip r:embed="rId2"/>
          <a:stretch>
            <a:fillRect/>
          </a:stretch>
        </p:blipFill>
        <p:spPr>
          <a:xfrm>
            <a:off x="6719626" y="2536117"/>
            <a:ext cx="5079753" cy="2653704"/>
          </a:xfrm>
          <a:prstGeom prst="rect">
            <a:avLst/>
          </a:prstGeom>
        </p:spPr>
      </p:pic>
    </p:spTree>
    <p:extLst>
      <p:ext uri="{BB962C8B-B14F-4D97-AF65-F5344CB8AC3E}">
        <p14:creationId xmlns:p14="http://schemas.microsoft.com/office/powerpoint/2010/main" val="3896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F7C-C8BC-4E61-9CB4-FCA2804B4224}"/>
              </a:ext>
            </a:extLst>
          </p:cNvPr>
          <p:cNvSpPr>
            <a:spLocks noGrp="1"/>
          </p:cNvSpPr>
          <p:nvPr>
            <p:ph type="ctr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D7CE6917-BCD1-442C-92CD-16A6A48BE41F}"/>
              </a:ext>
            </a:extLst>
          </p:cNvPr>
          <p:cNvSpPr>
            <a:spLocks noGrp="1"/>
          </p:cNvSpPr>
          <p:nvPr>
            <p:ph type="body" sz="quarter" idx="14"/>
          </p:nvPr>
        </p:nvSpPr>
        <p:spPr>
          <a:xfrm>
            <a:off x="392621" y="1897754"/>
            <a:ext cx="11369070" cy="3965718"/>
          </a:xfrm>
        </p:spPr>
        <p:txBody>
          <a:bodyPr/>
          <a:lstStyle/>
          <a:p>
            <a:pPr marL="285750" indent="-285750">
              <a:buFont typeface="Courier New" panose="02070309020205020404" pitchFamily="49" charset="0"/>
              <a:buChar char="o"/>
            </a:pPr>
            <a:r>
              <a:rPr lang="en-IN" dirty="0"/>
              <a:t> Hardware technology being used.</a:t>
            </a:r>
          </a:p>
          <a:p>
            <a:r>
              <a:rPr lang="en-IN" dirty="0"/>
              <a:t>RAM 	: 16 GB</a:t>
            </a:r>
          </a:p>
          <a:p>
            <a:r>
              <a:rPr lang="en-IN" dirty="0"/>
              <a:t>CPU 	: </a:t>
            </a:r>
            <a:r>
              <a:rPr lang="en-US" dirty="0"/>
              <a:t>11th Gen Intel(R) Core(TM) i7-11390H @ 3.40GHz   2.92 GHz</a:t>
            </a:r>
            <a:endParaRPr lang="en-IN" dirty="0"/>
          </a:p>
          <a:p>
            <a:pPr marL="285750" indent="-285750">
              <a:buFont typeface="Courier New" panose="02070309020205020404" pitchFamily="49" charset="0"/>
              <a:buChar char="o"/>
            </a:pPr>
            <a:r>
              <a:rPr lang="en-IN" dirty="0"/>
              <a:t> Software technology being used.</a:t>
            </a:r>
          </a:p>
          <a:p>
            <a:r>
              <a:rPr lang="en-IN" dirty="0"/>
              <a:t>Programming language 		: Python</a:t>
            </a:r>
          </a:p>
          <a:p>
            <a:r>
              <a:rPr lang="en-IN" dirty="0"/>
              <a:t>Distribution 			: Anaconda Navigator</a:t>
            </a:r>
          </a:p>
          <a:p>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r>
              <a:rPr lang="en-IN" dirty="0"/>
              <a:t>Pandas, NumPy, matplotlib, seaborn, scikit-learn, NLTK</a:t>
            </a:r>
          </a:p>
          <a:p>
            <a:endParaRPr lang="en-IN" dirty="0"/>
          </a:p>
        </p:txBody>
      </p:sp>
    </p:spTree>
    <p:extLst>
      <p:ext uri="{BB962C8B-B14F-4D97-AF65-F5344CB8AC3E}">
        <p14:creationId xmlns:p14="http://schemas.microsoft.com/office/powerpoint/2010/main" val="155890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137-3A5A-4F99-8B0D-A29015A00C7D}"/>
              </a:ext>
            </a:extLst>
          </p:cNvPr>
          <p:cNvSpPr>
            <a:spLocks noGrp="1"/>
          </p:cNvSpPr>
          <p:nvPr>
            <p:ph type="ctrTitle"/>
          </p:nvPr>
        </p:nvSpPr>
        <p:spPr/>
        <p:txBody>
          <a:bodyPr/>
          <a:lstStyle/>
          <a:p>
            <a:r>
              <a:rPr lang="en-US" dirty="0"/>
              <a:t>Imported dependencies</a:t>
            </a:r>
            <a:endParaRPr lang="en-IN" dirty="0"/>
          </a:p>
        </p:txBody>
      </p:sp>
      <p:sp>
        <p:nvSpPr>
          <p:cNvPr id="3" name="Text Placeholder 2">
            <a:extLst>
              <a:ext uri="{FF2B5EF4-FFF2-40B4-BE49-F238E27FC236}">
                <a16:creationId xmlns:a16="http://schemas.microsoft.com/office/drawing/2014/main" id="{89E06906-2158-48E1-9E3F-7DED4E1CA625}"/>
              </a:ext>
            </a:extLst>
          </p:cNvPr>
          <p:cNvSpPr>
            <a:spLocks noGrp="1"/>
          </p:cNvSpPr>
          <p:nvPr>
            <p:ph type="body" sz="quarter" idx="14"/>
          </p:nvPr>
        </p:nvSpPr>
        <p:spPr/>
        <p:txBody>
          <a:bodyPr/>
          <a:lstStyle/>
          <a:p>
            <a:r>
              <a:rPr lang="en-US" dirty="0"/>
              <a:t> </a:t>
            </a:r>
            <a:endParaRPr lang="en-IN" dirty="0"/>
          </a:p>
        </p:txBody>
      </p:sp>
      <p:pic>
        <p:nvPicPr>
          <p:cNvPr id="6" name="Picture 5">
            <a:extLst>
              <a:ext uri="{FF2B5EF4-FFF2-40B4-BE49-F238E27FC236}">
                <a16:creationId xmlns:a16="http://schemas.microsoft.com/office/drawing/2014/main" id="{2140DFF4-5080-4BF5-8406-77E2C30C9196}"/>
              </a:ext>
            </a:extLst>
          </p:cNvPr>
          <p:cNvPicPr>
            <a:picLocks noChangeAspect="1"/>
          </p:cNvPicPr>
          <p:nvPr/>
        </p:nvPicPr>
        <p:blipFill>
          <a:blip r:embed="rId2"/>
          <a:stretch>
            <a:fillRect/>
          </a:stretch>
        </p:blipFill>
        <p:spPr>
          <a:xfrm>
            <a:off x="291887" y="1342198"/>
            <a:ext cx="11369070" cy="4747518"/>
          </a:xfrm>
          <a:prstGeom prst="rect">
            <a:avLst/>
          </a:prstGeom>
        </p:spPr>
      </p:pic>
    </p:spTree>
    <p:extLst>
      <p:ext uri="{BB962C8B-B14F-4D97-AF65-F5344CB8AC3E}">
        <p14:creationId xmlns:p14="http://schemas.microsoft.com/office/powerpoint/2010/main" val="318465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A783-CCE1-46CA-BF23-C0CAC64D20FB}"/>
              </a:ext>
            </a:extLst>
          </p:cNvPr>
          <p:cNvSpPr>
            <a:spLocks noGrp="1"/>
          </p:cNvSpPr>
          <p:nvPr>
            <p:ph type="ctrTitle"/>
          </p:nvPr>
        </p:nvSpPr>
        <p:spPr/>
        <p:txBody>
          <a:bodyPr/>
          <a:lstStyle/>
          <a:p>
            <a:r>
              <a:rPr lang="en-US" dirty="0"/>
              <a:t>EXPLORATORY DATA ANALYSIS (EDA) AND VISUALIZATION</a:t>
            </a:r>
            <a:endParaRPr lang="en-IN" dirty="0"/>
          </a:p>
        </p:txBody>
      </p:sp>
      <p:sp>
        <p:nvSpPr>
          <p:cNvPr id="3" name="Text Placeholder 2">
            <a:extLst>
              <a:ext uri="{FF2B5EF4-FFF2-40B4-BE49-F238E27FC236}">
                <a16:creationId xmlns:a16="http://schemas.microsoft.com/office/drawing/2014/main" id="{C862E43C-A378-491A-8B52-ED286C84CA1F}"/>
              </a:ext>
            </a:extLst>
          </p:cNvPr>
          <p:cNvSpPr>
            <a:spLocks noGrp="1"/>
          </p:cNvSpPr>
          <p:nvPr>
            <p:ph type="body" sz="quarter" idx="14"/>
          </p:nvPr>
        </p:nvSpPr>
        <p:spPr/>
        <p:txBody>
          <a:bodyPr/>
          <a:lstStyle/>
          <a:p>
            <a:r>
              <a:rPr lang="en-US" dirty="0"/>
              <a:t> </a:t>
            </a:r>
            <a:endParaRPr lang="en-IN" dirty="0"/>
          </a:p>
        </p:txBody>
      </p:sp>
      <p:sp>
        <p:nvSpPr>
          <p:cNvPr id="11" name="TextBox 10">
            <a:extLst>
              <a:ext uri="{FF2B5EF4-FFF2-40B4-BE49-F238E27FC236}">
                <a16:creationId xmlns:a16="http://schemas.microsoft.com/office/drawing/2014/main" id="{90F9E978-F95A-4667-B8C0-6C53BA3F3A80}"/>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12" name="TextBox 11">
            <a:extLst>
              <a:ext uri="{FF2B5EF4-FFF2-40B4-BE49-F238E27FC236}">
                <a16:creationId xmlns:a16="http://schemas.microsoft.com/office/drawing/2014/main" id="{8618FF1B-A466-4BF3-8CAA-4109A66B2EB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13" name="TextBox 12">
            <a:extLst>
              <a:ext uri="{FF2B5EF4-FFF2-40B4-BE49-F238E27FC236}">
                <a16:creationId xmlns:a16="http://schemas.microsoft.com/office/drawing/2014/main" id="{79176100-13EF-4E39-BA82-408F67794047}"/>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14" name="TextBox 13">
            <a:extLst>
              <a:ext uri="{FF2B5EF4-FFF2-40B4-BE49-F238E27FC236}">
                <a16:creationId xmlns:a16="http://schemas.microsoft.com/office/drawing/2014/main" id="{D9611067-4A94-48A6-870A-A4C18323C3F9}"/>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15" name="TextBox 14">
            <a:extLst>
              <a:ext uri="{FF2B5EF4-FFF2-40B4-BE49-F238E27FC236}">
                <a16:creationId xmlns:a16="http://schemas.microsoft.com/office/drawing/2014/main" id="{30C1D2F7-994A-47AD-BECC-E51C11D920E3}"/>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16" name="TextBox 15">
            <a:extLst>
              <a:ext uri="{FF2B5EF4-FFF2-40B4-BE49-F238E27FC236}">
                <a16:creationId xmlns:a16="http://schemas.microsoft.com/office/drawing/2014/main" id="{3AFB3065-0338-4E1D-89D9-75C9D46E210C}"/>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7" name="TextBox 16">
            <a:extLst>
              <a:ext uri="{FF2B5EF4-FFF2-40B4-BE49-F238E27FC236}">
                <a16:creationId xmlns:a16="http://schemas.microsoft.com/office/drawing/2014/main" id="{2FBF23AD-1EFD-4457-AD49-F4B2052DF086}"/>
              </a:ext>
            </a:extLst>
          </p:cNvPr>
          <p:cNvSpPr txBox="1"/>
          <p:nvPr/>
        </p:nvSpPr>
        <p:spPr>
          <a:xfrm>
            <a:off x="4293493" y="256614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8" name="TextBox 17">
            <a:extLst>
              <a:ext uri="{FF2B5EF4-FFF2-40B4-BE49-F238E27FC236}">
                <a16:creationId xmlns:a16="http://schemas.microsoft.com/office/drawing/2014/main" id="{FFDA6937-0733-44B8-96A3-DD4E807E6C8F}"/>
              </a:ext>
            </a:extLst>
          </p:cNvPr>
          <p:cNvSpPr txBox="1"/>
          <p:nvPr/>
        </p:nvSpPr>
        <p:spPr>
          <a:xfrm>
            <a:off x="7726827" y="2592060"/>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9" name="TextBox 18">
            <a:extLst>
              <a:ext uri="{FF2B5EF4-FFF2-40B4-BE49-F238E27FC236}">
                <a16:creationId xmlns:a16="http://schemas.microsoft.com/office/drawing/2014/main" id="{CF3854D7-C6AB-47ED-9CEE-E963FF12DF88}"/>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20" name="TextBox 19">
            <a:extLst>
              <a:ext uri="{FF2B5EF4-FFF2-40B4-BE49-F238E27FC236}">
                <a16:creationId xmlns:a16="http://schemas.microsoft.com/office/drawing/2014/main" id="{6B3FD18E-5BA3-4C9C-962F-2C0122D754AB}"/>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62925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AA7E1-82AC-420E-A075-349CA2E62975}"/>
              </a:ext>
            </a:extLst>
          </p:cNvPr>
          <p:cNvSpPr>
            <a:spLocks noGrp="1"/>
          </p:cNvSpPr>
          <p:nvPr>
            <p:ph type="ctrTitle"/>
          </p:nvPr>
        </p:nvSpPr>
        <p:spPr/>
        <p:txBody>
          <a:bodyPr/>
          <a:lstStyle/>
          <a:p>
            <a:r>
              <a:rPr lang="en-US" dirty="0"/>
              <a:t>Cyberbullying statistics</a:t>
            </a:r>
            <a:endParaRPr lang="en-IN" dirty="0"/>
          </a:p>
        </p:txBody>
      </p:sp>
      <p:sp>
        <p:nvSpPr>
          <p:cNvPr id="4" name="Text Placeholder 3">
            <a:extLst>
              <a:ext uri="{FF2B5EF4-FFF2-40B4-BE49-F238E27FC236}">
                <a16:creationId xmlns:a16="http://schemas.microsoft.com/office/drawing/2014/main" id="{62D6981D-AF17-43C5-A111-3C6E118283E8}"/>
              </a:ext>
            </a:extLst>
          </p:cNvPr>
          <p:cNvSpPr>
            <a:spLocks noGrp="1"/>
          </p:cNvSpPr>
          <p:nvPr>
            <p:ph type="body" sz="quarter" idx="14"/>
          </p:nvPr>
        </p:nvSpPr>
        <p:spPr/>
        <p:txBody>
          <a:bodyPr>
            <a:normAutofit/>
          </a:bodyPr>
          <a:lstStyle/>
          <a:p>
            <a:r>
              <a:rPr lang="en-US" dirty="0"/>
              <a:t>Cyberbullying is becoming more prevalent in countries all around the world. In essence, cyberbullying is very similar to the type of bullying that many children have become accustomed to at school. The only difference is that it is conducted entirely online.</a:t>
            </a:r>
            <a:endParaRPr lang="en-IN" dirty="0"/>
          </a:p>
        </p:txBody>
      </p:sp>
      <p:pic>
        <p:nvPicPr>
          <p:cNvPr id="8" name="Picture 7">
            <a:extLst>
              <a:ext uri="{FF2B5EF4-FFF2-40B4-BE49-F238E27FC236}">
                <a16:creationId xmlns:a16="http://schemas.microsoft.com/office/drawing/2014/main" id="{8C99131A-13AA-493F-AF80-79CE7852BE9D}"/>
              </a:ext>
            </a:extLst>
          </p:cNvPr>
          <p:cNvPicPr>
            <a:picLocks noChangeAspect="1"/>
          </p:cNvPicPr>
          <p:nvPr/>
        </p:nvPicPr>
        <p:blipFill>
          <a:blip r:embed="rId2"/>
          <a:stretch>
            <a:fillRect/>
          </a:stretch>
        </p:blipFill>
        <p:spPr>
          <a:xfrm>
            <a:off x="6586935" y="2199165"/>
            <a:ext cx="5212441" cy="3653620"/>
          </a:xfrm>
          <a:prstGeom prst="rect">
            <a:avLst/>
          </a:prstGeom>
        </p:spPr>
      </p:pic>
    </p:spTree>
    <p:extLst>
      <p:ext uri="{BB962C8B-B14F-4D97-AF65-F5344CB8AC3E}">
        <p14:creationId xmlns:p14="http://schemas.microsoft.com/office/powerpoint/2010/main" val="295620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B2A64-0F20-4033-A672-C25801CD7E96}"/>
              </a:ext>
            </a:extLst>
          </p:cNvPr>
          <p:cNvSpPr>
            <a:spLocks noGrp="1"/>
          </p:cNvSpPr>
          <p:nvPr>
            <p:ph type="ctrTitle"/>
          </p:nvPr>
        </p:nvSpPr>
        <p:spPr/>
        <p:txBody>
          <a:bodyPr/>
          <a:lstStyle/>
          <a:p>
            <a:r>
              <a:rPr lang="en-US" dirty="0"/>
              <a:t>Effects of cyberbullying</a:t>
            </a:r>
            <a:endParaRPr lang="en-IN" dirty="0"/>
          </a:p>
        </p:txBody>
      </p:sp>
      <p:sp>
        <p:nvSpPr>
          <p:cNvPr id="4" name="Text Placeholder 3">
            <a:extLst>
              <a:ext uri="{FF2B5EF4-FFF2-40B4-BE49-F238E27FC236}">
                <a16:creationId xmlns:a16="http://schemas.microsoft.com/office/drawing/2014/main" id="{08373F7F-D47D-4A2B-93CF-B26BCDBA4233}"/>
              </a:ext>
            </a:extLst>
          </p:cNvPr>
          <p:cNvSpPr>
            <a:spLocks noGrp="1"/>
          </p:cNvSpPr>
          <p:nvPr>
            <p:ph type="body" sz="quarter" idx="14"/>
          </p:nvPr>
        </p:nvSpPr>
        <p:spPr>
          <a:xfrm>
            <a:off x="5711877" y="2513531"/>
            <a:ext cx="4890578" cy="1830938"/>
          </a:xfrm>
        </p:spPr>
        <p:txBody>
          <a:bodyPr>
            <a:normAutofit/>
          </a:bodyPr>
          <a:lstStyle/>
          <a:p>
            <a:r>
              <a:rPr lang="en-US" dirty="0"/>
              <a:t>Cyberbullying is a severe problem that affects not only the young victims, but also their families, the bully, and anyone who witness cyberbullying. Cyberbullying, on the other hand, can have the greatest negative impact on the victim, as they may experience a variety of emotional disorders that influence their social and academic performance, as well as their overall mental health.</a:t>
            </a:r>
            <a:endParaRPr lang="en-IN" dirty="0"/>
          </a:p>
        </p:txBody>
      </p:sp>
      <p:pic>
        <p:nvPicPr>
          <p:cNvPr id="8" name="Picture 7">
            <a:extLst>
              <a:ext uri="{FF2B5EF4-FFF2-40B4-BE49-F238E27FC236}">
                <a16:creationId xmlns:a16="http://schemas.microsoft.com/office/drawing/2014/main" id="{EF1B1943-C87C-4ACB-ABE0-5C2A32CAC5FB}"/>
              </a:ext>
            </a:extLst>
          </p:cNvPr>
          <p:cNvPicPr>
            <a:picLocks noChangeAspect="1"/>
          </p:cNvPicPr>
          <p:nvPr/>
        </p:nvPicPr>
        <p:blipFill>
          <a:blip r:embed="rId2"/>
          <a:stretch>
            <a:fillRect/>
          </a:stretch>
        </p:blipFill>
        <p:spPr>
          <a:xfrm>
            <a:off x="914773" y="205483"/>
            <a:ext cx="4407239" cy="5054885"/>
          </a:xfrm>
          <a:prstGeom prst="rect">
            <a:avLst/>
          </a:prstGeom>
        </p:spPr>
      </p:pic>
    </p:spTree>
    <p:extLst>
      <p:ext uri="{BB962C8B-B14F-4D97-AF65-F5344CB8AC3E}">
        <p14:creationId xmlns:p14="http://schemas.microsoft.com/office/powerpoint/2010/main" val="809285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1E926-E9EC-484C-A6A3-FE7BD2E3FB52}"/>
              </a:ext>
            </a:extLst>
          </p:cNvPr>
          <p:cNvSpPr>
            <a:spLocks noGrp="1"/>
          </p:cNvSpPr>
          <p:nvPr>
            <p:ph type="ctrTitle"/>
          </p:nvPr>
        </p:nvSpPr>
        <p:spPr/>
        <p:txBody>
          <a:bodyPr/>
          <a:lstStyle/>
          <a:p>
            <a:r>
              <a:rPr lang="en-US" dirty="0"/>
              <a:t>Count plot</a:t>
            </a:r>
            <a:endParaRPr lang="en-IN" dirty="0"/>
          </a:p>
        </p:txBody>
      </p:sp>
      <p:sp>
        <p:nvSpPr>
          <p:cNvPr id="3" name="Text Placeholder 2">
            <a:extLst>
              <a:ext uri="{FF2B5EF4-FFF2-40B4-BE49-F238E27FC236}">
                <a16:creationId xmlns:a16="http://schemas.microsoft.com/office/drawing/2014/main" id="{5FCC595D-8700-4AE9-940E-A6E245547B3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2CE337B-3F1E-4FCE-8244-CDDD8344507E}"/>
              </a:ext>
            </a:extLst>
          </p:cNvPr>
          <p:cNvPicPr>
            <a:picLocks noChangeAspect="1"/>
          </p:cNvPicPr>
          <p:nvPr/>
        </p:nvPicPr>
        <p:blipFill>
          <a:blip r:embed="rId2"/>
          <a:stretch>
            <a:fillRect/>
          </a:stretch>
        </p:blipFill>
        <p:spPr>
          <a:xfrm>
            <a:off x="299379" y="1157070"/>
            <a:ext cx="11555555" cy="4932645"/>
          </a:xfrm>
          <a:prstGeom prst="rect">
            <a:avLst/>
          </a:prstGeom>
        </p:spPr>
      </p:pic>
    </p:spTree>
    <p:extLst>
      <p:ext uri="{BB962C8B-B14F-4D97-AF65-F5344CB8AC3E}">
        <p14:creationId xmlns:p14="http://schemas.microsoft.com/office/powerpoint/2010/main" val="71175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1A3C-6AF3-4574-A084-9CDC690C02F6}"/>
              </a:ext>
            </a:extLst>
          </p:cNvPr>
          <p:cNvSpPr>
            <a:spLocks noGrp="1"/>
          </p:cNvSpPr>
          <p:nvPr>
            <p:ph type="ctrTitle"/>
          </p:nvPr>
        </p:nvSpPr>
        <p:spPr/>
        <p:txBody>
          <a:bodyPr/>
          <a:lstStyle/>
          <a:p>
            <a:r>
              <a:rPr lang="en-US" dirty="0"/>
              <a:t>Distribution plot</a:t>
            </a:r>
            <a:endParaRPr lang="en-IN" dirty="0"/>
          </a:p>
        </p:txBody>
      </p:sp>
      <p:sp>
        <p:nvSpPr>
          <p:cNvPr id="3" name="Text Placeholder 2">
            <a:extLst>
              <a:ext uri="{FF2B5EF4-FFF2-40B4-BE49-F238E27FC236}">
                <a16:creationId xmlns:a16="http://schemas.microsoft.com/office/drawing/2014/main" id="{5BF82D87-246A-44E5-872C-6B72C3F6BF28}"/>
              </a:ext>
            </a:extLst>
          </p:cNvPr>
          <p:cNvSpPr>
            <a:spLocks noGrp="1"/>
          </p:cNvSpPr>
          <p:nvPr>
            <p:ph type="body" sz="quarter" idx="14"/>
          </p:nvPr>
        </p:nvSpPr>
        <p:spPr/>
        <p:txBody>
          <a:bodyPr/>
          <a:lstStyle/>
          <a:p>
            <a:r>
              <a:rPr lang="en-US" dirty="0"/>
              <a:t> </a:t>
            </a:r>
            <a:endParaRPr lang="en-IN" dirty="0"/>
          </a:p>
        </p:txBody>
      </p:sp>
      <p:pic>
        <p:nvPicPr>
          <p:cNvPr id="6" name="Picture 5">
            <a:extLst>
              <a:ext uri="{FF2B5EF4-FFF2-40B4-BE49-F238E27FC236}">
                <a16:creationId xmlns:a16="http://schemas.microsoft.com/office/drawing/2014/main" id="{BC0D7AC8-69C6-46C2-9E2A-A5D890A8DD27}"/>
              </a:ext>
            </a:extLst>
          </p:cNvPr>
          <p:cNvPicPr>
            <a:picLocks noChangeAspect="1"/>
          </p:cNvPicPr>
          <p:nvPr/>
        </p:nvPicPr>
        <p:blipFill>
          <a:blip r:embed="rId2"/>
          <a:stretch>
            <a:fillRect/>
          </a:stretch>
        </p:blipFill>
        <p:spPr>
          <a:xfrm>
            <a:off x="430306" y="1614233"/>
            <a:ext cx="11117529" cy="4051275"/>
          </a:xfrm>
          <a:prstGeom prst="rect">
            <a:avLst/>
          </a:prstGeom>
        </p:spPr>
      </p:pic>
    </p:spTree>
    <p:extLst>
      <p:ext uri="{BB962C8B-B14F-4D97-AF65-F5344CB8AC3E}">
        <p14:creationId xmlns:p14="http://schemas.microsoft.com/office/powerpoint/2010/main" val="4197525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543-1A27-493E-B99D-7DA52A2A8794}"/>
              </a:ext>
            </a:extLst>
          </p:cNvPr>
          <p:cNvSpPr>
            <a:spLocks noGrp="1"/>
          </p:cNvSpPr>
          <p:nvPr>
            <p:ph type="ctrTitle"/>
          </p:nvPr>
        </p:nvSpPr>
        <p:spPr/>
        <p:txBody>
          <a:bodyPr/>
          <a:lstStyle/>
          <a:p>
            <a:r>
              <a:rPr lang="en-US" dirty="0"/>
              <a:t>Pie plot</a:t>
            </a:r>
            <a:endParaRPr lang="en-IN" dirty="0"/>
          </a:p>
        </p:txBody>
      </p:sp>
      <p:sp>
        <p:nvSpPr>
          <p:cNvPr id="3" name="Text Placeholder 2">
            <a:extLst>
              <a:ext uri="{FF2B5EF4-FFF2-40B4-BE49-F238E27FC236}">
                <a16:creationId xmlns:a16="http://schemas.microsoft.com/office/drawing/2014/main" id="{3FCFE34E-006A-4E69-A194-E79B3FDF8B0C}"/>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D5F962C4-6A14-4E83-BD31-0883DE904E6A}"/>
              </a:ext>
            </a:extLst>
          </p:cNvPr>
          <p:cNvPicPr>
            <a:picLocks noChangeAspect="1"/>
          </p:cNvPicPr>
          <p:nvPr/>
        </p:nvPicPr>
        <p:blipFill>
          <a:blip r:embed="rId2"/>
          <a:stretch>
            <a:fillRect/>
          </a:stretch>
        </p:blipFill>
        <p:spPr>
          <a:xfrm>
            <a:off x="392623" y="1507066"/>
            <a:ext cx="7638181" cy="5086214"/>
          </a:xfrm>
          <a:prstGeom prst="rect">
            <a:avLst/>
          </a:prstGeom>
        </p:spPr>
      </p:pic>
    </p:spTree>
    <p:extLst>
      <p:ext uri="{BB962C8B-B14F-4D97-AF65-F5344CB8AC3E}">
        <p14:creationId xmlns:p14="http://schemas.microsoft.com/office/powerpoint/2010/main" val="53137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4E97E-EBD9-4A11-92EA-0E5B9F0A8132}"/>
              </a:ext>
            </a:extLst>
          </p:cNvPr>
          <p:cNvSpPr>
            <a:spLocks noGrp="1"/>
          </p:cNvSpPr>
          <p:nvPr>
            <p:ph type="ctrTitle"/>
          </p:nvPr>
        </p:nvSpPr>
        <p:spPr/>
        <p:txBody>
          <a:bodyPr/>
          <a:lstStyle/>
          <a:p>
            <a:r>
              <a:rPr lang="en-US" dirty="0"/>
              <a:t>Word cloud</a:t>
            </a:r>
            <a:endParaRPr lang="en-IN" dirty="0"/>
          </a:p>
        </p:txBody>
      </p:sp>
      <p:sp>
        <p:nvSpPr>
          <p:cNvPr id="3" name="Text Placeholder 2">
            <a:extLst>
              <a:ext uri="{FF2B5EF4-FFF2-40B4-BE49-F238E27FC236}">
                <a16:creationId xmlns:a16="http://schemas.microsoft.com/office/drawing/2014/main" id="{4DC3E983-3817-4304-980D-65BF79ACA809}"/>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473C742B-BD89-46EE-9FFB-C2431DF82F57}"/>
              </a:ext>
            </a:extLst>
          </p:cNvPr>
          <p:cNvPicPr>
            <a:picLocks noChangeAspect="1"/>
          </p:cNvPicPr>
          <p:nvPr/>
        </p:nvPicPr>
        <p:blipFill>
          <a:blip r:embed="rId2"/>
          <a:stretch>
            <a:fillRect/>
          </a:stretch>
        </p:blipFill>
        <p:spPr>
          <a:xfrm>
            <a:off x="1228045" y="1342198"/>
            <a:ext cx="9735909" cy="4700384"/>
          </a:xfrm>
          <a:prstGeom prst="rect">
            <a:avLst/>
          </a:prstGeom>
        </p:spPr>
      </p:pic>
    </p:spTree>
    <p:extLst>
      <p:ext uri="{BB962C8B-B14F-4D97-AF65-F5344CB8AC3E}">
        <p14:creationId xmlns:p14="http://schemas.microsoft.com/office/powerpoint/2010/main" val="421805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FC7-CEEA-4A61-9B39-002792125EE1}"/>
              </a:ext>
            </a:extLst>
          </p:cNvPr>
          <p:cNvSpPr>
            <a:spLocks noGrp="1"/>
          </p:cNvSpPr>
          <p:nvPr>
            <p:ph type="ctrTitle"/>
          </p:nvPr>
        </p:nvSpPr>
        <p:spPr/>
        <p:txBody>
          <a:bodyPr>
            <a:normAutofit/>
          </a:bodyPr>
          <a:lstStyle/>
          <a:p>
            <a:r>
              <a:rPr lang="en-US" sz="4500" dirty="0"/>
              <a:t>introduction</a:t>
            </a:r>
            <a:endParaRPr lang="en-IN" sz="4500" dirty="0"/>
          </a:p>
        </p:txBody>
      </p:sp>
      <p:sp>
        <p:nvSpPr>
          <p:cNvPr id="3" name="Text Placeholder 2">
            <a:extLst>
              <a:ext uri="{FF2B5EF4-FFF2-40B4-BE49-F238E27FC236}">
                <a16:creationId xmlns:a16="http://schemas.microsoft.com/office/drawing/2014/main" id="{B231C565-FFD1-4272-9AEA-2C8DC536469C}"/>
              </a:ext>
            </a:extLst>
          </p:cNvPr>
          <p:cNvSpPr>
            <a:spLocks noGrp="1"/>
          </p:cNvSpPr>
          <p:nvPr>
            <p:ph type="body" sz="quarter" idx="14"/>
          </p:nvPr>
        </p:nvSpPr>
        <p:spPr/>
        <p:txBody>
          <a:bodyPr>
            <a:normAutofit/>
          </a:bodyPr>
          <a:lstStyle/>
          <a:p>
            <a:pPr marL="285750" indent="-285750">
              <a:buFont typeface="Courier New" panose="02070309020205020404" pitchFamily="49" charset="0"/>
              <a:buChar char="o"/>
            </a:pPr>
            <a:r>
              <a:rPr lang="en-US" dirty="0"/>
              <a:t>Over the last decade, social media has grown in popularity, allowing users to express themselves and interact with others. </a:t>
            </a:r>
          </a:p>
          <a:p>
            <a:pPr marL="285750" indent="-285750">
              <a:buFont typeface="Courier New" panose="02070309020205020404" pitchFamily="49" charset="0"/>
              <a:buChar char="o"/>
            </a:pPr>
            <a:r>
              <a:rPr lang="en-US" dirty="0"/>
              <a:t>These arguments may emerge as a result of differences of opinion, and they frequently result in confrontations on social media, during which one side may use offensive language referred to as malignant remarks. </a:t>
            </a:r>
          </a:p>
          <a:p>
            <a:pPr marL="285750" indent="-285750">
              <a:buFont typeface="Courier New" panose="02070309020205020404" pitchFamily="49" charset="0"/>
              <a:buChar char="o"/>
            </a:pPr>
            <a:r>
              <a:rPr lang="en-US" dirty="0"/>
              <a:t>This definitely raises the risk of online harassment and abuse. </a:t>
            </a:r>
          </a:p>
          <a:p>
            <a:pPr marL="285750" indent="-285750">
              <a:buFont typeface="Courier New" panose="02070309020205020404" pitchFamily="49" charset="0"/>
              <a:buChar char="o"/>
            </a:pPr>
            <a:r>
              <a:rPr lang="en-US" dirty="0"/>
              <a:t>As a result, some people cease voicing their ideas or stop searching out various viewpoints, resulting in unhealthy and prejudiced debate. </a:t>
            </a:r>
          </a:p>
          <a:p>
            <a:pPr marL="285750" indent="-285750">
              <a:buFont typeface="Courier New" panose="02070309020205020404" pitchFamily="49" charset="0"/>
              <a:buChar char="o"/>
            </a:pPr>
            <a:r>
              <a:rPr lang="en-US" dirty="0"/>
              <a:t>As a result, various platforms and communities find it extremely difficult to allow fair dialogue and are frequently obliged to either limit user comments or shut off user comments entirely.</a:t>
            </a:r>
            <a:endParaRPr lang="en-IN" dirty="0"/>
          </a:p>
        </p:txBody>
      </p:sp>
    </p:spTree>
    <p:extLst>
      <p:ext uri="{BB962C8B-B14F-4D97-AF65-F5344CB8AC3E}">
        <p14:creationId xmlns:p14="http://schemas.microsoft.com/office/powerpoint/2010/main" val="371465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520-BB4F-4AD6-AF25-4B92E390F3EB}"/>
              </a:ext>
            </a:extLst>
          </p:cNvPr>
          <p:cNvSpPr>
            <a:spLocks noGrp="1"/>
          </p:cNvSpPr>
          <p:nvPr>
            <p:ph type="ctrTitle"/>
          </p:nvPr>
        </p:nvSpPr>
        <p:spPr/>
        <p:txBody>
          <a:bodyPr/>
          <a:lstStyle/>
          <a:p>
            <a:r>
              <a:rPr lang="en-US" dirty="0"/>
              <a:t>heatmap</a:t>
            </a:r>
            <a:endParaRPr lang="en-IN" dirty="0"/>
          </a:p>
        </p:txBody>
      </p:sp>
      <p:sp>
        <p:nvSpPr>
          <p:cNvPr id="3" name="Text Placeholder 2">
            <a:extLst>
              <a:ext uri="{FF2B5EF4-FFF2-40B4-BE49-F238E27FC236}">
                <a16:creationId xmlns:a16="http://schemas.microsoft.com/office/drawing/2014/main" id="{07FCF63B-1893-4A97-BC53-A63D138417AC}"/>
              </a:ext>
            </a:extLst>
          </p:cNvPr>
          <p:cNvSpPr>
            <a:spLocks noGrp="1"/>
          </p:cNvSpPr>
          <p:nvPr>
            <p:ph type="body" sz="quarter" idx="14"/>
          </p:nvPr>
        </p:nvSpPr>
        <p:spPr/>
        <p:txBody>
          <a:bodyPr/>
          <a:lstStyle/>
          <a:p>
            <a:r>
              <a:rPr lang="en-US" dirty="0"/>
              <a:t> </a:t>
            </a:r>
            <a:endParaRPr lang="en-IN" dirty="0"/>
          </a:p>
        </p:txBody>
      </p:sp>
      <p:pic>
        <p:nvPicPr>
          <p:cNvPr id="6" name="Picture 5">
            <a:extLst>
              <a:ext uri="{FF2B5EF4-FFF2-40B4-BE49-F238E27FC236}">
                <a16:creationId xmlns:a16="http://schemas.microsoft.com/office/drawing/2014/main" id="{A2D2B4C0-6CCE-41AA-B10B-E6E273060204}"/>
              </a:ext>
            </a:extLst>
          </p:cNvPr>
          <p:cNvPicPr>
            <a:picLocks noChangeAspect="1"/>
          </p:cNvPicPr>
          <p:nvPr/>
        </p:nvPicPr>
        <p:blipFill>
          <a:blip r:embed="rId2"/>
          <a:stretch>
            <a:fillRect/>
          </a:stretch>
        </p:blipFill>
        <p:spPr>
          <a:xfrm>
            <a:off x="3326569" y="339645"/>
            <a:ext cx="8630854" cy="5658640"/>
          </a:xfrm>
          <a:prstGeom prst="rect">
            <a:avLst/>
          </a:prstGeom>
        </p:spPr>
      </p:pic>
    </p:spTree>
    <p:extLst>
      <p:ext uri="{BB962C8B-B14F-4D97-AF65-F5344CB8AC3E}">
        <p14:creationId xmlns:p14="http://schemas.microsoft.com/office/powerpoint/2010/main" val="276229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DE82-5BBC-477E-9822-B762B0DB408B}"/>
              </a:ext>
            </a:extLst>
          </p:cNvPr>
          <p:cNvSpPr>
            <a:spLocks noGrp="1"/>
          </p:cNvSpPr>
          <p:nvPr>
            <p:ph type="ctrTitle"/>
          </p:nvPr>
        </p:nvSpPr>
        <p:spPr/>
        <p:txBody>
          <a:bodyPr/>
          <a:lstStyle/>
          <a:p>
            <a:r>
              <a:rPr lang="en-US" dirty="0"/>
              <a:t>Classification   function</a:t>
            </a:r>
            <a:endParaRPr lang="en-IN" dirty="0"/>
          </a:p>
        </p:txBody>
      </p:sp>
      <p:sp>
        <p:nvSpPr>
          <p:cNvPr id="3" name="Text Placeholder 2">
            <a:extLst>
              <a:ext uri="{FF2B5EF4-FFF2-40B4-BE49-F238E27FC236}">
                <a16:creationId xmlns:a16="http://schemas.microsoft.com/office/drawing/2014/main" id="{A7FE2138-0B3B-405F-9293-52B18A8CB2A1}"/>
              </a:ext>
            </a:extLst>
          </p:cNvPr>
          <p:cNvSpPr>
            <a:spLocks noGrp="1"/>
          </p:cNvSpPr>
          <p:nvPr>
            <p:ph type="body" sz="quarter" idx="14"/>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7C878CE8-8062-4714-A5C0-4803EBD027DE}"/>
              </a:ext>
            </a:extLst>
          </p:cNvPr>
          <p:cNvPicPr/>
          <p:nvPr/>
        </p:nvPicPr>
        <p:blipFill>
          <a:blip r:embed="rId2"/>
          <a:stretch>
            <a:fillRect/>
          </a:stretch>
        </p:blipFill>
        <p:spPr>
          <a:xfrm>
            <a:off x="220824" y="1342197"/>
            <a:ext cx="6157467" cy="4728665"/>
          </a:xfrm>
          <a:prstGeom prst="rect">
            <a:avLst/>
          </a:prstGeom>
        </p:spPr>
      </p:pic>
      <p:pic>
        <p:nvPicPr>
          <p:cNvPr id="5" name="Picture 4">
            <a:extLst>
              <a:ext uri="{FF2B5EF4-FFF2-40B4-BE49-F238E27FC236}">
                <a16:creationId xmlns:a16="http://schemas.microsoft.com/office/drawing/2014/main" id="{8E77FE25-CE1B-48A1-9523-8E7864BEDED8}"/>
              </a:ext>
            </a:extLst>
          </p:cNvPr>
          <p:cNvPicPr/>
          <p:nvPr/>
        </p:nvPicPr>
        <p:blipFill>
          <a:blip r:embed="rId3"/>
          <a:stretch>
            <a:fillRect/>
          </a:stretch>
        </p:blipFill>
        <p:spPr>
          <a:xfrm>
            <a:off x="6378291" y="1342196"/>
            <a:ext cx="5592885" cy="4521275"/>
          </a:xfrm>
          <a:prstGeom prst="rect">
            <a:avLst/>
          </a:prstGeom>
        </p:spPr>
      </p:pic>
    </p:spTree>
    <p:extLst>
      <p:ext uri="{BB962C8B-B14F-4D97-AF65-F5344CB8AC3E}">
        <p14:creationId xmlns:p14="http://schemas.microsoft.com/office/powerpoint/2010/main" val="282567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00B6-2C9B-4DAB-8E43-98DC4443AF70}"/>
              </a:ext>
            </a:extLst>
          </p:cNvPr>
          <p:cNvSpPr>
            <a:spLocks noGrp="1"/>
          </p:cNvSpPr>
          <p:nvPr>
            <p:ph type="ctrTitle"/>
          </p:nvPr>
        </p:nvSpPr>
        <p:spPr/>
        <p:txBody>
          <a:bodyPr/>
          <a:lstStyle/>
          <a:p>
            <a:r>
              <a:rPr lang="en-US" dirty="0"/>
              <a:t>Classification machine learning models</a:t>
            </a:r>
            <a:endParaRPr lang="en-IN" dirty="0"/>
          </a:p>
        </p:txBody>
      </p:sp>
      <p:sp>
        <p:nvSpPr>
          <p:cNvPr id="3" name="Text Placeholder 2">
            <a:extLst>
              <a:ext uri="{FF2B5EF4-FFF2-40B4-BE49-F238E27FC236}">
                <a16:creationId xmlns:a16="http://schemas.microsoft.com/office/drawing/2014/main" id="{39AE761B-E6AF-44E8-8A25-7D78C682345F}"/>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01BAEBCA-20DC-4F83-A5D2-BC4B2BCCA845}"/>
              </a:ext>
            </a:extLst>
          </p:cNvPr>
          <p:cNvPicPr>
            <a:picLocks noChangeAspect="1"/>
          </p:cNvPicPr>
          <p:nvPr/>
        </p:nvPicPr>
        <p:blipFill>
          <a:blip r:embed="rId2"/>
          <a:stretch>
            <a:fillRect/>
          </a:stretch>
        </p:blipFill>
        <p:spPr>
          <a:xfrm>
            <a:off x="392624" y="1342197"/>
            <a:ext cx="8499450" cy="4596690"/>
          </a:xfrm>
          <a:prstGeom prst="rect">
            <a:avLst/>
          </a:prstGeom>
        </p:spPr>
      </p:pic>
    </p:spTree>
    <p:extLst>
      <p:ext uri="{BB962C8B-B14F-4D97-AF65-F5344CB8AC3E}">
        <p14:creationId xmlns:p14="http://schemas.microsoft.com/office/powerpoint/2010/main" val="19162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4849-F8E9-4B3E-9993-3BB1B547B91A}"/>
              </a:ext>
            </a:extLst>
          </p:cNvPr>
          <p:cNvSpPr>
            <a:spLocks noGrp="1"/>
          </p:cNvSpPr>
          <p:nvPr>
            <p:ph type="ctrTitle"/>
          </p:nvPr>
        </p:nvSpPr>
        <p:spPr>
          <a:xfrm>
            <a:off x="392623" y="339645"/>
            <a:ext cx="10115219" cy="502914"/>
          </a:xfrm>
        </p:spPr>
        <p:txBody>
          <a:bodyPr/>
          <a:lstStyle/>
          <a:p>
            <a:r>
              <a:rPr lang="en-US" dirty="0"/>
              <a:t>ROC AUC CURVE</a:t>
            </a:r>
            <a:endParaRPr lang="en-IN" dirty="0"/>
          </a:p>
        </p:txBody>
      </p:sp>
      <p:sp>
        <p:nvSpPr>
          <p:cNvPr id="3" name="Text Placeholder 2">
            <a:extLst>
              <a:ext uri="{FF2B5EF4-FFF2-40B4-BE49-F238E27FC236}">
                <a16:creationId xmlns:a16="http://schemas.microsoft.com/office/drawing/2014/main" id="{8BFA8D20-F553-4B18-8540-BB8BC48A93EA}"/>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B5762C2E-667A-40BC-A9DF-F6697628F826}"/>
              </a:ext>
            </a:extLst>
          </p:cNvPr>
          <p:cNvPicPr>
            <a:picLocks noChangeAspect="1"/>
          </p:cNvPicPr>
          <p:nvPr/>
        </p:nvPicPr>
        <p:blipFill>
          <a:blip r:embed="rId2"/>
          <a:stretch>
            <a:fillRect/>
          </a:stretch>
        </p:blipFill>
        <p:spPr>
          <a:xfrm>
            <a:off x="298356" y="842559"/>
            <a:ext cx="6657550" cy="5275437"/>
          </a:xfrm>
          <a:prstGeom prst="rect">
            <a:avLst/>
          </a:prstGeom>
        </p:spPr>
      </p:pic>
    </p:spTree>
    <p:extLst>
      <p:ext uri="{BB962C8B-B14F-4D97-AF65-F5344CB8AC3E}">
        <p14:creationId xmlns:p14="http://schemas.microsoft.com/office/powerpoint/2010/main" val="297095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7DBE-1803-480E-A2A1-C22A3B5FFE7B}"/>
              </a:ext>
            </a:extLst>
          </p:cNvPr>
          <p:cNvSpPr>
            <a:spLocks noGrp="1"/>
          </p:cNvSpPr>
          <p:nvPr>
            <p:ph type="ctrTitle"/>
          </p:nvPr>
        </p:nvSpPr>
        <p:spPr>
          <a:xfrm>
            <a:off x="392623" y="339645"/>
            <a:ext cx="10115219" cy="565328"/>
          </a:xfrm>
        </p:spPr>
        <p:txBody>
          <a:bodyPr/>
          <a:lstStyle/>
          <a:p>
            <a:r>
              <a:rPr lang="en-US" dirty="0"/>
              <a:t>Confusion matrix</a:t>
            </a:r>
            <a:endParaRPr lang="en-IN" dirty="0"/>
          </a:p>
        </p:txBody>
      </p:sp>
      <p:sp>
        <p:nvSpPr>
          <p:cNvPr id="3" name="Text Placeholder 2">
            <a:extLst>
              <a:ext uri="{FF2B5EF4-FFF2-40B4-BE49-F238E27FC236}">
                <a16:creationId xmlns:a16="http://schemas.microsoft.com/office/drawing/2014/main" id="{631BB28F-2247-42AB-B51F-CA92B3F451A7}"/>
              </a:ext>
            </a:extLst>
          </p:cNvPr>
          <p:cNvSpPr>
            <a:spLocks noGrp="1"/>
          </p:cNvSpPr>
          <p:nvPr>
            <p:ph type="body" sz="quarter" idx="14"/>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FD4D14A2-483F-4E9E-B67E-A780FC6531D7}"/>
              </a:ext>
            </a:extLst>
          </p:cNvPr>
          <p:cNvPicPr>
            <a:picLocks noChangeAspect="1"/>
          </p:cNvPicPr>
          <p:nvPr/>
        </p:nvPicPr>
        <p:blipFill>
          <a:blip r:embed="rId2"/>
          <a:stretch>
            <a:fillRect/>
          </a:stretch>
        </p:blipFill>
        <p:spPr>
          <a:xfrm>
            <a:off x="317209" y="864909"/>
            <a:ext cx="5942862" cy="5139965"/>
          </a:xfrm>
          <a:prstGeom prst="rect">
            <a:avLst/>
          </a:prstGeom>
        </p:spPr>
      </p:pic>
    </p:spTree>
    <p:extLst>
      <p:ext uri="{BB962C8B-B14F-4D97-AF65-F5344CB8AC3E}">
        <p14:creationId xmlns:p14="http://schemas.microsoft.com/office/powerpoint/2010/main" val="405306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B26B-9B76-4FC8-9CDF-C1DC6E52A35A}"/>
              </a:ext>
            </a:extLst>
          </p:cNvPr>
          <p:cNvSpPr>
            <a:spLocks noGrp="1"/>
          </p:cNvSpPr>
          <p:nvPr>
            <p:ph type="ctrTitle"/>
          </p:nvPr>
        </p:nvSpPr>
        <p:spPr/>
        <p:txBody>
          <a:bodyPr/>
          <a:lstStyle/>
          <a:p>
            <a:r>
              <a:rPr lang="en-US" dirty="0"/>
              <a:t>Key Findings and Conclusions of the Study</a:t>
            </a:r>
            <a:endParaRPr lang="en-IN" dirty="0"/>
          </a:p>
        </p:txBody>
      </p:sp>
      <p:sp>
        <p:nvSpPr>
          <p:cNvPr id="3" name="Text Placeholder 2">
            <a:extLst>
              <a:ext uri="{FF2B5EF4-FFF2-40B4-BE49-F238E27FC236}">
                <a16:creationId xmlns:a16="http://schemas.microsoft.com/office/drawing/2014/main" id="{C9EB8492-99E0-4D23-AB57-30B05F2F2396}"/>
              </a:ext>
            </a:extLst>
          </p:cNvPr>
          <p:cNvSpPr>
            <a:spLocks noGrp="1"/>
          </p:cNvSpPr>
          <p:nvPr>
            <p:ph type="body" sz="quarter" idx="14"/>
          </p:nvPr>
        </p:nvSpPr>
        <p:spPr>
          <a:xfrm>
            <a:off x="392623" y="2514773"/>
            <a:ext cx="4589923" cy="3186231"/>
          </a:xfrm>
        </p:spPr>
        <p:txBody>
          <a:bodyPr>
            <a:normAutofit/>
          </a:bodyPr>
          <a:lstStyle/>
          <a:p>
            <a:r>
              <a:rPr lang="en-US" dirty="0"/>
              <a:t>The survey discovered that just a small percentage of online users use unparliamentary language. </a:t>
            </a:r>
          </a:p>
          <a:p>
            <a:r>
              <a:rPr lang="en-US" dirty="0"/>
              <a:t>And most of these phrases contain a lot of stop words and are pretty long. </a:t>
            </a:r>
          </a:p>
          <a:p>
            <a:r>
              <a:rPr lang="en-US" dirty="0"/>
              <a:t>As previously said, a few motivated rude mobs use harsh language in internet forums to bully individuals and prevent them from doing what they are not supposed to do. </a:t>
            </a:r>
          </a:p>
          <a:p>
            <a:r>
              <a:rPr lang="en-US" dirty="0"/>
              <a:t>Our research aids online forums and social media in enforcing a prohibition on swearing or the use of profanity on these platforms.</a:t>
            </a:r>
            <a:endParaRPr lang="en-IN" dirty="0"/>
          </a:p>
        </p:txBody>
      </p:sp>
      <p:pic>
        <p:nvPicPr>
          <p:cNvPr id="4" name="Picture 3">
            <a:extLst>
              <a:ext uri="{FF2B5EF4-FFF2-40B4-BE49-F238E27FC236}">
                <a16:creationId xmlns:a16="http://schemas.microsoft.com/office/drawing/2014/main" id="{F491D98F-3A9D-46E7-A899-B2A549F1B01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86833" y="2997899"/>
            <a:ext cx="5731510" cy="2075180"/>
          </a:xfrm>
          <a:prstGeom prst="rect">
            <a:avLst/>
          </a:prstGeom>
        </p:spPr>
      </p:pic>
    </p:spTree>
    <p:extLst>
      <p:ext uri="{BB962C8B-B14F-4D97-AF65-F5344CB8AC3E}">
        <p14:creationId xmlns:p14="http://schemas.microsoft.com/office/powerpoint/2010/main" val="496314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4" y="1696825"/>
            <a:ext cx="4823188" cy="2941163"/>
          </a:xfrm>
        </p:spPr>
        <p:txBody>
          <a:bodyPr>
            <a:normAutofit/>
          </a:bodyPr>
          <a:lstStyle/>
          <a:p>
            <a:r>
              <a:rPr lang="en-US" sz="1600" dirty="0">
                <a:latin typeface="+mj-lt"/>
              </a:rPr>
              <a:t>We learned several natural language processing techniques through this research, such as lemmatization, stemming, and stop word removal. Through the hash vectorizer, we were also able to learn how to turn strings into vectors. We used a variety of evaluation criteria in this research, including log loss and hamming loss, in addition to accuracy.</a:t>
            </a:r>
            <a:endParaRPr lang="en-IN" sz="1600" dirty="0">
              <a:latin typeface="+mj-lt"/>
            </a:endParaRPr>
          </a:p>
          <a:p>
            <a:endParaRPr lang="en-IN" dirty="0"/>
          </a:p>
        </p:txBody>
      </p:sp>
    </p:spTree>
    <p:extLst>
      <p:ext uri="{BB962C8B-B14F-4D97-AF65-F5344CB8AC3E}">
        <p14:creationId xmlns:p14="http://schemas.microsoft.com/office/powerpoint/2010/main" val="245270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638B-EED3-48B5-98E9-1A86CB4E3CD7}"/>
              </a:ext>
            </a:extLst>
          </p:cNvPr>
          <p:cNvSpPr>
            <a:spLocks noGrp="1"/>
          </p:cNvSpPr>
          <p:nvPr>
            <p:ph type="ctrTitle"/>
          </p:nvPr>
        </p:nvSpPr>
        <p:spPr/>
        <p:txBody>
          <a:bodyPr/>
          <a:lstStyle/>
          <a:p>
            <a:r>
              <a:rPr lang="en-US" dirty="0"/>
              <a:t>Learning Outcomes of the Study in respect of Data Science</a:t>
            </a:r>
            <a:endParaRPr lang="en-IN" dirty="0"/>
          </a:p>
        </p:txBody>
      </p:sp>
      <p:sp>
        <p:nvSpPr>
          <p:cNvPr id="3" name="Text Placeholder 2">
            <a:extLst>
              <a:ext uri="{FF2B5EF4-FFF2-40B4-BE49-F238E27FC236}">
                <a16:creationId xmlns:a16="http://schemas.microsoft.com/office/drawing/2014/main" id="{74133A6B-E938-4418-8C9E-33E9AF7C6D27}"/>
              </a:ext>
            </a:extLst>
          </p:cNvPr>
          <p:cNvSpPr>
            <a:spLocks noGrp="1"/>
          </p:cNvSpPr>
          <p:nvPr>
            <p:ph type="body" sz="quarter" idx="14"/>
          </p:nvPr>
        </p:nvSpPr>
        <p:spPr>
          <a:xfrm>
            <a:off x="392623" y="1800520"/>
            <a:ext cx="4981809" cy="1989055"/>
          </a:xfrm>
        </p:spPr>
        <p:txBody>
          <a:bodyPr>
            <a:normAutofit/>
          </a:bodyPr>
          <a:lstStyle/>
          <a:p>
            <a:r>
              <a:rPr lang="en-US" dirty="0"/>
              <a:t>My project's conclusion is that we should use good, courteous language in social media and avoid using abusive, vulgar, and derogatory terms. It has the potential to produce a slew of issues that will have an impact on our life. When dealing with tension and negativity, try to be polite, calm, and composed; one of the greatest methods is to ignore it and overcome it in a constructive way.</a:t>
            </a:r>
            <a:endParaRPr lang="en-IN" dirty="0"/>
          </a:p>
        </p:txBody>
      </p:sp>
    </p:spTree>
    <p:extLst>
      <p:ext uri="{BB962C8B-B14F-4D97-AF65-F5344CB8AC3E}">
        <p14:creationId xmlns:p14="http://schemas.microsoft.com/office/powerpoint/2010/main" val="84216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C043-D201-4B33-B9CB-065D100B41AD}"/>
              </a:ext>
            </a:extLst>
          </p:cNvPr>
          <p:cNvSpPr>
            <a:spLocks noGrp="1"/>
          </p:cNvSpPr>
          <p:nvPr>
            <p:ph type="ctrTitle"/>
          </p:nvPr>
        </p:nvSpPr>
        <p:spPr/>
        <p:txBody>
          <a:bodyPr/>
          <a:lstStyle/>
          <a:p>
            <a:r>
              <a:rPr lang="en-US" dirty="0"/>
              <a:t>Limitations of this work and Scope for Future Work</a:t>
            </a:r>
          </a:p>
        </p:txBody>
      </p:sp>
      <p:sp>
        <p:nvSpPr>
          <p:cNvPr id="3" name="Text Placeholder 2">
            <a:extLst>
              <a:ext uri="{FF2B5EF4-FFF2-40B4-BE49-F238E27FC236}">
                <a16:creationId xmlns:a16="http://schemas.microsoft.com/office/drawing/2014/main" id="{237E5C8F-62CF-45C7-9433-0871A533C2BC}"/>
              </a:ext>
            </a:extLst>
          </p:cNvPr>
          <p:cNvSpPr>
            <a:spLocks noGrp="1"/>
          </p:cNvSpPr>
          <p:nvPr>
            <p:ph type="body" sz="quarter" idx="14"/>
          </p:nvPr>
        </p:nvSpPr>
        <p:spPr>
          <a:xfrm>
            <a:off x="392623" y="1880664"/>
            <a:ext cx="4673899" cy="4180771"/>
          </a:xfrm>
        </p:spPr>
        <p:txBody>
          <a:bodyPr>
            <a:normAutofit lnSpcReduction="10000"/>
          </a:bodyPr>
          <a:lstStyle/>
          <a:p>
            <a:r>
              <a:rPr lang="en-US" dirty="0"/>
              <a:t>Problems faced while working in this project:</a:t>
            </a:r>
          </a:p>
          <a:p>
            <a:pPr marL="285750" indent="-285750">
              <a:buFont typeface="Courier New" panose="02070309020205020404" pitchFamily="49" charset="0"/>
              <a:buChar char="o"/>
            </a:pPr>
            <a:r>
              <a:rPr lang="en-US" dirty="0"/>
              <a:t>Because it took more than 2 hours, more computational power was required.</a:t>
            </a:r>
          </a:p>
          <a:p>
            <a:pPr marL="285750" indent="-285750">
              <a:buFont typeface="Courier New" panose="02070309020205020404" pitchFamily="49" charset="0"/>
              <a:buChar char="o"/>
            </a:pPr>
            <a:r>
              <a:rPr lang="en-US" dirty="0"/>
              <a:t>Imbalanced dataset and bad comment texts.</a:t>
            </a:r>
          </a:p>
          <a:p>
            <a:pPr marL="285750" indent="-285750">
              <a:buFont typeface="Courier New" panose="02070309020205020404" pitchFamily="49" charset="0"/>
              <a:buChar char="o"/>
            </a:pPr>
            <a:r>
              <a:rPr lang="en-US" dirty="0"/>
              <a:t>Because time was consumed more, good parameters could not be acquired through hyperparameter tuning.  </a:t>
            </a:r>
          </a:p>
          <a:p>
            <a:endParaRPr lang="en-US" dirty="0"/>
          </a:p>
          <a:p>
            <a:r>
              <a:rPr lang="en-US" dirty="0"/>
              <a:t>Areas of improvement:</a:t>
            </a:r>
          </a:p>
          <a:p>
            <a:pPr marL="285750" indent="-285750">
              <a:buFont typeface="Courier New" panose="02070309020205020404" pitchFamily="49" charset="0"/>
              <a:buChar char="o"/>
            </a:pPr>
            <a:r>
              <a:rPr lang="en-US" dirty="0"/>
              <a:t>Could be given a good dataset that doesn't take too long.</a:t>
            </a:r>
          </a:p>
          <a:p>
            <a:pPr marL="285750" indent="-285750">
              <a:buFont typeface="Courier New" panose="02070309020205020404" pitchFamily="49" charset="0"/>
              <a:buChar char="o"/>
            </a:pPr>
            <a:r>
              <a:rPr lang="en-US" dirty="0"/>
              <a:t>Time complexity is reduced.</a:t>
            </a:r>
          </a:p>
          <a:p>
            <a:pPr marL="285750" indent="-285750">
              <a:buFont typeface="Courier New" panose="02070309020205020404" pitchFamily="49" charset="0"/>
              <a:buChar char="o"/>
            </a:pPr>
            <a:r>
              <a:rPr lang="en-US" dirty="0"/>
              <a:t>Creating a well-balanced dataset with fewer errors.</a:t>
            </a:r>
          </a:p>
        </p:txBody>
      </p:sp>
      <p:pic>
        <p:nvPicPr>
          <p:cNvPr id="5" name="Picture 4">
            <a:extLst>
              <a:ext uri="{FF2B5EF4-FFF2-40B4-BE49-F238E27FC236}">
                <a16:creationId xmlns:a16="http://schemas.microsoft.com/office/drawing/2014/main" id="{2089EEAE-33A4-4C5A-8165-6A18ED189EA7}"/>
              </a:ext>
            </a:extLst>
          </p:cNvPr>
          <p:cNvPicPr>
            <a:picLocks noChangeAspect="1"/>
          </p:cNvPicPr>
          <p:nvPr/>
        </p:nvPicPr>
        <p:blipFill>
          <a:blip r:embed="rId2"/>
          <a:stretch>
            <a:fillRect/>
          </a:stretch>
        </p:blipFill>
        <p:spPr>
          <a:xfrm>
            <a:off x="5233696" y="2342365"/>
            <a:ext cx="5711112" cy="3580867"/>
          </a:xfrm>
          <a:prstGeom prst="rect">
            <a:avLst/>
          </a:prstGeom>
        </p:spPr>
      </p:pic>
    </p:spTree>
    <p:extLst>
      <p:ext uri="{BB962C8B-B14F-4D97-AF65-F5344CB8AC3E}">
        <p14:creationId xmlns:p14="http://schemas.microsoft.com/office/powerpoint/2010/main" val="3134935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D4BD58-308C-4226-96EE-A117F2AD687C}"/>
              </a:ext>
            </a:extLst>
          </p:cNvPr>
          <p:cNvPicPr>
            <a:picLocks noChangeAspect="1"/>
          </p:cNvPicPr>
          <p:nvPr/>
        </p:nvPicPr>
        <p:blipFill>
          <a:blip r:embed="rId2"/>
          <a:stretch>
            <a:fillRect/>
          </a:stretch>
        </p:blipFill>
        <p:spPr>
          <a:xfrm>
            <a:off x="1582220" y="1222625"/>
            <a:ext cx="9380306" cy="4232953"/>
          </a:xfrm>
          <a:prstGeom prst="rect">
            <a:avLst/>
          </a:prstGeom>
        </p:spPr>
      </p:pic>
    </p:spTree>
    <p:extLst>
      <p:ext uri="{BB962C8B-B14F-4D97-AF65-F5344CB8AC3E}">
        <p14:creationId xmlns:p14="http://schemas.microsoft.com/office/powerpoint/2010/main" val="29606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20A5-9EAB-498A-B690-E34376265852}"/>
              </a:ext>
            </a:extLst>
          </p:cNvPr>
          <p:cNvSpPr>
            <a:spLocks noGrp="1"/>
          </p:cNvSpPr>
          <p:nvPr>
            <p:ph type="ctr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5E37FF61-6402-451E-AA04-2B60B4FCDB7D}"/>
              </a:ext>
            </a:extLst>
          </p:cNvPr>
          <p:cNvSpPr>
            <a:spLocks noGrp="1"/>
          </p:cNvSpPr>
          <p:nvPr>
            <p:ph type="body" sz="quarter" idx="14"/>
          </p:nvPr>
        </p:nvSpPr>
        <p:spPr>
          <a:xfrm>
            <a:off x="392624" y="1621411"/>
            <a:ext cx="11369070" cy="4242061"/>
          </a:xfrm>
        </p:spPr>
        <p:txBody>
          <a:bodyPr>
            <a:normAutofit lnSpcReduction="10000"/>
          </a:bodyPr>
          <a:lstStyle/>
          <a:p>
            <a:pPr marL="285750" indent="-285750">
              <a:buFont typeface="Courier New" panose="02070309020205020404" pitchFamily="49" charset="0"/>
              <a:buChar char="o"/>
            </a:pPr>
            <a:r>
              <a:rPr lang="en-US" dirty="0"/>
              <a:t>People can now express themselves widely online because to the advent of social media. However, this has led in the growth of violence and hatred, making online environments unappealing to users. Despite the fact that academics have discovered that hate is a problem across numerous platforms, there are no models for detecting online hate.</a:t>
            </a:r>
          </a:p>
          <a:p>
            <a:pPr marL="285750" indent="-285750">
              <a:buFont typeface="Courier New" panose="02070309020205020404" pitchFamily="49" charset="0"/>
              <a:buChar char="o"/>
            </a:pPr>
            <a:r>
              <a:rPr lang="en-US" dirty="0"/>
              <a:t>Online hatred has been identified as a big problem on online social media platforms, and has been described as abusive language, hostility, cyberbullying, hatefulness, and many other things. The most common venues for such toxic behavior are social media platforms.   </a:t>
            </a:r>
          </a:p>
          <a:p>
            <a:pPr marL="285750" indent="-285750">
              <a:buFont typeface="Courier New" panose="02070309020205020404" pitchFamily="49" charset="0"/>
              <a:buChar char="o"/>
            </a:pPr>
            <a:r>
              <a:rPr lang="en-US" dirty="0"/>
              <a:t>On numerous social media sites, there has been a significant increase in incidences of cyberbullying and trolls. Many celebrities and influencers face blowback from the public and are subjected to nasty and disrespectful remarks. This can have a negative impact on anyone, resulting in sadness, mental disease, self-hatred, and suicide thoughts.    </a:t>
            </a:r>
          </a:p>
          <a:p>
            <a:pPr marL="285750" indent="-285750">
              <a:buFont typeface="Courier New" panose="02070309020205020404" pitchFamily="49" charset="0"/>
              <a:buChar char="o"/>
            </a:pPr>
            <a:r>
              <a:rPr lang="en-US" dirty="0"/>
              <a:t>Comments on the internet are hotbeds of hatred and venom. Machine learning can be used to combat online anonymity, which has created a new outlet for hostility and hate speech. The issue we were attempting to address was the tagging of internet remarks that were hostile to other users. This means that insults directed towards third parties, such as celebrities, will be classified as non-offensive, whereas "u are an idiot" will be plainly offensive.</a:t>
            </a:r>
          </a:p>
          <a:p>
            <a:pPr marL="285750" indent="-285750">
              <a:buFont typeface="Courier New" panose="02070309020205020404" pitchFamily="49" charset="0"/>
              <a:buChar char="o"/>
            </a:pPr>
            <a:r>
              <a:rPr lang="en-US" dirty="0"/>
              <a:t>Our goal is to create a prototype of an online hate and abuse comment classifier that can be used to classify hate and offensive comments in order to prevent the spread of hatred and cyberbullying.</a:t>
            </a:r>
            <a:endParaRPr lang="en-IN" dirty="0"/>
          </a:p>
        </p:txBody>
      </p:sp>
    </p:spTree>
    <p:extLst>
      <p:ext uri="{BB962C8B-B14F-4D97-AF65-F5344CB8AC3E}">
        <p14:creationId xmlns:p14="http://schemas.microsoft.com/office/powerpoint/2010/main" val="426116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387B-52B4-4C5B-BFF4-335309F1F653}"/>
              </a:ext>
            </a:extLst>
          </p:cNvPr>
          <p:cNvSpPr>
            <a:spLocks noGrp="1"/>
          </p:cNvSpPr>
          <p:nvPr>
            <p:ph type="ctr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55FC6457-A13D-44D9-8E22-477D0DC09864}"/>
              </a:ext>
            </a:extLst>
          </p:cNvPr>
          <p:cNvSpPr>
            <a:spLocks noGrp="1"/>
          </p:cNvSpPr>
          <p:nvPr>
            <p:ph type="body" sz="quarter" idx="14"/>
          </p:nvPr>
        </p:nvSpPr>
        <p:spPr>
          <a:xfrm>
            <a:off x="392621" y="1480009"/>
            <a:ext cx="11369070" cy="4637987"/>
          </a:xfrm>
        </p:spPr>
        <p:txBody>
          <a:bodyPr/>
          <a:lstStyle/>
          <a:p>
            <a:r>
              <a:rPr lang="en-US" dirty="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a:t>The label can be either 0 or 1, where 0 denotes a NO while 1 denotes a YES. There are various comments which have multiple labels. The first attribute is a unique ID associated with each comment.   </a:t>
            </a:r>
          </a:p>
          <a:p>
            <a:r>
              <a:rPr lang="en-US" dirty="0"/>
              <a:t>The data set includes:</a:t>
            </a:r>
          </a:p>
          <a:p>
            <a:pPr marL="285750" indent="-285750">
              <a:buFont typeface="Courier New" panose="02070309020205020404" pitchFamily="49" charset="0"/>
              <a:buChar char="o"/>
            </a:pPr>
            <a:r>
              <a:rPr lang="en-US" dirty="0"/>
              <a:t>	Malignant: It is the Label column, which includes values 0 and 1, denoting if the comment is malignant or not. </a:t>
            </a:r>
          </a:p>
          <a:p>
            <a:pPr marL="285750" indent="-285750">
              <a:buFont typeface="Courier New" panose="02070309020205020404" pitchFamily="49" charset="0"/>
              <a:buChar char="o"/>
            </a:pPr>
            <a:r>
              <a:rPr lang="en-US" dirty="0"/>
              <a:t>	Highly Malignant: It denotes comments that are highly malignant and hurtful. </a:t>
            </a:r>
          </a:p>
          <a:p>
            <a:pPr marL="285750" indent="-285750">
              <a:buFont typeface="Courier New" panose="02070309020205020404" pitchFamily="49" charset="0"/>
              <a:buChar char="o"/>
            </a:pPr>
            <a:r>
              <a:rPr lang="en-US" dirty="0"/>
              <a:t>	Rude: It denotes comments that are very rude and offensive.</a:t>
            </a:r>
          </a:p>
          <a:p>
            <a:pPr marL="285750" indent="-285750">
              <a:buFont typeface="Courier New" panose="02070309020205020404" pitchFamily="49" charset="0"/>
              <a:buChar char="o"/>
            </a:pPr>
            <a:r>
              <a:rPr lang="en-US" dirty="0"/>
              <a:t>	Threat: It contains indication of the comments that are giving any threat to someone. 	</a:t>
            </a:r>
          </a:p>
          <a:p>
            <a:pPr marL="285750" indent="-285750">
              <a:buFont typeface="Courier New" panose="02070309020205020404" pitchFamily="49" charset="0"/>
              <a:buChar char="o"/>
            </a:pPr>
            <a:r>
              <a:rPr lang="en-US" dirty="0"/>
              <a:t>	Abuse: It is for comments that are abusive in nature. </a:t>
            </a:r>
          </a:p>
          <a:p>
            <a:pPr marL="285750" indent="-285750">
              <a:buFont typeface="Courier New" panose="02070309020205020404" pitchFamily="49" charset="0"/>
              <a:buChar char="o"/>
            </a:pPr>
            <a:r>
              <a:rPr lang="en-US" dirty="0"/>
              <a:t>	Loathe: It describes the comments which are hateful and loathing in nature.  </a:t>
            </a:r>
          </a:p>
          <a:p>
            <a:pPr marL="285750" indent="-285750">
              <a:buFont typeface="Courier New" panose="02070309020205020404" pitchFamily="49" charset="0"/>
              <a:buChar char="o"/>
            </a:pPr>
            <a:r>
              <a:rPr lang="en-US" dirty="0"/>
              <a:t>	ID: It includes unique Ids associated with each comment text given.   </a:t>
            </a:r>
          </a:p>
          <a:p>
            <a:pPr marL="285750" indent="-285750">
              <a:buFont typeface="Courier New" panose="02070309020205020404" pitchFamily="49" charset="0"/>
              <a:buChar char="o"/>
            </a:pPr>
            <a:r>
              <a:rPr lang="en-US" dirty="0"/>
              <a:t>	Comment text: This column contains the comments extracted from various social media platforms.</a:t>
            </a:r>
            <a:endParaRPr lang="en-IN" dirty="0"/>
          </a:p>
        </p:txBody>
      </p:sp>
    </p:spTree>
    <p:extLst>
      <p:ext uri="{BB962C8B-B14F-4D97-AF65-F5344CB8AC3E}">
        <p14:creationId xmlns:p14="http://schemas.microsoft.com/office/powerpoint/2010/main" val="108891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ADD3-67CC-4A0D-96BC-724313675EB1}"/>
              </a:ext>
            </a:extLst>
          </p:cNvPr>
          <p:cNvSpPr>
            <a:spLocks noGrp="1"/>
          </p:cNvSpPr>
          <p:nvPr>
            <p:ph type="ctrTitle"/>
          </p:nvPr>
        </p:nvSpPr>
        <p:spPr/>
        <p:txBody>
          <a:bodyPr/>
          <a:lstStyle/>
          <a:p>
            <a:r>
              <a:rPr lang="en-US" dirty="0"/>
              <a:t>Conceptual Background of the Domain Problem</a:t>
            </a:r>
            <a:endParaRPr lang="en-IN" dirty="0"/>
          </a:p>
        </p:txBody>
      </p:sp>
      <p:sp>
        <p:nvSpPr>
          <p:cNvPr id="3" name="Text Placeholder 2">
            <a:extLst>
              <a:ext uri="{FF2B5EF4-FFF2-40B4-BE49-F238E27FC236}">
                <a16:creationId xmlns:a16="http://schemas.microsoft.com/office/drawing/2014/main" id="{DFF75737-ADBE-49A6-AE61-781936F38864}"/>
              </a:ext>
            </a:extLst>
          </p:cNvPr>
          <p:cNvSpPr>
            <a:spLocks noGrp="1"/>
          </p:cNvSpPr>
          <p:nvPr>
            <p:ph type="body" sz="quarter" idx="14"/>
          </p:nvPr>
        </p:nvSpPr>
        <p:spPr>
          <a:xfrm>
            <a:off x="392624" y="1574276"/>
            <a:ext cx="11369070" cy="4468305"/>
          </a:xfrm>
        </p:spPr>
        <p:txBody>
          <a:bodyPr>
            <a:normAutofit/>
          </a:bodyPr>
          <a:lstStyle/>
          <a:p>
            <a:pPr marL="285750" indent="-285750">
              <a:buFont typeface="Courier New" panose="02070309020205020404" pitchFamily="49" charset="0"/>
              <a:buChar char="o"/>
            </a:pPr>
            <a:r>
              <a:rPr lang="en-US" dirty="0"/>
              <a:t>Online platforms and social media become the place where people share the thoughts freely without any partiality and overcoming all the race people share their thoughts and ideas among the crowd.</a:t>
            </a:r>
          </a:p>
          <a:p>
            <a:pPr marL="285750" indent="-285750">
              <a:buFont typeface="Courier New" panose="02070309020205020404" pitchFamily="49" charset="0"/>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buFont typeface="Courier New" panose="02070309020205020404" pitchFamily="49" charset="0"/>
              <a:buChar char="o"/>
            </a:pPr>
            <a:r>
              <a:rPr lang="en-US" dirty="0"/>
              <a:t>While social media is ubiquitous in America and Europe, Asian countries like India lead the list of social media usage. More than 3.8 billion people use social media.</a:t>
            </a:r>
          </a:p>
          <a:p>
            <a:pPr marL="285750" indent="-285750">
              <a:buFont typeface="Courier New" panose="02070309020205020404" pitchFamily="49" charset="0"/>
              <a:buChar char="o"/>
            </a:pPr>
            <a:r>
              <a:rPr lang="en-US"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buFont typeface="Courier New" panose="02070309020205020404" pitchFamily="49" charset="0"/>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dirty="0"/>
          </a:p>
        </p:txBody>
      </p:sp>
    </p:spTree>
    <p:extLst>
      <p:ext uri="{BB962C8B-B14F-4D97-AF65-F5344CB8AC3E}">
        <p14:creationId xmlns:p14="http://schemas.microsoft.com/office/powerpoint/2010/main" val="199468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2D22-12A9-4E99-99D4-10D6948264C9}"/>
              </a:ext>
            </a:extLst>
          </p:cNvPr>
          <p:cNvSpPr>
            <a:spLocks noGrp="1"/>
          </p:cNvSpPr>
          <p:nvPr>
            <p:ph type="ctrTitle"/>
          </p:nvPr>
        </p:nvSpPr>
        <p:spPr/>
        <p:txBody>
          <a:bodyPr/>
          <a:lstStyle/>
          <a:p>
            <a:r>
              <a:rPr lang="en-IN" dirty="0"/>
              <a:t>Multilabel vs Multiclass classification</a:t>
            </a:r>
          </a:p>
        </p:txBody>
      </p:sp>
      <p:sp>
        <p:nvSpPr>
          <p:cNvPr id="3" name="Text Placeholder 2">
            <a:extLst>
              <a:ext uri="{FF2B5EF4-FFF2-40B4-BE49-F238E27FC236}">
                <a16:creationId xmlns:a16="http://schemas.microsoft.com/office/drawing/2014/main" id="{25FB2772-1FE2-40FC-A44C-A0599A10D44A}"/>
              </a:ext>
            </a:extLst>
          </p:cNvPr>
          <p:cNvSpPr>
            <a:spLocks noGrp="1"/>
          </p:cNvSpPr>
          <p:nvPr>
            <p:ph type="body" sz="quarter" idx="14"/>
          </p:nvPr>
        </p:nvSpPr>
        <p:spPr/>
        <p:txBody>
          <a:bodyPr>
            <a:normAutofit/>
          </a:bodyPr>
          <a:lstStyle/>
          <a:p>
            <a:r>
              <a:rPr lang="en-US" dirty="0"/>
              <a:t>Because the goal was to determine if the data belonged to zero, one, or more than one of the six categories in our dataset, the first step was to distinguish between multi-label and multi-class classification.</a:t>
            </a:r>
          </a:p>
          <a:p>
            <a:r>
              <a:rPr lang="en-US" dirty="0"/>
              <a:t>We have one essential assumption in multi-class classification: our data can only correspond to one label out of all the labels we have. An apple, orange, or guava, for example, may be the sole fruit depicted in a given image, rather than a combination of these.</a:t>
            </a:r>
          </a:p>
          <a:p>
            <a:r>
              <a:rPr lang="en-US" dirty="0"/>
              <a:t>Data can be assigned to multiple labels at the same time in multi-label classification. In our instance, for example, a comment could be toxic, lewd, and disrespectful all at the same time. It's also possible that the comment isn't harmful and hence doesn't fit into any of the six categories.</a:t>
            </a:r>
          </a:p>
          <a:p>
            <a:r>
              <a:rPr lang="en-US" dirty="0"/>
              <a:t>As a result, I was faced with a multi-label categorization problem. The next step was to use data to acquire some important insights that would help with future problem solving.</a:t>
            </a:r>
            <a:endParaRPr lang="en-IN" dirty="0"/>
          </a:p>
        </p:txBody>
      </p:sp>
    </p:spTree>
    <p:extLst>
      <p:ext uri="{BB962C8B-B14F-4D97-AF65-F5344CB8AC3E}">
        <p14:creationId xmlns:p14="http://schemas.microsoft.com/office/powerpoint/2010/main" val="38839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9495D218-8EA6-449B-B46F-11F0CE536EAB}"/>
              </a:ext>
            </a:extLst>
          </p:cNvPr>
          <p:cNvGraphicFramePr>
            <a:graphicFrameLocks/>
          </p:cNvGraphicFramePr>
          <p:nvPr>
            <p:extLst>
              <p:ext uri="{D42A27DB-BD31-4B8C-83A1-F6EECF244321}">
                <p14:modId xmlns:p14="http://schemas.microsoft.com/office/powerpoint/2010/main" val="293866723"/>
              </p:ext>
            </p:extLst>
          </p:nvPr>
        </p:nvGraphicFramePr>
        <p:xfrm>
          <a:off x="392623" y="2041124"/>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28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4F24-4BEB-4185-8DD2-7A97F5571552}"/>
              </a:ext>
            </a:extLst>
          </p:cNvPr>
          <p:cNvSpPr>
            <a:spLocks noGrp="1"/>
          </p:cNvSpPr>
          <p:nvPr>
            <p:ph type="ctrTitle"/>
          </p:nvPr>
        </p:nvSpPr>
        <p:spPr/>
        <p:txBody>
          <a:bodyPr/>
          <a:lstStyle/>
          <a:p>
            <a:r>
              <a:rPr lang="en-US" dirty="0"/>
              <a:t>DATA SCIENCE LIFE CYCLE</a:t>
            </a:r>
            <a:endParaRPr lang="en-IN" dirty="0"/>
          </a:p>
        </p:txBody>
      </p:sp>
      <p:sp>
        <p:nvSpPr>
          <p:cNvPr id="3" name="Text Placeholder 2">
            <a:extLst>
              <a:ext uri="{FF2B5EF4-FFF2-40B4-BE49-F238E27FC236}">
                <a16:creationId xmlns:a16="http://schemas.microsoft.com/office/drawing/2014/main" id="{54C00315-25C6-4392-BB7C-ADF08DA42A47}"/>
              </a:ext>
            </a:extLst>
          </p:cNvPr>
          <p:cNvSpPr>
            <a:spLocks noGrp="1"/>
          </p:cNvSpPr>
          <p:nvPr>
            <p:ph type="body" sz="quarter" idx="14"/>
          </p:nvPr>
        </p:nvSpPr>
        <p:spPr/>
        <p:txBody>
          <a:bodyPr/>
          <a:lstStyle/>
          <a:p>
            <a:r>
              <a:rPr lang="en-US" dirty="0"/>
              <a:t> </a:t>
            </a:r>
            <a:endParaRPr lang="en-IN"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E0347732-B5B4-4242-AAC1-2249CF59BF01}"/>
              </a:ext>
            </a:extLst>
          </p:cNvPr>
          <p:cNvGraphicFramePr>
            <a:graphicFrameLocks/>
          </p:cNvGraphicFramePr>
          <p:nvPr>
            <p:extLst>
              <p:ext uri="{D42A27DB-BD31-4B8C-83A1-F6EECF244321}">
                <p14:modId xmlns:p14="http://schemas.microsoft.com/office/powerpoint/2010/main" val="1861410416"/>
              </p:ext>
            </p:extLst>
          </p:nvPr>
        </p:nvGraphicFramePr>
        <p:xfrm>
          <a:off x="392624" y="186202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85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53C1-164B-4F30-8B90-6D8FB0E79264}"/>
              </a:ext>
            </a:extLst>
          </p:cNvPr>
          <p:cNvSpPr>
            <a:spLocks noGrp="1"/>
          </p:cNvSpPr>
          <p:nvPr>
            <p:ph type="ctrTitle"/>
          </p:nvPr>
        </p:nvSpPr>
        <p:spPr/>
        <p:txBody>
          <a:bodyPr/>
          <a:lstStyle/>
          <a:p>
            <a:r>
              <a:rPr lang="en-IN" dirty="0"/>
              <a:t>MODEL BUILDING STEPS</a:t>
            </a:r>
          </a:p>
        </p:txBody>
      </p:sp>
      <p:sp>
        <p:nvSpPr>
          <p:cNvPr id="3" name="Text Placeholder 2">
            <a:extLst>
              <a:ext uri="{FF2B5EF4-FFF2-40B4-BE49-F238E27FC236}">
                <a16:creationId xmlns:a16="http://schemas.microsoft.com/office/drawing/2014/main" id="{1D893C80-52EB-4892-AC2D-1FE8A72F8598}"/>
              </a:ext>
            </a:extLst>
          </p:cNvPr>
          <p:cNvSpPr>
            <a:spLocks noGrp="1"/>
          </p:cNvSpPr>
          <p:nvPr>
            <p:ph type="body" sz="quarter" idx="14"/>
          </p:nvPr>
        </p:nvSpPr>
        <p:spPr>
          <a:xfrm>
            <a:off x="1156103" y="2986266"/>
            <a:ext cx="2803337" cy="2274821"/>
          </a:xfrm>
        </p:spPr>
        <p:txBody>
          <a:bodyPr/>
          <a:lstStyle/>
          <a:p>
            <a:r>
              <a:rPr lang="en-US" dirty="0"/>
              <a:t>1. Data Cleaning</a:t>
            </a:r>
          </a:p>
          <a:p>
            <a:r>
              <a:rPr lang="en-US" dirty="0"/>
              <a:t>2. Exploratory Data Analysis</a:t>
            </a:r>
          </a:p>
          <a:p>
            <a:r>
              <a:rPr lang="en-US" dirty="0"/>
              <a:t>3. Data Pre-processing</a:t>
            </a:r>
          </a:p>
          <a:p>
            <a:r>
              <a:rPr lang="en-US" dirty="0"/>
              <a:t>4. Model Building</a:t>
            </a:r>
          </a:p>
          <a:p>
            <a:r>
              <a:rPr lang="en-US" dirty="0"/>
              <a:t>5. Model Evaluation</a:t>
            </a:r>
          </a:p>
          <a:p>
            <a:r>
              <a:rPr lang="en-US" dirty="0"/>
              <a:t>6. Selecting the best model</a:t>
            </a:r>
          </a:p>
          <a:p>
            <a:endParaRPr lang="en-IN" dirty="0"/>
          </a:p>
          <a:p>
            <a:endParaRPr lang="en-IN" dirty="0"/>
          </a:p>
        </p:txBody>
      </p:sp>
    </p:spTree>
    <p:extLst>
      <p:ext uri="{BB962C8B-B14F-4D97-AF65-F5344CB8AC3E}">
        <p14:creationId xmlns:p14="http://schemas.microsoft.com/office/powerpoint/2010/main" val="32261205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870</TotalTime>
  <Words>2098</Words>
  <Application>Microsoft Office PowerPoint</Application>
  <PresentationFormat>Widescreen</PresentationFormat>
  <Paragraphs>143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Gill Sans MT</vt:lpstr>
      <vt:lpstr>Sagona ExtraLight</vt:lpstr>
      <vt:lpstr>Speak Pro</vt:lpstr>
      <vt:lpstr>Gallery</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Count plot</vt:lpstr>
      <vt:lpstr>Distribution plot</vt:lpstr>
      <vt:lpstr>Pie plot</vt:lpstr>
      <vt:lpstr>Word cloud</vt:lpstr>
      <vt:lpstr>heatmap</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Sweta Rai</dc:creator>
  <cp:lastModifiedBy>Chris Chhotai</cp:lastModifiedBy>
  <cp:revision>23</cp:revision>
  <dcterms:created xsi:type="dcterms:W3CDTF">2021-12-10T15:14:52Z</dcterms:created>
  <dcterms:modified xsi:type="dcterms:W3CDTF">2022-03-26T06:43:16Z</dcterms:modified>
</cp:coreProperties>
</file>