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34"/>
  </p:notesMasterIdLst>
  <p:sldIdLst>
    <p:sldId id="318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5" r:id="rId19"/>
    <p:sldId id="303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2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9BE83-2F71-335D-EC19-9C2C189EA714}" v="1" dt="2022-11-14T16:02:52.865"/>
    <p1510:client id="{B34A5150-C280-4D66-8B70-71969329A12A}" v="70" dt="2022-11-16T15:59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5850"/>
  </p:normalViewPr>
  <p:slideViewPr>
    <p:cSldViewPr snapToGrid="0" snapToObjects="1">
      <p:cViewPr varScale="1">
        <p:scale>
          <a:sx n="109" d="100"/>
          <a:sy n="109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Chizinski" userId="S::cchizinski2@unl.edu::78b778ab-569a-4cb6-bd5b-4d71915790eb" providerId="AD" clId="Web-{B34A5150-C280-4D66-8B70-71969329A12A}"/>
    <pc:docChg chg="modSld">
      <pc:chgData name="Christopher Chizinski" userId="S::cchizinski2@unl.edu::78b778ab-569a-4cb6-bd5b-4d71915790eb" providerId="AD" clId="Web-{B34A5150-C280-4D66-8B70-71969329A12A}" dt="2022-11-16T15:59:38.219" v="37" actId="20577"/>
      <pc:docMkLst>
        <pc:docMk/>
      </pc:docMkLst>
      <pc:sldChg chg="modSp">
        <pc:chgData name="Christopher Chizinski" userId="S::cchizinski2@unl.edu::78b778ab-569a-4cb6-bd5b-4d71915790eb" providerId="AD" clId="Web-{B34A5150-C280-4D66-8B70-71969329A12A}" dt="2022-11-16T15:59:38.219" v="37" actId="20577"/>
        <pc:sldMkLst>
          <pc:docMk/>
          <pc:sldMk cId="1007690894" sldId="295"/>
        </pc:sldMkLst>
        <pc:spChg chg="mod">
          <ac:chgData name="Christopher Chizinski" userId="S::cchizinski2@unl.edu::78b778ab-569a-4cb6-bd5b-4d71915790eb" providerId="AD" clId="Web-{B34A5150-C280-4D66-8B70-71969329A12A}" dt="2022-11-16T15:59:38.219" v="37" actId="20577"/>
          <ac:spMkLst>
            <pc:docMk/>
            <pc:sldMk cId="1007690894" sldId="295"/>
            <ac:spMk id="6" creationId="{00000000-0000-0000-0000-000000000000}"/>
          </ac:spMkLst>
        </pc:spChg>
      </pc:sldChg>
    </pc:docChg>
  </pc:docChgLst>
  <pc:docChgLst>
    <pc:chgData name="Christopher Chizinski" userId="S::cchizinski2@unl.edu::78b778ab-569a-4cb6-bd5b-4d71915790eb" providerId="AD" clId="Web-{4BE9BE83-2F71-335D-EC19-9C2C189EA714}"/>
    <pc:docChg chg="modSld">
      <pc:chgData name="Christopher Chizinski" userId="S::cchizinski2@unl.edu::78b778ab-569a-4cb6-bd5b-4d71915790eb" providerId="AD" clId="Web-{4BE9BE83-2F71-335D-EC19-9C2C189EA714}" dt="2022-11-14T16:02:52.865" v="0"/>
      <pc:docMkLst>
        <pc:docMk/>
      </pc:docMkLst>
      <pc:sldChg chg="mod modShow">
        <pc:chgData name="Christopher Chizinski" userId="S::cchizinski2@unl.edu::78b778ab-569a-4cb6-bd5b-4d71915790eb" providerId="AD" clId="Web-{4BE9BE83-2F71-335D-EC19-9C2C189EA714}" dt="2022-11-14T16:02:52.865" v="0"/>
        <pc:sldMkLst>
          <pc:docMk/>
          <pc:sldMk cId="1007690894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C7F62-27EE-F04F-9D6E-F8B9E6671C7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6E81-D1CB-9841-BF2E-A7E23352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How often did you go to a hike - never to regularly or breakdown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two many positives not enough negatives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</a:t>
            </a:r>
            <a:r>
              <a:rPr lang="en-US" baseline="0" dirty="0"/>
              <a:t> Do you oppose or support not requiring catch-and-release fishing at </a:t>
            </a:r>
            <a:r>
              <a:rPr lang="en-US" baseline="0" dirty="0" err="1"/>
              <a:t>Wanahoo</a:t>
            </a:r>
            <a:r>
              <a:rPr lang="en-US" baseline="0" dirty="0"/>
              <a:t> Lake?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10. When you walk to work do you walk or carry your lunch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11.  Do you downhill ski?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dirty="0"/>
              <a:t>too narrow of a timeframe</a:t>
            </a:r>
            <a:r>
              <a:rPr lang="en-US" baseline="0" dirty="0"/>
              <a:t> (how many times did you go out to eat over the weekend)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Reduce impact:  income.  open ended vs categorical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dirty="0"/>
              <a:t>How</a:t>
            </a:r>
            <a:r>
              <a:rPr lang="en-US" baseline="0" dirty="0"/>
              <a:t> many fishing trips have you taken in the last three months.  or How many times have you gone Nordic skiing in the last three months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CFCs and EPA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Who is most responsible for the litter at Holmes lake?  a) careless anglers, b) hikers, campers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More </a:t>
            </a:r>
            <a:r>
              <a:rPr lang="en-US" baseline="0" dirty="0" err="1"/>
              <a:t>americans</a:t>
            </a:r>
            <a:r>
              <a:rPr lang="en-US" baseline="0" dirty="0"/>
              <a:t> participate in wildlife viewing more than they did 10 </a:t>
            </a:r>
            <a:r>
              <a:rPr lang="en-US" baseline="0" dirty="0" err="1"/>
              <a:t>yrs</a:t>
            </a:r>
            <a:r>
              <a:rPr lang="en-US" baseline="0" dirty="0"/>
              <a:t> ago.  Do you participate in wildlife viewing?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dirty="0"/>
              <a:t>Did you hear about a mountain lion attack</a:t>
            </a:r>
            <a:r>
              <a:rPr lang="en-US" baseline="0" dirty="0"/>
              <a:t> on March 17, 2016:  from friend, from my spouse, from the radio, while at home, while at work, while at a meeting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lang="en-US" baseline="0" dirty="0"/>
              <a:t>22:  compare demographics data from survey to census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0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0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7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2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0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5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5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5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6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some of the</a:t>
            </a:r>
            <a:r>
              <a:rPr lang="en-US" baseline="0" dirty="0"/>
              <a:t> ways we can get a “feel” on the types of questions to ask?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Would you be willing to pay for an increase</a:t>
            </a:r>
            <a:r>
              <a:rPr lang="en-US" baseline="0" dirty="0"/>
              <a:t> in daily fee to visit Branched Oak Park? Yes or No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How much would you be willing to pay for in daily fee to visit Branched Oak Park?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Open-ended should be used sparingly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Would you be willing to pay for an increase</a:t>
            </a:r>
            <a:r>
              <a:rPr lang="en-US" baseline="0" dirty="0"/>
              <a:t> in daily fee to visit Branched Oak Park? Yes or No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How much would you be willing to pay for in daily fee to visit Branched Oak Park?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Open-ended should be used sparingly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</a:t>
            </a:r>
            <a:r>
              <a:rPr lang="en-US" baseline="0" dirty="0"/>
              <a:t> How long in Nebraska?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46E81-D1CB-9841-BF2E-A7E233526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8AC3-C98D-1B4D-9924-CB0F3DA5522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390E-9C31-4E46-98C7-5C3CD344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E692A0-BAED-6D49-8E9B-79B95BA22BFF}"/>
              </a:ext>
            </a:extLst>
          </p:cNvPr>
          <p:cNvGrpSpPr/>
          <p:nvPr/>
        </p:nvGrpSpPr>
        <p:grpSpPr>
          <a:xfrm>
            <a:off x="0" y="0"/>
            <a:ext cx="12414738" cy="6940062"/>
            <a:chOff x="969264" y="159004"/>
            <a:chExt cx="10617200" cy="5626100"/>
          </a:xfrm>
        </p:grpSpPr>
        <p:pic>
          <p:nvPicPr>
            <p:cNvPr id="1026" name="Picture 2" descr="How to Design an Effective Survey Instrument VisionEdge Marketing">
              <a:extLst>
                <a:ext uri="{FF2B5EF4-FFF2-40B4-BE49-F238E27FC236}">
                  <a16:creationId xmlns:a16="http://schemas.microsoft.com/office/drawing/2014/main" id="{7FE041B5-2826-D04D-9FAD-AAA803BF5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64" y="159004"/>
              <a:ext cx="10617200" cy="562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E055A-9D82-E944-884F-F7CF64959136}"/>
                </a:ext>
              </a:extLst>
            </p:cNvPr>
            <p:cNvSpPr/>
            <p:nvPr/>
          </p:nvSpPr>
          <p:spPr>
            <a:xfrm>
              <a:off x="9753600" y="5322277"/>
              <a:ext cx="1832864" cy="462827"/>
            </a:xfrm>
            <a:prstGeom prst="rect">
              <a:avLst/>
            </a:prstGeom>
            <a:solidFill>
              <a:srgbClr val="1E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0709" y="-86048"/>
            <a:ext cx="12324705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effective survey questions</a:t>
            </a:r>
          </a:p>
        </p:txBody>
      </p:sp>
    </p:spTree>
    <p:extLst>
      <p:ext uri="{BB962C8B-B14F-4D97-AF65-F5344CB8AC3E}">
        <p14:creationId xmlns:p14="http://schemas.microsoft.com/office/powerpoint/2010/main" val="37048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6"/>
            </a:pPr>
            <a:r>
              <a:rPr lang="en-US" sz="3200" dirty="0">
                <a:solidFill>
                  <a:schemeClr val="bg1"/>
                </a:solidFill>
              </a:rPr>
              <a:t>Avoid vague quantifiers if precise estimates are available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Confuse respondents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lots of room for interpretation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</a:rPr>
              <a:t>Use an equal number of positive and negative responses for scale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Bias can be created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8"/>
            </a:pPr>
            <a:r>
              <a:rPr lang="en-US" sz="3200" dirty="0">
                <a:solidFill>
                  <a:schemeClr val="bg1"/>
                </a:solidFill>
              </a:rPr>
              <a:t>Distinguish “neither” from “no opinion” responses in scale questions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9"/>
            </a:pPr>
            <a:r>
              <a:rPr lang="en-US" sz="3200" dirty="0">
                <a:solidFill>
                  <a:schemeClr val="bg1"/>
                </a:solidFill>
              </a:rPr>
              <a:t>Avoid double-negatives or asking respondents to say “yes” in order to mean “no”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Easy to miss the word “not” 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0"/>
            </a:pPr>
            <a:r>
              <a:rPr lang="en-US" sz="3200" dirty="0">
                <a:solidFill>
                  <a:schemeClr val="bg1"/>
                </a:solidFill>
              </a:rPr>
              <a:t> Do not write double-barreled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Contains two different questions or components</a:t>
            </a:r>
          </a:p>
          <a:p>
            <a:pPr marL="971550" lvl="1" indent="-514350">
              <a:buFont typeface="+mj-lt"/>
              <a:buAutoNum type="arabicPeriod" startAt="10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0"/>
            </a:pPr>
            <a:r>
              <a:rPr lang="en-US" sz="3200" dirty="0">
                <a:solidFill>
                  <a:schemeClr val="bg1"/>
                </a:solidFill>
              </a:rPr>
              <a:t> Make every question count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is important to define exactly the information needed and to make every question important</a:t>
            </a:r>
          </a:p>
          <a:p>
            <a:pPr marL="1428750" lvl="2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12"/>
            </a:pPr>
            <a:r>
              <a:rPr lang="en-US" sz="3200" dirty="0">
                <a:solidFill>
                  <a:schemeClr val="bg1"/>
                </a:solidFill>
              </a:rPr>
              <a:t> Use appropriate timeframe for questions and responses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When something is so common or mundane it is hard to quantify how often they engage in a behavior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Memory tends to diminish over time (recall bias)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Too narrow of a timeframe, may not capture behavior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Avoid moving window timeframes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2"/>
            </a:pPr>
            <a:r>
              <a:rPr lang="en-US" sz="3200" dirty="0">
                <a:solidFill>
                  <a:schemeClr val="bg1"/>
                </a:solidFill>
              </a:rPr>
              <a:t> Reduce impact of sensitive or objectionable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Respondents may be reluctant to answer sensitive or potentially objectionable questions </a:t>
            </a:r>
          </a:p>
        </p:txBody>
      </p:sp>
    </p:spTree>
    <p:extLst>
      <p:ext uri="{BB962C8B-B14F-4D97-AF65-F5344CB8AC3E}">
        <p14:creationId xmlns:p14="http://schemas.microsoft.com/office/powerpoint/2010/main" val="81693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14"/>
            </a:pPr>
            <a:r>
              <a:rPr lang="en-US" sz="3200" dirty="0">
                <a:solidFill>
                  <a:schemeClr val="bg1"/>
                </a:solidFill>
              </a:rPr>
              <a:t> Use terminology that makes sense to respondents and define terms that may be vague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Vague terms cause respondents to misunderstand questions (bias and error in responses)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4"/>
            </a:pPr>
            <a:r>
              <a:rPr lang="en-US" sz="3200" dirty="0">
                <a:solidFill>
                  <a:schemeClr val="bg1"/>
                </a:solidFill>
              </a:rPr>
              <a:t> Define abbreviations and acronyms that respondents may not understand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use jargon or acronyms, unless you are focused on a group very familiar with the terms</a:t>
            </a:r>
          </a:p>
        </p:txBody>
      </p:sp>
    </p:spTree>
    <p:extLst>
      <p:ext uri="{BB962C8B-B14F-4D97-AF65-F5344CB8AC3E}">
        <p14:creationId xmlns:p14="http://schemas.microsoft.com/office/powerpoint/2010/main" val="44927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16"/>
            </a:pPr>
            <a:r>
              <a:rPr lang="en-US" sz="3200" dirty="0">
                <a:solidFill>
                  <a:schemeClr val="bg1"/>
                </a:solidFill>
              </a:rPr>
              <a:t> Avoid bias from unequal comparisons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possible to introduce bias in close-ended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two or more similar names for a group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6"/>
            </a:pPr>
            <a:r>
              <a:rPr lang="en-US" sz="3200" dirty="0">
                <a:solidFill>
                  <a:schemeClr val="bg1"/>
                </a:solidFill>
              </a:rPr>
              <a:t> Avoid using slanted/leading and loaded introductions and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can bias a question when they are written in a way to make it seems like everyone shares the same view (social desirability bias)</a:t>
            </a:r>
          </a:p>
        </p:txBody>
      </p:sp>
    </p:spTree>
    <p:extLst>
      <p:ext uri="{BB962C8B-B14F-4D97-AF65-F5344CB8AC3E}">
        <p14:creationId xmlns:p14="http://schemas.microsoft.com/office/powerpoint/2010/main" val="87789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18"/>
            </a:pPr>
            <a:r>
              <a:rPr lang="en-US" sz="3200" dirty="0">
                <a:solidFill>
                  <a:schemeClr val="bg1"/>
                </a:solidFill>
              </a:rPr>
              <a:t> State both sides of scales in question stems or introduction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Equal disagree and equal agree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18"/>
            </a:pPr>
            <a:r>
              <a:rPr lang="en-US" sz="3200" dirty="0">
                <a:solidFill>
                  <a:schemeClr val="bg1"/>
                </a:solidFill>
              </a:rPr>
              <a:t> Minimize the number of check all that apply questions to avoid “primacy” and “</a:t>
            </a:r>
            <a:r>
              <a:rPr lang="en-US" sz="3200" dirty="0" err="1">
                <a:solidFill>
                  <a:schemeClr val="bg1"/>
                </a:solidFill>
              </a:rPr>
              <a:t>recency</a:t>
            </a:r>
            <a:r>
              <a:rPr lang="en-US" sz="3200" dirty="0">
                <a:solidFill>
                  <a:schemeClr val="bg1"/>
                </a:solidFill>
              </a:rPr>
              <a:t>” effects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satisfice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going down the list until the respondents have provide a satisfactory answers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primacy effect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tendency to select from the first few responses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recency</a:t>
            </a:r>
            <a:r>
              <a:rPr lang="en-US" sz="3200" dirty="0">
                <a:solidFill>
                  <a:schemeClr val="bg1"/>
                </a:solidFill>
              </a:rPr>
              <a:t> effect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tendency to select from the last few responses</a:t>
            </a:r>
          </a:p>
        </p:txBody>
      </p:sp>
    </p:spTree>
    <p:extLst>
      <p:ext uri="{BB962C8B-B14F-4D97-AF65-F5344CB8AC3E}">
        <p14:creationId xmlns:p14="http://schemas.microsoft.com/office/powerpoint/2010/main" val="127487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20"/>
            </a:pPr>
            <a:r>
              <a:rPr lang="en-US" sz="3200" dirty="0">
                <a:solidFill>
                  <a:schemeClr val="bg1"/>
                </a:solidFill>
              </a:rPr>
              <a:t> Use response categories that are mutually exclusive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Response categories can not overlap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0"/>
            </a:pPr>
            <a:r>
              <a:rPr lang="en-US" sz="3200" dirty="0">
                <a:solidFill>
                  <a:schemeClr val="bg1"/>
                </a:solidFill>
              </a:rPr>
              <a:t> Make sure that each question or statement is accurate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Statements, questions, or words with inaccuracies (numerical, spelling, factual) can reduce the credibility of the survey, researcher, or the organization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0"/>
            </a:pPr>
            <a:r>
              <a:rPr lang="en-US" sz="3200" dirty="0">
                <a:solidFill>
                  <a:schemeClr val="bg1"/>
                </a:solidFill>
              </a:rPr>
              <a:t> Select questions and responses that permit comparisons with existing information and/or previously collected data</a:t>
            </a:r>
          </a:p>
          <a:p>
            <a:pPr marL="1428750" lvl="2" indent="-514350">
              <a:buFont typeface="+mj-lt"/>
              <a:buAutoNum type="arabicPeriod" startAt="20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0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2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 startAt="23"/>
            </a:pPr>
            <a:r>
              <a:rPr lang="en-US" sz="3200" dirty="0">
                <a:solidFill>
                  <a:schemeClr val="bg1"/>
                </a:solidFill>
              </a:rPr>
              <a:t> Provide information instead of assuming too much respondent knowledge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Don</a:t>
            </a:r>
            <a:r>
              <a:rPr lang="mr-IN" sz="3200" dirty="0">
                <a:solidFill>
                  <a:schemeClr val="bg1"/>
                </a:solidFill>
              </a:rPr>
              <a:t>’</a:t>
            </a:r>
            <a:r>
              <a:rPr lang="en-US" sz="3200" dirty="0">
                <a:solidFill>
                  <a:schemeClr val="bg1"/>
                </a:solidFill>
              </a:rPr>
              <a:t>t assume the respondent knows enough to answer every question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3"/>
            </a:pPr>
            <a:r>
              <a:rPr lang="en-US" sz="3200" dirty="0">
                <a:solidFill>
                  <a:schemeClr val="bg1"/>
                </a:solidFill>
              </a:rPr>
              <a:t> Avoid questions that are too difficult for respondents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avoid percentages (or other complex calculations), especially for in-person or telephone surveys</a:t>
            </a:r>
          </a:p>
          <a:p>
            <a:pPr marL="971550" lvl="1" indent="-514350">
              <a:buFont typeface="+mj-lt"/>
              <a:buAutoNum type="arabicPeriod" startAt="23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3"/>
            </a:pPr>
            <a:r>
              <a:rPr lang="en-US" sz="3200" dirty="0">
                <a:solidFill>
                  <a:schemeClr val="bg1"/>
                </a:solidFill>
              </a:rPr>
              <a:t> Use multiple questions to measure complex concepts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 about beliefs, norms, attitudes, or intentions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3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Group quiz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What is the difference between closed and open question formats?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List 5 of the general guidelines of writing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Why should you differentiate between neither and no opinion in response scales?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Define and differentiate primacy and recency effects?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What does mutually exclusive mean?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What is a double-barreled question?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Of all the general guidelines we discussed, which was the MOST important?  Why?  Justify your answer.  </a:t>
            </a:r>
          </a:p>
          <a:p>
            <a:pPr marL="971550" lvl="1" indent="-514350">
              <a:buAutoNum type="arabicPeriod"/>
            </a:pPr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69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and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Surveys should be used in a scientific way to collect views of stakeholders that is representative at a reasonable cost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Survey research: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useful to describe characteristics of a larger population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of standardized or consistent questions so comparisons can be made among groups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large sample sizes that can be obtained in a relatively short period of time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numerous questions  in a single survey</a:t>
            </a:r>
          </a:p>
        </p:txBody>
      </p:sp>
    </p:spTree>
    <p:extLst>
      <p:ext uri="{BB962C8B-B14F-4D97-AF65-F5344CB8AC3E}">
        <p14:creationId xmlns:p14="http://schemas.microsoft.com/office/powerpoint/2010/main" val="116922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Recommendations for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Questionnaires should minimize respondent burden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Keeping time to complete to a minimum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decrease time to think about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reduce the chance the respondent will be embarrassed by not knowing what is expected from the survey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Start with an interesting, easy and relevant question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Never start with demographics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These type of questions can be objectionable or sensitive</a:t>
            </a:r>
          </a:p>
        </p:txBody>
      </p:sp>
    </p:spTree>
    <p:extLst>
      <p:ext uri="{BB962C8B-B14F-4D97-AF65-F5344CB8AC3E}">
        <p14:creationId xmlns:p14="http://schemas.microsoft.com/office/powerpoint/2010/main" val="69147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Recommendations for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3. Segment questionnaires into similarly grouped questions in  logical sections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 at the beginning should be simple and of interest of the respondents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 at the end should be the questions most likely to be objectionable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 in the middle should be those that are most difficult but important to answers </a:t>
            </a:r>
          </a:p>
        </p:txBody>
      </p:sp>
    </p:spTree>
    <p:extLst>
      <p:ext uri="{BB962C8B-B14F-4D97-AF65-F5344CB8AC3E}">
        <p14:creationId xmlns:p14="http://schemas.microsoft.com/office/powerpoint/2010/main" val="1790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Recommendations for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4. Use transitions to guide respondents through the questionnaire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phrases to segue between segments (“Now, we would like to ask you </a:t>
            </a:r>
            <a:r>
              <a:rPr lang="mr-IN" sz="3200" dirty="0">
                <a:solidFill>
                  <a:schemeClr val="bg1"/>
                </a:solidFill>
              </a:rPr>
              <a:t>…</a:t>
            </a:r>
            <a:r>
              <a:rPr lang="en-US" sz="3200" dirty="0">
                <a:solidFill>
                  <a:schemeClr val="bg1"/>
                </a:solidFill>
              </a:rPr>
              <a:t> ”, ”Finally, we would like to ask you </a:t>
            </a:r>
            <a:r>
              <a:rPr lang="mr-IN" sz="3200" dirty="0">
                <a:solidFill>
                  <a:schemeClr val="bg1"/>
                </a:solidFill>
              </a:rPr>
              <a:t>…</a:t>
            </a:r>
            <a:r>
              <a:rPr lang="en-US" sz="3200" dirty="0">
                <a:solidFill>
                  <a:schemeClr val="bg1"/>
                </a:solidFill>
              </a:rPr>
              <a:t>”)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transitions:</a:t>
            </a:r>
          </a:p>
          <a:p>
            <a:pPr marL="1885950" lvl="3" indent="-514350">
              <a:buFont typeface="Arial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regularly</a:t>
            </a:r>
            <a:r>
              <a:rPr lang="en-US" sz="3200" dirty="0">
                <a:solidFill>
                  <a:schemeClr val="bg1"/>
                </a:solidFill>
              </a:rPr>
              <a:t> when beginning a new line of inquiry</a:t>
            </a:r>
          </a:p>
          <a:p>
            <a:pPr marL="1885950" lvl="3" indent="-514350">
              <a:buFont typeface="Arial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sometimes</a:t>
            </a:r>
            <a:r>
              <a:rPr lang="en-US" sz="3200" dirty="0">
                <a:solidFill>
                  <a:schemeClr val="bg1"/>
                </a:solidFill>
              </a:rPr>
              <a:t> at the top of pages to catch the eye of a responded going through the questionnaire</a:t>
            </a:r>
          </a:p>
          <a:p>
            <a:pPr marL="1885950" lvl="3" indent="-514350">
              <a:buFont typeface="Arial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occasionally</a:t>
            </a:r>
            <a:r>
              <a:rPr lang="en-US" sz="3200" dirty="0">
                <a:solidFill>
                  <a:schemeClr val="bg1"/>
                </a:solidFill>
              </a:rPr>
              <a:t> to break the monotony of long lists of questions or statements and to increase respondent motivations</a:t>
            </a:r>
          </a:p>
        </p:txBody>
      </p:sp>
    </p:spTree>
    <p:extLst>
      <p:ext uri="{BB962C8B-B14F-4D97-AF65-F5344CB8AC3E}">
        <p14:creationId xmlns:p14="http://schemas.microsoft.com/office/powerpoint/2010/main" val="82621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Recommendations for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5. Short questionnaires are not always better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Condensing questions on pages can make the questionnaire look cluttered and reading difficult (decrease respondent motivation to answer questions)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Questions should be on same page as their answers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Questionnaires should not have large white spaces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Questionnaires should have white space between questions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 not add questions to fill space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However, need to be balanced with the cost of printing surveys</a:t>
            </a:r>
          </a:p>
        </p:txBody>
      </p:sp>
    </p:spTree>
    <p:extLst>
      <p:ext uri="{BB962C8B-B14F-4D97-AF65-F5344CB8AC3E}">
        <p14:creationId xmlns:p14="http://schemas.microsoft.com/office/powerpoint/2010/main" val="16011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Recommendations for constructing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6. Minimize use of skip patterns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Create confusion and difficulties when entering in the data</a:t>
            </a:r>
          </a:p>
          <a:p>
            <a:pPr marL="1371600" lvl="2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863600" lvl="1" indent="-406400"/>
            <a:r>
              <a:rPr lang="en-US" sz="3200" dirty="0">
                <a:solidFill>
                  <a:schemeClr val="bg1"/>
                </a:solidFill>
              </a:rPr>
              <a:t>7. Use sequential numbering of questions within sections or throughout the questionnaire</a:t>
            </a:r>
          </a:p>
          <a:p>
            <a:pPr marL="863600" lvl="1" indent="-406400"/>
            <a:endParaRPr lang="en-US" sz="3200" dirty="0">
              <a:solidFill>
                <a:schemeClr val="bg1"/>
              </a:solidFill>
            </a:endParaRPr>
          </a:p>
          <a:p>
            <a:pPr marL="863600" lvl="1" indent="-406400"/>
            <a:r>
              <a:rPr lang="en-US" sz="3200" dirty="0">
                <a:solidFill>
                  <a:schemeClr val="bg1"/>
                </a:solidFill>
              </a:rPr>
              <a:t>8.  Be </a:t>
            </a:r>
            <a:r>
              <a:rPr lang="en-US" sz="3200" u="sng" dirty="0">
                <a:solidFill>
                  <a:schemeClr val="bg1"/>
                </a:solidFill>
              </a:rPr>
              <a:t>consistent</a:t>
            </a:r>
            <a:r>
              <a:rPr lang="en-US" sz="3200" dirty="0">
                <a:solidFill>
                  <a:schemeClr val="bg1"/>
                </a:solidFill>
              </a:rPr>
              <a:t> when formatting response categories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Lines: __________ for open-ended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Boxes: ☐ for check one or check all that apply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Numbers: circle one number for close-ended questions with ordered choices</a:t>
            </a:r>
          </a:p>
        </p:txBody>
      </p:sp>
    </p:spTree>
    <p:extLst>
      <p:ext uri="{BB962C8B-B14F-4D97-AF65-F5344CB8AC3E}">
        <p14:creationId xmlns:p14="http://schemas.microsoft.com/office/powerpoint/2010/main" val="154104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Mail and On-site Surveys:  Front Cover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7323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Covers should only contain a few items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Short title of the survey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Graphic design, photograph, or illustration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Names and logos of: the funding agency, organizations conducting the surveys, return address (if necessary)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08" y="830997"/>
            <a:ext cx="3887304" cy="56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Mail and On-site Surveys:  Back Cover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 covers offer respondents to make additional open-ended comments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 cover can also be used to ask sensitive or demographic questions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Return information (if necessary)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thank you is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09573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Mail and On-site Surveys:  Formatting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Mail surveys should be printed in booklet formatting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Avoid double sided printing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On-site surveys should be shorter in length but not folded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 bleed through paper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Color paper should be considered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Typical word formatting and font sizes</a:t>
            </a:r>
          </a:p>
        </p:txBody>
      </p:sp>
    </p:spTree>
    <p:extLst>
      <p:ext uri="{BB962C8B-B14F-4D97-AF65-F5344CB8AC3E}">
        <p14:creationId xmlns:p14="http://schemas.microsoft.com/office/powerpoint/2010/main" val="149411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Telephone and On-site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Layout is less important for surveys completed by interviewers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Formatting should be laid out to help with interviewer flow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Different fonts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Don</a:t>
            </a:r>
            <a:r>
              <a:rPr lang="mr-IN" sz="3200" dirty="0">
                <a:solidFill>
                  <a:schemeClr val="bg1"/>
                </a:solidFill>
              </a:rPr>
              <a:t>’</a:t>
            </a:r>
            <a:r>
              <a:rPr lang="en-US" sz="3200" dirty="0">
                <a:solidFill>
                  <a:schemeClr val="bg1"/>
                </a:solidFill>
              </a:rPr>
              <a:t>t change pages in middle of questions or responses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Response categories on the right side of page not left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it be read as it is written</a:t>
            </a:r>
          </a:p>
        </p:txBody>
      </p:sp>
    </p:spTree>
    <p:extLst>
      <p:ext uri="{BB962C8B-B14F-4D97-AF65-F5344CB8AC3E}">
        <p14:creationId xmlns:p14="http://schemas.microsoft.com/office/powerpoint/2010/main" val="88691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Telephone and On-site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Responses can be much more tedious as they need to be read aloud by the interviewer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Longer scales are more difficult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Ask supports, opposes, or neither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Then ask degree of that position</a:t>
            </a:r>
          </a:p>
          <a:p>
            <a:pPr marL="1371600" lvl="2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Interviewers introduction, tone, and pace are IMPORTANT!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Introductions should include:  the interviewers name, the organization and location (if calling), summary of the purpose, responses are confidential, estimate length of time of survey, and permission to begin survey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Disadvantages of survey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u="sng" dirty="0">
                <a:solidFill>
                  <a:schemeClr val="bg1"/>
                </a:solidFill>
              </a:rPr>
              <a:t>ALL</a:t>
            </a:r>
            <a:r>
              <a:rPr lang="en-US" sz="3200" dirty="0">
                <a:solidFill>
                  <a:schemeClr val="bg1"/>
                </a:solidFill>
              </a:rPr>
              <a:t> questions should be understandable to </a:t>
            </a:r>
            <a:r>
              <a:rPr lang="en-US" sz="3200" u="sng" dirty="0">
                <a:solidFill>
                  <a:schemeClr val="bg1"/>
                </a:solidFill>
              </a:rPr>
              <a:t>ALL</a:t>
            </a:r>
            <a:r>
              <a:rPr lang="en-US" sz="3200" dirty="0">
                <a:solidFill>
                  <a:schemeClr val="bg1"/>
                </a:solidFill>
              </a:rPr>
              <a:t> respondents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Questionnaires are not flexible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Questionnaires can seem artificial to respondents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remember our discussions of hypothetical scenarios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May not always provide data that is within the context of social life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few questions may not be able to capture the complexity of a situation (e.g., norms, values, emotions)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benefits of using triangulation</a:t>
            </a:r>
          </a:p>
        </p:txBody>
      </p:sp>
    </p:spTree>
    <p:extLst>
      <p:ext uri="{BB962C8B-B14F-4D97-AF65-F5344CB8AC3E}">
        <p14:creationId xmlns:p14="http://schemas.microsoft.com/office/powerpoint/2010/main" val="486000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Telephone and On-site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04" y="695596"/>
            <a:ext cx="8108571" cy="60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0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Email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multiple contacts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Personalize each email contact so it </a:t>
            </a:r>
            <a:r>
              <a:rPr lang="en-US" sz="3200" dirty="0" err="1">
                <a:solidFill>
                  <a:schemeClr val="bg1"/>
                </a:solidFill>
              </a:rPr>
              <a:t>doesn</a:t>
            </a:r>
            <a:r>
              <a:rPr lang="mr-IN" sz="3200" dirty="0">
                <a:solidFill>
                  <a:schemeClr val="bg1"/>
                </a:solidFill>
              </a:rPr>
              <a:t>’</a:t>
            </a:r>
            <a:r>
              <a:rPr lang="en-US" sz="3200" dirty="0">
                <a:solidFill>
                  <a:schemeClr val="bg1"/>
                </a:solidFill>
              </a:rPr>
              <a:t>t seem like spam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Keep cover letter short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alternate ways to respond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Include replacement electronic version in reminder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Limit wrap around text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Direct respondents on how to respond to questions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the limitations of email surveys?</a:t>
            </a:r>
          </a:p>
        </p:txBody>
      </p:sp>
    </p:spTree>
    <p:extLst>
      <p:ext uri="{BB962C8B-B14F-4D97-AF65-F5344CB8AC3E}">
        <p14:creationId xmlns:p14="http://schemas.microsoft.com/office/powerpoint/2010/main" val="195236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Internet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1007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Designed to be accessed via a website</a:t>
            </a:r>
          </a:p>
          <a:p>
            <a:pPr marL="914400" lvl="1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Need a welcome screen (like a cover letter)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a code or PIN to access survey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Retain consistency and good design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Understand differences in browsers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Give precise instructions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drop down menus sparingly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 not require respondents to answer all the questions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Scroll rather than single questions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Task bar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TEST and DEBUG!!!!</a:t>
            </a:r>
          </a:p>
        </p:txBody>
      </p:sp>
    </p:spTree>
    <p:extLst>
      <p:ext uri="{BB962C8B-B14F-4D97-AF65-F5344CB8AC3E}">
        <p14:creationId xmlns:p14="http://schemas.microsoft.com/office/powerpoint/2010/main" val="15966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Approach to doing surveys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Identify the problem, objectives, and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Review the relevant literature and identify knowledge gaps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Decide what should be included in the questionnaire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Select the most appropriate vehicle for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Develop a draft of the survey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Ask experts to review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Pretest the survey and revise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Establish procedures for coding, entering data,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Administer final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Non-response bias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Enter and analyze responses and report findings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Deciding what information to 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Human dimensions typically tries to address specific questions or hypothesis to improve understanding about a particular natural resource concept, theory, or problem</a:t>
            </a:r>
          </a:p>
          <a:p>
            <a:pPr marL="514350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want to avoid vague questions</a:t>
            </a:r>
          </a:p>
          <a:p>
            <a:pPr marL="514350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want to avoid bias in your questions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leading or loaded questions</a:t>
            </a:r>
          </a:p>
          <a:p>
            <a:pPr marL="971550" lvl="1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want to avoid questions that are peripheral or irrelevant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this a concern?</a:t>
            </a:r>
          </a:p>
        </p:txBody>
      </p:sp>
    </p:spTree>
    <p:extLst>
      <p:ext uri="{BB962C8B-B14F-4D97-AF65-F5344CB8AC3E}">
        <p14:creationId xmlns:p14="http://schemas.microsoft.com/office/powerpoint/2010/main" val="80680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Deciding what information to collect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92209"/>
              </p:ext>
            </p:extLst>
          </p:nvPr>
        </p:nvGraphicFramePr>
        <p:xfrm>
          <a:off x="229890" y="830997"/>
          <a:ext cx="1173221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Focus groups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Surveys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Stimulate thinking and collect ideas on a subject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Determine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the views of a predefined population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Small group lead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by moderator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Mail, telephone,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in-person, or web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Generalize to larger pop?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Generate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ideas for hypothesis testing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Somewhat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Test ideas or hypothesis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Somewhat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Questions prepared ahead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of time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No, but moderator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must guide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Yes,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except for open ended questions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Several guidelines will help in this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Identify exactly what information you want respondents to provide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Binary</a:t>
            </a:r>
            <a:r>
              <a:rPr lang="en-US" sz="3200" dirty="0">
                <a:solidFill>
                  <a:schemeClr val="bg1"/>
                </a:solidFill>
              </a:rPr>
              <a:t> responses or </a:t>
            </a:r>
            <a:r>
              <a:rPr lang="en-US" sz="3200" i="1" dirty="0">
                <a:solidFill>
                  <a:schemeClr val="bg1"/>
                </a:solidFill>
              </a:rPr>
              <a:t>Amount</a:t>
            </a:r>
            <a:r>
              <a:rPr lang="en-US" sz="3200" dirty="0">
                <a:solidFill>
                  <a:schemeClr val="bg1"/>
                </a:solidFill>
              </a:rPr>
              <a:t> responses?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Use fixed-scale or close-ended questions whenever possible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Open-ended need to be entered in as a string and then coded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Open-ended also increases respondent burden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Open-ended limit the reliability and validity of concepts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Open-ended are useful in elicitation surveys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additional comments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4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Several guidelines will help in this process: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bg1"/>
                </a:solidFill>
              </a:rPr>
              <a:t>Close ended and ordered are preferred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easy to code and easy for respondents</a:t>
            </a: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Close ended and unordered</a:t>
            </a:r>
          </a:p>
          <a:p>
            <a:pPr marL="1885950" lvl="3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respondents are required to read the entire list</a:t>
            </a:r>
          </a:p>
          <a:p>
            <a:pPr marL="1885950" lvl="3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Partially close ended</a:t>
            </a:r>
          </a:p>
          <a:p>
            <a:pPr marL="1885950" lvl="3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Other category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9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Writing good questions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90" y="830997"/>
            <a:ext cx="1173221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Several guidelines will help in this process: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3200" dirty="0">
                <a:solidFill>
                  <a:schemeClr val="bg1"/>
                </a:solidFill>
              </a:rPr>
              <a:t>Choose simple words and phrases over complicated and jargon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assume that respondents have advanced education</a:t>
            </a:r>
          </a:p>
          <a:p>
            <a:pPr marL="971550" lvl="1" indent="-514350">
              <a:buFont typeface="+mj-lt"/>
              <a:buAutoNum type="arabicPeriod" startAt="3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lang="en-US" sz="3200" dirty="0">
                <a:solidFill>
                  <a:schemeClr val="bg1"/>
                </a:solidFill>
              </a:rPr>
              <a:t>Use as few words as possible to ask a question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Long questions can confuse or cause people to skip over a question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brevity and clarity is the key</a:t>
            </a:r>
          </a:p>
          <a:p>
            <a:pPr marL="971550" lvl="1" indent="-514350">
              <a:buFont typeface="+mj-lt"/>
              <a:buAutoNum type="arabicPeriod" startAt="3"/>
            </a:pPr>
            <a:endParaRPr lang="en-US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lang="en-US" sz="3200" dirty="0">
                <a:solidFill>
                  <a:schemeClr val="bg1"/>
                </a:solidFill>
              </a:rPr>
              <a:t>Use complete sentences and avoid cryptic phrases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Confuse respondents</a:t>
            </a:r>
          </a:p>
          <a:p>
            <a:pPr marL="971550" lvl="1" indent="-514350">
              <a:buFont typeface="+mj-lt"/>
              <a:buAutoNum type="arabicPeriod" startAt="3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5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8480</TotalTime>
  <Words>2192</Words>
  <Application>Microsoft Office PowerPoint</Application>
  <PresentationFormat>Widescreen</PresentationFormat>
  <Paragraphs>337</Paragraphs>
  <Slides>32</Slides>
  <Notes>31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Chizinski</dc:creator>
  <cp:lastModifiedBy>Christopher Chizinski</cp:lastModifiedBy>
  <cp:revision>219</cp:revision>
  <dcterms:created xsi:type="dcterms:W3CDTF">2016-09-01T15:29:16Z</dcterms:created>
  <dcterms:modified xsi:type="dcterms:W3CDTF">2022-11-16T15:59:45Z</dcterms:modified>
</cp:coreProperties>
</file>