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48" r:id="rId1"/>
  </p:sldMasterIdLst>
  <p:notesMasterIdLst>
    <p:notesMasterId r:id="rId7"/>
  </p:notes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12"/>
  </p:normalViewPr>
  <p:slideViewPr>
    <p:cSldViewPr snapToGrid="0">
      <p:cViewPr varScale="1">
        <p:scale>
          <a:sx n="103" d="100"/>
          <a:sy n="103" d="100"/>
        </p:scale>
        <p:origin x="6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chrisclark/Downloads/Healthcare_%20Appointments_Analysis.%20xls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chrisclark\Downloads\Healthcare_%20Appointments_Analysis.%20xlsx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[Healthcare_ Appointments_Analysis. xlsx.xlsx]Age_Group_Pivot!PivotTable10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No-Show Breakdown by Age Group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3"/>
          </a:solidFill>
          <a:ln>
            <a:noFill/>
          </a:ln>
          <a:effectLst/>
        </c:spPr>
      </c:pivotFmt>
      <c:pivotFmt>
        <c:idx val="4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bg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0329301228650767"/>
          <c:y val="0.13301609757734287"/>
          <c:w val="0.64246595534253881"/>
          <c:h val="0.780753644051553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Age_Group_Pivot!$B$3:$B$4</c:f>
              <c:strCache>
                <c:ptCount val="1"/>
                <c:pt idx="0">
                  <c:v>Canceled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Age_Group_Pivot!$A$5:$A$9</c:f>
              <c:strCache>
                <c:ptCount val="4"/>
                <c:pt idx="0">
                  <c:v>18-30</c:v>
                </c:pt>
                <c:pt idx="1">
                  <c:v>31-45</c:v>
                </c:pt>
                <c:pt idx="2">
                  <c:v>46-60</c:v>
                </c:pt>
                <c:pt idx="3">
                  <c:v>Under 18</c:v>
                </c:pt>
              </c:strCache>
            </c:strRef>
          </c:cat>
          <c:val>
            <c:numRef>
              <c:f>Age_Group_Pivot!$B$5:$B$9</c:f>
              <c:numCache>
                <c:formatCode>0.00%</c:formatCode>
                <c:ptCount val="4"/>
                <c:pt idx="0">
                  <c:v>0.33417721518987342</c:v>
                </c:pt>
                <c:pt idx="1">
                  <c:v>0.46989228324209781</c:v>
                </c:pt>
                <c:pt idx="2">
                  <c:v>0.16562889165628891</c:v>
                </c:pt>
                <c:pt idx="3">
                  <c:v>0.41794731064763996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1E-C341-ACE1-2988FA4EA0F2}"/>
            </c:ext>
          </c:extLst>
        </c:ser>
        <c:ser>
          <c:idx val="1"/>
          <c:order val="1"/>
          <c:tx>
            <c:strRef>
              <c:f>Age_Group_Pivot!$C$3:$C$4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Age_Group_Pivot!$A$5:$A$9</c:f>
              <c:strCache>
                <c:ptCount val="4"/>
                <c:pt idx="0">
                  <c:v>18-30</c:v>
                </c:pt>
                <c:pt idx="1">
                  <c:v>31-45</c:v>
                </c:pt>
                <c:pt idx="2">
                  <c:v>46-60</c:v>
                </c:pt>
                <c:pt idx="3">
                  <c:v>Under 18</c:v>
                </c:pt>
              </c:strCache>
            </c:strRef>
          </c:cat>
          <c:val>
            <c:numRef>
              <c:f>Age_Group_Pivot!$C$5:$C$9</c:f>
              <c:numCache>
                <c:formatCode>0.00%</c:formatCode>
                <c:ptCount val="4"/>
                <c:pt idx="0">
                  <c:v>0.33881856540084387</c:v>
                </c:pt>
                <c:pt idx="1">
                  <c:v>0.27141091294366942</c:v>
                </c:pt>
                <c:pt idx="2">
                  <c:v>0.38273142382731423</c:v>
                </c:pt>
                <c:pt idx="3">
                  <c:v>0.27881448957189903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1E-C341-ACE1-2988FA4EA0F2}"/>
            </c:ext>
          </c:extLst>
        </c:ser>
        <c:ser>
          <c:idx val="2"/>
          <c:order val="2"/>
          <c:tx>
            <c:strRef>
              <c:f>Age_Group_Pivot!$D$3:$D$4</c:f>
              <c:strCache>
                <c:ptCount val="1"/>
                <c:pt idx="0">
                  <c:v>No-Show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Age_Group_Pivot!$A$5:$A$9</c:f>
              <c:strCache>
                <c:ptCount val="4"/>
                <c:pt idx="0">
                  <c:v>18-30</c:v>
                </c:pt>
                <c:pt idx="1">
                  <c:v>31-45</c:v>
                </c:pt>
                <c:pt idx="2">
                  <c:v>46-60</c:v>
                </c:pt>
                <c:pt idx="3">
                  <c:v>Under 18</c:v>
                </c:pt>
              </c:strCache>
            </c:strRef>
          </c:cat>
          <c:val>
            <c:numRef>
              <c:f>Age_Group_Pivot!$D$5:$D$9</c:f>
              <c:numCache>
                <c:formatCode>0.00%</c:formatCode>
                <c:ptCount val="4"/>
                <c:pt idx="0">
                  <c:v>0.3270042194092827</c:v>
                </c:pt>
                <c:pt idx="1">
                  <c:v>0.25869680381423271</c:v>
                </c:pt>
                <c:pt idx="2">
                  <c:v>0.45163968451639686</c:v>
                </c:pt>
                <c:pt idx="3">
                  <c:v>0.30323819978046102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1E-C341-ACE1-2988FA4EA0F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063602703"/>
        <c:axId val="469506447"/>
      </c:barChart>
      <c:catAx>
        <c:axId val="10636027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 dirty="0"/>
                  <a:t>Age Group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9506447"/>
        <c:crosses val="autoZero"/>
        <c:auto val="1"/>
        <c:lblAlgn val="ctr"/>
        <c:lblOffset val="100"/>
        <c:noMultiLvlLbl val="0"/>
      </c:catAx>
      <c:valAx>
        <c:axId val="469506447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i="0" baseline="0"/>
                  <a:t>% of  Appointments </a:t>
                </a:r>
              </a:p>
            </c:rich>
          </c:tx>
          <c:layout>
            <c:manualLayout>
              <c:xMode val="edge"/>
              <c:yMode val="edge"/>
              <c:x val="0.13454879817654372"/>
              <c:y val="0.318162359986691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crossAx val="1063602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[Healthcare_ Appointments_Analysis. xlsx.xlsx]Doctor_Chart!PivotTable12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Appointment Status Overview by Doctor</a:t>
            </a:r>
          </a:p>
        </c:rich>
      </c:tx>
      <c:layout>
        <c:manualLayout>
          <c:xMode val="edge"/>
          <c:yMode val="edge"/>
          <c:x val="0.23022051649329131"/>
          <c:y val="5.422102719747397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3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00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806017323870231"/>
          <c:y val="0.10426144017609588"/>
          <c:w val="0.785665452910698"/>
          <c:h val="0.805417743466006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Doctor_Chart!$B$3:$B$4</c:f>
              <c:strCache>
                <c:ptCount val="1"/>
                <c:pt idx="0">
                  <c:v>Canceled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Doctor_Chart!$A$5:$A$10</c:f>
              <c:strCache>
                <c:ptCount val="5"/>
                <c:pt idx="0">
                  <c:v>Dr. Brown</c:v>
                </c:pt>
                <c:pt idx="1">
                  <c:v>Dr. Clark</c:v>
                </c:pt>
                <c:pt idx="2">
                  <c:v>Dr. Johnson</c:v>
                </c:pt>
                <c:pt idx="3">
                  <c:v>Dr. Smith</c:v>
                </c:pt>
                <c:pt idx="4">
                  <c:v>Dr. Taylor</c:v>
                </c:pt>
              </c:strCache>
            </c:strRef>
          </c:cat>
          <c:val>
            <c:numRef>
              <c:f>Doctor_Chart!$B$5:$B$10</c:f>
              <c:numCache>
                <c:formatCode>0.00%</c:formatCode>
                <c:ptCount val="5"/>
                <c:pt idx="0">
                  <c:v>0.25714285714285712</c:v>
                </c:pt>
                <c:pt idx="1">
                  <c:v>0.36956521739130432</c:v>
                </c:pt>
                <c:pt idx="2">
                  <c:v>0.43902439024390244</c:v>
                </c:pt>
                <c:pt idx="3">
                  <c:v>0.38235294117647056</c:v>
                </c:pt>
                <c:pt idx="4">
                  <c:v>0.31818181818181818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3A-6A4C-8665-E451E933D5A4}"/>
            </c:ext>
          </c:extLst>
        </c:ser>
        <c:ser>
          <c:idx val="1"/>
          <c:order val="1"/>
          <c:tx>
            <c:strRef>
              <c:f>Doctor_Chart!$C$3:$C$4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rgbClr val="00B05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Doctor_Chart!$A$5:$A$10</c:f>
              <c:strCache>
                <c:ptCount val="5"/>
                <c:pt idx="0">
                  <c:v>Dr. Brown</c:v>
                </c:pt>
                <c:pt idx="1">
                  <c:v>Dr. Clark</c:v>
                </c:pt>
                <c:pt idx="2">
                  <c:v>Dr. Johnson</c:v>
                </c:pt>
                <c:pt idx="3">
                  <c:v>Dr. Smith</c:v>
                </c:pt>
                <c:pt idx="4">
                  <c:v>Dr. Taylor</c:v>
                </c:pt>
              </c:strCache>
            </c:strRef>
          </c:cat>
          <c:val>
            <c:numRef>
              <c:f>Doctor_Chart!$C$5:$C$10</c:f>
              <c:numCache>
                <c:formatCode>0.00%</c:formatCode>
                <c:ptCount val="5"/>
                <c:pt idx="0">
                  <c:v>0.2857142857142857</c:v>
                </c:pt>
                <c:pt idx="1">
                  <c:v>0.28260869565217389</c:v>
                </c:pt>
                <c:pt idx="2">
                  <c:v>0.31707317073170732</c:v>
                </c:pt>
                <c:pt idx="3">
                  <c:v>0.23529411764705882</c:v>
                </c:pt>
                <c:pt idx="4">
                  <c:v>0.34090909090909088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3A-6A4C-8665-E451E933D5A4}"/>
            </c:ext>
          </c:extLst>
        </c:ser>
        <c:ser>
          <c:idx val="2"/>
          <c:order val="2"/>
          <c:tx>
            <c:strRef>
              <c:f>Doctor_Chart!$D$3:$D$4</c:f>
              <c:strCache>
                <c:ptCount val="1"/>
                <c:pt idx="0">
                  <c:v>No-Show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Doctor_Chart!$A$5:$A$10</c:f>
              <c:strCache>
                <c:ptCount val="5"/>
                <c:pt idx="0">
                  <c:v>Dr. Brown</c:v>
                </c:pt>
                <c:pt idx="1">
                  <c:v>Dr. Clark</c:v>
                </c:pt>
                <c:pt idx="2">
                  <c:v>Dr. Johnson</c:v>
                </c:pt>
                <c:pt idx="3">
                  <c:v>Dr. Smith</c:v>
                </c:pt>
                <c:pt idx="4">
                  <c:v>Dr. Taylor</c:v>
                </c:pt>
              </c:strCache>
            </c:strRef>
          </c:cat>
          <c:val>
            <c:numRef>
              <c:f>Doctor_Chart!$D$5:$D$10</c:f>
              <c:numCache>
                <c:formatCode>0.00%</c:formatCode>
                <c:ptCount val="5"/>
                <c:pt idx="0">
                  <c:v>0.45714285714285713</c:v>
                </c:pt>
                <c:pt idx="1">
                  <c:v>0.34782608695652173</c:v>
                </c:pt>
                <c:pt idx="2">
                  <c:v>0.24390243902439024</c:v>
                </c:pt>
                <c:pt idx="3">
                  <c:v>0.38235294117647056</c:v>
                </c:pt>
                <c:pt idx="4">
                  <c:v>0.34090909090909088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3A-6A4C-8665-E451E933D5A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444968831"/>
        <c:axId val="713594511"/>
      </c:barChart>
      <c:catAx>
        <c:axId val="444968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/>
                  <a:t>Doctor Name </a:t>
                </a:r>
              </a:p>
            </c:rich>
          </c:tx>
          <c:layout>
            <c:manualLayout>
              <c:xMode val="edge"/>
              <c:yMode val="edge"/>
              <c:x val="2.7785844857578283E-2"/>
              <c:y val="0.379779084705018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594511"/>
        <c:crosses val="autoZero"/>
        <c:auto val="1"/>
        <c:lblAlgn val="ctr"/>
        <c:lblOffset val="100"/>
        <c:noMultiLvlLbl val="0"/>
      </c:catAx>
      <c:valAx>
        <c:axId val="713594511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dirty="0"/>
                  <a:t>% of Appointments </a:t>
                </a:r>
              </a:p>
            </c:rich>
          </c:tx>
          <c:layout>
            <c:manualLayout>
              <c:xMode val="edge"/>
              <c:yMode val="edge"/>
              <c:x val="0.40478763138942447"/>
              <c:y val="0.918240398462756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crossAx val="444968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2077210213661831"/>
          <c:y val="0.42282019898420398"/>
          <c:w val="7.1979416596187396E-2"/>
          <c:h val="0.212961229830867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73CE9-B7A8-7149-B2B6-A0AE3E853FF3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50410-E4F3-EE47-A58A-CF636EFF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5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50410-E4F3-EE47-A58A-CF636EFF09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41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61E-1245-744C-AB05-1ECC29B68B2F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5D-BE56-2345-ADED-0408257F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61E-1245-744C-AB05-1ECC29B68B2F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5D-BE56-2345-ADED-0408257F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1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61E-1245-744C-AB05-1ECC29B68B2F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5D-BE56-2345-ADED-0408257F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89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61E-1245-744C-AB05-1ECC29B68B2F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5D-BE56-2345-ADED-0408257F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6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61E-1245-744C-AB05-1ECC29B68B2F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5D-BE56-2345-ADED-0408257F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3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61E-1245-744C-AB05-1ECC29B68B2F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5D-BE56-2345-ADED-0408257F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2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61E-1245-744C-AB05-1ECC29B68B2F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5D-BE56-2345-ADED-0408257F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28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61E-1245-744C-AB05-1ECC29B68B2F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5D-BE56-2345-ADED-0408257F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61E-1245-744C-AB05-1ECC29B68B2F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5D-BE56-2345-ADED-0408257F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61E-1245-744C-AB05-1ECC29B68B2F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5D-BE56-2345-ADED-0408257F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8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9161E-1245-744C-AB05-1ECC29B68B2F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80E5D-BE56-2345-ADED-0408257F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1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B9161E-1245-744C-AB05-1ECC29B68B2F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80E5D-BE56-2345-ADED-0408257F6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8403-AD70-5D78-B213-ED788DC45F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Healthcare Data Analysis Portfolio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6CCAA-C4C7-3FA5-B969-FA98F4501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Christopher Clark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8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230D5-B2BC-7555-D2F2-95713B28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Clinic Appointment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CBD6-BFDF-D75A-19C3-2EC7C6B5A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Clinic appointment records</a:t>
            </a:r>
          </a:p>
          <a:p>
            <a:r>
              <a:rPr lang="en-US" dirty="0"/>
              <a:t>Focus: identifying no-show trends and doctor-level appointment outcomes</a:t>
            </a:r>
          </a:p>
          <a:p>
            <a:r>
              <a:rPr lang="en-US" dirty="0"/>
              <a:t>Tools: Microsoft Excel( Pivot Tables + Charts)</a:t>
            </a:r>
          </a:p>
          <a:p>
            <a:r>
              <a:rPr lang="en-US" dirty="0"/>
              <a:t>Goal: Provide actionable insights to reduce missed appointments and improve efficiency</a:t>
            </a:r>
          </a:p>
        </p:txBody>
      </p:sp>
    </p:spTree>
    <p:extLst>
      <p:ext uri="{BB962C8B-B14F-4D97-AF65-F5344CB8AC3E}">
        <p14:creationId xmlns:p14="http://schemas.microsoft.com/office/powerpoint/2010/main" val="262491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3880-B51A-5DC6-E6ED-A056D35B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              </a:t>
            </a:r>
            <a:r>
              <a:rPr lang="en-US" sz="4000" dirty="0"/>
              <a:t>No-Show Analysis by Age Group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68F57D-1847-479B-22DB-76F0670D3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793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6438EF-B725-BEE4-A59E-43830FAB0706}"/>
              </a:ext>
            </a:extLst>
          </p:cNvPr>
          <p:cNvSpPr txBox="1"/>
          <p:nvPr/>
        </p:nvSpPr>
        <p:spPr>
          <a:xfrm>
            <a:off x="430306" y="6099587"/>
            <a:ext cx="1092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Patients aged 46-60 have the highest no-show rate, suggesting that targeted appointment reminders for the age group could help reduce missed appointments. In contrast, patients 31-45 have the lowest no-show rate, indicating strong attendance in middle aged group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041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2604-2A66-8A8F-FB1B-0EF81BF4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38" y="292382"/>
            <a:ext cx="10515600" cy="1505883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5200" dirty="0"/>
              <a:t>Appointment Status Analysis By Doctor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365A188-6BA0-AD32-E78B-CB60E4B75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3532393"/>
              </p:ext>
            </p:extLst>
          </p:nvPr>
        </p:nvGraphicFramePr>
        <p:xfrm>
          <a:off x="937238" y="1452283"/>
          <a:ext cx="10512547" cy="4593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4B2FD7-71FB-99AE-B1D2-C7E0C87E9E57}"/>
              </a:ext>
            </a:extLst>
          </p:cNvPr>
          <p:cNvSpPr txBox="1"/>
          <p:nvPr/>
        </p:nvSpPr>
        <p:spPr>
          <a:xfrm>
            <a:off x="1549102" y="6140990"/>
            <a:ext cx="91224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While most doctors maintain a majority of completed appointments, some experience higher no-show and cancellation rates. These findings suggest that tailored patient engagement strategies may support providers with higher missed appointment rates and help improve overall clinic efficiency. </a:t>
            </a:r>
          </a:p>
        </p:txBody>
      </p:sp>
    </p:spTree>
    <p:extLst>
      <p:ext uri="{BB962C8B-B14F-4D97-AF65-F5344CB8AC3E}">
        <p14:creationId xmlns:p14="http://schemas.microsoft.com/office/powerpoint/2010/main" val="4155447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47CD7-557D-D2E1-6586-D3D22FB35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64906" cy="1517463"/>
          </a:xfrm>
        </p:spPr>
        <p:txBody>
          <a:bodyPr/>
          <a:lstStyle/>
          <a:p>
            <a:pPr algn="ctr"/>
            <a:r>
              <a:rPr lang="en-US" dirty="0"/>
              <a:t>Key Takeaways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0F7EB0-ACBF-3873-A161-AEC5AF251A77}"/>
              </a:ext>
            </a:extLst>
          </p:cNvPr>
          <p:cNvSpPr txBox="1"/>
          <p:nvPr/>
        </p:nvSpPr>
        <p:spPr>
          <a:xfrm>
            <a:off x="1904104" y="2017058"/>
            <a:ext cx="98109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Patients aged 46-60 had the highest no-show rate, while patients between the ages of 31-45 showed the most reliable attendance.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Doctors varied in appointment outcomes, with some facing higher no-show and cancellation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Targeted patient reminders and provider specific engagement strategies could improve appointment adherence.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Pivot tables and visualizations enabled clear, data-driven insights. </a:t>
            </a:r>
          </a:p>
        </p:txBody>
      </p:sp>
    </p:spTree>
    <p:extLst>
      <p:ext uri="{BB962C8B-B14F-4D97-AF65-F5344CB8AC3E}">
        <p14:creationId xmlns:p14="http://schemas.microsoft.com/office/powerpoint/2010/main" val="219858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2610</TotalTime>
  <Words>223</Words>
  <Application>Microsoft Macintosh PowerPoint</Application>
  <PresentationFormat>Widescreen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Healthcare Data Analysis Portfolio</vt:lpstr>
      <vt:lpstr>Clinic Appointment Analysis </vt:lpstr>
      <vt:lpstr>               No-Show Analysis by Age Group </vt:lpstr>
      <vt:lpstr>Appointment Status Analysis By Doctor </vt:lpstr>
      <vt:lpstr>Key Takeaways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Clark</dc:creator>
  <cp:lastModifiedBy>Chris Clark</cp:lastModifiedBy>
  <cp:revision>2</cp:revision>
  <dcterms:created xsi:type="dcterms:W3CDTF">2025-09-08T19:59:48Z</dcterms:created>
  <dcterms:modified xsi:type="dcterms:W3CDTF">2025-09-17T00:37:10Z</dcterms:modified>
</cp:coreProperties>
</file>