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26"/>
  </p:notesMasterIdLst>
  <p:sldIdLst>
    <p:sldId id="256" r:id="rId2"/>
    <p:sldId id="257" r:id="rId3"/>
    <p:sldId id="258" r:id="rId4"/>
    <p:sldId id="278" r:id="rId5"/>
    <p:sldId id="280" r:id="rId6"/>
    <p:sldId id="270" r:id="rId7"/>
    <p:sldId id="271" r:id="rId8"/>
    <p:sldId id="279" r:id="rId9"/>
    <p:sldId id="268" r:id="rId10"/>
    <p:sldId id="282" r:id="rId11"/>
    <p:sldId id="283" r:id="rId12"/>
    <p:sldId id="266" r:id="rId13"/>
    <p:sldId id="287" r:id="rId14"/>
    <p:sldId id="274" r:id="rId15"/>
    <p:sldId id="265" r:id="rId16"/>
    <p:sldId id="259" r:id="rId17"/>
    <p:sldId id="276" r:id="rId18"/>
    <p:sldId id="277" r:id="rId19"/>
    <p:sldId id="288" r:id="rId20"/>
    <p:sldId id="284" r:id="rId21"/>
    <p:sldId id="285" r:id="rId22"/>
    <p:sldId id="289" r:id="rId23"/>
    <p:sldId id="290" r:id="rId24"/>
    <p:sldId id="286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96" autoAdjust="0"/>
  </p:normalViewPr>
  <p:slideViewPr>
    <p:cSldViewPr>
      <p:cViewPr varScale="1">
        <p:scale>
          <a:sx n="34" d="100"/>
          <a:sy n="34" d="100"/>
        </p:scale>
        <p:origin x="-14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BF1C1C9F-7671-4BE5-97E4-C1C04825B40A}" type="datetimeFigureOut">
              <a:rPr lang="en-US"/>
              <a:pPr/>
              <a:t>4/6/2012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F057189-07B3-4E64-83EA-36976589B8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70059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nford.edu/~ouster/cgi-bin/cs142-spring12/submit.php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tryit.asp?filename=trycss_table_border-spacing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Pixel</a:t>
            </a:r>
            <a:r>
              <a:rPr lang="en-US" baseline="0" dirty="0" err="1" smtClean="0"/>
              <a:t>Perfect</a:t>
            </a:r>
            <a:r>
              <a:rPr lang="en-US" baseline="0" dirty="0" smtClean="0"/>
              <a:t> – allows you to overlay an image over the “first tab” so you can see if they are pixel-to-pixel the same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57189-07B3-4E64-83EA-36976589B8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8225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</a:t>
            </a:r>
            <a:r>
              <a:rPr lang="en-US" baseline="0" dirty="0" smtClean="0"/>
              <a:t> a clock face.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57189-07B3-4E64-83EA-36976589B87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3: don’t overthink</a:t>
            </a:r>
            <a:r>
              <a:rPr lang="en-US" baseline="0" dirty="0" smtClean="0"/>
              <a:t> it!!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57189-07B3-4E64-83EA-36976589B87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6656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css3 only:</a:t>
            </a:r>
          </a:p>
          <a:p>
            <a:r>
              <a:rPr lang="en-US" smtClean="0"/>
              <a:t>  - things like border radius to create rounded corners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57189-07B3-4E64-83EA-36976589B87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specific style first!</a:t>
            </a:r>
          </a:p>
          <a:p>
            <a:endParaRPr lang="en-US" dirty="0" smtClean="0"/>
          </a:p>
          <a:p>
            <a:r>
              <a:rPr lang="en-US" dirty="0" smtClean="0"/>
              <a:t>If anyone asks, don’t use </a:t>
            </a:r>
            <a:r>
              <a:rPr lang="en-US" smtClean="0"/>
              <a:t>!important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57189-07B3-4E64-83EA-36976589B87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610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http://www.stanford.edu/~ouster/cgi-bin/cs142-spring12/submit.php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57189-07B3-4E64-83EA-36976589B87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Do you agree</a:t>
            </a:r>
            <a:r>
              <a:rPr lang="en-US" baseline="0" dirty="0" smtClean="0"/>
              <a:t> that no advantage of IDs over classes?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, you can select IDs and know you’re getting the single element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baseline="0" dirty="0" smtClean="0"/>
              <a:t>Ids are unique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dirty="0" smtClean="0"/>
              <a:t>Everyone has to be different. Exactly one element is entire document. Cannot reuse id attributes.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57189-07B3-4E64-83EA-36976589B8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9483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57189-07B3-4E64-83EA-36976589B8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2618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cellspacing=“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O</a:t>
            </a:r>
            <a:r>
              <a:rPr lang="en-US" dirty="0" smtClean="0"/>
              <a:t>” in HTML</a:t>
            </a:r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boarder-spacing</a:t>
            </a:r>
            <a:r>
              <a:rPr lang="en-US" baseline="0" dirty="0" smtClean="0"/>
              <a:t> = 10px 20px 10px 20px</a:t>
            </a:r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Width (use </a:t>
            </a:r>
            <a:r>
              <a:rPr lang="en-US" baseline="0" dirty="0" err="1" smtClean="0"/>
              <a:t>px</a:t>
            </a:r>
            <a:r>
              <a:rPr lang="en-US" baseline="0" dirty="0" smtClean="0"/>
              <a:t>, can also use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)</a:t>
            </a:r>
            <a:endParaRPr lang="en-US" dirty="0" smtClean="0"/>
          </a:p>
          <a:p>
            <a:pPr marL="171450" indent="-171450">
              <a:buFont typeface="Arial" charset="0"/>
              <a:buNone/>
            </a:pPr>
            <a:endParaRPr lang="en-US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>
                <a:hlinkClick r:id="rId3"/>
              </a:rPr>
              <a:t>http://www.w3schools.com/cssref/tryit.asp?filename=trycss_table_border-spacing</a:t>
            </a:r>
            <a:endParaRPr lang="en-US" dirty="0" smtClean="0"/>
          </a:p>
          <a:p>
            <a:pPr marL="171450" indent="-171450">
              <a:buFont typeface="Arial" charset="0"/>
              <a:buNone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Ordered</a:t>
            </a:r>
            <a:r>
              <a:rPr lang="en-US" baseline="0" dirty="0" smtClean="0"/>
              <a:t> list vs. table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Nothing wrong with using tables sometimes (like this assignment)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57189-07B3-4E64-83EA-36976589B87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8433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57189-07B3-4E64-83EA-36976589B87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7450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 between :focus and :active</a:t>
            </a:r>
          </a:p>
          <a:p>
            <a:r>
              <a:rPr lang="en-US" dirty="0" smtClean="0"/>
              <a:t>  - focus also respond to keyboard events, like when you tab to an element</a:t>
            </a:r>
          </a:p>
          <a:p>
            <a:r>
              <a:rPr lang="en-US" dirty="0" smtClean="0"/>
              <a:t>  - active happens when it's clicked on, and is unset "on mouse up within the element"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57189-07B3-4E64-83EA-36976589B87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1018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specific style first!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57189-07B3-4E64-83EA-36976589B87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610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Recent addition,</a:t>
            </a:r>
            <a:r>
              <a:rPr lang="en-US" baseline="0" dirty="0" smtClean="0"/>
              <a:t> “</a:t>
            </a:r>
            <a:r>
              <a:rPr lang="en-US" dirty="0" smtClean="0"/>
              <a:t>inline-block”</a:t>
            </a:r>
            <a:r>
              <a:rPr lang="en-US" baseline="0" dirty="0" smtClean="0"/>
              <a:t> – like inline elements with fixed dimension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57189-07B3-4E64-83EA-36976589B87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6137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background: </a:t>
            </a:r>
          </a:p>
          <a:p>
            <a:r>
              <a:rPr lang="en-US" dirty="0" smtClean="0"/>
              <a:t>  - just "background" is the shorthand for every specific "background" selector</a:t>
            </a:r>
          </a:p>
          <a:p>
            <a:r>
              <a:rPr lang="en-US" dirty="0" smtClean="0"/>
              <a:t>    - will respond to </a:t>
            </a:r>
            <a:r>
              <a:rPr lang="en-US" dirty="0" err="1" smtClean="0"/>
              <a:t>url</a:t>
            </a:r>
            <a:r>
              <a:rPr lang="en-US" dirty="0" smtClean="0"/>
              <a:t>() or #color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57189-07B3-4E64-83EA-36976589B87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61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5F93-34D9-44E5-B477-B855ED5355BE}" type="datetime1">
              <a:rPr lang="en-US" smtClean="0"/>
              <a:pPr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1307-486F-4027-96D0-9CF2530414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724-77A9-4F96-82B7-AAD6E3166C2E}" type="datetime1">
              <a:rPr lang="en-US" smtClean="0"/>
              <a:pPr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383D-E673-46F0-A5A3-191C118C8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750C-3B57-4F02-8524-108F176E03A1}" type="datetime1">
              <a:rPr lang="en-US" smtClean="0"/>
              <a:pPr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A53E-8EE7-4730-9393-889D21E68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6165-670E-4AA1-A980-3F2AAA3042C1}" type="datetime1">
              <a:rPr lang="en-US" smtClean="0"/>
              <a:pPr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05AD-EFF8-42C4-A742-EEBDB2C7F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D5C5-4F49-4D93-92C5-A4A3F80A3653}" type="datetime1">
              <a:rPr lang="en-US" smtClean="0"/>
              <a:pPr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16A7-A3B5-425C-8B8E-867C95BC6D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5980-C6E2-412B-9C85-B42A6AB6EB96}" type="datetime1">
              <a:rPr lang="en-US" smtClean="0"/>
              <a:pPr/>
              <a:t>4/6/2012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677F-70F2-412E-9E4C-B6CBC057A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B4EB-7839-40F8-AD3E-C1FD35D81086}" type="datetime1">
              <a:rPr lang="en-US" smtClean="0"/>
              <a:pPr/>
              <a:t>4/6/2012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DBE5-F9B9-49ED-8D29-3E3609AC0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FB51-1C3E-4E6F-9F10-F2D8657B2834}" type="datetime1">
              <a:rPr lang="en-US" smtClean="0"/>
              <a:pPr/>
              <a:t>4/6/2012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C9E8-F74F-4D85-9357-D68E8CFD6A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8B0F-F250-4EE4-BD4F-004571149AAE}" type="datetime1">
              <a:rPr lang="en-US" smtClean="0"/>
              <a:pPr/>
              <a:t>4/6/2012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EC8E-1B9C-438D-A55C-0C09AD42D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D49C-0686-4040-8F85-800CF54C09DC}" type="datetime1">
              <a:rPr lang="en-US" smtClean="0"/>
              <a:pPr/>
              <a:t>4/6/2012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6AB4-8E0F-4B74-9949-1BA77C7632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ED493C1-3557-4C09-9701-99F0E6B5FCA8}" type="datetime1">
              <a:rPr lang="en-US" smtClean="0"/>
              <a:pPr/>
              <a:t>4/6/2012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65D2EEE-275F-4C82-9EF8-8A718AFC1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DEB17F3-71F7-4302-AB02-77A6411E6DA2}" type="datetime1">
              <a:rPr lang="en-US" smtClean="0"/>
              <a:pPr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57BEECD-8996-4A7E-ACB0-731AB5E3C7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validator.w3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igsaw.w3.org/css-validator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iazza.com/stanford/cs14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kuler.adobe.com/" TargetMode="External"/><Relationship Id="rId4" Type="http://schemas.openxmlformats.org/officeDocument/2006/relationships/hyperlink" Target="http://pixelperfectplugin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924800" cy="25368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CS142 Web Applications</a:t>
            </a:r>
            <a:br>
              <a:rPr lang="en-US" dirty="0" smtClean="0"/>
            </a:br>
            <a:r>
              <a:rPr lang="en-US" dirty="0" smtClean="0"/>
              <a:t>Discussion 1</a:t>
            </a:r>
            <a:br>
              <a:rPr lang="en-US" dirty="0" smtClean="0"/>
            </a:br>
            <a:r>
              <a:rPr lang="en-US" dirty="0" smtClean="0"/>
              <a:t>HTML &amp; CSS: an introduction</a:t>
            </a:r>
            <a:endParaRPr lang="en-US" dirty="0"/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5181600" y="5105400"/>
            <a:ext cx="3962400" cy="1752600"/>
          </a:xfrm>
        </p:spPr>
        <p:txBody>
          <a:bodyPr/>
          <a:lstStyle/>
          <a:p>
            <a:r>
              <a:rPr lang="en-US" dirty="0" smtClean="0"/>
              <a:t>Original Slides by Ivan Lee</a:t>
            </a:r>
          </a:p>
          <a:p>
            <a:r>
              <a:rPr lang="en-US" dirty="0" smtClean="0"/>
              <a:t>Updated for 2012 by Jason Chen, </a:t>
            </a:r>
            <a:r>
              <a:rPr lang="en-US" dirty="0" err="1" smtClean="0"/>
              <a:t>Madiha</a:t>
            </a:r>
            <a:r>
              <a:rPr lang="en-US" dirty="0" smtClean="0"/>
              <a:t> </a:t>
            </a:r>
            <a:r>
              <a:rPr lang="en-US" dirty="0" err="1" smtClean="0"/>
              <a:t>Mubin</a:t>
            </a:r>
            <a:r>
              <a:rPr lang="en-US" dirty="0" smtClean="0"/>
              <a:t>, RJ Yates</a:t>
            </a:r>
          </a:p>
          <a:p>
            <a:pPr algn="l" eaLnBrk="1" hangingPunct="1"/>
            <a:endParaRPr lang="en-US" dirty="0" smtClean="0"/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1D0EAFD-2C55-4AB7-9394-9AD310B7147E}" type="slidenum">
              <a:rPr lang="en-US">
                <a:solidFill>
                  <a:srgbClr val="000000"/>
                </a:solidFill>
                <a:latin typeface="Gill Sans MT" pitchFamily="34" charset="0"/>
              </a:rPr>
              <a:pPr eaLnBrk="1" hangingPunct="1"/>
              <a:t>1</a:t>
            </a:fld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Override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color do you see on hover?</a:t>
            </a:r>
          </a:p>
          <a:p>
            <a:pPr lvl="1"/>
            <a:r>
              <a:rPr lang="en-US" dirty="0" smtClean="0"/>
              <a:t>body { color: black; }</a:t>
            </a:r>
          </a:p>
          <a:p>
            <a:pPr lvl="1"/>
            <a:r>
              <a:rPr lang="en-US" dirty="0" smtClean="0"/>
              <a:t>a { color: green; }</a:t>
            </a:r>
          </a:p>
          <a:p>
            <a:pPr lvl="1"/>
            <a:r>
              <a:rPr lang="en-US" dirty="0" smtClean="0"/>
              <a:t>a:hover { color: red; }</a:t>
            </a:r>
          </a:p>
          <a:p>
            <a:pPr lvl="3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05AD-EFF8-42C4-A742-EEBDB2C7FFE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06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1507" name="Slide Number Placeholder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F4A2AE8-2CE4-4F78-99F7-D995DD870BE3}" type="slidenum">
              <a:rPr lang="en-US">
                <a:solidFill>
                  <a:srgbClr val="000000"/>
                </a:solidFill>
                <a:latin typeface="Gill Sans MT" pitchFamily="34" charset="0"/>
              </a:rPr>
              <a:pPr eaLnBrk="1" hangingPunct="1"/>
              <a:t>11</a:t>
            </a:fld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display vs. visibility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 err="1" smtClean="0"/>
              <a:t>visibility:hidden</a:t>
            </a:r>
            <a:r>
              <a:rPr lang="en-US" sz="3000" dirty="0" smtClean="0"/>
              <a:t> </a:t>
            </a:r>
            <a:r>
              <a:rPr lang="en-US" sz="3000" dirty="0"/>
              <a:t>– object just becomes invisible</a:t>
            </a:r>
          </a:p>
          <a:p>
            <a:pPr eaLnBrk="1" hangingPunct="1">
              <a:lnSpc>
                <a:spcPct val="90000"/>
              </a:lnSpc>
            </a:pPr>
            <a:endParaRPr lang="en-US" sz="3000" dirty="0" smtClean="0"/>
          </a:p>
          <a:p>
            <a:pPr eaLnBrk="1" hangingPunct="1">
              <a:lnSpc>
                <a:spcPct val="90000"/>
              </a:lnSpc>
            </a:pPr>
            <a:r>
              <a:rPr lang="en-US" sz="3000" dirty="0" err="1" smtClean="0"/>
              <a:t>display:none</a:t>
            </a:r>
            <a:r>
              <a:rPr lang="en-US" sz="3000" dirty="0" smtClean="0"/>
              <a:t> – as if the object were not there at all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 err="1" smtClean="0"/>
              <a:t>display:block</a:t>
            </a:r>
            <a:r>
              <a:rPr lang="en-US" sz="3000" dirty="0" smtClean="0"/>
              <a:t> – the element will be displayed as a block-level element, with a line break before and after the element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 err="1" smtClean="0"/>
              <a:t>display:inline</a:t>
            </a:r>
            <a:r>
              <a:rPr lang="en-US" sz="3000" dirty="0" smtClean="0"/>
              <a:t> – the element will be displayed as an inline element, with no line break before or after the element</a:t>
            </a:r>
            <a:endParaRPr lang="en-US" sz="3000" dirty="0"/>
          </a:p>
        </p:txBody>
      </p:sp>
      <p:sp>
        <p:nvSpPr>
          <p:cNvPr id="24579" name="Slide Number Placeholder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63C8EDD-1D3B-4483-9C9A-D85589027A2B}" type="slidenum">
              <a:rPr lang="en-US">
                <a:solidFill>
                  <a:srgbClr val="000000"/>
                </a:solidFill>
                <a:latin typeface="Gill Sans MT" pitchFamily="34" charset="0"/>
              </a:rPr>
              <a:pPr eaLnBrk="1" hangingPunct="1"/>
              <a:t>12</a:t>
            </a:fld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paragraphs</a:t>
            </a:r>
          </a:p>
          <a:p>
            <a:r>
              <a:rPr lang="en-US" dirty="0" smtClean="0"/>
              <a:t>How do we make the background color of the second paragraph purple?</a:t>
            </a:r>
          </a:p>
          <a:p>
            <a:r>
              <a:rPr lang="en-US" dirty="0" smtClean="0"/>
              <a:t>How do we make the first paragraph invisible?</a:t>
            </a:r>
          </a:p>
          <a:p>
            <a:r>
              <a:rPr lang="en-US" dirty="0" smtClean="0"/>
              <a:t>How do we make the first paragraph as if it weren’t there?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05AD-EFF8-42C4-A742-EEBDB2C7FFE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06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5603" name="Slide Number Placeholder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7F474DC-D577-4FD3-8E7D-0BDF61CCC74F}" type="slidenum">
              <a:rPr lang="en-US">
                <a:solidFill>
                  <a:srgbClr val="000000"/>
                </a:solidFill>
                <a:latin typeface="Gill Sans MT" pitchFamily="34" charset="0"/>
              </a:rPr>
              <a:pPr eaLnBrk="1" hangingPunct="1"/>
              <a:t>14</a:t>
            </a:fld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Shorthand properties</a:t>
            </a:r>
            <a:endParaRPr lang="en-US" dirty="0"/>
          </a:p>
        </p:txBody>
      </p:sp>
      <p:sp>
        <p:nvSpPr>
          <p:cNvPr id="2662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padding-top: 10px;</a:t>
            </a:r>
          </a:p>
          <a:p>
            <a:pPr eaLnBrk="1" hangingPunct="1"/>
            <a:r>
              <a:rPr lang="en-US" dirty="0" smtClean="0"/>
              <a:t>padding-right: 12px;</a:t>
            </a:r>
          </a:p>
          <a:p>
            <a:pPr eaLnBrk="1" hangingPunct="1"/>
            <a:r>
              <a:rPr lang="en-US" dirty="0" smtClean="0"/>
              <a:t>padding-bottom: 5px;</a:t>
            </a:r>
          </a:p>
          <a:p>
            <a:pPr eaLnBrk="1" hangingPunct="1"/>
            <a:r>
              <a:rPr lang="en-US" dirty="0" smtClean="0"/>
              <a:t>padding-left: 100px;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b="1" dirty="0" smtClean="0"/>
              <a:t>=</a:t>
            </a:r>
          </a:p>
          <a:p>
            <a:pPr eaLnBrk="1" hangingPunct="1"/>
            <a:r>
              <a:rPr lang="en-US" dirty="0" smtClean="0"/>
              <a:t>padding: 10px 12px 5px 100px;</a:t>
            </a:r>
          </a:p>
        </p:txBody>
      </p:sp>
      <p:sp>
        <p:nvSpPr>
          <p:cNvPr id="26627" name="Slide Number Placeholder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00E26DB-BDC2-4323-9ACE-CB7294B5DB23}" type="slidenum">
              <a:rPr lang="en-US">
                <a:solidFill>
                  <a:srgbClr val="000000"/>
                </a:solidFill>
                <a:latin typeface="Gill Sans MT" pitchFamily="34" charset="0"/>
              </a:rPr>
              <a:pPr eaLnBrk="1" hangingPunct="1"/>
              <a:t>15</a:t>
            </a:fld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Assignment 1 pointers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fr-FR" sz="2500" smtClean="0"/>
              <a:t>Part 1:</a:t>
            </a:r>
          </a:p>
          <a:p>
            <a:pPr eaLnBrk="1" hangingPunct="1">
              <a:lnSpc>
                <a:spcPct val="80000"/>
              </a:lnSpc>
            </a:pPr>
            <a:r>
              <a:rPr lang="fr-FR" sz="2500" smtClean="0"/>
              <a:t>Figure out what’s required by HTML in both</a:t>
            </a:r>
          </a:p>
          <a:p>
            <a:pPr eaLnBrk="1" hangingPunct="1">
              <a:lnSpc>
                <a:spcPct val="80000"/>
              </a:lnSpc>
            </a:pPr>
            <a:r>
              <a:rPr lang="fr-FR" sz="2500" smtClean="0"/>
              <a:t>Then work on CSS and hiding what’s superfluous in each</a:t>
            </a:r>
            <a:br>
              <a:rPr lang="fr-FR" sz="2500" smtClean="0"/>
            </a:br>
            <a:endParaRPr lang="fr-FR" sz="2500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fr-FR" sz="2500" smtClean="0"/>
              <a:t>Part 2:</a:t>
            </a:r>
          </a:p>
          <a:p>
            <a:pPr eaLnBrk="1" hangingPunct="1">
              <a:lnSpc>
                <a:spcPct val="80000"/>
              </a:lnSpc>
            </a:pPr>
            <a:r>
              <a:rPr lang="fr-FR" sz="2500" smtClean="0"/>
              <a:t>Introduction to images on web pages</a:t>
            </a:r>
          </a:p>
          <a:p>
            <a:pPr eaLnBrk="1" hangingPunct="1">
              <a:lnSpc>
                <a:spcPct val="80000"/>
              </a:lnSpc>
            </a:pPr>
            <a:r>
              <a:rPr lang="fr-FR" sz="2500" smtClean="0"/>
              <a:t>(hint: use background images)</a:t>
            </a:r>
            <a:br>
              <a:rPr lang="fr-FR" sz="2500" smtClean="0"/>
            </a:br>
            <a:endParaRPr lang="fr-FR" sz="2500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fr-FR" sz="2500" smtClean="0"/>
              <a:t>Part 3:</a:t>
            </a:r>
          </a:p>
          <a:p>
            <a:pPr eaLnBrk="1" hangingPunct="1">
              <a:lnSpc>
                <a:spcPct val="80000"/>
              </a:lnSpc>
            </a:pPr>
            <a:r>
              <a:rPr lang="fr-FR" sz="2500" i="1" smtClean="0"/>
              <a:t>No need to validate</a:t>
            </a:r>
          </a:p>
          <a:p>
            <a:pPr eaLnBrk="1" hangingPunct="1">
              <a:lnSpc>
                <a:spcPct val="80000"/>
              </a:lnSpc>
            </a:pPr>
            <a:r>
              <a:rPr lang="fr-FR" sz="2500" smtClean="0"/>
              <a:t>Easy Peasy</a:t>
            </a:r>
          </a:p>
        </p:txBody>
      </p:sp>
      <p:sp>
        <p:nvSpPr>
          <p:cNvPr id="28675" name="Slide Number Placeholder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143230-4CDA-475B-AC57-C36C2A7B5358}" type="slidenum">
              <a:rPr lang="en-US">
                <a:solidFill>
                  <a:srgbClr val="000000"/>
                </a:solidFill>
                <a:latin typeface="Gill Sans MT" pitchFamily="34" charset="0"/>
              </a:rPr>
              <a:pPr eaLnBrk="1" hangingPunct="1"/>
              <a:t>16</a:t>
            </a:fld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Anatomy of an HTML Document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/>
              <a:t>&lt;?xml version="1.0" encoding="utf-8"?&gt; 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/>
              <a:t>&lt;!DOCTYPE html PUBLIC "-//W3C//DTD XHTML 1.0 Strict//EN" "http://www.w3.org/TR/xhtml1/DTD/xhtml1-strict.dtd"&gt;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/>
              <a:t>&lt;html </a:t>
            </a:r>
            <a:r>
              <a:rPr lang="en-US" dirty="0" err="1" smtClean="0"/>
              <a:t>xmlns</a:t>
            </a:r>
            <a:r>
              <a:rPr lang="en-US" dirty="0" smtClean="0"/>
              <a:t>="http://www.w3.org/1999/xhtml" </a:t>
            </a:r>
            <a:r>
              <a:rPr lang="en-US" dirty="0" err="1" smtClean="0"/>
              <a:t>xml:lang</a:t>
            </a:r>
            <a:r>
              <a:rPr lang="en-US" dirty="0" smtClean="0"/>
              <a:t>="en" </a:t>
            </a:r>
            <a:r>
              <a:rPr lang="en-US" dirty="0" err="1" smtClean="0"/>
              <a:t>lang</a:t>
            </a:r>
            <a:r>
              <a:rPr lang="en-US" dirty="0" smtClean="0"/>
              <a:t>="en"&gt;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/>
              <a:t>&lt;head&gt;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/>
              <a:t>	&lt;meta http-equiv="Content-Type" content="text/html; charset=utf-8" /&gt;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/>
              <a:t>	&lt;title&gt;Unicorns&lt;/title&gt;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/>
              <a:t>    &lt;link type="text/</a:t>
            </a:r>
            <a:r>
              <a:rPr lang="en-US" dirty="0" err="1" smtClean="0"/>
              <a:t>css</a:t>
            </a:r>
            <a:r>
              <a:rPr lang="en-US" dirty="0" smtClean="0"/>
              <a:t>"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 </a:t>
            </a:r>
            <a:r>
              <a:rPr lang="en-US" dirty="0" err="1" smtClean="0"/>
              <a:t>href</a:t>
            </a:r>
            <a:r>
              <a:rPr lang="en-US" dirty="0" smtClean="0"/>
              <a:t>="prettycolors.css"/&gt;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/>
              <a:t>&lt;/head&gt;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/>
              <a:t>&lt;body&gt;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/>
              <a:t>	&lt;h1&gt;</a:t>
            </a:r>
            <a:r>
              <a:rPr lang="en-US" dirty="0" err="1" smtClean="0"/>
              <a:t>woooooot</a:t>
            </a:r>
            <a:r>
              <a:rPr lang="en-US" dirty="0" smtClean="0"/>
              <a:t>&lt;/h1&gt;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/>
              <a:t>&lt;/body&gt;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/>
              <a:t>&lt;/html&gt;</a:t>
            </a:r>
          </a:p>
        </p:txBody>
      </p:sp>
      <p:sp>
        <p:nvSpPr>
          <p:cNvPr id="16387" name="Slide Number Placeholder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45E1ED3-CC8C-41BA-AA13-631F0F98190C}" type="slidenum">
              <a:rPr lang="en-US">
                <a:solidFill>
                  <a:srgbClr val="000000"/>
                </a:solidFill>
                <a:latin typeface="Gill Sans MT" pitchFamily="34" charset="0"/>
              </a:rPr>
              <a:pPr eaLnBrk="1" hangingPunct="1"/>
              <a:t>17</a:t>
            </a:fld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784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1741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hlinkClick r:id="rId3"/>
              </a:rPr>
              <a:t>http://validator.w3.org/#validate_by_upload</a:t>
            </a:r>
            <a:endParaRPr lang="en-US" sz="4000" dirty="0" smtClean="0"/>
          </a:p>
          <a:p>
            <a:pPr lvl="1" eaLnBrk="1" hangingPunct="1"/>
            <a:r>
              <a:rPr lang="en-US" dirty="0" smtClean="0"/>
              <a:t>XHTML 1.0 Strict</a:t>
            </a:r>
          </a:p>
          <a:p>
            <a:pPr eaLnBrk="1" hangingPunct="1"/>
            <a:r>
              <a:rPr lang="en-US" sz="4000" dirty="0" smtClean="0">
                <a:hlinkClick r:id="rId4"/>
              </a:rPr>
              <a:t>http://jigsaw.w3.org/css-validator/#validate_by_upload</a:t>
            </a:r>
            <a:endParaRPr lang="en-US" sz="4000" dirty="0" smtClean="0"/>
          </a:p>
          <a:p>
            <a:pPr lvl="1" eaLnBrk="1" hangingPunct="1"/>
            <a:r>
              <a:rPr lang="en-US" dirty="0" smtClean="0"/>
              <a:t>CSS level 2. CSS level 3 is OK, but all parts are doable with CSS2 which is </a:t>
            </a:r>
            <a:r>
              <a:rPr lang="en-US" dirty="0" err="1" smtClean="0"/>
              <a:t>prefered</a:t>
            </a:r>
            <a:r>
              <a:rPr lang="en-US" dirty="0" smtClean="0"/>
              <a:t>.</a:t>
            </a:r>
          </a:p>
        </p:txBody>
      </p:sp>
      <p:sp>
        <p:nvSpPr>
          <p:cNvPr id="17411" name="Slide Number Placeholder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9031594-DEE6-4745-81B1-234566DA6F05}" type="slidenum">
              <a:rPr lang="en-US">
                <a:solidFill>
                  <a:srgbClr val="000000"/>
                </a:solidFill>
                <a:latin typeface="Gill Sans MT" pitchFamily="34" charset="0"/>
              </a:rPr>
              <a:pPr eaLnBrk="1" hangingPunct="1"/>
              <a:t>18</a:t>
            </a:fld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037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things wrong with this example.</a:t>
            </a:r>
          </a:p>
          <a:p>
            <a:r>
              <a:rPr lang="en-US" dirty="0" smtClean="0"/>
              <a:t>Can you figure  out what they are?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05AD-EFF8-42C4-A742-EEBDB2C7FFE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06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HTML/CSS 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2000" dirty="0" smtClean="0"/>
              <a:t>Mac:</a:t>
            </a:r>
          </a:p>
          <a:p>
            <a:pPr>
              <a:lnSpc>
                <a:spcPct val="80000"/>
              </a:lnSpc>
            </a:pPr>
            <a:r>
              <a:rPr lang="en-US" sz="2000" dirty="0" err="1" smtClean="0"/>
              <a:t>TextEdit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err="1" smtClean="0"/>
              <a:t>TextMate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Coda (editor + FTP + Terminal + CSS editor)</a:t>
            </a:r>
            <a:br>
              <a:rPr lang="en-US" sz="2000" dirty="0" smtClean="0"/>
            </a:br>
            <a:endParaRPr lang="en-US" sz="2000" dirty="0" smtClean="0"/>
          </a:p>
          <a:p>
            <a:pPr algn="just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2000" dirty="0" smtClean="0"/>
              <a:t>Windows: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000" dirty="0" smtClean="0"/>
              <a:t>Notepad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000" dirty="0" smtClean="0"/>
              <a:t>Notepad++</a:t>
            </a:r>
            <a:endParaRPr lang="en-US" sz="2000" dirty="0" smtClean="0">
              <a:solidFill>
                <a:srgbClr val="3B5D2A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 smtClean="0">
              <a:solidFill>
                <a:srgbClr val="3B5D2A"/>
              </a:solidFill>
            </a:endParaRPr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sz="2000" dirty="0" smtClean="0"/>
              <a:t>Linux: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000" dirty="0" smtClean="0"/>
              <a:t>Vi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000" dirty="0" err="1" smtClean="0"/>
              <a:t>Emacs</a:t>
            </a: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 smtClean="0">
              <a:solidFill>
                <a:srgbClr val="3B5D2A"/>
              </a:solidFill>
            </a:endParaRP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2000" dirty="0" smtClean="0">
                <a:solidFill>
                  <a:srgbClr val="3B5D2A"/>
                </a:solidFill>
              </a:rPr>
              <a:t>Note: do NOT be using WYSIWYG functionality – we can tell!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2000" dirty="0" smtClean="0">
                <a:solidFill>
                  <a:srgbClr val="3B5D2A"/>
                </a:solidFill>
              </a:rPr>
              <a:t>Many of the above editors are good for auto-complete though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E2C0392-30BF-4221-9D54-43A5069B52A7}" type="slidenum">
              <a:rPr lang="en-US">
                <a:solidFill>
                  <a:srgbClr val="000000"/>
                </a:solidFill>
                <a:latin typeface="Gill Sans MT" pitchFamily="34" charset="0"/>
              </a:rPr>
              <a:pPr eaLnBrk="1" hangingPunct="1"/>
              <a:t>2</a:t>
            </a:fld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5603" name="Slide Number Placeholder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7F474DC-D577-4FD3-8E7D-0BDF61CCC74F}" type="slidenum">
              <a:rPr lang="en-US">
                <a:solidFill>
                  <a:srgbClr val="000000"/>
                </a:solidFill>
                <a:latin typeface="Gill Sans MT" pitchFamily="34" charset="0"/>
              </a:rPr>
              <a:pPr eaLnBrk="1" hangingPunct="1"/>
              <a:t>20</a:t>
            </a:fld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Steps in reconstructing an HTML Document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1.. Create content first - HTML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2.. Begin styling - CSS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3.. Test - Firebug/PixelPerfect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4.. Repeat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... 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sz="3000" smtClean="0"/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5.. Validate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6.. Success!</a:t>
            </a:r>
            <a:br>
              <a:rPr lang="en-US" sz="3000" smtClean="0"/>
            </a:br>
            <a:endParaRPr lang="en-US" sz="3000" smtClean="0"/>
          </a:p>
          <a:p>
            <a:pPr eaLnBrk="1" hangingPunct="1">
              <a:lnSpc>
                <a:spcPct val="90000"/>
              </a:lnSpc>
            </a:pPr>
            <a:endParaRPr lang="en-US" sz="3000" smtClean="0"/>
          </a:p>
        </p:txBody>
      </p:sp>
      <p:sp>
        <p:nvSpPr>
          <p:cNvPr id="29699" name="Slide Number Placeholder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AEC3B0-5F23-487A-8180-B55C7D234D0D}" type="slidenum">
              <a:rPr lang="en-US">
                <a:solidFill>
                  <a:srgbClr val="000000"/>
                </a:solidFill>
                <a:latin typeface="Gill Sans MT" pitchFamily="34" charset="0"/>
              </a:rPr>
              <a:pPr eaLnBrk="1" hangingPunct="1"/>
              <a:t>21</a:t>
            </a:fld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5603" name="Slide Number Placeholder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7F474DC-D577-4FD3-8E7D-0BDF61CCC74F}" type="slidenum">
              <a:rPr lang="en-US">
                <a:solidFill>
                  <a:srgbClr val="000000"/>
                </a:solidFill>
                <a:latin typeface="Gill Sans MT" pitchFamily="34" charset="0"/>
              </a:rPr>
              <a:pPr eaLnBrk="1" hangingPunct="1"/>
              <a:t>22</a:t>
            </a:fld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Submission</a:t>
            </a:r>
            <a:endParaRPr lang="en-US" dirty="0"/>
          </a:p>
        </p:txBody>
      </p:sp>
      <p:sp>
        <p:nvSpPr>
          <p:cNvPr id="25603" name="Slide Number Placeholder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7F474DC-D577-4FD3-8E7D-0BDF61CCC74F}" type="slidenum">
              <a:rPr lang="en-US">
                <a:solidFill>
                  <a:srgbClr val="000000"/>
                </a:solidFill>
                <a:latin typeface="Gill Sans MT" pitchFamily="34" charset="0"/>
              </a:rPr>
              <a:pPr eaLnBrk="1" hangingPunct="1"/>
              <a:t>23</a:t>
            </a:fld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&lt;Questions…? /&gt;</a:t>
            </a:r>
            <a:endParaRPr lang="en-US" dirty="0"/>
          </a:p>
        </p:txBody>
      </p:sp>
      <p:sp>
        <p:nvSpPr>
          <p:cNvPr id="30723" name="Slide Number Placeholder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5EF576A-33D4-48D5-82A5-F936B92D501A}" type="slidenum">
              <a:rPr lang="en-US">
                <a:solidFill>
                  <a:srgbClr val="000000"/>
                </a:solidFill>
                <a:latin typeface="Gill Sans MT" pitchFamily="34" charset="0"/>
              </a:rPr>
              <a:pPr eaLnBrk="1" hangingPunct="1"/>
              <a:t>24</a:t>
            </a:fld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HTML/CSS Resources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3000" dirty="0" smtClean="0"/>
              <a:t>Class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dirty="0" smtClean="0">
                <a:hlinkClick r:id="rId3"/>
              </a:rPr>
              <a:t>http://www.piazza.com/stanford/cs142</a:t>
            </a:r>
            <a:endParaRPr lang="en-US" sz="30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3000" dirty="0" smtClean="0"/>
          </a:p>
          <a:p>
            <a:pPr eaLnBrk="1" hangingPunct="1">
              <a:lnSpc>
                <a:spcPct val="80000"/>
              </a:lnSpc>
            </a:pPr>
            <a:r>
              <a:rPr lang="en-US" sz="3000" dirty="0" smtClean="0"/>
              <a:t>w3schools.com 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dirty="0" smtClean="0"/>
              <a:t>Google Chrome Inspector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dirty="0" smtClean="0"/>
              <a:t>Firebug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600" dirty="0" err="1" smtClean="0"/>
              <a:t>PixelPerfect</a:t>
            </a:r>
            <a:r>
              <a:rPr lang="en-US" sz="2600" dirty="0" smtClean="0"/>
              <a:t> - </a:t>
            </a:r>
            <a:r>
              <a:rPr lang="en-US" sz="2600" dirty="0" smtClean="0">
                <a:hlinkClick r:id="rId4"/>
              </a:rPr>
              <a:t>http://pixelperfectplugin.com/</a:t>
            </a:r>
            <a:endParaRPr lang="en-US" sz="26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3000" dirty="0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3000" dirty="0" err="1" smtClean="0"/>
              <a:t>Misc</a:t>
            </a:r>
            <a:r>
              <a:rPr lang="en-US" sz="3000" dirty="0" smtClean="0"/>
              <a:t>: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dirty="0" smtClean="0"/>
              <a:t>Color Palettes: </a:t>
            </a:r>
            <a:r>
              <a:rPr lang="en-US" sz="3000" dirty="0" smtClean="0">
                <a:hlinkClick r:id="rId5"/>
              </a:rPr>
              <a:t>kuler.adobe.com</a:t>
            </a:r>
            <a:endParaRPr lang="en-US" sz="3000" dirty="0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sz="3000" dirty="0" smtClean="0"/>
          </a:p>
        </p:txBody>
      </p:sp>
      <p:sp>
        <p:nvSpPr>
          <p:cNvPr id="15363" name="Slide Number Placeholder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7F38302-4F5C-4D48-BE91-F051B50973B1}" type="slidenum">
              <a:rPr lang="en-US">
                <a:solidFill>
                  <a:srgbClr val="000000"/>
                </a:solidFill>
                <a:latin typeface="Gill Sans MT" pitchFamily="34" charset="0"/>
              </a:rPr>
              <a:pPr eaLnBrk="1" hangingPunct="1"/>
              <a:t>3</a:t>
            </a:fld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Attributes – id vs. class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Ids are unique</a:t>
            </a:r>
          </a:p>
          <a:p>
            <a:pPr lvl="1"/>
            <a:r>
              <a:rPr lang="en-US" sz="2000" dirty="0"/>
              <a:t>Id </a:t>
            </a:r>
            <a:r>
              <a:rPr lang="en-US" sz="2000" dirty="0" smtClean="0"/>
              <a:t>attribute: </a:t>
            </a:r>
            <a:r>
              <a:rPr lang="en-US" sz="2000" dirty="0"/>
              <a:t>#</a:t>
            </a:r>
            <a:r>
              <a:rPr lang="en-US" sz="2000" dirty="0" smtClean="0"/>
              <a:t>p20, Example: </a:t>
            </a:r>
            <a:r>
              <a:rPr lang="en-US" sz="2000" dirty="0"/>
              <a:t>&lt;p id="p20</a:t>
            </a:r>
            <a:r>
              <a:rPr lang="en-US" sz="2000" dirty="0" smtClean="0"/>
              <a:t>"&gt;</a:t>
            </a:r>
          </a:p>
          <a:p>
            <a:r>
              <a:rPr lang="en-US" sz="2400" dirty="0" smtClean="0"/>
              <a:t>Classes can be used multiple time in the same document.</a:t>
            </a:r>
          </a:p>
          <a:p>
            <a:pPr lvl="1"/>
            <a:r>
              <a:rPr lang="en-US" sz="2000" dirty="0"/>
              <a:t>Class </a:t>
            </a:r>
            <a:r>
              <a:rPr lang="en-US" sz="2000" dirty="0" smtClean="0"/>
              <a:t>attribute: </a:t>
            </a:r>
            <a:r>
              <a:rPr lang="en-US" sz="2000" dirty="0"/>
              <a:t>.</a:t>
            </a:r>
            <a:r>
              <a:rPr lang="en-US" sz="2000" dirty="0" smtClean="0"/>
              <a:t>large, Example: </a:t>
            </a:r>
            <a:r>
              <a:rPr lang="en-US" sz="2000" dirty="0"/>
              <a:t>&lt;p class="large"&gt;</a:t>
            </a:r>
          </a:p>
          <a:p>
            <a:endParaRPr lang="en-US" sz="2400" dirty="0" smtClean="0"/>
          </a:p>
          <a:p>
            <a:r>
              <a:rPr lang="en-US" sz="2400" dirty="0" smtClean="0"/>
              <a:t>“There are not any major advantages of IDs over classes”</a:t>
            </a:r>
          </a:p>
          <a:p>
            <a:r>
              <a:rPr lang="en-US" sz="2400" dirty="0" smtClean="0"/>
              <a:t>Browser will display multiple ids.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05AD-EFF8-42C4-A742-EEBDB2C7FFE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833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div vs. span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div: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Logical </a:t>
            </a:r>
            <a:r>
              <a:rPr lang="en-US" dirty="0" smtClean="0">
                <a:solidFill>
                  <a:srgbClr val="2486F3"/>
                </a:solidFill>
              </a:rPr>
              <a:t>div</a:t>
            </a:r>
            <a:r>
              <a:rPr lang="en-US" dirty="0" smtClean="0"/>
              <a:t>isions within your web page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Can </a:t>
            </a:r>
            <a:r>
              <a:rPr lang="en-US" dirty="0" smtClean="0">
                <a:solidFill>
                  <a:srgbClr val="2486F3"/>
                </a:solidFill>
              </a:rPr>
              <a:t>div</a:t>
            </a:r>
            <a:r>
              <a:rPr lang="en-US" dirty="0" smtClean="0"/>
              <a:t>ide it up into sections with their own attributes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Can have own class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Covers entire horizontal width of parent, </a:t>
            </a:r>
            <a:r>
              <a:rPr lang="en-US" i="1" dirty="0" smtClean="0"/>
              <a:t>with line break before and after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span: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Just like a div, but without the line break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Doesn’t do any formatting on its 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Formatting applies within the line</a:t>
            </a:r>
          </a:p>
        </p:txBody>
      </p:sp>
      <p:sp>
        <p:nvSpPr>
          <p:cNvPr id="23555" name="Slide Number Placeholder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B285E20-32BF-4345-AE54-B56801454A7B}" type="slidenum">
              <a:rPr lang="en-US">
                <a:solidFill>
                  <a:srgbClr val="000000"/>
                </a:solidFill>
                <a:latin typeface="Gill Sans MT" pitchFamily="34" charset="0"/>
              </a:rPr>
              <a:pPr eaLnBrk="1" hangingPunct="1"/>
              <a:t>5</a:t>
            </a:fld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699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19458" name="Content Placeholder 1"/>
          <p:cNvSpPr>
            <a:spLocks noGrp="1"/>
          </p:cNvSpPr>
          <p:nvPr>
            <p:ph idx="1"/>
          </p:nvPr>
        </p:nvSpPr>
        <p:spPr>
          <a:xfrm>
            <a:off x="5715000" y="1600200"/>
            <a:ext cx="3048000" cy="409257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400" dirty="0" smtClean="0"/>
              <a:t>&lt;table&gt;</a:t>
            </a:r>
          </a:p>
          <a:p>
            <a:pPr lvl="1" eaLnBrk="1" hangingPunct="1"/>
            <a:r>
              <a:rPr lang="en-US" sz="2400" dirty="0" smtClean="0"/>
              <a:t>&lt;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</a:p>
          <a:p>
            <a:pPr lvl="2" eaLnBrk="1" hangingPunct="1"/>
            <a:r>
              <a:rPr lang="en-US" sz="1800" dirty="0" smtClean="0"/>
              <a:t>&lt;</a:t>
            </a:r>
            <a:r>
              <a:rPr lang="en-US" sz="1800" dirty="0" err="1" smtClean="0"/>
              <a:t>th</a:t>
            </a:r>
            <a:r>
              <a:rPr lang="en-US" sz="1800" dirty="0" smtClean="0"/>
              <a:t>&gt;…&lt;/</a:t>
            </a:r>
            <a:r>
              <a:rPr lang="en-US" sz="1800" dirty="0" err="1" smtClean="0"/>
              <a:t>th</a:t>
            </a:r>
            <a:r>
              <a:rPr lang="en-US" sz="1800" dirty="0" smtClean="0"/>
              <a:t>&gt;</a:t>
            </a:r>
          </a:p>
          <a:p>
            <a:pPr lvl="2" eaLnBrk="1" hangingPunct="1"/>
            <a:r>
              <a:rPr lang="en-US" sz="1800" dirty="0" smtClean="0"/>
              <a:t>&lt;</a:t>
            </a:r>
            <a:r>
              <a:rPr lang="en-US" sz="1800" dirty="0" err="1" smtClean="0"/>
              <a:t>th</a:t>
            </a:r>
            <a:r>
              <a:rPr lang="en-US" sz="1800" dirty="0" smtClean="0"/>
              <a:t>&gt;…&lt;/</a:t>
            </a:r>
            <a:r>
              <a:rPr lang="en-US" sz="1800" dirty="0" err="1" smtClean="0"/>
              <a:t>th</a:t>
            </a:r>
            <a:r>
              <a:rPr lang="en-US" sz="1800" dirty="0" smtClean="0"/>
              <a:t>&gt;</a:t>
            </a:r>
          </a:p>
          <a:p>
            <a:pPr lvl="2" eaLnBrk="1" hangingPunct="1"/>
            <a:r>
              <a:rPr lang="en-US" sz="1800" dirty="0" smtClean="0"/>
              <a:t>…</a:t>
            </a:r>
          </a:p>
          <a:p>
            <a:pPr lvl="1" eaLnBrk="1" hangingPunct="1"/>
            <a:r>
              <a:rPr lang="en-US" sz="2400" dirty="0" smtClean="0"/>
              <a:t>&lt;/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</a:p>
          <a:p>
            <a:pPr lvl="1" eaLnBrk="1" hangingPunct="1"/>
            <a:r>
              <a:rPr lang="en-US" sz="2400" dirty="0" smtClean="0"/>
              <a:t>&lt;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</a:p>
          <a:p>
            <a:pPr lvl="2" eaLnBrk="1" hangingPunct="1"/>
            <a:r>
              <a:rPr lang="en-US" sz="1800" dirty="0" smtClean="0"/>
              <a:t>&lt;td&gt;…&lt;/td&gt;</a:t>
            </a:r>
          </a:p>
          <a:p>
            <a:pPr lvl="2" eaLnBrk="1" hangingPunct="1"/>
            <a:r>
              <a:rPr lang="en-US" sz="1800" dirty="0" smtClean="0"/>
              <a:t>&lt;td&gt;…&lt;/td&gt;</a:t>
            </a:r>
          </a:p>
          <a:p>
            <a:pPr lvl="2" eaLnBrk="1" hangingPunct="1"/>
            <a:r>
              <a:rPr lang="en-US" sz="1800" dirty="0" smtClean="0"/>
              <a:t>…</a:t>
            </a:r>
          </a:p>
          <a:p>
            <a:pPr lvl="1" eaLnBrk="1" hangingPunct="1"/>
            <a:r>
              <a:rPr lang="en-US" sz="2400" dirty="0" smtClean="0"/>
              <a:t>&lt;/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</a:p>
          <a:p>
            <a:pPr lvl="1" eaLnBrk="1" hangingPunct="1"/>
            <a:r>
              <a:rPr lang="en-US" sz="2400" dirty="0" smtClean="0"/>
              <a:t>…</a:t>
            </a:r>
          </a:p>
          <a:p>
            <a:pPr eaLnBrk="1" hangingPunct="1"/>
            <a:r>
              <a:rPr lang="en-US" sz="2400" dirty="0" smtClean="0"/>
              <a:t>&lt;/table&gt;</a:t>
            </a:r>
          </a:p>
        </p:txBody>
      </p:sp>
      <p:sp>
        <p:nvSpPr>
          <p:cNvPr id="19459" name="Slide Number Placeholder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6D850D6-6E62-428C-86C5-A6638098CB54}" type="slidenum">
              <a:rPr lang="en-US">
                <a:solidFill>
                  <a:srgbClr val="000000"/>
                </a:solidFill>
                <a:latin typeface="Gill Sans MT" pitchFamily="34" charset="0"/>
              </a:rPr>
              <a:pPr eaLnBrk="1" hangingPunct="1"/>
              <a:t>6</a:t>
            </a:fld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533400" y="1524000"/>
            <a:ext cx="5105400" cy="46259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 2" pitchFamily="18" charset="2"/>
              <a:buChar char="¥"/>
            </a:pPr>
            <a:r>
              <a:rPr lang="en-US" sz="3200" dirty="0">
                <a:latin typeface="Gill Sans MT" pitchFamily="34" charset="0"/>
              </a:rPr>
              <a:t>Table</a:t>
            </a:r>
          </a:p>
          <a:p>
            <a:pPr lvl="1" eaLnBrk="1" hangingPunct="1">
              <a:spcBef>
                <a:spcPct val="20000"/>
              </a:spcBef>
              <a:buClr>
                <a:srgbClr val="108BB4"/>
              </a:buClr>
              <a:buSzPct val="60000"/>
              <a:buFont typeface="Wingdings 2" pitchFamily="18" charset="2"/>
              <a:buChar char="¥"/>
            </a:pPr>
            <a:r>
              <a:rPr lang="en-US" sz="2800" dirty="0">
                <a:latin typeface="Gill Sans MT" pitchFamily="34" charset="0"/>
              </a:rPr>
              <a:t>Must have row to have a col</a:t>
            </a:r>
          </a:p>
          <a:p>
            <a:pPr lvl="2" eaLnBrk="1" hangingPunct="1">
              <a:spcBef>
                <a:spcPct val="20000"/>
              </a:spcBef>
              <a:buClr>
                <a:srgbClr val="DA7328"/>
              </a:buClr>
              <a:buSzPct val="57000"/>
              <a:buFont typeface="Wingdings 2" pitchFamily="18" charset="2"/>
              <a:buChar char="¥"/>
            </a:pPr>
            <a:r>
              <a:rPr lang="en-US" sz="2400" dirty="0">
                <a:latin typeface="Gill Sans MT" pitchFamily="34" charset="0"/>
              </a:rPr>
              <a:t>Can have multiple cols/row</a:t>
            </a:r>
          </a:p>
          <a:p>
            <a:pPr lvl="2" eaLnBrk="1" hangingPunct="1">
              <a:spcBef>
                <a:spcPct val="20000"/>
              </a:spcBef>
              <a:buClr>
                <a:srgbClr val="DA7328"/>
              </a:buClr>
              <a:buSzPct val="57000"/>
              <a:buFont typeface="Wingdings 2" pitchFamily="18" charset="2"/>
              <a:buChar char="¥"/>
            </a:pPr>
            <a:r>
              <a:rPr lang="en-US" sz="2400" dirty="0">
                <a:latin typeface="Gill Sans MT" pitchFamily="34" charset="0"/>
              </a:rPr>
              <a:t>Content generally goes in cols</a:t>
            </a:r>
          </a:p>
          <a:p>
            <a:pPr lvl="2" eaLnBrk="1" hangingPunct="1">
              <a:spcBef>
                <a:spcPct val="20000"/>
              </a:spcBef>
              <a:buClr>
                <a:srgbClr val="DA7328"/>
              </a:buClr>
              <a:buSzPct val="57000"/>
              <a:buFont typeface="Wingdings 2" pitchFamily="18" charset="2"/>
              <a:buChar char="¥"/>
            </a:pPr>
            <a:r>
              <a:rPr lang="en-US" sz="2400" dirty="0">
                <a:latin typeface="Gill Sans MT" pitchFamily="34" charset="0"/>
              </a:rPr>
              <a:t>But every tag can have a class</a:t>
            </a:r>
          </a:p>
          <a:p>
            <a:pPr lvl="2" eaLnBrk="1" hangingPunct="1">
              <a:spcBef>
                <a:spcPct val="20000"/>
              </a:spcBef>
              <a:buClr>
                <a:srgbClr val="DA7328"/>
              </a:buClr>
              <a:buSzPct val="57000"/>
              <a:buFont typeface="Wingdings 2" pitchFamily="18" charset="2"/>
              <a:buChar char="¥"/>
            </a:pPr>
            <a:r>
              <a:rPr lang="en-US" sz="2400" dirty="0">
                <a:latin typeface="Gill Sans MT" pitchFamily="34" charset="0"/>
              </a:rPr>
              <a:t>Remember to close tags</a:t>
            </a:r>
            <a:endParaRPr lang="en-US" sz="2800" dirty="0"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Tables (cont.) – because they’re tricky</a:t>
            </a:r>
            <a:endParaRPr lang="en-US" dirty="0"/>
          </a:p>
        </p:txBody>
      </p:sp>
      <p:sp>
        <p:nvSpPr>
          <p:cNvPr id="204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Important attributes to remember:</a:t>
            </a:r>
          </a:p>
          <a:p>
            <a:pPr lvl="1"/>
            <a:r>
              <a:rPr lang="en-US" dirty="0" smtClean="0"/>
              <a:t>cellspacing=“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O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border-spacing</a:t>
            </a:r>
          </a:p>
          <a:p>
            <a:pPr lvl="1" eaLnBrk="1" hangingPunct="1"/>
            <a:r>
              <a:rPr lang="en-US" dirty="0" smtClean="0"/>
              <a:t>width (remember the different units)</a:t>
            </a:r>
          </a:p>
          <a:p>
            <a:pPr lvl="1" eaLnBrk="1" hangingPunct="1"/>
            <a:r>
              <a:rPr lang="en-US" dirty="0" smtClean="0"/>
              <a:t>Pay attention to the border, padding, and margin for the table, </a:t>
            </a:r>
            <a:r>
              <a:rPr lang="en-US" dirty="0" err="1" smtClean="0"/>
              <a:t>tr</a:t>
            </a:r>
            <a:r>
              <a:rPr lang="en-US" dirty="0" smtClean="0"/>
              <a:t>, and td</a:t>
            </a:r>
          </a:p>
          <a:p>
            <a:pPr lvl="2" eaLnBrk="1" hangingPunct="1"/>
            <a:r>
              <a:rPr lang="en-US" dirty="0" smtClean="0"/>
              <a:t>Notes - For ‘</a:t>
            </a:r>
            <a:r>
              <a:rPr lang="en-US" dirty="0" err="1" smtClean="0"/>
              <a:t>tr</a:t>
            </a:r>
            <a:r>
              <a:rPr lang="en-US" dirty="0" smtClean="0"/>
              <a:t>’: border, padding, margin does not work.</a:t>
            </a:r>
            <a:br>
              <a:rPr lang="en-US" dirty="0" smtClean="0"/>
            </a:br>
            <a:r>
              <a:rPr lang="en-US" dirty="0" smtClean="0"/>
              <a:t>                For ‘td’:  margin does not work.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774C8B3-B8E6-4D0D-89C9-D5EDF129D4F6}" type="slidenum">
              <a:rPr lang="en-US">
                <a:solidFill>
                  <a:srgbClr val="000000"/>
                </a:solidFill>
                <a:latin typeface="Gill Sans MT" pitchFamily="34" charset="0"/>
              </a:rPr>
              <a:pPr eaLnBrk="1" hangingPunct="1"/>
              <a:t>7</a:t>
            </a:fld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Margins vs. </a:t>
            </a:r>
            <a:r>
              <a:rPr lang="en-US" dirty="0" err="1" smtClean="0"/>
              <a:t>Paddings</a:t>
            </a:r>
            <a:r>
              <a:rPr lang="en-US" dirty="0" smtClean="0"/>
              <a:t> vs. Borders</a:t>
            </a:r>
            <a:endParaRPr lang="en-US" dirty="0"/>
          </a:p>
        </p:txBody>
      </p:sp>
      <p:sp>
        <p:nvSpPr>
          <p:cNvPr id="18434" name="Slide Number Placeholder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5157F4-5858-4B6B-8BBB-9F800E4CB194}" type="slidenum">
              <a:rPr lang="en-US">
                <a:solidFill>
                  <a:srgbClr val="000000"/>
                </a:solidFill>
                <a:latin typeface="Gill Sans MT" pitchFamily="34" charset="0"/>
              </a:rPr>
              <a:pPr eaLnBrk="1" hangingPunct="1"/>
              <a:t>8</a:t>
            </a:fld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88831"/>
            <a:ext cx="7086600" cy="5188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295400" y="6519863"/>
            <a:ext cx="7848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1600" dirty="0">
                <a:latin typeface="Gill Sans MT" pitchFamily="34" charset="0"/>
              </a:rPr>
              <a:t>Source: http://www.iis.sinica.edu.tw/~trc/public/courses/Spring2007/week6/boxdim.png</a:t>
            </a:r>
          </a:p>
        </p:txBody>
      </p:sp>
    </p:spTree>
    <p:extLst>
      <p:ext uri="{BB962C8B-B14F-4D97-AF65-F5344CB8AC3E}">
        <p14:creationId xmlns:p14="http://schemas.microsoft.com/office/powerpoint/2010/main" xmlns="" val="378749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Pseudo-classes</a:t>
            </a:r>
            <a:endParaRPr lang="en-US" dirty="0"/>
          </a:p>
        </p:txBody>
      </p:sp>
      <p:sp>
        <p:nvSpPr>
          <p:cNvPr id="225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a:link</a:t>
            </a:r>
          </a:p>
          <a:p>
            <a:pPr eaLnBrk="1" hangingPunct="1"/>
            <a:r>
              <a:rPr lang="en-US" dirty="0" smtClean="0"/>
              <a:t>a:visited</a:t>
            </a:r>
          </a:p>
          <a:p>
            <a:pPr eaLnBrk="1" hangingPunct="1"/>
            <a:r>
              <a:rPr lang="en-US" dirty="0" smtClean="0"/>
              <a:t>a:hover</a:t>
            </a:r>
          </a:p>
          <a:p>
            <a:pPr eaLnBrk="1" hangingPunct="1"/>
            <a:r>
              <a:rPr lang="en-US" dirty="0" smtClean="0"/>
              <a:t>a:active</a:t>
            </a:r>
          </a:p>
          <a:p>
            <a:pPr eaLnBrk="1" hangingPunct="1"/>
            <a:r>
              <a:rPr lang="en-US" dirty="0" smtClean="0"/>
              <a:t>a:focus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cursor: default | auto | crosshair | text | help…</a:t>
            </a:r>
          </a:p>
        </p:txBody>
      </p:sp>
      <p:sp>
        <p:nvSpPr>
          <p:cNvPr id="22531" name="Slide Number Placeholder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D321DF3-B74E-46B8-95B3-8180EB214A7F}" type="slidenum">
              <a:rPr lang="en-US">
                <a:solidFill>
                  <a:srgbClr val="000000"/>
                </a:solidFill>
                <a:latin typeface="Gill Sans MT" pitchFamily="34" charset="0"/>
              </a:rPr>
              <a:pPr eaLnBrk="1" hangingPunct="1"/>
              <a:t>9</a:t>
            </a:fld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1622</TotalTime>
  <Words>945</Words>
  <Application>Microsoft Office PowerPoint</Application>
  <PresentationFormat>On-screen Show (4:3)</PresentationFormat>
  <Paragraphs>220</Paragraphs>
  <Slides>24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Module</vt:lpstr>
      <vt:lpstr> CS142 Web Applications Discussion 1 HTML &amp; CSS: an introduction</vt:lpstr>
      <vt:lpstr>HTML/CSS Editors</vt:lpstr>
      <vt:lpstr>HTML/CSS Resources</vt:lpstr>
      <vt:lpstr>HTML Attributes – id vs. class</vt:lpstr>
      <vt:lpstr>div vs. span</vt:lpstr>
      <vt:lpstr>Tables</vt:lpstr>
      <vt:lpstr>Tables (cont.) – because they’re tricky</vt:lpstr>
      <vt:lpstr>Margins vs. Paddings vs. Borders</vt:lpstr>
      <vt:lpstr>Pseudo-classes</vt:lpstr>
      <vt:lpstr>CSS Override Rules</vt:lpstr>
      <vt:lpstr>Example</vt:lpstr>
      <vt:lpstr>display vs. visibility</vt:lpstr>
      <vt:lpstr>CSS Example</vt:lpstr>
      <vt:lpstr>Example</vt:lpstr>
      <vt:lpstr>Shorthand properties</vt:lpstr>
      <vt:lpstr>Assignment 1 pointers</vt:lpstr>
      <vt:lpstr>Anatomy of an HTML Document</vt:lpstr>
      <vt:lpstr>Validation</vt:lpstr>
      <vt:lpstr>Validation Example</vt:lpstr>
      <vt:lpstr>Example</vt:lpstr>
      <vt:lpstr>Steps in reconstructing an HTML Document</vt:lpstr>
      <vt:lpstr>Example</vt:lpstr>
      <vt:lpstr>Submission</vt:lpstr>
      <vt:lpstr>&lt;Questions…? /&gt;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Flyx</dc:creator>
  <cp:lastModifiedBy>RJ</cp:lastModifiedBy>
  <cp:revision>166</cp:revision>
  <dcterms:created xsi:type="dcterms:W3CDTF">2009-09-25T01:18:06Z</dcterms:created>
  <dcterms:modified xsi:type="dcterms:W3CDTF">2012-04-07T02:56:52Z</dcterms:modified>
</cp:coreProperties>
</file>