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A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84" d="100"/>
          <a:sy n="184" d="100"/>
        </p:scale>
        <p:origin x="28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59B9-0207-469D-9918-729EE6DA9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1334C-27AF-4AFF-893E-DD5B8B074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B1498-A44A-4DAD-BA68-8AEC3DE3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B7DB-6AB6-4C14-B275-76DB06BB0FC6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C3C38-00AD-4D3E-8D94-3458F381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3994F-3363-4875-8F5A-C4C89BF9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2F7E-A825-4090-BFEE-C007B9146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86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EB4A-D381-42E5-BAFB-287DAD96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5650A-8E3B-4088-BECF-E05F73F9C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5369-7D8B-4D69-976C-B981BC6D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B7DB-6AB6-4C14-B275-76DB06BB0FC6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55510-BA06-40B2-8B51-AA1089E7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DFAA6-A0F9-4932-A6AF-3BAE3EC5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2F7E-A825-4090-BFEE-C007B9146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86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8DB93-4819-4C62-AA8F-DDA120CF3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1A7BD-5D07-4EA3-B8E8-497044291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445D4-7B35-49D9-9DB0-FDB5FF54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B7DB-6AB6-4C14-B275-76DB06BB0FC6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51A37-73F4-41F1-B83F-E3EBCFC9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42F2-BB86-434B-A6E9-314B81B8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2F7E-A825-4090-BFEE-C007B9146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C11D-A818-4039-BBFE-F2DF0B39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DEEAD-C430-41BA-B9B6-90212861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CA255-2B6D-4834-B364-0BE620C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B7DB-6AB6-4C14-B275-76DB06BB0FC6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3E423-150A-4A94-9592-BA2E6CBF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0CCA-1A68-4C33-8A26-2C90C5F3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2F7E-A825-4090-BFEE-C007B9146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71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F2FB-76CF-4918-991F-725E32F0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77248-C5A1-4CBC-80E7-B0F6C38F1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1F51-9363-477A-86F1-965BB5F6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B7DB-6AB6-4C14-B275-76DB06BB0FC6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BE3E4-92B7-42DE-8F03-0E0F4A68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863A1-7FDC-443F-B0FD-98A3DEAA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2F7E-A825-4090-BFEE-C007B9146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65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AD8C-9843-410C-9834-58904D48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6AA5-16B6-44BF-9E66-7E9836ED5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517DE-4E79-4B88-9395-BC7BB9C95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9F118-1930-4B1A-A821-51F8C173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B7DB-6AB6-4C14-B275-76DB06BB0FC6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C29EF-B004-4BBC-A35B-B9943B5F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3B38A-03E8-4E6B-988A-E4BBFC29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2F7E-A825-4090-BFEE-C007B9146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39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1677-CAF5-41EB-9431-A95961403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78AC1-D1BD-4DCB-914C-CC28EF805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C78FA-1F50-480D-BD75-C6D624152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16456-FF7F-4150-A5CD-8F344BF70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339A4-BD01-4FD4-A064-C1BF60D83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67C34-3CD6-40D6-B462-5A06FAC0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B7DB-6AB6-4C14-B275-76DB06BB0FC6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61852-3A79-4932-AB72-DBD581BB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C6E87-763F-43CF-9115-6A7142C4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2F7E-A825-4090-BFEE-C007B9146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35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8AC5-BBB8-4FD4-9072-7C174084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17AEB-7010-4E33-9ABC-026C5D05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B7DB-6AB6-4C14-B275-76DB06BB0FC6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79272-275A-44A6-A6BE-C199E1AD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537D3-8F94-4DD9-A3CF-8C32796D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2F7E-A825-4090-BFEE-C007B9146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03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00C04-ECC9-4AF8-833D-2C35B65C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B7DB-6AB6-4C14-B275-76DB06BB0FC6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D29B4-9224-4F94-8373-39CD13C1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D9399-2AEE-4FA5-A6C6-B73A0E42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2F7E-A825-4090-BFEE-C007B9146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3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060B-7DBC-43D9-87AE-EE8C973BF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7A9E-5027-4DE7-A593-886930DF2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E1406-25E4-4136-A0E1-66E6AD33D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7820F-2D11-40E2-9FEC-7E40DC5E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B7DB-6AB6-4C14-B275-76DB06BB0FC6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ABD15-DD60-4CFF-8532-4C1CFFF3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3F630-1031-4D3E-8CA8-CDD46C8C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2F7E-A825-4090-BFEE-C007B9146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06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950F-2B32-4EEA-B671-17BEF340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C12EE-41AB-467C-800C-9080E9431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C91FD-260E-4F68-838B-583E386A4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5F9A8-25C4-4C76-850F-0D83C02C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B7DB-6AB6-4C14-B275-76DB06BB0FC6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94A50-D6FD-4652-A64B-6FDD8264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3BBD7-06F3-4604-8D58-7CF58278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2F7E-A825-4090-BFEE-C007B9146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57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6A330-D754-4D6B-B41E-D95B105F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331D3-3635-428E-B0D6-452C06DF4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D3D3E-F9BE-4AA5-8CFE-86F0271B7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FB7DB-6AB6-4C14-B275-76DB06BB0FC6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F279E-9378-41E3-94D7-762F2C96B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9D812-A08F-4A9F-8073-5E9C07666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C2F7E-A825-4090-BFEE-C007B9146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45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D8911E-B460-4B20-A0DC-3DA9A757D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5" y="1340751"/>
            <a:ext cx="12037867" cy="416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B252CD-506C-4291-A70A-8449AE9A2F39}"/>
              </a:ext>
            </a:extLst>
          </p:cNvPr>
          <p:cNvSpPr txBox="1"/>
          <p:nvPr/>
        </p:nvSpPr>
        <p:spPr>
          <a:xfrm>
            <a:off x="2466111" y="1761260"/>
            <a:ext cx="78139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Utsaah" panose="020B0502040204020203" pitchFamily="34" charset="0"/>
                <a:cs typeface="Utsaah" panose="020B0502040204020203" pitchFamily="34" charset="0"/>
              </a:rPr>
              <a:t>“The average response time for category 1 calls in the first 11 months of 2018 was seven minutes and 43 seconds”</a:t>
            </a:r>
          </a:p>
          <a:p>
            <a:endParaRPr lang="en-GB" sz="2800" dirty="0">
              <a:latin typeface="Utsaah" panose="020B0502040204020203" pitchFamily="34" charset="0"/>
              <a:cs typeface="Utsaah" panose="020B0502040204020203" pitchFamily="34" charset="0"/>
            </a:endParaRPr>
          </a:p>
          <a:p>
            <a:r>
              <a:rPr lang="en-GB" sz="2800" dirty="0">
                <a:latin typeface="Utsaah" panose="020B0502040204020203" pitchFamily="34" charset="0"/>
                <a:cs typeface="Utsaah" panose="020B0502040204020203" pitchFamily="34" charset="0"/>
              </a:rPr>
              <a:t>“For category 2 incidents, the average response time so far this year is 21 minutes and 56 seconds. ”</a:t>
            </a:r>
          </a:p>
          <a:p>
            <a:endParaRPr lang="en-GB" dirty="0">
              <a:latin typeface="Utsaah" panose="020B0502040204020203" pitchFamily="34" charset="0"/>
              <a:cs typeface="Utsaah" panose="020B0502040204020203" pitchFamily="34" charset="0"/>
            </a:endParaRPr>
          </a:p>
          <a:p>
            <a:r>
              <a:rPr lang="en-GB" dirty="0">
                <a:latin typeface="Utsaah" panose="020B0502040204020203" pitchFamily="34" charset="0"/>
                <a:cs typeface="Utsaah" panose="020B0502040204020203" pitchFamily="34" charset="0"/>
              </a:rPr>
              <a:t>Source: The Independent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B9579-42A9-46AF-AEDD-6D73BE1C8E48}"/>
              </a:ext>
            </a:extLst>
          </p:cNvPr>
          <p:cNvSpPr txBox="1"/>
          <p:nvPr/>
        </p:nvSpPr>
        <p:spPr>
          <a:xfrm>
            <a:off x="822616" y="5373833"/>
            <a:ext cx="32869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Utsaah" panose="020B0502040204020203" pitchFamily="34" charset="0"/>
                <a:cs typeface="Utsaah" panose="020B0502040204020203" pitchFamily="34" charset="0"/>
              </a:rPr>
              <a:t>CAT 1 – 07:43</a:t>
            </a:r>
          </a:p>
          <a:p>
            <a:endParaRPr lang="en-GB" dirty="0">
              <a:latin typeface="Utsaah" panose="020B0502040204020203" pitchFamily="34" charset="0"/>
              <a:cs typeface="Utsaah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759462-A28F-4071-A53E-B1F5A2C56C6B}"/>
              </a:ext>
            </a:extLst>
          </p:cNvPr>
          <p:cNvSpPr txBox="1"/>
          <p:nvPr/>
        </p:nvSpPr>
        <p:spPr>
          <a:xfrm>
            <a:off x="8082395" y="5373833"/>
            <a:ext cx="37216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Utsaah" panose="020B0502040204020203" pitchFamily="34" charset="0"/>
                <a:cs typeface="Utsaah" panose="020B0502040204020203" pitchFamily="34" charset="0"/>
              </a:rPr>
              <a:t>CAT 2 – 21:53</a:t>
            </a:r>
          </a:p>
          <a:p>
            <a:endParaRPr lang="en-GB" dirty="0">
              <a:latin typeface="Utsaah" panose="020B0502040204020203" pitchFamily="34" charset="0"/>
              <a:cs typeface="Utsaah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AF2FB-CCDA-4092-BC7C-E85390C4B776}"/>
              </a:ext>
            </a:extLst>
          </p:cNvPr>
          <p:cNvSpPr txBox="1"/>
          <p:nvPr/>
        </p:nvSpPr>
        <p:spPr>
          <a:xfrm>
            <a:off x="3470564" y="376171"/>
            <a:ext cx="56422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latin typeface="Utsaah" panose="020B0502040204020203" pitchFamily="34" charset="0"/>
                <a:cs typeface="Utsaah" panose="020B0502040204020203" pitchFamily="34" charset="0"/>
              </a:rPr>
              <a:t>Why use first2me?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11997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B5948-6206-4594-92A6-FA6DD0784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First2me provides much needed - faster support while a patient waits for official emergency services to arrive.</a:t>
            </a:r>
          </a:p>
        </p:txBody>
      </p:sp>
    </p:spTree>
    <p:extLst>
      <p:ext uri="{BB962C8B-B14F-4D97-AF65-F5344CB8AC3E}">
        <p14:creationId xmlns:p14="http://schemas.microsoft.com/office/powerpoint/2010/main" val="380449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33436D1-AFAB-41A3-950F-A220107EE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90" y="2608118"/>
            <a:ext cx="1931698" cy="3849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DCFFEE-F92A-4EEF-A70E-FC1CF182D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436" y="542062"/>
            <a:ext cx="1757790" cy="1757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2E26D7-37ED-4BA9-86A2-AD8C8E268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80" y="542062"/>
            <a:ext cx="1757790" cy="1757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82FFD0-F6D6-41AA-8AE3-F1F8ED013D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105" y="542062"/>
            <a:ext cx="1757790" cy="17577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3801E24-5DE7-4241-965F-2D7BBFF453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7"/>
          <a:stretch/>
        </p:blipFill>
        <p:spPr>
          <a:xfrm>
            <a:off x="1163426" y="2608118"/>
            <a:ext cx="1931698" cy="3849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57930A-364C-41E5-BB9D-9F0A2DFB087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7"/>
          <a:stretch/>
        </p:blipFill>
        <p:spPr>
          <a:xfrm>
            <a:off x="8933599" y="2608118"/>
            <a:ext cx="1931698" cy="3849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BBFA895-305B-4384-B768-7686386657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394" y="803221"/>
            <a:ext cx="1121002" cy="11210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406CF55-7275-45E4-8E2D-1F86BB7C90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10" y="803221"/>
            <a:ext cx="1121002" cy="1121002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3E22A0CE-0A37-4980-9D61-FD2575EE69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34620" y="3039192"/>
            <a:ext cx="1638736" cy="4840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6CF2702-FF83-4454-A887-EFA73546FF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105" y="3818807"/>
            <a:ext cx="1782905" cy="496242"/>
          </a:xfrm>
          <a:prstGeom prst="rect">
            <a:avLst/>
          </a:prstGeom>
        </p:spPr>
      </p:pic>
      <p:pic>
        <p:nvPicPr>
          <p:cNvPr id="1026" name="Picture 2" descr="Image result for google material ui png">
            <a:extLst>
              <a:ext uri="{FF2B5EF4-FFF2-40B4-BE49-F238E27FC236}">
                <a16:creationId xmlns:a16="http://schemas.microsoft.com/office/drawing/2014/main" id="{0A6376BE-1B8C-4D8A-89B6-5CFD12405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09" b="16432"/>
          <a:stretch/>
        </p:blipFill>
        <p:spPr bwMode="auto">
          <a:xfrm>
            <a:off x="5348725" y="5525738"/>
            <a:ext cx="1359477" cy="87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mazon aws logo">
            <a:extLst>
              <a:ext uri="{FF2B5EF4-FFF2-40B4-BE49-F238E27FC236}">
                <a16:creationId xmlns:a16="http://schemas.microsoft.com/office/drawing/2014/main" id="{35BF302D-DC40-438B-A0D4-F34930898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744" y="4656271"/>
            <a:ext cx="1553441" cy="58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A902F71-CC90-41CE-8BDD-0B97D1B415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10" y="3972533"/>
            <a:ext cx="1121002" cy="11210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2C501C8-D2DC-4EEF-8054-008A1A4C1C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819" y="3972533"/>
            <a:ext cx="1121002" cy="112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2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68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Utsaah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coles c.b. (cbc1g16)</dc:creator>
  <cp:lastModifiedBy>coles c.b. (cbc1g16)</cp:lastModifiedBy>
  <cp:revision>10</cp:revision>
  <dcterms:created xsi:type="dcterms:W3CDTF">2019-02-23T17:28:44Z</dcterms:created>
  <dcterms:modified xsi:type="dcterms:W3CDTF">2019-02-24T00:22:22Z</dcterms:modified>
</cp:coreProperties>
</file>