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3" r:id="rId3"/>
    <p:sldId id="291" r:id="rId4"/>
    <p:sldId id="292" r:id="rId5"/>
    <p:sldId id="293" r:id="rId6"/>
    <p:sldId id="294" r:id="rId7"/>
    <p:sldId id="295" r:id="rId8"/>
    <p:sldId id="302" r:id="rId9"/>
    <p:sldId id="296" r:id="rId10"/>
    <p:sldId id="304" r:id="rId11"/>
    <p:sldId id="260" r:id="rId12"/>
    <p:sldId id="308" r:id="rId13"/>
    <p:sldId id="262" r:id="rId14"/>
    <p:sldId id="306" r:id="rId15"/>
    <p:sldId id="307" r:id="rId16"/>
    <p:sldId id="305" r:id="rId17"/>
    <p:sldId id="277" r:id="rId18"/>
    <p:sldId id="278" r:id="rId19"/>
    <p:sldId id="279" r:id="rId20"/>
    <p:sldId id="280" r:id="rId21"/>
    <p:sldId id="281" r:id="rId22"/>
    <p:sldId id="298" r:id="rId23"/>
    <p:sldId id="299" r:id="rId24"/>
    <p:sldId id="300" r:id="rId25"/>
    <p:sldId id="282" r:id="rId26"/>
    <p:sldId id="283" r:id="rId27"/>
    <p:sldId id="284" r:id="rId28"/>
    <p:sldId id="285" r:id="rId29"/>
    <p:sldId id="286" r:id="rId30"/>
    <p:sldId id="310" r:id="rId31"/>
    <p:sldId id="287" r:id="rId32"/>
    <p:sldId id="288" r:id="rId33"/>
    <p:sldId id="289" r:id="rId34"/>
    <p:sldId id="290" r:id="rId35"/>
    <p:sldId id="309" r:id="rId3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CCFF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17" autoAdjust="0"/>
  </p:normalViewPr>
  <p:slideViewPr>
    <p:cSldViewPr>
      <p:cViewPr>
        <p:scale>
          <a:sx n="60" d="100"/>
          <a:sy n="60" d="100"/>
        </p:scale>
        <p:origin x="-143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6" y="1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A4CD2-2594-412A-A21C-BA5CE8AF56FD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1045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6" y="9421045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0290-C180-4E2A-AD64-2C26E98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6" y="1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384"/>
            <a:ext cx="5435600" cy="446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1045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6" y="9421045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</a:defRPr>
            </a:lvl1pPr>
          </a:lstStyle>
          <a:p>
            <a:pPr>
              <a:defRPr/>
            </a:pPr>
            <a:fld id="{B53C78DD-692B-4AC3-A690-7E8EDF8A9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75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0257D-5865-429A-9C9E-F760F8FFC29C}" type="slidenum">
              <a:rPr lang="zh-CN" altLang="en-US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3802-8FD8-4858-AB01-F4706C31DEF0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3802-8FD8-4858-AB01-F4706C31DEF0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3802-8FD8-4858-AB01-F4706C31DEF0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33A0F-8893-4D52-AAFF-F7A52BDC9385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8D00F-579E-45D0-A8D3-5DF53988CAD8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DDF13-8B59-45DD-B7C6-94DF8D25DDC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An example of making common case faster.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Gl: by double </a:t>
            </a:r>
            <a:r>
              <a:rPr lang="en-US" altLang="zh-TW" smtClean="0">
                <a:sym typeface="Wingdings" pitchFamily="2" charset="2"/>
              </a:rPr>
              <a:t> by doubling</a:t>
            </a:r>
          </a:p>
          <a:p>
            <a:endParaRPr lang="en-US" altLang="zh-TW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BD1B8-04D5-41E7-84CA-07B6669130CE}" type="slidenum">
              <a:rPr lang="zh-CN" altLang="en-US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E4DE-95A7-4894-9FEC-6589C41D1200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CD343-5CE4-43D8-9313-0BCF60FF3B5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Find more on:</a:t>
            </a:r>
          </a:p>
          <a:p>
            <a:r>
              <a:rPr lang="en-US" altLang="zh-CN" dirty="0" smtClean="0"/>
              <a:t>http://www.intel.com/intel/intelis/museum/online/hist_micro/hof/index.htm</a:t>
            </a:r>
          </a:p>
          <a:p>
            <a:r>
              <a:rPr lang="en-US" altLang="zh-CN" dirty="0" smtClean="0"/>
              <a:t>http://article.pchome.net/2003/06/25/10429.htm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E8D7B-9A0A-49C8-97E5-7F14A3F3320A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DDBDE-7BBC-4273-976B-8E8291FDBBE0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DA118-18C1-48F4-BFFB-A168ABE1D93C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 smtClean="0">
                <a:sym typeface="Wingdings" pitchFamily="2" charset="2"/>
              </a:rPr>
              <a:t>Gl</a:t>
            </a:r>
            <a:r>
              <a:rPr lang="en-US" altLang="zh-TW" dirty="0" smtClean="0">
                <a:sym typeface="Wingdings" pitchFamily="2" charset="2"/>
              </a:rPr>
              <a:t>: why these indicate progress enabled by technology?</a:t>
            </a:r>
          </a:p>
          <a:p>
            <a:endParaRPr lang="en-US" altLang="zh-TW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CC14B-5DD3-47AD-9FCB-4CAC1C13A232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86BD7-4B18-4A4F-9B96-EE90B1FB194E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23802-8FD8-4858-AB01-F4706C31DEF0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D1FA1D-8953-49DE-A0A2-0663DFD2447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25113-A7AE-4A49-B5F3-50996F4D224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C49B0-FF46-4F3C-9C1D-70CC765E9E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Tutorial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BB45FA-42A9-495A-A9F8-1125E049A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Tutorial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6DF55-2F53-4269-AC23-3DA129E9CF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Tutorial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7DE7BF-DF30-47EB-9A7A-C4C1AD4BBE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Tutorial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E472F5-ECDB-4E75-AC29-7D2E56277A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26FEE-73A5-480D-95A8-F23B5330B0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0AB8F-7773-4EB5-A280-3B14ABD522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20A41-F041-4C0E-9A29-C975A0A496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21E317A-FBAC-4C17-B912-92E97CD831D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BDB3097D-5D77-424C-9872-EC0BB2AFEA7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3E1B6-5972-4A5A-B7E5-B59A475C7C1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11710-5832-432B-AB05-DF89DDB368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6D34-8460-492E-9D49-08035CE206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Tutorial 1</a:t>
            </a:r>
            <a:endParaRPr lang="en-US" altLang="zh-CN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47A741-D066-4BD1-AC3A-71964AA3939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livery.acm.org/10.1145/1260000/1250713/p412-phansalkar.pdf?key1=1250713&amp;key2=0525939811&amp;coll=GUIDE&amp;dl=&amp;CFID=29231954&amp;CFTOKEN=754500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content/www/us/en/history/museum-story-of-intel-4004.html" TargetMode="External"/><Relationship Id="rId2" Type="http://schemas.openxmlformats.org/officeDocument/2006/relationships/hyperlink" Target="http://www.intel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m.theinquirer.net/inquirer/feature/2124781/microprocessor-development" TargetMode="External"/><Relationship Id="rId5" Type="http://schemas.openxmlformats.org/officeDocument/2006/relationships/hyperlink" Target="http://en.wikipedia.org/wiki/Microprocessor" TargetMode="External"/><Relationship Id="rId4" Type="http://schemas.openxmlformats.org/officeDocument/2006/relationships/hyperlink" Target="http://www.intel.com/pressroom/kits/quickrefyr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k.wrs.yahoo.com/_ylt=A8tU33AvxeBGLx0ARba.ygt./SIG=12ctm129l/EXP=1189222063/**http:/regmedia.co.uk/2006/07/13/core2_duo_final_cpu.jpg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hk.wrs.yahoo.com/_ylt=A8tU33KEwuBG3YsA0nO.ygt./SIG=12af0mcvn/EXP=1189221380/**http:/www.futura-sciences.com/img/intel_dual-core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l.com/products/processor/core2duo/index.htm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intel.com/products/processor/pentium_dual-core/index.htm" TargetMode="External"/><Relationship Id="rId5" Type="http://schemas.openxmlformats.org/officeDocument/2006/relationships/image" Target="http://www.intel.com/products/i/spacer.gif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23.gi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Comp4611 Tutorial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343400"/>
            <a:ext cx="6400800" cy="1752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Computer Processor History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Die Cost Calculation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Performance Measuring &amp; Evaluation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smtClean="0"/>
              <a:t>Sept. 9,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Computer Processor History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 Brief Summary of Intel Microprocessors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Die Cost Calculation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Performance Measuring &amp; </a:t>
            </a:r>
            <a:r>
              <a:rPr lang="en-US" altLang="zh-CN" dirty="0" smtClean="0"/>
              <a:t>Evaluation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Appendix: Amdahl’s Law &amp; Example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6A2F1F-16B6-4E7B-B4B3-DFA87D1A10B5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i="1" dirty="0" smtClean="0"/>
              <a:t>Cost of an Integrated Circuit</a:t>
            </a:r>
          </a:p>
        </p:txBody>
      </p:sp>
      <p:sp>
        <p:nvSpPr>
          <p:cNvPr id="1037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420D2D2-FCE0-471B-9990-2C184B959581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032" name="Text Box 42"/>
          <p:cNvSpPr txBox="1">
            <a:spLocks noChangeArrowheads="1"/>
          </p:cNvSpPr>
          <p:nvPr/>
        </p:nvSpPr>
        <p:spPr bwMode="auto">
          <a:xfrm>
            <a:off x="381000" y="4905375"/>
            <a:ext cx="8382000" cy="919163"/>
          </a:xfrm>
          <a:prstGeom prst="rect">
            <a:avLst/>
          </a:prstGeom>
          <a:solidFill>
            <a:srgbClr val="99CCFF"/>
          </a:solidFill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l-GR" altLang="zh-TW" sz="1800" b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 is a parameter inversely proportional to the number of mask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Levels, which is a measure of the manufacturing complexity.</a:t>
            </a:r>
          </a:p>
          <a:p>
            <a:pPr eaLnBrk="0" hangingPunct="0"/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For today’s CMOS process, good estimate is </a:t>
            </a:r>
            <a:r>
              <a:rPr lang="el-GR" altLang="zh-TW" sz="1800" b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1800">
                <a:latin typeface="Times New Roman" pitchFamily="18" charset="0"/>
                <a:cs typeface="Times New Roman" pitchFamily="18" charset="0"/>
              </a:rPr>
              <a:t> = 3.0 – 4.0</a:t>
            </a:r>
          </a:p>
        </p:txBody>
      </p:sp>
      <p:sp>
        <p:nvSpPr>
          <p:cNvPr id="1033" name="Text Box 43"/>
          <p:cNvSpPr txBox="1">
            <a:spLocks noChangeArrowheads="1"/>
          </p:cNvSpPr>
          <p:nvPr/>
        </p:nvSpPr>
        <p:spPr bwMode="auto">
          <a:xfrm>
            <a:off x="381000" y="5930900"/>
            <a:ext cx="8382000" cy="36933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the percentage of manufactured devices that survives the testing procedure</a:t>
            </a:r>
          </a:p>
        </p:txBody>
      </p:sp>
      <p:grpSp>
        <p:nvGrpSpPr>
          <p:cNvPr id="1034" name="Group 44"/>
          <p:cNvGrpSpPr>
            <a:grpSpLocks/>
          </p:cNvGrpSpPr>
          <p:nvPr/>
        </p:nvGrpSpPr>
        <p:grpSpPr bwMode="auto">
          <a:xfrm>
            <a:off x="7543800" y="1752600"/>
            <a:ext cx="725488" cy="685800"/>
            <a:chOff x="2759" y="2266"/>
            <a:chExt cx="505" cy="432"/>
          </a:xfrm>
        </p:grpSpPr>
        <p:sp>
          <p:nvSpPr>
            <p:cNvPr id="1038" name="Oval 45"/>
            <p:cNvSpPr>
              <a:spLocks noChangeArrowheads="1"/>
            </p:cNvSpPr>
            <p:nvPr/>
          </p:nvSpPr>
          <p:spPr bwMode="auto">
            <a:xfrm>
              <a:off x="2759" y="2266"/>
              <a:ext cx="505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/>
            </a:p>
          </p:txBody>
        </p:sp>
        <p:grpSp>
          <p:nvGrpSpPr>
            <p:cNvPr id="1039" name="Group 46"/>
            <p:cNvGrpSpPr>
              <a:grpSpLocks/>
            </p:cNvGrpSpPr>
            <p:nvPr/>
          </p:nvGrpSpPr>
          <p:grpSpPr bwMode="auto">
            <a:xfrm>
              <a:off x="2772" y="2433"/>
              <a:ext cx="68" cy="98"/>
              <a:chOff x="3263" y="2448"/>
              <a:chExt cx="288" cy="480"/>
            </a:xfrm>
          </p:grpSpPr>
          <p:sp>
            <p:nvSpPr>
              <p:cNvPr id="1084" name="Rectangle 47"/>
              <p:cNvSpPr>
                <a:spLocks noChangeArrowheads="1"/>
              </p:cNvSpPr>
              <p:nvPr/>
            </p:nvSpPr>
            <p:spPr bwMode="auto">
              <a:xfrm>
                <a:off x="3263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85" name="Rectangle 48"/>
              <p:cNvSpPr>
                <a:spLocks noChangeArrowheads="1"/>
              </p:cNvSpPr>
              <p:nvPr/>
            </p:nvSpPr>
            <p:spPr bwMode="auto">
              <a:xfrm>
                <a:off x="3263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0" name="Group 49"/>
            <p:cNvGrpSpPr>
              <a:grpSpLocks/>
            </p:cNvGrpSpPr>
            <p:nvPr/>
          </p:nvGrpSpPr>
          <p:grpSpPr bwMode="auto">
            <a:xfrm>
              <a:off x="2840" y="2335"/>
              <a:ext cx="68" cy="294"/>
              <a:chOff x="3550" y="1968"/>
              <a:chExt cx="288" cy="1440"/>
            </a:xfrm>
          </p:grpSpPr>
          <p:sp>
            <p:nvSpPr>
              <p:cNvPr id="1078" name="Rectangle 50"/>
              <p:cNvSpPr>
                <a:spLocks noChangeArrowheads="1"/>
              </p:cNvSpPr>
              <p:nvPr/>
            </p:nvSpPr>
            <p:spPr bwMode="auto">
              <a:xfrm>
                <a:off x="3550" y="19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9" name="Rectangle 51"/>
              <p:cNvSpPr>
                <a:spLocks noChangeArrowheads="1"/>
              </p:cNvSpPr>
              <p:nvPr/>
            </p:nvSpPr>
            <p:spPr bwMode="auto">
              <a:xfrm>
                <a:off x="3550" y="220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80" name="Rectangle 52"/>
              <p:cNvSpPr>
                <a:spLocks noChangeArrowheads="1"/>
              </p:cNvSpPr>
              <p:nvPr/>
            </p:nvSpPr>
            <p:spPr bwMode="auto">
              <a:xfrm>
                <a:off x="3550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81" name="Rectangle 53"/>
              <p:cNvSpPr>
                <a:spLocks noChangeArrowheads="1"/>
              </p:cNvSpPr>
              <p:nvPr/>
            </p:nvSpPr>
            <p:spPr bwMode="auto">
              <a:xfrm>
                <a:off x="3550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82" name="Rectangle 54"/>
              <p:cNvSpPr>
                <a:spLocks noChangeArrowheads="1"/>
              </p:cNvSpPr>
              <p:nvPr/>
            </p:nvSpPr>
            <p:spPr bwMode="auto">
              <a:xfrm>
                <a:off x="3550" y="29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83" name="Rectangle 55"/>
              <p:cNvSpPr>
                <a:spLocks noChangeArrowheads="1"/>
              </p:cNvSpPr>
              <p:nvPr/>
            </p:nvSpPr>
            <p:spPr bwMode="auto">
              <a:xfrm>
                <a:off x="3550" y="31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1" name="Group 56"/>
            <p:cNvGrpSpPr>
              <a:grpSpLocks/>
            </p:cNvGrpSpPr>
            <p:nvPr/>
          </p:nvGrpSpPr>
          <p:grpSpPr bwMode="auto">
            <a:xfrm>
              <a:off x="2908" y="2285"/>
              <a:ext cx="68" cy="393"/>
              <a:chOff x="3838" y="1728"/>
              <a:chExt cx="288" cy="1918"/>
            </a:xfrm>
          </p:grpSpPr>
          <p:sp>
            <p:nvSpPr>
              <p:cNvPr id="1070" name="Rectangle 57"/>
              <p:cNvSpPr>
                <a:spLocks noChangeArrowheads="1"/>
              </p:cNvSpPr>
              <p:nvPr/>
            </p:nvSpPr>
            <p:spPr bwMode="auto">
              <a:xfrm>
                <a:off x="3838" y="19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1" name="Rectangle 58"/>
              <p:cNvSpPr>
                <a:spLocks noChangeArrowheads="1"/>
              </p:cNvSpPr>
              <p:nvPr/>
            </p:nvSpPr>
            <p:spPr bwMode="auto">
              <a:xfrm>
                <a:off x="3838" y="220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2" name="Rectangle 59"/>
              <p:cNvSpPr>
                <a:spLocks noChangeArrowheads="1"/>
              </p:cNvSpPr>
              <p:nvPr/>
            </p:nvSpPr>
            <p:spPr bwMode="auto">
              <a:xfrm>
                <a:off x="3838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3" name="Rectangle 60"/>
              <p:cNvSpPr>
                <a:spLocks noChangeArrowheads="1"/>
              </p:cNvSpPr>
              <p:nvPr/>
            </p:nvSpPr>
            <p:spPr bwMode="auto">
              <a:xfrm>
                <a:off x="3838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4" name="Rectangle 61"/>
              <p:cNvSpPr>
                <a:spLocks noChangeArrowheads="1"/>
              </p:cNvSpPr>
              <p:nvPr/>
            </p:nvSpPr>
            <p:spPr bwMode="auto">
              <a:xfrm>
                <a:off x="3838" y="29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5" name="Rectangle 62"/>
              <p:cNvSpPr>
                <a:spLocks noChangeArrowheads="1"/>
              </p:cNvSpPr>
              <p:nvPr/>
            </p:nvSpPr>
            <p:spPr bwMode="auto">
              <a:xfrm>
                <a:off x="3838" y="31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6" name="Rectangle 63"/>
              <p:cNvSpPr>
                <a:spLocks noChangeArrowheads="1"/>
              </p:cNvSpPr>
              <p:nvPr/>
            </p:nvSpPr>
            <p:spPr bwMode="auto">
              <a:xfrm>
                <a:off x="3838" y="3406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77" name="Rectangle 64"/>
              <p:cNvSpPr>
                <a:spLocks noChangeArrowheads="1"/>
              </p:cNvSpPr>
              <p:nvPr/>
            </p:nvSpPr>
            <p:spPr bwMode="auto">
              <a:xfrm>
                <a:off x="3838" y="17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2" name="Group 65"/>
            <p:cNvGrpSpPr>
              <a:grpSpLocks/>
            </p:cNvGrpSpPr>
            <p:nvPr/>
          </p:nvGrpSpPr>
          <p:grpSpPr bwMode="auto">
            <a:xfrm>
              <a:off x="2976" y="2285"/>
              <a:ext cx="68" cy="393"/>
              <a:chOff x="3838" y="1728"/>
              <a:chExt cx="288" cy="1918"/>
            </a:xfrm>
          </p:grpSpPr>
          <p:sp>
            <p:nvSpPr>
              <p:cNvPr id="1062" name="Rectangle 66"/>
              <p:cNvSpPr>
                <a:spLocks noChangeArrowheads="1"/>
              </p:cNvSpPr>
              <p:nvPr/>
            </p:nvSpPr>
            <p:spPr bwMode="auto">
              <a:xfrm>
                <a:off x="3838" y="19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3" name="Rectangle 67"/>
              <p:cNvSpPr>
                <a:spLocks noChangeArrowheads="1"/>
              </p:cNvSpPr>
              <p:nvPr/>
            </p:nvSpPr>
            <p:spPr bwMode="auto">
              <a:xfrm>
                <a:off x="3838" y="220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4" name="Rectangle 68"/>
              <p:cNvSpPr>
                <a:spLocks noChangeArrowheads="1"/>
              </p:cNvSpPr>
              <p:nvPr/>
            </p:nvSpPr>
            <p:spPr bwMode="auto">
              <a:xfrm>
                <a:off x="3838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5" name="Rectangle 69"/>
              <p:cNvSpPr>
                <a:spLocks noChangeArrowheads="1"/>
              </p:cNvSpPr>
              <p:nvPr/>
            </p:nvSpPr>
            <p:spPr bwMode="auto">
              <a:xfrm>
                <a:off x="3838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6" name="Rectangle 70"/>
              <p:cNvSpPr>
                <a:spLocks noChangeArrowheads="1"/>
              </p:cNvSpPr>
              <p:nvPr/>
            </p:nvSpPr>
            <p:spPr bwMode="auto">
              <a:xfrm>
                <a:off x="3838" y="29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7" name="Rectangle 71"/>
              <p:cNvSpPr>
                <a:spLocks noChangeArrowheads="1"/>
              </p:cNvSpPr>
              <p:nvPr/>
            </p:nvSpPr>
            <p:spPr bwMode="auto">
              <a:xfrm>
                <a:off x="3838" y="31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8" name="Rectangle 72"/>
              <p:cNvSpPr>
                <a:spLocks noChangeArrowheads="1"/>
              </p:cNvSpPr>
              <p:nvPr/>
            </p:nvSpPr>
            <p:spPr bwMode="auto">
              <a:xfrm>
                <a:off x="3838" y="3406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9" name="Rectangle 73"/>
              <p:cNvSpPr>
                <a:spLocks noChangeArrowheads="1"/>
              </p:cNvSpPr>
              <p:nvPr/>
            </p:nvSpPr>
            <p:spPr bwMode="auto">
              <a:xfrm>
                <a:off x="3838" y="17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3" name="Group 74"/>
            <p:cNvGrpSpPr>
              <a:grpSpLocks/>
            </p:cNvGrpSpPr>
            <p:nvPr/>
          </p:nvGrpSpPr>
          <p:grpSpPr bwMode="auto">
            <a:xfrm>
              <a:off x="3044" y="2285"/>
              <a:ext cx="68" cy="393"/>
              <a:chOff x="3838" y="1728"/>
              <a:chExt cx="288" cy="1918"/>
            </a:xfrm>
          </p:grpSpPr>
          <p:sp>
            <p:nvSpPr>
              <p:cNvPr id="1054" name="Rectangle 75"/>
              <p:cNvSpPr>
                <a:spLocks noChangeArrowheads="1"/>
              </p:cNvSpPr>
              <p:nvPr/>
            </p:nvSpPr>
            <p:spPr bwMode="auto">
              <a:xfrm>
                <a:off x="3838" y="19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5" name="Rectangle 76"/>
              <p:cNvSpPr>
                <a:spLocks noChangeArrowheads="1"/>
              </p:cNvSpPr>
              <p:nvPr/>
            </p:nvSpPr>
            <p:spPr bwMode="auto">
              <a:xfrm>
                <a:off x="3838" y="220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6" name="Rectangle 77"/>
              <p:cNvSpPr>
                <a:spLocks noChangeArrowheads="1"/>
              </p:cNvSpPr>
              <p:nvPr/>
            </p:nvSpPr>
            <p:spPr bwMode="auto">
              <a:xfrm>
                <a:off x="3838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7" name="Rectangle 78"/>
              <p:cNvSpPr>
                <a:spLocks noChangeArrowheads="1"/>
              </p:cNvSpPr>
              <p:nvPr/>
            </p:nvSpPr>
            <p:spPr bwMode="auto">
              <a:xfrm>
                <a:off x="3838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8" name="Rectangle 79"/>
              <p:cNvSpPr>
                <a:spLocks noChangeArrowheads="1"/>
              </p:cNvSpPr>
              <p:nvPr/>
            </p:nvSpPr>
            <p:spPr bwMode="auto">
              <a:xfrm>
                <a:off x="3838" y="29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9" name="Rectangle 80"/>
              <p:cNvSpPr>
                <a:spLocks noChangeArrowheads="1"/>
              </p:cNvSpPr>
              <p:nvPr/>
            </p:nvSpPr>
            <p:spPr bwMode="auto">
              <a:xfrm>
                <a:off x="3838" y="31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0" name="Rectangle 81"/>
              <p:cNvSpPr>
                <a:spLocks noChangeArrowheads="1"/>
              </p:cNvSpPr>
              <p:nvPr/>
            </p:nvSpPr>
            <p:spPr bwMode="auto">
              <a:xfrm>
                <a:off x="3838" y="3406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61" name="Rectangle 82"/>
              <p:cNvSpPr>
                <a:spLocks noChangeArrowheads="1"/>
              </p:cNvSpPr>
              <p:nvPr/>
            </p:nvSpPr>
            <p:spPr bwMode="auto">
              <a:xfrm>
                <a:off x="3838" y="17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4" name="Group 83"/>
            <p:cNvGrpSpPr>
              <a:grpSpLocks/>
            </p:cNvGrpSpPr>
            <p:nvPr/>
          </p:nvGrpSpPr>
          <p:grpSpPr bwMode="auto">
            <a:xfrm>
              <a:off x="3112" y="2335"/>
              <a:ext cx="68" cy="294"/>
              <a:chOff x="3550" y="1968"/>
              <a:chExt cx="288" cy="1440"/>
            </a:xfrm>
          </p:grpSpPr>
          <p:sp>
            <p:nvSpPr>
              <p:cNvPr id="1048" name="Rectangle 84"/>
              <p:cNvSpPr>
                <a:spLocks noChangeArrowheads="1"/>
              </p:cNvSpPr>
              <p:nvPr/>
            </p:nvSpPr>
            <p:spPr bwMode="auto">
              <a:xfrm>
                <a:off x="3550" y="19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49" name="Rectangle 85"/>
              <p:cNvSpPr>
                <a:spLocks noChangeArrowheads="1"/>
              </p:cNvSpPr>
              <p:nvPr/>
            </p:nvSpPr>
            <p:spPr bwMode="auto">
              <a:xfrm>
                <a:off x="3550" y="220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0" name="Rectangle 86"/>
              <p:cNvSpPr>
                <a:spLocks noChangeArrowheads="1"/>
              </p:cNvSpPr>
              <p:nvPr/>
            </p:nvSpPr>
            <p:spPr bwMode="auto">
              <a:xfrm>
                <a:off x="3550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1" name="Rectangle 87"/>
              <p:cNvSpPr>
                <a:spLocks noChangeArrowheads="1"/>
              </p:cNvSpPr>
              <p:nvPr/>
            </p:nvSpPr>
            <p:spPr bwMode="auto">
              <a:xfrm>
                <a:off x="3550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2" name="Rectangle 88"/>
              <p:cNvSpPr>
                <a:spLocks noChangeArrowheads="1"/>
              </p:cNvSpPr>
              <p:nvPr/>
            </p:nvSpPr>
            <p:spPr bwMode="auto">
              <a:xfrm>
                <a:off x="3550" y="292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53" name="Rectangle 89"/>
              <p:cNvSpPr>
                <a:spLocks noChangeArrowheads="1"/>
              </p:cNvSpPr>
              <p:nvPr/>
            </p:nvSpPr>
            <p:spPr bwMode="auto">
              <a:xfrm>
                <a:off x="3550" y="316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  <p:grpSp>
          <p:nvGrpSpPr>
            <p:cNvPr id="1045" name="Group 90"/>
            <p:cNvGrpSpPr>
              <a:grpSpLocks/>
            </p:cNvGrpSpPr>
            <p:nvPr/>
          </p:nvGrpSpPr>
          <p:grpSpPr bwMode="auto">
            <a:xfrm>
              <a:off x="3180" y="2433"/>
              <a:ext cx="68" cy="98"/>
              <a:chOff x="3263" y="2448"/>
              <a:chExt cx="288" cy="480"/>
            </a:xfrm>
          </p:grpSpPr>
          <p:sp>
            <p:nvSpPr>
              <p:cNvPr id="1046" name="Rectangle 91"/>
              <p:cNvSpPr>
                <a:spLocks noChangeArrowheads="1"/>
              </p:cNvSpPr>
              <p:nvPr/>
            </p:nvSpPr>
            <p:spPr bwMode="auto">
              <a:xfrm>
                <a:off x="3263" y="244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  <p:sp>
            <p:nvSpPr>
              <p:cNvPr id="1047" name="Rectangle 92"/>
              <p:cNvSpPr>
                <a:spLocks noChangeArrowheads="1"/>
              </p:cNvSpPr>
              <p:nvPr/>
            </p:nvSpPr>
            <p:spPr bwMode="auto">
              <a:xfrm>
                <a:off x="3263" y="2688"/>
                <a:ext cx="288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altLang="zh-TW"/>
              </a:p>
            </p:txBody>
          </p:sp>
        </p:grpSp>
      </p:grpSp>
      <p:sp>
        <p:nvSpPr>
          <p:cNvPr id="1035" name="Text Box 95"/>
          <p:cNvSpPr txBox="1">
            <a:spLocks noChangeArrowheads="1"/>
          </p:cNvSpPr>
          <p:nvPr/>
        </p:nvSpPr>
        <p:spPr bwMode="auto">
          <a:xfrm>
            <a:off x="7620000" y="1371600"/>
            <a:ext cx="669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3333FF"/>
                </a:solidFill>
              </a:rPr>
              <a:t>wafer</a:t>
            </a:r>
          </a:p>
        </p:txBody>
      </p:sp>
      <p:sp>
        <p:nvSpPr>
          <p:cNvPr id="1036" name="Line 97"/>
          <p:cNvSpPr>
            <a:spLocks noChangeShapeType="1"/>
          </p:cNvSpPr>
          <p:nvPr/>
        </p:nvSpPr>
        <p:spPr bwMode="auto">
          <a:xfrm flipV="1">
            <a:off x="7543800" y="2286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ext Box 98"/>
          <p:cNvSpPr txBox="1">
            <a:spLocks noChangeArrowheads="1"/>
          </p:cNvSpPr>
          <p:nvPr/>
        </p:nvSpPr>
        <p:spPr bwMode="auto">
          <a:xfrm>
            <a:off x="7239000" y="2362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3300"/>
                </a:solidFill>
              </a:rPr>
              <a:t>die</a:t>
            </a:r>
          </a:p>
        </p:txBody>
      </p:sp>
      <p:graphicFrame>
        <p:nvGraphicFramePr>
          <p:cNvPr id="1026" name="Object 101"/>
          <p:cNvGraphicFramePr>
            <a:graphicFrameLocks noChangeAspect="1"/>
          </p:cNvGraphicFramePr>
          <p:nvPr/>
        </p:nvGraphicFramePr>
        <p:xfrm>
          <a:off x="785446" y="1371600"/>
          <a:ext cx="6420184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方程式" r:id="rId4" imgW="3225600" imgH="393480" progId="Equation.3">
                  <p:embed/>
                </p:oleObj>
              </mc:Choice>
              <mc:Fallback>
                <p:oleObj name="方程式" r:id="rId4" imgW="3225600" imgH="39348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46" y="1371600"/>
                        <a:ext cx="6420184" cy="7508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786884" y="2241550"/>
          <a:ext cx="406134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方程式" r:id="rId6" imgW="2298600" imgH="431640" progId="Equation.3">
                  <p:embed/>
                </p:oleObj>
              </mc:Choice>
              <mc:Fallback>
                <p:oleObj name="方程式" r:id="rId6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84" y="2241550"/>
                        <a:ext cx="4061341" cy="730250"/>
                      </a:xfrm>
                      <a:prstGeom prst="rect">
                        <a:avLst/>
                      </a:prstGeom>
                      <a:solidFill>
                        <a:srgbClr val="FF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4"/>
          <p:cNvGraphicFramePr>
            <a:graphicFrameLocks noChangeAspect="1"/>
          </p:cNvGraphicFramePr>
          <p:nvPr/>
        </p:nvGraphicFramePr>
        <p:xfrm>
          <a:off x="796925" y="3044903"/>
          <a:ext cx="7051675" cy="81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方程式" r:id="rId8" imgW="3784320" imgH="457200" progId="Equation.3">
                  <p:embed/>
                </p:oleObj>
              </mc:Choice>
              <mc:Fallback>
                <p:oleObj name="方程式" r:id="rId8" imgW="3784320" imgH="4572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044903"/>
                        <a:ext cx="7051675" cy="81431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12651"/>
              </p:ext>
            </p:extLst>
          </p:nvPr>
        </p:nvGraphicFramePr>
        <p:xfrm>
          <a:off x="869433" y="3962400"/>
          <a:ext cx="7439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方程式" r:id="rId10" imgW="4165560" imgH="457200" progId="Equation.3">
                  <p:embed/>
                </p:oleObj>
              </mc:Choice>
              <mc:Fallback>
                <p:oleObj name="方程式" r:id="rId10" imgW="4165560" imgH="4572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33" y="3962400"/>
                        <a:ext cx="7439025" cy="7794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Die Cost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848600" cy="2362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Given</a:t>
            </a:r>
            <a:r>
              <a:rPr lang="en-US" altLang="zh-CN" sz="2200" dirty="0" smtClean="0"/>
              <a:t>:</a:t>
            </a:r>
            <a:br>
              <a:rPr lang="en-US" altLang="zh-CN" sz="2200" dirty="0" smtClean="0"/>
            </a:br>
            <a:r>
              <a:rPr lang="en-US" altLang="zh-CN" sz="2200" dirty="0" smtClean="0"/>
              <a:t>wafer 30cm, die 1cm,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    defect density 0.6 per cm</a:t>
            </a:r>
            <a:r>
              <a:rPr lang="en-US" altLang="zh-CN" sz="2200" baseline="30000" dirty="0" smtClean="0"/>
              <a:t>2 </a:t>
            </a:r>
            <a:r>
              <a:rPr lang="en-US" altLang="zh-CN" sz="2200" dirty="0" smtClean="0"/>
              <a:t>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TW" sz="2200" dirty="0" smtClean="0"/>
              <a:t>     </a:t>
            </a:r>
            <a:r>
              <a:rPr lang="el-GR" altLang="zh-TW" sz="2200" dirty="0" smtClean="0"/>
              <a:t>α</a:t>
            </a:r>
            <a:r>
              <a:rPr lang="en-US" altLang="zh-CN" sz="2200" dirty="0" smtClean="0"/>
              <a:t>=4.0</a:t>
            </a:r>
            <a:br>
              <a:rPr lang="en-US" altLang="zh-CN" sz="2200" dirty="0" smtClean="0"/>
            </a:br>
            <a:r>
              <a:rPr lang="en-US" altLang="zh-CN" sz="2200" dirty="0" smtClean="0"/>
              <a:t>30-cm-diameter wafer with 3-4 metal layers : $3500</a:t>
            </a:r>
            <a:br>
              <a:rPr lang="en-US" altLang="zh-CN" sz="2200" dirty="0" smtClean="0"/>
            </a:br>
            <a:r>
              <a:rPr lang="en-US" altLang="zh-CN" sz="2200" dirty="0" smtClean="0"/>
              <a:t>wafer yield is 100%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Calculate</a:t>
            </a:r>
            <a:r>
              <a:rPr lang="en-US" altLang="zh-CN" sz="2200" dirty="0" smtClean="0"/>
              <a:t>: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	die cost</a:t>
            </a:r>
            <a:endParaRPr lang="el-GR" altLang="zh-TW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200" dirty="0" smtClean="0"/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59F449D-7752-47BE-A84F-E26D5AED0277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008000"/>
                </a:solidFill>
              </a:rPr>
              <a:t>To calculate the die cost,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000" dirty="0" smtClean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000" dirty="0" smtClean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zh-TW" sz="2000" dirty="0" smtClean="0">
                <a:solidFill>
                  <a:srgbClr val="008000"/>
                </a:solidFill>
              </a:rPr>
              <a:t>Given wafer cost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zh-TW" sz="2000" dirty="0" smtClean="0">
                <a:solidFill>
                  <a:srgbClr val="008000"/>
                </a:solidFill>
              </a:rPr>
              <a:t>Dies/Wafer?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zh-TW" sz="2000" dirty="0" smtClean="0">
                <a:solidFill>
                  <a:srgbClr val="008000"/>
                </a:solidFill>
              </a:rPr>
              <a:t>Die Yield?</a:t>
            </a:r>
            <a:endParaRPr lang="el-GR" altLang="zh-TW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600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209800" y="4114800"/>
          <a:ext cx="4060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方程式" r:id="rId4" imgW="2298600" imgH="431640" progId="Equation.3">
                  <p:embed/>
                </p:oleObj>
              </mc:Choice>
              <mc:Fallback>
                <p:oleObj name="方程式" r:id="rId4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4060825" cy="730250"/>
                      </a:xfrm>
                      <a:prstGeom prst="rect">
                        <a:avLst/>
                      </a:prstGeom>
                      <a:solidFill>
                        <a:srgbClr val="FF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Die Cost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848600" cy="2362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Given</a:t>
            </a:r>
            <a:r>
              <a:rPr lang="en-US" altLang="zh-CN" sz="2200" dirty="0" smtClean="0"/>
              <a:t>:</a:t>
            </a:r>
            <a:br>
              <a:rPr lang="en-US" altLang="zh-CN" sz="2200" dirty="0" smtClean="0"/>
            </a:br>
            <a:r>
              <a:rPr lang="en-US" altLang="zh-CN" sz="2200" dirty="0" smtClean="0"/>
              <a:t>wafer 30cm, die 1cm,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    defect density 0.6 per cm</a:t>
            </a:r>
            <a:r>
              <a:rPr lang="en-US" altLang="zh-CN" sz="2200" baseline="30000" dirty="0" smtClean="0"/>
              <a:t>2 </a:t>
            </a:r>
            <a:r>
              <a:rPr lang="en-US" altLang="zh-CN" sz="2200" dirty="0" smtClean="0"/>
              <a:t>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TW" sz="2200" dirty="0" smtClean="0"/>
              <a:t>     </a:t>
            </a:r>
            <a:r>
              <a:rPr lang="el-GR" altLang="zh-TW" sz="2200" dirty="0" smtClean="0"/>
              <a:t>α</a:t>
            </a:r>
            <a:r>
              <a:rPr lang="en-US" altLang="zh-CN" sz="2200" dirty="0" smtClean="0"/>
              <a:t>=4.0</a:t>
            </a:r>
            <a:br>
              <a:rPr lang="en-US" altLang="zh-CN" sz="2200" dirty="0" smtClean="0"/>
            </a:br>
            <a:r>
              <a:rPr lang="en-US" altLang="zh-CN" sz="2200" dirty="0" smtClean="0"/>
              <a:t>30-cm-diameter wafer with 3-4 metal layers : $3500</a:t>
            </a:r>
            <a:br>
              <a:rPr lang="en-US" altLang="zh-CN" sz="2200" dirty="0" smtClean="0"/>
            </a:br>
            <a:r>
              <a:rPr lang="en-US" altLang="zh-CN" sz="2200" dirty="0" smtClean="0"/>
              <a:t>wafer yield is 100%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Calculate</a:t>
            </a:r>
            <a:r>
              <a:rPr lang="en-US" altLang="zh-CN" sz="2200" dirty="0" smtClean="0"/>
              <a:t>: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	die cost</a:t>
            </a:r>
            <a:endParaRPr lang="el-GR" altLang="zh-TW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200" dirty="0" smtClean="0"/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76538" y="4953000"/>
          <a:ext cx="31432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方程式" r:id="rId4" imgW="1854000" imgH="431640" progId="Equation.3">
                  <p:embed/>
                </p:oleObj>
              </mc:Choice>
              <mc:Fallback>
                <p:oleObj name="方程式" r:id="rId4" imgW="1854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953000"/>
                        <a:ext cx="31432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59F449D-7752-47BE-A84F-E26D5AED027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57200" y="3581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Step 1: dies per wafer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l-GR" altLang="zh-TW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600" dirty="0"/>
          </a:p>
        </p:txBody>
      </p:sp>
      <p:graphicFrame>
        <p:nvGraphicFramePr>
          <p:cNvPr id="2056" name="Object 104"/>
          <p:cNvGraphicFramePr>
            <a:graphicFrameLocks noChangeAspect="1"/>
          </p:cNvGraphicFramePr>
          <p:nvPr/>
        </p:nvGraphicFramePr>
        <p:xfrm>
          <a:off x="990600" y="4114800"/>
          <a:ext cx="70516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方程式" r:id="rId6" imgW="3784320" imgH="457200" progId="Equation.3">
                  <p:embed/>
                </p:oleObj>
              </mc:Choice>
              <mc:Fallback>
                <p:oleObj name="方程式" r:id="rId6" imgW="3784320" imgH="4572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051675" cy="8143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Die Cost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848600" cy="2362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Given</a:t>
            </a:r>
            <a:r>
              <a:rPr lang="en-US" altLang="zh-CN" sz="2200" dirty="0" smtClean="0"/>
              <a:t>:</a:t>
            </a:r>
            <a:br>
              <a:rPr lang="en-US" altLang="zh-CN" sz="2200" dirty="0" smtClean="0"/>
            </a:br>
            <a:r>
              <a:rPr lang="en-US" altLang="zh-CN" sz="2200" dirty="0" smtClean="0"/>
              <a:t>wafer 30cm, die 1cm,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    defect density 0.6 per cm</a:t>
            </a:r>
            <a:r>
              <a:rPr lang="en-US" altLang="zh-CN" sz="2200" baseline="30000" dirty="0" smtClean="0"/>
              <a:t>2 </a:t>
            </a:r>
            <a:r>
              <a:rPr lang="en-US" altLang="zh-CN" sz="2200" dirty="0" smtClean="0"/>
              <a:t>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TW" sz="2200" dirty="0" smtClean="0"/>
              <a:t>     </a:t>
            </a:r>
            <a:r>
              <a:rPr lang="el-GR" altLang="zh-TW" sz="2200" dirty="0" smtClean="0"/>
              <a:t>α</a:t>
            </a:r>
            <a:r>
              <a:rPr lang="en-US" altLang="zh-CN" sz="2200" dirty="0" smtClean="0"/>
              <a:t>=4.0</a:t>
            </a:r>
            <a:br>
              <a:rPr lang="en-US" altLang="zh-CN" sz="2200" dirty="0" smtClean="0"/>
            </a:br>
            <a:r>
              <a:rPr lang="en-US" altLang="zh-CN" sz="2200" dirty="0" smtClean="0"/>
              <a:t>30-cm-diameter wafer with 3-4 metal layers : $3500</a:t>
            </a:r>
            <a:br>
              <a:rPr lang="en-US" altLang="zh-CN" sz="2200" dirty="0" smtClean="0"/>
            </a:br>
            <a:r>
              <a:rPr lang="en-US" altLang="zh-CN" sz="2200" dirty="0" smtClean="0"/>
              <a:t>wafer yield is 100%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Calculate</a:t>
            </a:r>
            <a:r>
              <a:rPr lang="en-US" altLang="zh-CN" sz="2200" dirty="0" smtClean="0"/>
              <a:t>: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	die cost</a:t>
            </a:r>
            <a:endParaRPr lang="el-GR" altLang="zh-TW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200" dirty="0" smtClean="0"/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59F449D-7752-47BE-A84F-E26D5AED0277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7400" y="5029200"/>
          <a:ext cx="28844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方程式" r:id="rId4" imgW="1600200" imgH="457200" progId="Equation.3">
                  <p:embed/>
                </p:oleObj>
              </mc:Choice>
              <mc:Fallback>
                <p:oleObj name="方程式" r:id="rId4" imgW="1600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2884488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3595687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Step 2: die yield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l-GR" altLang="zh-TW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600" dirty="0"/>
          </a:p>
        </p:txBody>
      </p:sp>
      <p:graphicFrame>
        <p:nvGraphicFramePr>
          <p:cNvPr id="10" name="Object 108"/>
          <p:cNvGraphicFramePr>
            <a:graphicFrameLocks noChangeAspect="1"/>
          </p:cNvGraphicFramePr>
          <p:nvPr/>
        </p:nvGraphicFramePr>
        <p:xfrm>
          <a:off x="833438" y="4179887"/>
          <a:ext cx="7439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方程式" r:id="rId6" imgW="4165560" imgH="457200" progId="Equation.3">
                  <p:embed/>
                </p:oleObj>
              </mc:Choice>
              <mc:Fallback>
                <p:oleObj name="方程式" r:id="rId6" imgW="4165560" imgH="4572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179887"/>
                        <a:ext cx="7439025" cy="7794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Die Cost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848600" cy="2362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Given</a:t>
            </a:r>
            <a:r>
              <a:rPr lang="en-US" altLang="zh-CN" sz="2200" dirty="0" smtClean="0"/>
              <a:t>:</a:t>
            </a:r>
            <a:br>
              <a:rPr lang="en-US" altLang="zh-CN" sz="2200" dirty="0" smtClean="0"/>
            </a:br>
            <a:r>
              <a:rPr lang="en-US" altLang="zh-CN" sz="2200" dirty="0" smtClean="0"/>
              <a:t>wafer 30cm, die 1cm,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    defect density 0.6 per cm</a:t>
            </a:r>
            <a:r>
              <a:rPr lang="en-US" altLang="zh-CN" sz="2200" baseline="30000" dirty="0" smtClean="0"/>
              <a:t>2 </a:t>
            </a:r>
            <a:r>
              <a:rPr lang="en-US" altLang="zh-CN" sz="2200" dirty="0" smtClean="0"/>
              <a:t>,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TW" sz="2200" dirty="0" smtClean="0"/>
              <a:t>     </a:t>
            </a:r>
            <a:r>
              <a:rPr lang="el-GR" altLang="zh-TW" sz="2200" dirty="0" smtClean="0"/>
              <a:t>α</a:t>
            </a:r>
            <a:r>
              <a:rPr lang="en-US" altLang="zh-CN" sz="2200" dirty="0" smtClean="0"/>
              <a:t>=4.0</a:t>
            </a:r>
            <a:br>
              <a:rPr lang="en-US" altLang="zh-CN" sz="2200" dirty="0" smtClean="0"/>
            </a:br>
            <a:r>
              <a:rPr lang="en-US" altLang="zh-CN" sz="2200" dirty="0" smtClean="0"/>
              <a:t>30-cm-diameter wafer with 3-4 metal layers : $3500</a:t>
            </a:r>
            <a:br>
              <a:rPr lang="en-US" altLang="zh-CN" sz="2200" dirty="0" smtClean="0"/>
            </a:br>
            <a:r>
              <a:rPr lang="en-US" altLang="zh-CN" sz="2200" dirty="0" smtClean="0"/>
              <a:t>wafer yield is 100%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>
                <a:solidFill>
                  <a:srgbClr val="3333FF"/>
                </a:solidFill>
              </a:rPr>
              <a:t>Calculate</a:t>
            </a:r>
            <a:r>
              <a:rPr lang="en-US" altLang="zh-CN" sz="2200" dirty="0" smtClean="0"/>
              <a:t>: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200" dirty="0" smtClean="0"/>
              <a:t>	die cost</a:t>
            </a:r>
            <a:endParaRPr lang="el-GR" altLang="zh-TW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200" dirty="0" smtClean="0"/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59F449D-7752-47BE-A84F-E26D5AED0277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581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Step 3: die cost</a:t>
            </a:r>
          </a:p>
          <a:p>
            <a:pPr marL="342900" indent="-342900">
              <a:spcBef>
                <a:spcPct val="20000"/>
              </a:spcBef>
            </a:pPr>
            <a:endParaRPr lang="el-GR" altLang="zh-TW" sz="2000" dirty="0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600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438400" y="5032375"/>
          <a:ext cx="2135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方程式" r:id="rId4" imgW="1231560" imgH="393480" progId="Equation.3">
                  <p:embed/>
                </p:oleObj>
              </mc:Choice>
              <mc:Fallback>
                <p:oleObj name="方程式" r:id="rId4" imgW="1231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32375"/>
                        <a:ext cx="21351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447800" y="4146550"/>
          <a:ext cx="4060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方程式" r:id="rId6" imgW="2298600" imgH="431640" progId="Equation.3">
                  <p:embed/>
                </p:oleObj>
              </mc:Choice>
              <mc:Fallback>
                <p:oleObj name="方程式" r:id="rId6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6550"/>
                        <a:ext cx="4060825" cy="730250"/>
                      </a:xfrm>
                      <a:prstGeom prst="rect">
                        <a:avLst/>
                      </a:prstGeom>
                      <a:solidFill>
                        <a:srgbClr val="FF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Computer Processor History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 Brief Summary of Intel Microprocessors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Die Cost Calculation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Performance Measuring &amp; </a:t>
            </a:r>
            <a:r>
              <a:rPr lang="en-US" altLang="zh-CN" b="1" dirty="0" smtClean="0"/>
              <a:t>Evaluation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Appendix: Amdahl’s Law &amp; </a:t>
            </a:r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6A2F1F-16B6-4E7B-B4B3-DFA87D1A10B5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How to Measure Performance 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Performance Rating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CPU Time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Benchmark programs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Integer programs and floating point programs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Compression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Compiler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Artificial Intelligence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Physics / Quantum Computing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Video Compression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/>
              <a:t>Path-finding Algorithms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Comparing &amp; Summarizing </a:t>
            </a:r>
            <a:r>
              <a:rPr lang="en-US" altLang="zh-CN" dirty="0" smtClean="0"/>
              <a:t>Performance</a:t>
            </a:r>
            <a:endParaRPr lang="en-US" altLang="zh-CN" dirty="0" smtClean="0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1765D31-81EA-4DCE-BECC-414E0ECF5A61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Measuring Performance</a:t>
            </a:r>
            <a:br>
              <a:rPr lang="en-US" altLang="zh-TW" dirty="0" smtClean="0"/>
            </a:br>
            <a:r>
              <a:rPr lang="en-US" altLang="zh-TW" dirty="0" smtClean="0"/>
              <a:t>- CPU Execution Time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229600" cy="914400"/>
          </a:xfrm>
        </p:spPr>
        <p:txBody>
          <a:bodyPr/>
          <a:lstStyle/>
          <a:p>
            <a:r>
              <a:rPr lang="en-US" altLang="zh-TW" dirty="0" smtClean="0"/>
              <a:t>Performance  = 1  /  Execution Time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Tx/>
              <a:buNone/>
            </a:pPr>
            <a:endParaRPr lang="zh-TW" altLang="en-US" dirty="0" smtClean="0"/>
          </a:p>
        </p:txBody>
      </p:sp>
      <p:sp>
        <p:nvSpPr>
          <p:cNvPr id="2049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BD11BCE-1710-4CE3-9D14-C53CC9DA8C5F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613" name="Text Box 18"/>
          <p:cNvSpPr txBox="1">
            <a:spLocks noChangeArrowheads="1"/>
          </p:cNvSpPr>
          <p:nvPr/>
        </p:nvSpPr>
        <p:spPr bwMode="auto">
          <a:xfrm>
            <a:off x="6156325" y="49149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5" name="群組 24"/>
          <p:cNvGrpSpPr/>
          <p:nvPr/>
        </p:nvGrpSpPr>
        <p:grpSpPr>
          <a:xfrm>
            <a:off x="762000" y="2590800"/>
            <a:ext cx="8153400" cy="2209800"/>
            <a:chOff x="762000" y="4343400"/>
            <a:chExt cx="8153400" cy="2209800"/>
          </a:xfrm>
        </p:grpSpPr>
        <p:grpSp>
          <p:nvGrpSpPr>
            <p:cNvPr id="20" name="群組 19"/>
            <p:cNvGrpSpPr/>
            <p:nvPr/>
          </p:nvGrpSpPr>
          <p:grpSpPr>
            <a:xfrm>
              <a:off x="762000" y="4343400"/>
              <a:ext cx="8153400" cy="2209800"/>
              <a:chOff x="762000" y="2590800"/>
              <a:chExt cx="8153400" cy="2209800"/>
            </a:xfrm>
          </p:grpSpPr>
          <p:sp>
            <p:nvSpPr>
              <p:cNvPr id="16388" name="Rectangle 6"/>
              <p:cNvSpPr>
                <a:spLocks noChangeArrowheads="1"/>
              </p:cNvSpPr>
              <p:nvPr/>
            </p:nvSpPr>
            <p:spPr bwMode="auto">
              <a:xfrm>
                <a:off x="762000" y="2782888"/>
                <a:ext cx="7772400" cy="6461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lIns="63500" tIns="25400" rIns="63500" bIns="25400">
                <a:spAutoFit/>
              </a:bodyPr>
              <a:lstStyle/>
              <a:p>
                <a:pPr marL="342900" indent="-342900" eaLnBrk="0" hangingPunct="0">
                  <a:lnSpc>
                    <a:spcPct val="86000"/>
                  </a:lnSpc>
                  <a:spcBef>
                    <a:spcPct val="40000"/>
                  </a:spcBef>
                  <a:tabLst>
                    <a:tab pos="1371600" algn="l"/>
                    <a:tab pos="3073400" algn="l"/>
                  </a:tabLst>
                  <a:defRPr/>
                </a:pPr>
                <a:r>
                  <a:rPr lang="en-US" altLang="zh-TW" sz="1800" b="1">
                    <a:latin typeface="Arial" pitchFamily="34" charset="0"/>
                  </a:rPr>
                  <a:t>CPU time	=  Seconds   =   Instructions   x     Cycles      x  Seconds</a:t>
                </a:r>
              </a:p>
              <a:p>
                <a:pPr marL="342900" indent="-342900" eaLnBrk="0" hangingPunct="0">
                  <a:lnSpc>
                    <a:spcPct val="86000"/>
                  </a:lnSpc>
                  <a:spcBef>
                    <a:spcPct val="40000"/>
                  </a:spcBef>
                  <a:tabLst>
                    <a:tab pos="1371600" algn="l"/>
                    <a:tab pos="3073400" algn="l"/>
                  </a:tabLst>
                  <a:defRPr/>
                </a:pPr>
                <a:r>
                  <a:rPr lang="en-US" altLang="zh-TW" sz="1800" b="1">
                    <a:latin typeface="Arial" pitchFamily="34" charset="0"/>
                  </a:rPr>
                  <a:t>		    Program	    Program         Instruction         Cycle</a:t>
                </a:r>
              </a:p>
            </p:txBody>
          </p:sp>
          <p:sp>
            <p:nvSpPr>
              <p:cNvPr id="25610" name="Oval 15"/>
              <p:cNvSpPr>
                <a:spLocks noChangeArrowheads="1"/>
              </p:cNvSpPr>
              <p:nvPr/>
            </p:nvSpPr>
            <p:spPr bwMode="auto">
              <a:xfrm>
                <a:off x="5562600" y="2743200"/>
                <a:ext cx="1447800" cy="8382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1" name="Line 16"/>
              <p:cNvSpPr>
                <a:spLocks noChangeShapeType="1"/>
              </p:cNvSpPr>
              <p:nvPr/>
            </p:nvSpPr>
            <p:spPr bwMode="auto">
              <a:xfrm flipH="1">
                <a:off x="6096000" y="3581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2" name="Oval 17"/>
              <p:cNvSpPr>
                <a:spLocks noChangeArrowheads="1"/>
              </p:cNvSpPr>
              <p:nvPr/>
            </p:nvSpPr>
            <p:spPr bwMode="auto">
              <a:xfrm>
                <a:off x="7162800" y="2667000"/>
                <a:ext cx="1219200" cy="8382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4" name="Text Box 20"/>
              <p:cNvSpPr txBox="1">
                <a:spLocks noChangeArrowheads="1"/>
              </p:cNvSpPr>
              <p:nvPr/>
            </p:nvSpPr>
            <p:spPr bwMode="auto">
              <a:xfrm>
                <a:off x="6705600" y="4038600"/>
                <a:ext cx="22098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TW" sz="2000"/>
                  <a:t>Clock cycle 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zh-TW" sz="2000"/>
                  <a:t>=  1 / Clock rate</a:t>
                </a:r>
                <a:endParaRPr lang="en-US" altLang="zh-CN" sz="2000"/>
              </a:p>
            </p:txBody>
          </p:sp>
          <p:sp>
            <p:nvSpPr>
              <p:cNvPr id="25615" name="Line 21"/>
              <p:cNvSpPr>
                <a:spLocks noChangeShapeType="1"/>
              </p:cNvSpPr>
              <p:nvPr/>
            </p:nvSpPr>
            <p:spPr bwMode="auto">
              <a:xfrm flipH="1">
                <a:off x="7772400" y="35052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6" name="Text Box 22"/>
              <p:cNvSpPr txBox="1">
                <a:spLocks noChangeArrowheads="1"/>
              </p:cNvSpPr>
              <p:nvPr/>
            </p:nvSpPr>
            <p:spPr bwMode="auto">
              <a:xfrm>
                <a:off x="5791200" y="4098925"/>
                <a:ext cx="6064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CPI</a:t>
                </a:r>
              </a:p>
            </p:txBody>
          </p:sp>
          <p:sp>
            <p:nvSpPr>
              <p:cNvPr id="25617" name="Line 23"/>
              <p:cNvSpPr>
                <a:spLocks noChangeShapeType="1"/>
              </p:cNvSpPr>
              <p:nvPr/>
            </p:nvSpPr>
            <p:spPr bwMode="auto">
              <a:xfrm flipH="1">
                <a:off x="4498975" y="3581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8" name="Text Box 24"/>
              <p:cNvSpPr txBox="1">
                <a:spLocks noChangeArrowheads="1"/>
              </p:cNvSpPr>
              <p:nvPr/>
            </p:nvSpPr>
            <p:spPr bwMode="auto">
              <a:xfrm>
                <a:off x="3733800" y="4038600"/>
                <a:ext cx="1539875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/>
                  <a:t>Instruction</a:t>
                </a:r>
              </a:p>
              <a:p>
                <a:pPr algn="ctr"/>
                <a:r>
                  <a:rPr lang="en-US" altLang="zh-CN" sz="2000" dirty="0"/>
                  <a:t>count</a:t>
                </a:r>
              </a:p>
            </p:txBody>
          </p:sp>
          <p:sp>
            <p:nvSpPr>
              <p:cNvPr id="25619" name="Oval 25"/>
              <p:cNvSpPr>
                <a:spLocks noChangeArrowheads="1"/>
              </p:cNvSpPr>
              <p:nvPr/>
            </p:nvSpPr>
            <p:spPr bwMode="auto">
              <a:xfrm>
                <a:off x="3810000" y="2590800"/>
                <a:ext cx="1524000" cy="9906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438400" y="4841631"/>
              <a:ext cx="90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3873500" y="4841631"/>
              <a:ext cx="1358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5689600" y="4841631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7251700" y="4841631"/>
              <a:ext cx="927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21"/>
          <p:cNvSpPr txBox="1">
            <a:spLocks noChangeArrowheads="1"/>
          </p:cNvSpPr>
          <p:nvPr/>
        </p:nvSpPr>
        <p:spPr bwMode="auto">
          <a:xfrm>
            <a:off x="973931" y="3870325"/>
            <a:ext cx="6723062" cy="396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/>
              <a:t>CPU time  =  Instruction count  x  CPI  x  (1/clock rate)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Measuring CPU Time – Example 1</a:t>
            </a:r>
          </a:p>
        </p:txBody>
      </p:sp>
      <p:sp>
        <p:nvSpPr>
          <p:cNvPr id="21512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9B5A61C-8DC7-4F2F-9F1C-5C0E3FAA01F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6156325" y="368776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6629" name="Text Box 20"/>
          <p:cNvSpPr txBox="1">
            <a:spLocks noChangeArrowheads="1"/>
          </p:cNvSpPr>
          <p:nvPr/>
        </p:nvSpPr>
        <p:spPr bwMode="auto">
          <a:xfrm>
            <a:off x="457200" y="1600200"/>
            <a:ext cx="8169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SPEC CPU2006 integer benchmark (464.h264ref, a video compression program written in C) is run on a Pentium D processor:</a:t>
            </a:r>
          </a:p>
          <a:p>
            <a:endParaRPr lang="en-US" altLang="zh-CN" sz="2000" dirty="0"/>
          </a:p>
          <a:p>
            <a:r>
              <a:rPr lang="en-US" altLang="zh-CN" sz="2000" dirty="0"/>
              <a:t>Total instruction count:     		3731 billion</a:t>
            </a:r>
          </a:p>
          <a:p>
            <a:r>
              <a:rPr lang="en-US" altLang="zh-CN" sz="2000" dirty="0"/>
              <a:t>Average CPI for the program:		2.5  cycles/instruction.</a:t>
            </a:r>
          </a:p>
          <a:p>
            <a:r>
              <a:rPr lang="en-US" altLang="zh-CN" sz="2000" dirty="0"/>
              <a:t>CPU clock rate:  			2.1 GHz</a:t>
            </a: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365125" y="6354763"/>
            <a:ext cx="7940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>
                <a:hlinkClick r:id="rId2"/>
              </a:rPr>
              <a:t>Analysis of Redundancy and Application Balance in the SPEC CPU2006 Benchmark Suite</a:t>
            </a:r>
            <a:endParaRPr lang="en-US" altLang="zh-CN" dirty="0"/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1447800" y="4648200"/>
            <a:ext cx="5622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2000" dirty="0"/>
              <a:t>CPU time 	= 3731 x 10</a:t>
            </a:r>
            <a:r>
              <a:rPr lang="en-US" altLang="zh-CN" sz="2000" baseline="30000" dirty="0"/>
              <a:t>9</a:t>
            </a:r>
            <a:r>
              <a:rPr lang="en-US" altLang="zh-CN" sz="2000" dirty="0"/>
              <a:t> x 2.5 / (2.1 x 10</a:t>
            </a:r>
            <a:r>
              <a:rPr lang="en-US" altLang="zh-CN" sz="2000" baseline="30000" dirty="0"/>
              <a:t>9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	   	= 4442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Computer Processor History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/>
              <a:t>A Brief Summary of Intel Microprocessors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Die Cost Calculation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Performance Measuring &amp; </a:t>
            </a:r>
            <a:r>
              <a:rPr lang="en-US" altLang="zh-CN" dirty="0" smtClean="0"/>
              <a:t>Evaluation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Appendix: Amdahl’s Law &amp; Example</a:t>
            </a: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6A2F1F-16B6-4E7B-B4B3-DFA87D1A10B5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533400" y="1295400"/>
            <a:ext cx="8169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/>
              <a:t>Suppose </a:t>
            </a:r>
            <a:r>
              <a:rPr lang="en-US" altLang="zh-CN" sz="2000" dirty="0"/>
              <a:t>SPEC CPU2006 integer benchmark (464.h264ref) is run on a faster processor, with a new compiler:</a:t>
            </a:r>
          </a:p>
          <a:p>
            <a:endParaRPr lang="en-US" altLang="zh-CN" sz="2000" dirty="0"/>
          </a:p>
          <a:p>
            <a:r>
              <a:rPr lang="en-US" altLang="zh-CN" sz="2000" dirty="0"/>
              <a:t>New total instruction count:     	2000 billion</a:t>
            </a:r>
          </a:p>
          <a:p>
            <a:r>
              <a:rPr lang="en-US" altLang="zh-CN" sz="2000" dirty="0"/>
              <a:t>New average CPI for the program:	4  cycles/instruction.</a:t>
            </a:r>
          </a:p>
          <a:p>
            <a:r>
              <a:rPr lang="en-US" altLang="zh-CN" sz="2000" dirty="0"/>
              <a:t>New CPU clock rate:  			3.6 </a:t>
            </a:r>
            <a:r>
              <a:rPr lang="en-US" altLang="zh-CN" sz="2000" dirty="0" smtClean="0"/>
              <a:t>GHz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914400" y="5486400"/>
            <a:ext cx="6189664" cy="708025"/>
            <a:chOff x="342" y="3755"/>
            <a:chExt cx="3899" cy="446"/>
          </a:xfrm>
        </p:grpSpPr>
        <p:sp>
          <p:nvSpPr>
            <p:cNvPr id="27660" name="Text Box 46"/>
            <p:cNvSpPr txBox="1">
              <a:spLocks noChangeArrowheads="1"/>
            </p:cNvSpPr>
            <p:nvPr/>
          </p:nvSpPr>
          <p:spPr bwMode="auto">
            <a:xfrm>
              <a:off x="342" y="3755"/>
              <a:ext cx="389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vl="1"/>
              <a:r>
                <a:rPr lang="en-US" altLang="zh-CN" sz="2000" dirty="0"/>
                <a:t>Speedup = 	Old CPU time	</a:t>
              </a:r>
              <a:r>
                <a:rPr lang="en-US" altLang="zh-CN" sz="2000" dirty="0" smtClean="0"/>
                <a:t>=   4442     =  1.999</a:t>
              </a:r>
              <a:endParaRPr lang="en-US" altLang="zh-CN" sz="2000" dirty="0"/>
            </a:p>
            <a:p>
              <a:pPr lvl="1"/>
              <a:r>
                <a:rPr lang="en-US" altLang="zh-CN" sz="2000" dirty="0"/>
                <a:t>		New CPU time	</a:t>
              </a:r>
              <a:r>
                <a:rPr lang="en-US" altLang="zh-CN" sz="2000" dirty="0" smtClean="0"/>
                <a:t>     2222</a:t>
              </a:r>
              <a:endParaRPr lang="en-US" altLang="zh-CN" sz="2000" dirty="0"/>
            </a:p>
          </p:txBody>
        </p:sp>
        <p:sp>
          <p:nvSpPr>
            <p:cNvPr id="27658" name="Line 42"/>
            <p:cNvSpPr>
              <a:spLocks noChangeShapeType="1"/>
            </p:cNvSpPr>
            <p:nvPr/>
          </p:nvSpPr>
          <p:spPr bwMode="auto">
            <a:xfrm>
              <a:off x="1440" y="398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9" name="Line 43"/>
            <p:cNvSpPr>
              <a:spLocks noChangeShapeType="1"/>
            </p:cNvSpPr>
            <p:nvPr/>
          </p:nvSpPr>
          <p:spPr bwMode="auto">
            <a:xfrm>
              <a:off x="2886" y="398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Comparing Performance – Example 2</a:t>
            </a:r>
          </a:p>
        </p:txBody>
      </p:sp>
      <p:sp>
        <p:nvSpPr>
          <p:cNvPr id="22537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120B1C8-3E94-4625-AE35-06B5F87EBE71}" type="slidenum">
              <a:rPr lang="zh-TW" altLang="en-US"/>
              <a:pPr>
                <a:defRPr/>
              </a:pPr>
              <a:t>20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685800" y="3581400"/>
            <a:ext cx="7848600" cy="581025"/>
            <a:chOff x="685800" y="3581400"/>
            <a:chExt cx="7848600" cy="581025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685800" y="3581400"/>
              <a:ext cx="7848600" cy="5810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63500" tIns="25400" rIns="63500" bIns="25400">
              <a:spAutoFit/>
            </a:bodyPr>
            <a:lstStyle/>
            <a:p>
              <a:pPr marL="342900" indent="-342900" eaLnBrk="0" hangingPunct="0">
                <a:lnSpc>
                  <a:spcPct val="86000"/>
                </a:lnSpc>
                <a:spcBef>
                  <a:spcPct val="40000"/>
                </a:spcBef>
                <a:tabLst>
                  <a:tab pos="1371600" algn="l"/>
                  <a:tab pos="3073400" algn="l"/>
                </a:tabLst>
                <a:defRPr/>
              </a:pP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Speedup	=   Old Execution Time 	 =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I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old</a:t>
              </a: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    x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CPI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old</a:t>
              </a: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      x   Clock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cycle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old</a:t>
              </a:r>
              <a:endParaRPr lang="en-US" altLang="zh-TW" sz="1600" b="1" dirty="0">
                <a:solidFill>
                  <a:srgbClr val="000000"/>
                </a:solidFill>
                <a:latin typeface="Arial" charset="0"/>
              </a:endParaRPr>
            </a:p>
            <a:p>
              <a:pPr marL="342900" indent="-342900" eaLnBrk="0" hangingPunct="0">
                <a:lnSpc>
                  <a:spcPct val="86000"/>
                </a:lnSpc>
                <a:spcBef>
                  <a:spcPct val="40000"/>
                </a:spcBef>
                <a:tabLst>
                  <a:tab pos="1371600" algn="l"/>
                  <a:tab pos="3073400" algn="l"/>
                </a:tabLst>
                <a:defRPr/>
              </a:pP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		     New Execution Time	  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I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new</a:t>
              </a: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   x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CPI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new</a:t>
              </a:r>
              <a:r>
                <a:rPr lang="en-US" altLang="zh-TW" sz="1600" b="1" dirty="0">
                  <a:solidFill>
                    <a:srgbClr val="000000"/>
                  </a:solidFill>
                  <a:latin typeface="Arial" charset="0"/>
                </a:rPr>
                <a:t>     x   Clock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Arial" charset="0"/>
                </a:rPr>
                <a:t>Cycle</a:t>
              </a:r>
              <a:r>
                <a:rPr lang="en-US" altLang="zh-TW" sz="1600" b="1" baseline="-25000" dirty="0" err="1">
                  <a:solidFill>
                    <a:srgbClr val="000000"/>
                  </a:solidFill>
                  <a:latin typeface="Arial" charset="0"/>
                </a:rPr>
                <a:t>new</a:t>
              </a:r>
              <a:endParaRPr lang="en-US" altLang="zh-TW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>
              <a:off x="2438400" y="3886200"/>
              <a:ext cx="190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4648200" y="3886200"/>
              <a:ext cx="3581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25" name="Text Box 45"/>
          <p:cNvSpPr txBox="1">
            <a:spLocks noChangeArrowheads="1"/>
          </p:cNvSpPr>
          <p:nvPr/>
        </p:nvSpPr>
        <p:spPr bwMode="auto">
          <a:xfrm>
            <a:off x="1066800" y="4572000"/>
            <a:ext cx="640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CN" sz="2000" dirty="0"/>
              <a:t>New CPU time 	= 2000 x 10</a:t>
            </a:r>
            <a:r>
              <a:rPr lang="en-US" altLang="zh-CN" sz="2000" baseline="30000" dirty="0"/>
              <a:t>9</a:t>
            </a:r>
            <a:r>
              <a:rPr lang="en-US" altLang="zh-CN" sz="2000" dirty="0"/>
              <a:t> x 4 / (3.6 x 10</a:t>
            </a:r>
            <a:r>
              <a:rPr lang="en-US" altLang="zh-CN" sz="2000" baseline="30000" dirty="0"/>
              <a:t>9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	   		= 2222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685800" y="1447800"/>
            <a:ext cx="7848600" cy="581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86000"/>
              </a:lnSpc>
              <a:spcBef>
                <a:spcPct val="40000"/>
              </a:spcBef>
              <a:tabLst>
                <a:tab pos="1371600" algn="l"/>
                <a:tab pos="3073400" algn="l"/>
              </a:tabLst>
              <a:defRPr/>
            </a:pP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Speedup	=   Old Execution Time 	 =   I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old</a:t>
            </a: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    x    CPI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old</a:t>
            </a: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      x   Clock cycle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old</a:t>
            </a:r>
            <a:endParaRPr lang="en-US" altLang="zh-TW" sz="1600" b="1">
              <a:solidFill>
                <a:srgbClr val="000000"/>
              </a:solidFill>
              <a:latin typeface="Arial" charset="0"/>
            </a:endParaRPr>
          </a:p>
          <a:p>
            <a:pPr marL="342900" indent="-342900" eaLnBrk="0" hangingPunct="0">
              <a:lnSpc>
                <a:spcPct val="86000"/>
              </a:lnSpc>
              <a:spcBef>
                <a:spcPct val="40000"/>
              </a:spcBef>
              <a:tabLst>
                <a:tab pos="1371600" algn="l"/>
                <a:tab pos="3073400" algn="l"/>
              </a:tabLst>
              <a:defRPr/>
            </a:pP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		     New Execution Time	      I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   x    CPI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altLang="zh-TW" sz="1600" b="1">
                <a:solidFill>
                  <a:srgbClr val="000000"/>
                </a:solidFill>
                <a:latin typeface="Arial" charset="0"/>
              </a:rPr>
              <a:t>     x   Clock Cycle</a:t>
            </a:r>
            <a:r>
              <a:rPr lang="en-US" altLang="zh-TW" sz="1600" b="1" baseline="-25000">
                <a:solidFill>
                  <a:srgbClr val="000000"/>
                </a:solidFill>
                <a:latin typeface="Arial" charset="0"/>
              </a:rPr>
              <a:t>new</a:t>
            </a:r>
            <a:endParaRPr lang="en-US" altLang="zh-TW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Comparing Performance – Example 3</a:t>
            </a:r>
          </a:p>
        </p:txBody>
      </p:sp>
      <p:graphicFrame>
        <p:nvGraphicFramePr>
          <p:cNvPr id="171060" name="Group 52"/>
          <p:cNvGraphicFramePr>
            <a:graphicFrameLocks noGrp="1"/>
          </p:cNvGraphicFramePr>
          <p:nvPr>
            <p:ph type="tbl" idx="1"/>
          </p:nvPr>
        </p:nvGraphicFramePr>
        <p:xfrm>
          <a:off x="533400" y="2971800"/>
          <a:ext cx="3962400" cy="2265364"/>
        </p:xfrm>
        <a:graphic>
          <a:graphicData uri="http://schemas.openxmlformats.org/drawingml/2006/table">
            <a:tbl>
              <a:tblPr/>
              <a:tblGrid>
                <a:gridCol w="1346200"/>
                <a:gridCol w="1270000"/>
                <a:gridCol w="631825"/>
                <a:gridCol w="714375"/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Instruction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Old  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New 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0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53D910-B81C-426C-9A14-11A0D24167B5}" type="slidenum">
              <a:rPr lang="zh-TW" altLang="en-US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28709" name="Line 10"/>
          <p:cNvSpPr>
            <a:spLocks noChangeShapeType="1"/>
          </p:cNvSpPr>
          <p:nvPr/>
        </p:nvSpPr>
        <p:spPr bwMode="auto">
          <a:xfrm>
            <a:off x="2371725" y="174307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10" name="Line 11"/>
          <p:cNvSpPr>
            <a:spLocks noChangeShapeType="1"/>
          </p:cNvSpPr>
          <p:nvPr/>
        </p:nvSpPr>
        <p:spPr bwMode="auto">
          <a:xfrm>
            <a:off x="4648200" y="1752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11" name="Text Box 12"/>
          <p:cNvSpPr txBox="1">
            <a:spLocks noChangeArrowheads="1"/>
          </p:cNvSpPr>
          <p:nvPr/>
        </p:nvSpPr>
        <p:spPr bwMode="auto">
          <a:xfrm>
            <a:off x="533400" y="2346325"/>
            <a:ext cx="8169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/>
              <a:t>Question: Should the new design </a:t>
            </a:r>
            <a:r>
              <a:rPr lang="en-US" altLang="zh-CN" sz="2000" dirty="0"/>
              <a:t>be implemented?</a:t>
            </a:r>
          </a:p>
        </p:txBody>
      </p:sp>
      <p:sp>
        <p:nvSpPr>
          <p:cNvPr id="171065" name="Text Box 57"/>
          <p:cNvSpPr txBox="1">
            <a:spLocks noChangeArrowheads="1"/>
          </p:cNvSpPr>
          <p:nvPr/>
        </p:nvSpPr>
        <p:spPr bwMode="auto">
          <a:xfrm>
            <a:off x="685800" y="6096000"/>
            <a:ext cx="34660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3300"/>
                </a:solidFill>
              </a:rPr>
              <a:t>Answer: Shouldn’t </a:t>
            </a:r>
            <a:r>
              <a:rPr lang="en-US" altLang="zh-CN" sz="1600" dirty="0">
                <a:solidFill>
                  <a:srgbClr val="FF3300"/>
                </a:solidFill>
              </a:rPr>
              <a:t>be implemented</a:t>
            </a:r>
          </a:p>
        </p:txBody>
      </p:sp>
      <p:sp>
        <p:nvSpPr>
          <p:cNvPr id="171067" name="Text Box 59"/>
          <p:cNvSpPr txBox="1">
            <a:spLocks noChangeArrowheads="1"/>
          </p:cNvSpPr>
          <p:nvPr/>
        </p:nvSpPr>
        <p:spPr bwMode="auto">
          <a:xfrm>
            <a:off x="4800600" y="3443288"/>
            <a:ext cx="38195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50838"/>
            <a:r>
              <a:rPr lang="en-US" altLang="zh-CN" sz="1400"/>
              <a:t>Old CPI </a:t>
            </a:r>
          </a:p>
          <a:p>
            <a:pPr defTabSz="350838"/>
            <a:r>
              <a:rPr lang="en-US" altLang="zh-CN" sz="1400"/>
              <a:t>	= 	0.40 x 3 + 0.2 x 1 + 0.2 x 1 + 0.2 x 2</a:t>
            </a:r>
          </a:p>
          <a:p>
            <a:pPr defTabSz="350838"/>
            <a:r>
              <a:rPr lang="en-US" altLang="zh-CN" sz="1400"/>
              <a:t>	= 	2</a:t>
            </a:r>
          </a:p>
        </p:txBody>
      </p:sp>
      <p:sp>
        <p:nvSpPr>
          <p:cNvPr id="171068" name="Text Box 60"/>
          <p:cNvSpPr txBox="1">
            <a:spLocks noChangeArrowheads="1"/>
          </p:cNvSpPr>
          <p:nvPr/>
        </p:nvSpPr>
        <p:spPr bwMode="auto">
          <a:xfrm>
            <a:off x="4765675" y="4343400"/>
            <a:ext cx="3860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96875"/>
            <a:r>
              <a:rPr lang="en-US" altLang="zh-CN" sz="1400"/>
              <a:t>New CPI </a:t>
            </a:r>
          </a:p>
          <a:p>
            <a:pPr defTabSz="396875"/>
            <a:r>
              <a:rPr lang="en-US" altLang="zh-CN" sz="1400"/>
              <a:t>	=	0.4 x 2 + 0.2 x 2 + 0.2 x 2 + 0.2 x 3</a:t>
            </a:r>
          </a:p>
          <a:p>
            <a:pPr defTabSz="396875"/>
            <a:r>
              <a:rPr lang="en-US" altLang="zh-CN" sz="1400"/>
              <a:t>	=	2.2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68850" y="3519488"/>
            <a:ext cx="3460750" cy="3040062"/>
            <a:chOff x="4768850" y="3519488"/>
            <a:chExt cx="3460750" cy="3040062"/>
          </a:xfrm>
        </p:grpSpPr>
        <p:grpSp>
          <p:nvGrpSpPr>
            <p:cNvPr id="2" name="Group 58"/>
            <p:cNvGrpSpPr>
              <a:grpSpLocks/>
            </p:cNvGrpSpPr>
            <p:nvPr/>
          </p:nvGrpSpPr>
          <p:grpSpPr bwMode="auto">
            <a:xfrm>
              <a:off x="4768850" y="3519488"/>
              <a:ext cx="3460750" cy="3040062"/>
              <a:chOff x="3004" y="2217"/>
              <a:chExt cx="2180" cy="1915"/>
            </a:xfrm>
          </p:grpSpPr>
          <p:sp>
            <p:nvSpPr>
              <p:cNvPr id="28721" name="Text Box 54"/>
              <p:cNvSpPr txBox="1">
                <a:spLocks noChangeArrowheads="1"/>
              </p:cNvSpPr>
              <p:nvPr/>
            </p:nvSpPr>
            <p:spPr bwMode="auto">
              <a:xfrm>
                <a:off x="3004" y="2217"/>
                <a:ext cx="2002" cy="19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endParaRPr lang="en-US" altLang="zh-CN" sz="1400" dirty="0"/>
              </a:p>
              <a:p>
                <a:pPr defTabSz="338138"/>
                <a:r>
                  <a:rPr lang="en-US" altLang="zh-CN" sz="1400" dirty="0"/>
                  <a:t>Speedup </a:t>
                </a:r>
              </a:p>
              <a:p>
                <a:pPr defTabSz="338138"/>
                <a:r>
                  <a:rPr lang="en-US" altLang="zh-CN" sz="1400" dirty="0"/>
                  <a:t>	= 	     </a:t>
                </a:r>
                <a:r>
                  <a:rPr lang="en-US" altLang="zh-TW" sz="1400" dirty="0" err="1"/>
                  <a:t>I</a:t>
                </a:r>
                <a:r>
                  <a:rPr lang="en-US" altLang="zh-TW" sz="1400" baseline="-25000" dirty="0" err="1"/>
                  <a:t>old</a:t>
                </a:r>
                <a:r>
                  <a:rPr lang="en-US" altLang="zh-TW" sz="1400" dirty="0"/>
                  <a:t> x   2  x Clock </a:t>
                </a:r>
                <a:r>
                  <a:rPr lang="en-US" altLang="zh-TW" sz="1400" dirty="0" err="1"/>
                  <a:t>cycle</a:t>
                </a:r>
                <a:r>
                  <a:rPr lang="en-US" altLang="zh-TW" baseline="-25000" dirty="0" err="1"/>
                  <a:t>old</a:t>
                </a:r>
                <a:endParaRPr lang="en-US" altLang="zh-TW" baseline="-25000" dirty="0"/>
              </a:p>
              <a:p>
                <a:pPr defTabSz="338138"/>
                <a:r>
                  <a:rPr lang="en-US" altLang="zh-TW" dirty="0"/>
                  <a:t>		</a:t>
                </a:r>
              </a:p>
              <a:p>
                <a:pPr defTabSz="338138"/>
                <a:r>
                  <a:rPr lang="en-US" altLang="zh-TW" dirty="0"/>
                  <a:t>		     </a:t>
                </a:r>
                <a:r>
                  <a:rPr lang="en-US" altLang="zh-TW" sz="1400" dirty="0" err="1"/>
                  <a:t>I</a:t>
                </a:r>
                <a:r>
                  <a:rPr lang="en-US" altLang="zh-TW" sz="1400" baseline="-25000" dirty="0" err="1"/>
                  <a:t>new</a:t>
                </a:r>
                <a:r>
                  <a:rPr lang="en-US" altLang="zh-TW" sz="1400" dirty="0"/>
                  <a:t> x 2.2 x Clock </a:t>
                </a:r>
                <a:r>
                  <a:rPr lang="en-US" altLang="zh-TW" sz="1400" dirty="0" err="1"/>
                  <a:t>cycle</a:t>
                </a:r>
                <a:r>
                  <a:rPr lang="en-US" altLang="zh-TW" sz="1400" baseline="-25000" dirty="0" err="1"/>
                  <a:t>new</a:t>
                </a:r>
                <a:endParaRPr lang="en-US" altLang="zh-TW" sz="1400" baseline="-25000" dirty="0"/>
              </a:p>
              <a:p>
                <a:pPr defTabSz="338138"/>
                <a:r>
                  <a:rPr lang="en-US" altLang="zh-TW" sz="1400" dirty="0"/>
                  <a:t>	</a:t>
                </a:r>
              </a:p>
              <a:p>
                <a:pPr defTabSz="338138"/>
                <a:r>
                  <a:rPr lang="en-US" altLang="zh-TW" sz="1400" dirty="0"/>
                  <a:t>	</a:t>
                </a:r>
                <a:endParaRPr lang="en-US" altLang="zh-CN" sz="1400" dirty="0"/>
              </a:p>
            </p:txBody>
          </p:sp>
          <p:sp>
            <p:nvSpPr>
              <p:cNvPr id="28722" name="Line 56"/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 flipV="1">
              <a:off x="5715000" y="5410200"/>
              <a:ext cx="3810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 flipV="1">
              <a:off x="5715000" y="5867400"/>
              <a:ext cx="3810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 flipV="1">
              <a:off x="7010400" y="5410200"/>
              <a:ext cx="3810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 flipV="1">
              <a:off x="6934200" y="5867400"/>
              <a:ext cx="3810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1073" name="Text Box 65"/>
          <p:cNvSpPr txBox="1">
            <a:spLocks noChangeArrowheads="1"/>
          </p:cNvSpPr>
          <p:nvPr/>
        </p:nvSpPr>
        <p:spPr bwMode="auto">
          <a:xfrm>
            <a:off x="5114925" y="6248400"/>
            <a:ext cx="771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/>
              <a:t>=   0.91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65" grpId="0"/>
      <p:bldP spid="171067" grpId="0"/>
      <p:bldP spid="171068" grpId="0"/>
      <p:bldP spid="1710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Metrics for Performance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pPr algn="ctr">
              <a:buSzPct val="150000"/>
              <a:buFontTx/>
              <a:buNone/>
            </a:pPr>
            <a:r>
              <a:rPr lang="en-US" altLang="zh-CN" sz="2800" dirty="0" smtClean="0">
                <a:solidFill>
                  <a:srgbClr val="3333FF"/>
                </a:solidFill>
              </a:rPr>
              <a:t>CPU time</a:t>
            </a:r>
            <a:r>
              <a:rPr lang="en-US" altLang="zh-CN" sz="2800" dirty="0" smtClean="0"/>
              <a:t>: most accurate and fair measure</a:t>
            </a:r>
          </a:p>
        </p:txBody>
      </p:sp>
      <p:sp>
        <p:nvSpPr>
          <p:cNvPr id="513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B0324D6-CD2F-4D34-91F9-FC19E0E29117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127" name="Rectangle 57"/>
          <p:cNvSpPr>
            <a:spLocks noChangeArrowheads="1"/>
          </p:cNvSpPr>
          <p:nvPr/>
        </p:nvSpPr>
        <p:spPr bwMode="auto">
          <a:xfrm>
            <a:off x="1143000" y="2209800"/>
            <a:ext cx="6553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CPU Time  =    Instruction Count  x  CPI  x  Clock Cycle Time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2" name="Object 60"/>
          <p:cNvGraphicFramePr>
            <a:graphicFrameLocks/>
          </p:cNvGraphicFramePr>
          <p:nvPr/>
        </p:nvGraphicFramePr>
        <p:xfrm>
          <a:off x="1455738" y="3352800"/>
          <a:ext cx="41703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方程式" r:id="rId4" imgW="2145960" imgH="431640" progId="Equation.3">
                  <p:embed/>
                </p:oleObj>
              </mc:Choice>
              <mc:Fallback>
                <p:oleObj name="方程式" r:id="rId4" imgW="2145960" imgH="431640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352800"/>
                        <a:ext cx="4170362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3"/>
          <p:cNvGraphicFramePr>
            <a:graphicFrameLocks/>
          </p:cNvGraphicFramePr>
          <p:nvPr/>
        </p:nvGraphicFramePr>
        <p:xfrm>
          <a:off x="1368425" y="4648200"/>
          <a:ext cx="2468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方程式" r:id="rId6" imgW="1269720" imgH="431640" progId="Equation.3">
                  <p:embed/>
                </p:oleObj>
              </mc:Choice>
              <mc:Fallback>
                <p:oleObj name="方程式" r:id="rId6" imgW="1269720" imgH="431640" progId="Equation.3">
                  <p:embed/>
                  <p:pic>
                    <p:nvPicPr>
                      <p:cNvPr id="0" name="Object 6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648200"/>
                        <a:ext cx="2468563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Oval 64"/>
          <p:cNvSpPr>
            <a:spLocks noChangeArrowheads="1"/>
          </p:cNvSpPr>
          <p:nvPr/>
        </p:nvSpPr>
        <p:spPr bwMode="auto">
          <a:xfrm>
            <a:off x="1219200" y="3429000"/>
            <a:ext cx="24384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altLang="zh-TW"/>
          </a:p>
        </p:txBody>
      </p:sp>
      <p:sp>
        <p:nvSpPr>
          <p:cNvPr id="5129" name="Line 65"/>
          <p:cNvSpPr>
            <a:spLocks noChangeShapeType="1"/>
          </p:cNvSpPr>
          <p:nvPr/>
        </p:nvSpPr>
        <p:spPr bwMode="auto">
          <a:xfrm flipV="1">
            <a:off x="2667000" y="2743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130" name="Line 66"/>
          <p:cNvSpPr>
            <a:spLocks noChangeShapeType="1"/>
          </p:cNvSpPr>
          <p:nvPr/>
        </p:nvSpPr>
        <p:spPr bwMode="auto">
          <a:xfrm>
            <a:off x="2743200" y="26670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4419600" y="4724400"/>
            <a:ext cx="403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priori frequency of the instruction </a:t>
            </a:r>
            <a:r>
              <a:rPr lang="en-US" altLang="zh-CN" sz="2000" dirty="0" smtClean="0"/>
              <a:t>set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Suppose we have made the following measurements: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Frequency of FP operations (other than FPSQR) = 23%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Average CPI of FP operations (other than FPSQR) = 4.0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Frequency of FPSQR = 2%, CPI of FPSQR = 20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Average CPI of other instructions = 1.33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Assume that the two design alternatives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decrease the CPI of FPSQR to 3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decrease the average CPI of FP operations (other than FPSQR)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/>
              <a:t>	to 2.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Compare these two design alternatives using the CPU performance equation.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69621D6-9404-49BA-9024-EF26FBA659A7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Measuring Performance – Example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Solution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Step 1: Original CPI without enhancement: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CPI </a:t>
            </a:r>
            <a:r>
              <a:rPr lang="en-US" altLang="zh-CN" sz="1200" dirty="0" smtClean="0"/>
              <a:t>original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 smtClean="0"/>
              <a:t>= 4</a:t>
            </a:r>
            <a:r>
              <a:rPr lang="en-US" altLang="zh-CN" sz="1800" dirty="0" smtClean="0">
                <a:sym typeface="Symbol" pitchFamily="18" charset="2"/>
              </a:rPr>
              <a:t></a:t>
            </a:r>
            <a:r>
              <a:rPr lang="en-US" altLang="zh-CN" sz="1800" dirty="0" smtClean="0"/>
              <a:t>23% + 20x2% +1.33</a:t>
            </a:r>
            <a:r>
              <a:rPr lang="en-US" altLang="zh-CN" sz="1800" dirty="0" smtClean="0">
                <a:sym typeface="Symbol" pitchFamily="18" charset="2"/>
              </a:rPr>
              <a:t></a:t>
            </a:r>
            <a:r>
              <a:rPr lang="en-US" altLang="zh-CN" sz="1800" dirty="0" smtClean="0"/>
              <a:t>75% = 2.3175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Step 2: compute the CPI for the enhanced FPSQR by subtracting the cycles saved from the original CPI: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CPI </a:t>
            </a:r>
            <a:r>
              <a:rPr lang="en-US" altLang="zh-CN" sz="1200" dirty="0" smtClean="0"/>
              <a:t>with new FPSQR</a:t>
            </a:r>
            <a:r>
              <a:rPr lang="en-US" altLang="zh-CN" sz="1800" dirty="0" smtClean="0"/>
              <a:t>  =  CPI </a:t>
            </a:r>
            <a:r>
              <a:rPr lang="en-US" altLang="zh-CN" sz="1200" dirty="0" smtClean="0"/>
              <a:t>original</a:t>
            </a:r>
            <a:r>
              <a:rPr lang="en-US" altLang="zh-CN" sz="1800" dirty="0" smtClean="0"/>
              <a:t> - 2%</a:t>
            </a:r>
            <a:r>
              <a:rPr lang="en-US" altLang="zh-CN" sz="1800" dirty="0" smtClean="0">
                <a:sym typeface="Symbol" pitchFamily="18" charset="2"/>
              </a:rPr>
              <a:t></a:t>
            </a:r>
            <a:r>
              <a:rPr lang="en-US" altLang="zh-CN" sz="1800" dirty="0" smtClean="0"/>
              <a:t>(CPI </a:t>
            </a:r>
            <a:r>
              <a:rPr lang="en-US" altLang="zh-CN" sz="1200" dirty="0" smtClean="0"/>
              <a:t>old FPSQR</a:t>
            </a:r>
            <a:r>
              <a:rPr lang="en-US" altLang="zh-CN" sz="1800" dirty="0" smtClean="0"/>
              <a:t> – CPI </a:t>
            </a:r>
            <a:r>
              <a:rPr lang="en-US" altLang="zh-CN" sz="1200" dirty="0" smtClean="0"/>
              <a:t>new FPSQR only</a:t>
            </a:r>
            <a:r>
              <a:rPr lang="en-US" altLang="zh-CN" sz="18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                         = 2.3175 - 0.02x(20-3) = 1.9775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Step 3: compute the CPI for the enhancement of all FP instructions</a:t>
            </a:r>
            <a:r>
              <a:rPr lang="en-US" altLang="zh-CN" sz="18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CPI </a:t>
            </a:r>
            <a:r>
              <a:rPr lang="en-US" altLang="zh-CN" sz="1200" dirty="0" smtClean="0"/>
              <a:t>with new FP</a:t>
            </a:r>
            <a:r>
              <a:rPr lang="en-US" altLang="zh-CN" sz="1800" dirty="0" smtClean="0"/>
              <a:t> =  CPI </a:t>
            </a:r>
            <a:r>
              <a:rPr lang="en-US" altLang="zh-CN" sz="1200" dirty="0" smtClean="0"/>
              <a:t>original</a:t>
            </a:r>
            <a:r>
              <a:rPr lang="en-US" altLang="zh-CN" sz="1800" dirty="0" smtClean="0"/>
              <a:t> - 23%</a:t>
            </a:r>
            <a:r>
              <a:rPr lang="en-US" altLang="zh-CN" sz="1800" dirty="0" smtClean="0">
                <a:sym typeface="Symbol" pitchFamily="18" charset="2"/>
              </a:rPr>
              <a:t></a:t>
            </a:r>
            <a:r>
              <a:rPr lang="en-US" altLang="zh-CN" sz="1800" dirty="0" smtClean="0"/>
              <a:t>(CPI </a:t>
            </a:r>
            <a:r>
              <a:rPr lang="en-US" altLang="zh-CN" sz="1200" dirty="0" smtClean="0"/>
              <a:t>old FP</a:t>
            </a:r>
            <a:r>
              <a:rPr lang="en-US" altLang="zh-CN" sz="1800" dirty="0" smtClean="0"/>
              <a:t> – CPI </a:t>
            </a:r>
            <a:r>
              <a:rPr lang="en-US" altLang="zh-CN" sz="1200" dirty="0" smtClean="0"/>
              <a:t>new FP</a:t>
            </a:r>
            <a:r>
              <a:rPr lang="en-US" altLang="zh-CN" sz="1800" dirty="0" smtClean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      = 2.3175 - 0.23x(4-2) = 1.8575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Step 4: the speedup for the FP enhancement over FPSQR enhancement is: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Speedup = CPU time </a:t>
            </a:r>
            <a:r>
              <a:rPr lang="en-US" altLang="zh-CN" sz="1200" dirty="0" smtClean="0"/>
              <a:t>with new FPSQR</a:t>
            </a:r>
            <a:r>
              <a:rPr lang="en-US" altLang="zh-CN" sz="1800" dirty="0" smtClean="0"/>
              <a:t> / CPU time </a:t>
            </a:r>
            <a:r>
              <a:rPr lang="en-US" altLang="zh-CN" sz="1200" dirty="0" smtClean="0"/>
              <a:t>with new FP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            = (I </a:t>
            </a:r>
            <a:r>
              <a:rPr lang="en-US" altLang="zh-CN" sz="1800" dirty="0" smtClean="0">
                <a:sym typeface="Symbol" pitchFamily="18" charset="2"/>
              </a:rPr>
              <a:t> </a:t>
            </a:r>
            <a:r>
              <a:rPr lang="en-US" altLang="zh-CN" sz="1800" dirty="0" smtClean="0"/>
              <a:t>CPI </a:t>
            </a:r>
            <a:r>
              <a:rPr lang="en-US" altLang="zh-CN" sz="1200" dirty="0" smtClean="0"/>
              <a:t>with new FPSQR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ym typeface="Symbol" pitchFamily="18" charset="2"/>
              </a:rPr>
              <a:t> </a:t>
            </a:r>
            <a:r>
              <a:rPr lang="en-US" altLang="zh-CN" sz="1800" dirty="0" smtClean="0"/>
              <a:t>C) / (I </a:t>
            </a:r>
            <a:r>
              <a:rPr lang="en-US" altLang="zh-CN" sz="1800" dirty="0" smtClean="0">
                <a:sym typeface="Symbol" pitchFamily="18" charset="2"/>
              </a:rPr>
              <a:t> </a:t>
            </a:r>
            <a:r>
              <a:rPr lang="en-US" altLang="zh-CN" sz="1800" dirty="0" smtClean="0"/>
              <a:t>CPI </a:t>
            </a:r>
            <a:r>
              <a:rPr lang="en-US" altLang="zh-CN" sz="1200" dirty="0" smtClean="0"/>
              <a:t>with new FP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ym typeface="Symbol" pitchFamily="18" charset="2"/>
              </a:rPr>
              <a:t> </a:t>
            </a:r>
            <a:r>
              <a:rPr lang="en-US" altLang="zh-CN" sz="1800" dirty="0" smtClean="0"/>
              <a:t>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            = CPI </a:t>
            </a:r>
            <a:r>
              <a:rPr lang="en-US" altLang="zh-CN" sz="1200" dirty="0" smtClean="0"/>
              <a:t>with new FPSQR</a:t>
            </a:r>
            <a:r>
              <a:rPr lang="en-US" altLang="zh-CN" sz="1800" dirty="0" smtClean="0"/>
              <a:t> / CPI </a:t>
            </a:r>
            <a:r>
              <a:rPr lang="en-US" altLang="zh-CN" sz="1200" dirty="0" smtClean="0"/>
              <a:t>with new FP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            = 1.9775 / 1.8575 = 1.065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0124027-720F-4C24-8AB2-A3DE669E8BA4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Comparing &amp; Summarizing Performance </a:t>
            </a:r>
            <a:br>
              <a:rPr lang="en-US" altLang="zh-TW" dirty="0" smtClean="0"/>
            </a:br>
            <a:r>
              <a:rPr lang="en-US" altLang="zh-TW" sz="3100" dirty="0" smtClean="0"/>
              <a:t>- By total execution time</a:t>
            </a:r>
            <a:endParaRPr lang="en-US" altLang="zh-CN" dirty="0" smtClean="0">
              <a:ea typeface="PMingLiU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 dirty="0" smtClean="0"/>
              <a:t>Total execution time</a:t>
            </a:r>
          </a:p>
        </p:txBody>
      </p:sp>
      <p:graphicFrame>
        <p:nvGraphicFramePr>
          <p:cNvPr id="177189" name="Group 37"/>
          <p:cNvGraphicFramePr>
            <a:graphicFrameLocks noGrp="1"/>
          </p:cNvGraphicFramePr>
          <p:nvPr>
            <p:ph sz="half" idx="2"/>
          </p:nvPr>
        </p:nvGraphicFramePr>
        <p:xfrm>
          <a:off x="1905000" y="2305050"/>
          <a:ext cx="4724400" cy="158496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C337ABC-FCCB-4EF0-847A-648FDCDA7CCD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050925" y="4132263"/>
            <a:ext cx="581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How much faster is Machine B than Machine A?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1055688" y="4632325"/>
            <a:ext cx="1390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9.1 times?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1127125" y="5199063"/>
            <a:ext cx="506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Machine A is faster in running Program 1.</a:t>
            </a:r>
          </a:p>
          <a:p>
            <a:r>
              <a:rPr lang="en-US" altLang="zh-CN" sz="2000"/>
              <a:t>Machine B is faster in running Program 2.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400800" y="5105400"/>
            <a:ext cx="2590800" cy="1295400"/>
            <a:chOff x="3936" y="3360"/>
            <a:chExt cx="1632" cy="816"/>
          </a:xfrm>
        </p:grpSpPr>
        <p:sp>
          <p:nvSpPr>
            <p:cNvPr id="31775" name="AutoShape 8"/>
            <p:cNvSpPr>
              <a:spLocks noChangeArrowheads="1"/>
            </p:cNvSpPr>
            <p:nvPr/>
          </p:nvSpPr>
          <p:spPr bwMode="auto">
            <a:xfrm>
              <a:off x="3936" y="3360"/>
              <a:ext cx="1632" cy="816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Text Box 9"/>
            <p:cNvSpPr txBox="1">
              <a:spLocks noChangeArrowheads="1"/>
            </p:cNvSpPr>
            <p:nvPr/>
          </p:nvSpPr>
          <p:spPr bwMode="auto">
            <a:xfrm>
              <a:off x="4272" y="3611"/>
              <a:ext cx="8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UNCLEAR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  <p:bldP spid="177158" grpId="0"/>
      <p:bldP spid="1771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Comparing &amp; Summarizing Performance</a:t>
            </a:r>
            <a:br>
              <a:rPr lang="en-US" altLang="zh-TW" dirty="0" smtClean="0"/>
            </a:br>
            <a:r>
              <a:rPr lang="en-US" altLang="zh-TW" sz="3100" dirty="0" smtClean="0"/>
              <a:t>- by arithmetic mean of execution time</a:t>
            </a:r>
            <a:endParaRPr lang="en-US" altLang="zh-CN" dirty="0" smtClean="0">
              <a:ea typeface="PMingLiU" pitchFamily="18" charset="-120"/>
            </a:endParaRPr>
          </a:p>
        </p:txBody>
      </p:sp>
      <p:graphicFrame>
        <p:nvGraphicFramePr>
          <p:cNvPr id="169059" name="Group 99"/>
          <p:cNvGraphicFramePr>
            <a:graphicFrameLocks noGrp="1"/>
          </p:cNvGraphicFramePr>
          <p:nvPr>
            <p:ph sz="half" idx="1"/>
          </p:nvPr>
        </p:nvGraphicFramePr>
        <p:xfrm>
          <a:off x="381000" y="2743200"/>
          <a:ext cx="3962400" cy="182880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500.5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61" name="Group 101"/>
          <p:cNvGraphicFramePr>
            <a:graphicFrameLocks noGrp="1"/>
          </p:cNvGraphicFramePr>
          <p:nvPr>
            <p:ph sz="half" idx="2"/>
          </p:nvPr>
        </p:nvGraphicFramePr>
        <p:xfrm>
          <a:off x="4953000" y="2743200"/>
          <a:ext cx="3962400" cy="1830706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7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6D6E1-5119-4DD9-8991-1B2C1E6EA2FE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2824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2057400" cy="36988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ko-KR" sz="1800" b="1">
                <a:latin typeface="Arial" charset="0"/>
                <a:ea typeface="Dotum" pitchFamily="34" charset="-127"/>
              </a:rPr>
              <a:t>Arithmetic Mean:</a:t>
            </a:r>
          </a:p>
        </p:txBody>
      </p:sp>
      <p:grpSp>
        <p:nvGrpSpPr>
          <p:cNvPr id="32825" name="Group 5"/>
          <p:cNvGrpSpPr>
            <a:grpSpLocks/>
          </p:cNvGrpSpPr>
          <p:nvPr/>
        </p:nvGrpSpPr>
        <p:grpSpPr bwMode="auto">
          <a:xfrm>
            <a:off x="2819400" y="1752600"/>
            <a:ext cx="2743200" cy="915988"/>
            <a:chOff x="1978" y="1273"/>
            <a:chExt cx="1728" cy="577"/>
          </a:xfrm>
        </p:grpSpPr>
        <p:sp>
          <p:nvSpPr>
            <p:cNvPr id="32832" name="Text Box 6"/>
            <p:cNvSpPr txBox="1">
              <a:spLocks noChangeArrowheads="1"/>
            </p:cNvSpPr>
            <p:nvPr/>
          </p:nvSpPr>
          <p:spPr bwMode="auto">
            <a:xfrm>
              <a:off x="2218" y="1273"/>
              <a:ext cx="1488" cy="577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ko-KR" sz="1800" b="1" dirty="0">
                  <a:latin typeface="Arial" charset="0"/>
                  <a:ea typeface="Dotum" pitchFamily="34" charset="-127"/>
                </a:rPr>
                <a:t> n</a:t>
              </a:r>
            </a:p>
            <a:p>
              <a:pPr eaLnBrk="0" hangingPunct="0">
                <a:buFont typeface="Symbol" pitchFamily="18" charset="2"/>
                <a:buChar char="S"/>
              </a:pPr>
              <a:r>
                <a:rPr kumimoji="1" lang="en-US" altLang="ko-KR" sz="1800" b="1" dirty="0">
                  <a:latin typeface="Arial" charset="0"/>
                  <a:ea typeface="Dotum" pitchFamily="34" charset="-127"/>
                </a:rPr>
                <a:t>   Execution </a:t>
              </a:r>
              <a:r>
                <a:rPr kumimoji="1" lang="en-US" altLang="ko-KR" sz="1800" b="1" dirty="0" err="1">
                  <a:latin typeface="Arial" charset="0"/>
                  <a:ea typeface="Dotum" pitchFamily="34" charset="-127"/>
                </a:rPr>
                <a:t>Time</a:t>
              </a:r>
              <a:r>
                <a:rPr kumimoji="1" lang="en-US" altLang="ko-KR" sz="1800" b="1" baseline="-25000" dirty="0" err="1">
                  <a:latin typeface="Arial" charset="0"/>
                  <a:ea typeface="Dotum" pitchFamily="34" charset="-127"/>
                </a:rPr>
                <a:t>i</a:t>
              </a:r>
              <a:r>
                <a:rPr kumimoji="1" lang="en-US" altLang="ko-KR" sz="1800" b="1" baseline="-25000" dirty="0">
                  <a:latin typeface="Arial" charset="0"/>
                  <a:ea typeface="Dotum" pitchFamily="34" charset="-127"/>
                </a:rPr>
                <a:t>      </a:t>
              </a:r>
              <a:endParaRPr kumimoji="1" lang="en-US" altLang="ko-KR" sz="1800" b="1" dirty="0">
                <a:latin typeface="Arial" charset="0"/>
                <a:ea typeface="Dotum" pitchFamily="34" charset="-127"/>
              </a:endParaRPr>
            </a:p>
            <a:p>
              <a:pPr eaLnBrk="0" hangingPunct="0"/>
              <a:r>
                <a:rPr kumimoji="1" lang="en-US" altLang="ko-KR" sz="1800" b="1" i="1" dirty="0" err="1">
                  <a:latin typeface="Arial" charset="0"/>
                  <a:ea typeface="Dotum" pitchFamily="34" charset="-127"/>
                </a:rPr>
                <a:t>i</a:t>
              </a:r>
              <a:r>
                <a:rPr kumimoji="1" lang="en-US" altLang="ko-KR" sz="1800" b="1" i="1" dirty="0">
                  <a:latin typeface="Arial" charset="0"/>
                  <a:ea typeface="Dotum" pitchFamily="34" charset="-127"/>
                </a:rPr>
                <a:t>=1</a:t>
              </a:r>
              <a:endParaRPr kumimoji="1" lang="en-US" altLang="ko-KR" sz="1800" b="1" dirty="0"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2833" name="Text Box 7"/>
            <p:cNvSpPr txBox="1">
              <a:spLocks noChangeArrowheads="1"/>
            </p:cNvSpPr>
            <p:nvPr/>
          </p:nvSpPr>
          <p:spPr bwMode="auto">
            <a:xfrm>
              <a:off x="1978" y="1273"/>
              <a:ext cx="288" cy="577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ko-KR" sz="1800" b="1">
                  <a:latin typeface="Arial" charset="0"/>
                  <a:ea typeface="Dotum" pitchFamily="34" charset="-127"/>
                </a:rPr>
                <a:t>1                            </a:t>
              </a:r>
            </a:p>
            <a:p>
              <a:pPr eaLnBrk="0" hangingPunct="0"/>
              <a:endParaRPr kumimoji="1" lang="en-US" altLang="ko-KR" sz="1800" b="1">
                <a:latin typeface="Arial" charset="0"/>
                <a:ea typeface="Dotum" pitchFamily="34" charset="-127"/>
              </a:endParaRPr>
            </a:p>
            <a:p>
              <a:pPr eaLnBrk="0" hangingPunct="0"/>
              <a:r>
                <a:rPr kumimoji="1" lang="en-US" altLang="ko-KR" sz="1800" b="1">
                  <a:latin typeface="Arial" charset="0"/>
                  <a:ea typeface="Dotum" pitchFamily="34" charset="-127"/>
                </a:rPr>
                <a:t>n</a:t>
              </a:r>
            </a:p>
          </p:txBody>
        </p:sp>
        <p:sp>
          <p:nvSpPr>
            <p:cNvPr id="32834" name="Line 8"/>
            <p:cNvSpPr>
              <a:spLocks noChangeShapeType="1"/>
            </p:cNvSpPr>
            <p:nvPr/>
          </p:nvSpPr>
          <p:spPr bwMode="auto">
            <a:xfrm>
              <a:off x="1988" y="1538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3810000" y="4572000"/>
            <a:ext cx="2667000" cy="1447800"/>
            <a:chOff x="2688" y="2784"/>
            <a:chExt cx="1680" cy="912"/>
          </a:xfrm>
        </p:grpSpPr>
        <p:sp>
          <p:nvSpPr>
            <p:cNvPr id="32830" name="AutoShape 93"/>
            <p:cNvSpPr>
              <a:spLocks noChangeArrowheads="1"/>
            </p:cNvSpPr>
            <p:nvPr/>
          </p:nvSpPr>
          <p:spPr bwMode="auto">
            <a:xfrm>
              <a:off x="2688" y="2784"/>
              <a:ext cx="1680" cy="912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94"/>
            <p:cNvSpPr txBox="1">
              <a:spLocks noChangeArrowheads="1"/>
            </p:cNvSpPr>
            <p:nvPr/>
          </p:nvSpPr>
          <p:spPr bwMode="auto">
            <a:xfrm>
              <a:off x="3072" y="2976"/>
              <a:ext cx="8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Can be </a:t>
              </a:r>
            </a:p>
            <a:p>
              <a:pPr algn="ctr"/>
              <a:r>
                <a:rPr lang="en-US" altLang="zh-CN" sz="2000" b="1">
                  <a:solidFill>
                    <a:srgbClr val="FF3300"/>
                  </a:solidFill>
                </a:rPr>
                <a:t>misleading</a:t>
              </a:r>
            </a:p>
          </p:txBody>
        </p:sp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5791200" y="5105400"/>
            <a:ext cx="3352800" cy="1447800"/>
            <a:chOff x="1536" y="3408"/>
            <a:chExt cx="2112" cy="912"/>
          </a:xfrm>
        </p:grpSpPr>
        <p:sp>
          <p:nvSpPr>
            <p:cNvPr id="32828" name="Rectangle 95"/>
            <p:cNvSpPr>
              <a:spLocks noChangeArrowheads="1"/>
            </p:cNvSpPr>
            <p:nvPr/>
          </p:nvSpPr>
          <p:spPr bwMode="auto">
            <a:xfrm>
              <a:off x="1776" y="3648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3300"/>
                  </a:solidFill>
                </a:rPr>
                <a:t>Valid only if </a:t>
              </a:r>
            </a:p>
            <a:p>
              <a:pPr algn="ctr"/>
              <a:r>
                <a:rPr lang="en-US" altLang="zh-CN" sz="1600" b="1">
                  <a:solidFill>
                    <a:srgbClr val="FF3300"/>
                  </a:solidFill>
                </a:rPr>
                <a:t>programs run equally</a:t>
              </a:r>
            </a:p>
          </p:txBody>
        </p:sp>
        <p:sp>
          <p:nvSpPr>
            <p:cNvPr id="32829" name="AutoShape 96"/>
            <p:cNvSpPr>
              <a:spLocks noChangeArrowheads="1"/>
            </p:cNvSpPr>
            <p:nvPr/>
          </p:nvSpPr>
          <p:spPr bwMode="auto">
            <a:xfrm>
              <a:off x="1536" y="3408"/>
              <a:ext cx="2112" cy="912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Comparing &amp; Summarizing Performance</a:t>
            </a:r>
            <a:br>
              <a:rPr lang="en-US" altLang="zh-TW" dirty="0" smtClean="0"/>
            </a:br>
            <a:r>
              <a:rPr lang="en-US" altLang="zh-TW" sz="3100" dirty="0" smtClean="0"/>
              <a:t>- by weighted arithmetic mean of execution time</a:t>
            </a:r>
            <a:endParaRPr lang="en-US" altLang="zh-CN" dirty="0" smtClean="0">
              <a:ea typeface="PMingLiU" pitchFamily="18" charset="-120"/>
            </a:endParaRPr>
          </a:p>
        </p:txBody>
      </p:sp>
      <p:graphicFrame>
        <p:nvGraphicFramePr>
          <p:cNvPr id="176665" name="Group 537"/>
          <p:cNvGraphicFramePr>
            <a:graphicFrameLocks noGrp="1"/>
          </p:cNvGraphicFramePr>
          <p:nvPr>
            <p:ph type="tbl" idx="1"/>
          </p:nvPr>
        </p:nvGraphicFramePr>
        <p:xfrm>
          <a:off x="685800" y="3032125"/>
          <a:ext cx="7200900" cy="2874963"/>
        </p:xfrm>
        <a:graphic>
          <a:graphicData uri="http://schemas.openxmlformats.org/drawingml/2006/table">
            <a:tbl>
              <a:tblPr/>
              <a:tblGrid>
                <a:gridCol w="1295400"/>
                <a:gridCol w="2552700"/>
                <a:gridCol w="2552700"/>
                <a:gridCol w="80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 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WAM 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200 x 0.4 + 250 x 0.4 + 550 x 0.2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= 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 x 0.4 + 500 x 0.4 + 100 x 0.2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= 380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5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CA7FC-413E-4647-BB47-4D178D39B7B1}" type="slidenum">
              <a:rPr lang="zh-TW" altLang="en-US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3833" name="Text Box 8"/>
          <p:cNvSpPr txBox="1">
            <a:spLocks noChangeArrowheads="1"/>
          </p:cNvSpPr>
          <p:nvPr/>
        </p:nvSpPr>
        <p:spPr bwMode="auto">
          <a:xfrm>
            <a:off x="533400" y="1828800"/>
            <a:ext cx="3124200" cy="36988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ko-KR" sz="1800" b="1">
                <a:latin typeface="Arial" charset="0"/>
                <a:ea typeface="Dotum" pitchFamily="34" charset="-127"/>
              </a:rPr>
              <a:t>Weighted Arithmetic Mean:</a:t>
            </a:r>
          </a:p>
        </p:txBody>
      </p:sp>
      <p:sp>
        <p:nvSpPr>
          <p:cNvPr id="33834" name="Text Box 9"/>
          <p:cNvSpPr txBox="1">
            <a:spLocks noChangeArrowheads="1"/>
          </p:cNvSpPr>
          <p:nvPr/>
        </p:nvSpPr>
        <p:spPr bwMode="auto">
          <a:xfrm>
            <a:off x="3825875" y="1524000"/>
            <a:ext cx="3810000" cy="91598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ko-KR" sz="1800" b="1" dirty="0">
                <a:latin typeface="Arial" charset="0"/>
                <a:ea typeface="Dotum" pitchFamily="34" charset="-127"/>
              </a:rPr>
              <a:t> n</a:t>
            </a:r>
          </a:p>
          <a:p>
            <a:pPr eaLnBrk="0" hangingPunct="0">
              <a:buFont typeface="Symbol" pitchFamily="18" charset="2"/>
              <a:buChar char="S"/>
            </a:pPr>
            <a:r>
              <a:rPr kumimoji="1" lang="en-US" altLang="ko-KR" sz="1800" b="1" dirty="0">
                <a:latin typeface="Arial" charset="0"/>
                <a:ea typeface="Dotum" pitchFamily="34" charset="-127"/>
              </a:rPr>
              <a:t>   </a:t>
            </a:r>
            <a:r>
              <a:rPr kumimoji="1" lang="en-US" altLang="ko-KR" sz="1800" b="1" dirty="0" err="1">
                <a:latin typeface="Arial" charset="0"/>
                <a:ea typeface="Dotum" pitchFamily="34" charset="-127"/>
              </a:rPr>
              <a:t>Weight</a:t>
            </a:r>
            <a:r>
              <a:rPr kumimoji="1" lang="en-US" altLang="ko-KR" sz="1800" b="1" baseline="-25000" dirty="0" err="1"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dirty="0">
                <a:latin typeface="Arial" charset="0"/>
                <a:ea typeface="Dotum" pitchFamily="34" charset="-127"/>
              </a:rPr>
              <a:t>  x Execution </a:t>
            </a:r>
            <a:r>
              <a:rPr kumimoji="1" lang="en-US" altLang="ko-KR" sz="1800" b="1" dirty="0" err="1">
                <a:latin typeface="Arial" charset="0"/>
                <a:ea typeface="Dotum" pitchFamily="34" charset="-127"/>
              </a:rPr>
              <a:t>Time</a:t>
            </a:r>
            <a:r>
              <a:rPr kumimoji="1" lang="en-US" altLang="ko-KR" sz="1800" b="1" baseline="-25000" dirty="0" err="1"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baseline="-25000" dirty="0">
                <a:latin typeface="Arial" charset="0"/>
                <a:ea typeface="Dotum" pitchFamily="34" charset="-127"/>
              </a:rPr>
              <a:t>      </a:t>
            </a:r>
            <a:endParaRPr kumimoji="1" lang="en-US" altLang="ko-KR" sz="1800" b="1" dirty="0">
              <a:latin typeface="Arial" charset="0"/>
              <a:ea typeface="Dotum" pitchFamily="34" charset="-127"/>
            </a:endParaRPr>
          </a:p>
          <a:p>
            <a:pPr eaLnBrk="0" hangingPunct="0"/>
            <a:r>
              <a:rPr kumimoji="1" lang="en-US" altLang="ko-KR" sz="1800" b="1" i="1" dirty="0" err="1"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i="1" dirty="0">
                <a:latin typeface="Arial" charset="0"/>
                <a:ea typeface="Dotum" pitchFamily="34" charset="-127"/>
              </a:rPr>
              <a:t>=1</a:t>
            </a:r>
            <a:endParaRPr kumimoji="1" lang="en-US" altLang="ko-KR" sz="1800" b="1" dirty="0">
              <a:latin typeface="Arial" charset="0"/>
              <a:ea typeface="Dotum" pitchFamily="34" charset="-127"/>
            </a:endParaRPr>
          </a:p>
        </p:txBody>
      </p:sp>
      <p:sp>
        <p:nvSpPr>
          <p:cNvPr id="176666" name="Text Box 538"/>
          <p:cNvSpPr txBox="1">
            <a:spLocks noChangeArrowheads="1"/>
          </p:cNvSpPr>
          <p:nvPr/>
        </p:nvSpPr>
        <p:spPr bwMode="auto">
          <a:xfrm>
            <a:off x="1981200" y="6080125"/>
            <a:ext cx="255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Machine A is better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2000" y="259080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For the 1</a:t>
            </a:r>
            <a:r>
              <a:rPr lang="en-US" altLang="zh-TW" sz="1800" baseline="30000" dirty="0" smtClean="0"/>
              <a:t>st</a:t>
            </a:r>
            <a:r>
              <a:rPr lang="en-US" altLang="zh-TW" sz="1800" dirty="0" smtClean="0"/>
              <a:t> of Weights: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6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Comparing &amp; Summarizing Performance</a:t>
            </a:r>
            <a:br>
              <a:rPr lang="en-US" altLang="zh-TW" dirty="0" smtClean="0"/>
            </a:br>
            <a:r>
              <a:rPr lang="en-US" altLang="zh-TW" sz="3100" dirty="0" smtClean="0"/>
              <a:t>- by weighted arithmetic mean of execution time</a:t>
            </a:r>
            <a:endParaRPr lang="en-US" altLang="zh-CN" dirty="0" smtClean="0">
              <a:ea typeface="PMingLiU" pitchFamily="18" charset="-120"/>
            </a:endParaRPr>
          </a:p>
        </p:txBody>
      </p:sp>
      <p:graphicFrame>
        <p:nvGraphicFramePr>
          <p:cNvPr id="183352" name="Group 56"/>
          <p:cNvGraphicFramePr>
            <a:graphicFrameLocks noGrp="1"/>
          </p:cNvGraphicFramePr>
          <p:nvPr>
            <p:ph type="tbl" idx="1"/>
          </p:nvPr>
        </p:nvGraphicFramePr>
        <p:xfrm>
          <a:off x="723900" y="2743200"/>
          <a:ext cx="7200900" cy="2874264"/>
        </p:xfrm>
        <a:graphic>
          <a:graphicData uri="http://schemas.openxmlformats.org/drawingml/2006/table">
            <a:tbl>
              <a:tblPr/>
              <a:tblGrid>
                <a:gridCol w="1295400"/>
                <a:gridCol w="2552700"/>
                <a:gridCol w="2552700"/>
                <a:gridCol w="80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 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WAM 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200 x 0.2 + 250 x 0.2 + 550 x 0.6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=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400 x 0.2 + 500 x 0.2 + 100 x 0.6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= 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0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9B77C-B1EE-4E83-A4C9-C996D3B940CF}" type="slidenum">
              <a:rPr lang="zh-TW" altLang="en-US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4857" name="Text Box 3"/>
          <p:cNvSpPr txBox="1">
            <a:spLocks noChangeArrowheads="1"/>
          </p:cNvSpPr>
          <p:nvPr/>
        </p:nvSpPr>
        <p:spPr bwMode="auto">
          <a:xfrm>
            <a:off x="746125" y="1751012"/>
            <a:ext cx="3124200" cy="36988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ko-KR" sz="1800" b="1" dirty="0">
                <a:latin typeface="Arial" charset="0"/>
                <a:ea typeface="Dotum" pitchFamily="34" charset="-127"/>
              </a:rPr>
              <a:t>Weighted Arithmetic Mean:</a:t>
            </a:r>
          </a:p>
        </p:txBody>
      </p:sp>
      <p:sp>
        <p:nvSpPr>
          <p:cNvPr id="34858" name="Text Box 4"/>
          <p:cNvSpPr txBox="1">
            <a:spLocks noChangeArrowheads="1"/>
          </p:cNvSpPr>
          <p:nvPr/>
        </p:nvSpPr>
        <p:spPr bwMode="auto">
          <a:xfrm>
            <a:off x="4038600" y="1446212"/>
            <a:ext cx="3810000" cy="915988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ko-KR" sz="1800" b="1">
                <a:latin typeface="Arial" charset="0"/>
                <a:ea typeface="Dotum" pitchFamily="34" charset="-127"/>
              </a:rPr>
              <a:t> n</a:t>
            </a:r>
          </a:p>
          <a:p>
            <a:pPr eaLnBrk="0" hangingPunct="0">
              <a:buFont typeface="Symbol" pitchFamily="18" charset="2"/>
              <a:buChar char="S"/>
            </a:pPr>
            <a:r>
              <a:rPr kumimoji="1" lang="en-US" altLang="ko-KR" sz="1800" b="1">
                <a:latin typeface="Arial" charset="0"/>
                <a:ea typeface="Dotum" pitchFamily="34" charset="-127"/>
              </a:rPr>
              <a:t>   Weight</a:t>
            </a:r>
            <a:r>
              <a:rPr kumimoji="1" lang="en-US" altLang="ko-KR" sz="1800" b="1" baseline="-25000"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>
                <a:latin typeface="Arial" charset="0"/>
                <a:ea typeface="Dotum" pitchFamily="34" charset="-127"/>
              </a:rPr>
              <a:t>  x Execution Time</a:t>
            </a:r>
            <a:r>
              <a:rPr kumimoji="1" lang="en-US" altLang="ko-KR" sz="1800" b="1" baseline="-25000">
                <a:latin typeface="Arial" charset="0"/>
                <a:ea typeface="Dotum" pitchFamily="34" charset="-127"/>
              </a:rPr>
              <a:t>i      </a:t>
            </a:r>
            <a:endParaRPr kumimoji="1" lang="en-US" altLang="ko-KR" sz="1800" b="1">
              <a:latin typeface="Arial" charset="0"/>
              <a:ea typeface="Dotum" pitchFamily="34" charset="-127"/>
            </a:endParaRPr>
          </a:p>
          <a:p>
            <a:pPr eaLnBrk="0" hangingPunct="0"/>
            <a:r>
              <a:rPr kumimoji="1" lang="en-US" altLang="ko-KR" sz="1800" b="1" i="1">
                <a:latin typeface="Arial" charset="0"/>
                <a:ea typeface="Dotum" pitchFamily="34" charset="-127"/>
              </a:rPr>
              <a:t>i=1</a:t>
            </a:r>
            <a:endParaRPr kumimoji="1" lang="en-US" altLang="ko-KR" sz="1800" b="1">
              <a:latin typeface="Arial" charset="0"/>
              <a:ea typeface="Dotum" pitchFamily="34" charset="-127"/>
            </a:endParaRP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4527550" y="5638800"/>
            <a:ext cx="253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Machine B is better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914400" y="6172200"/>
            <a:ext cx="7281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It depends </a:t>
            </a:r>
            <a:r>
              <a:rPr lang="en-US" altLang="zh-TW" sz="2000" b="1" dirty="0">
                <a:solidFill>
                  <a:srgbClr val="FF0000"/>
                </a:solidFill>
              </a:rPr>
              <a:t>very much on how to weigh each testing item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2000" y="2373868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For the 2</a:t>
            </a:r>
            <a:r>
              <a:rPr lang="en-US" altLang="zh-TW" sz="1800" baseline="30000" dirty="0" smtClean="0"/>
              <a:t>nd</a:t>
            </a:r>
            <a:r>
              <a:rPr lang="en-US" altLang="zh-TW" sz="1800" dirty="0" smtClean="0"/>
              <a:t> set of Weights: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3" grpId="0"/>
      <p:bldP spid="1833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Comparing &amp; Summarizing Performance</a:t>
            </a:r>
            <a:br>
              <a:rPr lang="en-US" altLang="zh-TW" dirty="0" smtClean="0"/>
            </a:br>
            <a:r>
              <a:rPr lang="en-US" altLang="zh-TW" sz="3100" dirty="0" smtClean="0"/>
              <a:t>- by geometric mean of execution time</a:t>
            </a:r>
            <a:endParaRPr lang="en-US" altLang="zh-CN" dirty="0" smtClean="0">
              <a:ea typeface="PMingLiU" pitchFamily="18" charset="-120"/>
            </a:endParaRPr>
          </a:p>
        </p:txBody>
      </p:sp>
      <p:graphicFrame>
        <p:nvGraphicFramePr>
          <p:cNvPr id="181337" name="Group 89"/>
          <p:cNvGraphicFramePr>
            <a:graphicFrameLocks noGrp="1"/>
          </p:cNvGraphicFramePr>
          <p:nvPr>
            <p:ph sz="half" idx="1"/>
          </p:nvPr>
        </p:nvGraphicFramePr>
        <p:xfrm>
          <a:off x="228600" y="2209800"/>
          <a:ext cx="3962400" cy="146304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1386" name="Group 138"/>
          <p:cNvGraphicFramePr>
            <a:graphicFrameLocks noGrp="1"/>
          </p:cNvGraphicFramePr>
          <p:nvPr>
            <p:ph sz="half" idx="2"/>
          </p:nvPr>
        </p:nvGraphicFramePr>
        <p:xfrm>
          <a:off x="76200" y="4648200"/>
          <a:ext cx="4297363" cy="1828800"/>
        </p:xfrm>
        <a:graphic>
          <a:graphicData uri="http://schemas.openxmlformats.org/drawingml/2006/table">
            <a:tbl>
              <a:tblPr/>
              <a:tblGrid>
                <a:gridCol w="1665288"/>
                <a:gridCol w="1316037"/>
                <a:gridCol w="1316038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Normalized to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AB24A-97C8-4A2A-B083-02FAC595F8FF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196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2519362" cy="369887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ko-KR" sz="1800" b="1" dirty="0">
                <a:latin typeface="Arial" charset="0"/>
                <a:ea typeface="Dotum" pitchFamily="34" charset="-127"/>
              </a:rPr>
              <a:t>Geometric Mean:     n</a:t>
            </a:r>
          </a:p>
        </p:txBody>
      </p:sp>
      <p:sp>
        <p:nvSpPr>
          <p:cNvPr id="6197" name="Text Box 6"/>
          <p:cNvSpPr txBox="1">
            <a:spLocks noChangeArrowheads="1"/>
          </p:cNvSpPr>
          <p:nvPr/>
        </p:nvSpPr>
        <p:spPr bwMode="auto">
          <a:xfrm>
            <a:off x="2516188" y="1600200"/>
            <a:ext cx="2436812" cy="3365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buFont typeface="Symbol" pitchFamily="18" charset="2"/>
              <a:buChar char="P"/>
            </a:pPr>
            <a:r>
              <a:rPr kumimoji="1" lang="en-US" altLang="ko-KR" sz="1600" b="1">
                <a:latin typeface="Arial" charset="0"/>
                <a:ea typeface="Dotum" pitchFamily="34" charset="-127"/>
              </a:rPr>
              <a:t>  Execution time ratio</a:t>
            </a:r>
            <a:r>
              <a:rPr kumimoji="1" lang="en-US" altLang="ko-KR" sz="1600" b="1" baseline="-25000">
                <a:latin typeface="Arial" charset="0"/>
                <a:ea typeface="Dotum" pitchFamily="34" charset="-127"/>
              </a:rPr>
              <a:t>i</a:t>
            </a:r>
            <a:endParaRPr kumimoji="1" lang="en-US" altLang="ko-KR" sz="1600" b="1">
              <a:latin typeface="Arial" charset="0"/>
              <a:ea typeface="Dotum" pitchFamily="34" charset="-127"/>
            </a:endParaRPr>
          </a:p>
        </p:txBody>
      </p:sp>
      <p:sp>
        <p:nvSpPr>
          <p:cNvPr id="6198" name="Text Box 7"/>
          <p:cNvSpPr txBox="1">
            <a:spLocks noChangeArrowheads="1"/>
          </p:cNvSpPr>
          <p:nvPr/>
        </p:nvSpPr>
        <p:spPr bwMode="auto">
          <a:xfrm>
            <a:off x="2514600" y="1828800"/>
            <a:ext cx="434975" cy="304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ko-KR" sz="1400" b="1" i="1">
                <a:latin typeface="Arial" charset="0"/>
                <a:ea typeface="Dotum" pitchFamily="34" charset="-127"/>
              </a:rPr>
              <a:t>I=1</a:t>
            </a:r>
          </a:p>
        </p:txBody>
      </p:sp>
      <p:sp>
        <p:nvSpPr>
          <p:cNvPr id="6199" name="Text Box 8"/>
          <p:cNvSpPr txBox="1">
            <a:spLocks noChangeArrowheads="1"/>
          </p:cNvSpPr>
          <p:nvPr/>
        </p:nvSpPr>
        <p:spPr bwMode="auto">
          <a:xfrm>
            <a:off x="2527300" y="1447800"/>
            <a:ext cx="292100" cy="304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ko-KR" sz="1400" b="1" i="1">
                <a:latin typeface="Arial" charset="0"/>
                <a:ea typeface="Dotum" pitchFamily="34" charset="-127"/>
              </a:rPr>
              <a:t>n</a:t>
            </a:r>
          </a:p>
        </p:txBody>
      </p:sp>
      <p:sp>
        <p:nvSpPr>
          <p:cNvPr id="6200" name="Line 10"/>
          <p:cNvSpPr>
            <a:spLocks noChangeShapeType="1"/>
          </p:cNvSpPr>
          <p:nvPr/>
        </p:nvSpPr>
        <p:spPr bwMode="auto">
          <a:xfrm>
            <a:off x="3460750" y="2438400"/>
            <a:ext cx="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01" name="Line 11"/>
          <p:cNvSpPr>
            <a:spLocks noChangeShapeType="1"/>
          </p:cNvSpPr>
          <p:nvPr/>
        </p:nvSpPr>
        <p:spPr bwMode="auto">
          <a:xfrm>
            <a:off x="2286000" y="190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02" name="Line 12"/>
          <p:cNvSpPr>
            <a:spLocks noChangeShapeType="1"/>
          </p:cNvSpPr>
          <p:nvPr/>
        </p:nvSpPr>
        <p:spPr bwMode="auto">
          <a:xfrm flipV="1">
            <a:off x="2286000" y="1524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03" name="Line 13"/>
          <p:cNvSpPr>
            <a:spLocks noChangeShapeType="1"/>
          </p:cNvSpPr>
          <p:nvPr/>
        </p:nvSpPr>
        <p:spPr bwMode="auto">
          <a:xfrm>
            <a:off x="2514600" y="1524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457200" y="3733800"/>
            <a:ext cx="3581400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ko-KR" sz="1800">
                <a:latin typeface="Arial" charset="0"/>
                <a:ea typeface="Dotum" pitchFamily="34" charset="-127"/>
              </a:rPr>
              <a:t>Normalized Execution Time </a:t>
            </a:r>
            <a:r>
              <a:rPr kumimoji="1" lang="en-US" altLang="ko-KR" sz="1800" i="1">
                <a:latin typeface="Arial" charset="0"/>
                <a:ea typeface="Dotum" pitchFamily="34" charset="-127"/>
              </a:rPr>
              <a:t>to a </a:t>
            </a:r>
          </a:p>
          <a:p>
            <a:pPr algn="ctr" eaLnBrk="0" hangingPunct="0"/>
            <a:r>
              <a:rPr kumimoji="1" lang="en-US" altLang="ko-KR" sz="1800" i="1">
                <a:latin typeface="Arial" charset="0"/>
                <a:ea typeface="Dotum" pitchFamily="34" charset="-127"/>
              </a:rPr>
              <a:t>reference machine</a:t>
            </a:r>
            <a:endParaRPr kumimoji="1" lang="en-US" altLang="ko-KR" sz="1800">
              <a:latin typeface="Arial" charset="0"/>
              <a:ea typeface="Dotum" pitchFamily="34" charset="-127"/>
            </a:endParaRP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4800600" y="1751013"/>
            <a:ext cx="4191000" cy="1905000"/>
            <a:chOff x="3456" y="685"/>
            <a:chExt cx="2640" cy="1056"/>
          </a:xfrm>
        </p:grpSpPr>
        <p:sp>
          <p:nvSpPr>
            <p:cNvPr id="6206" name="Rectangle 140"/>
            <p:cNvSpPr>
              <a:spLocks noChangeArrowheads="1"/>
            </p:cNvSpPr>
            <p:nvPr/>
          </p:nvSpPr>
          <p:spPr bwMode="auto">
            <a:xfrm>
              <a:off x="4032" y="894"/>
              <a:ext cx="15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3300"/>
                  </a:solidFill>
                </a:rPr>
                <a:t>Same GM </a:t>
              </a:r>
            </a:p>
            <a:p>
              <a:pPr algn="ctr"/>
              <a:r>
                <a:rPr lang="en-US" altLang="zh-CN" sz="1600" b="1">
                  <a:solidFill>
                    <a:srgbClr val="FF3300"/>
                  </a:solidFill>
                </a:rPr>
                <a:t>≠</a:t>
              </a:r>
            </a:p>
            <a:p>
              <a:pPr algn="ctr"/>
              <a:r>
                <a:rPr lang="en-US" altLang="zh-CN" sz="1600" b="1">
                  <a:solidFill>
                    <a:srgbClr val="FF3300"/>
                  </a:solidFill>
                </a:rPr>
                <a:t>same execution time or same performance</a:t>
              </a:r>
            </a:p>
          </p:txBody>
        </p:sp>
        <p:sp>
          <p:nvSpPr>
            <p:cNvPr id="6207" name="AutoShape 141"/>
            <p:cNvSpPr>
              <a:spLocks noChangeArrowheads="1"/>
            </p:cNvSpPr>
            <p:nvPr/>
          </p:nvSpPr>
          <p:spPr bwMode="auto">
            <a:xfrm>
              <a:off x="3456" y="685"/>
              <a:ext cx="2640" cy="1056"/>
            </a:xfrm>
            <a:prstGeom prst="irregularSeal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" name="Object 63"/>
          <p:cNvGraphicFramePr>
            <a:graphicFrameLocks noChangeAspect="1"/>
          </p:cNvGraphicFramePr>
          <p:nvPr/>
        </p:nvGraphicFramePr>
        <p:xfrm>
          <a:off x="4765675" y="4191000"/>
          <a:ext cx="41497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3937000" imgH="1879600" progId="Equation.3">
                  <p:embed/>
                </p:oleObj>
              </mc:Choice>
              <mc:Fallback>
                <p:oleObj name="公式" r:id="rId3" imgW="3937000" imgH="1879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4191000"/>
                        <a:ext cx="41497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12"/>
          <p:cNvSpPr txBox="1">
            <a:spLocks noChangeArrowheads="1"/>
          </p:cNvSpPr>
          <p:nvPr/>
        </p:nvSpPr>
        <p:spPr bwMode="auto">
          <a:xfrm>
            <a:off x="533400" y="1447800"/>
            <a:ext cx="7924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/>
              <a:t>4 bits processor</a:t>
            </a:r>
          </a:p>
          <a:p>
            <a:pPr>
              <a:buFont typeface="Arial" charset="0"/>
              <a:buChar char="•"/>
            </a:pPr>
            <a:endParaRPr lang="en-US" altLang="zh-TW" sz="1600"/>
          </a:p>
          <a:p>
            <a:pPr>
              <a:buFont typeface="Arial" charset="0"/>
              <a:buChar char="•"/>
            </a:pPr>
            <a:endParaRPr lang="en-US" altLang="zh-TW" sz="1600"/>
          </a:p>
          <a:p>
            <a:pPr>
              <a:buFont typeface="Arial" charset="0"/>
              <a:buChar char="•"/>
            </a:pPr>
            <a:endParaRPr lang="en-US" altLang="zh-TW" sz="1600"/>
          </a:p>
          <a:p>
            <a:endParaRPr lang="en-US" altLang="zh-TW" sz="1600"/>
          </a:p>
          <a:p>
            <a:pPr>
              <a:buFont typeface="Arial" charset="0"/>
              <a:buChar char="•"/>
            </a:pPr>
            <a:r>
              <a:rPr lang="en-US" altLang="zh-TW" sz="1600"/>
              <a:t>8 bits processors</a:t>
            </a:r>
            <a:endParaRPr lang="zh-TW" altLang="en-US" sz="16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i="1" dirty="0" smtClean="0"/>
              <a:t>Advances Come from Design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A Brief History of Intel Microprocessors</a:t>
            </a:r>
            <a:endParaRPr lang="en-US" altLang="zh-TW" sz="3600" dirty="0" smtClean="0">
              <a:ea typeface="SimSun" pitchFamily="2" charset="-122"/>
            </a:endParaRPr>
          </a:p>
        </p:txBody>
      </p:sp>
      <p:sp>
        <p:nvSpPr>
          <p:cNvPr id="13324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5E0650B-7817-4907-ADFA-44B9C54C8C83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7413" name="AutoShape 5" descr="4004B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zh-TW"/>
          </a:p>
        </p:txBody>
      </p:sp>
      <p:pic>
        <p:nvPicPr>
          <p:cNvPr id="17414" name="Picture 7" descr="4004 Microproces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608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447800" y="1828800"/>
            <a:ext cx="510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4004 (1971)</a:t>
            </a:r>
          </a:p>
          <a:p>
            <a:pPr>
              <a:buFontTx/>
              <a:buChar char="•"/>
            </a:pPr>
            <a:r>
              <a:rPr lang="en-US" altLang="zh-CN" sz="1600"/>
              <a:t> Intel's first microprocessor</a:t>
            </a:r>
          </a:p>
        </p:txBody>
      </p:sp>
      <p:pic>
        <p:nvPicPr>
          <p:cNvPr id="17416" name="Picture 13" descr="8008 Microprocess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53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Text Box 14"/>
          <p:cNvSpPr txBox="1">
            <a:spLocks noChangeArrowheads="1"/>
          </p:cNvSpPr>
          <p:nvPr/>
        </p:nvSpPr>
        <p:spPr bwMode="auto">
          <a:xfrm>
            <a:off x="1219200" y="3048000"/>
            <a:ext cx="2667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8008 (1972)</a:t>
            </a:r>
          </a:p>
          <a:p>
            <a:pPr>
              <a:buFontTx/>
              <a:buChar char="•"/>
            </a:pPr>
            <a:r>
              <a:rPr lang="en-US" altLang="zh-CN" sz="1600"/>
              <a:t> twice as powerful as the 4004 </a:t>
            </a:r>
          </a:p>
        </p:txBody>
      </p:sp>
      <p:pic>
        <p:nvPicPr>
          <p:cNvPr id="17418" name="Picture 16" descr="8080 Microprocess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971800"/>
            <a:ext cx="746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5257800" y="2819400"/>
            <a:ext cx="3429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8080 (1974)</a:t>
            </a:r>
          </a:p>
          <a:p>
            <a:pPr>
              <a:buFontTx/>
              <a:buChar char="•"/>
            </a:pPr>
            <a:r>
              <a:rPr lang="en-US" altLang="zh-CN" sz="1600"/>
              <a:t> brains of the first personal computer </a:t>
            </a:r>
          </a:p>
          <a:p>
            <a:pPr>
              <a:buFontTx/>
              <a:buChar char="•"/>
            </a:pPr>
            <a:r>
              <a:rPr lang="en-US" altLang="zh-CN" sz="1600"/>
              <a:t> ~US$ 400</a:t>
            </a:r>
          </a:p>
        </p:txBody>
      </p:sp>
      <p:pic>
        <p:nvPicPr>
          <p:cNvPr id="17420" name="Picture 19" descr="8086-8088 Microprocess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8921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1752600" y="4114800"/>
            <a:ext cx="6324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4300"/>
            <a:r>
              <a:rPr lang="en-US" altLang="zh-CN" sz="1600" b="1"/>
              <a:t>8086 – 8088 (1978)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brains of IBM's new hit product -- the IBM PC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The 8088's success propelled Intel into the ranks of the Fortune 500, 	and Fortune magazine named the company one of the "Business 	Triumphs of the Seventies." </a:t>
            </a:r>
          </a:p>
        </p:txBody>
      </p:sp>
      <p:pic>
        <p:nvPicPr>
          <p:cNvPr id="17422" name="Picture 369" descr="286 Microprocesso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550" y="5334000"/>
            <a:ext cx="8715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3" name="Text Box 370"/>
          <p:cNvSpPr txBox="1">
            <a:spLocks noChangeArrowheads="1"/>
          </p:cNvSpPr>
          <p:nvPr/>
        </p:nvSpPr>
        <p:spPr bwMode="auto">
          <a:xfrm>
            <a:off x="1676400" y="5334000"/>
            <a:ext cx="6991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77800"/>
            <a:r>
              <a:rPr lang="en-US" altLang="zh-CN" sz="1600" b="1"/>
              <a:t>80286 (1982)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first Intel processor that could run all the software written for its  	predecessor 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Within 6 years of its release, an estimated 15 million 286-based 	personal computers were installed around the world. </a:t>
            </a:r>
          </a:p>
        </p:txBody>
      </p:sp>
      <p:sp>
        <p:nvSpPr>
          <p:cNvPr id="17424" name="文字方塊 17"/>
          <p:cNvSpPr txBox="1">
            <a:spLocks noChangeArrowheads="1"/>
          </p:cNvSpPr>
          <p:nvPr/>
        </p:nvSpPr>
        <p:spPr bwMode="auto">
          <a:xfrm>
            <a:off x="533400" y="3886200"/>
            <a:ext cx="792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/>
              <a:t>16 bits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Computer Processor History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 Brief Summary of Intel Microprocessors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Die Cost Calculation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Performance Measuring &amp; </a:t>
            </a:r>
            <a:r>
              <a:rPr lang="en-US" altLang="zh-CN" dirty="0" smtClean="0"/>
              <a:t>Evaluation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Appendix: </a:t>
            </a:r>
            <a:r>
              <a:rPr lang="en-US" altLang="zh-CN" b="1" dirty="0" smtClean="0"/>
              <a:t>Amdahl’s </a:t>
            </a:r>
            <a:r>
              <a:rPr lang="en-US" altLang="zh-CN" b="1" dirty="0"/>
              <a:t>Law &amp; Example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6A2F1F-16B6-4E7B-B4B3-DFA87D1A10B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1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Amdahl’s Law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76400" y="2590800"/>
          <a:ext cx="525303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Équation" r:id="rId3" imgW="3416300" imgH="889000" progId="Equation.3">
                  <p:embed/>
                </p:oleObj>
              </mc:Choice>
              <mc:Fallback>
                <p:oleObj name="Équation" r:id="rId3" imgW="34163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5253038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54CE7-25CC-4508-84BB-95454A713F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93837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/>
              <a:t>Amdahl’s Law – law of diminishing returns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In general case, assume several enhancements has been taken for the system, the speedup for whole system is:</a:t>
            </a:r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600" dirty="0" smtClean="0"/>
              <a:t>	</a:t>
            </a:r>
            <a:r>
              <a:rPr lang="en-US" altLang="zh-TW" sz="1800" dirty="0" smtClean="0"/>
              <a:t>where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F</a:t>
            </a:r>
            <a:r>
              <a:rPr lang="en-US" altLang="zh-TW" sz="1800" b="1" i="1" dirty="0" err="1" smtClean="0"/>
              <a:t>i</a:t>
            </a:r>
            <a:r>
              <a:rPr lang="en-US" altLang="zh-TW" sz="1800" b="1" i="1" dirty="0" smtClean="0"/>
              <a:t> </a:t>
            </a:r>
            <a:r>
              <a:rPr lang="en-US" altLang="zh-TW" sz="1800" dirty="0" smtClean="0"/>
              <a:t> is the fraction of enhancement </a:t>
            </a:r>
            <a:r>
              <a:rPr lang="en-US" altLang="zh-TW" sz="1800" b="1" i="1" dirty="0" err="1" smtClean="0"/>
              <a:t>i</a:t>
            </a:r>
            <a:r>
              <a:rPr lang="en-US" altLang="zh-TW" sz="1800" dirty="0" smtClean="0"/>
              <a:t> and </a:t>
            </a:r>
            <a:r>
              <a:rPr lang="en-US" altLang="zh-TW" sz="1800" b="1" dirty="0" smtClean="0"/>
              <a:t>S</a:t>
            </a:r>
            <a:r>
              <a:rPr lang="en-US" altLang="zh-TW" sz="1800" b="1" i="1" dirty="0" smtClean="0"/>
              <a:t>i</a:t>
            </a:r>
            <a:r>
              <a:rPr lang="en-US" altLang="zh-TW" sz="1800" dirty="0" smtClean="0"/>
              <a:t>  is the speedup of the corresponding enhancement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6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The new execution time 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zh-TW" altLang="en-US" sz="1600" dirty="0" smtClean="0"/>
          </a:p>
        </p:txBody>
      </p:sp>
      <p:graphicFrame>
        <p:nvGraphicFramePr>
          <p:cNvPr id="7171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89050" y="5410200"/>
          <a:ext cx="7854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5295900" imgH="482600" progId="Equation.3">
                  <p:embed/>
                </p:oleObj>
              </mc:Choice>
              <mc:Fallback>
                <p:oleObj name="Equation" r:id="rId5" imgW="5295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410200"/>
                        <a:ext cx="78549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Amdahl’s Law </a:t>
            </a:r>
            <a:br>
              <a:rPr lang="en-US" altLang="zh-TW" dirty="0" smtClean="0"/>
            </a:br>
            <a:r>
              <a:rPr lang="en-US" altLang="zh-TW" sz="3100" dirty="0" smtClean="0"/>
              <a:t>- An </a:t>
            </a:r>
            <a:r>
              <a:rPr lang="en-US" altLang="zh-CN" sz="3100" dirty="0" smtClean="0"/>
              <a:t>Example</a:t>
            </a:r>
            <a:endParaRPr lang="en-US" altLang="zh-CN" dirty="0" smtClean="0">
              <a:ea typeface="PMingLiU" pitchFamily="18" charset="-12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8305800" cy="4343400"/>
          </a:xfrm>
        </p:spPr>
        <p:txBody>
          <a:bodyPr/>
          <a:lstStyle/>
          <a:p>
            <a:r>
              <a:rPr lang="en-US" altLang="zh-CN" sz="2400" dirty="0" smtClean="0"/>
              <a:t>Float instruction: </a:t>
            </a:r>
          </a:p>
          <a:p>
            <a:pPr lvl="1"/>
            <a:r>
              <a:rPr lang="en-US" altLang="zh-CN" sz="2000" dirty="0" smtClean="0"/>
              <a:t>Fraction: 50%</a:t>
            </a:r>
          </a:p>
          <a:p>
            <a:pPr lvl="1"/>
            <a:r>
              <a:rPr lang="en-US" altLang="zh-CN" sz="2000" dirty="0" smtClean="0"/>
              <a:t>Speedup: 2.0x</a:t>
            </a:r>
          </a:p>
          <a:p>
            <a:r>
              <a:rPr lang="en-US" altLang="zh-CN" sz="2400" dirty="0" smtClean="0"/>
              <a:t>Integer instruction:</a:t>
            </a:r>
          </a:p>
          <a:p>
            <a:pPr lvl="1"/>
            <a:r>
              <a:rPr lang="en-US" altLang="zh-CN" sz="2000" dirty="0" smtClean="0"/>
              <a:t>Fraction: 30%</a:t>
            </a:r>
          </a:p>
          <a:p>
            <a:pPr lvl="1"/>
            <a:r>
              <a:rPr lang="en-US" altLang="zh-CN" sz="2000" dirty="0" smtClean="0"/>
              <a:t>Speedup: 3.0x</a:t>
            </a:r>
          </a:p>
          <a:p>
            <a:r>
              <a:rPr lang="en-US" altLang="zh-CN" sz="2400" dirty="0" smtClean="0"/>
              <a:t>Others keep the same.</a:t>
            </a:r>
            <a:endParaRPr lang="en-US" altLang="zh-CN" sz="2800" dirty="0" smtClean="0"/>
          </a:p>
          <a:p>
            <a:pPr lvl="1"/>
            <a:endParaRPr lang="en-US" altLang="zh-CN" sz="2400" dirty="0" smtClean="0"/>
          </a:p>
        </p:txBody>
      </p:sp>
      <p:graphicFrame>
        <p:nvGraphicFramePr>
          <p:cNvPr id="1577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4800600"/>
          <a:ext cx="5156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543300" imgH="673100" progId="Equation.3">
                  <p:embed/>
                </p:oleObj>
              </mc:Choice>
              <mc:Fallback>
                <p:oleObj name="Equation" r:id="rId3" imgW="35433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51562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C547D-70D8-4D8F-90E6-FEB5B760DCBF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6096000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= 1 / ((1-0.5-0.3)+(0.5/2+0.3/3))=1.818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Amdahl’s Law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- </a:t>
            </a:r>
            <a:r>
              <a:rPr lang="en-US" altLang="zh-TW" sz="2800" dirty="0" smtClean="0"/>
              <a:t>Intuition: “Make the common case faster”</a:t>
            </a:r>
            <a:endParaRPr lang="en-US" altLang="zh-TW" sz="3200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/>
              <a:t>I have two processors, which can help accelerate one of the below parts by parallel processing. Two parts occupy the total time percentage of 95% and 5%.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14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1800" dirty="0" err="1" smtClean="0"/>
              <a:t>Fraction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95%, 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2.0x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overall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1/((1-0.95)+0.95/2) = 1.905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18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1800" dirty="0" err="1" smtClean="0"/>
              <a:t>Fraction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5%, 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2.0x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overall</a:t>
            </a:r>
            <a:r>
              <a:rPr lang="en-US" altLang="zh-TW" sz="1800" baseline="-25000" dirty="0" smtClean="0"/>
              <a:t>  </a:t>
            </a:r>
            <a:r>
              <a:rPr lang="en-US" altLang="zh-TW" sz="1800" dirty="0" smtClean="0"/>
              <a:t>= 1/((1-0.05)+0.05/2) = 1.026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000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2000" dirty="0" smtClean="0">
                <a:solidFill>
                  <a:srgbClr val="3333FF"/>
                </a:solidFill>
              </a:rPr>
              <a:t>				1.905 vs. 1.026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2000" b="1" dirty="0" smtClean="0">
                <a:solidFill>
                  <a:srgbClr val="3333FF"/>
                </a:solidFill>
              </a:rPr>
              <a:t>			Make the common case faster!!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000" dirty="0" smtClean="0">
              <a:solidFill>
                <a:srgbClr val="3333FF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1800" dirty="0" err="1" smtClean="0"/>
              <a:t>Fraction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= 5%, 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enhanced</a:t>
            </a:r>
            <a:r>
              <a:rPr lang="en-US" altLang="zh-TW" sz="1800" baseline="-25000" dirty="0" smtClean="0"/>
              <a:t> </a:t>
            </a:r>
            <a:r>
              <a:rPr lang="en-US" altLang="zh-TW" sz="1800" dirty="0" smtClean="0"/>
              <a:t>-&gt; infinity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Speedup</a:t>
            </a:r>
            <a:r>
              <a:rPr lang="en-US" altLang="zh-TW" sz="1800" baseline="-25000" dirty="0" err="1" smtClean="0"/>
              <a:t>overall</a:t>
            </a:r>
            <a:r>
              <a:rPr lang="en-US" altLang="zh-TW" sz="1800" baseline="-25000" dirty="0" smtClean="0"/>
              <a:t>  </a:t>
            </a:r>
            <a:r>
              <a:rPr lang="en-US" altLang="zh-TW" sz="1800" dirty="0" smtClean="0"/>
              <a:t>= 1/(1-0.05) = 1.052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1800" dirty="0" smtClean="0"/>
          </a:p>
          <a:p>
            <a:pPr algn="ctr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TW" sz="2000" dirty="0" smtClean="0">
                <a:solidFill>
                  <a:srgbClr val="3333FF"/>
                </a:solidFill>
              </a:rPr>
              <a:t>1.052 is still much smaller than 1.905.</a:t>
            </a:r>
          </a:p>
        </p:txBody>
      </p:sp>
      <p:sp>
        <p:nvSpPr>
          <p:cNvPr id="3072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AAA9A-5172-4F4B-9E1D-CB09BFB910AC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4" name="Picture 2" descr="http://www.vtaide.com/English/images/elephant-mou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895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smtClean="0"/>
              <a:t>A Common Confusion: CPI vs. Amdahl’s Law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0675"/>
            <a:ext cx="4038600" cy="4525963"/>
          </a:xfrm>
        </p:spPr>
        <p:txBody>
          <a:bodyPr/>
          <a:lstStyle/>
          <a:p>
            <a:r>
              <a:rPr lang="en-US" altLang="zh-TW" sz="1600" smtClean="0"/>
              <a:t>Assume a program consists of three classes of instructions A,B and C, as shown below.</a:t>
            </a:r>
          </a:p>
          <a:p>
            <a:r>
              <a:rPr lang="en-US" altLang="zh-TW" sz="1600" smtClean="0"/>
              <a:t>An enhancement is made by doubling the speed of instruction class A </a:t>
            </a:r>
          </a:p>
          <a:p>
            <a:r>
              <a:rPr lang="en-US" altLang="zh-TW" sz="1600" smtClean="0"/>
              <a:t>Assume instruction count for the program and CPU clock cycle is not influenced</a:t>
            </a:r>
          </a:p>
          <a:p>
            <a:r>
              <a:rPr lang="en-US" altLang="zh-TW" sz="1600" smtClean="0"/>
              <a:t>What is the overall speedup achieved for the program</a:t>
            </a:r>
          </a:p>
        </p:txBody>
      </p:sp>
      <p:graphicFrame>
        <p:nvGraphicFramePr>
          <p:cNvPr id="148543" name="Group 63"/>
          <p:cNvGraphicFramePr>
            <a:graphicFrameLocks noGrp="1"/>
          </p:cNvGraphicFramePr>
          <p:nvPr>
            <p:ph sz="quarter" idx="2"/>
          </p:nvPr>
        </p:nvGraphicFramePr>
        <p:xfrm>
          <a:off x="609600" y="4333875"/>
          <a:ext cx="3810000" cy="2219326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609600"/>
                <a:gridCol w="6858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Instruction </a:t>
                      </a:r>
                      <a:b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</a:b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Class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Frequency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Old </a:t>
                      </a:r>
                      <a:b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</a:b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CPI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New</a:t>
                      </a:r>
                      <a:b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</a:b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CPI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20%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20%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60%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50B85-49FE-42DD-BB2C-21EE94D9D0BF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892675" y="1590675"/>
            <a:ext cx="2862263" cy="1981200"/>
            <a:chOff x="2910" y="720"/>
            <a:chExt cx="1537" cy="1197"/>
          </a:xfrm>
        </p:grpSpPr>
        <p:graphicFrame>
          <p:nvGraphicFramePr>
            <p:cNvPr id="9220" name="Object 49"/>
            <p:cNvGraphicFramePr>
              <a:graphicFrameLocks noChangeAspect="1"/>
            </p:cNvGraphicFramePr>
            <p:nvPr/>
          </p:nvGraphicFramePr>
          <p:xfrm>
            <a:off x="3072" y="960"/>
            <a:ext cx="1375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4" imgW="2501900" imgH="1549400" progId="Equation.3">
                    <p:embed/>
                  </p:oleObj>
                </mc:Choice>
                <mc:Fallback>
                  <p:oleObj name="Equation" r:id="rId4" imgW="2501900" imgH="15494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960"/>
                          <a:ext cx="1375" cy="9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47"/>
            <p:cNvSpPr txBox="1">
              <a:spLocks noChangeArrowheads="1"/>
            </p:cNvSpPr>
            <p:nvPr/>
          </p:nvSpPr>
          <p:spPr bwMode="auto">
            <a:xfrm>
              <a:off x="2910" y="720"/>
              <a:ext cx="72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3333FF"/>
                  </a:solidFill>
                </a:rPr>
                <a:t>Method 1: CPI</a:t>
              </a:r>
            </a:p>
            <a:p>
              <a:r>
                <a:rPr lang="en-US" altLang="zh-TW" sz="1400">
                  <a:solidFill>
                    <a:srgbClr val="3333FF"/>
                  </a:solidFill>
                </a:rPr>
                <a:t> </a:t>
              </a:r>
              <a:r>
                <a:rPr lang="en-US" altLang="zh-TW" sz="1400"/>
                <a:t/>
              </a:r>
              <a:br>
                <a:rPr lang="en-US" altLang="zh-TW" sz="1400"/>
              </a:br>
              <a:endParaRPr lang="en-US" altLang="zh-TW" sz="14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876800" y="3571875"/>
            <a:ext cx="2667000" cy="965200"/>
            <a:chOff x="2880" y="1968"/>
            <a:chExt cx="1680" cy="608"/>
          </a:xfrm>
        </p:grpSpPr>
        <p:sp>
          <p:nvSpPr>
            <p:cNvPr id="9259" name="Text Box 48"/>
            <p:cNvSpPr txBox="1">
              <a:spLocks noChangeArrowheads="1"/>
            </p:cNvSpPr>
            <p:nvPr/>
          </p:nvSpPr>
          <p:spPr bwMode="auto">
            <a:xfrm>
              <a:off x="2880" y="1968"/>
              <a:ext cx="137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3333FF"/>
                  </a:solidFill>
                </a:rPr>
                <a:t>Method 2: Amdahl’s Law</a:t>
              </a:r>
              <a:r>
                <a:rPr lang="en-US" altLang="zh-TW" sz="1400"/>
                <a:t/>
              </a:r>
              <a:br>
                <a:rPr lang="en-US" altLang="zh-TW" sz="1400"/>
              </a:br>
              <a:endParaRPr lang="en-US" altLang="zh-TW" sz="1400"/>
            </a:p>
          </p:txBody>
        </p:sp>
        <p:graphicFrame>
          <p:nvGraphicFramePr>
            <p:cNvPr id="9219" name="Object 51"/>
            <p:cNvGraphicFramePr>
              <a:graphicFrameLocks noChangeAspect="1"/>
            </p:cNvGraphicFramePr>
            <p:nvPr/>
          </p:nvGraphicFramePr>
          <p:xfrm>
            <a:off x="2928" y="2208"/>
            <a:ext cx="163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6" imgW="2590800" imgH="584200" progId="Equation.3">
                    <p:embed/>
                  </p:oleObj>
                </mc:Choice>
                <mc:Fallback>
                  <p:oleObj name="Equation" r:id="rId6" imgW="2590800" imgH="5842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208"/>
                          <a:ext cx="1632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800600" y="3495675"/>
            <a:ext cx="4343399" cy="1439863"/>
            <a:chOff x="2865" y="1920"/>
            <a:chExt cx="2736" cy="907"/>
          </a:xfrm>
        </p:grpSpPr>
        <p:sp>
          <p:nvSpPr>
            <p:cNvPr id="9256" name="Line 53"/>
            <p:cNvSpPr>
              <a:spLocks noChangeShapeType="1"/>
            </p:cNvSpPr>
            <p:nvPr/>
          </p:nvSpPr>
          <p:spPr bwMode="auto">
            <a:xfrm>
              <a:off x="2976" y="1920"/>
              <a:ext cx="1728" cy="6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7" name="Line 54"/>
            <p:cNvSpPr>
              <a:spLocks noChangeShapeType="1"/>
            </p:cNvSpPr>
            <p:nvPr/>
          </p:nvSpPr>
          <p:spPr bwMode="auto">
            <a:xfrm flipV="1">
              <a:off x="2928" y="1968"/>
              <a:ext cx="1680" cy="57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2865" y="2594"/>
              <a:ext cx="27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solidFill>
                    <a:srgbClr val="FF3300"/>
                  </a:solidFill>
                </a:rPr>
                <a:t>The fraction in Amdahl’s law is </a:t>
              </a:r>
              <a:r>
                <a:rPr lang="en-US" altLang="zh-TW" sz="1800" b="1" dirty="0">
                  <a:solidFill>
                    <a:srgbClr val="FF3300"/>
                  </a:solidFill>
                </a:rPr>
                <a:t>time fraction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876800" y="5095875"/>
            <a:ext cx="3719513" cy="1295400"/>
            <a:chOff x="2777" y="2880"/>
            <a:chExt cx="2343" cy="816"/>
          </a:xfrm>
        </p:grpSpPr>
        <p:sp>
          <p:nvSpPr>
            <p:cNvPr id="9255" name="Text Box 58"/>
            <p:cNvSpPr txBox="1">
              <a:spLocks noChangeArrowheads="1"/>
            </p:cNvSpPr>
            <p:nvPr/>
          </p:nvSpPr>
          <p:spPr bwMode="auto">
            <a:xfrm>
              <a:off x="2777" y="2880"/>
              <a:ext cx="137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3333FF"/>
                  </a:solidFill>
                </a:rPr>
                <a:t>Method 2: Amdahl’s Law</a:t>
              </a:r>
              <a:r>
                <a:rPr lang="en-US" altLang="zh-TW" sz="1400"/>
                <a:t/>
              </a:r>
              <a:br>
                <a:rPr lang="en-US" altLang="zh-TW" sz="1400"/>
              </a:br>
              <a:endParaRPr lang="en-US" altLang="zh-TW" sz="1400"/>
            </a:p>
          </p:txBody>
        </p:sp>
        <p:graphicFrame>
          <p:nvGraphicFramePr>
            <p:cNvPr id="9218" name="Object 59"/>
            <p:cNvGraphicFramePr>
              <a:graphicFrameLocks noChangeAspect="1"/>
            </p:cNvGraphicFramePr>
            <p:nvPr/>
          </p:nvGraphicFramePr>
          <p:xfrm>
            <a:off x="2792" y="3072"/>
            <a:ext cx="23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公式" r:id="rId8" imgW="3695700" imgH="990600" progId="Equation.3">
                    <p:embed/>
                  </p:oleObj>
                </mc:Choice>
                <mc:Fallback>
                  <p:oleObj name="公式" r:id="rId8" imgW="3695700" imgH="990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3072"/>
                          <a:ext cx="23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John L. Hennessy and David A. Patterson. Computer Architecture: A Quantitative Approach. Morgan Kaufman Publishers, 5th Edition, 2011</a:t>
            </a:r>
          </a:p>
          <a:p>
            <a:r>
              <a:rPr lang="en-US" altLang="zh-CN" sz="2000" dirty="0" smtClean="0"/>
              <a:t>Intel</a:t>
            </a:r>
          </a:p>
          <a:p>
            <a:pPr lvl="1"/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 smtClean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www.intel.com</a:t>
            </a:r>
            <a:endParaRPr lang="en-US" altLang="zh-CN" sz="1800" dirty="0" smtClean="0"/>
          </a:p>
          <a:p>
            <a:pPr lvl="1"/>
            <a:r>
              <a:rPr lang="en-US" altLang="zh-TW" sz="1800" dirty="0" smtClean="0">
                <a:hlinkClick r:id="rId3"/>
              </a:rPr>
              <a:t>http://</a:t>
            </a:r>
            <a:r>
              <a:rPr lang="en-US" altLang="zh-TW" sz="1800" dirty="0" smtClean="0">
                <a:hlinkClick r:id="rId3"/>
              </a:rPr>
              <a:t>www.intel.com/content/www/us/en/history/museum-story-of-intel-4004.html</a:t>
            </a:r>
            <a:endParaRPr lang="en-US" altLang="zh-TW" sz="1800" dirty="0" smtClean="0"/>
          </a:p>
          <a:p>
            <a:pPr lvl="1"/>
            <a:r>
              <a:rPr lang="en-US" sz="1800" dirty="0">
                <a:hlinkClick r:id="rId4"/>
              </a:rPr>
              <a:t>http://www.intel.com/pressroom/kits/quickrefyr.htm</a:t>
            </a:r>
            <a:endParaRPr lang="en-US" altLang="zh-CN" sz="1800" dirty="0" smtClean="0"/>
          </a:p>
          <a:p>
            <a:r>
              <a:rPr lang="en-US" altLang="zh-TW" sz="2000" dirty="0" smtClean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en.wikipedia.org/wiki/Microprocessor</a:t>
            </a:r>
            <a:endParaRPr lang="en-US" altLang="zh-TW" sz="2000" dirty="0" smtClean="0"/>
          </a:p>
          <a:p>
            <a:r>
              <a:rPr lang="en-US" sz="2000" dirty="0" smtClean="0"/>
              <a:t>Timeline of Microprocessor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m.theinquirer.net/inquirer/feature/2124781/microprocessor-development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DE7BF-DF30-47EB-9A7A-C4C1AD4BBEB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6"/>
          <p:cNvSpPr>
            <a:spLocks noGrp="1" noChangeArrowheads="1"/>
          </p:cNvSpPr>
          <p:nvPr>
            <p:ph type="title" sz="quarter"/>
          </p:nvPr>
        </p:nvSpPr>
        <p:spPr>
          <a:xfrm>
            <a:off x="1524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i="1" dirty="0" smtClean="0"/>
              <a:t>Advances Come from Design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in the 80’s</a:t>
            </a:r>
          </a:p>
        </p:txBody>
      </p:sp>
      <p:pic>
        <p:nvPicPr>
          <p:cNvPr id="18435" name="Picture 341" descr="Intel386™ Microprocesso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0550" y="1736725"/>
            <a:ext cx="733425" cy="733425"/>
          </a:xfrm>
          <a:noFill/>
        </p:spPr>
      </p:pic>
      <p:pic>
        <p:nvPicPr>
          <p:cNvPr id="18436" name="Picture 345" descr="Intel486™ DX CPU Microprocesso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09600" y="3413125"/>
            <a:ext cx="514350" cy="825500"/>
          </a:xfrm>
          <a:noFill/>
        </p:spPr>
      </p:pic>
      <p:sp>
        <p:nvSpPr>
          <p:cNvPr id="14345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305550" y="4711700"/>
            <a:ext cx="2133600" cy="365125"/>
          </a:xfrm>
        </p:spPr>
        <p:txBody>
          <a:bodyPr/>
          <a:lstStyle/>
          <a:p>
            <a:pPr>
              <a:defRPr/>
            </a:pPr>
            <a:fld id="{7BA12198-99EA-49C3-A262-8C11E1BFD7AE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438" name="Text Box 343"/>
          <p:cNvSpPr txBox="1">
            <a:spLocks noChangeArrowheads="1"/>
          </p:cNvSpPr>
          <p:nvPr/>
        </p:nvSpPr>
        <p:spPr bwMode="auto">
          <a:xfrm>
            <a:off x="1600200" y="1676400"/>
            <a:ext cx="71437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77800"/>
            <a:r>
              <a:rPr lang="en-US" altLang="zh-CN" sz="1600" b="1"/>
              <a:t>80386 (1985)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275,000 transistors--more than 100times as many as the original 4004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32-bit chip 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"multi tasking"</a:t>
            </a:r>
          </a:p>
        </p:txBody>
      </p:sp>
      <p:sp>
        <p:nvSpPr>
          <p:cNvPr id="18439" name="Text Box 347"/>
          <p:cNvSpPr txBox="1">
            <a:spLocks noChangeArrowheads="1"/>
          </p:cNvSpPr>
          <p:nvPr/>
        </p:nvSpPr>
        <p:spPr bwMode="auto">
          <a:xfrm>
            <a:off x="1611313" y="3336925"/>
            <a:ext cx="70564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80486 (1989)</a:t>
            </a:r>
          </a:p>
          <a:p>
            <a:pPr>
              <a:buFontTx/>
              <a:buChar char="•"/>
            </a:pPr>
            <a:r>
              <a:rPr lang="en-US" altLang="zh-CN" sz="1600"/>
              <a:t> 32 bit chip</a:t>
            </a:r>
          </a:p>
          <a:p>
            <a:pPr>
              <a:buFontTx/>
              <a:buChar char="•"/>
            </a:pPr>
            <a:r>
              <a:rPr lang="en-US" altLang="zh-CN" sz="1600"/>
              <a:t> built-in math coprocessor</a:t>
            </a:r>
          </a:p>
          <a:p>
            <a:pPr>
              <a:buFontTx/>
              <a:buChar char="•"/>
            </a:pPr>
            <a:r>
              <a:rPr lang="en-US" altLang="zh-CN" sz="1600"/>
              <a:t> packaged together with cache memory chip </a:t>
            </a:r>
          </a:p>
          <a:p>
            <a:pPr>
              <a:buFontTx/>
              <a:buChar char="•"/>
            </a:pPr>
            <a:r>
              <a:rPr lang="en-US" altLang="zh-CN" sz="1600"/>
              <a:t> command-level computer </a:t>
            </a:r>
            <a:r>
              <a:rPr lang="en-US" altLang="zh-CN" sz="1600">
                <a:sym typeface="Wingdings" pitchFamily="2" charset="2"/>
              </a:rPr>
              <a:t></a:t>
            </a:r>
            <a:r>
              <a:rPr lang="en-US" altLang="zh-CN" sz="1600"/>
              <a:t> point-and-click computing</a:t>
            </a:r>
          </a:p>
          <a:p>
            <a:pPr>
              <a:buFontTx/>
              <a:buChar char="•"/>
            </a:pPr>
            <a:r>
              <a:rPr lang="en-US" altLang="zh-CN" sz="1600"/>
              <a:t> color computer </a:t>
            </a:r>
          </a:p>
        </p:txBody>
      </p:sp>
      <p:sp>
        <p:nvSpPr>
          <p:cNvPr id="18440" name="文字方塊 11"/>
          <p:cNvSpPr txBox="1">
            <a:spLocks noChangeArrowheads="1"/>
          </p:cNvSpPr>
          <p:nvPr/>
        </p:nvSpPr>
        <p:spPr bwMode="auto">
          <a:xfrm>
            <a:off x="533400" y="1295400"/>
            <a:ext cx="792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/>
              <a:t>32 bits </a:t>
            </a:r>
            <a:r>
              <a:rPr lang="en-US" altLang="zh-TW" sz="1600" dirty="0" smtClean="0"/>
              <a:t>processors</a:t>
            </a:r>
            <a:endParaRPr lang="en-US" altLang="zh-TW" sz="1600" dirty="0"/>
          </a:p>
        </p:txBody>
      </p:sp>
      <p:sp>
        <p:nvSpPr>
          <p:cNvPr id="9" name="投影片編號版面配置區 3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A2F1F-16B6-4E7B-B4B3-DFA87D1A10B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sz="3600" i="1" dirty="0" smtClean="0"/>
              <a:t>Advances Come from Design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in the 90’s</a:t>
            </a:r>
          </a:p>
        </p:txBody>
      </p:sp>
      <p:sp>
        <p:nvSpPr>
          <p:cNvPr id="1537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1D85F41-7CC5-49C3-9115-86A8D726D51E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855788" y="2514600"/>
            <a:ext cx="69072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4300"/>
            <a:r>
              <a:rPr lang="en-US" altLang="zh-CN" sz="1600" b="1"/>
              <a:t>Pentium Pro (1995)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5.5 million transistors 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packaged together with a second speed-enhancing cache memory chip,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pipelining 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enabling fast computer-aided design, mechanical engineering and 	scientific computation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828800" y="4229100"/>
            <a:ext cx="632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77800"/>
            <a:r>
              <a:rPr lang="en-US" altLang="zh-CN" sz="1600" b="1"/>
              <a:t>Pentium II (1997)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7.5 million-transistor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MMX technology, designed specifically to process video, audio 	and graphics data efficiently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high-speed cache memory chip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1828800" y="5819775"/>
            <a:ext cx="632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/>
              <a:t>Celeron (1999)</a:t>
            </a:r>
          </a:p>
          <a:p>
            <a:pPr>
              <a:buFontTx/>
              <a:buChar char="•"/>
            </a:pPr>
            <a:r>
              <a:rPr lang="en-US" altLang="zh-CN" sz="1600"/>
              <a:t> excellent performance in gaming</a:t>
            </a:r>
          </a:p>
        </p:txBody>
      </p:sp>
      <p:pic>
        <p:nvPicPr>
          <p:cNvPr id="19463" name="Picture 11" descr="Intel® Pentium® 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581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1855788" y="1371600"/>
            <a:ext cx="69072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4300"/>
            <a:r>
              <a:rPr lang="en-US" altLang="zh-CN" sz="1600" b="1"/>
              <a:t>Pentium (1993)</a:t>
            </a:r>
          </a:p>
          <a:p>
            <a:pPr defTabSz="114300">
              <a:buFontTx/>
              <a:buChar char="•"/>
            </a:pPr>
            <a:r>
              <a:rPr lang="en-US" altLang="zh-CN" sz="1600"/>
              <a:t> incorporate "real world" data such as speech, sound, handwriting and 	photographic images</a:t>
            </a:r>
            <a:r>
              <a:rPr lang="en-US" altLang="zh-CN"/>
              <a:t> </a:t>
            </a:r>
          </a:p>
        </p:txBody>
      </p:sp>
      <p:pic>
        <p:nvPicPr>
          <p:cNvPr id="19465" name="Picture 14" descr="1995: Intel® Pentium® Pro Proces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685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6" descr="Intel® Pentium® II Process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26720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20" descr="Intel® Celeron® Process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86740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sz="3600" i="1" dirty="0" smtClean="0"/>
              <a:t>Advances Come from Desi</a:t>
            </a:r>
            <a:r>
              <a:rPr lang="en-US" altLang="zh-CN" sz="3600" dirty="0" smtClean="0"/>
              <a:t>gn</a:t>
            </a:r>
            <a:br>
              <a:rPr lang="en-US" altLang="zh-CN" sz="3600" dirty="0" smtClean="0"/>
            </a:br>
            <a:r>
              <a:rPr lang="en-US" altLang="zh-CN" sz="3600" dirty="0" smtClean="0"/>
              <a:t>- in the Millenniums'</a:t>
            </a:r>
          </a:p>
        </p:txBody>
      </p:sp>
      <p:sp>
        <p:nvSpPr>
          <p:cNvPr id="16391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3D8DAED-80C2-4357-9D2E-9F931B1FE2B7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828800" y="1524000"/>
            <a:ext cx="6705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77800"/>
            <a:r>
              <a:rPr lang="en-US" altLang="zh-CN" sz="1600" b="1"/>
              <a:t>Pentium III (1999) 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9.5 million transistors, 0.25-micron technology 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70 new SSE (Streaming SIMD Extension) instructions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dramatically enhance the performance of advanced imaging, 3-D, 	streaming audio, video and speech recognition applications, 	Internet experiences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828800" y="3352800"/>
            <a:ext cx="632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77800"/>
            <a:r>
              <a:rPr lang="en-US" altLang="zh-CN" sz="1600" b="1"/>
              <a:t>Pentium 4 (2000)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42 million transistors and circuit lines of 0.18 microns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1.5 gigahertz (4004 ran at 108 kilohertz )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SSE2 instructions, more pipeline stages, higher successful 	prediction rate</a:t>
            </a:r>
          </a:p>
          <a:p>
            <a:pPr defTabSz="177800">
              <a:buFontTx/>
              <a:buChar char="•"/>
            </a:pPr>
            <a:r>
              <a:rPr lang="en-US" altLang="zh-CN" sz="1600"/>
              <a:t> can create professional-quality movies; deliver TV-like video 	via the Internet; communicate with real-time video and voice; 	render 3D graphics in real time; quickly encode music for MP3 	players; and simultaneously run several multimedia applications 	while connected to the Internet. </a:t>
            </a:r>
            <a:endParaRPr lang="en-US" altLang="zh-CN"/>
          </a:p>
        </p:txBody>
      </p:sp>
      <p:pic>
        <p:nvPicPr>
          <p:cNvPr id="20486" name="Picture 12" descr="Intel® Pentium® III Proces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33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4" descr="Intel® Pentium® 4 Process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67100"/>
            <a:ext cx="904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sz="3600" i="1" dirty="0" smtClean="0"/>
              <a:t>Advances Come from Design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in last decade</a:t>
            </a:r>
          </a:p>
        </p:txBody>
      </p:sp>
      <p:sp>
        <p:nvSpPr>
          <p:cNvPr id="17419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67AE072-D4D2-4B35-9601-1B59A263610D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1508" name="Picture 5" descr="pentium_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58925"/>
            <a:ext cx="20574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743200" y="1635125"/>
            <a:ext cx="6172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292100"/>
            <a:r>
              <a:rPr lang="en-US" altLang="zh-CN" sz="1600" b="1" dirty="0"/>
              <a:t>Pentium D (2005)</a:t>
            </a:r>
          </a:p>
          <a:p>
            <a:pPr defTabSz="292100">
              <a:buFontTx/>
              <a:buChar char="•"/>
            </a:pPr>
            <a:r>
              <a:rPr lang="en-US" altLang="zh-CN" sz="1600" dirty="0"/>
              <a:t> Dual-core processing technology</a:t>
            </a:r>
            <a:r>
              <a:rPr lang="en-US" altLang="zh-CN" dirty="0"/>
              <a:t> </a:t>
            </a:r>
          </a:p>
          <a:p>
            <a:pPr lvl="1" defTabSz="292100"/>
            <a:r>
              <a:rPr lang="en-US" altLang="zh-CN" sz="1600" dirty="0">
                <a:sym typeface="Wingdings" pitchFamily="2" charset="2"/>
              </a:rPr>
              <a:t> high-end entertainment: multimedia entertainment, digital photo editing, multiple users and multitasking </a:t>
            </a:r>
          </a:p>
        </p:txBody>
      </p:sp>
      <p:pic>
        <p:nvPicPr>
          <p:cNvPr id="21510" name="Picture 8" descr="intel_dual-cor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895600"/>
            <a:ext cx="1247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2743200" y="28956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/>
              <a:t>Pentium Dual-Core (2007)</a:t>
            </a:r>
          </a:p>
          <a:p>
            <a:pPr>
              <a:buFont typeface="Arial" charset="0"/>
              <a:buChar char="•"/>
            </a:pPr>
            <a:r>
              <a:rPr lang="en-US" altLang="zh-CN" sz="1600" dirty="0"/>
              <a:t>  High-value performance for multitasking (</a:t>
            </a:r>
            <a:r>
              <a:rPr lang="en-US" altLang="zh-TW" sz="1600" dirty="0"/>
              <a:t>CPU executes more instructions in less time)</a:t>
            </a:r>
            <a:endParaRPr lang="en-US" altLang="zh-CN" sz="1600" dirty="0"/>
          </a:p>
          <a:p>
            <a:pPr>
              <a:buFontTx/>
              <a:buChar char="•"/>
            </a:pPr>
            <a:r>
              <a:rPr lang="en-US" altLang="zh-CN" sz="1600" dirty="0"/>
              <a:t> Smart Cache: smarter, more efficient cache and bus design </a:t>
            </a:r>
          </a:p>
          <a:p>
            <a:r>
              <a:rPr lang="en-US" altLang="zh-CN" sz="1600" dirty="0">
                <a:sym typeface="Wingdings" pitchFamily="2" charset="2"/>
              </a:rPr>
              <a:t>       </a:t>
            </a:r>
            <a:r>
              <a:rPr lang="en-US" altLang="zh-CN" sz="1600" dirty="0"/>
              <a:t>enhanced performance, responsiveness and power savings</a:t>
            </a:r>
            <a:r>
              <a:rPr lang="en-US" altLang="zh-CN" dirty="0"/>
              <a:t> </a:t>
            </a:r>
          </a:p>
        </p:txBody>
      </p:sp>
      <p:pic>
        <p:nvPicPr>
          <p:cNvPr id="21512" name="Picture 11" descr="core2_duo_final_cpu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114800"/>
            <a:ext cx="1752600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2819400" y="4267200"/>
            <a:ext cx="6096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14300"/>
            <a:r>
              <a:rPr lang="en-US" altLang="zh-CN" sz="1600" b="1"/>
              <a:t>Core 2 Duo (2006)</a:t>
            </a:r>
          </a:p>
          <a:p>
            <a:pPr defTabSz="114300">
              <a:buFont typeface="Arial" charset="0"/>
              <a:buChar char="•"/>
            </a:pPr>
            <a:r>
              <a:rPr lang="en-US" altLang="zh-CN" sz="1600"/>
              <a:t> A dual-core CPU</a:t>
            </a:r>
          </a:p>
          <a:p>
            <a:pPr defTabSz="114300">
              <a:buFont typeface="Arial" charset="0"/>
              <a:buChar char="•"/>
            </a:pPr>
            <a:r>
              <a:rPr lang="en-US" altLang="zh-CN" sz="1600"/>
              <a:t> A new microarchitecture to replace Netburst</a:t>
            </a:r>
          </a:p>
          <a:p>
            <a:pPr defTabSz="114300">
              <a:buFont typeface="Arial" charset="0"/>
              <a:buChar char="•"/>
            </a:pPr>
            <a:r>
              <a:rPr lang="en-US" altLang="zh-CN" sz="1600"/>
              <a:t> Memory Hierarchy System</a:t>
            </a:r>
          </a:p>
          <a:p>
            <a:pPr defTabSz="114300">
              <a:buFont typeface="Arial" charset="0"/>
              <a:buChar char="•"/>
            </a:pPr>
            <a:r>
              <a:rPr lang="en-US" altLang="zh-CN" sz="1600"/>
              <a:t> Low power consumption</a:t>
            </a:r>
          </a:p>
          <a:p>
            <a:pPr defTabSz="114300">
              <a:buFontTx/>
              <a:buChar char="•"/>
            </a:pPr>
            <a:endParaRPr lang="en-US" altLang="zh-CN" sz="1600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43200" y="5867400"/>
            <a:ext cx="693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/>
              <a:t>Core™2 Quad (2008)</a:t>
            </a:r>
          </a:p>
          <a:p>
            <a:pPr>
              <a:buFontTx/>
              <a:buChar char="•"/>
            </a:pPr>
            <a:r>
              <a:rPr lang="en-US" altLang="zh-CN" sz="1600"/>
              <a:t> Four execution cores </a:t>
            </a:r>
          </a:p>
          <a:p>
            <a:pPr>
              <a:buFontTx/>
              <a:buChar char="•"/>
            </a:pPr>
            <a:r>
              <a:rPr lang="en-US" altLang="zh-CN" sz="1600"/>
              <a:t> More intensive entertainment and more media multitasking</a:t>
            </a:r>
            <a:endParaRPr lang="en-US" altLang="zh-CN"/>
          </a:p>
        </p:txBody>
      </p:sp>
      <p:pic>
        <p:nvPicPr>
          <p:cNvPr id="21515" name="Picture 15" descr="Intel® Core™2 Quad processo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91200"/>
            <a:ext cx="73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457200" y="1295400"/>
            <a:ext cx="792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 smtClean="0"/>
              <a:t>64 </a:t>
            </a:r>
            <a:r>
              <a:rPr lang="en-US" altLang="zh-TW" sz="1600" dirty="0"/>
              <a:t>bits </a:t>
            </a:r>
            <a:r>
              <a:rPr lang="en-US" altLang="zh-TW" sz="1600" dirty="0" smtClean="0"/>
              <a:t>processors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Difference Core i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1"/>
            <a:ext cx="1338322" cy="1143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sz="3600" i="1" dirty="0" smtClean="0"/>
              <a:t>Advances Come from Design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Nowadays</a:t>
            </a:r>
          </a:p>
        </p:txBody>
      </p:sp>
      <p:sp>
        <p:nvSpPr>
          <p:cNvPr id="17419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DB34673-A987-4A34-8E96-A87E19340ED7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6172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292100"/>
            <a:r>
              <a:rPr lang="en-US" altLang="zh-CN" sz="1600" b="1" dirty="0"/>
              <a:t>Core</a:t>
            </a:r>
            <a:r>
              <a:rPr lang="en-US" altLang="zh-CN" sz="1600" b="1" dirty="0" smtClean="0"/>
              <a:t>™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series (2008)</a:t>
            </a:r>
            <a:endParaRPr lang="en-US" altLang="zh-CN" sz="1600" b="1" dirty="0"/>
          </a:p>
          <a:p>
            <a:pPr defTabSz="292100">
              <a:buFont typeface="Arial" charset="0"/>
              <a:buChar char="•"/>
            </a:pPr>
            <a:r>
              <a:rPr lang="en-US" altLang="zh-CN" sz="1600" dirty="0"/>
              <a:t> aims at</a:t>
            </a:r>
          </a:p>
          <a:p>
            <a:pPr lvl="1" defTabSz="292100">
              <a:buFont typeface="Arial" charset="0"/>
              <a:buChar char="•"/>
            </a:pPr>
            <a:r>
              <a:rPr lang="en-US" altLang="zh-CN" sz="1600" dirty="0"/>
              <a:t>Reducing idle power</a:t>
            </a:r>
          </a:p>
          <a:p>
            <a:pPr lvl="1" defTabSz="292100">
              <a:buFont typeface="Arial" charset="0"/>
              <a:buChar char="•"/>
            </a:pPr>
            <a:r>
              <a:rPr lang="en-US" altLang="zh-CN" sz="1600" dirty="0"/>
              <a:t>Boosting performance by increasing processor frequency</a:t>
            </a:r>
          </a:p>
          <a:p>
            <a:pPr lvl="1" defTabSz="292100">
              <a:buFont typeface="Arial" charset="0"/>
              <a:buChar char="•"/>
            </a:pPr>
            <a:r>
              <a:rPr lang="en-US" altLang="zh-CN" sz="1600" dirty="0" smtClean="0"/>
              <a:t>Hyper-threading</a:t>
            </a:r>
            <a:endParaRPr lang="en-US" altLang="zh-CN" sz="1600" dirty="0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267200"/>
            <a:ext cx="7620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3581400"/>
            <a:ext cx="8016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35280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411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292100"/>
            <a:r>
              <a:rPr lang="en-US" altLang="zh-CN" sz="1600" b="1" dirty="0"/>
              <a:t>Core</a:t>
            </a:r>
            <a:r>
              <a:rPr lang="en-US" altLang="zh-CN" sz="1600" b="1" dirty="0" smtClean="0"/>
              <a:t>™ </a:t>
            </a:r>
            <a:r>
              <a:rPr lang="en-US" altLang="zh-CN" sz="1600" b="1" dirty="0"/>
              <a:t>i3 </a:t>
            </a:r>
          </a:p>
          <a:p>
            <a:pPr defTabSz="292100">
              <a:buFont typeface="Arial" charset="0"/>
              <a:buChar char="•"/>
            </a:pPr>
            <a:r>
              <a:rPr lang="en-US" altLang="zh-CN" sz="1600" dirty="0"/>
              <a:t>A dual-core CPU</a:t>
            </a:r>
          </a:p>
          <a:p>
            <a:pPr defTabSz="292100"/>
            <a:r>
              <a:rPr lang="en-US" altLang="zh-CN" sz="1600" b="1" dirty="0"/>
              <a:t>Core</a:t>
            </a:r>
            <a:r>
              <a:rPr lang="en-US" altLang="zh-CN" sz="1600" b="1" dirty="0" smtClean="0"/>
              <a:t>™ </a:t>
            </a:r>
            <a:r>
              <a:rPr lang="en-US" altLang="zh-CN" sz="1600" b="1" dirty="0"/>
              <a:t>i5 </a:t>
            </a:r>
          </a:p>
          <a:p>
            <a:pPr defTabSz="292100">
              <a:buFont typeface="Arial" charset="0"/>
              <a:buChar char="•"/>
            </a:pPr>
            <a:r>
              <a:rPr lang="en-US" altLang="zh-CN" sz="1600" dirty="0"/>
              <a:t>A quad-core CPU</a:t>
            </a:r>
          </a:p>
          <a:p>
            <a:pPr defTabSz="292100"/>
            <a:r>
              <a:rPr lang="en-US" altLang="zh-CN" sz="1600" b="1" dirty="0"/>
              <a:t>Core</a:t>
            </a:r>
            <a:r>
              <a:rPr lang="en-US" altLang="zh-CN" sz="1600" b="1" dirty="0" smtClean="0"/>
              <a:t>™ </a:t>
            </a:r>
            <a:r>
              <a:rPr lang="en-US" altLang="zh-CN" sz="1600" b="1" dirty="0"/>
              <a:t>i7 </a:t>
            </a:r>
          </a:p>
          <a:p>
            <a:pPr defTabSz="292100">
              <a:buFont typeface="Arial" charset="0"/>
              <a:buChar char="•"/>
            </a:pPr>
            <a:r>
              <a:rPr lang="en-US" altLang="zh-CN" sz="1600" dirty="0"/>
              <a:t>A quad-core CPU (up to 8 cores)</a:t>
            </a:r>
          </a:p>
          <a:p>
            <a:pPr defTabSz="292100">
              <a:buFont typeface="Arial" charset="0"/>
              <a:buChar char="•"/>
            </a:pPr>
            <a:endParaRPr lang="en-US" altLang="zh-CN" sz="1600" dirty="0"/>
          </a:p>
          <a:p>
            <a:pPr defTabSz="292100">
              <a:buFont typeface="Arial" charset="0"/>
              <a:buChar char="•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altLang="zh-CN" sz="3600" i="1" dirty="0" smtClean="0"/>
              <a:t>Advances Come from Technology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A Comparison</a:t>
            </a:r>
          </a:p>
        </p:txBody>
      </p:sp>
      <p:pic>
        <p:nvPicPr>
          <p:cNvPr id="23555" name="Picture 9" descr="p4p_62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2025650"/>
            <a:ext cx="590550" cy="746125"/>
          </a:xfrm>
          <a:noFill/>
        </p:spPr>
      </p:pic>
      <p:sp>
        <p:nvSpPr>
          <p:cNvPr id="18484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96FB9CB-E895-4549-ABD9-D50A1CC0C0A4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3557" name="Rectangle 150"/>
          <p:cNvSpPr>
            <a:spLocks noChangeArrowheads="1"/>
          </p:cNvSpPr>
          <p:nvPr/>
        </p:nvSpPr>
        <p:spPr bwMode="auto">
          <a:xfrm>
            <a:off x="3286125" y="2573338"/>
            <a:ext cx="257175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pic>
        <p:nvPicPr>
          <p:cNvPr id="23558" name="Picture 147" descr="http://www.intel.com/products/i/spacer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140200" y="25733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527" name="Group 391"/>
          <p:cNvGraphicFramePr>
            <a:graphicFrameLocks noGrp="1"/>
          </p:cNvGraphicFramePr>
          <p:nvPr/>
        </p:nvGraphicFramePr>
        <p:xfrm>
          <a:off x="457201" y="2895600"/>
          <a:ext cx="8077199" cy="2939415"/>
        </p:xfrm>
        <a:graphic>
          <a:graphicData uri="http://schemas.openxmlformats.org/drawingml/2006/table">
            <a:tbl>
              <a:tblPr/>
              <a:tblGrid>
                <a:gridCol w="1066799"/>
                <a:gridCol w="1453288"/>
                <a:gridCol w="1421587"/>
                <a:gridCol w="1421587"/>
                <a:gridCol w="1356969"/>
                <a:gridCol w="1356969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Processor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Pentium®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 Processor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Pentium®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Dual-Core Processor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Core™2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Duo Processor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Core™2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Quad Processor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Core™i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-series Processor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Process Technology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65 nm - 90 nm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65 nm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65 nm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65 nm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45nm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L2 Cache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1MB - 2MB for each core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1MB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2M - 4M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8M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3M – 8M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Clock Speed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2.80 - 3.60 GHz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1.6 - 2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1.86 – 3.0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2.4 - 2.66 GHz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1.6 GHz – 2.9 GHz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Chipset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945P, 945G, 955X, 975X chipsets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Q965, Q963, G965, P965, 975X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cs typeface="Arial" charset="0"/>
                        </a:rPr>
                        <a:t>P965, 975X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Intel® Z87, H87, H81 chipsets </a:t>
                      </a:r>
                      <a:endParaRPr lang="en-US" altLang="zh-TW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97" name="Rectangle 191"/>
          <p:cNvSpPr>
            <a:spLocks noChangeArrowheads="1"/>
          </p:cNvSpPr>
          <p:nvPr/>
        </p:nvSpPr>
        <p:spPr bwMode="auto">
          <a:xfrm>
            <a:off x="2960688" y="1490663"/>
            <a:ext cx="3222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3598" name="Rectangle 192"/>
          <p:cNvSpPr>
            <a:spLocks noChangeArrowheads="1"/>
          </p:cNvSpPr>
          <p:nvPr/>
        </p:nvSpPr>
        <p:spPr bwMode="auto">
          <a:xfrm>
            <a:off x="4479925" y="1444625"/>
            <a:ext cx="184150" cy="5032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90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zh-CN" altLang="en-US" sz="9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zh-CN" altLang="en-US" sz="1800">
              <a:latin typeface="Arial" charset="0"/>
              <a:cs typeface="Arial" charset="0"/>
            </a:endParaRPr>
          </a:p>
        </p:txBody>
      </p:sp>
      <p:pic>
        <p:nvPicPr>
          <p:cNvPr id="23599" name="Picture 189" descr="http://www.intel.com/products/i/spacer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2960688" y="1490663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00" name="Rectangle 205"/>
          <p:cNvSpPr>
            <a:spLocks noChangeArrowheads="1"/>
          </p:cNvSpPr>
          <p:nvPr/>
        </p:nvSpPr>
        <p:spPr bwMode="auto">
          <a:xfrm>
            <a:off x="2960688" y="1490663"/>
            <a:ext cx="3222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  <p:sp>
        <p:nvSpPr>
          <p:cNvPr id="23601" name="Rectangle 206"/>
          <p:cNvSpPr>
            <a:spLocks noChangeArrowheads="1"/>
          </p:cNvSpPr>
          <p:nvPr/>
        </p:nvSpPr>
        <p:spPr bwMode="auto">
          <a:xfrm>
            <a:off x="2960688" y="1490663"/>
            <a:ext cx="3222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pic>
        <p:nvPicPr>
          <p:cNvPr id="23602" name="Picture 386" descr="dc_6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2057400"/>
            <a:ext cx="590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3" name="Picture 388" descr="2d_76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2057400"/>
            <a:ext cx="590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05" name="ZoneTexte 15"/>
          <p:cNvSpPr txBox="1">
            <a:spLocks noChangeArrowheads="1"/>
          </p:cNvSpPr>
          <p:nvPr/>
        </p:nvSpPr>
        <p:spPr bwMode="auto">
          <a:xfrm>
            <a:off x="533400" y="6019800"/>
            <a:ext cx="808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i="1"/>
              <a:t>Increase</a:t>
            </a:r>
            <a:r>
              <a:rPr lang="en-US" altLang="zh-TW" sz="1600" b="1"/>
              <a:t> in </a:t>
            </a:r>
            <a:r>
              <a:rPr lang="en-US" altLang="zh-TW" sz="1600" b="1" i="1"/>
              <a:t>processor performance</a:t>
            </a:r>
            <a:r>
              <a:rPr lang="en-US" altLang="zh-TW" sz="1600" b="1"/>
              <a:t> due to the </a:t>
            </a:r>
            <a:r>
              <a:rPr lang="en-US" altLang="zh-TW" sz="1600" b="1" i="1"/>
              <a:t>growth in CPU </a:t>
            </a:r>
            <a:r>
              <a:rPr lang="en-US" altLang="zh-TW" sz="1600" b="1"/>
              <a:t>Transistor Count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133600"/>
            <a:ext cx="47758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3337</TotalTime>
  <Words>1925</Words>
  <Application>Microsoft Office PowerPoint</Application>
  <PresentationFormat>On-screen Show (4:3)</PresentationFormat>
  <Paragraphs>604</Paragraphs>
  <Slides>35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都會</vt:lpstr>
      <vt:lpstr>方程式</vt:lpstr>
      <vt:lpstr>公式</vt:lpstr>
      <vt:lpstr>Équation</vt:lpstr>
      <vt:lpstr>Equation</vt:lpstr>
      <vt:lpstr>Comp4611 Tutorial 1</vt:lpstr>
      <vt:lpstr>Overview</vt:lpstr>
      <vt:lpstr>Advances Come from Design - A Brief History of Intel Microprocessors</vt:lpstr>
      <vt:lpstr>Advances Come from Design - in the 80’s</vt:lpstr>
      <vt:lpstr>Advances Come from Design - in the 90’s</vt:lpstr>
      <vt:lpstr>Advances Come from Design - in the Millenniums'</vt:lpstr>
      <vt:lpstr>Advances Come from Design - in last decade</vt:lpstr>
      <vt:lpstr>Advances Come from Design  - Nowadays</vt:lpstr>
      <vt:lpstr> Advances Come from Technology - A Comparison</vt:lpstr>
      <vt:lpstr>Overview</vt:lpstr>
      <vt:lpstr>Cost of an Integrated Circuit</vt:lpstr>
      <vt:lpstr>Example: Die Cost</vt:lpstr>
      <vt:lpstr>Example: Die Cost</vt:lpstr>
      <vt:lpstr>Example: Die Cost</vt:lpstr>
      <vt:lpstr>Example: Die Cost</vt:lpstr>
      <vt:lpstr>Overview</vt:lpstr>
      <vt:lpstr>How to Measure Performance ?</vt:lpstr>
      <vt:lpstr>Measuring Performance - CPU Execution Time</vt:lpstr>
      <vt:lpstr>Measuring CPU Time – Example 1</vt:lpstr>
      <vt:lpstr>Comparing Performance – Example 2</vt:lpstr>
      <vt:lpstr>Comparing Performance – Example 3</vt:lpstr>
      <vt:lpstr>Metrics for Performance</vt:lpstr>
      <vt:lpstr>PowerPoint Presentation</vt:lpstr>
      <vt:lpstr>Solution</vt:lpstr>
      <vt:lpstr>Comparing &amp; Summarizing Performance  - By total execution time</vt:lpstr>
      <vt:lpstr>Comparing &amp; Summarizing Performance - by arithmetic mean of execution time</vt:lpstr>
      <vt:lpstr>Comparing &amp; Summarizing Performance - by weighted arithmetic mean of execution time</vt:lpstr>
      <vt:lpstr>Comparing &amp; Summarizing Performance - by weighted arithmetic mean of execution time</vt:lpstr>
      <vt:lpstr>Comparing &amp; Summarizing Performance - by geometric mean of execution time</vt:lpstr>
      <vt:lpstr>Overview</vt:lpstr>
      <vt:lpstr>Amdahl’s Law</vt:lpstr>
      <vt:lpstr>Amdahl’s Law  - An Example</vt:lpstr>
      <vt:lpstr>Amdahl’s Law  - Intuition: “Make the common case faster”</vt:lpstr>
      <vt:lpstr>A Common Confusion: CPI vs. Amdahl’s Law</vt:lpstr>
      <vt:lpstr>References: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lixin</dc:creator>
  <cp:lastModifiedBy>CHAN Ki Cecia</cp:lastModifiedBy>
  <cp:revision>309</cp:revision>
  <cp:lastPrinted>2013-09-09T01:48:01Z</cp:lastPrinted>
  <dcterms:created xsi:type="dcterms:W3CDTF">2004-09-08T02:34:08Z</dcterms:created>
  <dcterms:modified xsi:type="dcterms:W3CDTF">2013-09-09T04:44:06Z</dcterms:modified>
</cp:coreProperties>
</file>