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notesMasterIdLst>
    <p:notesMasterId r:id="rId41"/>
  </p:notesMasterIdLst>
  <p:sldIdLst>
    <p:sldId id="256" r:id="rId2"/>
    <p:sldId id="309" r:id="rId3"/>
    <p:sldId id="258" r:id="rId4"/>
    <p:sldId id="295" r:id="rId5"/>
    <p:sldId id="296" r:id="rId6"/>
    <p:sldId id="308" r:id="rId7"/>
    <p:sldId id="287" r:id="rId8"/>
    <p:sldId id="288" r:id="rId9"/>
    <p:sldId id="289" r:id="rId10"/>
    <p:sldId id="290" r:id="rId11"/>
    <p:sldId id="291" r:id="rId12"/>
    <p:sldId id="292" r:id="rId13"/>
    <p:sldId id="307" r:id="rId14"/>
    <p:sldId id="260" r:id="rId15"/>
    <p:sldId id="264" r:id="rId16"/>
    <p:sldId id="261" r:id="rId17"/>
    <p:sldId id="280" r:id="rId18"/>
    <p:sldId id="262" r:id="rId19"/>
    <p:sldId id="263" r:id="rId20"/>
    <p:sldId id="306" r:id="rId21"/>
    <p:sldId id="298" r:id="rId22"/>
    <p:sldId id="300" r:id="rId23"/>
    <p:sldId id="301" r:id="rId24"/>
    <p:sldId id="305" r:id="rId25"/>
    <p:sldId id="297" r:id="rId26"/>
    <p:sldId id="265" r:id="rId27"/>
    <p:sldId id="268" r:id="rId28"/>
    <p:sldId id="267" r:id="rId29"/>
    <p:sldId id="310" r:id="rId30"/>
    <p:sldId id="275" r:id="rId31"/>
    <p:sldId id="266" r:id="rId32"/>
    <p:sldId id="270" r:id="rId33"/>
    <p:sldId id="272" r:id="rId34"/>
    <p:sldId id="276" r:id="rId35"/>
    <p:sldId id="274" r:id="rId36"/>
    <p:sldId id="311" r:id="rId37"/>
    <p:sldId id="286" r:id="rId38"/>
    <p:sldId id="283" r:id="rId39"/>
    <p:sldId id="282" r:id="rId40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D08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6" autoAdjust="0"/>
    <p:restoredTop sz="87179" autoAdjust="0"/>
  </p:normalViewPr>
  <p:slideViewPr>
    <p:cSldViewPr>
      <p:cViewPr>
        <p:scale>
          <a:sx n="75" d="100"/>
          <a:sy n="75" d="100"/>
        </p:scale>
        <p:origin x="-793" y="3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1EF46D9-8CA8-4F52-9D94-C9BF4B1278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50418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B3EA67-37F0-4DB0-A337-5D3AE3E1C74F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</p:spTree>
    <p:extLst>
      <p:ext uri="{BB962C8B-B14F-4D97-AF65-F5344CB8AC3E}">
        <p14:creationId xmlns="" xmlns:p14="http://schemas.microsoft.com/office/powerpoint/2010/main" val="2749494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CDA6BE-9A81-44E3-96C9-BD96EF561D42}" type="slidenum">
              <a:rPr lang="en-US" altLang="zh-TW" smtClean="0"/>
              <a:pPr/>
              <a:t>37</a:t>
            </a:fld>
            <a:endParaRPr lang="en-US" altLang="zh-TW" smtClean="0"/>
          </a:p>
        </p:txBody>
      </p:sp>
    </p:spTree>
    <p:extLst>
      <p:ext uri="{BB962C8B-B14F-4D97-AF65-F5344CB8AC3E}">
        <p14:creationId xmlns="" xmlns:p14="http://schemas.microsoft.com/office/powerpoint/2010/main" val="959194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2400" dirty="0" smtClean="0">
                <a:ea typeface="Gulim" pitchFamily="34" charset="-127"/>
              </a:rPr>
              <a:t>Functional Simulator:</a:t>
            </a:r>
          </a:p>
          <a:p>
            <a:pPr lvl="1" eaLnBrk="1" hangingPunct="1"/>
            <a:r>
              <a:rPr lang="en-US" altLang="ko-KR" sz="2000" dirty="0" smtClean="0">
                <a:ea typeface="Gulim" pitchFamily="34" charset="-127"/>
              </a:rPr>
              <a:t>Perform real execution</a:t>
            </a:r>
          </a:p>
          <a:p>
            <a:pPr lvl="1" eaLnBrk="1" hangingPunct="1"/>
            <a:r>
              <a:rPr lang="en-US" altLang="ko-KR" sz="2000" dirty="0" smtClean="0">
                <a:ea typeface="Gulim" pitchFamily="34" charset="-127"/>
              </a:rPr>
              <a:t>Implement what programmers see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433287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4189571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C1D6BE-4B3C-4127-883D-6468D75C6F75}" type="slidenum">
              <a:rPr lang="en-US" altLang="zh-TW" smtClean="0"/>
              <a:pPr/>
              <a:t>14</a:t>
            </a:fld>
            <a:endParaRPr lang="en-US" altLang="zh-TW" smtClean="0"/>
          </a:p>
        </p:txBody>
      </p:sp>
    </p:spTree>
    <p:extLst>
      <p:ext uri="{BB962C8B-B14F-4D97-AF65-F5344CB8AC3E}">
        <p14:creationId xmlns="" xmlns:p14="http://schemas.microsoft.com/office/powerpoint/2010/main" val="1531339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aseline="0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27E536-0780-4FF1-B269-BA5200D42113}" type="slidenum">
              <a:rPr lang="en-US" altLang="zh-TW" smtClean="0"/>
              <a:pPr/>
              <a:t>26</a:t>
            </a:fld>
            <a:endParaRPr lang="en-US" altLang="zh-TW" smtClean="0"/>
          </a:p>
        </p:txBody>
      </p:sp>
    </p:spTree>
    <p:extLst>
      <p:ext uri="{BB962C8B-B14F-4D97-AF65-F5344CB8AC3E}">
        <p14:creationId xmlns="" xmlns:p14="http://schemas.microsoft.com/office/powerpoint/2010/main" val="146134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566D4A-80CE-48A0-AE45-C0BC4B5DCB75}" type="slidenum">
              <a:rPr lang="en-US" altLang="zh-TW" smtClean="0"/>
              <a:pPr/>
              <a:t>27</a:t>
            </a:fld>
            <a:endParaRPr lang="en-US" altLang="zh-TW" smtClean="0"/>
          </a:p>
        </p:txBody>
      </p:sp>
    </p:spTree>
    <p:extLst>
      <p:ext uri="{BB962C8B-B14F-4D97-AF65-F5344CB8AC3E}">
        <p14:creationId xmlns="" xmlns:p14="http://schemas.microsoft.com/office/powerpoint/2010/main" val="1008986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54424-ED31-4101-8D0A-C8F3783F304A}" type="slidenum">
              <a:rPr lang="en-US" altLang="zh-TW" smtClean="0"/>
              <a:pPr/>
              <a:t>30</a:t>
            </a:fld>
            <a:endParaRPr lang="en-US" altLang="zh-TW" smtClean="0"/>
          </a:p>
        </p:txBody>
      </p:sp>
    </p:spTree>
    <p:extLst>
      <p:ext uri="{BB962C8B-B14F-4D97-AF65-F5344CB8AC3E}">
        <p14:creationId xmlns="" xmlns:p14="http://schemas.microsoft.com/office/powerpoint/2010/main" val="2270630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05D4A-EEC4-408D-B8FC-CD2B350281C6}" type="slidenum">
              <a:rPr lang="en-US" altLang="zh-TW" smtClean="0"/>
              <a:pPr/>
              <a:t>32</a:t>
            </a:fld>
            <a:endParaRPr lang="en-US" altLang="zh-TW" smtClean="0"/>
          </a:p>
        </p:txBody>
      </p:sp>
    </p:spTree>
    <p:extLst>
      <p:ext uri="{BB962C8B-B14F-4D97-AF65-F5344CB8AC3E}">
        <p14:creationId xmlns="" xmlns:p14="http://schemas.microsoft.com/office/powerpoint/2010/main" val="3161097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99596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C9FF982A-FC27-4AF3-9DBD-2D6AE740BED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F982A-FC27-4AF3-9DBD-2D6AE740BED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F982A-FC27-4AF3-9DBD-2D6AE740BED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F982A-FC27-4AF3-9DBD-2D6AE740BED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C9FF982A-FC27-4AF3-9DBD-2D6AE740BED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F982A-FC27-4AF3-9DBD-2D6AE740BED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F982A-FC27-4AF3-9DBD-2D6AE740BED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F982A-FC27-4AF3-9DBD-2D6AE740BED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F982A-FC27-4AF3-9DBD-2D6AE740BED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F982A-FC27-4AF3-9DBD-2D6AE740BED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F982A-FC27-4AF3-9DBD-2D6AE740BED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9FF982A-FC27-4AF3-9DBD-2D6AE740BED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tp://ftp.iij.ad.j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implescalar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plescalar.com/docs/simple_tutorial_v2.pdf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cs.umich.edu/~taustin/eecs573_public/instruct-progs.tar.gz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cg.toronto.edu/~moshovos/ACA07/files/ss-gcc.usrlocal.tar.b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ware.org/binutils/docs/binutils/objdump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ygwin.com/cygwin-ug-net/setup-net.html" TargetMode="External"/><Relationship Id="rId2" Type="http://schemas.openxmlformats.org/officeDocument/2006/relationships/hyperlink" Target="http://www.simplescala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ware.org/binutils/docs/binutils/objdump.html" TargetMode="External"/><Relationship Id="rId5" Type="http://schemas.openxmlformats.org/officeDocument/2006/relationships/hyperlink" Target="http://www.eecg.toronto.edu/~moshovos/ACA07" TargetMode="External"/><Relationship Id="rId4" Type="http://schemas.openxmlformats.org/officeDocument/2006/relationships/hyperlink" Target="http://www.ecs.umass.edu/ece/koren/architecture/Simplescalar/SimpleScalar_introduction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plescalar.com/docs/simple_tutorial_v2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ygwin.com/instal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ingu@ust.hk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SimpleScalar</a:t>
            </a:r>
            <a:r>
              <a:rPr lang="en-US" altLang="zh-TW" dirty="0" smtClean="0"/>
              <a:t> Tutorial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dirty="0" smtClean="0"/>
              <a:t>COMP4611 Tutorial 4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dirty="0" smtClean="0"/>
              <a:t> Sept 29, 2013</a:t>
            </a:r>
          </a:p>
        </p:txBody>
      </p:sp>
      <p:sp>
        <p:nvSpPr>
          <p:cNvPr id="2052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2B2E3E-BFF6-4CB7-B6ED-C650158A5A81}" type="slidenum">
              <a:rPr kumimoji="0" lang="en-US" altLang="zh-TW" smtClean="0">
                <a:solidFill>
                  <a:schemeClr val="tx1"/>
                </a:solidFill>
              </a:rPr>
              <a:pPr/>
              <a:t>1</a:t>
            </a:fld>
            <a:endParaRPr kumimoji="0" lang="en-US" altLang="zh-TW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638263" cy="337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Installing </a:t>
            </a:r>
            <a:r>
              <a:rPr lang="en-US" altLang="zh-CN" dirty="0" err="1" smtClean="0"/>
              <a:t>Cygwin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1196752"/>
            <a:ext cx="3898776" cy="4785395"/>
          </a:xfrm>
        </p:spPr>
        <p:txBody>
          <a:bodyPr/>
          <a:lstStyle/>
          <a:p>
            <a:pPr>
              <a:buClrTx/>
              <a:buFont typeface="Arial" pitchFamily="34" charset="0"/>
              <a:buChar char="•"/>
            </a:pPr>
            <a:r>
              <a:rPr lang="en-US" altLang="zh-TW" sz="2000" dirty="0" smtClean="0"/>
              <a:t>Choose your connection type, then “Next”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5019314" y="1556792"/>
            <a:ext cx="3466728" cy="413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ftp.iij.ad.jp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(ftp) as a recommended mirror site, then “Next”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636912"/>
            <a:ext cx="544685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Installing </a:t>
            </a:r>
            <a:r>
              <a:rPr lang="en-US" altLang="zh-CN" dirty="0" err="1" smtClean="0"/>
              <a:t>Cygwin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41" y="1268760"/>
            <a:ext cx="3394720" cy="452596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By default </a:t>
            </a:r>
            <a:r>
              <a:rPr lang="en-US" altLang="zh-TW" sz="2400" dirty="0" err="1" smtClean="0"/>
              <a:t>Cygwin</a:t>
            </a:r>
            <a:r>
              <a:rPr lang="en-US" altLang="zh-TW" sz="2400" dirty="0" smtClean="0"/>
              <a:t> installation will not contain some of the additional utilities which we need to use:</a:t>
            </a:r>
          </a:p>
          <a:p>
            <a:pPr marL="742950" lvl="2" indent="-342900"/>
            <a:r>
              <a:rPr lang="en-US" altLang="zh-CN" i="1" dirty="0" smtClean="0"/>
              <a:t>E.g. </a:t>
            </a:r>
            <a:r>
              <a:rPr lang="en-US" altLang="zh-CN" i="1" dirty="0" err="1" smtClean="0"/>
              <a:t>gcc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make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wget</a:t>
            </a:r>
            <a:r>
              <a:rPr lang="en-US" altLang="zh-CN" i="1" dirty="0" smtClean="0"/>
              <a:t>, tar</a:t>
            </a:r>
            <a:endParaRPr lang="en-US" altLang="zh-TW" sz="2400" dirty="0" smtClean="0"/>
          </a:p>
          <a:p>
            <a:r>
              <a:rPr lang="en-US" altLang="zh-TW" sz="2400" dirty="0" smtClean="0"/>
              <a:t>To install these extra utilities:</a:t>
            </a:r>
          </a:p>
          <a:p>
            <a:pPr lvl="1"/>
            <a:r>
              <a:rPr lang="en-US" altLang="zh-TW" sz="2000" dirty="0" smtClean="0"/>
              <a:t>for “</a:t>
            </a:r>
            <a:r>
              <a:rPr lang="en-US" altLang="zh-TW" sz="2000" dirty="0" err="1" smtClean="0"/>
              <a:t>Devel</a:t>
            </a:r>
            <a:r>
              <a:rPr lang="en-US" altLang="zh-TW" sz="2000" dirty="0" smtClean="0"/>
              <a:t>”</a:t>
            </a:r>
          </a:p>
          <a:p>
            <a:pPr lvl="2"/>
            <a:r>
              <a:rPr lang="en-US" altLang="zh-TW" sz="1600" dirty="0" smtClean="0"/>
              <a:t>click once to change it from default to install</a:t>
            </a:r>
          </a:p>
          <a:p>
            <a:pPr lvl="2"/>
            <a:endParaRPr lang="zh-TW" alt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3632958" y="2276872"/>
            <a:ext cx="5288727" cy="3869326"/>
            <a:chOff x="3632958" y="2276872"/>
            <a:chExt cx="5288727" cy="3869326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958" y="2276872"/>
              <a:ext cx="5288727" cy="3869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4013203" y="4653136"/>
              <a:ext cx="1152128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63053"/>
            <a:ext cx="52101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Installing </a:t>
            </a:r>
            <a:r>
              <a:rPr lang="en-US" altLang="zh-CN" dirty="0" err="1" smtClean="0"/>
              <a:t>Cygwin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 smtClean="0"/>
              <a:t>Or another way to install the utilities: </a:t>
            </a:r>
          </a:p>
          <a:p>
            <a:pPr lvl="1"/>
            <a:r>
              <a:rPr lang="en-US" altLang="zh-CN" sz="2000" dirty="0" smtClean="0"/>
              <a:t>select </a:t>
            </a:r>
            <a:r>
              <a:rPr lang="en-US" altLang="zh-CN" sz="2000" i="1" dirty="0" smtClean="0"/>
              <a:t>Category</a:t>
            </a:r>
            <a:r>
              <a:rPr lang="en-US" altLang="zh-CN" sz="2000" dirty="0" smtClean="0"/>
              <a:t> (the default) package installation option </a:t>
            </a:r>
          </a:p>
          <a:p>
            <a:pPr lvl="1"/>
            <a:r>
              <a:rPr lang="en-US" altLang="zh-TW" sz="2000" dirty="0" smtClean="0"/>
              <a:t>search for the tool and click to change from “skip” to install it</a:t>
            </a:r>
            <a:endParaRPr lang="zh-TW" alt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3347864" y="2636912"/>
            <a:ext cx="5472608" cy="3988340"/>
            <a:chOff x="3347864" y="2636912"/>
            <a:chExt cx="5472608" cy="398834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2636912"/>
              <a:ext cx="5472608" cy="3988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3960140" y="3501008"/>
              <a:ext cx="432048" cy="21602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012796" y="4725144"/>
              <a:ext cx="639323" cy="21602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新細明體" pitchFamily="18" charset="-120"/>
              </a:rPr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8602A-E4B7-41B9-8C70-B5CE718347BA}" type="slidenum">
              <a:rPr lang="en-US" altLang="zh-TW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307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Introduction to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SimpleScalar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 Installation and Usage</a:t>
            </a:r>
          </a:p>
          <a:p>
            <a:pPr lvl="1" eaLnBrk="1" hangingPunct="1"/>
            <a:r>
              <a:rPr lang="en-US" altLang="zh-CN" dirty="0" smtClean="0"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ea typeface="新細明體" pitchFamily="18" charset="-120"/>
              </a:rPr>
              <a:t>Cygwin</a:t>
            </a:r>
            <a:endParaRPr lang="en-US" altLang="zh-CN" dirty="0" smtClean="0">
              <a:ea typeface="新細明體" pitchFamily="18" charset="-120"/>
            </a:endParaRPr>
          </a:p>
          <a:p>
            <a:pPr lvl="1" eaLnBrk="1" hangingPunct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SimpleScalar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 for PISA</a:t>
            </a:r>
          </a:p>
          <a:p>
            <a:pPr lvl="1"/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Usage</a:t>
            </a:r>
          </a:p>
          <a:p>
            <a:pPr lvl="1"/>
            <a:r>
              <a:rPr lang="en-US" altLang="zh-CN" dirty="0" smtClean="0">
                <a:ea typeface="新細明體" pitchFamily="18" charset="-120"/>
              </a:rPr>
              <a:t>Exercises</a:t>
            </a:r>
          </a:p>
          <a:p>
            <a:pPr lvl="2"/>
            <a:r>
              <a:rPr lang="en-US" altLang="zh-CN" dirty="0" smtClean="0"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for Alpha</a:t>
            </a:r>
          </a:p>
          <a:p>
            <a:pPr lvl="2"/>
            <a:r>
              <a:rPr lang="en-US" altLang="zh-CN" dirty="0" smtClean="0">
                <a:ea typeface="新細明體" pitchFamily="18" charset="-120"/>
              </a:rPr>
              <a:t>Benchmark on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PISA </a:t>
            </a:r>
            <a:r>
              <a:rPr lang="en-US" altLang="zh-CN" i="1" dirty="0" err="1" smtClean="0">
                <a:ea typeface="新細明體" pitchFamily="18" charset="-120"/>
              </a:rPr>
              <a:t>gcc</a:t>
            </a:r>
            <a:r>
              <a:rPr lang="en-US" altLang="zh-CN" dirty="0" smtClean="0">
                <a:ea typeface="新細明體" pitchFamily="18" charset="-120"/>
              </a:rPr>
              <a:t> and </a:t>
            </a:r>
            <a:r>
              <a:rPr lang="en-US" altLang="zh-CN" i="1" dirty="0" err="1" smtClean="0">
                <a:ea typeface="新細明體" pitchFamily="18" charset="-120"/>
              </a:rPr>
              <a:t>objdump</a:t>
            </a: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Instruction count and CPI calculation</a:t>
            </a: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41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235929"/>
            <a:ext cx="6120680" cy="362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新細明體" pitchFamily="18" charset="-120"/>
              </a:rPr>
              <a:t>Where to get SimpleScalar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C8621-AF88-4079-8580-11C22F7B57AD}" type="slidenum">
              <a:rPr lang="en-US" altLang="zh-TW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57403"/>
          </a:xfrm>
        </p:spPr>
        <p:txBody>
          <a:bodyPr rtlCol="0">
            <a:normAutofit/>
          </a:bodyPr>
          <a:lstStyle/>
          <a:p>
            <a:pPr lvl="0"/>
            <a:r>
              <a:rPr lang="en-US" altLang="zh-TW" sz="2400" dirty="0" smtClean="0"/>
              <a:t>Go to </a:t>
            </a:r>
            <a:r>
              <a:rPr lang="en-US" altLang="zh-TW" sz="2400" dirty="0" smtClean="0">
                <a:hlinkClick r:id="rId4"/>
              </a:rPr>
              <a:t>http://www.simplescalar.com</a:t>
            </a:r>
            <a:endParaRPr lang="zh-TW" altLang="zh-TW" sz="2400" dirty="0" smtClean="0"/>
          </a:p>
          <a:p>
            <a:pPr lvl="0"/>
            <a:r>
              <a:rPr lang="en-US" altLang="zh-TW" sz="2400" dirty="0" smtClean="0"/>
              <a:t>Go to Tools in the Downloads section to the left and download simplesim-3v0d.tgz. </a:t>
            </a:r>
            <a:endParaRPr lang="zh-TW" altLang="zh-TW" sz="2400" dirty="0" smtClean="0"/>
          </a:p>
          <a:p>
            <a:r>
              <a:rPr lang="en-US" altLang="zh-TW" sz="2400" dirty="0" smtClean="0"/>
              <a:t>Download the package directly into Cygwin’s root directory (c:\cygwin) </a:t>
            </a:r>
            <a:r>
              <a:rPr lang="en-US" sz="2400" dirty="0" smtClean="0"/>
              <a:t>or your home directory (c:\</a:t>
            </a:r>
            <a:r>
              <a:rPr lang="en-US" sz="2400" dirty="0" err="1" smtClean="0"/>
              <a:t>cygwin</a:t>
            </a:r>
            <a:r>
              <a:rPr lang="en-US" sz="2400" dirty="0" smtClean="0"/>
              <a:t>\home\&lt;user&gt;\)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endParaRPr lang="en-US" altLang="zh-CN" dirty="0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019B1-5B05-4688-B453-3AC07C6C021F}" type="slidenum">
              <a:rPr lang="en-US" altLang="zh-TW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5740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2400" dirty="0" smtClean="0"/>
              <a:t>Open the </a:t>
            </a:r>
            <a:r>
              <a:rPr lang="en-US" altLang="zh-TW" sz="2400" dirty="0" err="1" smtClean="0"/>
              <a:t>Cygwin</a:t>
            </a:r>
            <a:r>
              <a:rPr lang="en-US" altLang="zh-TW" sz="2400" dirty="0" smtClean="0"/>
              <a:t> and go to the directory where the </a:t>
            </a:r>
            <a:r>
              <a:rPr lang="en-US" altLang="zh-TW" sz="2400" dirty="0" err="1" smtClean="0"/>
              <a:t>SimpleScalar</a:t>
            </a:r>
            <a:r>
              <a:rPr lang="en-US" altLang="zh-TW" sz="2400" dirty="0" smtClean="0"/>
              <a:t> is downloaded at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Extract the </a:t>
            </a:r>
            <a:r>
              <a:rPr lang="en-US" sz="2400" dirty="0" err="1" smtClean="0"/>
              <a:t>SimpleScalar</a:t>
            </a:r>
            <a:r>
              <a:rPr lang="en-US" sz="2400" dirty="0" smtClean="0"/>
              <a:t> package: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$ tar –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xzvf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simplesim-3v0e.tgz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62390" y="2924944"/>
            <a:ext cx="6192688" cy="3793406"/>
            <a:chOff x="1262390" y="2924944"/>
            <a:chExt cx="6192688" cy="3793406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2390" y="2924944"/>
              <a:ext cx="6192688" cy="3793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Oval 1"/>
            <p:cNvSpPr/>
            <p:nvPr/>
          </p:nvSpPr>
          <p:spPr>
            <a:xfrm>
              <a:off x="1262390" y="6093296"/>
              <a:ext cx="1221378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</a:t>
            </a:r>
            <a:br>
              <a:rPr lang="en-US" altLang="zh-CN" dirty="0" smtClean="0">
                <a:ea typeface="新細明體" pitchFamily="18" charset="-120"/>
              </a:rPr>
            </a:br>
            <a:r>
              <a:rPr lang="en-US" altLang="zh-CN" dirty="0" smtClean="0">
                <a:ea typeface="新細明體" pitchFamily="18" charset="-120"/>
              </a:rPr>
              <a:t>for PISA binary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D8669-F266-46C2-8D80-7AE9D244ABA7}" type="slidenum">
              <a:rPr lang="en-US" altLang="zh-TW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5740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Configure the installation target: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</a:t>
            </a:r>
            <a:r>
              <a:rPr lang="en-US" altLang="zh-TW" sz="2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cd</a:t>
            </a:r>
            <a:r>
              <a:rPr lang="en-US" altLang="zh-TW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simplesim-3.0/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TW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make </a:t>
            </a:r>
            <a:r>
              <a:rPr lang="en-US" altLang="zh-TW" sz="2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config-pisa</a:t>
            </a:r>
            <a:endParaRPr lang="en-US" sz="2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2000" dirty="0" smtClean="0"/>
              <a:t>This step will set up the files for building the PISA target. The other alternative is an Alpha target.</a:t>
            </a:r>
            <a:endParaRPr lang="en-US" sz="2000" dirty="0" smtClean="0">
              <a:latin typeface="Cambria Math" pitchFamily="18" charset="0"/>
              <a:ea typeface="Cambria Math" pitchFamily="18" charset="0"/>
              <a:cs typeface="Arial Unicode MS" pitchFamily="34" charset="-122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137975"/>
            <a:ext cx="7488831" cy="356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PISA and Alpha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SimpleScalar</a:t>
            </a:r>
            <a:r>
              <a:rPr lang="en-US" altLang="zh-CN" dirty="0" smtClean="0"/>
              <a:t> can simulate programs in Alpha or PISA binary </a:t>
            </a:r>
          </a:p>
          <a:p>
            <a:pPr lvl="1"/>
            <a:r>
              <a:rPr lang="en-US" altLang="zh-CN" dirty="0" smtClean="0"/>
              <a:t>PISA (Portable ISA) instruction set is a simple MIPS-like instruction set. </a:t>
            </a:r>
            <a:r>
              <a:rPr lang="en-US" altLang="zh-TW" dirty="0" smtClean="0"/>
              <a:t>A GNU GCC-based cross-compiler and pre-built libraries are also available for this target.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Alpha ISA is a 64-bit RISC ISA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EADD-BD93-4352-9FF4-768063157B30}" type="slidenum">
              <a:rPr lang="en-US" altLang="zh-TW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Compile the source code of </a:t>
            </a:r>
            <a:r>
              <a:rPr lang="en-US" dirty="0" err="1" smtClean="0">
                <a:ea typeface="新細明體" pitchFamily="18" charset="-120"/>
              </a:rPr>
              <a:t>SimpleScalar</a:t>
            </a:r>
            <a:r>
              <a:rPr lang="en-US" dirty="0" smtClean="0"/>
              <a:t>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$ make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89732" y="2204864"/>
            <a:ext cx="7964487" cy="3800475"/>
            <a:chOff x="589732" y="2204864"/>
            <a:chExt cx="7964487" cy="380047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732" y="2204864"/>
              <a:ext cx="7964487" cy="380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89732" y="5301208"/>
              <a:ext cx="239809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mtClean="0">
                <a:ea typeface="新細明體" pitchFamily="18" charset="-120"/>
              </a:rPr>
              <a:t>How to verify SimpleScalar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9B7B4-A56F-4598-93FC-D217AC8B96AD}" type="slidenum">
              <a:rPr lang="en-US" altLang="zh-TW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Verify if the installation is </a:t>
            </a:r>
            <a:r>
              <a:rPr lang="en-US" altLang="zh-CN" dirty="0" smtClean="0"/>
              <a:t>successful</a:t>
            </a:r>
            <a:r>
              <a:rPr lang="en-US" dirty="0" smtClean="0"/>
              <a:t>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 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$ make 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sim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-tests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964487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新細明體" pitchFamily="18" charset="-120"/>
              </a:rPr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8602A-E4B7-41B9-8C70-B5CE718347BA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307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Introduction to 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SimpleScalar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ea typeface="新細明體" pitchFamily="18" charset="-120"/>
            </a:endParaRPr>
          </a:p>
          <a:p>
            <a:pPr eaLnBrk="1" hangingPunct="1"/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Installation and Usage</a:t>
            </a:r>
          </a:p>
          <a:p>
            <a:pPr lvl="1" eaLnBrk="1" hangingPunct="1"/>
            <a:r>
              <a:rPr lang="en-US" altLang="zh-CN" dirty="0" smtClean="0"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ea typeface="新細明體" pitchFamily="18" charset="-120"/>
              </a:rPr>
              <a:t>Cygwin</a:t>
            </a:r>
            <a:endParaRPr lang="en-US" altLang="zh-CN" dirty="0" smtClean="0">
              <a:ea typeface="新細明體" pitchFamily="18" charset="-120"/>
            </a:endParaRPr>
          </a:p>
          <a:p>
            <a:pPr lvl="1" eaLnBrk="1" hangingPunct="1"/>
            <a:r>
              <a:rPr lang="en-US" altLang="zh-CN" dirty="0" smtClean="0"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for PISA</a:t>
            </a:r>
          </a:p>
          <a:p>
            <a:pPr lvl="1"/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Usage</a:t>
            </a:r>
          </a:p>
          <a:p>
            <a:pPr lvl="1"/>
            <a:r>
              <a:rPr lang="en-US" altLang="zh-CN" dirty="0" smtClean="0">
                <a:ea typeface="新細明體" pitchFamily="18" charset="-120"/>
              </a:rPr>
              <a:t>Exercises</a:t>
            </a:r>
          </a:p>
          <a:p>
            <a:pPr lvl="2"/>
            <a:r>
              <a:rPr lang="en-US" altLang="zh-CN" dirty="0" smtClean="0"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for Alpha</a:t>
            </a:r>
          </a:p>
          <a:p>
            <a:pPr lvl="2"/>
            <a:r>
              <a:rPr lang="en-US" altLang="zh-CN" dirty="0" smtClean="0">
                <a:ea typeface="新細明體" pitchFamily="18" charset="-120"/>
              </a:rPr>
              <a:t>Benchmark on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PISA </a:t>
            </a:r>
            <a:r>
              <a:rPr lang="en-US" altLang="zh-CN" i="1" dirty="0" err="1" smtClean="0">
                <a:ea typeface="新細明體" pitchFamily="18" charset="-120"/>
              </a:rPr>
              <a:t>gcc</a:t>
            </a:r>
            <a:r>
              <a:rPr lang="en-US" altLang="zh-CN" dirty="0" smtClean="0">
                <a:ea typeface="新細明體" pitchFamily="18" charset="-120"/>
              </a:rPr>
              <a:t> and </a:t>
            </a:r>
            <a:r>
              <a:rPr lang="en-US" altLang="zh-CN" i="1" dirty="0" err="1" smtClean="0">
                <a:ea typeface="新細明體" pitchFamily="18" charset="-120"/>
              </a:rPr>
              <a:t>objdump</a:t>
            </a:r>
            <a:endParaRPr lang="en-US" altLang="zh-CN" dirty="0" smtClean="0">
              <a:ea typeface="新細明體" pitchFamily="18" charset="-120"/>
            </a:endParaRPr>
          </a:p>
          <a:p>
            <a:pPr lvl="1"/>
            <a:r>
              <a:rPr lang="en-US" altLang="zh-CN" dirty="0" smtClean="0">
                <a:ea typeface="新細明體" pitchFamily="18" charset="-120"/>
              </a:rPr>
              <a:t>Installing </a:t>
            </a:r>
            <a:r>
              <a:rPr lang="en-US" altLang="zh-CN" i="1" dirty="0" err="1" smtClean="0">
                <a:ea typeface="新細明體" pitchFamily="18" charset="-120"/>
              </a:rPr>
              <a:t>gcc</a:t>
            </a:r>
            <a:r>
              <a:rPr lang="en-US" altLang="zh-CN" dirty="0" smtClean="0">
                <a:ea typeface="新細明體" pitchFamily="18" charset="-120"/>
              </a:rPr>
              <a:t> </a:t>
            </a:r>
            <a:r>
              <a:rPr lang="en-US" altLang="zh-CN" i="1" dirty="0" smtClean="0">
                <a:ea typeface="新細明體" pitchFamily="18" charset="-120"/>
              </a:rPr>
              <a:t>cross-compile</a:t>
            </a:r>
            <a:r>
              <a:rPr lang="en-US" altLang="zh-CN" dirty="0" smtClean="0">
                <a:ea typeface="新細明體" pitchFamily="18" charset="-120"/>
              </a:rPr>
              <a:t>r &amp; </a:t>
            </a:r>
            <a:r>
              <a:rPr lang="en-US" altLang="zh-CN" i="1" dirty="0" err="1" smtClean="0">
                <a:ea typeface="新細明體" pitchFamily="18" charset="-120"/>
              </a:rPr>
              <a:t>objdump</a:t>
            </a:r>
            <a:r>
              <a:rPr lang="en-US" altLang="zh-CN" i="1" dirty="0" smtClean="0">
                <a:ea typeface="新細明體" pitchFamily="18" charset="-120"/>
              </a:rPr>
              <a:t> </a:t>
            </a:r>
            <a:r>
              <a:rPr lang="en-US" altLang="zh-CN" dirty="0" smtClean="0">
                <a:ea typeface="新細明體" pitchFamily="18" charset="-120"/>
              </a:rPr>
              <a:t>for PISA</a:t>
            </a:r>
          </a:p>
          <a:p>
            <a:pPr lvl="1"/>
            <a:r>
              <a:rPr lang="en-US" altLang="zh-CN" i="1" dirty="0" err="1" smtClean="0">
                <a:ea typeface="新細明體" pitchFamily="18" charset="-120"/>
              </a:rPr>
              <a:t>Objdump</a:t>
            </a:r>
            <a:r>
              <a:rPr lang="en-US" altLang="zh-CN" dirty="0" smtClean="0">
                <a:ea typeface="新細明體" pitchFamily="18" charset="-120"/>
              </a:rPr>
              <a:t> demo</a:t>
            </a:r>
          </a:p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Instruction count and CPI calculation</a:t>
            </a: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05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新細明體" pitchFamily="18" charset="-120"/>
              </a:rPr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8602A-E4B7-41B9-8C70-B5CE718347BA}" type="slidenum">
              <a:rPr lang="en-US" altLang="zh-TW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307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Introduction to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SimpleScalar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 Installation and Usage</a:t>
            </a:r>
          </a:p>
          <a:p>
            <a:pPr lvl="1" eaLnBrk="1" hangingPunct="1"/>
            <a:r>
              <a:rPr lang="en-US" altLang="zh-CN" dirty="0" smtClean="0"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ea typeface="新細明體" pitchFamily="18" charset="-120"/>
              </a:rPr>
              <a:t>Cygwin</a:t>
            </a:r>
            <a:endParaRPr lang="en-US" altLang="zh-CN" dirty="0" smtClean="0">
              <a:ea typeface="新細明體" pitchFamily="18" charset="-120"/>
            </a:endParaRPr>
          </a:p>
          <a:p>
            <a:pPr lvl="1" eaLnBrk="1" hangingPunct="1"/>
            <a:r>
              <a:rPr lang="en-US" altLang="zh-CN" dirty="0" smtClean="0"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for PISA</a:t>
            </a:r>
          </a:p>
          <a:p>
            <a:pPr lvl="1"/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SimpleScalar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 Usage</a:t>
            </a:r>
          </a:p>
          <a:p>
            <a:pPr lvl="1"/>
            <a:r>
              <a:rPr lang="en-US" altLang="zh-CN" dirty="0" smtClean="0">
                <a:ea typeface="新細明體" pitchFamily="18" charset="-120"/>
              </a:rPr>
              <a:t>Exercises</a:t>
            </a:r>
          </a:p>
          <a:p>
            <a:pPr lvl="2"/>
            <a:r>
              <a:rPr lang="en-US" altLang="zh-CN" dirty="0" smtClean="0"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for Alpha</a:t>
            </a:r>
          </a:p>
          <a:p>
            <a:pPr lvl="2"/>
            <a:r>
              <a:rPr lang="en-US" altLang="zh-CN" dirty="0" smtClean="0">
                <a:ea typeface="新細明體" pitchFamily="18" charset="-120"/>
              </a:rPr>
              <a:t>Benchmark on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PISA </a:t>
            </a:r>
            <a:r>
              <a:rPr lang="en-US" altLang="zh-CN" i="1" dirty="0" err="1" smtClean="0">
                <a:ea typeface="新細明體" pitchFamily="18" charset="-120"/>
              </a:rPr>
              <a:t>gcc</a:t>
            </a:r>
            <a:r>
              <a:rPr lang="en-US" altLang="zh-CN" dirty="0" smtClean="0">
                <a:ea typeface="新細明體" pitchFamily="18" charset="-120"/>
              </a:rPr>
              <a:t> and </a:t>
            </a:r>
            <a:r>
              <a:rPr lang="en-US" altLang="zh-CN" i="1" dirty="0" err="1" smtClean="0">
                <a:ea typeface="新細明體" pitchFamily="18" charset="-120"/>
              </a:rPr>
              <a:t>objdump</a:t>
            </a: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Instruction count and CPI calculation</a:t>
            </a: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98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ngke\Desktop\simplescalar_architec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77414"/>
            <a:ext cx="7416824" cy="405584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 of </a:t>
            </a:r>
            <a:r>
              <a:rPr lang="en-US" altLang="zh-CN" dirty="0" err="1" smtClean="0"/>
              <a:t>SimpleScalar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147248" cy="5256584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Figure from </a:t>
            </a:r>
            <a:r>
              <a:rPr lang="it-IT" altLang="zh-TW" sz="1600" dirty="0" smtClean="0">
                <a:hlinkClick r:id="rId3"/>
              </a:rPr>
              <a:t>SimpleScalar version 2.0 tutorial presentation</a:t>
            </a:r>
            <a:endParaRPr lang="en-US" altLang="zh-CN" sz="16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Where to get </a:t>
            </a:r>
            <a:r>
              <a:rPr lang="en-US" altLang="zh-CN" dirty="0" err="1" smtClean="0"/>
              <a:t>SimpleScalar</a:t>
            </a:r>
            <a:r>
              <a:rPr lang="en-US" altLang="zh-CN" dirty="0" smtClean="0"/>
              <a:t> program binary?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SimpleScalar</a:t>
            </a:r>
            <a:r>
              <a:rPr lang="en-US" altLang="zh-TW" dirty="0" smtClean="0"/>
              <a:t> Usage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F982A-FC27-4AF3-9DBD-2D6AE740BEDF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Global options which are supported on all </a:t>
            </a:r>
            <a:r>
              <a:rPr lang="en-US" altLang="zh-TW" dirty="0" err="1" smtClean="0"/>
              <a:t>SimpleScalar</a:t>
            </a:r>
            <a:r>
              <a:rPr lang="en-US" altLang="zh-TW" dirty="0" smtClean="0"/>
              <a:t> simulators:</a:t>
            </a:r>
          </a:p>
          <a:p>
            <a:pPr lvl="1"/>
            <a:r>
              <a:rPr lang="en-US" altLang="zh-TW" dirty="0" smtClean="0"/>
              <a:t>-h		print simulator help message</a:t>
            </a:r>
          </a:p>
          <a:p>
            <a:pPr lvl="1"/>
            <a:r>
              <a:rPr lang="en-US" altLang="zh-TW" dirty="0" smtClean="0"/>
              <a:t>-d		enable debug message</a:t>
            </a:r>
          </a:p>
          <a:p>
            <a:pPr lvl="1"/>
            <a:r>
              <a:rPr lang="en-US" altLang="zh-TW" dirty="0" smtClean="0"/>
              <a:t>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		start up in </a:t>
            </a:r>
            <a:r>
              <a:rPr lang="en-US" altLang="zh-TW" dirty="0" err="1" smtClean="0"/>
              <a:t>Dlite</a:t>
            </a:r>
            <a:r>
              <a:rPr lang="en-US" altLang="zh-TW" dirty="0" smtClean="0"/>
              <a:t>! Debugger</a:t>
            </a:r>
          </a:p>
          <a:p>
            <a:pPr lvl="1"/>
            <a:r>
              <a:rPr lang="en-US" altLang="zh-TW" dirty="0" smtClean="0"/>
              <a:t>-q		quit immediately (use with –</a:t>
            </a:r>
            <a:r>
              <a:rPr lang="en-US" altLang="zh-TW" dirty="0" err="1" smtClean="0"/>
              <a:t>dumpconfig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-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&lt;file&gt;	read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parameters from &lt;file&gt;</a:t>
            </a:r>
          </a:p>
          <a:p>
            <a:pPr lvl="1"/>
            <a:r>
              <a:rPr lang="en-US" altLang="zh-TW" dirty="0" smtClean="0"/>
              <a:t>-</a:t>
            </a:r>
            <a:r>
              <a:rPr lang="en-US" altLang="zh-TW" dirty="0" err="1" smtClean="0"/>
              <a:t>dumpconfig</a:t>
            </a:r>
            <a:r>
              <a:rPr lang="en-US" altLang="zh-TW" dirty="0" smtClean="0"/>
              <a:t> &lt;file&gt;	save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parameters to &lt;file&gt; 		</a:t>
            </a:r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SimpleScalar</a:t>
            </a:r>
            <a:r>
              <a:rPr lang="en-US" altLang="zh-TW" dirty="0" smtClean="0"/>
              <a:t> Usage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F982A-FC27-4AF3-9DBD-2D6AE740BEDF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For example, running the test-math benchmark</a:t>
            </a:r>
          </a:p>
          <a:p>
            <a:pPr>
              <a:buNone/>
            </a:pPr>
            <a:r>
              <a:rPr lang="en-US" altLang="zh-TW" dirty="0" smtClean="0"/>
              <a:t>(in simplesim-3.0/tests/</a:t>
            </a:r>
            <a:r>
              <a:rPr lang="en-US" altLang="zh-TW" dirty="0" err="1" smtClean="0"/>
              <a:t>bin.little</a:t>
            </a:r>
            <a:r>
              <a:rPr lang="en-US" altLang="zh-TW" dirty="0" smtClean="0"/>
              <a:t>/test-math) :</a:t>
            </a:r>
          </a:p>
          <a:p>
            <a:r>
              <a:rPr lang="en-US" altLang="zh-TW" dirty="0" err="1" smtClean="0"/>
              <a:t>sim</a:t>
            </a:r>
            <a:r>
              <a:rPr lang="en-US" altLang="zh-TW" dirty="0" smtClean="0"/>
              <a:t>-safe</a:t>
            </a:r>
          </a:p>
          <a:p>
            <a:pPr lvl="1"/>
            <a:r>
              <a:rPr lang="en-US" altLang="zh-TW" sz="2000" dirty="0" smtClean="0">
                <a:latin typeface="Cambria Math" pitchFamily="18" charset="0"/>
                <a:ea typeface="Cambria Math" pitchFamily="18" charset="0"/>
              </a:rPr>
              <a:t>$ ./</a:t>
            </a:r>
            <a:r>
              <a:rPr lang="en-US" altLang="zh-TW" sz="2000" dirty="0" err="1" smtClean="0">
                <a:latin typeface="Cambria Math" pitchFamily="18" charset="0"/>
                <a:ea typeface="Cambria Math" pitchFamily="18" charset="0"/>
              </a:rPr>
              <a:t>sim</a:t>
            </a:r>
            <a:r>
              <a:rPr lang="en-US" altLang="zh-TW" sz="2000" dirty="0" smtClean="0">
                <a:latin typeface="Cambria Math" pitchFamily="18" charset="0"/>
                <a:ea typeface="Cambria Math" pitchFamily="18" charset="0"/>
              </a:rPr>
              <a:t>-safe -v tests/</a:t>
            </a:r>
            <a:r>
              <a:rPr lang="en-US" altLang="zh-TW" sz="2000" dirty="0" err="1" smtClean="0">
                <a:latin typeface="Cambria Math" pitchFamily="18" charset="0"/>
                <a:ea typeface="Cambria Math" pitchFamily="18" charset="0"/>
              </a:rPr>
              <a:t>bin.little</a:t>
            </a:r>
            <a:r>
              <a:rPr lang="en-US" altLang="zh-TW" sz="2000" dirty="0" smtClean="0">
                <a:latin typeface="Cambria Math" pitchFamily="18" charset="0"/>
                <a:ea typeface="Cambria Math" pitchFamily="18" charset="0"/>
              </a:rPr>
              <a:t>/test-math</a:t>
            </a:r>
          </a:p>
          <a:p>
            <a:pPr lvl="1"/>
            <a:r>
              <a:rPr lang="en-US" altLang="zh-TW" sz="2000" dirty="0" smtClean="0">
                <a:latin typeface="Cambria Math" pitchFamily="18" charset="0"/>
                <a:ea typeface="Cambria Math" pitchFamily="18" charset="0"/>
              </a:rPr>
              <a:t>$ ./</a:t>
            </a:r>
            <a:r>
              <a:rPr lang="en-US" altLang="zh-TW" sz="2000" dirty="0" err="1" smtClean="0">
                <a:latin typeface="Cambria Math" pitchFamily="18" charset="0"/>
                <a:ea typeface="Cambria Math" pitchFamily="18" charset="0"/>
              </a:rPr>
              <a:t>sim</a:t>
            </a:r>
            <a:r>
              <a:rPr lang="en-US" altLang="zh-TW" sz="2000" dirty="0" smtClean="0">
                <a:latin typeface="Cambria Math" pitchFamily="18" charset="0"/>
                <a:ea typeface="Cambria Math" pitchFamily="18" charset="0"/>
              </a:rPr>
              <a:t>-safe -</a:t>
            </a:r>
            <a:r>
              <a:rPr lang="en-US" altLang="zh-TW" sz="2000" dirty="0" err="1" smtClean="0">
                <a:latin typeface="Cambria Math" pitchFamily="18" charset="0"/>
                <a:ea typeface="Cambria Math" pitchFamily="18" charset="0"/>
              </a:rPr>
              <a:t>redir:sim</a:t>
            </a:r>
            <a:r>
              <a:rPr lang="en-US" altLang="zh-TW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TW" sz="2000" dirty="0" err="1" smtClean="0">
                <a:latin typeface="Cambria Math" pitchFamily="18" charset="0"/>
                <a:ea typeface="Cambria Math" pitchFamily="18" charset="0"/>
              </a:rPr>
              <a:t>result.simout</a:t>
            </a:r>
            <a:r>
              <a:rPr lang="en-US" altLang="zh-TW" sz="2000" dirty="0" smtClean="0">
                <a:latin typeface="Cambria Math" pitchFamily="18" charset="0"/>
                <a:ea typeface="Cambria Math" pitchFamily="18" charset="0"/>
              </a:rPr>
              <a:t> -</a:t>
            </a:r>
            <a:r>
              <a:rPr lang="en-US" altLang="zh-TW" sz="2000" dirty="0" err="1" smtClean="0">
                <a:latin typeface="Cambria Math" pitchFamily="18" charset="0"/>
                <a:ea typeface="Cambria Math" pitchFamily="18" charset="0"/>
              </a:rPr>
              <a:t>redir:prog</a:t>
            </a:r>
            <a:r>
              <a:rPr lang="en-US" altLang="zh-TW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TW" sz="2000" dirty="0" err="1" smtClean="0">
                <a:latin typeface="Cambria Math" pitchFamily="18" charset="0"/>
                <a:ea typeface="Cambria Math" pitchFamily="18" charset="0"/>
              </a:rPr>
              <a:t>result.progout</a:t>
            </a:r>
            <a:r>
              <a:rPr lang="en-US" altLang="zh-TW" sz="2000" dirty="0" smtClean="0">
                <a:latin typeface="Cambria Math" pitchFamily="18" charset="0"/>
                <a:ea typeface="Cambria Math" pitchFamily="18" charset="0"/>
              </a:rPr>
              <a:t> tests/</a:t>
            </a:r>
            <a:r>
              <a:rPr lang="en-US" altLang="zh-TW" sz="2000" dirty="0" err="1" smtClean="0">
                <a:latin typeface="Cambria Math" pitchFamily="18" charset="0"/>
                <a:ea typeface="Cambria Math" pitchFamily="18" charset="0"/>
              </a:rPr>
              <a:t>bin.little</a:t>
            </a:r>
            <a:r>
              <a:rPr lang="en-US" altLang="zh-TW" sz="2000" dirty="0" smtClean="0">
                <a:latin typeface="Cambria Math" pitchFamily="18" charset="0"/>
                <a:ea typeface="Cambria Math" pitchFamily="18" charset="0"/>
              </a:rPr>
              <a:t>/test-math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59832" y="2134597"/>
            <a:ext cx="468948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-v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v</a:t>
            </a:r>
            <a:r>
              <a:rPr lang="en-US" altLang="zh-TW" dirty="0" smtClean="0">
                <a:solidFill>
                  <a:srgbClr val="00B050"/>
                </a:solidFill>
              </a:rPr>
              <a:t>erbose operation: reporting the progress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593848" y="2422629"/>
            <a:ext cx="465984" cy="28629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/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526729" y="3940088"/>
            <a:ext cx="3168352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-</a:t>
            </a:r>
            <a:r>
              <a:rPr lang="en-US" altLang="zh-TW" dirty="0" err="1" smtClean="0">
                <a:solidFill>
                  <a:srgbClr val="7030A0"/>
                </a:solidFill>
              </a:rPr>
              <a:t>redir:sim</a:t>
            </a:r>
            <a:r>
              <a:rPr lang="en-US" altLang="zh-TW" dirty="0" smtClean="0">
                <a:solidFill>
                  <a:srgbClr val="7030A0"/>
                </a:solidFill>
              </a:rPr>
              <a:t> &lt;file&gt;</a:t>
            </a:r>
          </a:p>
          <a:p>
            <a:r>
              <a:rPr lang="en-US" altLang="zh-TW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olidFill>
                  <a:srgbClr val="7030A0"/>
                </a:solidFill>
              </a:rPr>
              <a:t>redirects simulator output to the file &lt;file&gt;,  i.e. “</a:t>
            </a:r>
            <a:r>
              <a:rPr lang="en-US" altLang="zh-TW" dirty="0" err="1" smtClean="0">
                <a:solidFill>
                  <a:srgbClr val="7030A0"/>
                </a:solidFill>
              </a:rPr>
              <a:t>result.simout</a:t>
            </a:r>
            <a:r>
              <a:rPr lang="en-US" altLang="zh-TW" dirty="0" smtClean="0">
                <a:solidFill>
                  <a:srgbClr val="7030A0"/>
                </a:solidFill>
              </a:rPr>
              <a:t>”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11" name="直線單箭頭接點 10"/>
          <p:cNvCxnSpPr>
            <a:stCxn id="10" idx="0"/>
          </p:cNvCxnSpPr>
          <p:nvPr/>
        </p:nvCxnSpPr>
        <p:spPr>
          <a:xfrm flipV="1">
            <a:off x="3110905" y="3331840"/>
            <a:ext cx="144016" cy="60824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  <a:effectLst/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206020" y="3940088"/>
            <a:ext cx="3672408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</a:t>
            </a:r>
            <a:r>
              <a:rPr lang="en-US" altLang="zh-TW" dirty="0" err="1" smtClean="0">
                <a:solidFill>
                  <a:srgbClr val="0070C0"/>
                </a:solidFill>
              </a:rPr>
              <a:t>redir:prog</a:t>
            </a:r>
            <a:r>
              <a:rPr lang="en-US" altLang="zh-TW" dirty="0" smtClean="0">
                <a:solidFill>
                  <a:srgbClr val="0070C0"/>
                </a:solidFill>
              </a:rPr>
              <a:t> &lt;file&gt;</a:t>
            </a:r>
          </a:p>
          <a:p>
            <a:r>
              <a:rPr lang="en-US" altLang="zh-TW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olidFill>
                  <a:srgbClr val="0070C0"/>
                </a:solidFill>
              </a:rPr>
              <a:t>redirects simulated program output to the file &lt;file&gt;, i.e. “</a:t>
            </a:r>
            <a:r>
              <a:rPr lang="en-US" altLang="zh-TW" dirty="0" err="1" smtClean="0">
                <a:solidFill>
                  <a:srgbClr val="0070C0"/>
                </a:solidFill>
              </a:rPr>
              <a:t>result.progout</a:t>
            </a:r>
            <a:r>
              <a:rPr lang="en-US" altLang="zh-TW" dirty="0" smtClean="0">
                <a:solidFill>
                  <a:srgbClr val="0070C0"/>
                </a:solidFill>
              </a:rPr>
              <a:t>”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6156176" y="3419326"/>
            <a:ext cx="432048" cy="52076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/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新細明體" pitchFamily="18" charset="-120"/>
              </a:rPr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8602A-E4B7-41B9-8C70-B5CE718347BA}" type="slidenum">
              <a:rPr lang="en-US" altLang="zh-TW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307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Introduction to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SimpleScalar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 Installation and Usage</a:t>
            </a:r>
          </a:p>
          <a:p>
            <a:pPr lvl="1" eaLnBrk="1" hangingPunct="1"/>
            <a:r>
              <a:rPr lang="en-US" altLang="zh-CN" dirty="0" smtClean="0"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ea typeface="新細明體" pitchFamily="18" charset="-120"/>
              </a:rPr>
              <a:t>Cygwin</a:t>
            </a:r>
            <a:endParaRPr lang="en-US" altLang="zh-CN" dirty="0" smtClean="0">
              <a:ea typeface="新細明體" pitchFamily="18" charset="-120"/>
            </a:endParaRPr>
          </a:p>
          <a:p>
            <a:pPr lvl="1" eaLnBrk="1" hangingPunct="1"/>
            <a:r>
              <a:rPr lang="en-US" altLang="zh-CN" dirty="0" smtClean="0"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for PISA</a:t>
            </a:r>
          </a:p>
          <a:p>
            <a:pPr lvl="1"/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Usage</a:t>
            </a: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Exercises</a:t>
            </a:r>
          </a:p>
          <a:p>
            <a:pPr lvl="2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SimpleScalar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 for Alpha</a:t>
            </a:r>
          </a:p>
          <a:p>
            <a:pPr lvl="2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Benchmark on 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SimpleScalar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ea typeface="新細明體" pitchFamily="18" charset="-120"/>
            </a:endParaRPr>
          </a:p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PISA </a:t>
            </a:r>
            <a:r>
              <a:rPr lang="en-US" altLang="zh-CN" i="1" dirty="0" err="1" smtClean="0">
                <a:ea typeface="新細明體" pitchFamily="18" charset="-120"/>
              </a:rPr>
              <a:t>gcc</a:t>
            </a:r>
            <a:r>
              <a:rPr lang="en-US" altLang="zh-CN" dirty="0" smtClean="0">
                <a:ea typeface="新細明體" pitchFamily="18" charset="-120"/>
              </a:rPr>
              <a:t> and </a:t>
            </a:r>
            <a:r>
              <a:rPr lang="en-US" altLang="zh-CN" i="1" dirty="0" err="1" smtClean="0">
                <a:ea typeface="新細明體" pitchFamily="18" charset="-120"/>
              </a:rPr>
              <a:t>objdump</a:t>
            </a: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Instruction count and CPI calculation</a:t>
            </a: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34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How to install </a:t>
            </a:r>
            <a:r>
              <a:rPr lang="en-US" altLang="zh-CN" dirty="0" err="1" smtClean="0"/>
              <a:t>SimpleScalar</a:t>
            </a:r>
            <a:r>
              <a:rPr lang="en-US" altLang="zh-CN" dirty="0" smtClean="0"/>
              <a:t> for Alpha binary?</a:t>
            </a:r>
          </a:p>
          <a:p>
            <a:pPr lvl="1"/>
            <a:r>
              <a:rPr lang="en-US" altLang="zh-CN" dirty="0" smtClean="0"/>
              <a:t>Clean the previous installation for PISA binary</a:t>
            </a:r>
          </a:p>
          <a:p>
            <a:pPr lvl="1">
              <a:buNone/>
            </a:pPr>
            <a:r>
              <a:rPr lang="en-US" altLang="zh-CN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$ </a:t>
            </a:r>
            <a:r>
              <a:rPr lang="en-US" altLang="zh-CN" sz="24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cd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simplesim-3.0</a:t>
            </a:r>
          </a:p>
          <a:p>
            <a:pPr lvl="1">
              <a:buNone/>
            </a:pP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 $ make clean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Configure the installation target: </a:t>
            </a:r>
          </a:p>
          <a:p>
            <a:pPr lvl="1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$ make </a:t>
            </a:r>
            <a:r>
              <a:rPr lang="en-US" altLang="zh-CN" sz="2400" dirty="0" err="1" smtClean="0">
                <a:latin typeface="Cambria Math" pitchFamily="18" charset="0"/>
                <a:ea typeface="Cambria Math" pitchFamily="18" charset="0"/>
              </a:rPr>
              <a:t>config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-alpha</a:t>
            </a:r>
          </a:p>
          <a:p>
            <a:pPr lvl="1"/>
            <a:r>
              <a:rPr lang="en-US" altLang="zh-CN" dirty="0" smtClean="0"/>
              <a:t>Compile the source code </a:t>
            </a:r>
          </a:p>
          <a:p>
            <a:pPr lvl="1"/>
            <a:r>
              <a:rPr lang="en-US" altLang="zh-CN" dirty="0" smtClean="0"/>
              <a:t>Verify the installation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Exercise – </a:t>
            </a:r>
            <a:r>
              <a:rPr lang="en-US" altLang="zh-CN" dirty="0" smtClean="0">
                <a:ea typeface="新細明體" pitchFamily="18" charset="-120"/>
              </a:rPr>
              <a:t>Benchmark on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endParaRPr lang="en-US" altLang="zh-CN" dirty="0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21465-F595-4D23-AD94-85986FF08DAB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ea typeface="新細明體" pitchFamily="18" charset="-120"/>
              </a:rPr>
              <a:t>Download some benchmark programs at </a:t>
            </a:r>
            <a:r>
              <a:rPr lang="en-US" dirty="0" smtClean="0">
                <a:ea typeface="新細明體" pitchFamily="18" charset="-120"/>
                <a:hlinkClick r:id="rId3"/>
              </a:rPr>
              <a:t>http://www.eecs.umich.edu/~taustin/eecs573_public/instruct-progs.tar.gz</a:t>
            </a:r>
            <a:endParaRPr lang="en-US" dirty="0" smtClean="0">
              <a:ea typeface="新細明體" pitchFamily="18" charset="-120"/>
            </a:endParaRPr>
          </a:p>
          <a:p>
            <a:pPr marL="274320" lvl="1" indent="0">
              <a:buNone/>
              <a:defRPr/>
            </a:pPr>
            <a:r>
              <a:rPr lang="en-US" dirty="0" smtClean="0">
                <a:ea typeface="新細明體" pitchFamily="18" charset="-120"/>
              </a:rPr>
              <a:t>For example (in your home directory, e.g. /home/&lt;user&gt;/ </a:t>
            </a:r>
            <a:r>
              <a:rPr lang="en-US" altLang="zh-CN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)</a:t>
            </a:r>
          </a:p>
          <a:p>
            <a:pPr marL="274320" lvl="1" indent="0">
              <a:buNone/>
              <a:defRPr/>
            </a:pPr>
            <a:r>
              <a:rPr lang="en-US" sz="19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 Unicode MS" pitchFamily="34" charset="-122"/>
              </a:rPr>
              <a:t>$ </a:t>
            </a:r>
            <a:r>
              <a:rPr lang="en-US" sz="19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 Unicode MS" pitchFamily="34" charset="-122"/>
              </a:rPr>
              <a:t>wget</a:t>
            </a:r>
            <a:r>
              <a:rPr lang="en-US" sz="1900" dirty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</a:t>
            </a:r>
            <a:r>
              <a:rPr lang="en-US" sz="1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http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://</a:t>
            </a:r>
            <a:r>
              <a:rPr lang="en-US" sz="1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www.eecs.umich.edu/~taustin/eecs573_public/instruct-progs.tar.gz</a:t>
            </a:r>
          </a:p>
          <a:p>
            <a:pPr lvl="2">
              <a:defRPr/>
            </a:pPr>
            <a:endParaRPr lang="en-US" dirty="0">
              <a:ea typeface="新細明體" pitchFamily="18" charset="-12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新細明體" pitchFamily="18" charset="-120"/>
              </a:rPr>
              <a:t>Extract the benchmark package: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$ </a:t>
            </a:r>
            <a:r>
              <a:rPr lang="en-US" sz="2800" dirty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tar –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xzvf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instruct-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progs.tar.gz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 $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mv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benchmarks simplesim-3.0/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 $ </a:t>
            </a:r>
            <a:r>
              <a:rPr lang="en-US" sz="2800" dirty="0" err="1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cd</a:t>
            </a:r>
            <a:r>
              <a:rPr lang="en-US" sz="2800" dirty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simplesim-3.0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ls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benchmarks/</a:t>
            </a:r>
            <a:endParaRPr lang="en-US" sz="3000" dirty="0">
              <a:latin typeface="Cambria Math" pitchFamily="18" charset="0"/>
              <a:ea typeface="Cambria Math" pitchFamily="18" charset="0"/>
              <a:cs typeface="Arial Unicode MS" pitchFamily="34" charset="-122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068960"/>
            <a:ext cx="7128792" cy="360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– </a:t>
            </a:r>
            <a:r>
              <a:rPr lang="en-US" altLang="zh-CN" dirty="0" smtClean="0">
                <a:ea typeface="新細明體" pitchFamily="18" charset="-120"/>
              </a:rPr>
              <a:t>Benchmark on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endParaRPr lang="en-US" altLang="zh-CN" dirty="0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13C20-AB49-429F-9E71-394252E157D5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618856" cy="493776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 smtClean="0">
                <a:ea typeface="新細明體" pitchFamily="18" charset="-120"/>
              </a:rPr>
              <a:t>Run GCC Alpha binary on </a:t>
            </a:r>
            <a:r>
              <a:rPr lang="en-US" sz="2000" dirty="0" err="1" smtClean="0">
                <a:ea typeface="新細明體" pitchFamily="18" charset="-120"/>
              </a:rPr>
              <a:t>SimpleScalar</a:t>
            </a:r>
            <a:endParaRPr lang="en-US" sz="1800" dirty="0" smtClean="0">
              <a:ea typeface="新細明體" pitchFamily="18" charset="-12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cd benchmarks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../</a:t>
            </a:r>
            <a:r>
              <a:rPr lang="pt-BR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sim-safe cc1.alpha </a:t>
            </a:r>
            <a:r>
              <a:rPr lang="pt-BR" sz="2000" dirty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-O </a:t>
            </a:r>
            <a:r>
              <a:rPr lang="pt-BR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1stmt.i</a:t>
            </a:r>
          </a:p>
          <a:p>
            <a:pPr eaLnBrk="1" hangingPunct="1">
              <a:defRPr/>
            </a:pPr>
            <a:endParaRPr lang="en-US" sz="1800" dirty="0" smtClean="0">
              <a:ea typeface="新細明體" pitchFamily="18" charset="-120"/>
            </a:endParaRPr>
          </a:p>
        </p:txBody>
      </p:sp>
      <p:cxnSp>
        <p:nvCxnSpPr>
          <p:cNvPr id="3" name="Straight Arrow Connector 2"/>
          <p:cNvCxnSpPr>
            <a:stCxn id="10" idx="0"/>
          </p:cNvCxnSpPr>
          <p:nvPr/>
        </p:nvCxnSpPr>
        <p:spPr>
          <a:xfrm flipV="1">
            <a:off x="1331640" y="2276872"/>
            <a:ext cx="288032" cy="21602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0"/>
          </p:cNvCxnSpPr>
          <p:nvPr/>
        </p:nvCxnSpPr>
        <p:spPr>
          <a:xfrm flipH="1" flipV="1">
            <a:off x="2555776" y="2276872"/>
            <a:ext cx="144016" cy="216024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0"/>
          </p:cNvCxnSpPr>
          <p:nvPr/>
        </p:nvCxnSpPr>
        <p:spPr>
          <a:xfrm flipV="1">
            <a:off x="3851920" y="2348880"/>
            <a:ext cx="0" cy="216024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1560" y="249289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simulator program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5736" y="249289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Alpha binary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5856" y="256490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Input file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220072" y="1484744"/>
            <a:ext cx="3600400" cy="26643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Compare the simulation result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	$ diff 1stmt.s 1stmt.s.ref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Arial Unicode MS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– </a:t>
            </a:r>
            <a:r>
              <a:rPr lang="en-US" altLang="zh-CN" dirty="0" smtClean="0">
                <a:ea typeface="新細明體" pitchFamily="18" charset="-120"/>
              </a:rPr>
              <a:t>Benchmark on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endParaRPr lang="en-US" altLang="zh-CN" dirty="0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69180B-A25C-4045-842A-3A5B82336DFD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新細明體" pitchFamily="18" charset="-120"/>
              </a:rPr>
              <a:t>Run GO Alpha binary on </a:t>
            </a:r>
            <a:r>
              <a:rPr lang="en-US" dirty="0" err="1" smtClean="0">
                <a:ea typeface="新細明體" pitchFamily="18" charset="-120"/>
              </a:rPr>
              <a:t>SimpleScalar</a:t>
            </a:r>
            <a:endParaRPr lang="en-US" dirty="0" smtClean="0">
              <a:ea typeface="新細明體" pitchFamily="18" charset="-12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cd benchmarks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$ </a:t>
            </a:r>
            <a:r>
              <a:rPr lang="en-US" sz="2800" dirty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../</a:t>
            </a:r>
            <a:r>
              <a:rPr lang="pt-BR" sz="2800" dirty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sim-safe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go.alpha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50 </a:t>
            </a:r>
            <a:r>
              <a:rPr lang="en-US" sz="2800" dirty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9 2stone9.in &gt; OUT</a:t>
            </a:r>
            <a:endParaRPr lang="pt-BR" sz="2800" dirty="0">
              <a:latin typeface="Cambria Math" pitchFamily="18" charset="0"/>
              <a:ea typeface="Cambria Math" pitchFamily="18" charset="0"/>
              <a:cs typeface="Arial Unicode MS" pitchFamily="34" charset="-122"/>
            </a:endParaRPr>
          </a:p>
          <a:p>
            <a:pPr eaLnBrk="1" hangingPunct="1">
              <a:defRPr/>
            </a:pPr>
            <a:endParaRPr lang="en-US" dirty="0" smtClean="0"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dirty="0" smtClean="0">
                <a:ea typeface="新細明體" pitchFamily="18" charset="-120"/>
              </a:rPr>
              <a:t>Compare the simulation result</a:t>
            </a:r>
            <a:r>
              <a:rPr lang="en-US" dirty="0" smtClean="0"/>
              <a:t>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$ diff OUT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go.out</a:t>
            </a:r>
            <a:endParaRPr lang="en-US" sz="2800" dirty="0" smtClean="0">
              <a:latin typeface="Cambria Math" pitchFamily="18" charset="0"/>
              <a:ea typeface="Cambria Math" pitchFamily="18" charset="0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新細明體" pitchFamily="18" charset="-120"/>
              </a:rPr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8602A-E4B7-41B9-8C70-B5CE718347BA}" type="slidenum">
              <a:rPr lang="en-US" altLang="zh-TW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307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Introduction to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Installation and Usage</a:t>
            </a:r>
          </a:p>
          <a:p>
            <a:pPr lvl="1" eaLnBrk="1" hangingPunct="1"/>
            <a:r>
              <a:rPr lang="en-US" altLang="zh-CN" dirty="0" smtClean="0"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ea typeface="新細明體" pitchFamily="18" charset="-120"/>
              </a:rPr>
              <a:t>Cygwin</a:t>
            </a:r>
            <a:endParaRPr lang="en-US" altLang="zh-CN" dirty="0" smtClean="0">
              <a:ea typeface="新細明體" pitchFamily="18" charset="-120"/>
            </a:endParaRPr>
          </a:p>
          <a:p>
            <a:pPr lvl="1" eaLnBrk="1" hangingPunct="1"/>
            <a:r>
              <a:rPr lang="en-US" altLang="zh-CN" dirty="0" smtClean="0"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for PISA</a:t>
            </a:r>
          </a:p>
          <a:p>
            <a:pPr lvl="1"/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Usage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ea typeface="新細明體" pitchFamily="18" charset="-120"/>
              </a:rPr>
              <a:t>Exercises</a:t>
            </a:r>
          </a:p>
          <a:p>
            <a:pPr lvl="2"/>
            <a:r>
              <a:rPr lang="en-US" altLang="zh-CN" dirty="0" smtClean="0"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for Alpha</a:t>
            </a:r>
          </a:p>
          <a:p>
            <a:pPr lvl="2"/>
            <a:r>
              <a:rPr lang="en-US" altLang="zh-CN" dirty="0" smtClean="0">
                <a:ea typeface="新細明體" pitchFamily="18" charset="-120"/>
              </a:rPr>
              <a:t>Benchmark on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PISA </a:t>
            </a:r>
            <a:r>
              <a:rPr lang="en-US" altLang="zh-CN" i="1" dirty="0" err="1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gcc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 and </a:t>
            </a:r>
            <a:r>
              <a:rPr lang="en-US" altLang="zh-CN" i="1" dirty="0" err="1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objdump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ea typeface="新細明體" pitchFamily="18" charset="-120"/>
            </a:endParaRPr>
          </a:p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Instruction count and CPI calculation</a:t>
            </a: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846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What is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endParaRPr lang="en-US" altLang="zh-CN" dirty="0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678900-595D-428F-A12A-A42978616A30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A tool set for users to build applications that simulate real programs running on a range of modern processors and systems</a:t>
            </a: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tool set includes a set of sample simulators to </a:t>
            </a:r>
            <a:r>
              <a:rPr lang="en-US" altLang="zh-CN" dirty="0" smtClean="0"/>
              <a:t>simulate different operations of processors (i.e. </a:t>
            </a:r>
            <a:r>
              <a:rPr lang="en-US" altLang="zh-CN" dirty="0" smtClean="0">
                <a:ea typeface="新細明體" pitchFamily="18" charset="-120"/>
              </a:rPr>
              <a:t>branch prediction)</a:t>
            </a: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  <a:p>
            <a:pPr eaLnBrk="1" hangingPunct="1">
              <a:buNone/>
            </a:pP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cross-compiler </a:t>
            </a:r>
            <a:br>
              <a:rPr lang="en-US" altLang="zh-CN" dirty="0" smtClean="0"/>
            </a:br>
            <a:r>
              <a:rPr lang="en-US" altLang="zh-CN" dirty="0" smtClean="0"/>
              <a:t>and </a:t>
            </a:r>
            <a:r>
              <a:rPr lang="en-US" altLang="zh-CN" dirty="0" err="1" smtClean="0"/>
              <a:t>objdump</a:t>
            </a:r>
            <a:r>
              <a:rPr lang="en-US" altLang="zh-CN" dirty="0" smtClean="0"/>
              <a:t> for PISA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433F8-A594-400D-8EDF-2BFB71428B6A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16387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43410"/>
            <a:ext cx="8229600" cy="5414590"/>
          </a:xfrm>
        </p:spPr>
        <p:txBody>
          <a:bodyPr/>
          <a:lstStyle/>
          <a:p>
            <a:r>
              <a:rPr lang="en-US" altLang="zh-TW" sz="2400" dirty="0" smtClean="0"/>
              <a:t>In order to be able to compile programs to run on the simulator, you need a port of cross-compiler and libraries for </a:t>
            </a:r>
            <a:r>
              <a:rPr lang="en-US" altLang="zh-TW" sz="2400" dirty="0" err="1" smtClean="0"/>
              <a:t>Cygwin</a:t>
            </a:r>
            <a:r>
              <a:rPr lang="en-US" altLang="zh-TW" sz="2400" dirty="0" smtClean="0"/>
              <a:t>:</a:t>
            </a:r>
            <a:endParaRPr lang="en-US" altLang="zh-TW" sz="2400" dirty="0" smtClean="0">
              <a:ea typeface="新細明體" pitchFamily="18" charset="-120"/>
            </a:endParaRPr>
          </a:p>
          <a:p>
            <a:pPr lvl="1"/>
            <a:r>
              <a:rPr lang="en-US" altLang="zh-CN" sz="2400" dirty="0" smtClean="0">
                <a:ea typeface="新細明體" pitchFamily="18" charset="-120"/>
              </a:rPr>
              <a:t>Download </a:t>
            </a:r>
            <a:r>
              <a:rPr lang="en-US" altLang="zh-CN" sz="2400" i="1" dirty="0" err="1" smtClean="0">
                <a:ea typeface="新細明體" pitchFamily="18" charset="-120"/>
              </a:rPr>
              <a:t>gcc</a:t>
            </a:r>
            <a:r>
              <a:rPr lang="en-US" altLang="zh-CN" sz="2400" dirty="0" smtClean="0">
                <a:ea typeface="新細明體" pitchFamily="18" charset="-120"/>
              </a:rPr>
              <a:t> cross-compiler and </a:t>
            </a:r>
            <a:r>
              <a:rPr lang="en-US" altLang="zh-CN" sz="2400" i="1" dirty="0" err="1" smtClean="0">
                <a:ea typeface="新細明體" pitchFamily="18" charset="-120"/>
              </a:rPr>
              <a:t>objdump</a:t>
            </a:r>
            <a:r>
              <a:rPr lang="en-US" altLang="zh-CN" sz="2400" dirty="0" smtClean="0">
                <a:ea typeface="新細明體" pitchFamily="18" charset="-120"/>
              </a:rPr>
              <a:t> for PISA to your root directory (i.e. C:\cgywin) at </a:t>
            </a:r>
            <a:r>
              <a:rPr lang="en-US" altLang="zh-CN" sz="2400" dirty="0" smtClean="0">
                <a:ea typeface="新細明體" pitchFamily="18" charset="-120"/>
                <a:hlinkClick r:id="rId3"/>
              </a:rPr>
              <a:t>http://www.eecg.toronto.edu/~moshovos/ACA07/files/ss-gcc.usrlocal.tar.bz</a:t>
            </a:r>
            <a:endParaRPr lang="en-US" altLang="zh-CN" sz="2400" dirty="0" smtClean="0">
              <a:ea typeface="新細明體" pitchFamily="18" charset="-120"/>
            </a:endParaRPr>
          </a:p>
          <a:p>
            <a:pPr lvl="1"/>
            <a:r>
              <a:rPr lang="en-US" altLang="zh-CN" sz="2400" dirty="0" smtClean="0">
                <a:ea typeface="新細明體" pitchFamily="18" charset="-120"/>
              </a:rPr>
              <a:t>Installation steps: </a:t>
            </a:r>
            <a:endParaRPr lang="en-US" altLang="zh-CN" sz="2000" strike="sngStrike" dirty="0" smtClean="0">
              <a:latin typeface="Cambria Math" pitchFamily="18" charset="0"/>
              <a:ea typeface="Cambria Math" pitchFamily="18" charset="0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</a:t>
            </a:r>
            <a:r>
              <a:rPr lang="en-US" altLang="zh-CN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		$ </a:t>
            </a:r>
            <a:r>
              <a:rPr lang="en-US" altLang="zh-CN" sz="2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cd</a:t>
            </a:r>
            <a:r>
              <a:rPr lang="en-US" altLang="zh-CN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/</a:t>
            </a:r>
          </a:p>
          <a:p>
            <a:pPr>
              <a:buNone/>
            </a:pPr>
            <a:r>
              <a:rPr lang="en-US" altLang="zh-CN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		$ tar –</a:t>
            </a:r>
            <a:r>
              <a:rPr lang="en-US" altLang="zh-CN" sz="2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xvjf</a:t>
            </a:r>
            <a:r>
              <a:rPr lang="en-US" altLang="zh-CN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ss-gcc.usrlocal.tar.bz</a:t>
            </a:r>
          </a:p>
          <a:p>
            <a:pPr>
              <a:buFont typeface="Arial" charset="0"/>
              <a:buNone/>
            </a:pPr>
            <a:r>
              <a:rPr lang="en-US" altLang="zh-CN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		$ </a:t>
            </a:r>
            <a:r>
              <a:rPr lang="en-US" altLang="zh-CN" sz="2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cd</a:t>
            </a:r>
            <a:r>
              <a:rPr lang="en-US" altLang="zh-CN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</a:t>
            </a:r>
            <a:r>
              <a:rPr lang="en-US" altLang="zh-CN" sz="2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usr</a:t>
            </a:r>
            <a:r>
              <a:rPr lang="en-US" altLang="zh-CN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/</a:t>
            </a:r>
            <a:r>
              <a:rPr lang="en-US" altLang="zh-CN" sz="2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loca</a:t>
            </a:r>
            <a:r>
              <a:rPr lang="en-US" altLang="zh-CN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/bin</a:t>
            </a:r>
          </a:p>
          <a:p>
            <a:pPr>
              <a:buFont typeface="Arial" charset="0"/>
              <a:buNone/>
            </a:pPr>
            <a:r>
              <a:rPr lang="en-US" altLang="zh-CN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		$ </a:t>
            </a:r>
            <a:r>
              <a:rPr lang="en-US" altLang="zh-CN" sz="2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ls</a:t>
            </a:r>
            <a:r>
              <a:rPr lang="en-US" altLang="zh-CN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</a:t>
            </a:r>
            <a:r>
              <a:rPr lang="en-US" altLang="zh-CN" sz="2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ss-gcc</a:t>
            </a:r>
            <a:r>
              <a:rPr lang="en-US" altLang="zh-CN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</a:t>
            </a:r>
            <a:r>
              <a:rPr lang="en-US" altLang="zh-CN" sz="2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ss-objdump</a:t>
            </a:r>
            <a:endParaRPr lang="zh-CN" altLang="en-US" sz="2000" dirty="0" smtClean="0">
              <a:latin typeface="Cambria Math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Introduction to PISA </a:t>
            </a:r>
            <a:r>
              <a:rPr lang="en-US" altLang="zh-CN" i="1" dirty="0" err="1" smtClean="0">
                <a:ea typeface="新細明體" pitchFamily="18" charset="-120"/>
              </a:rPr>
              <a:t>objdump</a:t>
            </a:r>
            <a:endParaRPr lang="en-US" altLang="zh-CN" dirty="0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71D25-BAB8-456C-82B4-2F24764DE58E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A tool for disassembling PISA binary code into PISA assembly code</a:t>
            </a:r>
          </a:p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Manual of </a:t>
            </a:r>
            <a:r>
              <a:rPr lang="en-US" altLang="zh-CN" i="1" dirty="0" err="1" smtClean="0">
                <a:ea typeface="新細明體" pitchFamily="18" charset="-120"/>
              </a:rPr>
              <a:t>objdump</a:t>
            </a:r>
            <a:r>
              <a:rPr lang="en-US" altLang="zh-CN" dirty="0" smtClean="0">
                <a:ea typeface="新細明體" pitchFamily="18" charset="-120"/>
              </a:rPr>
              <a:t> available at </a:t>
            </a:r>
            <a:r>
              <a:rPr lang="en-US" altLang="zh-CN" dirty="0" smtClean="0">
                <a:ea typeface="新細明體" pitchFamily="18" charset="-120"/>
                <a:hlinkClick r:id="rId2"/>
              </a:rPr>
              <a:t>http://sourceware.org/binutils/docs/binutils/objdump.html</a:t>
            </a: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PISA </a:t>
            </a:r>
            <a:r>
              <a:rPr lang="en-US" altLang="zh-CN" i="1" dirty="0" err="1" smtClean="0">
                <a:ea typeface="新細明體" pitchFamily="18" charset="-120"/>
              </a:rPr>
              <a:t>objdump</a:t>
            </a:r>
            <a:r>
              <a:rPr lang="en-US" altLang="zh-CN" dirty="0" smtClean="0">
                <a:ea typeface="新細明體" pitchFamily="18" charset="-120"/>
              </a:rPr>
              <a:t>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CE78E-F8B1-4B6C-A963-998C7754F17E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ea typeface="新細明體" pitchFamily="18" charset="-120"/>
              </a:rPr>
              <a:t>A</a:t>
            </a:r>
            <a:r>
              <a:rPr lang="en-US" sz="2400" dirty="0" smtClean="0">
                <a:ea typeface="新細明體" pitchFamily="18" charset="-120"/>
              </a:rPr>
              <a:t> simple C program – </a:t>
            </a:r>
            <a:r>
              <a:rPr lang="en-US" sz="2400" i="1" dirty="0" err="1" smtClean="0">
                <a:ea typeface="新細明體" pitchFamily="18" charset="-120"/>
              </a:rPr>
              <a:t>hello.c</a:t>
            </a:r>
            <a:endParaRPr lang="en-US" dirty="0" smtClean="0">
              <a:ea typeface="新細明體" pitchFamily="18" charset="-12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</a:t>
            </a:r>
            <a:r>
              <a:rPr lang="en-US" sz="18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int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main()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{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      </a:t>
            </a:r>
            <a:r>
              <a:rPr lang="en-US" sz="18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int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</a:t>
            </a:r>
            <a:r>
              <a:rPr lang="en-US" sz="18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i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, a;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      a = 2;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      for (</a:t>
            </a:r>
            <a:r>
              <a:rPr lang="en-US" sz="18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i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= 0; </a:t>
            </a:r>
            <a:r>
              <a:rPr lang="en-US" sz="18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i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&lt; 1000; </a:t>
            </a:r>
            <a:r>
              <a:rPr lang="en-US" sz="18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i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++)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            a++;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}</a:t>
            </a:r>
          </a:p>
          <a:p>
            <a:pPr>
              <a:defRPr/>
            </a:pPr>
            <a:r>
              <a:rPr lang="en-US" altLang="zh-TW" sz="2000" dirty="0" smtClean="0">
                <a:ea typeface="新細明體" pitchFamily="18" charset="-120"/>
              </a:rPr>
              <a:t>Compile </a:t>
            </a:r>
            <a:r>
              <a:rPr lang="en-US" altLang="zh-TW" sz="2000" i="1" dirty="0" err="1" smtClean="0">
                <a:ea typeface="新細明體" pitchFamily="18" charset="-120"/>
              </a:rPr>
              <a:t>hello.c</a:t>
            </a:r>
            <a:r>
              <a:rPr lang="en-US" altLang="zh-TW" sz="2000" dirty="0" smtClean="0">
                <a:ea typeface="新細明體" pitchFamily="18" charset="-120"/>
              </a:rPr>
              <a:t> into PISA binary code – </a:t>
            </a:r>
            <a:r>
              <a:rPr lang="en-US" altLang="zh-TW" sz="2000" i="1" dirty="0" smtClean="0">
                <a:ea typeface="新細明體" pitchFamily="18" charset="-120"/>
              </a:rPr>
              <a:t>hello</a:t>
            </a:r>
            <a:endParaRPr lang="en-US" altLang="zh-TW" sz="2000" dirty="0" smtClean="0">
              <a:ea typeface="新細明體" pitchFamily="18" charset="-12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zh-TW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</a:t>
            </a:r>
            <a:r>
              <a:rPr lang="en-US" altLang="zh-TW" sz="2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ss-gcc</a:t>
            </a:r>
            <a:r>
              <a:rPr lang="en-US" altLang="zh-TW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-o hello </a:t>
            </a:r>
            <a:r>
              <a:rPr lang="en-US" altLang="zh-TW" sz="2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hello.c</a:t>
            </a:r>
            <a:endParaRPr lang="en-US" altLang="zh-TW" sz="1800" dirty="0" smtClean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sz="2000" dirty="0" smtClean="0">
                <a:ea typeface="新細明體" pitchFamily="18" charset="-120"/>
              </a:rPr>
              <a:t>Disassemble </a:t>
            </a:r>
            <a:r>
              <a:rPr lang="en-US" altLang="zh-TW" sz="2000" i="1" dirty="0" smtClean="0">
                <a:ea typeface="新細明體" pitchFamily="18" charset="-120"/>
              </a:rPr>
              <a:t>hello</a:t>
            </a:r>
            <a:r>
              <a:rPr lang="en-US" altLang="zh-TW" sz="2000" dirty="0" smtClean="0">
                <a:ea typeface="新細明體" pitchFamily="18" charset="-120"/>
              </a:rPr>
              <a:t> into PISA assembly code – </a:t>
            </a:r>
            <a:r>
              <a:rPr lang="en-US" altLang="zh-TW" sz="2000" i="1" dirty="0" smtClean="0">
                <a:ea typeface="新細明體" pitchFamily="18" charset="-120"/>
              </a:rPr>
              <a:t>hello.asm</a:t>
            </a:r>
            <a:endParaRPr lang="en-US" altLang="zh-TW" sz="2000" dirty="0" smtClean="0">
              <a:ea typeface="新細明體" pitchFamily="18" charset="-12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zh-TW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</a:t>
            </a:r>
            <a:r>
              <a:rPr lang="en-US" altLang="zh-TW" sz="2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ss-objdump</a:t>
            </a:r>
            <a:r>
              <a:rPr lang="en-US" altLang="zh-TW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-d hello &gt; hello.asm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less hello.asm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PISA assembly of main()</a:t>
            </a:r>
            <a:endParaRPr lang="en-US" altLang="zh-CN" dirty="0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21411D-9D36-4154-9F05-7341B1C9C6BC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004001f0 &lt;main&gt; </a:t>
            </a:r>
            <a:r>
              <a:rPr lang="en-US" altLang="zh-CN" sz="2000" dirty="0" err="1" smtClean="0">
                <a:ea typeface="新細明體" pitchFamily="18" charset="-120"/>
              </a:rPr>
              <a:t>addiu</a:t>
            </a:r>
            <a:r>
              <a:rPr lang="en-US" altLang="zh-CN" sz="2000" dirty="0" smtClean="0">
                <a:ea typeface="新細明體" pitchFamily="18" charset="-120"/>
              </a:rPr>
              <a:t>/00 $</a:t>
            </a:r>
            <a:r>
              <a:rPr lang="en-US" altLang="zh-CN" sz="2000" dirty="0" err="1" smtClean="0">
                <a:ea typeface="新細明體" pitchFamily="18" charset="-120"/>
              </a:rPr>
              <a:t>sp</a:t>
            </a:r>
            <a:r>
              <a:rPr lang="en-US" altLang="zh-CN" sz="2000" dirty="0" smtClean="0">
                <a:ea typeface="新細明體" pitchFamily="18" charset="-120"/>
              </a:rPr>
              <a:t>[29],$</a:t>
            </a:r>
            <a:r>
              <a:rPr lang="en-US" altLang="zh-CN" sz="2000" dirty="0" err="1" smtClean="0">
                <a:ea typeface="新細明體" pitchFamily="18" charset="-120"/>
              </a:rPr>
              <a:t>sp</a:t>
            </a:r>
            <a:r>
              <a:rPr lang="en-US" altLang="zh-CN" sz="2000" dirty="0" smtClean="0">
                <a:ea typeface="新細明體" pitchFamily="18" charset="-120"/>
              </a:rPr>
              <a:t>[29],-32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004001f8 &lt;main+8&gt; </a:t>
            </a:r>
            <a:r>
              <a:rPr lang="en-US" altLang="zh-CN" sz="2000" dirty="0" err="1" smtClean="0">
                <a:ea typeface="新細明體" pitchFamily="18" charset="-120"/>
              </a:rPr>
              <a:t>sw</a:t>
            </a:r>
            <a:r>
              <a:rPr lang="en-US" altLang="zh-CN" sz="2000" dirty="0" smtClean="0">
                <a:ea typeface="新細明體" pitchFamily="18" charset="-120"/>
              </a:rPr>
              <a:t>/00 $</a:t>
            </a:r>
            <a:r>
              <a:rPr lang="en-US" altLang="zh-CN" sz="2000" dirty="0" err="1" smtClean="0">
                <a:ea typeface="新細明體" pitchFamily="18" charset="-120"/>
              </a:rPr>
              <a:t>ra</a:t>
            </a:r>
            <a:r>
              <a:rPr lang="en-US" altLang="zh-CN" sz="2000" dirty="0" smtClean="0">
                <a:ea typeface="新細明體" pitchFamily="18" charset="-120"/>
              </a:rPr>
              <a:t>[31],28($</a:t>
            </a:r>
            <a:r>
              <a:rPr lang="en-US" altLang="zh-CN" sz="2000" dirty="0" err="1" smtClean="0">
                <a:ea typeface="新細明體" pitchFamily="18" charset="-120"/>
              </a:rPr>
              <a:t>sp</a:t>
            </a:r>
            <a:r>
              <a:rPr lang="en-US" altLang="zh-CN" sz="2000" dirty="0" smtClean="0">
                <a:ea typeface="新細明體" pitchFamily="18" charset="-120"/>
              </a:rPr>
              <a:t>[29])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00400200 &lt;main+10&gt; </a:t>
            </a:r>
            <a:r>
              <a:rPr lang="en-US" altLang="zh-CN" sz="2000" dirty="0" err="1" smtClean="0">
                <a:ea typeface="新細明體" pitchFamily="18" charset="-120"/>
              </a:rPr>
              <a:t>sw</a:t>
            </a:r>
            <a:r>
              <a:rPr lang="en-US" altLang="zh-CN" sz="2000" dirty="0" smtClean="0">
                <a:ea typeface="新細明體" pitchFamily="18" charset="-120"/>
              </a:rPr>
              <a:t>/00 $s8[30],24($</a:t>
            </a:r>
            <a:r>
              <a:rPr lang="en-US" altLang="zh-CN" sz="2000" dirty="0" err="1" smtClean="0">
                <a:ea typeface="新細明體" pitchFamily="18" charset="-120"/>
              </a:rPr>
              <a:t>sp</a:t>
            </a:r>
            <a:r>
              <a:rPr lang="en-US" altLang="zh-CN" sz="2000" dirty="0" smtClean="0">
                <a:ea typeface="新細明體" pitchFamily="18" charset="-120"/>
              </a:rPr>
              <a:t>[29])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00400208 &lt;main+18&gt; </a:t>
            </a:r>
            <a:r>
              <a:rPr lang="en-US" altLang="zh-CN" sz="2000" dirty="0" err="1" smtClean="0">
                <a:ea typeface="新細明體" pitchFamily="18" charset="-120"/>
              </a:rPr>
              <a:t>addu</a:t>
            </a:r>
            <a:r>
              <a:rPr lang="en-US" altLang="zh-CN" sz="2000" dirty="0" smtClean="0">
                <a:ea typeface="新細明體" pitchFamily="18" charset="-120"/>
              </a:rPr>
              <a:t>/00 $s8[30],$zero[0],$</a:t>
            </a:r>
            <a:r>
              <a:rPr lang="en-US" altLang="zh-CN" sz="2000" dirty="0" err="1" smtClean="0">
                <a:ea typeface="新細明體" pitchFamily="18" charset="-120"/>
              </a:rPr>
              <a:t>sp</a:t>
            </a:r>
            <a:r>
              <a:rPr lang="en-US" altLang="zh-CN" sz="2000" dirty="0" smtClean="0">
                <a:ea typeface="新細明體" pitchFamily="18" charset="-120"/>
              </a:rPr>
              <a:t>[29]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00400210 &lt;main+20&gt; </a:t>
            </a:r>
            <a:r>
              <a:rPr lang="en-US" altLang="zh-CN" sz="2000" dirty="0" err="1" smtClean="0">
                <a:ea typeface="新細明體" pitchFamily="18" charset="-120"/>
              </a:rPr>
              <a:t>jal</a:t>
            </a:r>
            <a:r>
              <a:rPr lang="en-US" altLang="zh-CN" sz="2000" dirty="0" smtClean="0">
                <a:ea typeface="新細明體" pitchFamily="18" charset="-120"/>
              </a:rPr>
              <a:t>/00 00400468 &lt;__main&gt;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00400218 &lt;main+28&gt; </a:t>
            </a:r>
            <a:r>
              <a:rPr lang="en-US" altLang="zh-CN" sz="2000" dirty="0" err="1" smtClean="0">
                <a:ea typeface="新細明體" pitchFamily="18" charset="-120"/>
              </a:rPr>
              <a:t>addiu</a:t>
            </a:r>
            <a:r>
              <a:rPr lang="en-US" altLang="zh-CN" sz="2000" dirty="0" smtClean="0">
                <a:ea typeface="新細明體" pitchFamily="18" charset="-120"/>
              </a:rPr>
              <a:t>/00 $v0[2],$zero[0],2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00400220 &lt;main+30&gt; </a:t>
            </a:r>
            <a:r>
              <a:rPr lang="en-US" altLang="zh-CN" sz="2000" dirty="0" err="1" smtClean="0">
                <a:ea typeface="新細明體" pitchFamily="18" charset="-120"/>
              </a:rPr>
              <a:t>sw</a:t>
            </a:r>
            <a:r>
              <a:rPr lang="en-US" altLang="zh-CN" sz="2000" dirty="0" smtClean="0">
                <a:ea typeface="新細明體" pitchFamily="18" charset="-120"/>
              </a:rPr>
              <a:t>/00 $v0[2],20($s8[30])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00400228 &lt;main+38&gt; </a:t>
            </a:r>
            <a:r>
              <a:rPr lang="en-US" altLang="zh-CN" sz="2000" dirty="0" err="1" smtClean="0">
                <a:ea typeface="新細明體" pitchFamily="18" charset="-120"/>
              </a:rPr>
              <a:t>sw</a:t>
            </a:r>
            <a:r>
              <a:rPr lang="en-US" altLang="zh-CN" sz="2000" dirty="0" smtClean="0">
                <a:ea typeface="新細明體" pitchFamily="18" charset="-120"/>
              </a:rPr>
              <a:t>/00 $zero[0],16($s8[30])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00400230 &lt;main+40&gt; </a:t>
            </a:r>
            <a:r>
              <a:rPr lang="en-US" altLang="zh-CN" sz="2000" dirty="0" err="1" smtClean="0">
                <a:ea typeface="新細明體" pitchFamily="18" charset="-120"/>
              </a:rPr>
              <a:t>lw</a:t>
            </a:r>
            <a:r>
              <a:rPr lang="en-US" altLang="zh-CN" sz="2000" dirty="0" smtClean="0">
                <a:ea typeface="新細明體" pitchFamily="18" charset="-120"/>
              </a:rPr>
              <a:t>/00 $v0[2],16($s8[30])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00400238 &lt;main+48&gt; </a:t>
            </a:r>
            <a:r>
              <a:rPr lang="en-US" altLang="zh-CN" sz="2000" dirty="0" err="1" smtClean="0">
                <a:ea typeface="新細明體" pitchFamily="18" charset="-120"/>
              </a:rPr>
              <a:t>slti</a:t>
            </a:r>
            <a:r>
              <a:rPr lang="en-US" altLang="zh-CN" sz="2000" dirty="0" smtClean="0">
                <a:ea typeface="新細明體" pitchFamily="18" charset="-120"/>
              </a:rPr>
              <a:t>/00 $v1[3],$v0[2],1000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ea typeface="新細明體" pitchFamily="18" charset="-120"/>
              </a:rPr>
              <a:t>00400240 &lt;main+50&gt; </a:t>
            </a:r>
            <a:r>
              <a:rPr lang="en-US" altLang="zh-CN" sz="2000" dirty="0" err="1" smtClean="0">
                <a:solidFill>
                  <a:srgbClr val="FF0000"/>
                </a:solidFill>
                <a:ea typeface="新細明體" pitchFamily="18" charset="-120"/>
              </a:rPr>
              <a:t>bne</a:t>
            </a:r>
            <a:r>
              <a:rPr lang="en-US" altLang="zh-CN" sz="2000" dirty="0" smtClean="0">
                <a:solidFill>
                  <a:srgbClr val="FF0000"/>
                </a:solidFill>
                <a:ea typeface="新細明體" pitchFamily="18" charset="-120"/>
              </a:rPr>
              <a:t>/00 $v1[3],$zero[0],00400250 &lt;main+60&gt;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00400248 &lt;main+58&gt; j/00 00400298 &lt;main+a8&gt;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00400250 &lt;main+60&gt; </a:t>
            </a:r>
            <a:r>
              <a:rPr lang="en-US" altLang="zh-CN" sz="2000" dirty="0" err="1" smtClean="0">
                <a:ea typeface="新細明體" pitchFamily="18" charset="-120"/>
              </a:rPr>
              <a:t>lw</a:t>
            </a:r>
            <a:r>
              <a:rPr lang="en-US" altLang="zh-CN" sz="2000" dirty="0" smtClean="0">
                <a:ea typeface="新細明體" pitchFamily="18" charset="-120"/>
              </a:rPr>
              <a:t>/00 $v1[3],20($s8[30])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PISA assembly of main()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C8344-CA4F-453F-91B2-0BEB711DBF4B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00400258 &lt;main+68&gt; </a:t>
            </a:r>
            <a:r>
              <a:rPr lang="en-US" altLang="zh-CN" sz="2000" dirty="0" err="1" smtClean="0">
                <a:ea typeface="新細明體" pitchFamily="18" charset="-120"/>
              </a:rPr>
              <a:t>addiu</a:t>
            </a:r>
            <a:r>
              <a:rPr lang="en-US" altLang="zh-CN" sz="2000" dirty="0" smtClean="0">
                <a:ea typeface="新細明體" pitchFamily="18" charset="-120"/>
              </a:rPr>
              <a:t>/00 $v0[2],$v1[3],1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00400260 &lt;main+70&gt; </a:t>
            </a:r>
            <a:r>
              <a:rPr lang="en-US" altLang="zh-CN" sz="2000" dirty="0" err="1" smtClean="0">
                <a:ea typeface="新細明體" pitchFamily="18" charset="-120"/>
              </a:rPr>
              <a:t>addu</a:t>
            </a:r>
            <a:r>
              <a:rPr lang="en-US" altLang="zh-CN" sz="2000" dirty="0" smtClean="0">
                <a:ea typeface="新細明體" pitchFamily="18" charset="-120"/>
              </a:rPr>
              <a:t>/00 $v1[3],$zero[0],$v0[2]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00400268 &lt;main+78&gt; </a:t>
            </a:r>
            <a:r>
              <a:rPr lang="en-US" altLang="zh-CN" sz="2000" dirty="0" err="1" smtClean="0">
                <a:ea typeface="新細明體" pitchFamily="18" charset="-120"/>
              </a:rPr>
              <a:t>sw</a:t>
            </a:r>
            <a:r>
              <a:rPr lang="en-US" altLang="zh-CN" sz="2000" dirty="0" smtClean="0">
                <a:ea typeface="新細明體" pitchFamily="18" charset="-120"/>
              </a:rPr>
              <a:t>/00 $v1[3],20($s8[30])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00400270 &lt;main+80&gt; </a:t>
            </a:r>
            <a:r>
              <a:rPr lang="en-US" altLang="zh-CN" sz="2000" dirty="0" err="1" smtClean="0">
                <a:ea typeface="新細明體" pitchFamily="18" charset="-120"/>
              </a:rPr>
              <a:t>lw</a:t>
            </a:r>
            <a:r>
              <a:rPr lang="en-US" altLang="zh-CN" sz="2000" dirty="0" smtClean="0">
                <a:ea typeface="新細明體" pitchFamily="18" charset="-120"/>
              </a:rPr>
              <a:t>/00 $v1[3],16($s8[30])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00400278 &lt;main+88&gt; </a:t>
            </a:r>
            <a:r>
              <a:rPr lang="en-US" altLang="zh-CN" sz="2000" dirty="0" err="1" smtClean="0">
                <a:ea typeface="新細明體" pitchFamily="18" charset="-120"/>
              </a:rPr>
              <a:t>addiu</a:t>
            </a:r>
            <a:r>
              <a:rPr lang="en-US" altLang="zh-CN" sz="2000" dirty="0" smtClean="0">
                <a:ea typeface="新細明體" pitchFamily="18" charset="-120"/>
              </a:rPr>
              <a:t>/00 $v0[2],$v1[3],1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00400280 &lt;main+90&gt; </a:t>
            </a:r>
            <a:r>
              <a:rPr lang="en-US" altLang="zh-CN" sz="2000" dirty="0" err="1" smtClean="0">
                <a:ea typeface="新細明體" pitchFamily="18" charset="-120"/>
              </a:rPr>
              <a:t>addu</a:t>
            </a:r>
            <a:r>
              <a:rPr lang="en-US" altLang="zh-CN" sz="2000" dirty="0" smtClean="0">
                <a:ea typeface="新細明體" pitchFamily="18" charset="-120"/>
              </a:rPr>
              <a:t>/00 $v1[3],$zero[0],$v0[2]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00400288 &lt;main+98&gt; </a:t>
            </a:r>
            <a:r>
              <a:rPr lang="en-US" altLang="zh-CN" sz="2000" dirty="0" err="1" smtClean="0">
                <a:ea typeface="新細明體" pitchFamily="18" charset="-120"/>
              </a:rPr>
              <a:t>sw</a:t>
            </a:r>
            <a:r>
              <a:rPr lang="en-US" altLang="zh-CN" sz="2000" dirty="0" smtClean="0">
                <a:ea typeface="新細明體" pitchFamily="18" charset="-120"/>
              </a:rPr>
              <a:t>/00 $v1[3],16($s8[30])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  <a:ea typeface="新細明體" pitchFamily="18" charset="-120"/>
              </a:rPr>
              <a:t>00400290 &lt;main+a0&gt; j/00 00400230 &lt;main+40&gt;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00400298 &lt;main+a8&gt; </a:t>
            </a:r>
            <a:r>
              <a:rPr lang="en-US" altLang="zh-CN" sz="2000" dirty="0" err="1" smtClean="0">
                <a:ea typeface="新細明體" pitchFamily="18" charset="-120"/>
              </a:rPr>
              <a:t>addu</a:t>
            </a:r>
            <a:r>
              <a:rPr lang="en-US" altLang="zh-CN" sz="2000" dirty="0" smtClean="0">
                <a:ea typeface="新細明體" pitchFamily="18" charset="-120"/>
              </a:rPr>
              <a:t>/00 $sp[29],$zero[0],$s8[30]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004002a0 &lt;main+b0&gt; </a:t>
            </a:r>
            <a:r>
              <a:rPr lang="en-US" altLang="zh-CN" sz="2000" dirty="0" err="1" smtClean="0">
                <a:ea typeface="新細明體" pitchFamily="18" charset="-120"/>
              </a:rPr>
              <a:t>lw</a:t>
            </a:r>
            <a:r>
              <a:rPr lang="en-US" altLang="zh-CN" sz="2000" dirty="0" smtClean="0">
                <a:ea typeface="新細明體" pitchFamily="18" charset="-120"/>
              </a:rPr>
              <a:t>/00 $</a:t>
            </a:r>
            <a:r>
              <a:rPr lang="en-US" altLang="zh-CN" sz="2000" dirty="0" err="1" smtClean="0">
                <a:ea typeface="新細明體" pitchFamily="18" charset="-120"/>
              </a:rPr>
              <a:t>ra</a:t>
            </a:r>
            <a:r>
              <a:rPr lang="en-US" altLang="zh-CN" sz="2000" dirty="0" smtClean="0">
                <a:ea typeface="新細明體" pitchFamily="18" charset="-120"/>
              </a:rPr>
              <a:t>[31],28($sp[29])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004002a8 &lt;main+b8&gt; </a:t>
            </a:r>
            <a:r>
              <a:rPr lang="en-US" altLang="zh-CN" sz="2000" dirty="0" err="1" smtClean="0">
                <a:ea typeface="新細明體" pitchFamily="18" charset="-120"/>
              </a:rPr>
              <a:t>lw</a:t>
            </a:r>
            <a:r>
              <a:rPr lang="en-US" altLang="zh-CN" sz="2000" dirty="0" smtClean="0">
                <a:ea typeface="新細明體" pitchFamily="18" charset="-120"/>
              </a:rPr>
              <a:t>/00 $s8[30],24($sp[29])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004002b0 &lt;main+c0&gt; </a:t>
            </a:r>
            <a:r>
              <a:rPr lang="en-US" altLang="zh-CN" sz="2000" dirty="0" err="1" smtClean="0">
                <a:ea typeface="新細明體" pitchFamily="18" charset="-120"/>
              </a:rPr>
              <a:t>addiu</a:t>
            </a:r>
            <a:r>
              <a:rPr lang="en-US" altLang="zh-CN" sz="2000" dirty="0" smtClean="0">
                <a:ea typeface="新細明體" pitchFamily="18" charset="-120"/>
              </a:rPr>
              <a:t>/00 $sp[29],$sp[29],32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004002b8 &lt;main+c8&gt; </a:t>
            </a:r>
            <a:r>
              <a:rPr lang="en-US" altLang="zh-CN" sz="2000" dirty="0" err="1" smtClean="0">
                <a:ea typeface="新細明體" pitchFamily="18" charset="-120"/>
              </a:rPr>
              <a:t>jr</a:t>
            </a:r>
            <a:r>
              <a:rPr lang="en-US" altLang="zh-CN" sz="2000" dirty="0" smtClean="0">
                <a:ea typeface="新細明體" pitchFamily="18" charset="-120"/>
              </a:rPr>
              <a:t>/00 $</a:t>
            </a:r>
            <a:r>
              <a:rPr lang="en-US" altLang="zh-CN" sz="2000" dirty="0" err="1" smtClean="0">
                <a:ea typeface="新細明體" pitchFamily="18" charset="-120"/>
              </a:rPr>
              <a:t>ra</a:t>
            </a:r>
            <a:r>
              <a:rPr lang="en-US" altLang="zh-CN" sz="2000" dirty="0" smtClean="0">
                <a:ea typeface="新細明體" pitchFamily="18" charset="-120"/>
              </a:rPr>
              <a:t>[31]</a:t>
            </a:r>
          </a:p>
          <a:p>
            <a:pPr>
              <a:buFont typeface="Arial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smtClean="0">
                <a:ea typeface="新細明體" pitchFamily="18" charset="-120"/>
              </a:rPr>
              <a:t>hello</a:t>
            </a:r>
            <a:r>
              <a:rPr lang="en-US" altLang="zh-CN" smtClean="0">
                <a:ea typeface="新細明體" pitchFamily="18" charset="-120"/>
              </a:rPr>
              <a:t> on SimpleScalar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4018DE-2C81-47E6-A4AA-19A87C2EAD7E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ea typeface="新細明體" pitchFamily="18" charset="-120"/>
              </a:rPr>
              <a:t>Simulate </a:t>
            </a:r>
            <a:r>
              <a:rPr lang="en-US" altLang="zh-CN" i="1" dirty="0" smtClean="0">
                <a:ea typeface="新細明體" pitchFamily="18" charset="-120"/>
              </a:rPr>
              <a:t>hello </a:t>
            </a:r>
            <a:r>
              <a:rPr lang="en-US" altLang="zh-CN" dirty="0" smtClean="0">
                <a:ea typeface="新細明體" pitchFamily="18" charset="-120"/>
              </a:rPr>
              <a:t>binary on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</a:t>
            </a:r>
          </a:p>
          <a:p>
            <a:pPr>
              <a:buFont typeface="Arial" charset="0"/>
              <a:buNone/>
            </a:pPr>
            <a:r>
              <a:rPr lang="en-US" altLang="zh-CN" sz="2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cp hello ~/simplesim-3.0</a:t>
            </a:r>
          </a:p>
          <a:p>
            <a:pPr>
              <a:buFont typeface="Arial" charset="0"/>
              <a:buNone/>
            </a:pPr>
            <a:r>
              <a:rPr lang="en-US" altLang="zh-CN" sz="2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</a:t>
            </a:r>
            <a:r>
              <a:rPr lang="en-US" altLang="zh-CN" sz="28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cd</a:t>
            </a:r>
            <a:r>
              <a:rPr lang="en-US" altLang="zh-CN" sz="2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~/simplesim-3.0</a:t>
            </a:r>
          </a:p>
          <a:p>
            <a:pPr>
              <a:buFont typeface="Arial" charset="0"/>
              <a:buNone/>
            </a:pPr>
            <a:r>
              <a:rPr lang="en-US" altLang="zh-CN" sz="2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./</a:t>
            </a:r>
            <a:r>
              <a:rPr lang="en-US" altLang="zh-CN" sz="28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sim</a:t>
            </a:r>
            <a:r>
              <a:rPr lang="en-US" altLang="zh-CN" sz="2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-safe –v hello &amp;&gt; hello.ss</a:t>
            </a:r>
          </a:p>
          <a:p>
            <a:pPr>
              <a:buFont typeface="Arial" charset="0"/>
              <a:buNone/>
            </a:pPr>
            <a:r>
              <a:rPr lang="en-US" altLang="zh-CN" sz="2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less hello.ss </a:t>
            </a:r>
          </a:p>
          <a:p>
            <a:pPr>
              <a:buFont typeface="Arial" charset="0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cat hello.ss | </a:t>
            </a:r>
            <a:r>
              <a:rPr lang="en-US" altLang="zh-CN" sz="28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grep</a:t>
            </a:r>
            <a:r>
              <a:rPr lang="en-US" altLang="zh-CN" sz="28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‘</a:t>
            </a:r>
            <a:r>
              <a:rPr lang="en-US" altLang="zh-CN" sz="28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bne</a:t>
            </a:r>
            <a:r>
              <a:rPr lang="en-US" altLang="zh-CN" sz="28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’ | </a:t>
            </a:r>
            <a:r>
              <a:rPr lang="en-US" altLang="zh-CN" sz="28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wc</a:t>
            </a:r>
            <a:endParaRPr lang="en-US" altLang="zh-CN" sz="2800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Arial Unicode MS" pitchFamily="34" charset="-122"/>
            </a:endParaRPr>
          </a:p>
          <a:p>
            <a:pPr>
              <a:buFont typeface="Arial" charset="0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cat hello.ss | </a:t>
            </a:r>
            <a:r>
              <a:rPr lang="en-US" altLang="zh-CN" sz="28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grep</a:t>
            </a:r>
            <a:r>
              <a:rPr lang="en-US" altLang="zh-CN" sz="28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‘j/’ | </a:t>
            </a:r>
            <a:r>
              <a:rPr lang="en-US" altLang="zh-CN" sz="28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wc</a:t>
            </a:r>
            <a:endParaRPr lang="en-US" altLang="zh-CN" sz="2800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新細明體" pitchFamily="18" charset="-120"/>
              </a:rPr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8602A-E4B7-41B9-8C70-B5CE718347BA}" type="slidenum">
              <a:rPr lang="en-US" altLang="zh-TW"/>
              <a:pPr>
                <a:defRPr/>
              </a:pPr>
              <a:t>36</a:t>
            </a:fld>
            <a:endParaRPr lang="en-US" altLang="zh-TW"/>
          </a:p>
        </p:txBody>
      </p:sp>
      <p:sp>
        <p:nvSpPr>
          <p:cNvPr id="307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Introduction to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Installation and Usage</a:t>
            </a:r>
          </a:p>
          <a:p>
            <a:pPr lvl="1" eaLnBrk="1" hangingPunct="1"/>
            <a:r>
              <a:rPr lang="en-US" altLang="zh-CN" dirty="0" smtClean="0"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ea typeface="新細明體" pitchFamily="18" charset="-120"/>
              </a:rPr>
              <a:t>Cygwin</a:t>
            </a:r>
            <a:endParaRPr lang="en-US" altLang="zh-CN" dirty="0" smtClean="0">
              <a:ea typeface="新細明體" pitchFamily="18" charset="-120"/>
            </a:endParaRPr>
          </a:p>
          <a:p>
            <a:pPr lvl="1" eaLnBrk="1" hangingPunct="1"/>
            <a:r>
              <a:rPr lang="en-US" altLang="zh-CN" dirty="0" smtClean="0"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for PISA</a:t>
            </a:r>
          </a:p>
          <a:p>
            <a:pPr lvl="1"/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Usage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ea typeface="新細明體" pitchFamily="18" charset="-120"/>
              </a:rPr>
              <a:t>Exercises</a:t>
            </a:r>
          </a:p>
          <a:p>
            <a:pPr lvl="2"/>
            <a:r>
              <a:rPr lang="en-US" altLang="zh-CN" dirty="0" smtClean="0"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for Alpha</a:t>
            </a:r>
          </a:p>
          <a:p>
            <a:pPr lvl="2"/>
            <a:r>
              <a:rPr lang="en-US" altLang="zh-CN" dirty="0" smtClean="0">
                <a:ea typeface="新細明體" pitchFamily="18" charset="-120"/>
              </a:rPr>
              <a:t>Benchmark on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PISA </a:t>
            </a:r>
            <a:r>
              <a:rPr lang="en-US" altLang="zh-CN" i="1" dirty="0" err="1" smtClean="0">
                <a:ea typeface="新細明體" pitchFamily="18" charset="-120"/>
              </a:rPr>
              <a:t>gcc</a:t>
            </a:r>
            <a:r>
              <a:rPr lang="en-US" altLang="zh-CN" dirty="0" smtClean="0">
                <a:ea typeface="新細明體" pitchFamily="18" charset="-120"/>
              </a:rPr>
              <a:t> and </a:t>
            </a:r>
            <a:r>
              <a:rPr lang="en-US" altLang="zh-CN" i="1" dirty="0" err="1" smtClean="0">
                <a:ea typeface="新細明體" pitchFamily="18" charset="-120"/>
              </a:rPr>
              <a:t>objdump</a:t>
            </a: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Instruction count and CPI calculation</a:t>
            </a: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02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Instruction Statistics</a:t>
            </a:r>
            <a:endParaRPr lang="zh-CN" altLang="en-US" i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E5640-B756-4097-9BE0-C7C6B416A428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  <p:sp>
        <p:nvSpPr>
          <p:cNvPr id="22531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i="1" dirty="0" smtClean="0"/>
              <a:t>Static instruction statistics</a:t>
            </a:r>
            <a:r>
              <a:rPr lang="en-US" altLang="zh-CN" dirty="0" smtClean="0"/>
              <a:t> is </a:t>
            </a:r>
            <a:r>
              <a:rPr lang="en-US" altLang="zh-CN" dirty="0" smtClean="0">
                <a:sym typeface="Wingdings" pitchFamily="2" charset="2"/>
              </a:rPr>
              <a:t>the statistics about the program’s binary code (i.e. how many instructions are there in the program)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i="1" dirty="0" smtClean="0">
                <a:sym typeface="Wingdings" pitchFamily="2" charset="2"/>
              </a:rPr>
              <a:t>Dynamic instruction statistics</a:t>
            </a:r>
            <a:r>
              <a:rPr lang="en-US" altLang="zh-CN" dirty="0" smtClean="0">
                <a:sym typeface="Wingdings" pitchFamily="2" charset="2"/>
              </a:rPr>
              <a:t> is the statistics of the dynamic instruction flow fetched and executed by the processor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About </a:t>
            </a:r>
            <a:r>
              <a:rPr lang="en-US" altLang="zh-CN" i="1" dirty="0" smtClean="0"/>
              <a:t>hello</a:t>
            </a:r>
          </a:p>
          <a:p>
            <a:pPr lvl="1"/>
            <a:r>
              <a:rPr lang="en-US" altLang="zh-CN" dirty="0" smtClean="0"/>
              <a:t>What is the static instruction count in main() of </a:t>
            </a:r>
            <a:r>
              <a:rPr lang="en-US" altLang="zh-CN" i="1" dirty="0" smtClean="0"/>
              <a:t>hello</a:t>
            </a:r>
            <a:r>
              <a:rPr lang="en-US" altLang="zh-CN" dirty="0" smtClean="0"/>
              <a:t>? </a:t>
            </a:r>
          </a:p>
          <a:p>
            <a:pPr>
              <a:buNone/>
            </a:pPr>
            <a:endParaRPr lang="zh-CN" altLang="en-US" dirty="0" smtClean="0"/>
          </a:p>
          <a:p>
            <a:pPr lvl="1"/>
            <a:r>
              <a:rPr lang="en-US" altLang="zh-CN" dirty="0" smtClean="0"/>
              <a:t>What is one instruction that is executed most frequently by processors in main() of </a:t>
            </a:r>
            <a:r>
              <a:rPr lang="en-US" altLang="zh-CN" i="1" dirty="0" smtClean="0"/>
              <a:t>hello</a:t>
            </a:r>
            <a:r>
              <a:rPr lang="en-US" altLang="zh-CN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Calculate CPI of </a:t>
            </a:r>
            <a:r>
              <a:rPr lang="en-US" altLang="zh-CN" i="1" dirty="0" smtClean="0"/>
              <a:t>hello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For a given program,  </a:t>
            </a:r>
            <a:r>
              <a:rPr lang="en-US" altLang="zh-CN" b="1" i="1" dirty="0" smtClean="0"/>
              <a:t>CPI</a:t>
            </a:r>
          </a:p>
          <a:p>
            <a:pPr>
              <a:buNone/>
            </a:pPr>
            <a:r>
              <a:rPr lang="en-US" altLang="zh-CN" b="1" i="1" dirty="0" smtClean="0"/>
              <a:t>	=  total program execution cycles / instruction count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Is </a:t>
            </a:r>
            <a:r>
              <a:rPr lang="en-US" altLang="zh-CN" b="1" i="1" dirty="0" smtClean="0"/>
              <a:t>instruction count </a:t>
            </a:r>
            <a:r>
              <a:rPr lang="en-US" altLang="zh-CN" dirty="0" smtClean="0"/>
              <a:t>equal to static or dynamic instruction count?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How to get </a:t>
            </a:r>
            <a:r>
              <a:rPr lang="en-US" altLang="zh-CN" b="1" i="1" dirty="0" smtClean="0"/>
              <a:t>instruction count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How to get </a:t>
            </a:r>
            <a:r>
              <a:rPr lang="en-US" altLang="zh-CN" b="1" i="1" dirty="0" smtClean="0"/>
              <a:t>total program execution cycles</a:t>
            </a:r>
            <a:r>
              <a:rPr lang="en-US" altLang="zh-CN" dirty="0" smtClean="0"/>
              <a:t>? </a:t>
            </a:r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/>
              <a:t>(Hint: try different </a:t>
            </a:r>
            <a:r>
              <a:rPr lang="en-US" altLang="zh-CN" dirty="0" err="1" smtClean="0"/>
              <a:t>SimpleScalar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simuators</a:t>
            </a:r>
            <a:r>
              <a:rPr lang="en-US" altLang="zh-CN" dirty="0" smtClean="0"/>
              <a:t>, and read the </a:t>
            </a:r>
            <a:r>
              <a:rPr lang="en-US" altLang="zh-CN" dirty="0" err="1" smtClean="0"/>
              <a:t>SimpleScalar</a:t>
            </a:r>
            <a:r>
              <a:rPr lang="en-US" altLang="zh-CN" dirty="0" smtClean="0"/>
              <a:t> summaries)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SimpleScalar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LLC: </a:t>
            </a:r>
            <a:r>
              <a:rPr lang="en-US" altLang="zh-CN" sz="2000" dirty="0" smtClean="0">
                <a:hlinkClick r:id="rId2"/>
              </a:rPr>
              <a:t>www.simplescalar.com</a:t>
            </a:r>
            <a:endParaRPr lang="en-US" altLang="zh-CN" sz="2000" dirty="0" smtClean="0"/>
          </a:p>
          <a:p>
            <a:r>
              <a:rPr lang="en-US" altLang="zh-CN" sz="2000" dirty="0" smtClean="0"/>
              <a:t>Setting up </a:t>
            </a:r>
            <a:r>
              <a:rPr lang="en-US" altLang="zh-CN" sz="2000" dirty="0" err="1" smtClean="0"/>
              <a:t>Cygwin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hlinkClick r:id="rId3"/>
              </a:rPr>
              <a:t>cygwin.com/</a:t>
            </a:r>
            <a:r>
              <a:rPr lang="en-US" altLang="zh-CN" sz="2000" dirty="0" err="1" smtClean="0">
                <a:hlinkClick r:id="rId3"/>
              </a:rPr>
              <a:t>cygwin</a:t>
            </a:r>
            <a:r>
              <a:rPr lang="en-US" altLang="zh-CN" sz="2000" dirty="0" smtClean="0">
                <a:hlinkClick r:id="rId3"/>
              </a:rPr>
              <a:t>-</a:t>
            </a:r>
            <a:r>
              <a:rPr lang="en-US" altLang="zh-CN" sz="2000" dirty="0" err="1" smtClean="0">
                <a:hlinkClick r:id="rId3"/>
              </a:rPr>
              <a:t>ug</a:t>
            </a:r>
            <a:r>
              <a:rPr lang="en-US" altLang="zh-CN" sz="2000" dirty="0" smtClean="0">
                <a:hlinkClick r:id="rId3"/>
              </a:rPr>
              <a:t>-net/setup-net.html</a:t>
            </a:r>
            <a:endParaRPr lang="en-US" altLang="zh-CN" sz="2000" dirty="0" smtClean="0"/>
          </a:p>
          <a:p>
            <a:r>
              <a:rPr lang="en-US" altLang="zh-CN" sz="2000" dirty="0" smtClean="0"/>
              <a:t>Introduction to </a:t>
            </a:r>
            <a:r>
              <a:rPr lang="en-US" altLang="zh-CN" sz="2000" dirty="0" err="1" smtClean="0"/>
              <a:t>SimpleScalar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hlinkClick r:id="rId4"/>
              </a:rPr>
              <a:t>www.ecs.umass.edu/ece/koren/architecture/Simplescalar/SimpleScalar_introduction.htm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GCC port for </a:t>
            </a: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SimpleScalar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zh-CN" sz="2000" dirty="0" smtClean="0">
                <a:hlinkClick r:id="rId5"/>
              </a:rPr>
              <a:t>www.eecg.toronto.edu/~moshovos/ACA07</a:t>
            </a:r>
            <a:endParaRPr lang="en-US" altLang="zh-CN" sz="2000" b="1" dirty="0" smtClean="0"/>
          </a:p>
          <a:p>
            <a:r>
              <a:rPr lang="en-US" altLang="zh-CN" sz="2000" dirty="0" smtClean="0"/>
              <a:t>GNU </a:t>
            </a:r>
            <a:r>
              <a:rPr lang="en-US" altLang="zh-CN" sz="2000" i="1" dirty="0" err="1" smtClean="0">
                <a:ea typeface="新細明體" pitchFamily="18" charset="-120"/>
              </a:rPr>
              <a:t>objdump</a:t>
            </a:r>
            <a:r>
              <a:rPr lang="en-US" altLang="zh-CN" sz="2000" i="1" dirty="0" smtClean="0">
                <a:ea typeface="新細明體" pitchFamily="18" charset="-120"/>
              </a:rPr>
              <a:t>: </a:t>
            </a:r>
            <a:r>
              <a:rPr lang="en-US" altLang="zh-CN" sz="2000" dirty="0" smtClean="0">
                <a:ea typeface="新細明體" pitchFamily="18" charset="-120"/>
                <a:hlinkClick r:id="rId6"/>
              </a:rPr>
              <a:t>sourceware.org/</a:t>
            </a:r>
            <a:r>
              <a:rPr lang="en-US" altLang="zh-CN" sz="2000" dirty="0" err="1" smtClean="0">
                <a:ea typeface="新細明體" pitchFamily="18" charset="-120"/>
                <a:hlinkClick r:id="rId6"/>
              </a:rPr>
              <a:t>binutils</a:t>
            </a:r>
            <a:r>
              <a:rPr lang="en-US" altLang="zh-CN" sz="2000" dirty="0" smtClean="0">
                <a:ea typeface="新細明體" pitchFamily="18" charset="-120"/>
                <a:hlinkClick r:id="rId6"/>
              </a:rPr>
              <a:t>/docs/</a:t>
            </a:r>
            <a:r>
              <a:rPr lang="en-US" altLang="zh-CN" sz="2000" dirty="0" err="1" smtClean="0">
                <a:ea typeface="新細明體" pitchFamily="18" charset="-120"/>
                <a:hlinkClick r:id="rId6"/>
              </a:rPr>
              <a:t>binutils</a:t>
            </a:r>
            <a:r>
              <a:rPr lang="en-US" altLang="zh-CN" sz="2000" dirty="0" smtClean="0">
                <a:ea typeface="新細明體" pitchFamily="18" charset="-120"/>
                <a:hlinkClick r:id="rId6"/>
              </a:rPr>
              <a:t>/objdump.html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SimpleScalar</a:t>
            </a:r>
            <a:r>
              <a:rPr lang="en-US" altLang="zh-TW" dirty="0" smtClean="0"/>
              <a:t> Suite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eaLnBrk="1" hangingPunct="1"/>
            <a:r>
              <a:rPr lang="en-US" altLang="ko-KR" sz="2400" dirty="0" err="1" smtClean="0">
                <a:ea typeface="Gulim" pitchFamily="34" charset="-127"/>
              </a:rPr>
              <a:t>sim</a:t>
            </a:r>
            <a:r>
              <a:rPr lang="en-US" altLang="ko-KR" sz="2400" dirty="0" smtClean="0">
                <a:ea typeface="Gulim" pitchFamily="34" charset="-127"/>
              </a:rPr>
              <a:t>-fast – fastest, least detailed functional simulator</a:t>
            </a:r>
          </a:p>
          <a:p>
            <a:pPr eaLnBrk="1" hangingPunct="1"/>
            <a:r>
              <a:rPr lang="en-US" altLang="ko-KR" sz="2400" dirty="0" err="1" smtClean="0">
                <a:ea typeface="Gulim" pitchFamily="34" charset="-127"/>
              </a:rPr>
              <a:t>sim</a:t>
            </a:r>
            <a:r>
              <a:rPr lang="en-US" altLang="ko-KR" sz="2400" dirty="0" smtClean="0">
                <a:ea typeface="Gulim" pitchFamily="34" charset="-127"/>
              </a:rPr>
              <a:t>-safe – functional simulator with checks</a:t>
            </a:r>
          </a:p>
          <a:p>
            <a:pPr eaLnBrk="1" hangingPunct="1"/>
            <a:r>
              <a:rPr lang="en-US" altLang="ko-KR" sz="2400" dirty="0" err="1" smtClean="0">
                <a:ea typeface="Gulim" pitchFamily="34" charset="-127"/>
              </a:rPr>
              <a:t>sim-outorder</a:t>
            </a:r>
            <a:r>
              <a:rPr lang="en-US" altLang="ko-KR" sz="2400" dirty="0" smtClean="0">
                <a:ea typeface="Gulim" pitchFamily="34" charset="-127"/>
              </a:rPr>
              <a:t> – most complicated and detailer simulator</a:t>
            </a:r>
          </a:p>
          <a:p>
            <a:pPr eaLnBrk="1" hangingPunct="1"/>
            <a:r>
              <a:rPr lang="en-US" altLang="ko-KR" sz="2400" dirty="0" err="1" smtClean="0">
                <a:ea typeface="Gulim" pitchFamily="34" charset="-127"/>
              </a:rPr>
              <a:t>sim</a:t>
            </a:r>
            <a:r>
              <a:rPr lang="en-US" altLang="ko-KR" sz="2400" dirty="0" smtClean="0">
                <a:ea typeface="Gulim" pitchFamily="34" charset="-127"/>
              </a:rPr>
              <a:t>-cache – functional cache simulator</a:t>
            </a:r>
          </a:p>
          <a:p>
            <a:pPr eaLnBrk="1" hangingPunct="1"/>
            <a:r>
              <a:rPr lang="en-US" altLang="ko-KR" sz="2400" dirty="0" err="1" smtClean="0">
                <a:ea typeface="Gulim" pitchFamily="34" charset="-127"/>
              </a:rPr>
              <a:t>sim-bpred</a:t>
            </a:r>
            <a:r>
              <a:rPr lang="en-US" altLang="ko-KR" sz="2400" dirty="0" smtClean="0">
                <a:ea typeface="Gulim" pitchFamily="34" charset="-127"/>
              </a:rPr>
              <a:t> – branch prediction simulator</a:t>
            </a:r>
          </a:p>
          <a:p>
            <a:pPr eaLnBrk="1" hangingPunct="1"/>
            <a:r>
              <a:rPr lang="en-US" altLang="ko-KR" sz="2400" dirty="0" err="1" smtClean="0">
                <a:ea typeface="Gulim" pitchFamily="34" charset="-127"/>
              </a:rPr>
              <a:t>sim</a:t>
            </a:r>
            <a:r>
              <a:rPr lang="en-US" altLang="ko-KR" sz="2400" dirty="0" smtClean="0">
                <a:ea typeface="Gulim" pitchFamily="34" charset="-127"/>
              </a:rPr>
              <a:t>-profile – functional simulator that generates detailed profile information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96752"/>
            <a:ext cx="7361141" cy="494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Overview of the </a:t>
            </a:r>
            <a:r>
              <a:rPr lang="en-US" altLang="zh-TW" dirty="0" err="1" smtClean="0"/>
              <a:t>SimpleScalar</a:t>
            </a:r>
            <a:r>
              <a:rPr lang="en-US" altLang="zh-TW" dirty="0" smtClean="0"/>
              <a:t> Suite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395536" y="638132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Figure from </a:t>
            </a:r>
            <a:r>
              <a:rPr lang="it-IT" altLang="zh-TW" sz="1200" dirty="0" smtClean="0">
                <a:hlinkClick r:id="rId3"/>
              </a:rPr>
              <a:t>SimpleScalar version 2.0 tutorial presentation</a:t>
            </a:r>
            <a:endParaRPr lang="en-US" altLang="zh-CN" sz="1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新細明體" pitchFamily="18" charset="-120"/>
              </a:rPr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8602A-E4B7-41B9-8C70-B5CE718347BA}" type="slidenum">
              <a:rPr lang="en-US" altLang="zh-TW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307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Introduction to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SimpleScalar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 Installation and Usage</a:t>
            </a:r>
          </a:p>
          <a:p>
            <a:pPr lvl="1" eaLnBrk="1" hangingPunct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Cygwin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ea typeface="新細明體" pitchFamily="18" charset="-120"/>
            </a:endParaRPr>
          </a:p>
          <a:p>
            <a:pPr lvl="1" eaLnBrk="1" hangingPunct="1"/>
            <a:r>
              <a:rPr lang="en-US" altLang="zh-CN" dirty="0" smtClean="0"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for PISA</a:t>
            </a:r>
          </a:p>
          <a:p>
            <a:pPr lvl="1"/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Usage</a:t>
            </a:r>
          </a:p>
          <a:p>
            <a:pPr lvl="1"/>
            <a:r>
              <a:rPr lang="en-US" altLang="zh-CN" dirty="0" smtClean="0">
                <a:ea typeface="新細明體" pitchFamily="18" charset="-120"/>
              </a:rPr>
              <a:t>Exercises</a:t>
            </a:r>
          </a:p>
          <a:p>
            <a:pPr lvl="2"/>
            <a:r>
              <a:rPr lang="en-US" altLang="zh-CN" dirty="0" smtClean="0">
                <a:ea typeface="新細明體" pitchFamily="18" charset="-120"/>
              </a:rPr>
              <a:t>Installing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for Alpha</a:t>
            </a:r>
          </a:p>
          <a:p>
            <a:pPr lvl="2"/>
            <a:r>
              <a:rPr lang="en-US" altLang="zh-CN" dirty="0" smtClean="0">
                <a:ea typeface="新細明體" pitchFamily="18" charset="-120"/>
              </a:rPr>
              <a:t>Benchmark on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PISA </a:t>
            </a:r>
            <a:r>
              <a:rPr lang="en-US" altLang="zh-CN" i="1" dirty="0" err="1" smtClean="0">
                <a:ea typeface="新細明體" pitchFamily="18" charset="-120"/>
              </a:rPr>
              <a:t>gcc</a:t>
            </a:r>
            <a:r>
              <a:rPr lang="en-US" altLang="zh-CN" dirty="0" smtClean="0">
                <a:ea typeface="新細明體" pitchFamily="18" charset="-120"/>
              </a:rPr>
              <a:t> and </a:t>
            </a:r>
            <a:r>
              <a:rPr lang="en-US" altLang="zh-CN" i="1" dirty="0" err="1" smtClean="0">
                <a:ea typeface="新細明體" pitchFamily="18" charset="-120"/>
              </a:rPr>
              <a:t>objdump</a:t>
            </a: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Instruction count and CPI calculation</a:t>
            </a: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2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07504" y="1196752"/>
            <a:ext cx="3456384" cy="3168352"/>
          </a:xfrm>
        </p:spPr>
        <p:txBody>
          <a:bodyPr>
            <a:normAutofit/>
          </a:bodyPr>
          <a:lstStyle/>
          <a:p>
            <a:pPr>
              <a:lnSpc>
                <a:spcPts val="2000"/>
              </a:lnSpc>
            </a:pPr>
            <a:r>
              <a:rPr lang="en-US" altLang="zh-CN" sz="2000" dirty="0" smtClean="0"/>
              <a:t>We will run </a:t>
            </a:r>
            <a:r>
              <a:rPr lang="en-US" altLang="zh-CN" sz="2000" dirty="0" err="1" smtClean="0"/>
              <a:t>SimpleScalar</a:t>
            </a:r>
            <a:r>
              <a:rPr lang="en-US" altLang="zh-CN" sz="2000" dirty="0" smtClean="0"/>
              <a:t> </a:t>
            </a:r>
            <a:br>
              <a:rPr lang="en-US" altLang="zh-CN" sz="2000" dirty="0" smtClean="0"/>
            </a:br>
            <a:r>
              <a:rPr lang="en-US" altLang="zh-CN" sz="2000" dirty="0" smtClean="0"/>
              <a:t>on </a:t>
            </a:r>
            <a:r>
              <a:rPr lang="en-US" altLang="zh-CN" sz="2000" dirty="0" err="1" smtClean="0"/>
              <a:t>Cygwin</a:t>
            </a:r>
            <a:endParaRPr lang="en-US" altLang="zh-CN" sz="2000" dirty="0" smtClean="0"/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Go to </a:t>
            </a:r>
            <a:r>
              <a:rPr lang="en-US" altLang="zh-CN" sz="2000" dirty="0" smtClean="0">
                <a:hlinkClick r:id="rId3"/>
              </a:rPr>
              <a:t>http://cygwin.com/install.html</a:t>
            </a:r>
            <a:r>
              <a:rPr lang="en-US" altLang="zh-CN" sz="2000" dirty="0" smtClean="0"/>
              <a:t> to install </a:t>
            </a:r>
            <a:r>
              <a:rPr lang="en-US" altLang="zh-CN" sz="2000" dirty="0" err="1" smtClean="0"/>
              <a:t>Cygwin</a:t>
            </a:r>
            <a:endParaRPr lang="en-US" altLang="zh-CN" sz="2000" dirty="0" smtClean="0"/>
          </a:p>
          <a:p>
            <a:pPr lvl="1"/>
            <a:r>
              <a:rPr lang="en-US" altLang="zh-TW" sz="1800" dirty="0" smtClean="0"/>
              <a:t>Download and Run the corresponding package: </a:t>
            </a:r>
          </a:p>
          <a:p>
            <a:pPr lvl="2"/>
            <a:r>
              <a:rPr lang="en-US" altLang="zh-TW" sz="1600" dirty="0" smtClean="0"/>
              <a:t>setup-x86.exe for 32-bit versions of Windows</a:t>
            </a:r>
          </a:p>
          <a:p>
            <a:pPr lvl="2"/>
            <a:r>
              <a:rPr lang="en-US" altLang="zh-TW" sz="1600" dirty="0" smtClean="0"/>
              <a:t>setup-x86_64.exe for 64-bit versions of Windows</a:t>
            </a:r>
            <a:endParaRPr lang="zh-TW" altLang="en-US" sz="1050" dirty="0" smtClean="0"/>
          </a:p>
          <a:p>
            <a:endParaRPr lang="en-US" altLang="zh-TW" dirty="0" smtClean="0"/>
          </a:p>
          <a:p>
            <a:pPr>
              <a:lnSpc>
                <a:spcPts val="2000"/>
              </a:lnSpc>
            </a:pPr>
            <a:endParaRPr lang="en-US" altLang="zh-CN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8342" y="1196752"/>
            <a:ext cx="555815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Installing </a:t>
            </a:r>
            <a:r>
              <a:rPr lang="en-US" altLang="zh-CN" dirty="0" err="1" smtClean="0"/>
              <a:t>Cygwin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58214" y="4562466"/>
            <a:ext cx="8064896" cy="194421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Note: If you do not have a computer with Windows environment to install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Cygwin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548640" marR="0" lvl="1" indent="-274320" algn="l" defTabSz="914400" rtl="0" eaLnBrk="1" fontAlgn="auto" latinLnBrk="0" hangingPunct="1">
              <a:lnSpc>
                <a:spcPts val="2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apply for an account on a virtual machine in Linux environment (network connection required during programming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for your group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ts val="2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send a request email to Prof.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lingu@ust.hk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822960" marR="0" lvl="2" indent="-228600" algn="l" defTabSz="914400" rtl="0" eaLnBrk="1" fontAlgn="auto" latinLnBrk="0" hangingPunct="1">
              <a:lnSpc>
                <a:spcPts val="2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subject “</a:t>
            </a:r>
            <a:r>
              <a:rPr kumimoji="0" lang="en-US" altLang="zh-CN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COMP4611:  Apply for an account on virtual machine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</a:p>
          <a:p>
            <a:pPr marL="822960" lvl="2" indent="-228600" fontAlgn="auto">
              <a:lnSpc>
                <a:spcPts val="2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n-US" altLang="zh-TW" sz="1600" dirty="0" smtClean="0">
                <a:latin typeface="+mn-lt"/>
              </a:rPr>
              <a:t>With names and UST email addresses of </a:t>
            </a:r>
            <a:r>
              <a:rPr lang="en-US" altLang="zh-TW" sz="1600" b="1" dirty="0" smtClean="0">
                <a:latin typeface="+mn-lt"/>
              </a:rPr>
              <a:t>all group members</a:t>
            </a:r>
            <a:endParaRPr kumimoji="0" lang="en-US" altLang="zh-CN" sz="1600" b="1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496314"/>
            <a:ext cx="4248471" cy="309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Installing </a:t>
            </a:r>
            <a:r>
              <a:rPr lang="en-US" altLang="zh-CN" dirty="0" err="1" smtClean="0"/>
              <a:t>Cygwin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6854" y="1268760"/>
            <a:ext cx="4114800" cy="4525963"/>
          </a:xfrm>
        </p:spPr>
        <p:txBody>
          <a:bodyPr/>
          <a:lstStyle/>
          <a:p>
            <a:r>
              <a:rPr lang="en-US" altLang="zh-TW" sz="2400" dirty="0" smtClean="0"/>
              <a:t>Run the package: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altLang="zh-TW" sz="2000" dirty="0" smtClean="0"/>
              <a:t>Click next for the following window:</a:t>
            </a:r>
            <a:endParaRPr lang="zh-TW" altLang="en-US" sz="2000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4572000" y="1988840"/>
            <a:ext cx="4114800" cy="423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Choose Install from Internet option and click “Next” button from following window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4" y="3276359"/>
            <a:ext cx="4442165" cy="323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4898961" cy="35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Installing </a:t>
            </a:r>
            <a:r>
              <a:rPr lang="en-US" altLang="zh-CN" dirty="0" err="1" smtClean="0"/>
              <a:t>Cygwin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Enter the PATH for </a:t>
            </a:r>
            <a:r>
              <a:rPr lang="en-US" altLang="zh-TW" dirty="0" err="1" smtClean="0"/>
              <a:t>Cygwin</a:t>
            </a:r>
            <a:r>
              <a:rPr lang="en-US" altLang="zh-TW" dirty="0" smtClean="0"/>
              <a:t> software and click “Next” to continue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24944"/>
            <a:ext cx="4755802" cy="344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自訂 4">
      <a:dk1>
        <a:sysClr val="windowText" lastClr="000000"/>
      </a:dk1>
      <a:lt1>
        <a:sysClr val="window" lastClr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3143</TotalTime>
  <Words>1735</Words>
  <Application>Microsoft Office PowerPoint</Application>
  <PresentationFormat>如螢幕大小 (4:3)</PresentationFormat>
  <Paragraphs>359</Paragraphs>
  <Slides>39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0" baseType="lpstr">
      <vt:lpstr>原創</vt:lpstr>
      <vt:lpstr>SimpleScalar Tutorial</vt:lpstr>
      <vt:lpstr>Outline</vt:lpstr>
      <vt:lpstr>What is SimpleScalar</vt:lpstr>
      <vt:lpstr>The SimpleScalar Suite</vt:lpstr>
      <vt:lpstr>Overview of the SimpleScalar Suite</vt:lpstr>
      <vt:lpstr>Outline</vt:lpstr>
      <vt:lpstr>Installing Cygwin</vt:lpstr>
      <vt:lpstr>Installing Cygwin</vt:lpstr>
      <vt:lpstr>Installing Cygwin</vt:lpstr>
      <vt:lpstr>Installing Cygwin</vt:lpstr>
      <vt:lpstr>Installing Cygwin</vt:lpstr>
      <vt:lpstr>Installing Cygwin</vt:lpstr>
      <vt:lpstr>Outline</vt:lpstr>
      <vt:lpstr>Where to get SimpleScalar</vt:lpstr>
      <vt:lpstr>Installing SimpleScalar</vt:lpstr>
      <vt:lpstr>Installing SimpleScalar  for PISA binary </vt:lpstr>
      <vt:lpstr>What is PISA and Alpha</vt:lpstr>
      <vt:lpstr>Installing SimpleScalar </vt:lpstr>
      <vt:lpstr>How to verify SimpleScalar works</vt:lpstr>
      <vt:lpstr>Outline</vt:lpstr>
      <vt:lpstr>Structure of SimpleScalar</vt:lpstr>
      <vt:lpstr>SimpleScalar Usage</vt:lpstr>
      <vt:lpstr>SimpleScalar Usage</vt:lpstr>
      <vt:lpstr>Outline</vt:lpstr>
      <vt:lpstr>Exercise</vt:lpstr>
      <vt:lpstr>Exercise – Benchmark on SimpleScalar</vt:lpstr>
      <vt:lpstr>Exercise – Benchmark on SimpleScalar</vt:lpstr>
      <vt:lpstr>Exercise – Benchmark on SimpleScalar</vt:lpstr>
      <vt:lpstr>Outline</vt:lpstr>
      <vt:lpstr>Install gcc cross-compiler  and objdump for PISA</vt:lpstr>
      <vt:lpstr>Introduction to PISA objdump</vt:lpstr>
      <vt:lpstr>PISA objdump Demo</vt:lpstr>
      <vt:lpstr>PISA assembly of main()</vt:lpstr>
      <vt:lpstr>PISA assembly of main()</vt:lpstr>
      <vt:lpstr>hello on SimpleScalar</vt:lpstr>
      <vt:lpstr>Outline</vt:lpstr>
      <vt:lpstr>Instruction Statistics</vt:lpstr>
      <vt:lpstr>Calculate CPI of hello</vt:lpstr>
      <vt:lpstr>References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COMP381 Course Project</dc:title>
  <dc:creator>Raymond</dc:creator>
  <cp:lastModifiedBy>CeCia</cp:lastModifiedBy>
  <cp:revision>368</cp:revision>
  <dcterms:created xsi:type="dcterms:W3CDTF">2004-11-03T11:33:25Z</dcterms:created>
  <dcterms:modified xsi:type="dcterms:W3CDTF">2013-09-28T14:24:56Z</dcterms:modified>
</cp:coreProperties>
</file>