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38"/>
  </p:notesMasterIdLst>
  <p:handoutMasterIdLst>
    <p:handoutMasterId r:id="rId39"/>
  </p:handoutMasterIdLst>
  <p:sldIdLst>
    <p:sldId id="286" r:id="rId2"/>
    <p:sldId id="257" r:id="rId3"/>
    <p:sldId id="258" r:id="rId4"/>
    <p:sldId id="287" r:id="rId5"/>
    <p:sldId id="314" r:id="rId6"/>
    <p:sldId id="289" r:id="rId7"/>
    <p:sldId id="313" r:id="rId8"/>
    <p:sldId id="279" r:id="rId9"/>
    <p:sldId id="317" r:id="rId10"/>
    <p:sldId id="315" r:id="rId11"/>
    <p:sldId id="318" r:id="rId12"/>
    <p:sldId id="319" r:id="rId13"/>
    <p:sldId id="321" r:id="rId14"/>
    <p:sldId id="320" r:id="rId15"/>
    <p:sldId id="290" r:id="rId16"/>
    <p:sldId id="291" r:id="rId17"/>
    <p:sldId id="288" r:id="rId18"/>
    <p:sldId id="316" r:id="rId19"/>
    <p:sldId id="295" r:id="rId20"/>
    <p:sldId id="303" r:id="rId21"/>
    <p:sldId id="296" r:id="rId22"/>
    <p:sldId id="300" r:id="rId23"/>
    <p:sldId id="299" r:id="rId24"/>
    <p:sldId id="309" r:id="rId25"/>
    <p:sldId id="310" r:id="rId26"/>
    <p:sldId id="302" r:id="rId27"/>
    <p:sldId id="312" r:id="rId28"/>
    <p:sldId id="293" r:id="rId29"/>
    <p:sldId id="322" r:id="rId30"/>
    <p:sldId id="301" r:id="rId31"/>
    <p:sldId id="292" r:id="rId32"/>
    <p:sldId id="282" r:id="rId33"/>
    <p:sldId id="304" r:id="rId34"/>
    <p:sldId id="294" r:id="rId35"/>
    <p:sldId id="306" r:id="rId36"/>
    <p:sldId id="305" r:id="rId37"/>
  </p:sldIdLst>
  <p:sldSz cx="9144000" cy="6858000" type="screen4x3"/>
  <p:notesSz cx="9918700" cy="67945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0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87861" autoAdjust="0"/>
  </p:normalViewPr>
  <p:slideViewPr>
    <p:cSldViewPr>
      <p:cViewPr varScale="1">
        <p:scale>
          <a:sx n="63" d="100"/>
          <a:sy n="63" d="100"/>
        </p:scale>
        <p:origin x="-11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8877" cy="339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7" y="0"/>
            <a:ext cx="4298877" cy="339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EC46-2E0F-4E51-8CBB-F6FD02F6B556}" type="datetimeFigureOut">
              <a:rPr lang="en-US" smtClean="0"/>
              <a:pPr/>
              <a:t>11/22/2013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123"/>
            <a:ext cx="4298877" cy="339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7" y="6454123"/>
            <a:ext cx="4298877" cy="339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CD11A-408C-49C4-AB29-B6FD9FB83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4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98399" cy="33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085" y="1"/>
            <a:ext cx="4298399" cy="33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427" y="3227045"/>
            <a:ext cx="7935848" cy="305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091"/>
            <a:ext cx="4298399" cy="33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085" y="6454091"/>
            <a:ext cx="4298399" cy="33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57" tIns="44079" rIns="88157" bIns="440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EF46D9-8CA8-4F52-9D94-C9BF4B1278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5041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1229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EA67-37F0-4DB0-A337-5D3AE3E1C74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3921871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6669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EF46D9-8CA8-4F52-9D94-C9BF4B1278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1204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FB497-BD3E-4DAD-89E5-3BA031F0C6C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FB359-2E10-40CE-A563-8BCAA1F5398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850F-58F9-4332-BE46-A430131CB25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FE4E6-F66E-4481-AE2F-15A6C683463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28DDE-8E2F-4DDE-BC9F-D0ABE5DDB0F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617C4-855A-479A-8A7B-C5B186192E2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F2655-7C2F-441C-987D-1595C22643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F7CB5-B896-45AB-9265-CCBE7353378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2B8D0-8CEF-4036-88AD-AD1D3273181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7CA37-5323-4144-AC87-4BF761CB859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FF982A-FC27-4AF3-9DBD-2D6AE740BE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.org/cpu95/CINT95/129.compres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.cse.ust.hk/comp4611/project/compress.tar.g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scala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4611/project/comp4611_proj.tar.g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s.umass.edu/ece/koren/architecture/Simplescalar/SimpleScalar_introduction.htm" TargetMode="External"/><Relationship Id="rId2" Type="http://schemas.openxmlformats.org/officeDocument/2006/relationships/hyperlink" Target="http://www.simplescala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e.uah.edu/~lacasa/tutorials/ss/ss.ht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492896"/>
            <a:ext cx="6172200" cy="13849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400" dirty="0" smtClean="0"/>
              <a:t>Project Tutorial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372018"/>
            <a:ext cx="6172200" cy="1371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 COMP4611 Tutorial 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sz="2800" dirty="0" smtClean="0"/>
              <a:t> Oct 28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, 2013</a:t>
            </a:r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2B2E3E-BFF6-4CB7-B6ED-C650158A5A81}" type="slidenum">
              <a:rPr kumimoji="0" lang="en-US" altLang="zh-TW" smtClean="0">
                <a:solidFill>
                  <a:schemeClr val="tx1"/>
                </a:solidFill>
              </a:rPr>
              <a:pPr/>
              <a:t>1</a:t>
            </a:fld>
            <a:endParaRPr kumimoji="0" lang="en-US" altLang="zh-TW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2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Background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– 2-level adaptive predictor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r>
              <a:rPr lang="en-US" altLang="zh-CN" sz="2800" dirty="0" smtClean="0"/>
              <a:t>Configuring 2-level adaptive predictor</a:t>
            </a:r>
          </a:p>
          <a:p>
            <a:pPr lvl="1"/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-bpred:2lev &lt;l1size&gt; &lt;l2size&gt; &lt;</a:t>
            </a: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hist_size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&gt; &lt;</a:t>
            </a:r>
            <a:r>
              <a:rPr lang="en-US" altLang="zh-CN" i="1" dirty="0" err="1" smtClean="0">
                <a:latin typeface="Arial" pitchFamily="34" charset="0"/>
                <a:cs typeface="Arial" pitchFamily="34" charset="0"/>
              </a:rPr>
              <a:t>xor</a:t>
            </a:r>
            <a:r>
              <a:rPr lang="en-US" altLang="zh-CN" i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zh-CN" sz="2400" i="1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zh-CN" sz="1600" i="1" dirty="0" smtClean="0"/>
              <a:t>&lt;l1size&gt;: the number of entries in the first-level table</a:t>
            </a:r>
          </a:p>
          <a:p>
            <a:pPr lvl="2"/>
            <a:r>
              <a:rPr lang="en-US" altLang="zh-CN" sz="1600" i="1" dirty="0" smtClean="0"/>
              <a:t>&lt;l2size&gt;: the number of entries in the second-level table</a:t>
            </a:r>
          </a:p>
          <a:p>
            <a:pPr lvl="2"/>
            <a:r>
              <a:rPr lang="en-US" altLang="zh-CN" sz="1600" i="1" dirty="0" smtClean="0"/>
              <a:t>&lt;</a:t>
            </a:r>
            <a:r>
              <a:rPr lang="en-US" altLang="zh-CN" sz="1600" i="1" dirty="0" err="1" smtClean="0"/>
              <a:t>hist_size</a:t>
            </a:r>
            <a:r>
              <a:rPr lang="en-US" altLang="zh-CN" sz="1600" i="1" dirty="0" smtClean="0"/>
              <a:t>&gt;</a:t>
            </a:r>
            <a:r>
              <a:rPr lang="en-US" altLang="zh-CN" sz="1600" dirty="0" smtClean="0"/>
              <a:t>: </a:t>
            </a:r>
            <a:r>
              <a:rPr lang="en-US" altLang="zh-CN" sz="1600" i="1" dirty="0" smtClean="0"/>
              <a:t>the history width</a:t>
            </a:r>
          </a:p>
          <a:p>
            <a:pPr lvl="2"/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xor</a:t>
            </a:r>
            <a:r>
              <a:rPr lang="en-US" altLang="zh-CN" sz="1600" dirty="0" smtClean="0"/>
              <a:t>&gt;: </a:t>
            </a:r>
            <a:r>
              <a:rPr lang="en-US" altLang="zh-CN" sz="1600" i="1" dirty="0" err="1" smtClean="0"/>
              <a:t>xor</a:t>
            </a:r>
            <a:r>
              <a:rPr lang="en-US" altLang="zh-CN" sz="1600" i="1" dirty="0" smtClean="0"/>
              <a:t> the history and the address in the second level of the predictor</a:t>
            </a:r>
            <a:endParaRPr lang="en-US" altLang="zh-CN" sz="2200" dirty="0"/>
          </a:p>
          <a:p>
            <a:pPr lvl="1"/>
            <a:r>
              <a:rPr lang="en-US" altLang="zh-CN" sz="2400" dirty="0" smtClean="0"/>
              <a:t>Command line example:</a:t>
            </a:r>
            <a:br>
              <a:rPr lang="en-US" altLang="zh-CN" sz="2400" dirty="0" smtClean="0"/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2lev -bpred:2lev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1 1024 8 0 benchmarks/cc1.alpha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benchmarks/1stmt.i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51" name="Group 50"/>
          <p:cNvGrpSpPr/>
          <p:nvPr/>
        </p:nvGrpSpPr>
        <p:grpSpPr>
          <a:xfrm>
            <a:off x="2037234" y="4757662"/>
            <a:ext cx="4349451" cy="1695674"/>
            <a:chOff x="870621" y="5065439"/>
            <a:chExt cx="4349451" cy="1695674"/>
          </a:xfrm>
        </p:grpSpPr>
        <p:sp>
          <p:nvSpPr>
            <p:cNvPr id="14" name="Rectangle 13"/>
            <p:cNvSpPr/>
            <p:nvPr/>
          </p:nvSpPr>
          <p:spPr>
            <a:xfrm>
              <a:off x="2451820" y="5373216"/>
              <a:ext cx="39198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23928" y="5373216"/>
              <a:ext cx="39198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619672" y="5589240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31840" y="5589240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572000" y="5589240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987824" y="5373216"/>
              <a:ext cx="0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27984" y="5373216"/>
              <a:ext cx="0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451821" y="6453336"/>
              <a:ext cx="39198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70621" y="5373216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branch</a:t>
              </a:r>
              <a:br>
                <a:rPr lang="en-US" sz="1400" dirty="0" smtClean="0"/>
              </a:br>
              <a:r>
                <a:rPr lang="en-US" sz="1400" dirty="0" smtClean="0"/>
                <a:t>address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88819" y="5065439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pattern history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0272" y="5071865"/>
              <a:ext cx="137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2-bit predictors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2789412" y="5756914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l1size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5400000">
              <a:off x="4261520" y="5756914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l2size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67744" y="6453336"/>
              <a:ext cx="881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hist_size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422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Background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– Combined predictor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r>
              <a:rPr lang="en-US" altLang="zh-CN" sz="2800" dirty="0" smtClean="0"/>
              <a:t>Configuring combined predictor</a:t>
            </a:r>
          </a:p>
          <a:p>
            <a:pPr lvl="1"/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bpred:comb</a:t>
            </a:r>
            <a:r>
              <a:rPr lang="en-US" altLang="zh-CN" sz="2400" i="1" dirty="0" smtClean="0"/>
              <a:t> &lt;size&gt;</a:t>
            </a:r>
          </a:p>
          <a:p>
            <a:pPr lvl="2"/>
            <a:r>
              <a:rPr lang="en-US" altLang="zh-CN" sz="1600" i="1" dirty="0" smtClean="0"/>
              <a:t>&lt;size&gt;: the number of entries in the first-level table</a:t>
            </a:r>
            <a:endParaRPr lang="en-US" altLang="zh-CN" sz="2200" dirty="0"/>
          </a:p>
          <a:p>
            <a:pPr lvl="1"/>
            <a:r>
              <a:rPr lang="en-US" altLang="zh-CN" sz="2400" dirty="0" smtClean="0"/>
              <a:t>Command line example:</a:t>
            </a:r>
            <a:br>
              <a:rPr lang="en-US" altLang="zh-CN" sz="2400" dirty="0" smtClean="0"/>
            </a:b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comb -</a:t>
            </a:r>
            <a:r>
              <a:rPr lang="en-US" altLang="zh-CN" sz="1800" dirty="0" err="1" smtClean="0">
                <a:latin typeface="Courier New" pitchFamily="49" charset="0"/>
                <a:cs typeface="Courier New" pitchFamily="49" charset="0"/>
              </a:rPr>
              <a:t>bpred:comb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1024 benchmarks/cc1.alpha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benchmarks/1stmt.i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2202463"/>
              </p:ext>
            </p:extLst>
          </p:nvPr>
        </p:nvGraphicFramePr>
        <p:xfrm>
          <a:off x="899592" y="3861048"/>
          <a:ext cx="5616625" cy="244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373"/>
                <a:gridCol w="1182448"/>
                <a:gridCol w="1182448"/>
                <a:gridCol w="2266356"/>
              </a:tblGrid>
              <a:tr h="8676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P1c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(2level)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P2c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bimod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P1c-P2c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/>
                </a:tc>
              </a:tr>
              <a:tr h="4284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(no change)</a:t>
                      </a:r>
                      <a:endParaRPr lang="zh-TW" altLang="en-US" sz="18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-1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(decrement counter)</a:t>
                      </a:r>
                      <a:endParaRPr lang="zh-TW" altLang="en-US" sz="1800" dirty="0"/>
                    </a:p>
                  </a:txBody>
                  <a:tcPr/>
                </a:tc>
              </a:tr>
              <a:tr h="4170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(increment counter)</a:t>
                      </a:r>
                      <a:endParaRPr lang="zh-TW" altLang="en-US" sz="1800" dirty="0"/>
                    </a:p>
                  </a:txBody>
                  <a:tcPr/>
                </a:tc>
              </a:tr>
              <a:tr h="3534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(no</a:t>
                      </a:r>
                      <a:r>
                        <a:rPr lang="en-US" altLang="zh-TW" sz="1800" baseline="0" dirty="0" smtClean="0"/>
                        <a:t> change)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4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/>
              <a:t>Benchmark for the Project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compress – SPEC95 integer benchmark</a:t>
            </a:r>
          </a:p>
          <a:p>
            <a:pPr lvl="1"/>
            <a:r>
              <a:rPr lang="en-US" altLang="zh-TW" dirty="0" smtClean="0">
                <a:hlinkClick r:id="rId2"/>
              </a:rPr>
              <a:t>http://www.spec.org/cpu95/CINT95/129.compress/</a:t>
            </a:r>
            <a:endParaRPr lang="en-US" altLang="zh-TW" dirty="0" smtClean="0"/>
          </a:p>
          <a:p>
            <a:r>
              <a:rPr lang="en-US" altLang="zh-TW" sz="2400" dirty="0" smtClean="0"/>
              <a:t>compress: </a:t>
            </a:r>
          </a:p>
          <a:p>
            <a:pPr lvl="1"/>
            <a:r>
              <a:rPr lang="en-US" altLang="zh-TW" sz="2400" dirty="0" smtClean="0"/>
              <a:t>This benchmark generates an larger in-memory buffer of data, then compresses it to another in-memory buffer, and then checks the results and decompresses it back to an in-memory buffer. </a:t>
            </a:r>
          </a:p>
          <a:p>
            <a:pPr lvl="1"/>
            <a:r>
              <a:rPr lang="en-US" altLang="zh-TW" sz="2400" dirty="0" smtClean="0"/>
              <a:t>It uses the compression algorithm from an old UNIX utility of the same name. </a:t>
            </a:r>
          </a:p>
          <a:p>
            <a:pPr lvl="1"/>
            <a:r>
              <a:rPr lang="en-US" altLang="zh-TW" sz="2400" dirty="0" smtClean="0"/>
              <a:t>Its input file specifies how large a random buffer to generate and seeds the generation process. </a:t>
            </a:r>
          </a:p>
          <a:p>
            <a:r>
              <a:rPr lang="en-US" altLang="zh-TW" sz="2400" dirty="0" smtClean="0"/>
              <a:t>Usage: 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compress95.ss &lt;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zh-TW" altLang="en-US" sz="24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i="1" dirty="0" smtClean="0"/>
              <a:t>compress</a:t>
            </a:r>
            <a:r>
              <a:rPr lang="en-US" altLang="zh-TW" sz="3600" b="1" dirty="0" smtClean="0"/>
              <a:t> on </a:t>
            </a:r>
            <a:r>
              <a:rPr lang="en-US" altLang="zh-TW" sz="3600" b="1" dirty="0" err="1" smtClean="0"/>
              <a:t>SimpleScalar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620000" cy="573325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Download and Install the </a:t>
            </a:r>
            <a:r>
              <a:rPr lang="en-US" altLang="zh-CN" sz="2400" dirty="0" err="1" smtClean="0"/>
              <a:t>SimpleScalar</a:t>
            </a:r>
            <a:r>
              <a:rPr lang="en-US" altLang="zh-CN" sz="2400" dirty="0" smtClean="0"/>
              <a:t> if you haven’t </a:t>
            </a:r>
            <a:r>
              <a:rPr lang="en-US" altLang="zh-CN" sz="2000" dirty="0" smtClean="0"/>
              <a:t>(refer to tutorial 5 for details)</a:t>
            </a:r>
            <a:endParaRPr lang="en-US" altLang="zh-CN" sz="2800" dirty="0" smtClean="0"/>
          </a:p>
          <a:p>
            <a:r>
              <a:rPr lang="en-US" altLang="zh-CN" sz="2400" dirty="0" smtClean="0"/>
              <a:t>Install </a:t>
            </a:r>
            <a:r>
              <a:rPr lang="en-US" altLang="zh-CN" sz="2400" dirty="0" err="1" smtClean="0"/>
              <a:t>SimpleScalar</a:t>
            </a:r>
            <a:r>
              <a:rPr lang="en-US" altLang="zh-CN" sz="2400" dirty="0" smtClean="0"/>
              <a:t> for PISA binary</a:t>
            </a:r>
          </a:p>
          <a:p>
            <a:pPr lvl="1"/>
            <a:r>
              <a:rPr lang="en-US" altLang="zh-CN" dirty="0" smtClean="0"/>
              <a:t>Clean the previous installation</a:t>
            </a:r>
          </a:p>
          <a:p>
            <a:pPr lvl="1">
              <a:buNone/>
            </a:pPr>
            <a:r>
              <a:rPr lang="en-US" altLang="zh-CN" sz="18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</a:t>
            </a:r>
          </a:p>
          <a:p>
            <a:pPr lvl="1">
              <a:buNone/>
            </a:pP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 $ make clean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Configure the installation target: 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$ make 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</a:rPr>
              <a:t>config-pisa</a:t>
            </a:r>
            <a:endParaRPr lang="en-US" altLang="zh-CN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altLang="zh-CN" dirty="0" smtClean="0"/>
              <a:t>Compile the source code:</a:t>
            </a:r>
          </a:p>
          <a:p>
            <a:pPr lvl="1"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$ make </a:t>
            </a:r>
            <a:endParaRPr lang="en-US" altLang="zh-CN" dirty="0" smtClean="0"/>
          </a:p>
          <a:p>
            <a:r>
              <a:rPr lang="en-US" altLang="zh-CN" sz="2400" dirty="0" smtClean="0"/>
              <a:t>Download the compress95 benchmark</a:t>
            </a:r>
            <a:endParaRPr lang="en-US" altLang="zh-TW" sz="2400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http://course.cse.ust.hk/comp4611/project/benchmarks.tar.gz</a:t>
            </a:r>
            <a:endParaRPr lang="en-US" altLang="zh-TW" dirty="0" smtClean="0"/>
          </a:p>
          <a:p>
            <a:pPr lvl="1"/>
            <a:r>
              <a:rPr lang="en-US" altLang="zh-CN" dirty="0" smtClean="0"/>
              <a:t>Unzip and extract</a:t>
            </a:r>
          </a:p>
          <a:p>
            <a:pPr lvl="2"/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simplesim-3.0</a:t>
            </a:r>
          </a:p>
          <a:p>
            <a:pPr lvl="2"/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$ tar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xvzf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benchmarks.tar.gz</a:t>
            </a:r>
            <a:endParaRPr lang="en-US" altLang="zh-CN" sz="20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i="1" dirty="0" smtClean="0"/>
              <a:t>compress</a:t>
            </a:r>
            <a:r>
              <a:rPr lang="en-US" altLang="zh-TW" sz="3600" b="1" dirty="0" smtClean="0"/>
              <a:t> on </a:t>
            </a:r>
            <a:r>
              <a:rPr lang="en-US" altLang="zh-TW" sz="3600" b="1" dirty="0" err="1" smtClean="0"/>
              <a:t>SimpleScalar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pPr lvl="0">
              <a:defRPr/>
            </a:pPr>
            <a:r>
              <a:rPr lang="en-US" altLang="zh-TW" sz="2400" dirty="0" smtClean="0">
                <a:ea typeface="新細明體" pitchFamily="18" charset="-120"/>
              </a:rPr>
              <a:t>Run </a:t>
            </a:r>
            <a:r>
              <a:rPr lang="en-US" altLang="zh-TW" sz="2400" i="1" dirty="0" smtClean="0">
                <a:ea typeface="新細明體" pitchFamily="18" charset="-120"/>
              </a:rPr>
              <a:t>compress</a:t>
            </a:r>
            <a:r>
              <a:rPr lang="en-US" altLang="zh-TW" sz="2400" dirty="0" smtClean="0">
                <a:ea typeface="新細明體" pitchFamily="18" charset="-120"/>
              </a:rPr>
              <a:t> PISA binary on </a:t>
            </a:r>
            <a:r>
              <a:rPr lang="en-US" altLang="zh-TW" sz="2400" dirty="0" err="1" smtClean="0">
                <a:ea typeface="新細明體" pitchFamily="18" charset="-120"/>
              </a:rPr>
              <a:t>SimpleScalar</a:t>
            </a:r>
            <a:endParaRPr lang="en-US" altLang="zh-TW" sz="2000" dirty="0" smtClean="0">
              <a:ea typeface="新細明體" pitchFamily="18" charset="-120"/>
            </a:endParaRPr>
          </a:p>
          <a:p>
            <a:pPr marL="0" lvl="0" indent="0"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</a:t>
            </a:r>
            <a:r>
              <a:rPr lang="en-US" altLang="zh-TW" sz="2000" dirty="0" err="1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cd</a:t>
            </a: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simplesim3.0/</a:t>
            </a:r>
          </a:p>
          <a:p>
            <a:pPr marL="0" lvl="0" indent="0"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    $ ./</a:t>
            </a:r>
            <a:r>
              <a:rPr lang="pt-BR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sim-bpred –bpred taken benchmarks/compress95.ss &lt; benchmarks/compress_proj.in &gt; benchmarks/OUT</a:t>
            </a:r>
          </a:p>
          <a:p>
            <a:pPr marL="274320" lvl="0" indent="-274320">
              <a:spcBef>
                <a:spcPts val="0"/>
              </a:spcBef>
              <a:buSzPct val="76000"/>
              <a:buFont typeface="Wingdings 3"/>
              <a:buChar char=""/>
              <a:defRPr/>
            </a:pPr>
            <a:r>
              <a:rPr lang="en-US" altLang="zh-TW" sz="2400" dirty="0" smtClean="0">
                <a:ea typeface="新細明體" pitchFamily="18" charset="-120"/>
              </a:rPr>
              <a:t>Compare the simulation result</a:t>
            </a:r>
            <a:r>
              <a:rPr lang="en-US" altLang="zh-TW" sz="2400" dirty="0" smtClean="0"/>
              <a:t>: </a:t>
            </a:r>
          </a:p>
          <a:p>
            <a:pPr marL="274320" lvl="0" indent="-274320">
              <a:spcBef>
                <a:spcPts val="0"/>
              </a:spcBef>
              <a:buSzPct val="76000"/>
              <a:buNone/>
              <a:defRPr/>
            </a:pPr>
            <a:r>
              <a:rPr lang="en-US" altLang="zh-TW" sz="2000" dirty="0" smtClean="0">
                <a:latin typeface="Cambria Math" pitchFamily="18" charset="0"/>
                <a:ea typeface="Cambria Math" pitchFamily="18" charset="0"/>
                <a:cs typeface="Arial Unicode MS" pitchFamily="34" charset="-122"/>
              </a:rPr>
              <a:t>	$ diff benchmarks/compress_proj.out benchmarks/OUT</a:t>
            </a:r>
            <a:endParaRPr lang="en-US" altLang="zh-TW" sz="2400" dirty="0" smtClean="0">
              <a:latin typeface="Cambria Math" pitchFamily="18" charset="0"/>
              <a:ea typeface="Cambria Math" pitchFamily="18" charset="0"/>
              <a:cs typeface="Arial Unicode MS" pitchFamily="34" charset="-122"/>
            </a:endParaRPr>
          </a:p>
          <a:p>
            <a:pPr lvl="0">
              <a:defRPr/>
            </a:pPr>
            <a:endParaRPr lang="en-US" altLang="zh-TW" sz="20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Project Task I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496944" cy="482453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Evaluation of bimodal branch predictor</a:t>
            </a:r>
          </a:p>
          <a:p>
            <a:pPr lvl="1"/>
            <a:r>
              <a:rPr lang="en-US" altLang="zh-CN" sz="2400" dirty="0"/>
              <a:t>V</a:t>
            </a:r>
            <a:r>
              <a:rPr lang="en-US" altLang="zh-CN" sz="2400" dirty="0" smtClean="0"/>
              <a:t>aried number of table entries (</a:t>
            </a:r>
            <a:r>
              <a:rPr lang="en-US" altLang="zh-CN" sz="2400" b="1" dirty="0" smtClean="0"/>
              <a:t>32, 64, 256, 1024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/>
              <a:t>Benchmark: </a:t>
            </a:r>
            <a:r>
              <a:rPr lang="en-US" altLang="zh-CN" sz="2400" b="1" i="1" dirty="0" smtClean="0"/>
              <a:t>compress95</a:t>
            </a:r>
            <a:r>
              <a:rPr lang="en-US" altLang="zh-CN" sz="2400" dirty="0" smtClean="0"/>
              <a:t> (PISA)</a:t>
            </a:r>
          </a:p>
          <a:p>
            <a:pPr lvl="1"/>
            <a:r>
              <a:rPr lang="en-US" altLang="zh-CN" sz="2400" dirty="0" smtClean="0"/>
              <a:t>Input file for </a:t>
            </a:r>
            <a:r>
              <a:rPr lang="en-US" altLang="zh-CN" sz="2400" b="1" i="1" dirty="0" smtClean="0"/>
              <a:t>compress95</a:t>
            </a:r>
            <a:r>
              <a:rPr lang="en-US" altLang="zh-CN" sz="2400" dirty="0" smtClean="0"/>
              <a:t>: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compress_proj.in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en-US" altLang="zh-CN" sz="2400" b="1" dirty="0" smtClean="0"/>
              <a:t>Branch prediction </a:t>
            </a:r>
            <a:r>
              <a:rPr lang="en-US" altLang="zh-CN" sz="2400" b="1" dirty="0"/>
              <a:t>accuracy</a:t>
            </a:r>
            <a:r>
              <a:rPr lang="en-US" altLang="zh-CN" sz="2400" b="1" dirty="0">
                <a:ea typeface="新細明體" pitchFamily="18" charset="-120"/>
              </a:rPr>
              <a:t> </a:t>
            </a:r>
            <a:r>
              <a:rPr lang="en-US" altLang="zh-CN" sz="2400" dirty="0" smtClean="0">
                <a:ea typeface="新細明體" pitchFamily="18" charset="-120"/>
              </a:rPr>
              <a:t>(</a:t>
            </a:r>
            <a:r>
              <a:rPr lang="en-US" altLang="zh-CN" sz="2400" dirty="0" err="1" smtClean="0">
                <a:ea typeface="新細明體" pitchFamily="18" charset="-120"/>
              </a:rPr>
              <a:t>bpred_dir_rate</a:t>
            </a:r>
            <a:r>
              <a:rPr lang="en-US" altLang="zh-CN" sz="2400" dirty="0" smtClean="0">
                <a:ea typeface="新細明體" pitchFamily="18" charset="-120"/>
              </a:rPr>
              <a:t>) and </a:t>
            </a:r>
            <a:r>
              <a:rPr lang="en-US" altLang="zh-CN" sz="2400" b="1" dirty="0" smtClean="0">
                <a:ea typeface="新細明體" pitchFamily="18" charset="-120"/>
              </a:rPr>
              <a:t>command lines</a:t>
            </a:r>
            <a:r>
              <a:rPr lang="en-US" altLang="zh-CN" sz="2400" dirty="0" smtClean="0">
                <a:ea typeface="新細明體" pitchFamily="18" charset="-120"/>
              </a:rPr>
              <a:t> to be </a:t>
            </a:r>
            <a:r>
              <a:rPr lang="en-US" altLang="zh-CN" sz="2400" dirty="0" smtClean="0"/>
              <a:t>included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project </a:t>
            </a:r>
            <a:r>
              <a:rPr lang="en-US" altLang="zh-CN" sz="2400" dirty="0" smtClean="0"/>
              <a:t>report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Command line example: </a:t>
            </a:r>
          </a:p>
          <a:p>
            <a:pPr marL="365760" lvl="1" indent="0">
              <a:buNone/>
            </a:pPr>
            <a:r>
              <a:rPr lang="en-US" altLang="zh-CN" sz="16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$.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sim-bpred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redir:prog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results/compress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-2bit-512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.progout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redir:sim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results/compress-2bit-512.simout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bpred:bimod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512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benchmarks/compress95.ss &lt; benchmarks/compress_proj.in</a:t>
            </a:r>
          </a:p>
          <a:p>
            <a:pPr marL="365760" lvl="1" indent="0"/>
            <a:r>
              <a:rPr lang="en-US" altLang="zh-CN" sz="1800" dirty="0" smtClean="0"/>
              <a:t> Note: You can use the standard </a:t>
            </a:r>
            <a:r>
              <a:rPr lang="en-US" altLang="zh-CN" sz="1800" dirty="0" err="1" smtClean="0"/>
              <a:t>SimpleScalar</a:t>
            </a:r>
            <a:r>
              <a:rPr lang="en-US" altLang="zh-CN" sz="1800" dirty="0" smtClean="0"/>
              <a:t> (</a:t>
            </a:r>
            <a:r>
              <a:rPr lang="en-US" altLang="zh-CN" sz="1800" dirty="0" smtClean="0">
                <a:hlinkClick r:id="rId3"/>
              </a:rPr>
              <a:t>www.simplescalar.com</a:t>
            </a:r>
            <a:r>
              <a:rPr lang="en-US" altLang="zh-CN" sz="1800" dirty="0" smtClean="0"/>
              <a:t>) or </a:t>
            </a:r>
            <a:br>
              <a:rPr lang="en-US" altLang="zh-CN" sz="1800" dirty="0" smtClean="0"/>
            </a:br>
            <a:r>
              <a:rPr lang="en-US" altLang="zh-CN" sz="1800" dirty="0" smtClean="0"/>
              <a:t>   the skeleton code provided. </a:t>
            </a:r>
          </a:p>
          <a:p>
            <a:pPr marL="365760" lvl="1" indent="0">
              <a:buNone/>
            </a:pPr>
            <a:endParaRPr lang="en-US" altLang="zh-CN" sz="18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6421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Project Task II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Write a 3-bit branch predictor</a:t>
            </a:r>
            <a:r>
              <a:rPr lang="en-US" altLang="zh-CN" sz="2800" dirty="0" smtClean="0">
                <a:ea typeface="新細明體" pitchFamily="18" charset="-120"/>
              </a:rPr>
              <a:t> </a:t>
            </a:r>
            <a:r>
              <a:rPr lang="en-US" altLang="zh-CN" sz="2800" dirty="0" smtClean="0"/>
              <a:t>on </a:t>
            </a:r>
            <a:r>
              <a:rPr lang="en-US" altLang="zh-CN" sz="2800" dirty="0" err="1" smtClean="0"/>
              <a:t>SimpleScalar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Implementation</a:t>
            </a:r>
          </a:p>
          <a:p>
            <a:pPr lvl="1"/>
            <a:r>
              <a:rPr lang="en-US" altLang="zh-CN" sz="2400" dirty="0" smtClean="0"/>
              <a:t>Evaluation</a:t>
            </a:r>
            <a:endParaRPr lang="en-US" altLang="zh-CN" sz="2800" dirty="0"/>
          </a:p>
          <a:p>
            <a:r>
              <a:rPr lang="en-US" altLang="zh-CN" sz="2800" dirty="0" smtClean="0"/>
              <a:t>Guideline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Skeleton code at </a:t>
            </a:r>
            <a:r>
              <a:rPr lang="en-US" altLang="zh-CN" dirty="0" smtClean="0">
                <a:hlinkClick r:id="rId3"/>
              </a:rPr>
              <a:t>http://course.cse.ust.hk/comp4611/project/comp4611_proj.tar.gz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Extract the package and compile it </a:t>
            </a:r>
            <a:br>
              <a:rPr lang="en-US" altLang="zh-CN" sz="2400" dirty="0" smtClean="0"/>
            </a:br>
            <a:r>
              <a:rPr lang="en-US" altLang="zh-CN" sz="2400" dirty="0" smtClean="0"/>
              <a:t>by typing “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make 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config-pisa</a:t>
            </a:r>
            <a:r>
              <a:rPr lang="en-US" altLang="zh-CN" sz="2400" dirty="0" smtClean="0"/>
              <a:t>” and then “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altLang="zh-CN" sz="2400" dirty="0" smtClean="0"/>
              <a:t>”</a:t>
            </a:r>
          </a:p>
          <a:p>
            <a:pPr lvl="1"/>
            <a:r>
              <a:rPr lang="en-US" altLang="zh-CN" sz="2400" dirty="0" smtClean="0"/>
              <a:t>Fill in the missing code in </a:t>
            </a:r>
            <a:r>
              <a:rPr lang="en-US" altLang="zh-CN" sz="2200" b="1" dirty="0" smtClean="0"/>
              <a:t>“</a:t>
            </a:r>
            <a:r>
              <a:rPr lang="en-US" altLang="zh-CN" sz="2200" b="1" i="1" dirty="0" err="1" smtClean="0">
                <a:latin typeface="Courier New" pitchFamily="49" charset="0"/>
                <a:cs typeface="Courier New" pitchFamily="49" charset="0"/>
              </a:rPr>
              <a:t>bpred.c</a:t>
            </a:r>
            <a:r>
              <a:rPr lang="en-US" altLang="zh-CN" sz="2200" dirty="0" smtClean="0"/>
              <a:t> ”</a:t>
            </a:r>
            <a:r>
              <a:rPr lang="en-US" altLang="zh-CN" sz="2400" dirty="0" smtClean="0"/>
              <a:t> and recompile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Code Glimpse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Source code that implements the branch predictor is in </a:t>
            </a:r>
            <a:r>
              <a:rPr lang="en-US" altLang="zh-CN" sz="2800" b="1" i="1" dirty="0" smtClean="0"/>
              <a:t>simplesim-3.0/</a:t>
            </a:r>
          </a:p>
          <a:p>
            <a:pPr lvl="1"/>
            <a:r>
              <a:rPr lang="en-US" altLang="zh-CN" sz="2400" i="1" dirty="0" err="1" smtClean="0"/>
              <a:t>sim-bpred.c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simulating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program with configured branch </a:t>
            </a:r>
            <a:r>
              <a:rPr lang="en-US" altLang="zh-CN" sz="2400" dirty="0"/>
              <a:t>prediction </a:t>
            </a:r>
            <a:r>
              <a:rPr lang="en-US" altLang="zh-CN" sz="2400" dirty="0" smtClean="0"/>
              <a:t>instance</a:t>
            </a:r>
            <a:endParaRPr lang="en-US" altLang="zh-CN" sz="2400" i="1" dirty="0"/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</a:rPr>
              <a:t>bpred.c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</a:rPr>
              <a:t>implementing 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he logic of several branch predictors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i="1" dirty="0" err="1" smtClean="0"/>
              <a:t>bpred.h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defining the structure of several branch predictors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>
                <a:ea typeface="新細明體" pitchFamily="18" charset="-120"/>
              </a:rPr>
              <a:t>main.c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simulating a program on </a:t>
            </a:r>
            <a:r>
              <a:rPr lang="en-US" altLang="zh-CN" sz="2400" dirty="0" err="1" smtClean="0"/>
              <a:t>SimpleScalar</a:t>
            </a:r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420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Code Glimpse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Workflow of branch prediction 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</a:t>
            </a:r>
            <a:r>
              <a:rPr lang="en-US" altLang="zh-CN" sz="2200" dirty="0" err="1" smtClean="0">
                <a:latin typeface="Bodoni MT" pitchFamily="18" charset="0"/>
              </a:rPr>
              <a:t>sim_check_options</a:t>
            </a:r>
            <a:r>
              <a:rPr lang="en-US" altLang="zh-CN" sz="2200" dirty="0" smtClean="0">
                <a:latin typeface="Bodoni MT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            </a:t>
            </a:r>
            <a:r>
              <a:rPr lang="en-US" altLang="zh-CN" sz="2200" dirty="0" err="1" smtClean="0">
                <a:latin typeface="Bodoni MT" pitchFamily="18" charset="0"/>
              </a:rPr>
              <a:t>bpred_create</a:t>
            </a:r>
            <a:r>
              <a:rPr lang="en-US" altLang="zh-CN" sz="2200" dirty="0" smtClean="0">
                <a:latin typeface="Bodoni MT" pitchFamily="18" charset="0"/>
              </a:rPr>
              <a:t>()</a:t>
            </a:r>
            <a:endParaRPr lang="en-US" altLang="zh-CN" sz="22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    </a:t>
            </a:r>
            <a:r>
              <a:rPr lang="en-US" altLang="zh-CN" sz="2200" dirty="0" err="1" smtClean="0">
                <a:latin typeface="Bodoni MT" pitchFamily="18" charset="0"/>
              </a:rPr>
              <a:t>bpred_dir_create</a:t>
            </a:r>
            <a:r>
              <a:rPr lang="en-US" altLang="zh-CN" dirty="0" smtClean="0">
                <a:latin typeface="Bodoni MT" pitchFamily="18" charset="0"/>
              </a:rPr>
              <a:t>()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    allocate </a:t>
            </a:r>
            <a:r>
              <a:rPr lang="en-US" altLang="zh-CN" sz="2200" dirty="0">
                <a:latin typeface="Bodoni MT" pitchFamily="18" charset="0"/>
              </a:rPr>
              <a:t>BTB</a:t>
            </a:r>
            <a:endParaRPr lang="en-US" altLang="zh-CN" sz="22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Bodoni MT" pitchFamily="18" charset="0"/>
              </a:rPr>
              <a:t>        </a:t>
            </a:r>
            <a:r>
              <a:rPr lang="en-US" altLang="zh-CN" sz="2200" dirty="0" err="1" smtClean="0">
                <a:latin typeface="Bodoni MT" pitchFamily="18" charset="0"/>
              </a:rPr>
              <a:t>sim_main</a:t>
            </a:r>
            <a:r>
              <a:rPr lang="en-US" altLang="zh-CN" sz="2200" dirty="0" smtClean="0">
                <a:latin typeface="Bodoni MT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2200" dirty="0">
                <a:latin typeface="Bodoni MT" pitchFamily="18" charset="0"/>
              </a:rPr>
              <a:t> </a:t>
            </a:r>
            <a:r>
              <a:rPr lang="en-US" altLang="zh-CN" sz="2200" dirty="0" smtClean="0">
                <a:latin typeface="Bodoni MT" pitchFamily="18" charset="0"/>
              </a:rPr>
              <a:t>          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bpred_lookup</a:t>
            </a:r>
            <a:r>
              <a:rPr lang="en-US" altLang="zh-CN" dirty="0" smtClean="0">
                <a:solidFill>
                  <a:srgbClr val="FF0000"/>
                </a:solidFill>
                <a:latin typeface="Bodoni MT" pitchFamily="18" charset="0"/>
              </a:rPr>
              <a:t>()</a:t>
            </a:r>
            <a:endParaRPr lang="en-US" altLang="zh-CN" sz="2200" dirty="0" smtClean="0">
              <a:solidFill>
                <a:srgbClr val="FF0000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bpred_update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   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pred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&gt;</a:t>
            </a:r>
            <a:r>
              <a:rPr lang="en-US" altLang="zh-CN" sz="2200" dirty="0" err="1">
                <a:solidFill>
                  <a:srgbClr val="FF0000"/>
                </a:solidFill>
                <a:latin typeface="Bodoni MT" pitchFamily="18" charset="0"/>
              </a:rPr>
              <a:t>dir_hits</a:t>
            </a:r>
            <a:endParaRPr lang="en-US" altLang="zh-CN" sz="2200" dirty="0">
              <a:solidFill>
                <a:srgbClr val="FF0000"/>
              </a:solidFill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                     *(</a:t>
            </a:r>
            <a:r>
              <a:rPr lang="en-US" altLang="zh-CN" sz="2200" dirty="0" err="1" smtClean="0">
                <a:solidFill>
                  <a:srgbClr val="FF0000"/>
                </a:solidFill>
                <a:latin typeface="Bodoni MT" pitchFamily="18" charset="0"/>
              </a:rPr>
              <a:t>dir_update_ptr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Bodoni MT" pitchFamily="18" charset="0"/>
              </a:rPr>
              <a:t>&gt;</a:t>
            </a:r>
            <a:r>
              <a:rPr lang="en-US" altLang="zh-CN" sz="2200" dirty="0" smtClean="0">
                <a:solidFill>
                  <a:srgbClr val="FF0000"/>
                </a:solidFill>
                <a:latin typeface="Bodoni MT" pitchFamily="18" charset="0"/>
              </a:rPr>
              <a:t>pdir1)</a:t>
            </a:r>
            <a:endParaRPr lang="en-US" altLang="zh-CN" sz="2200" dirty="0">
              <a:solidFill>
                <a:srgbClr val="FF0000"/>
              </a:solidFill>
              <a:latin typeface="Bodoni MT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840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Code </a:t>
            </a:r>
            <a:r>
              <a:rPr lang="en-US" altLang="zh-CN" sz="3600" b="1" dirty="0" smtClean="0"/>
              <a:t>Glimpse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– important data structures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208912" cy="480060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bpred.h</a:t>
            </a:r>
            <a:endParaRPr lang="en-US" altLang="zh-CN" sz="2400" dirty="0" smtClean="0"/>
          </a:p>
          <a:p>
            <a:pPr lvl="1"/>
            <a:r>
              <a:rPr lang="en-US" altLang="zh-CN" i="1" dirty="0" err="1" smtClean="0"/>
              <a:t>bpred_class</a:t>
            </a:r>
            <a:r>
              <a:rPr lang="en-US" altLang="zh-CN" dirty="0"/>
              <a:t>: branch predictor </a:t>
            </a:r>
            <a:r>
              <a:rPr lang="en-US" altLang="zh-CN" dirty="0" smtClean="0"/>
              <a:t>types (enumeration)</a:t>
            </a:r>
          </a:p>
          <a:p>
            <a:pPr marL="777240" lvl="2" indent="0">
              <a:buNone/>
            </a:pP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bpred_class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BPredComb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combined predictor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McFarling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BPred2Level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/*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2-level correlating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w/2-bit counters */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BPred2bit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/*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2-bit saturating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mapped) */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BPredTaken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predict taken */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BPredNotTaken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predict not taken */</a:t>
            </a:r>
          </a:p>
          <a:p>
            <a:pPr marL="777240" lvl="2" indent="0">
              <a:buNone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BPred_NUM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7240" lvl="2" indent="0">
              <a:buNone/>
            </a:pP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r>
              <a:rPr lang="en-US" altLang="zh-CN" i="1" dirty="0" err="1" smtClean="0"/>
              <a:t>bpred_t</a:t>
            </a:r>
            <a:r>
              <a:rPr lang="en-US" altLang="zh-CN" dirty="0" smtClean="0"/>
              <a:t>: branch predictor structure</a:t>
            </a:r>
          </a:p>
          <a:p>
            <a:pPr lvl="1"/>
            <a:r>
              <a:rPr lang="en-US" altLang="zh-CN" i="1" dirty="0" err="1"/>
              <a:t>bpred_dir_t</a:t>
            </a:r>
            <a:r>
              <a:rPr lang="en-US" altLang="zh-CN" dirty="0"/>
              <a:t>: branch direction structure</a:t>
            </a:r>
          </a:p>
          <a:p>
            <a:pPr lvl="1"/>
            <a:r>
              <a:rPr lang="en-US" altLang="zh-CN" i="1" dirty="0" err="1" smtClean="0">
                <a:solidFill>
                  <a:srgbClr val="FF0000"/>
                </a:solidFill>
              </a:rPr>
              <a:t>bpred_update_t</a:t>
            </a:r>
            <a:r>
              <a:rPr lang="en-US" altLang="zh-CN" dirty="0">
                <a:solidFill>
                  <a:srgbClr val="FF0000"/>
                </a:solidFill>
              </a:rPr>
              <a:t>: branch </a:t>
            </a:r>
            <a:r>
              <a:rPr lang="en-US" altLang="zh-CN" dirty="0" smtClean="0">
                <a:solidFill>
                  <a:srgbClr val="FF0000"/>
                </a:solidFill>
              </a:rPr>
              <a:t>state update structure (containing predictor state counter)</a:t>
            </a:r>
          </a:p>
          <a:p>
            <a:pPr lvl="1"/>
            <a:r>
              <a:rPr lang="en-US" altLang="zh-CN" i="1" dirty="0" err="1" smtClean="0">
                <a:ea typeface="新細明體" pitchFamily="18" charset="-120"/>
              </a:rPr>
              <a:t>bpred_btb_ent_t</a:t>
            </a:r>
            <a:r>
              <a:rPr lang="en-US" altLang="zh-CN" dirty="0">
                <a:ea typeface="新細明體" pitchFamily="18" charset="-120"/>
              </a:rPr>
              <a:t>: </a:t>
            </a:r>
            <a:r>
              <a:rPr lang="en-US" altLang="zh-CN" dirty="0" smtClean="0">
                <a:ea typeface="新細明體" pitchFamily="18" charset="-120"/>
              </a:rPr>
              <a:t>entry </a:t>
            </a:r>
            <a:r>
              <a:rPr lang="en-US" altLang="zh-CN" dirty="0" smtClean="0"/>
              <a:t>structure </a:t>
            </a:r>
            <a:r>
              <a:rPr lang="en-US" altLang="zh-CN" dirty="0" smtClean="0">
                <a:ea typeface="新細明體" pitchFamily="18" charset="-120"/>
              </a:rPr>
              <a:t>in </a:t>
            </a:r>
            <a:r>
              <a:rPr lang="en-US" altLang="zh-CN" dirty="0">
                <a:ea typeface="新細明體" pitchFamily="18" charset="-120"/>
              </a:rPr>
              <a:t>a BTB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97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dirty="0" smtClean="0">
                <a:ea typeface="新細明體" pitchFamily="18" charset="-120"/>
              </a:rPr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Objectives</a:t>
            </a:r>
          </a:p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Background Information</a:t>
            </a:r>
            <a:endParaRPr lang="en-US" altLang="zh-CN" sz="2800" dirty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Project Task I</a:t>
            </a:r>
            <a:endParaRPr lang="en-US" altLang="zh-CN" dirty="0"/>
          </a:p>
          <a:p>
            <a:pPr lvl="1"/>
            <a:r>
              <a:rPr lang="en-US" altLang="zh-CN" sz="2400" dirty="0" smtClean="0"/>
              <a:t>Task description</a:t>
            </a:r>
            <a:endParaRPr lang="en-US" altLang="zh-CN" sz="2400" dirty="0"/>
          </a:p>
          <a:p>
            <a:r>
              <a:rPr lang="en-US" altLang="zh-CN" sz="2800" dirty="0" smtClean="0">
                <a:ea typeface="新細明體" pitchFamily="18" charset="-120"/>
              </a:rPr>
              <a:t>Project Task II</a:t>
            </a:r>
            <a:endParaRPr lang="en-US" altLang="zh-CN" dirty="0"/>
          </a:p>
          <a:p>
            <a:pPr lvl="1"/>
            <a:r>
              <a:rPr lang="en-US" altLang="zh-CN" sz="2400" dirty="0"/>
              <a:t>Task description</a:t>
            </a:r>
          </a:p>
          <a:p>
            <a:pPr lvl="1"/>
            <a:r>
              <a:rPr lang="en-US" altLang="zh-CN" sz="2400" dirty="0"/>
              <a:t>Skeleton code</a:t>
            </a:r>
          </a:p>
          <a:p>
            <a:r>
              <a:rPr lang="en-US" altLang="zh-CN" sz="2800" dirty="0">
                <a:ea typeface="新細明體" pitchFamily="18" charset="-120"/>
              </a:rPr>
              <a:t>Project </a:t>
            </a:r>
            <a:r>
              <a:rPr lang="en-US" altLang="zh-CN" sz="2800" dirty="0" smtClean="0">
                <a:ea typeface="新細明體" pitchFamily="18" charset="-120"/>
              </a:rPr>
              <a:t>Task III</a:t>
            </a:r>
            <a:endParaRPr lang="en-US" altLang="zh-CN" dirty="0"/>
          </a:p>
          <a:p>
            <a:pPr lvl="1"/>
            <a:r>
              <a:rPr lang="en-US" altLang="zh-CN" sz="2400" dirty="0"/>
              <a:t>Task </a:t>
            </a:r>
            <a:r>
              <a:rPr lang="en-US" altLang="zh-CN" sz="2400" dirty="0" smtClean="0"/>
              <a:t>description</a:t>
            </a:r>
            <a:endParaRPr lang="en-US" altLang="zh-CN" sz="2400" dirty="0"/>
          </a:p>
          <a:p>
            <a:r>
              <a:rPr lang="en-US" altLang="zh-CN" sz="2800" dirty="0" smtClean="0">
                <a:ea typeface="新細明體" pitchFamily="18" charset="-120"/>
              </a:rPr>
              <a:t>Deliverables</a:t>
            </a:r>
            <a:endParaRPr lang="en-US" altLang="zh-CN" dirty="0" smtClean="0"/>
          </a:p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Submission &amp; 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8602A-E4B7-41B9-8C70-B5CE718347BA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Code Glimpse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Predictor’s state counter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</a:t>
            </a:r>
            <a:r>
              <a:rPr lang="en-US" altLang="zh-CN" sz="1800" dirty="0" err="1" smtClean="0">
                <a:latin typeface="Bodoni MT" pitchFamily="18" charset="0"/>
              </a:rPr>
              <a:t>struct</a:t>
            </a:r>
            <a:r>
              <a:rPr lang="en-US" altLang="zh-CN" sz="1800" dirty="0" smtClean="0">
                <a:latin typeface="Bodoni MT" pitchFamily="18" charset="0"/>
              </a:rPr>
              <a:t> </a:t>
            </a:r>
            <a:r>
              <a:rPr lang="en-US" altLang="zh-CN" sz="1800" dirty="0" err="1">
                <a:latin typeface="Bodoni MT" pitchFamily="18" charset="0"/>
              </a:rPr>
              <a:t>bpred_update_t</a:t>
            </a:r>
            <a:r>
              <a:rPr lang="en-US" altLang="zh-CN" sz="1800" dirty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</a:t>
            </a:r>
            <a:r>
              <a:rPr lang="en-US" altLang="zh-CN" sz="1800" dirty="0" smtClean="0">
                <a:latin typeface="Bodoni MT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Bodoni MT" pitchFamily="18" charset="0"/>
              </a:rPr>
              <a:t>char </a:t>
            </a:r>
            <a:r>
              <a:rPr lang="en-US" altLang="zh-CN" sz="1800" dirty="0">
                <a:solidFill>
                  <a:srgbClr val="FF0000"/>
                </a:solidFill>
                <a:latin typeface="Bodoni MT" pitchFamily="18" charset="0"/>
              </a:rPr>
              <a:t>*pdir1;		/* direction-1 predictor counter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</a:t>
            </a:r>
            <a:r>
              <a:rPr lang="en-US" altLang="zh-CN" sz="1800" dirty="0" smtClean="0">
                <a:latin typeface="Bodoni MT" pitchFamily="18" charset="0"/>
              </a:rPr>
              <a:t>    char </a:t>
            </a:r>
            <a:r>
              <a:rPr lang="en-US" altLang="zh-CN" sz="1800" dirty="0">
                <a:latin typeface="Bodoni MT" pitchFamily="18" charset="0"/>
              </a:rPr>
              <a:t>*pdir2;		/* direction-2 predictor counter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  </a:t>
            </a:r>
            <a:r>
              <a:rPr lang="en-US" altLang="zh-CN" sz="1800" dirty="0">
                <a:latin typeface="Bodoni MT" pitchFamily="18" charset="0"/>
              </a:rPr>
              <a:t>char *</a:t>
            </a:r>
            <a:r>
              <a:rPr lang="en-US" altLang="zh-CN" sz="1800" dirty="0" err="1">
                <a:latin typeface="Bodoni MT" pitchFamily="18" charset="0"/>
              </a:rPr>
              <a:t>pmeta</a:t>
            </a:r>
            <a:r>
              <a:rPr lang="en-US" altLang="zh-CN" sz="1800" dirty="0">
                <a:latin typeface="Bodoni MT" pitchFamily="18" charset="0"/>
              </a:rPr>
              <a:t>;		/* meta predictor counter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  </a:t>
            </a:r>
            <a:r>
              <a:rPr lang="en-US" altLang="zh-CN" sz="1800" dirty="0" err="1">
                <a:latin typeface="Bodoni MT" pitchFamily="18" charset="0"/>
              </a:rPr>
              <a:t>struct</a:t>
            </a:r>
            <a:r>
              <a:rPr lang="en-US" altLang="zh-CN" sz="1800" dirty="0">
                <a:latin typeface="Bodoni MT" pitchFamily="18" charset="0"/>
              </a:rPr>
              <a:t> {		/* predicted directions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 </a:t>
            </a:r>
            <a:r>
              <a:rPr lang="en-US" altLang="zh-CN" sz="1800" dirty="0" smtClean="0">
                <a:latin typeface="Bodoni MT" pitchFamily="18" charset="0"/>
              </a:rPr>
              <a:t>       unsigned </a:t>
            </a:r>
            <a:r>
              <a:rPr lang="en-US" altLang="zh-CN" sz="1800" dirty="0" err="1">
                <a:latin typeface="Bodoni MT" pitchFamily="18" charset="0"/>
              </a:rPr>
              <a:t>int</a:t>
            </a: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err="1">
                <a:latin typeface="Bodoni MT" pitchFamily="18" charset="0"/>
              </a:rPr>
              <a:t>ras</a:t>
            </a:r>
            <a:r>
              <a:rPr lang="en-US" altLang="zh-CN" sz="1800" dirty="0">
                <a:latin typeface="Bodoni MT" pitchFamily="18" charset="0"/>
              </a:rPr>
              <a:t>    : 1;	/* RAS used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 </a:t>
            </a:r>
            <a:r>
              <a:rPr lang="en-US" altLang="zh-CN" sz="1800" dirty="0" smtClean="0">
                <a:latin typeface="Bodoni MT" pitchFamily="18" charset="0"/>
              </a:rPr>
              <a:t>       unsigned </a:t>
            </a:r>
            <a:r>
              <a:rPr lang="en-US" altLang="zh-CN" sz="1800" dirty="0" err="1">
                <a:latin typeface="Bodoni MT" pitchFamily="18" charset="0"/>
              </a:rPr>
              <a:t>int</a:t>
            </a: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err="1">
                <a:latin typeface="Bodoni MT" pitchFamily="18" charset="0"/>
              </a:rPr>
              <a:t>bimod</a:t>
            </a:r>
            <a:r>
              <a:rPr lang="en-US" altLang="zh-CN" sz="1800" dirty="0">
                <a:latin typeface="Bodoni MT" pitchFamily="18" charset="0"/>
              </a:rPr>
              <a:t>  : 1;    /* bimodal predictor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</a:t>
            </a:r>
            <a:r>
              <a:rPr lang="en-US" altLang="zh-CN" sz="1800" dirty="0" smtClean="0">
                <a:latin typeface="Bodoni MT" pitchFamily="18" charset="0"/>
              </a:rPr>
              <a:t>        </a:t>
            </a:r>
            <a:r>
              <a:rPr lang="en-US" altLang="zh-CN" sz="1800" dirty="0">
                <a:latin typeface="Bodoni MT" pitchFamily="18" charset="0"/>
              </a:rPr>
              <a:t>unsigned </a:t>
            </a:r>
            <a:r>
              <a:rPr lang="en-US" altLang="zh-CN" sz="1800" dirty="0" err="1">
                <a:latin typeface="Bodoni MT" pitchFamily="18" charset="0"/>
              </a:rPr>
              <a:t>int</a:t>
            </a: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err="1">
                <a:latin typeface="Bodoni MT" pitchFamily="18" charset="0"/>
              </a:rPr>
              <a:t>twolev</a:t>
            </a:r>
            <a:r>
              <a:rPr lang="en-US" altLang="zh-CN" sz="1800" dirty="0">
                <a:latin typeface="Bodoni MT" pitchFamily="18" charset="0"/>
              </a:rPr>
              <a:t> : 1;    /* 2-level predictor */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 </a:t>
            </a:r>
            <a:r>
              <a:rPr lang="en-US" altLang="zh-CN" sz="1800" dirty="0" smtClean="0">
                <a:latin typeface="Bodoni MT" pitchFamily="18" charset="0"/>
              </a:rPr>
              <a:t>       unsigned </a:t>
            </a:r>
            <a:r>
              <a:rPr lang="en-US" altLang="zh-CN" sz="1800" dirty="0" err="1">
                <a:latin typeface="Bodoni MT" pitchFamily="18" charset="0"/>
              </a:rPr>
              <a:t>int</a:t>
            </a:r>
            <a:r>
              <a:rPr lang="en-US" altLang="zh-CN" sz="1800" dirty="0">
                <a:latin typeface="Bodoni MT" pitchFamily="18" charset="0"/>
              </a:rPr>
              <a:t> meta   : 1;    /* meta predictor (0..bimod / 1..2lev) </a:t>
            </a:r>
            <a:r>
              <a:rPr lang="en-US" altLang="zh-CN" sz="1800" dirty="0" smtClean="0">
                <a:latin typeface="Bodoni MT" pitchFamily="18" charset="0"/>
              </a:rPr>
              <a:t>*/    </a:t>
            </a:r>
            <a:endParaRPr lang="en-US" altLang="zh-C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</a:t>
            </a:r>
            <a:r>
              <a:rPr lang="en-US" altLang="zh-CN" sz="1800" dirty="0" smtClean="0">
                <a:latin typeface="Bodoni MT" pitchFamily="18" charset="0"/>
              </a:rPr>
              <a:t>    } </a:t>
            </a:r>
            <a:r>
              <a:rPr lang="en-US" altLang="zh-CN" sz="1800" dirty="0" err="1">
                <a:latin typeface="Bodoni MT" pitchFamily="18" charset="0"/>
              </a:rPr>
              <a:t>dir</a:t>
            </a:r>
            <a:r>
              <a:rPr lang="en-US" altLang="zh-CN" sz="18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17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Code </a:t>
            </a:r>
            <a:r>
              <a:rPr lang="en-US" altLang="zh-CN" sz="3600" b="1" dirty="0" smtClean="0"/>
              <a:t>Glimpse 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– Important Interfaces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bpred.c</a:t>
            </a:r>
            <a:endParaRPr lang="en-US" altLang="zh-CN" sz="2800" dirty="0" smtClean="0"/>
          </a:p>
          <a:p>
            <a:pPr lvl="1"/>
            <a:r>
              <a:rPr lang="en-US" altLang="zh-CN" sz="2400" i="1" dirty="0" err="1" smtClean="0"/>
              <a:t>bpred_create</a:t>
            </a:r>
            <a:r>
              <a:rPr lang="en-US" altLang="zh-CN" sz="2400" i="1" dirty="0" smtClean="0"/>
              <a:t>()</a:t>
            </a:r>
            <a:r>
              <a:rPr lang="en-US" altLang="zh-CN" sz="2400" dirty="0" smtClean="0"/>
              <a:t>: create a new branch predictor instance</a:t>
            </a:r>
          </a:p>
          <a:p>
            <a:pPr lvl="1"/>
            <a:r>
              <a:rPr lang="en-US" altLang="zh-CN" sz="2400" i="1" dirty="0" err="1" smtClean="0"/>
              <a:t>bpred_dir_create</a:t>
            </a:r>
            <a:r>
              <a:rPr lang="en-US" altLang="zh-CN" sz="2400" i="1" dirty="0" smtClean="0"/>
              <a:t>()</a:t>
            </a:r>
            <a:r>
              <a:rPr lang="en-US" altLang="zh-CN" sz="2400" dirty="0" smtClean="0"/>
              <a:t>: create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branch </a:t>
            </a:r>
            <a:r>
              <a:rPr lang="en-US" altLang="zh-CN" sz="2400" dirty="0"/>
              <a:t>direction </a:t>
            </a:r>
            <a:r>
              <a:rPr lang="en-US" altLang="zh-CN" sz="2400" dirty="0" smtClean="0"/>
              <a:t>instance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</a:rPr>
              <a:t>bpred_lookup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()</a:t>
            </a:r>
            <a:r>
              <a:rPr lang="en-US" altLang="zh-CN" sz="2400" dirty="0" smtClean="0">
                <a:solidFill>
                  <a:srgbClr val="FF0000"/>
                </a:solidFill>
              </a:rPr>
              <a:t>: predict a branch target</a:t>
            </a:r>
            <a:endParaRPr lang="en-US" altLang="zh-CN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i="1" dirty="0" err="1" smtClean="0"/>
              <a:t>bpred_dir_lookup</a:t>
            </a:r>
            <a:r>
              <a:rPr lang="en-US" altLang="zh-CN" sz="2400" i="1" dirty="0" smtClean="0"/>
              <a:t>()</a:t>
            </a:r>
            <a:r>
              <a:rPr lang="en-US" altLang="zh-CN" sz="2400" dirty="0" smtClean="0"/>
              <a:t>: predict </a:t>
            </a:r>
            <a:r>
              <a:rPr lang="en-US" altLang="zh-CN" sz="2400" dirty="0"/>
              <a:t>a branch </a:t>
            </a:r>
            <a:r>
              <a:rPr lang="en-US" altLang="zh-CN" sz="2400" dirty="0" smtClean="0"/>
              <a:t>direction</a:t>
            </a:r>
          </a:p>
          <a:p>
            <a:pPr lvl="1"/>
            <a:r>
              <a:rPr lang="en-US" altLang="zh-CN" sz="2400" i="1" dirty="0" err="1" smtClean="0">
                <a:solidFill>
                  <a:srgbClr val="FF0000"/>
                </a:solidFill>
                <a:ea typeface="新細明體" pitchFamily="18" charset="-120"/>
              </a:rPr>
              <a:t>bpred_update</a:t>
            </a:r>
            <a:r>
              <a:rPr lang="en-US" altLang="zh-CN" sz="2400" i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r>
              <a:rPr lang="en-US" altLang="zh-CN" sz="2400" dirty="0" smtClean="0">
                <a:solidFill>
                  <a:srgbClr val="FF0000"/>
                </a:solidFill>
              </a:rPr>
              <a:t>: update </a:t>
            </a:r>
            <a:r>
              <a:rPr lang="en-US" altLang="zh-CN" sz="2400" dirty="0">
                <a:solidFill>
                  <a:srgbClr val="FF0000"/>
                </a:solidFill>
              </a:rPr>
              <a:t>an entry in </a:t>
            </a:r>
            <a:r>
              <a:rPr lang="en-US" altLang="zh-CN" sz="2400" dirty="0" smtClean="0">
                <a:solidFill>
                  <a:srgbClr val="FF0000"/>
                </a:solidFill>
              </a:rPr>
              <a:t>BTB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804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3-bit Branch Predictor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altLang="zh-CN" sz="2800" dirty="0" smtClean="0"/>
              <a:t>A 3-bit branch predictor has 8 states in total</a:t>
            </a:r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Oval 4"/>
          <p:cNvSpPr/>
          <p:nvPr/>
        </p:nvSpPr>
        <p:spPr>
          <a:xfrm>
            <a:off x="589946" y="297450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1964" y="31858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111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647506" y="298164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44098" y="31858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110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4538434" y="297450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9148" y="318588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101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606711" y="5205912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8729" y="541729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001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646446" y="5218981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8464" y="543035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010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6574782" y="525961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5496" y="547099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011</a:t>
            </a:r>
            <a:endParaRPr lang="en-US" sz="2400" b="1" dirty="0"/>
          </a:p>
        </p:txBody>
      </p:sp>
      <p:cxnSp>
        <p:nvCxnSpPr>
          <p:cNvPr id="18" name="Curved Connector 17"/>
          <p:cNvCxnSpPr>
            <a:stCxn id="5" idx="0"/>
            <a:endCxn id="7" idx="1"/>
          </p:cNvCxnSpPr>
          <p:nvPr/>
        </p:nvCxnSpPr>
        <p:spPr>
          <a:xfrm rot="16200000" flipH="1">
            <a:off x="1917911" y="2204599"/>
            <a:ext cx="123143" cy="1662951"/>
          </a:xfrm>
          <a:prstGeom prst="curvedConnector3">
            <a:avLst>
              <a:gd name="adj1" fmla="val -18563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0"/>
            <a:endCxn id="9" idx="1"/>
          </p:cNvCxnSpPr>
          <p:nvPr/>
        </p:nvCxnSpPr>
        <p:spPr>
          <a:xfrm rot="16200000" flipH="1">
            <a:off x="3899299" y="2287915"/>
            <a:ext cx="108855" cy="1496319"/>
          </a:xfrm>
          <a:prstGeom prst="curvedConnector3">
            <a:avLst>
              <a:gd name="adj1" fmla="val -216567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5"/>
            <a:endCxn id="15" idx="4"/>
          </p:cNvCxnSpPr>
          <p:nvPr/>
        </p:nvCxnSpPr>
        <p:spPr>
          <a:xfrm rot="16200000" flipH="1">
            <a:off x="6287663" y="5206523"/>
            <a:ext cx="156635" cy="1533727"/>
          </a:xfrm>
          <a:prstGeom prst="curvedConnector3">
            <a:avLst>
              <a:gd name="adj1" fmla="val 245944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5"/>
            <a:endCxn id="13" idx="4"/>
          </p:cNvCxnSpPr>
          <p:nvPr/>
        </p:nvCxnSpPr>
        <p:spPr>
          <a:xfrm rot="16200000" flipH="1">
            <a:off x="4317411" y="5123972"/>
            <a:ext cx="129068" cy="1645126"/>
          </a:xfrm>
          <a:prstGeom prst="curvedConnector3">
            <a:avLst>
              <a:gd name="adj1" fmla="val 277116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5" idx="5"/>
            <a:endCxn id="88" idx="0"/>
          </p:cNvCxnSpPr>
          <p:nvPr/>
        </p:nvCxnSpPr>
        <p:spPr>
          <a:xfrm rot="5400000" flipH="1">
            <a:off x="5764148" y="4172402"/>
            <a:ext cx="2980879" cy="545730"/>
          </a:xfrm>
          <a:prstGeom prst="curvedConnector5">
            <a:avLst>
              <a:gd name="adj1" fmla="val -7669"/>
              <a:gd name="adj2" fmla="val -132851"/>
              <a:gd name="adj3" fmla="val 107669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7" idx="4"/>
            <a:endCxn id="5" idx="5"/>
          </p:cNvCxnSpPr>
          <p:nvPr/>
        </p:nvCxnSpPr>
        <p:spPr>
          <a:xfrm rot="5400000" flipH="1">
            <a:off x="2312521" y="2880689"/>
            <a:ext cx="123143" cy="1662951"/>
          </a:xfrm>
          <a:prstGeom prst="curvedConnector3">
            <a:avLst>
              <a:gd name="adj1" fmla="val -185638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4"/>
            <a:endCxn id="7" idx="5"/>
          </p:cNvCxnSpPr>
          <p:nvPr/>
        </p:nvCxnSpPr>
        <p:spPr>
          <a:xfrm rot="5400000" flipH="1">
            <a:off x="4293909" y="2964005"/>
            <a:ext cx="108855" cy="1496319"/>
          </a:xfrm>
          <a:prstGeom prst="curvedConnector3">
            <a:avLst>
              <a:gd name="adj1" fmla="val -216567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5" idx="0"/>
            <a:endCxn id="13" idx="7"/>
          </p:cNvCxnSpPr>
          <p:nvPr/>
        </p:nvCxnSpPr>
        <p:spPr>
          <a:xfrm rot="16200000" flipH="1" flipV="1">
            <a:off x="6328299" y="4530434"/>
            <a:ext cx="75363" cy="1533727"/>
          </a:xfrm>
          <a:prstGeom prst="curvedConnector3">
            <a:avLst>
              <a:gd name="adj1" fmla="val -357252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3" idx="0"/>
            <a:endCxn id="11" idx="7"/>
          </p:cNvCxnSpPr>
          <p:nvPr/>
        </p:nvCxnSpPr>
        <p:spPr>
          <a:xfrm rot="16200000" flipH="1" flipV="1">
            <a:off x="4330480" y="4447883"/>
            <a:ext cx="102930" cy="1645126"/>
          </a:xfrm>
          <a:prstGeom prst="curvedConnector3">
            <a:avLst>
              <a:gd name="adj1" fmla="val -23479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58742" y="2346849"/>
            <a:ext cx="65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36186" y="2302757"/>
            <a:ext cx="63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075370" y="4579526"/>
            <a:ext cx="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39394" y="4579527"/>
            <a:ext cx="59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79483" y="3523227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25360" y="3542903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8464" y="4584242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75370" y="5819630"/>
            <a:ext cx="540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9394" y="5860266"/>
            <a:ext cx="48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cxnSp>
        <p:nvCxnSpPr>
          <p:cNvPr id="19" name="Curved Connector 18"/>
          <p:cNvCxnSpPr>
            <a:stCxn id="5" idx="0"/>
            <a:endCxn id="5" idx="2"/>
          </p:cNvCxnSpPr>
          <p:nvPr/>
        </p:nvCxnSpPr>
        <p:spPr>
          <a:xfrm rot="16200000" flipH="1" flipV="1">
            <a:off x="670955" y="2893494"/>
            <a:ext cx="396044" cy="558062"/>
          </a:xfrm>
          <a:prstGeom prst="curvedConnector4">
            <a:avLst>
              <a:gd name="adj1" fmla="val -57721"/>
              <a:gd name="adj2" fmla="val 140963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144" y="2407841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689934" y="5205913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51952" y="541729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000</a:t>
            </a:r>
            <a:endParaRPr lang="en-US" sz="2400" b="1" dirty="0"/>
          </a:p>
        </p:txBody>
      </p:sp>
      <p:cxnSp>
        <p:nvCxnSpPr>
          <p:cNvPr id="62" name="Curved Connector 61"/>
          <p:cNvCxnSpPr>
            <a:stCxn id="60" idx="5"/>
            <a:endCxn id="11" idx="4"/>
          </p:cNvCxnSpPr>
          <p:nvPr/>
        </p:nvCxnSpPr>
        <p:spPr>
          <a:xfrm rot="16200000" flipH="1">
            <a:off x="2345690" y="5178917"/>
            <a:ext cx="115998" cy="1522168"/>
          </a:xfrm>
          <a:prstGeom prst="curvedConnector3">
            <a:avLst>
              <a:gd name="adj1" fmla="val 297073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1" idx="0"/>
            <a:endCxn id="60" idx="7"/>
          </p:cNvCxnSpPr>
          <p:nvPr/>
        </p:nvCxnSpPr>
        <p:spPr>
          <a:xfrm rot="16200000" flipH="1" flipV="1">
            <a:off x="2345689" y="4502828"/>
            <a:ext cx="116000" cy="1522168"/>
          </a:xfrm>
          <a:prstGeom prst="curvedConnector3">
            <a:avLst>
              <a:gd name="adj1" fmla="val -19706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36040" y="4594819"/>
            <a:ext cx="67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036039" y="5775413"/>
            <a:ext cx="6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88" name="Oval 87"/>
          <p:cNvSpPr/>
          <p:nvPr/>
        </p:nvSpPr>
        <p:spPr>
          <a:xfrm>
            <a:off x="6423661" y="2954827"/>
            <a:ext cx="1116124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634375" y="316620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100</a:t>
            </a:r>
            <a:endParaRPr lang="en-US" sz="2400" b="1" dirty="0"/>
          </a:p>
        </p:txBody>
      </p:sp>
      <p:cxnSp>
        <p:nvCxnSpPr>
          <p:cNvPr id="90" name="Curved Connector 89"/>
          <p:cNvCxnSpPr>
            <a:stCxn id="9" idx="0"/>
            <a:endCxn id="88" idx="1"/>
          </p:cNvCxnSpPr>
          <p:nvPr/>
        </p:nvCxnSpPr>
        <p:spPr>
          <a:xfrm rot="16200000" flipH="1">
            <a:off x="5793643" y="2277355"/>
            <a:ext cx="96323" cy="1490618"/>
          </a:xfrm>
          <a:prstGeom prst="curvedConnector3">
            <a:avLst>
              <a:gd name="adj1" fmla="val -25775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8" idx="6"/>
            <a:endCxn id="15" idx="6"/>
          </p:cNvCxnSpPr>
          <p:nvPr/>
        </p:nvCxnSpPr>
        <p:spPr>
          <a:xfrm>
            <a:off x="7539785" y="3350871"/>
            <a:ext cx="151121" cy="2304790"/>
          </a:xfrm>
          <a:prstGeom prst="curvedConnector3">
            <a:avLst>
              <a:gd name="adj1" fmla="val 25127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8" idx="4"/>
            <a:endCxn id="9" idx="5"/>
          </p:cNvCxnSpPr>
          <p:nvPr/>
        </p:nvCxnSpPr>
        <p:spPr>
          <a:xfrm rot="5400000" flipH="1">
            <a:off x="6188252" y="2953445"/>
            <a:ext cx="96323" cy="1490618"/>
          </a:xfrm>
          <a:prstGeom prst="curvedConnector3">
            <a:avLst>
              <a:gd name="adj1" fmla="val -257754"/>
            </a:avLst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57581" y="2295458"/>
            <a:ext cx="62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868726" y="3481330"/>
            <a:ext cx="6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310471" y="4516636"/>
            <a:ext cx="65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NT</a:t>
            </a:r>
            <a:endParaRPr 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8178752" y="3786099"/>
            <a:ext cx="34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  <p:cxnSp>
        <p:nvCxnSpPr>
          <p:cNvPr id="168" name="Curved Connector 167"/>
          <p:cNvCxnSpPr>
            <a:stCxn id="60" idx="0"/>
            <a:endCxn id="60" idx="2"/>
          </p:cNvCxnSpPr>
          <p:nvPr/>
        </p:nvCxnSpPr>
        <p:spPr>
          <a:xfrm rot="16200000" flipH="1" flipV="1">
            <a:off x="770943" y="5124904"/>
            <a:ext cx="396044" cy="558062"/>
          </a:xfrm>
          <a:prstGeom prst="curvedConnector4">
            <a:avLst>
              <a:gd name="adj1" fmla="val -57721"/>
              <a:gd name="adj2" fmla="val 14096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ine 33"/>
          <p:cNvSpPr>
            <a:spLocks noChangeShapeType="1"/>
          </p:cNvSpPr>
          <p:nvPr/>
        </p:nvSpPr>
        <p:spPr bwMode="auto">
          <a:xfrm>
            <a:off x="255144" y="4423327"/>
            <a:ext cx="8349304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38816" y="3927014"/>
            <a:ext cx="173188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B050"/>
                </a:solidFill>
                <a:effectLst/>
                <a:latin typeface="Arial" charset="0"/>
                <a:cs typeface="Arial" charset="0"/>
              </a:rPr>
              <a:t>Predict Taken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75241" y="6171832"/>
            <a:ext cx="220156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Predict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Not Taken</a:t>
            </a:r>
            <a:endParaRPr lang="en-US" altLang="en-US" sz="2000" dirty="0">
              <a:solidFill>
                <a:schemeClr val="accent1">
                  <a:lumMod val="75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0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Implementation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208912" cy="4800600"/>
          </a:xfrm>
        </p:spPr>
        <p:txBody>
          <a:bodyPr/>
          <a:lstStyle/>
          <a:p>
            <a:r>
              <a:rPr lang="en-US" altLang="zh-CN" sz="2800" dirty="0" smtClean="0"/>
              <a:t>Configuring 3-bit predictor</a:t>
            </a:r>
          </a:p>
          <a:p>
            <a:pPr lvl="1"/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bpred:tribit</a:t>
            </a:r>
            <a:r>
              <a:rPr lang="en-US" altLang="zh-CN" sz="2400" i="1" dirty="0" smtClean="0"/>
              <a:t> &lt;size&gt;</a:t>
            </a:r>
          </a:p>
          <a:p>
            <a:pPr lvl="1"/>
            <a:r>
              <a:rPr lang="en-US" altLang="zh-CN" sz="2400" i="1" dirty="0" smtClean="0"/>
              <a:t>&lt;size&gt;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the size of direct-mapped BTB</a:t>
            </a:r>
          </a:p>
          <a:p>
            <a:pPr lvl="1"/>
            <a:r>
              <a:rPr lang="en-US" altLang="zh-CN" sz="2400" dirty="0" smtClean="0"/>
              <a:t>Command line example:</a:t>
            </a:r>
          </a:p>
          <a:p>
            <a:pPr marL="365760" lvl="1" indent="0">
              <a:buNone/>
            </a:pPr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$./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u="sng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-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redir:prog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results/compress-3bit-1024.progout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redir:sim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results/compress-3bit-1024.simout 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</a:t>
            </a:r>
            <a:r>
              <a:rPr lang="en-US" altLang="zh-CN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bpred:tribit</a:t>
            </a:r>
            <a:r>
              <a:rPr lang="en-US" altLang="zh-CN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1024 benchmarks/compress95.ss &lt; benchmarks/compress_proj.in</a:t>
            </a:r>
            <a:endParaRPr lang="en-US" altLang="zh-CN" sz="1600" dirty="0"/>
          </a:p>
          <a:p>
            <a:pPr lvl="1"/>
            <a:r>
              <a:rPr lang="en-US" altLang="zh-CN" sz="2400" dirty="0"/>
              <a:t>Command </a:t>
            </a:r>
            <a:r>
              <a:rPr lang="en-US" altLang="zh-CN" sz="2400" dirty="0" smtClean="0"/>
              <a:t>must include verbose option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–v</a:t>
            </a:r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110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Skeleton Code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/>
          </a:bodyPr>
          <a:lstStyle/>
          <a:p>
            <a:r>
              <a:rPr lang="en-US" altLang="zh-CN" sz="2400" i="1" dirty="0" err="1" smtClean="0"/>
              <a:t>branch_lookup</a:t>
            </a:r>
            <a:r>
              <a:rPr lang="en-US" altLang="zh-CN" sz="2400" i="1" dirty="0" smtClean="0"/>
              <a:t>()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bpred.c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</a:t>
            </a:r>
            <a:endParaRPr lang="en-US" altLang="zh-C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600" dirty="0">
                <a:latin typeface="Bodoni MT" pitchFamily="18" charset="0"/>
              </a:rPr>
              <a:t>/* comp4611 3-bit predict saturating </a:t>
            </a:r>
            <a:r>
              <a:rPr lang="en-US" altLang="zh-CN" sz="1600" dirty="0" err="1">
                <a:latin typeface="Bodoni MT" pitchFamily="18" charset="0"/>
              </a:rPr>
              <a:t>cntr</a:t>
            </a: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err="1">
                <a:latin typeface="Bodoni MT" pitchFamily="18" charset="0"/>
              </a:rPr>
              <a:t>pred</a:t>
            </a:r>
            <a:r>
              <a:rPr lang="en-US" altLang="zh-CN" sz="1600" dirty="0">
                <a:latin typeface="Bodoni MT" pitchFamily="18" charset="0"/>
              </a:rPr>
              <a:t> (</a:t>
            </a:r>
            <a:r>
              <a:rPr lang="en-US" altLang="zh-CN" sz="1600" dirty="0" err="1">
                <a:latin typeface="Bodoni MT" pitchFamily="18" charset="0"/>
              </a:rPr>
              <a:t>dir</a:t>
            </a:r>
            <a:r>
              <a:rPr lang="en-US" altLang="zh-CN" sz="1600" dirty="0">
                <a:latin typeface="Bodoni MT" pitchFamily="18" charset="0"/>
              </a:rPr>
              <a:t> mapped) */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if (</a:t>
            </a:r>
            <a:r>
              <a:rPr lang="en-US" altLang="zh-CN" sz="1600" dirty="0" err="1">
                <a:latin typeface="Bodoni MT" pitchFamily="18" charset="0"/>
              </a:rPr>
              <a:t>pbtb</a:t>
            </a:r>
            <a:r>
              <a:rPr lang="en-US" altLang="zh-CN" sz="1600" dirty="0">
                <a:latin typeface="Bodoni MT" pitchFamily="18" charset="0"/>
              </a:rPr>
              <a:t> == NULL</a:t>
            </a:r>
            <a:r>
              <a:rPr lang="en-US" altLang="zh-CN" sz="1600" dirty="0" smtClean="0">
                <a:latin typeface="Bodoni MT" pitchFamily="18" charset="0"/>
              </a:rPr>
              <a:t>)  {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    if (</a:t>
            </a:r>
            <a:r>
              <a:rPr lang="en-US" altLang="zh-CN" sz="1600" dirty="0" err="1">
                <a:latin typeface="Bodoni MT" pitchFamily="18" charset="0"/>
              </a:rPr>
              <a:t>pred</a:t>
            </a:r>
            <a:r>
              <a:rPr lang="en-US" altLang="zh-CN" sz="1600" dirty="0">
                <a:latin typeface="Bodoni MT" pitchFamily="18" charset="0"/>
              </a:rPr>
              <a:t>-&gt;class </a:t>
            </a:r>
            <a:r>
              <a:rPr lang="en-US" altLang="zh-CN" sz="1600" dirty="0" smtClean="0">
                <a:latin typeface="Bodoni MT" pitchFamily="18" charset="0"/>
              </a:rPr>
              <a:t>!= </a:t>
            </a:r>
            <a:r>
              <a:rPr lang="en-US" altLang="zh-CN" sz="1600" dirty="0">
                <a:latin typeface="Bodoni MT" pitchFamily="18" charset="0"/>
              </a:rPr>
              <a:t>BPred3bit</a:t>
            </a:r>
            <a:r>
              <a:rPr lang="en-US" altLang="zh-CN" sz="1600" dirty="0" smtClean="0">
                <a:latin typeface="Bodoni MT" pitchFamily="18" charset="0"/>
              </a:rPr>
              <a:t>) {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       return ((*(</a:t>
            </a:r>
            <a:r>
              <a:rPr lang="en-US" altLang="zh-CN" sz="1600" dirty="0" err="1">
                <a:latin typeface="Bodoni MT" pitchFamily="18" charset="0"/>
              </a:rPr>
              <a:t>dir_update_ptr</a:t>
            </a:r>
            <a:r>
              <a:rPr lang="en-US" altLang="zh-CN" sz="1600" dirty="0">
                <a:latin typeface="Bodoni MT" pitchFamily="18" charset="0"/>
              </a:rPr>
              <a:t>-&gt;pdir1) </a:t>
            </a:r>
            <a:r>
              <a:rPr lang="en-US" altLang="zh-CN" sz="1600" dirty="0" smtClean="0">
                <a:latin typeface="Bodoni MT" pitchFamily="18" charset="0"/>
              </a:rPr>
              <a:t>&gt;= 2)? </a:t>
            </a:r>
            <a:r>
              <a:rPr lang="en-US" altLang="zh-CN" sz="1600" dirty="0">
                <a:latin typeface="Bodoni MT" pitchFamily="18" charset="0"/>
              </a:rPr>
              <a:t>/* taken */ 1 : /* not taken */ 0);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    </a:t>
            </a:r>
            <a:r>
              <a:rPr lang="en-US" altLang="zh-CN" sz="1600" dirty="0" smtClean="0">
                <a:latin typeface="Bodoni MT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    else {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  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  <a:r>
              <a:rPr lang="en-US" altLang="zh-CN" sz="1600" dirty="0" smtClean="0">
                <a:latin typeface="Bodoni MT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    } 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}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</a:t>
            </a:r>
            <a:r>
              <a:rPr lang="en-US" altLang="zh-CN" sz="1600" dirty="0" smtClean="0">
                <a:latin typeface="Bodoni MT" pitchFamily="18" charset="0"/>
              </a:rPr>
              <a:t>else {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    </a:t>
            </a:r>
            <a:r>
              <a:rPr lang="en-US" altLang="zh-CN" sz="1600" dirty="0" smtClean="0">
                <a:latin typeface="Bodoni MT" pitchFamily="18" charset="0"/>
              </a:rPr>
              <a:t>……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}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/************************************************************/</a:t>
            </a:r>
            <a:endParaRPr lang="en-US" altLang="zh-CN" sz="16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07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Skeleton Code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altLang="zh-CN" sz="2400" i="1" dirty="0" err="1" smtClean="0"/>
              <a:t>branch_update</a:t>
            </a:r>
            <a:r>
              <a:rPr lang="en-US" altLang="zh-CN" sz="2400" i="1" dirty="0" smtClean="0"/>
              <a:t>() </a:t>
            </a:r>
            <a:r>
              <a:rPr lang="en-US" altLang="zh-CN" sz="2400" dirty="0" smtClean="0"/>
              <a:t>in </a:t>
            </a:r>
            <a:r>
              <a:rPr lang="en-US" altLang="zh-CN" sz="2400" dirty="0" err="1" smtClean="0"/>
              <a:t>bpred.c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800" dirty="0" smtClean="0">
                <a:latin typeface="Bodoni MT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/* comp4611 </a:t>
            </a:r>
            <a:r>
              <a:rPr lang="en-US" altLang="zh-CN" sz="1600" dirty="0">
                <a:latin typeface="Bodoni MT" pitchFamily="18" charset="0"/>
              </a:rPr>
              <a:t>3-bit predict saturating </a:t>
            </a:r>
            <a:r>
              <a:rPr lang="en-US" altLang="zh-CN" sz="1600" dirty="0" err="1">
                <a:latin typeface="Bodoni MT" pitchFamily="18" charset="0"/>
              </a:rPr>
              <a:t>cntr</a:t>
            </a: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err="1">
                <a:latin typeface="Bodoni MT" pitchFamily="18" charset="0"/>
              </a:rPr>
              <a:t>pred</a:t>
            </a:r>
            <a:r>
              <a:rPr lang="en-US" altLang="zh-CN" sz="1600" dirty="0">
                <a:latin typeface="Bodoni MT" pitchFamily="18" charset="0"/>
              </a:rPr>
              <a:t> (</a:t>
            </a:r>
            <a:r>
              <a:rPr lang="en-US" altLang="zh-CN" sz="1600" dirty="0" err="1">
                <a:latin typeface="Bodoni MT" pitchFamily="18" charset="0"/>
              </a:rPr>
              <a:t>dir</a:t>
            </a:r>
            <a:r>
              <a:rPr lang="en-US" altLang="zh-CN" sz="1600" dirty="0">
                <a:latin typeface="Bodoni MT" pitchFamily="18" charset="0"/>
              </a:rPr>
              <a:t> mapped) */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if (</a:t>
            </a:r>
            <a:r>
              <a:rPr lang="en-US" altLang="zh-CN" sz="1600" dirty="0" err="1">
                <a:latin typeface="Bodoni MT" pitchFamily="18" charset="0"/>
              </a:rPr>
              <a:t>dir_update_ptr</a:t>
            </a:r>
            <a:r>
              <a:rPr lang="en-US" altLang="zh-CN" sz="1600" dirty="0">
                <a:latin typeface="Bodoni MT" pitchFamily="18" charset="0"/>
              </a:rPr>
              <a:t>-&gt;</a:t>
            </a:r>
            <a:r>
              <a:rPr lang="en-US" altLang="zh-CN" sz="1600" dirty="0" smtClean="0">
                <a:latin typeface="Bodoni MT" pitchFamily="18" charset="0"/>
              </a:rPr>
              <a:t>pdir1)  {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    if (</a:t>
            </a:r>
            <a:r>
              <a:rPr lang="en-US" altLang="zh-CN" sz="1600" dirty="0" err="1" smtClean="0">
                <a:latin typeface="Bodoni MT" pitchFamily="18" charset="0"/>
              </a:rPr>
              <a:t>pred</a:t>
            </a:r>
            <a:r>
              <a:rPr lang="en-US" altLang="zh-CN" sz="1600" dirty="0" smtClean="0">
                <a:latin typeface="Bodoni MT" pitchFamily="18" charset="0"/>
              </a:rPr>
              <a:t>-</a:t>
            </a:r>
            <a:r>
              <a:rPr lang="en-US" altLang="zh-CN" sz="1600" dirty="0">
                <a:latin typeface="Bodoni MT" pitchFamily="18" charset="0"/>
              </a:rPr>
              <a:t>&gt;class </a:t>
            </a:r>
            <a:r>
              <a:rPr lang="en-US" altLang="zh-CN" sz="1600" dirty="0" smtClean="0">
                <a:latin typeface="Bodoni MT" pitchFamily="18" charset="0"/>
              </a:rPr>
              <a:t>!= BPred3bit)  {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      …….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</a:t>
            </a:r>
            <a:r>
              <a:rPr lang="en-US" altLang="zh-CN" sz="1600" dirty="0" smtClean="0">
                <a:latin typeface="Bodoni MT" pitchFamily="18" charset="0"/>
              </a:rPr>
              <a:t>     }</a:t>
            </a:r>
            <a:endParaRPr lang="en-US" altLang="zh-CN" sz="16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</a:t>
            </a:r>
            <a:r>
              <a:rPr lang="en-US" altLang="zh-CN" sz="1600" dirty="0" smtClean="0">
                <a:latin typeface="Bodoni MT" pitchFamily="18" charset="0"/>
              </a:rPr>
              <a:t>     else  </a:t>
            </a:r>
            <a:r>
              <a:rPr lang="en-US" altLang="zh-CN" sz="1600" dirty="0">
                <a:latin typeface="Bodoni MT" pitchFamily="18" charset="0"/>
              </a:rPr>
              <a:t>{ </a:t>
            </a:r>
            <a:endParaRPr lang="en-US" altLang="zh-CN" sz="16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           </a:t>
            </a:r>
            <a:r>
              <a:rPr lang="en-US" altLang="zh-CN" sz="1600" dirty="0">
                <a:latin typeface="Bodoni MT" pitchFamily="18" charset="0"/>
              </a:rPr>
              <a:t>if (taken)  </a:t>
            </a:r>
            <a:r>
              <a:rPr lang="en-US" altLang="zh-CN" sz="1600" dirty="0" smtClean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           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       }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</a:t>
            </a:r>
            <a:r>
              <a:rPr lang="en-US" altLang="zh-CN" sz="1600" dirty="0" smtClean="0">
                <a:latin typeface="Bodoni MT" pitchFamily="18" charset="0"/>
              </a:rPr>
              <a:t>            else   </a:t>
            </a:r>
            <a:r>
              <a:rPr lang="en-US" altLang="zh-CN" sz="1600" dirty="0">
                <a:latin typeface="Bodoni MT" pitchFamily="18" charset="0"/>
              </a:rPr>
              <a:t>{ /* not taken </a:t>
            </a:r>
            <a:r>
              <a:rPr lang="en-US" altLang="zh-CN" sz="1600" dirty="0" smtClean="0">
                <a:latin typeface="Bodoni MT" pitchFamily="18" charset="0"/>
              </a:rPr>
              <a:t>*/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          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Bodoni MT" pitchFamily="18" charset="0"/>
              </a:rPr>
              <a:t>// code to be filled in here</a:t>
            </a:r>
          </a:p>
          <a:p>
            <a:pPr marL="0" indent="0">
              <a:buNone/>
            </a:pPr>
            <a:r>
              <a:rPr lang="en-US" altLang="zh-CN" sz="1600" dirty="0">
                <a:latin typeface="Bodoni MT" pitchFamily="18" charset="0"/>
              </a:rPr>
              <a:t>             }</a:t>
            </a:r>
            <a:endParaRPr lang="en-US" altLang="zh-CN" sz="16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  }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Bodoni MT" pitchFamily="18" charset="0"/>
              </a:rPr>
              <a:t>/****************************************************/</a:t>
            </a:r>
            <a:endParaRPr lang="en-US" altLang="zh-CN" sz="16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337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Evaluation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800" dirty="0" smtClean="0"/>
              <a:t>3-bit predictor  with the </a:t>
            </a:r>
            <a:r>
              <a:rPr lang="en-US" altLang="zh-CN" sz="2800" dirty="0"/>
              <a:t>table </a:t>
            </a:r>
            <a:r>
              <a:rPr lang="en-US" altLang="zh-CN" sz="2800" dirty="0" smtClean="0"/>
              <a:t>size as </a:t>
            </a:r>
            <a:r>
              <a:rPr lang="en-US" altLang="zh-CN" sz="2800" b="1" dirty="0" smtClean="0"/>
              <a:t>1024</a:t>
            </a:r>
          </a:p>
          <a:p>
            <a:pPr lvl="1"/>
            <a:r>
              <a:rPr lang="en-US" altLang="zh-CN" sz="2400" dirty="0" smtClean="0"/>
              <a:t>Benchmark: </a:t>
            </a:r>
            <a:r>
              <a:rPr lang="en-US" altLang="zh-CN" sz="2400" b="1" i="1" dirty="0" smtClean="0"/>
              <a:t>compress95</a:t>
            </a:r>
            <a:r>
              <a:rPr lang="en-US" altLang="zh-CN" sz="2400" dirty="0" smtClean="0"/>
              <a:t> (PISA) </a:t>
            </a:r>
            <a:endParaRPr lang="en-US" altLang="zh-CN" sz="2400" b="1" dirty="0"/>
          </a:p>
          <a:p>
            <a:pPr lvl="1"/>
            <a:r>
              <a:rPr lang="en-US" altLang="zh-CN" sz="2400" dirty="0"/>
              <a:t>Input file for </a:t>
            </a:r>
            <a:r>
              <a:rPr lang="en-US" altLang="zh-CN" sz="2400" b="1" i="1" dirty="0" smtClean="0"/>
              <a:t>compress95</a:t>
            </a:r>
            <a:r>
              <a:rPr lang="en-US" altLang="zh-CN" sz="2400" dirty="0" smtClean="0"/>
              <a:t>: 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compress_proj.in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b="1" dirty="0" smtClean="0">
                <a:ea typeface="新細明體" pitchFamily="18" charset="-120"/>
              </a:rPr>
              <a:t>Branch prediction accuracy</a:t>
            </a:r>
            <a:r>
              <a:rPr lang="en-US" altLang="zh-CN" sz="2400" dirty="0" smtClean="0">
                <a:ea typeface="新細明體" pitchFamily="18" charset="-120"/>
              </a:rPr>
              <a:t> and </a:t>
            </a:r>
            <a:r>
              <a:rPr lang="en-US" altLang="zh-CN" sz="2400" b="1" dirty="0" smtClean="0">
                <a:ea typeface="新細明體" pitchFamily="18" charset="-120"/>
              </a:rPr>
              <a:t>command line</a:t>
            </a:r>
            <a:r>
              <a:rPr lang="en-US" altLang="zh-CN" sz="2400" dirty="0" smtClean="0">
                <a:ea typeface="新細明體" pitchFamily="18" charset="-120"/>
              </a:rPr>
              <a:t> to </a:t>
            </a:r>
            <a:r>
              <a:rPr lang="en-US" altLang="zh-CN" sz="2400" dirty="0">
                <a:ea typeface="新細明體" pitchFamily="18" charset="-120"/>
              </a:rPr>
              <a:t>be </a:t>
            </a:r>
            <a:r>
              <a:rPr lang="en-US" altLang="zh-CN" sz="2400" dirty="0"/>
              <a:t>included in the project </a:t>
            </a:r>
            <a:r>
              <a:rPr lang="en-US" altLang="zh-CN" sz="2400" dirty="0" smtClean="0"/>
              <a:t>report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Output trace files </a:t>
            </a:r>
            <a:r>
              <a:rPr lang="en-US" altLang="zh-CN" sz="2400" dirty="0" smtClean="0">
                <a:sym typeface="Wingdings" pitchFamily="2" charset="2"/>
              </a:rPr>
              <a:t>(using the verbose option: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v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zh-CN" sz="2000" dirty="0" smtClean="0">
                <a:sym typeface="Wingdings" pitchFamily="2" charset="2"/>
              </a:rPr>
              <a:t> </a:t>
            </a:r>
            <a:r>
              <a:rPr lang="en-US" altLang="zh-CN" sz="2000" dirty="0">
                <a:sym typeface="Wingdings" pitchFamily="2" charset="2"/>
              </a:rPr>
              <a:t>are the redirected </a:t>
            </a:r>
            <a:r>
              <a:rPr lang="en-US" altLang="zh-CN" sz="2000" dirty="0" smtClean="0">
                <a:sym typeface="Wingdings" pitchFamily="2" charset="2"/>
              </a:rPr>
              <a:t>progra</a:t>
            </a:r>
            <a:r>
              <a:rPr lang="en-US" altLang="zh-CN" sz="2000" dirty="0">
                <a:sym typeface="Wingdings" pitchFamily="2" charset="2"/>
              </a:rPr>
              <a:t>m</a:t>
            </a:r>
            <a:r>
              <a:rPr lang="en-US" altLang="zh-CN" sz="2000" dirty="0" smtClean="0">
                <a:sym typeface="Wingdings" pitchFamily="2" charset="2"/>
              </a:rPr>
              <a:t> </a:t>
            </a:r>
            <a:r>
              <a:rPr lang="en-US" altLang="zh-CN" sz="2000" dirty="0">
                <a:sym typeface="Wingdings" pitchFamily="2" charset="2"/>
              </a:rPr>
              <a:t>and </a:t>
            </a:r>
            <a:r>
              <a:rPr lang="en-US" altLang="zh-CN" sz="2000" dirty="0" smtClean="0">
                <a:sym typeface="Wingdings" pitchFamily="2" charset="2"/>
              </a:rPr>
              <a:t>simulation </a:t>
            </a:r>
            <a:r>
              <a:rPr lang="en-US" altLang="zh-CN" sz="2000" dirty="0">
                <a:sym typeface="Wingdings" pitchFamily="2" charset="2"/>
              </a:rPr>
              <a:t>output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should be saved in the </a:t>
            </a:r>
            <a:r>
              <a:rPr lang="en-US" altLang="zh-CN" sz="2000" dirty="0" smtClean="0">
                <a:sym typeface="Wingdings" pitchFamily="2" charset="2"/>
              </a:rPr>
              <a:t>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</a:t>
            </a:r>
            <a:r>
              <a:rPr lang="en-US" altLang="zh-CN" sz="2000" dirty="0" smtClean="0">
                <a:sym typeface="Wingdings" pitchFamily="2" charset="2"/>
              </a:rPr>
              <a:t>” directory</a:t>
            </a:r>
            <a:endParaRPr lang="en-US" altLang="zh-CN" sz="2000" dirty="0">
              <a:sym typeface="Wingdings" pitchFamily="2" charset="2"/>
            </a:endParaRPr>
          </a:p>
          <a:p>
            <a:pPr lvl="2"/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can be larger than </a:t>
            </a:r>
            <a:r>
              <a:rPr lang="en-US" altLang="zh-CN" sz="2000" b="1" dirty="0" smtClean="0">
                <a:sym typeface="Wingdings" pitchFamily="2" charset="2"/>
              </a:rPr>
              <a:t>10 GBs</a:t>
            </a:r>
            <a:r>
              <a:rPr lang="en-US" altLang="zh-CN" sz="2000" dirty="0" smtClean="0">
                <a:sym typeface="Wingdings" pitchFamily="2" charset="2"/>
              </a:rPr>
              <a:t> and make sure you have sufficient disk storage for them in your PC</a:t>
            </a:r>
            <a:endParaRPr lang="en-US" altLang="zh-CN" sz="2000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66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Project Task III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003232" cy="554461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Design and implement your own predictor</a:t>
            </a:r>
          </a:p>
          <a:p>
            <a:pPr lvl="1"/>
            <a:r>
              <a:rPr lang="en-US" altLang="zh-CN" sz="2400" dirty="0" smtClean="0"/>
              <a:t>Use existing predictors (e.g. 2-level) or create your own predictor to achieve higher accuracy than the 2-bit predictor</a:t>
            </a:r>
          </a:p>
          <a:p>
            <a:pPr lvl="1"/>
            <a:r>
              <a:rPr lang="en-US" altLang="zh-CN" sz="2400" dirty="0" smtClean="0"/>
              <a:t>Evaluate your predictor using </a:t>
            </a:r>
            <a:r>
              <a:rPr lang="en-US" altLang="zh-CN" sz="2400" b="1" i="1" dirty="0" smtClean="0"/>
              <a:t>compress95</a:t>
            </a:r>
            <a:r>
              <a:rPr lang="en-US" altLang="zh-CN" sz="2400" dirty="0" smtClean="0"/>
              <a:t> (PISA) </a:t>
            </a:r>
            <a:endParaRPr lang="en-US" altLang="zh-CN" sz="2400" b="1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Input file for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compress95</a:t>
            </a:r>
            <a:r>
              <a:rPr lang="en-US" altLang="zh-CN" sz="2400" dirty="0" smtClean="0">
                <a:solidFill>
                  <a:srgbClr val="FF0000"/>
                </a:solidFill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compress_proj.in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ea typeface="新細明體" pitchFamily="18" charset="-120"/>
              </a:rPr>
              <a:t>Branch prediction </a:t>
            </a:r>
            <a:r>
              <a:rPr lang="en-US" altLang="zh-CN" sz="2400" b="1" dirty="0" smtClean="0">
                <a:ea typeface="新細明體" pitchFamily="18" charset="-120"/>
              </a:rPr>
              <a:t>accuracy</a:t>
            </a:r>
            <a:r>
              <a:rPr lang="en-US" altLang="zh-CN" sz="2400" dirty="0">
                <a:ea typeface="新細明體" pitchFamily="18" charset="-120"/>
              </a:rPr>
              <a:t> </a:t>
            </a:r>
            <a:r>
              <a:rPr lang="en-US" altLang="zh-CN" sz="2400" dirty="0" smtClean="0">
                <a:ea typeface="新細明體" pitchFamily="18" charset="-120"/>
              </a:rPr>
              <a:t>and </a:t>
            </a:r>
            <a:r>
              <a:rPr lang="en-US" altLang="zh-CN" sz="2400" b="1" dirty="0">
                <a:ea typeface="新細明體" pitchFamily="18" charset="-120"/>
              </a:rPr>
              <a:t>command line</a:t>
            </a:r>
            <a:r>
              <a:rPr lang="en-US" altLang="zh-CN" sz="2400" dirty="0">
                <a:ea typeface="新細明體" pitchFamily="18" charset="-120"/>
              </a:rPr>
              <a:t> to be </a:t>
            </a:r>
            <a:r>
              <a:rPr lang="en-US" altLang="zh-CN" sz="2400" dirty="0"/>
              <a:t>included in the project report </a:t>
            </a: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Output </a:t>
            </a:r>
            <a:r>
              <a:rPr lang="en-US" altLang="zh-CN" sz="2400" dirty="0">
                <a:sym typeface="Wingdings" pitchFamily="2" charset="2"/>
              </a:rPr>
              <a:t>trace </a:t>
            </a:r>
            <a:r>
              <a:rPr lang="en-US" altLang="zh-CN" sz="2400" dirty="0" smtClean="0">
                <a:sym typeface="Wingdings" pitchFamily="2" charset="2"/>
              </a:rPr>
              <a:t>files (using option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–v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the </a:t>
            </a:r>
            <a:r>
              <a:rPr lang="en-US" altLang="zh-CN" sz="2000" dirty="0">
                <a:sym typeface="Wingdings" pitchFamily="2" charset="2"/>
              </a:rPr>
              <a:t>redirected </a:t>
            </a:r>
            <a:r>
              <a:rPr lang="en-US" altLang="zh-CN" sz="2000" dirty="0" smtClean="0">
                <a:sym typeface="Wingdings" pitchFamily="2" charset="2"/>
              </a:rPr>
              <a:t>program (“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own.progout</a:t>
            </a:r>
            <a:r>
              <a:rPr lang="en-US" altLang="zh-CN" sz="2000" dirty="0" smtClean="0">
                <a:sym typeface="Wingdings" pitchFamily="2" charset="2"/>
              </a:rPr>
              <a:t>”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CN" sz="2000" dirty="0" smtClean="0">
                <a:sym typeface="Wingdings" pitchFamily="2" charset="2"/>
              </a:rPr>
              <a:t> </a:t>
            </a:r>
            <a:r>
              <a:rPr lang="en-US" altLang="zh-CN" sz="2000" dirty="0">
                <a:sym typeface="Wingdings" pitchFamily="2" charset="2"/>
              </a:rPr>
              <a:t>and </a:t>
            </a:r>
            <a:r>
              <a:rPr lang="en-US" altLang="zh-CN" sz="2000" dirty="0" smtClean="0">
                <a:sym typeface="Wingdings" pitchFamily="2" charset="2"/>
              </a:rPr>
              <a:t>simulation output (“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own.simout</a:t>
            </a:r>
            <a:r>
              <a:rPr lang="en-US" altLang="zh-CN" sz="2000" dirty="0" smtClean="0">
                <a:sym typeface="Wingdings" pitchFamily="2" charset="2"/>
              </a:rPr>
              <a:t>”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endParaRPr lang="en-US" altLang="zh-CN" sz="2000" dirty="0" smtClean="0">
              <a:sym typeface="Wingdings" pitchFamily="2" charset="2"/>
            </a:endParaRPr>
          </a:p>
          <a:p>
            <a:pPr lvl="2"/>
            <a:r>
              <a:rPr lang="en-US" altLang="zh-CN" sz="2000" dirty="0">
                <a:sym typeface="Wingdings" pitchFamily="2" charset="2"/>
              </a:rPr>
              <a:t> should be saved in the </a:t>
            </a:r>
            <a:r>
              <a:rPr lang="en-US" altLang="zh-CN" sz="2000" dirty="0" smtClean="0">
                <a:sym typeface="Wingdings" pitchFamily="2" charset="2"/>
              </a:rPr>
              <a:t>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results</a:t>
            </a:r>
            <a:r>
              <a:rPr lang="en-US" altLang="zh-CN" sz="2000" dirty="0" smtClean="0">
                <a:sym typeface="Wingdings" pitchFamily="2" charset="2"/>
              </a:rPr>
              <a:t>” </a:t>
            </a:r>
            <a:r>
              <a:rPr lang="en-US" altLang="zh-CN" sz="2000" dirty="0">
                <a:sym typeface="Wingdings" pitchFamily="2" charset="2"/>
              </a:rPr>
              <a:t>directory</a:t>
            </a:r>
          </a:p>
          <a:p>
            <a:pPr lvl="2"/>
            <a:r>
              <a:rPr lang="en-US" altLang="zh-CN" sz="2000" dirty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can be larger than </a:t>
            </a:r>
            <a:r>
              <a:rPr lang="en-US" altLang="zh-CN" sz="2000" b="1" dirty="0" smtClean="0">
                <a:sym typeface="Wingdings" pitchFamily="2" charset="2"/>
              </a:rPr>
              <a:t>10 </a:t>
            </a:r>
            <a:r>
              <a:rPr lang="en-US" altLang="zh-CN" sz="2000" b="1" dirty="0">
                <a:sym typeface="Wingdings" pitchFamily="2" charset="2"/>
              </a:rPr>
              <a:t>GBs</a:t>
            </a:r>
            <a:r>
              <a:rPr lang="en-US" altLang="zh-CN" sz="2000" dirty="0">
                <a:sym typeface="Wingdings" pitchFamily="2" charset="2"/>
              </a:rPr>
              <a:t> and make sure you have sufficient disk storage for them in your </a:t>
            </a:r>
            <a:r>
              <a:rPr lang="en-US" altLang="zh-CN" sz="2000" dirty="0" smtClean="0">
                <a:sym typeface="Wingdings" pitchFamily="2" charset="2"/>
              </a:rPr>
              <a:t>PC</a:t>
            </a:r>
            <a:endParaRPr lang="en-US" altLang="zh-CN" sz="2000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1227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Deliverables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80920" cy="5616624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>
                <a:cs typeface="Courier New" pitchFamily="49" charset="0"/>
              </a:rPr>
              <a:t>Put the following into </a:t>
            </a:r>
            <a:r>
              <a:rPr lang="en-US" altLang="zh-CN" dirty="0" smtClean="0"/>
              <a:t>a directory that is created using your group ID: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&gt;/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altLang="zh-CN" dirty="0" smtClean="0">
                <a:ea typeface="新細明體" pitchFamily="18" charset="-120"/>
              </a:rPr>
              <a:t>Project report (no longer than 2 pages)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Evaluation result (</a:t>
            </a:r>
            <a:r>
              <a:rPr lang="en-US" altLang="zh-CN" b="1" dirty="0" smtClean="0"/>
              <a:t>2-bit, 3-bit, your own predictor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Description of </a:t>
            </a:r>
            <a:r>
              <a:rPr lang="en-US" altLang="zh-CN" b="1" dirty="0" smtClean="0"/>
              <a:t>your own predictor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altLang="zh-CN" dirty="0" smtClean="0"/>
              <a:t>Source code 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Code </a:t>
            </a:r>
            <a:r>
              <a:rPr lang="en-US" altLang="zh-CN" dirty="0">
                <a:ea typeface="新細明體" pitchFamily="18" charset="-120"/>
              </a:rPr>
              <a:t>for 3-bit predictor: </a:t>
            </a:r>
            <a:r>
              <a:rPr lang="en-US" altLang="zh-CN" b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bpred.c</a:t>
            </a:r>
            <a:r>
              <a:rPr lang="en-US" altLang="zh-CN" dirty="0">
                <a:ea typeface="新細明體" pitchFamily="18" charset="-120"/>
              </a:rPr>
              <a:t>, </a:t>
            </a:r>
            <a:r>
              <a:rPr lang="en-US" altLang="zh-CN" dirty="0" smtClean="0">
                <a:ea typeface="新細明體" pitchFamily="18" charset="-120"/>
              </a:rPr>
              <a:t>saved as “</a:t>
            </a:r>
            <a:r>
              <a:rPr lang="en-US" altLang="zh-CN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3bit/</a:t>
            </a:r>
            <a:r>
              <a:rPr lang="en-US" altLang="zh-CN" b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bpred.c</a:t>
            </a:r>
            <a:r>
              <a:rPr lang="en-US" altLang="zh-CN" dirty="0" smtClean="0">
                <a:ea typeface="新細明體" pitchFamily="18" charset="-120"/>
              </a:rPr>
              <a:t>”</a:t>
            </a:r>
          </a:p>
          <a:p>
            <a:pPr lvl="2"/>
            <a:r>
              <a:rPr lang="en-US" altLang="zh-CN" dirty="0" smtClean="0">
                <a:ea typeface="新細明體" pitchFamily="18" charset="-120"/>
              </a:rPr>
              <a:t>Code for your own predictor: including</a:t>
            </a:r>
            <a:r>
              <a:rPr lang="en-US" altLang="zh-CN" i="1" dirty="0" smtClean="0">
                <a:ea typeface="新細明體" pitchFamily="18" charset="-120"/>
              </a:rPr>
              <a:t> </a:t>
            </a:r>
            <a:r>
              <a:rPr lang="en-US" altLang="zh-CN" b="1" i="1" dirty="0" err="1" smtClean="0">
                <a:latin typeface="Courier New" pitchFamily="49" charset="0"/>
                <a:cs typeface="Courier New" pitchFamily="49" charset="0"/>
              </a:rPr>
              <a:t>bpred.h</a:t>
            </a:r>
            <a:r>
              <a:rPr lang="en-US" altLang="zh-CN" dirty="0">
                <a:cs typeface="Courier New" pitchFamily="49" charset="0"/>
              </a:rPr>
              <a:t>,</a:t>
            </a:r>
            <a:r>
              <a:rPr lang="en-US" altLang="zh-CN" sz="2000" dirty="0">
                <a:cs typeface="Courier New" pitchFamily="49" charset="0"/>
              </a:rPr>
              <a:t> </a:t>
            </a:r>
            <a:r>
              <a:rPr lang="en-US" altLang="zh-CN" b="1" i="1" dirty="0" err="1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bpred.c</a:t>
            </a:r>
            <a:r>
              <a:rPr lang="en-US" altLang="zh-CN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CN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/>
            </a:r>
            <a:br>
              <a:rPr lang="en-US" altLang="zh-CN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</a:br>
            <a:r>
              <a:rPr lang="en-US" altLang="zh-CN" b="1" i="1" dirty="0" err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sim-bpred.c</a:t>
            </a:r>
            <a:r>
              <a:rPr lang="en-US" altLang="zh-CN" dirty="0" smtClean="0">
                <a:cs typeface="Courier New" pitchFamily="49" charset="0"/>
              </a:rPr>
              <a:t> , </a:t>
            </a:r>
            <a:r>
              <a:rPr lang="en-US" altLang="zh-CN" b="1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readme</a:t>
            </a:r>
            <a:r>
              <a:rPr lang="en-US" altLang="zh-CN" b="1" i="1" dirty="0" smtClean="0">
                <a:ea typeface="新細明體" pitchFamily="18" charset="-120"/>
              </a:rPr>
              <a:t> </a:t>
            </a:r>
            <a:r>
              <a:rPr lang="en-US" altLang="zh-CN" dirty="0" smtClean="0">
                <a:ea typeface="新細明體" pitchFamily="18" charset="-120"/>
              </a:rPr>
              <a:t>(specify your command line format)</a:t>
            </a:r>
            <a:r>
              <a:rPr lang="en-US" altLang="zh-CN" b="1" i="1" dirty="0" smtClean="0">
                <a:ea typeface="新細明體" pitchFamily="18" charset="-120"/>
              </a:rPr>
              <a:t> </a:t>
            </a:r>
            <a:r>
              <a:rPr lang="en-US" altLang="zh-CN" dirty="0" smtClean="0">
                <a:ea typeface="新細明體" pitchFamily="18" charset="-120"/>
              </a:rPr>
              <a:t> and </a:t>
            </a:r>
            <a:br>
              <a:rPr lang="en-US" altLang="zh-CN" dirty="0" smtClean="0">
                <a:ea typeface="新細明體" pitchFamily="18" charset="-120"/>
              </a:rPr>
            </a:br>
            <a:r>
              <a:rPr lang="en-US" altLang="zh-CN" b="1" dirty="0" smtClean="0">
                <a:ea typeface="新細明體" pitchFamily="18" charset="-120"/>
              </a:rPr>
              <a:t>other relevant files</a:t>
            </a:r>
            <a:r>
              <a:rPr lang="en-US" altLang="zh-CN" dirty="0" smtClean="0">
                <a:ea typeface="新細明體" pitchFamily="18" charset="-120"/>
              </a:rPr>
              <a:t>, saved under “</a:t>
            </a:r>
            <a:r>
              <a:rPr lang="en-US" altLang="zh-CN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own/</a:t>
            </a:r>
            <a:r>
              <a:rPr lang="en-US" altLang="zh-CN" dirty="0" smtClean="0">
                <a:ea typeface="新細明體" pitchFamily="18" charset="-120"/>
              </a:rPr>
              <a:t>”</a:t>
            </a:r>
          </a:p>
          <a:p>
            <a:pPr lvl="1"/>
            <a:r>
              <a:rPr lang="en-US" altLang="zh-CN" dirty="0" smtClean="0">
                <a:ea typeface="新細明體" pitchFamily="18" charset="-120"/>
              </a:rPr>
              <a:t>Zip the folder into “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sz="18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sz="1800" b="1" dirty="0" smtClean="0">
                <a:latin typeface="Courier New" pitchFamily="49" charset="0"/>
                <a:cs typeface="Courier New" pitchFamily="49" charset="0"/>
              </a:rPr>
              <a:t>&gt;.zip</a:t>
            </a:r>
            <a:r>
              <a:rPr lang="en-US" altLang="zh-CN" sz="1800" dirty="0" smtClean="0">
                <a:ea typeface="新細明體" pitchFamily="18" charset="-120"/>
              </a:rPr>
              <a:t>”</a:t>
            </a:r>
            <a:endParaRPr lang="en-US" altLang="zh-CN" dirty="0" smtClean="0">
              <a:ea typeface="新細明體" pitchFamily="18" charset="-120"/>
            </a:endParaRPr>
          </a:p>
          <a:p>
            <a:pPr lvl="1"/>
            <a:r>
              <a:rPr lang="en-US" altLang="zh-CN" sz="1800" dirty="0" smtClean="0"/>
              <a:t>Submit the zip file </a:t>
            </a:r>
            <a:r>
              <a:rPr lang="en-US" altLang="zh-CN" sz="1800" dirty="0"/>
              <a:t>to </a:t>
            </a:r>
            <a:r>
              <a:rPr lang="en-US" altLang="zh-CN" sz="1800" dirty="0" smtClean="0"/>
              <a:t>CASS</a:t>
            </a:r>
            <a:endParaRPr lang="en-US" altLang="zh-CN" dirty="0" smtClean="0">
              <a:ea typeface="新細明體" pitchFamily="18" charset="-12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/>
              <a:t>Output trace files</a:t>
            </a:r>
          </a:p>
          <a:p>
            <a:pPr lvl="1"/>
            <a:r>
              <a:rPr lang="en-US" altLang="zh-CN" sz="1800" dirty="0" smtClean="0">
                <a:ea typeface="新細明體" pitchFamily="18" charset="-120"/>
              </a:rPr>
              <a:t>Output trace files for </a:t>
            </a:r>
            <a:r>
              <a:rPr lang="en-US" altLang="zh-CN" sz="1800" b="1" dirty="0" smtClean="0">
                <a:ea typeface="新細明體" pitchFamily="18" charset="-120"/>
              </a:rPr>
              <a:t>3-bit predictor</a:t>
            </a:r>
          </a:p>
          <a:p>
            <a:pPr lvl="1"/>
            <a:r>
              <a:rPr lang="en-US" altLang="zh-CN" sz="1800" dirty="0" smtClean="0">
                <a:ea typeface="新細明體" pitchFamily="18" charset="-120"/>
              </a:rPr>
              <a:t>Output trace files for </a:t>
            </a:r>
            <a:r>
              <a:rPr lang="en-US" altLang="zh-CN" sz="1800" b="1" dirty="0" smtClean="0">
                <a:ea typeface="新細明體" pitchFamily="18" charset="-120"/>
              </a:rPr>
              <a:t>your own predictor</a:t>
            </a:r>
          </a:p>
          <a:p>
            <a:pPr lvl="1"/>
            <a:r>
              <a:rPr lang="en-US" altLang="zh-CN" sz="1800" dirty="0" smtClean="0">
                <a:ea typeface="新細明體" pitchFamily="18" charset="-120"/>
              </a:rPr>
              <a:t>To be submitted separately (</a:t>
            </a:r>
            <a:r>
              <a:rPr lang="en-US" altLang="zh-CN" sz="1800" b="1" dirty="0" smtClean="0">
                <a:ea typeface="新細明體" pitchFamily="18" charset="-120"/>
              </a:rPr>
              <a:t>not CASS</a:t>
            </a:r>
            <a:r>
              <a:rPr lang="en-US" altLang="zh-CN" sz="1800" dirty="0" smtClean="0">
                <a:ea typeface="新細明體" pitchFamily="18" charset="-120"/>
              </a:rPr>
              <a:t>)</a:t>
            </a:r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Deliverables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84784"/>
            <a:ext cx="8568952" cy="5256584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>
                <a:cs typeface="Courier New" pitchFamily="49" charset="0"/>
              </a:rPr>
              <a:t>Sample List of files to be submitted to CASS(comp4611_proj_&lt;</a:t>
            </a:r>
            <a:r>
              <a:rPr lang="en-US" altLang="zh-CN" dirty="0" err="1" smtClean="0">
                <a:cs typeface="Courier New" pitchFamily="49" charset="0"/>
              </a:rPr>
              <a:t>groupID</a:t>
            </a:r>
            <a:r>
              <a:rPr lang="en-US" altLang="zh-CN" dirty="0" smtClean="0">
                <a:cs typeface="Courier New" pitchFamily="49" charset="0"/>
              </a:rPr>
              <a:t>&gt;.zip) :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&gt;/report.doc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&gt;/3bit/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bpred.c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&gt;/own/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bpred.c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&gt;/own/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bpred.h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&gt;/own/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sim-bpred.c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&gt;/own/readme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comp4611_proj_&lt;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&gt;/own/…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dirty="0" smtClean="0">
                <a:cs typeface="Courier New" pitchFamily="49" charset="0"/>
              </a:rPr>
              <a:t>Sample List of output trace files to be submitted separately (</a:t>
            </a:r>
            <a:r>
              <a:rPr lang="en-US" altLang="zh-CN" b="1" u="sng" dirty="0" smtClean="0">
                <a:cs typeface="Courier New" pitchFamily="49" charset="0"/>
              </a:rPr>
              <a:t>Not</a:t>
            </a:r>
            <a:r>
              <a:rPr lang="en-US" altLang="zh-CN" dirty="0" smtClean="0">
                <a:cs typeface="Courier New" pitchFamily="49" charset="0"/>
              </a:rPr>
              <a:t> to CASS):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compress-3bit-1024.simout</a:t>
            </a:r>
            <a:endParaRPr lang="en-US" altLang="zh-TW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compress-3bit-1024.progout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own.simout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marL="640080" lvl="2">
              <a:spcBef>
                <a:spcPts val="600"/>
              </a:spcBef>
              <a:buSzPct val="70000"/>
              <a:buNone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compress-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own.progout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ea typeface="新細明體" pitchFamily="18" charset="-120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新細明體" pitchFamily="18" charset="-120"/>
              </a:rPr>
              <a:t>To have hands-on experiments with the branch prediction using</a:t>
            </a:r>
            <a:r>
              <a:rPr lang="en-US" altLang="zh-CN" sz="2800" dirty="0">
                <a:ea typeface="新細明體" pitchFamily="18" charset="-120"/>
              </a:rPr>
              <a:t> </a:t>
            </a:r>
            <a:r>
              <a:rPr lang="en-US" altLang="zh-CN" sz="2800" dirty="0" err="1" smtClean="0">
                <a:ea typeface="新細明體" pitchFamily="18" charset="-120"/>
              </a:rPr>
              <a:t>SimpleScalar</a:t>
            </a:r>
            <a:endParaRPr lang="en-US" altLang="zh-CN" sz="2800" dirty="0">
              <a:ea typeface="新細明體" pitchFamily="18" charset="-120"/>
            </a:endParaRPr>
          </a:p>
          <a:p>
            <a:endParaRPr lang="en-US" altLang="zh-CN" sz="2800" dirty="0">
              <a:ea typeface="新細明體" pitchFamily="18" charset="-120"/>
            </a:endParaRPr>
          </a:p>
          <a:p>
            <a:r>
              <a:rPr lang="en-US" altLang="zh-CN" sz="2800" dirty="0" smtClean="0">
                <a:ea typeface="新細明體" pitchFamily="18" charset="-120"/>
              </a:rPr>
              <a:t>To design your own branch predictor for higher prediction accuracy</a:t>
            </a:r>
          </a:p>
          <a:p>
            <a:pPr eaLnBrk="1" hangingPunct="1"/>
            <a:endParaRPr lang="en-US" altLang="zh-CN" sz="2800" dirty="0">
              <a:ea typeface="新細明體" pitchFamily="18" charset="-120"/>
            </a:endParaRPr>
          </a:p>
          <a:p>
            <a:pPr eaLnBrk="1" hangingPunct="1"/>
            <a:endParaRPr lang="en-US" altLang="zh-CN" sz="2800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  <a:p>
            <a:pPr eaLnBrk="1" hangingPunct="1">
              <a:buNone/>
            </a:pPr>
            <a:endParaRPr lang="en-US" altLang="zh-CN" dirty="0" smtClean="0">
              <a:ea typeface="新細明體" pitchFamily="18" charset="-120"/>
            </a:endParaRPr>
          </a:p>
          <a:p>
            <a:pPr eaLnBrk="1" hangingPunct="1"/>
            <a:endParaRPr lang="en-US" altLang="zh-CN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78900-595D-428F-A12A-A42978616A30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Grading Scheme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5472608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2-bit predictor </a:t>
            </a:r>
            <a:r>
              <a:rPr lang="en-US" altLang="zh-CN" sz="2400" dirty="0"/>
              <a:t>(20%)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Correctness</a:t>
            </a:r>
          </a:p>
          <a:p>
            <a:endParaRPr lang="en-US" altLang="zh-CN" sz="2000" dirty="0" smtClean="0">
              <a:ea typeface="新細明體" pitchFamily="18" charset="-120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 smtClean="0"/>
              <a:t>3-bit predictor (30%)</a:t>
            </a:r>
            <a:endParaRPr lang="en-US" altLang="zh-CN" sz="2400" dirty="0"/>
          </a:p>
          <a:p>
            <a:pPr lvl="1"/>
            <a:r>
              <a:rPr lang="en-US" altLang="zh-CN" dirty="0" smtClean="0"/>
              <a:t>Correctness </a:t>
            </a:r>
            <a:endParaRPr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400" dirty="0"/>
              <a:t>Y</a:t>
            </a:r>
            <a:r>
              <a:rPr lang="en-US" altLang="zh-CN" sz="2400" dirty="0" smtClean="0"/>
              <a:t>our own predictor (40%)</a:t>
            </a:r>
            <a:endParaRPr lang="en-US" altLang="zh-CN" sz="2400" dirty="0"/>
          </a:p>
          <a:p>
            <a:pPr lvl="1"/>
            <a:r>
              <a:rPr lang="en-US" altLang="zh-CN" dirty="0" smtClean="0"/>
              <a:t>If correct, </a:t>
            </a:r>
            <a:br>
              <a:rPr lang="en-US" altLang="zh-CN" dirty="0" smtClean="0"/>
            </a:br>
            <a:r>
              <a:rPr lang="en-US" altLang="zh-CN" dirty="0" smtClean="0"/>
              <a:t>score = </a:t>
            </a:r>
            <a:r>
              <a:rPr lang="en-US" altLang="zh-CN" b="1" dirty="0" smtClean="0"/>
              <a:t>max{0, (prediction accuracy – 0.90) * 400}</a:t>
            </a:r>
            <a:endParaRPr lang="en-US" altLang="zh-CN" b="1" dirty="0"/>
          </a:p>
          <a:p>
            <a:pPr>
              <a:buNone/>
            </a:pPr>
            <a:endParaRPr lang="en-US" altLang="zh-CN" sz="2000" dirty="0" smtClean="0">
              <a:ea typeface="新細明體" pitchFamily="18" charset="-120"/>
            </a:endParaRPr>
          </a:p>
          <a:p>
            <a:r>
              <a:rPr lang="en-US" altLang="zh-CN" sz="2400" dirty="0" smtClean="0">
                <a:ea typeface="新細明體" pitchFamily="18" charset="-120"/>
              </a:rPr>
              <a:t>Project report (10%)</a:t>
            </a:r>
            <a:endParaRPr lang="en-US" altLang="zh-CN" sz="2400" dirty="0"/>
          </a:p>
          <a:p>
            <a:pPr lvl="1"/>
            <a:r>
              <a:rPr lang="en-US" altLang="zh-CN" dirty="0" smtClean="0"/>
              <a:t>Completeness</a:t>
            </a:r>
            <a:endParaRPr lang="en-US" altLang="zh-CN" dirty="0"/>
          </a:p>
          <a:p>
            <a:pPr lvl="1"/>
            <a:r>
              <a:rPr lang="en-US" altLang="zh-CN" dirty="0" smtClean="0"/>
              <a:t>Correctness</a:t>
            </a:r>
          </a:p>
          <a:p>
            <a:pPr lvl="1"/>
            <a:r>
              <a:rPr lang="en-US" altLang="zh-CN" dirty="0" smtClean="0"/>
              <a:t>Clarity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7918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Submission Guideline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931224" cy="5205192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Submit your source code and report to CASS</a:t>
            </a:r>
            <a:endParaRPr lang="en-US" altLang="zh-CN" sz="2000" dirty="0"/>
          </a:p>
          <a:p>
            <a:pPr lvl="1"/>
            <a:r>
              <a:rPr lang="en-US" altLang="zh-CN" dirty="0" smtClean="0"/>
              <a:t>Report should contain your </a:t>
            </a:r>
            <a:r>
              <a:rPr lang="en-US" altLang="zh-CN" b="1" dirty="0" smtClean="0"/>
              <a:t>group ID</a:t>
            </a:r>
            <a:r>
              <a:rPr lang="en-US" altLang="zh-CN" dirty="0" smtClean="0"/>
              <a:t>, each group member’s 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UST ID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email</a:t>
            </a:r>
            <a:r>
              <a:rPr lang="en-US" altLang="zh-CN" dirty="0" smtClean="0"/>
              <a:t> on the first page</a:t>
            </a:r>
          </a:p>
          <a:p>
            <a:pPr lvl="1"/>
            <a:r>
              <a:rPr lang="en-US" altLang="zh-CN" dirty="0" smtClean="0"/>
              <a:t>Package the code and report files in one zip file as “</a:t>
            </a:r>
            <a:r>
              <a:rPr lang="en-US" altLang="zh-CN" b="1" dirty="0" smtClean="0"/>
              <a:t>comp4611_proj_</a:t>
            </a:r>
            <a:r>
              <a:rPr lang="en-US" altLang="zh-CN" b="1" i="1" dirty="0" smtClean="0"/>
              <a:t>groupID</a:t>
            </a:r>
            <a:r>
              <a:rPr lang="en-US" altLang="zh-CN" b="1" dirty="0" smtClean="0"/>
              <a:t>.zip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Deadline</a:t>
            </a:r>
            <a:r>
              <a:rPr lang="en-US" altLang="zh-CN" dirty="0"/>
              <a:t>: </a:t>
            </a:r>
            <a:r>
              <a:rPr lang="en-US" altLang="zh-CN" b="1" dirty="0"/>
              <a:t>Nov </a:t>
            </a:r>
            <a:r>
              <a:rPr lang="en-US" altLang="zh-CN" b="1" dirty="0" smtClean="0"/>
              <a:t>25, 2013</a:t>
            </a:r>
            <a:endParaRPr lang="en-US" altLang="zh-CN" sz="2400" dirty="0" smtClean="0">
              <a:ea typeface="新細明體" pitchFamily="18" charset="-120"/>
            </a:endParaRPr>
          </a:p>
          <a:p>
            <a:r>
              <a:rPr lang="en-US" altLang="zh-CN" sz="2400" dirty="0" smtClean="0">
                <a:ea typeface="新細明體" pitchFamily="18" charset="-120"/>
              </a:rPr>
              <a:t>Submit the hardcopy of your report to the homework box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On the first page of your report , there should be </a:t>
            </a:r>
          </a:p>
          <a:p>
            <a:pPr lvl="2"/>
            <a:r>
              <a:rPr lang="en-US" altLang="zh-CN" sz="2000" dirty="0" smtClean="0"/>
              <a:t>your </a:t>
            </a:r>
            <a:r>
              <a:rPr lang="en-US" altLang="zh-CN" sz="2000" b="1" dirty="0"/>
              <a:t>group ID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and</a:t>
            </a:r>
          </a:p>
          <a:p>
            <a:pPr lvl="2"/>
            <a:r>
              <a:rPr lang="en-US" altLang="zh-CN" sz="2000" dirty="0" smtClean="0"/>
              <a:t>each </a:t>
            </a:r>
            <a:r>
              <a:rPr lang="en-US" altLang="zh-CN" sz="2000" dirty="0"/>
              <a:t>group member’s </a:t>
            </a:r>
            <a:endParaRPr lang="en-US" altLang="zh-CN" sz="2000" dirty="0" smtClean="0"/>
          </a:p>
          <a:p>
            <a:pPr lvl="3"/>
            <a:r>
              <a:rPr lang="en-US" altLang="zh-CN" sz="1800" b="1" dirty="0" smtClean="0"/>
              <a:t>name</a:t>
            </a:r>
            <a:r>
              <a:rPr lang="en-US" altLang="zh-CN" sz="1800" dirty="0"/>
              <a:t>, </a:t>
            </a:r>
            <a:r>
              <a:rPr lang="en-US" altLang="zh-CN" sz="1800" b="1" dirty="0"/>
              <a:t>UST ID</a:t>
            </a:r>
            <a:r>
              <a:rPr lang="en-US" altLang="zh-CN" sz="1800" dirty="0"/>
              <a:t>, </a:t>
            </a:r>
            <a:r>
              <a:rPr lang="en-US" altLang="zh-CN" sz="1800" b="1" dirty="0" smtClean="0"/>
              <a:t>email</a:t>
            </a:r>
            <a:endParaRPr lang="en-US" altLang="zh-CN" sz="1800" dirty="0" smtClean="0"/>
          </a:p>
          <a:p>
            <a:pPr lvl="1"/>
            <a:r>
              <a:rPr lang="en-US" altLang="zh-CN" dirty="0" smtClean="0"/>
              <a:t>Deadline: </a:t>
            </a:r>
            <a:r>
              <a:rPr lang="en-US" altLang="zh-CN" b="1" dirty="0" smtClean="0"/>
              <a:t>Nov 25, 2013</a:t>
            </a:r>
            <a:endParaRPr lang="en-US" altLang="zh-CN" sz="2400" dirty="0" smtClean="0">
              <a:ea typeface="新細明體" pitchFamily="18" charset="-120"/>
            </a:endParaRPr>
          </a:p>
          <a:p>
            <a:r>
              <a:rPr lang="en-US" altLang="zh-CN" sz="2400" dirty="0" smtClean="0">
                <a:ea typeface="新細明體" pitchFamily="18" charset="-120"/>
              </a:rPr>
              <a:t>Submission of </a:t>
            </a:r>
            <a:r>
              <a:rPr lang="en-US" altLang="zh-CN" sz="2400" dirty="0">
                <a:ea typeface="新細明體" pitchFamily="18" charset="-120"/>
              </a:rPr>
              <a:t>your </a:t>
            </a:r>
            <a:r>
              <a:rPr lang="en-US" altLang="zh-CN" sz="2400" dirty="0" smtClean="0">
                <a:ea typeface="新細明體" pitchFamily="18" charset="-120"/>
              </a:rPr>
              <a:t>output trace files will be informed later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References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SimpleScalar</a:t>
            </a:r>
            <a:r>
              <a:rPr lang="en-US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LLC: </a:t>
            </a:r>
            <a:r>
              <a:rPr lang="en-US" altLang="zh-CN" dirty="0" smtClean="0">
                <a:hlinkClick r:id="rId2"/>
              </a:rPr>
              <a:t>www.simplescalar.com</a:t>
            </a:r>
            <a:endParaRPr lang="en-US" altLang="zh-CN" dirty="0" smtClean="0"/>
          </a:p>
          <a:p>
            <a:r>
              <a:rPr lang="en-US" altLang="zh-CN" sz="2800" dirty="0" smtClean="0"/>
              <a:t>Introduction to </a:t>
            </a:r>
            <a:r>
              <a:rPr lang="en-US" altLang="zh-CN" sz="2800" dirty="0" err="1" smtClean="0"/>
              <a:t>SimpleScalar</a:t>
            </a:r>
            <a:r>
              <a:rPr lang="en-US" altLang="zh-CN" sz="2800" dirty="0" smtClean="0"/>
              <a:t>: </a:t>
            </a:r>
            <a:r>
              <a:rPr lang="en-US" altLang="zh-CN" dirty="0" smtClean="0">
                <a:hlinkClick r:id="rId3"/>
              </a:rPr>
              <a:t>www.ecs.umass.edu/ece/koren/architecture/Simplescalar/SimpleScalar_introduction.htm</a:t>
            </a:r>
            <a:endParaRPr lang="en-US" altLang="zh-CN" dirty="0"/>
          </a:p>
          <a:p>
            <a:r>
              <a:rPr lang="en-US" altLang="zh-CN" sz="2800" dirty="0" err="1"/>
              <a:t>SimpleScalar</a:t>
            </a:r>
            <a:r>
              <a:rPr lang="en-US" altLang="zh-CN" sz="2800" dirty="0"/>
              <a:t> Tool Set: </a:t>
            </a:r>
            <a:r>
              <a:rPr lang="en-US" altLang="zh-CN" dirty="0">
                <a:hlinkClick r:id="rId4"/>
              </a:rPr>
              <a:t>http://www.ece.uah.edu/~</a:t>
            </a:r>
            <a:r>
              <a:rPr lang="en-US" altLang="zh-CN" dirty="0" smtClean="0">
                <a:hlinkClick r:id="rId4"/>
              </a:rPr>
              <a:t>lacasa/tutorials/ss/ss.htm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Appendix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Branch direction structure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latin typeface="Bodoni MT" pitchFamily="18" charset="0"/>
              </a:rPr>
              <a:t>  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Bodoni MT" pitchFamily="18" charset="0"/>
              </a:rPr>
              <a:t>   </a:t>
            </a:r>
            <a:r>
              <a:rPr lang="en-US" altLang="zh-CN" sz="2000" dirty="0" err="1" smtClean="0">
                <a:latin typeface="Bodoni MT" pitchFamily="18" charset="0"/>
              </a:rPr>
              <a:t>struct</a:t>
            </a:r>
            <a:r>
              <a:rPr lang="en-US" altLang="zh-CN" sz="2000" dirty="0" smtClean="0">
                <a:latin typeface="Bodoni MT" pitchFamily="18" charset="0"/>
              </a:rPr>
              <a:t> </a:t>
            </a:r>
            <a:r>
              <a:rPr lang="en-US" altLang="zh-CN" sz="2000" dirty="0" err="1">
                <a:latin typeface="Bodoni MT" pitchFamily="18" charset="0"/>
              </a:rPr>
              <a:t>bpred_dir_t</a:t>
            </a:r>
            <a:r>
              <a:rPr lang="en-US" altLang="zh-CN" sz="2000" dirty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</a:t>
            </a:r>
            <a:r>
              <a:rPr lang="en-US" altLang="zh-CN" sz="2000" dirty="0" smtClean="0">
                <a:latin typeface="Bodoni MT" pitchFamily="18" charset="0"/>
              </a:rPr>
              <a:t>    </a:t>
            </a:r>
            <a:r>
              <a:rPr lang="en-US" altLang="zh-CN" sz="2000" dirty="0" err="1" smtClean="0">
                <a:latin typeface="Bodoni MT" pitchFamily="18" charset="0"/>
              </a:rPr>
              <a:t>enum</a:t>
            </a:r>
            <a:r>
              <a:rPr lang="en-US" altLang="zh-CN" sz="2000" dirty="0" smtClean="0">
                <a:latin typeface="Bodoni MT" pitchFamily="18" charset="0"/>
              </a:rPr>
              <a:t> </a:t>
            </a:r>
            <a:r>
              <a:rPr lang="en-US" altLang="zh-CN" sz="2000" dirty="0" err="1">
                <a:latin typeface="Bodoni MT" pitchFamily="18" charset="0"/>
              </a:rPr>
              <a:t>bpred_class</a:t>
            </a:r>
            <a:r>
              <a:rPr lang="en-US" altLang="zh-CN" sz="2000" dirty="0">
                <a:latin typeface="Bodoni MT" pitchFamily="18" charset="0"/>
              </a:rPr>
              <a:t> class;	/* type of predictor */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</a:t>
            </a:r>
            <a:r>
              <a:rPr lang="en-US" altLang="zh-CN" sz="2000" dirty="0" smtClean="0">
                <a:latin typeface="Bodoni MT" pitchFamily="18" charset="0"/>
              </a:rPr>
              <a:t>    union </a:t>
            </a:r>
            <a:r>
              <a:rPr lang="en-US" altLang="zh-CN" sz="2000" dirty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  </a:t>
            </a:r>
            <a:r>
              <a:rPr lang="en-US" altLang="zh-CN" sz="2000" dirty="0" smtClean="0">
                <a:latin typeface="Bodoni MT" pitchFamily="18" charset="0"/>
              </a:rPr>
              <a:t>      </a:t>
            </a:r>
            <a:r>
              <a:rPr lang="en-US" altLang="zh-CN" sz="2000" dirty="0" err="1" smtClean="0">
                <a:latin typeface="Bodoni MT" pitchFamily="18" charset="0"/>
              </a:rPr>
              <a:t>struct</a:t>
            </a:r>
            <a:r>
              <a:rPr lang="en-US" altLang="zh-CN" sz="2000" dirty="0" smtClean="0">
                <a:latin typeface="Bodoni MT" pitchFamily="18" charset="0"/>
              </a:rPr>
              <a:t> </a:t>
            </a:r>
            <a:r>
              <a:rPr lang="en-US" altLang="zh-CN" sz="2000" dirty="0">
                <a:latin typeface="Bodoni MT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    </a:t>
            </a:r>
            <a:r>
              <a:rPr lang="en-US" altLang="zh-CN" sz="2000" dirty="0" smtClean="0">
                <a:latin typeface="Bodoni MT" pitchFamily="18" charset="0"/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  <a:latin typeface="Bodoni MT" pitchFamily="18" charset="0"/>
              </a:rPr>
              <a:t>unsigned </a:t>
            </a:r>
            <a:r>
              <a:rPr lang="en-US" altLang="zh-CN" sz="2000" dirty="0" err="1">
                <a:solidFill>
                  <a:srgbClr val="FF0000"/>
                </a:solidFill>
                <a:latin typeface="Bodoni MT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Bodoni MT" pitchFamily="18" charset="0"/>
              </a:rPr>
              <a:t> size;	/* number of entries in direct-mapped table */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Bodoni MT" pitchFamily="18" charset="0"/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latin typeface="Bodoni MT" pitchFamily="18" charset="0"/>
              </a:rPr>
              <a:t>        unsigned </a:t>
            </a:r>
            <a:r>
              <a:rPr lang="en-US" altLang="zh-CN" sz="2000" dirty="0">
                <a:solidFill>
                  <a:srgbClr val="FF0000"/>
                </a:solidFill>
                <a:latin typeface="Bodoni MT" pitchFamily="18" charset="0"/>
              </a:rPr>
              <a:t>char *table;	/* prediction state table */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  </a:t>
            </a:r>
            <a:r>
              <a:rPr lang="en-US" altLang="zh-CN" sz="2000" dirty="0" smtClean="0">
                <a:latin typeface="Bodoni MT" pitchFamily="18" charset="0"/>
              </a:rPr>
              <a:t>     } </a:t>
            </a:r>
            <a:r>
              <a:rPr lang="en-US" altLang="zh-CN" sz="2000" dirty="0" err="1">
                <a:latin typeface="Bodoni MT" pitchFamily="18" charset="0"/>
              </a:rPr>
              <a:t>bimod</a:t>
            </a:r>
            <a:r>
              <a:rPr lang="en-US" altLang="zh-CN" sz="20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 </a:t>
            </a:r>
            <a:r>
              <a:rPr lang="en-US" altLang="zh-CN" sz="2000" dirty="0" smtClean="0">
                <a:latin typeface="Bodoni MT" pitchFamily="18" charset="0"/>
              </a:rPr>
              <a:t>      ……</a:t>
            </a:r>
          </a:p>
          <a:p>
            <a:pPr marL="0" indent="0">
              <a:buNone/>
            </a:pPr>
            <a:r>
              <a:rPr lang="en-US" altLang="zh-CN" sz="2000" dirty="0">
                <a:latin typeface="Bodoni MT" pitchFamily="18" charset="0"/>
              </a:rPr>
              <a:t>      } </a:t>
            </a:r>
            <a:r>
              <a:rPr lang="en-US" altLang="zh-CN" sz="2000" dirty="0" err="1">
                <a:latin typeface="Bodoni MT" pitchFamily="18" charset="0"/>
              </a:rPr>
              <a:t>config</a:t>
            </a:r>
            <a:r>
              <a:rPr lang="en-US" altLang="zh-CN" sz="2000" dirty="0">
                <a:latin typeface="Bodoni MT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Bodoni MT" pitchFamily="18" charset="0"/>
              </a:rPr>
              <a:t>   };</a:t>
            </a:r>
            <a:endParaRPr lang="en-US" altLang="zh-CN" sz="20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9404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Appendix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sim-bpred.c</a:t>
            </a:r>
            <a:endParaRPr lang="en-US" altLang="zh-CN" sz="2800" dirty="0" smtClean="0"/>
          </a:p>
          <a:p>
            <a:pPr lvl="1"/>
            <a:r>
              <a:rPr lang="en-US" altLang="zh-CN" sz="2400" i="1" dirty="0" err="1" smtClean="0"/>
              <a:t>sim_main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execute each conditional branch instruction</a:t>
            </a:r>
            <a:endParaRPr lang="en-US" altLang="zh-CN" sz="2400" i="1" dirty="0" smtClean="0"/>
          </a:p>
          <a:p>
            <a:pPr lvl="1"/>
            <a:r>
              <a:rPr lang="en-US" altLang="zh-CN" sz="2400" i="1" dirty="0" err="1" smtClean="0"/>
              <a:t>sim_reg_options</a:t>
            </a:r>
            <a:r>
              <a:rPr lang="en-US" altLang="zh-CN" sz="2400" dirty="0" smtClean="0"/>
              <a:t>: register command options</a:t>
            </a:r>
          </a:p>
          <a:p>
            <a:pPr lvl="1"/>
            <a:r>
              <a:rPr lang="en-US" altLang="zh-CN" sz="2400" i="1" dirty="0" err="1" smtClean="0"/>
              <a:t>sim_check_options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determine branch predictor </a:t>
            </a:r>
            <a:r>
              <a:rPr lang="en-US" altLang="zh-CN" sz="2400" dirty="0" smtClean="0"/>
              <a:t>type and create a branch predictor instance</a:t>
            </a:r>
          </a:p>
          <a:p>
            <a:pPr lvl="1"/>
            <a:r>
              <a:rPr lang="en-US" altLang="zh-CN" sz="2400" i="1" dirty="0" err="1" smtClean="0"/>
              <a:t>pred_type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define the type of branch predictor</a:t>
            </a:r>
            <a:endParaRPr lang="en-US" altLang="zh-CN" sz="2400" i="1" dirty="0" smtClean="0"/>
          </a:p>
          <a:p>
            <a:pPr lvl="1"/>
            <a:r>
              <a:rPr lang="en-US" altLang="zh-CN" sz="2400" i="1" dirty="0" smtClean="0">
                <a:ea typeface="新細明體" pitchFamily="18" charset="-120"/>
              </a:rPr>
              <a:t>*_</a:t>
            </a:r>
            <a:r>
              <a:rPr lang="en-US" altLang="zh-CN" sz="2400" i="1" dirty="0" err="1" smtClean="0">
                <a:ea typeface="新細明體" pitchFamily="18" charset="-120"/>
              </a:rPr>
              <a:t>nelt</a:t>
            </a:r>
            <a:r>
              <a:rPr lang="en-US" altLang="zh-CN" sz="2400" i="1" dirty="0" smtClean="0">
                <a:ea typeface="新細明體" pitchFamily="18" charset="-120"/>
              </a:rPr>
              <a:t> &amp; *_</a:t>
            </a:r>
            <a:r>
              <a:rPr lang="en-US" altLang="zh-CN" sz="2400" i="1" dirty="0" err="1" smtClean="0">
                <a:ea typeface="新細明體" pitchFamily="18" charset="-120"/>
              </a:rPr>
              <a:t>config</a:t>
            </a:r>
            <a:r>
              <a:rPr lang="en-US" altLang="zh-CN" sz="2400" i="1" dirty="0" smtClean="0">
                <a:ea typeface="新細明體" pitchFamily="18" charset="-120"/>
              </a:rPr>
              <a:t>[]</a:t>
            </a:r>
            <a:r>
              <a:rPr lang="en-US" altLang="zh-CN" sz="2400" dirty="0" smtClean="0">
                <a:ea typeface="新細明體" pitchFamily="18" charset="-120"/>
              </a:rPr>
              <a:t>: configure the parameters for each branch predictor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83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Appendix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152"/>
          </a:xfrm>
        </p:spPr>
        <p:txBody>
          <a:bodyPr>
            <a:noAutofit/>
          </a:bodyPr>
          <a:lstStyle/>
          <a:p>
            <a:r>
              <a:rPr lang="en-US" altLang="zh-CN" sz="2000" i="1" dirty="0" err="1" smtClean="0"/>
              <a:t>sim_main</a:t>
            </a:r>
            <a:r>
              <a:rPr lang="en-US" altLang="zh-CN" sz="2000" i="1" dirty="0" smtClean="0"/>
              <a:t>() </a:t>
            </a:r>
            <a:r>
              <a:rPr lang="en-US" altLang="zh-CN" sz="2000" dirty="0" smtClean="0"/>
              <a:t>in </a:t>
            </a:r>
            <a:r>
              <a:rPr lang="en-US" altLang="zh-CN" sz="2000" dirty="0" err="1" smtClean="0"/>
              <a:t>sim-bpred.c</a:t>
            </a:r>
            <a:endParaRPr lang="en-US" altLang="zh-CN" sz="2000" dirty="0" smtClean="0"/>
          </a:p>
          <a:p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</a:t>
            </a:r>
            <a:r>
              <a:rPr lang="en-US" altLang="zh-CN" sz="1800" dirty="0">
                <a:latin typeface="Bodoni MT" pitchFamily="18" charset="0"/>
              </a:rPr>
              <a:t>if (MD_OP_FLAGS(op) &amp; F_CTRL) </a:t>
            </a:r>
            <a:r>
              <a:rPr lang="en-US" altLang="zh-CN" sz="1800" dirty="0" smtClean="0">
                <a:latin typeface="Bodoni MT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  if </a:t>
            </a:r>
            <a:r>
              <a:rPr lang="en-US" altLang="zh-CN" sz="1800" dirty="0">
                <a:latin typeface="Bodoni MT" pitchFamily="18" charset="0"/>
              </a:rPr>
              <a:t>(</a:t>
            </a:r>
            <a:r>
              <a:rPr lang="en-US" altLang="zh-CN" sz="1800" dirty="0" err="1">
                <a:latin typeface="Bodoni MT" pitchFamily="18" charset="0"/>
              </a:rPr>
              <a:t>pred</a:t>
            </a:r>
            <a:r>
              <a:rPr lang="en-US" altLang="zh-CN" sz="1800" dirty="0" smtClean="0">
                <a:latin typeface="Bodoni MT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       </a:t>
            </a:r>
            <a:r>
              <a:rPr lang="en-US" altLang="zh-CN" sz="1800" dirty="0" err="1" smtClean="0">
                <a:latin typeface="Bodoni MT" pitchFamily="18" charset="0"/>
              </a:rPr>
              <a:t>pred_PC</a:t>
            </a:r>
            <a:r>
              <a:rPr lang="en-US" altLang="zh-CN" sz="1800" dirty="0" smtClean="0">
                <a:latin typeface="Bodoni MT" pitchFamily="18" charset="0"/>
              </a:rPr>
              <a:t> </a:t>
            </a:r>
            <a:r>
              <a:rPr lang="en-US" altLang="zh-CN" sz="1800" dirty="0">
                <a:latin typeface="Bodoni MT" pitchFamily="18" charset="0"/>
              </a:rPr>
              <a:t>= </a:t>
            </a:r>
            <a:r>
              <a:rPr lang="en-US" altLang="zh-CN" sz="1800" dirty="0" err="1" smtClean="0">
                <a:latin typeface="Bodoni MT" pitchFamily="18" charset="0"/>
              </a:rPr>
              <a:t>bpred_lookup</a:t>
            </a:r>
            <a:r>
              <a:rPr lang="en-US" altLang="zh-CN" sz="1800" dirty="0" smtClean="0">
                <a:latin typeface="Bodoni MT" pitchFamily="18" charset="0"/>
              </a:rPr>
              <a:t>(</a:t>
            </a:r>
            <a:r>
              <a:rPr lang="en-US" altLang="zh-CN" sz="1800" dirty="0" err="1" smtClean="0">
                <a:latin typeface="Bodoni MT" pitchFamily="18" charset="0"/>
              </a:rPr>
              <a:t>pred</a:t>
            </a:r>
            <a:r>
              <a:rPr lang="en-US" altLang="zh-CN" sz="1800" dirty="0">
                <a:latin typeface="Bodoni MT" pitchFamily="18" charset="0"/>
              </a:rPr>
              <a:t>, …, &amp;</a:t>
            </a:r>
            <a:r>
              <a:rPr lang="en-US" altLang="zh-CN" sz="1800" dirty="0" err="1" smtClean="0">
                <a:latin typeface="Bodoni MT" pitchFamily="18" charset="0"/>
              </a:rPr>
              <a:t>update_rec</a:t>
            </a:r>
            <a:r>
              <a:rPr lang="en-US" altLang="zh-CN" sz="1800" dirty="0" smtClean="0">
                <a:latin typeface="Bodoni MT" pitchFamily="18" charset="0"/>
              </a:rPr>
              <a:t>, …);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       if </a:t>
            </a:r>
            <a:r>
              <a:rPr lang="en-US" altLang="zh-CN" sz="1800" dirty="0">
                <a:latin typeface="Bodoni MT" pitchFamily="18" charset="0"/>
              </a:rPr>
              <a:t>(!</a:t>
            </a:r>
            <a:r>
              <a:rPr lang="en-US" altLang="zh-CN" sz="1800" dirty="0" err="1">
                <a:latin typeface="Bodoni MT" pitchFamily="18" charset="0"/>
              </a:rPr>
              <a:t>pred_PC</a:t>
            </a:r>
            <a:r>
              <a:rPr lang="en-US" altLang="zh-CN" sz="1800" dirty="0" smtClean="0">
                <a:latin typeface="Bodoni MT" pitchFamily="18" charset="0"/>
              </a:rPr>
              <a:t>)  {</a:t>
            </a:r>
            <a:endParaRPr lang="en-US" altLang="zh-C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            </a:t>
            </a:r>
            <a:r>
              <a:rPr lang="en-US" altLang="zh-CN" sz="1800" dirty="0" err="1" smtClean="0">
                <a:latin typeface="Bodoni MT" pitchFamily="18" charset="0"/>
              </a:rPr>
              <a:t>pred_PC</a:t>
            </a:r>
            <a:r>
              <a:rPr lang="en-US" altLang="zh-CN" sz="1800" dirty="0" smtClean="0">
                <a:latin typeface="Bodoni MT" pitchFamily="18" charset="0"/>
              </a:rPr>
              <a:t> </a:t>
            </a:r>
            <a:r>
              <a:rPr lang="en-US" altLang="zh-CN" sz="1800" dirty="0">
                <a:latin typeface="Bodoni MT" pitchFamily="18" charset="0"/>
              </a:rPr>
              <a:t>= </a:t>
            </a:r>
            <a:r>
              <a:rPr lang="en-US" altLang="zh-CN" sz="1800" dirty="0" err="1">
                <a:latin typeface="Bodoni MT" pitchFamily="18" charset="0"/>
              </a:rPr>
              <a:t>regs.regs_PC</a:t>
            </a:r>
            <a:r>
              <a:rPr lang="en-US" altLang="zh-CN" sz="1800" dirty="0">
                <a:latin typeface="Bodoni MT" pitchFamily="18" charset="0"/>
              </a:rPr>
              <a:t> + </a:t>
            </a:r>
            <a:r>
              <a:rPr lang="en-US" altLang="zh-CN" sz="1800" dirty="0" err="1">
                <a:latin typeface="Bodoni MT" pitchFamily="18" charset="0"/>
              </a:rPr>
              <a:t>sizeof</a:t>
            </a:r>
            <a:r>
              <a:rPr lang="en-US" altLang="zh-CN" sz="1800" dirty="0">
                <a:latin typeface="Bodoni MT" pitchFamily="18" charset="0"/>
              </a:rPr>
              <a:t>(</a:t>
            </a:r>
            <a:r>
              <a:rPr lang="en-US" altLang="zh-CN" sz="1800" dirty="0" err="1">
                <a:latin typeface="Bodoni MT" pitchFamily="18" charset="0"/>
              </a:rPr>
              <a:t>md_inst_t</a:t>
            </a:r>
            <a:r>
              <a:rPr lang="en-US" altLang="zh-CN" sz="1800" dirty="0" smtClean="0">
                <a:latin typeface="Bodoni MT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       }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       </a:t>
            </a:r>
            <a:r>
              <a:rPr lang="en-US" altLang="zh-CN" sz="1800" dirty="0" err="1" smtClean="0">
                <a:latin typeface="Bodoni MT" pitchFamily="18" charset="0"/>
              </a:rPr>
              <a:t>bpred_update</a:t>
            </a:r>
            <a:r>
              <a:rPr lang="en-US" altLang="zh-CN" sz="1800" dirty="0" smtClean="0">
                <a:latin typeface="Bodoni MT" pitchFamily="18" charset="0"/>
              </a:rPr>
              <a:t>(</a:t>
            </a:r>
            <a:r>
              <a:rPr lang="en-US" altLang="zh-CN" sz="1800" dirty="0" err="1" smtClean="0">
                <a:latin typeface="Bodoni MT" pitchFamily="18" charset="0"/>
              </a:rPr>
              <a:t>pred</a:t>
            </a:r>
            <a:r>
              <a:rPr lang="en-US" altLang="zh-CN" sz="1800" dirty="0" smtClean="0">
                <a:latin typeface="Bodoni MT" pitchFamily="18" charset="0"/>
              </a:rPr>
              <a:t>, </a:t>
            </a:r>
            <a:r>
              <a:rPr lang="en-US" altLang="zh-CN" sz="1800" dirty="0">
                <a:latin typeface="Bodoni MT" pitchFamily="18" charset="0"/>
              </a:rPr>
              <a:t>…, &amp;</a:t>
            </a:r>
            <a:r>
              <a:rPr lang="en-US" altLang="zh-CN" sz="1800" dirty="0" err="1">
                <a:latin typeface="Bodoni MT" pitchFamily="18" charset="0"/>
              </a:rPr>
              <a:t>update_rec</a:t>
            </a:r>
            <a:r>
              <a:rPr lang="en-US" altLang="zh-CN" sz="1800" dirty="0">
                <a:latin typeface="Bodoni MT" pitchFamily="18" charset="0"/>
              </a:rPr>
              <a:t>, …);</a:t>
            </a:r>
            <a:endParaRPr lang="en-US" altLang="zh-CN" sz="1800" dirty="0" smtClean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  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Bodoni MT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</a:t>
            </a:r>
            <a:r>
              <a:rPr lang="en-US" altLang="zh-CN" sz="1800" dirty="0" smtClean="0">
                <a:latin typeface="Bodoni MT" pitchFamily="18" charset="0"/>
              </a:rPr>
              <a:t>   ……</a:t>
            </a:r>
            <a:endParaRPr lang="en-US" altLang="zh-C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 </a:t>
            </a:r>
            <a:r>
              <a:rPr lang="en-US" altLang="zh-CN" sz="1800" dirty="0" err="1">
                <a:latin typeface="Bodoni MT" pitchFamily="18" charset="0"/>
              </a:rPr>
              <a:t>regs.regs_PC</a:t>
            </a:r>
            <a:r>
              <a:rPr lang="en-US" altLang="zh-CN" sz="1800" dirty="0">
                <a:latin typeface="Bodoni MT" pitchFamily="18" charset="0"/>
              </a:rPr>
              <a:t> = </a:t>
            </a:r>
            <a:r>
              <a:rPr lang="en-US" altLang="zh-CN" sz="1800" dirty="0" err="1">
                <a:latin typeface="Bodoni MT" pitchFamily="18" charset="0"/>
              </a:rPr>
              <a:t>regs.regs_NPC</a:t>
            </a:r>
            <a:r>
              <a:rPr lang="en-US" altLang="zh-CN" sz="1800" dirty="0" smtClean="0">
                <a:latin typeface="Bodoni MT" pitchFamily="18" charset="0"/>
              </a:rPr>
              <a:t>; </a:t>
            </a:r>
            <a:endParaRPr lang="en-US" altLang="zh-CN" sz="1800" dirty="0">
              <a:latin typeface="Bodoni MT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Bodoni MT" pitchFamily="18" charset="0"/>
              </a:rPr>
              <a:t>    </a:t>
            </a:r>
            <a:r>
              <a:rPr lang="en-US" altLang="zh-CN" sz="1800" dirty="0" err="1" smtClean="0">
                <a:latin typeface="Bodoni MT" pitchFamily="18" charset="0"/>
              </a:rPr>
              <a:t>regs.regs_NPC</a:t>
            </a:r>
            <a:r>
              <a:rPr lang="en-US" altLang="zh-CN" sz="1800" dirty="0" smtClean="0">
                <a:latin typeface="Bodoni MT" pitchFamily="18" charset="0"/>
              </a:rPr>
              <a:t> </a:t>
            </a:r>
            <a:r>
              <a:rPr lang="en-US" altLang="zh-CN" sz="1800" dirty="0">
                <a:latin typeface="Bodoni MT" pitchFamily="18" charset="0"/>
              </a:rPr>
              <a:t>+= </a:t>
            </a:r>
            <a:r>
              <a:rPr lang="en-US" altLang="zh-CN" sz="1800" dirty="0" err="1">
                <a:latin typeface="Bodoni MT" pitchFamily="18" charset="0"/>
              </a:rPr>
              <a:t>sizeof</a:t>
            </a:r>
            <a:r>
              <a:rPr lang="en-US" altLang="zh-CN" sz="1800" dirty="0">
                <a:latin typeface="Bodoni MT" pitchFamily="18" charset="0"/>
              </a:rPr>
              <a:t>(</a:t>
            </a:r>
            <a:r>
              <a:rPr lang="en-US" altLang="zh-CN" sz="1800" dirty="0" err="1">
                <a:latin typeface="Bodoni MT" pitchFamily="18" charset="0"/>
              </a:rPr>
              <a:t>md_inst_t</a:t>
            </a:r>
            <a:r>
              <a:rPr lang="en-US" altLang="zh-CN" sz="1800" dirty="0">
                <a:latin typeface="Bodoni MT" pitchFamily="18" charset="0"/>
              </a:rPr>
              <a:t>);</a:t>
            </a:r>
            <a:endParaRPr lang="en-US" altLang="zh-CN" sz="1800" dirty="0" smtClean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8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Appendix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Autofit/>
          </a:bodyPr>
          <a:lstStyle/>
          <a:p>
            <a:r>
              <a:rPr lang="en-US" altLang="zh-CN" sz="2000" i="1" dirty="0"/>
              <a:t>m</a:t>
            </a:r>
            <a:r>
              <a:rPr lang="en-US" altLang="zh-CN" sz="2000" i="1" dirty="0" smtClean="0"/>
              <a:t>ain() </a:t>
            </a:r>
            <a:r>
              <a:rPr lang="en-US" altLang="zh-CN" sz="2000" dirty="0" smtClean="0"/>
              <a:t>in </a:t>
            </a:r>
            <a:r>
              <a:rPr lang="en-US" altLang="zh-CN" sz="2000" dirty="0" err="1" smtClean="0"/>
              <a:t>main.c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800" dirty="0" err="1" smtClean="0"/>
              <a:t>sim_odb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opt_new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orphan_fn</a:t>
            </a:r>
            <a:r>
              <a:rPr lang="en-US" altLang="zh-CN" sz="1800" dirty="0"/>
              <a:t>);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opt_reg_flag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sim_odb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…);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……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sim_reg_options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sim_odb</a:t>
            </a:r>
            <a:r>
              <a:rPr lang="en-US" altLang="zh-CN" sz="1800" dirty="0"/>
              <a:t>); 	 </a:t>
            </a:r>
            <a:r>
              <a:rPr lang="en-US" altLang="zh-CN" sz="1800" dirty="0" smtClean="0"/>
              <a:t> 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opt_process_options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sim_odb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argv</a:t>
            </a:r>
            <a:r>
              <a:rPr lang="en-US" altLang="zh-CN" sz="1800" dirty="0" smtClean="0"/>
              <a:t>); </a:t>
            </a:r>
          </a:p>
          <a:p>
            <a:pPr marL="0" indent="0">
              <a:buNone/>
            </a:pPr>
            <a:r>
              <a:rPr lang="en-US" altLang="zh-CN" sz="1800" dirty="0" smtClean="0"/>
              <a:t>  ……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sim_check_options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sim_odb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); </a:t>
            </a:r>
            <a:r>
              <a:rPr lang="en-US" altLang="zh-CN" sz="1800" dirty="0" smtClean="0"/>
              <a:t>   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……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sim_reg_stats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sim_sdb</a:t>
            </a:r>
            <a:r>
              <a:rPr lang="en-US" altLang="zh-CN" sz="1800" dirty="0"/>
              <a:t>);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……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sim_main</a:t>
            </a:r>
            <a:r>
              <a:rPr lang="en-US" altLang="zh-CN" sz="1800" dirty="0" smtClean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……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8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Background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en-US" altLang="zh-CN" sz="2800" dirty="0" smtClean="0"/>
              <a:t>Branch predictor types in </a:t>
            </a:r>
            <a:r>
              <a:rPr lang="en-US" altLang="zh-CN" sz="2800" dirty="0" err="1" smtClean="0"/>
              <a:t>SimpleScalar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T</a:t>
            </a:r>
            <a:r>
              <a:rPr lang="en-US" altLang="zh-CN" sz="2400" dirty="0" smtClean="0"/>
              <a:t>aken or not-taken</a:t>
            </a:r>
          </a:p>
          <a:p>
            <a:pPr lvl="1"/>
            <a:r>
              <a:rPr lang="en-US" altLang="zh-CN" sz="2400" dirty="0" smtClean="0"/>
              <a:t>2-bit saturating counter predictor</a:t>
            </a:r>
          </a:p>
          <a:p>
            <a:pPr lvl="1"/>
            <a:r>
              <a:rPr lang="en-US" altLang="zh-CN" sz="2400" dirty="0" smtClean="0"/>
              <a:t>2-level adaptive predictor (correlating predictor)</a:t>
            </a:r>
          </a:p>
          <a:p>
            <a:pPr lvl="1"/>
            <a:r>
              <a:rPr lang="en-US" altLang="zh-CN" sz="2400" dirty="0" smtClean="0">
                <a:ea typeface="新細明體" pitchFamily="18" charset="-120"/>
              </a:rPr>
              <a:t>Combined predictor (2-bit and 2-level adaptive)</a:t>
            </a:r>
            <a:endParaRPr lang="en-US" altLang="zh-CN" sz="2800" dirty="0">
              <a:ea typeface="新細明體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251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Background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375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新細明體" pitchFamily="18" charset="-120"/>
              </a:rPr>
              <a:t>Specifying the branch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predictor </a:t>
            </a:r>
            <a:r>
              <a:rPr lang="en-US" altLang="zh-CN" sz="2800" dirty="0" smtClean="0"/>
              <a:t>type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Option: </a:t>
            </a:r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</a:t>
            </a:r>
            <a:r>
              <a:rPr lang="en-US" altLang="zh-CN" sz="2400" i="1" dirty="0" smtClean="0"/>
              <a:t> &lt;type&gt;</a:t>
            </a:r>
          </a:p>
          <a:p>
            <a:pPr lvl="1"/>
            <a:r>
              <a:rPr lang="en-US" altLang="zh-CN" sz="2400" i="1" dirty="0"/>
              <a:t>&lt;type</a:t>
            </a:r>
            <a:r>
              <a:rPr lang="en-US" altLang="zh-CN" sz="2400" i="1" dirty="0" smtClean="0"/>
              <a:t>&gt;</a:t>
            </a:r>
            <a:endParaRPr lang="en-US" altLang="zh-CN" sz="2400" dirty="0" smtClean="0"/>
          </a:p>
          <a:p>
            <a:pPr lvl="2"/>
            <a:r>
              <a:rPr lang="en-US" altLang="zh-CN" i="1" dirty="0" err="1" smtClean="0"/>
              <a:t>nottaken</a:t>
            </a:r>
            <a:r>
              <a:rPr lang="en-US" altLang="zh-CN" i="1" dirty="0" smtClean="0"/>
              <a:t>		</a:t>
            </a:r>
            <a:r>
              <a:rPr lang="en-US" altLang="zh-CN" dirty="0" smtClean="0"/>
              <a:t>always predict not taken</a:t>
            </a:r>
          </a:p>
          <a:p>
            <a:pPr lvl="2"/>
            <a:r>
              <a:rPr lang="en-US" altLang="zh-CN" i="1" dirty="0" smtClean="0"/>
              <a:t>taken 		</a:t>
            </a:r>
            <a:r>
              <a:rPr lang="en-US" altLang="zh-CN" dirty="0" smtClean="0"/>
              <a:t>always predict taken</a:t>
            </a:r>
          </a:p>
          <a:p>
            <a:pPr lvl="2"/>
            <a:r>
              <a:rPr lang="en-US" altLang="zh-CN" i="1" dirty="0" err="1" smtClean="0"/>
              <a:t>bimod</a:t>
            </a:r>
            <a:r>
              <a:rPr lang="en-US" altLang="zh-CN" i="1" dirty="0" smtClean="0"/>
              <a:t> 		</a:t>
            </a:r>
            <a:r>
              <a:rPr lang="en-US" altLang="zh-CN" dirty="0" smtClean="0"/>
              <a:t>bimodal predictor, using a branch target buffer </a:t>
            </a:r>
            <a:br>
              <a:rPr lang="en-US" altLang="zh-CN" dirty="0" smtClean="0"/>
            </a:br>
            <a:r>
              <a:rPr lang="en-US" altLang="zh-CN" dirty="0" smtClean="0"/>
              <a:t>		(BTB) with 2-bit saturating counters</a:t>
            </a:r>
          </a:p>
          <a:p>
            <a:pPr lvl="2"/>
            <a:r>
              <a:rPr lang="en-US" altLang="zh-CN" i="1" dirty="0" smtClean="0"/>
              <a:t>2lev		</a:t>
            </a:r>
            <a:r>
              <a:rPr lang="en-US" altLang="zh-CN" dirty="0" smtClean="0"/>
              <a:t>2-level adaptive predictor</a:t>
            </a:r>
          </a:p>
          <a:p>
            <a:pPr lvl="2"/>
            <a:r>
              <a:rPr lang="en-US" altLang="zh-CN" i="1" dirty="0" smtClean="0"/>
              <a:t>comb		</a:t>
            </a:r>
            <a:r>
              <a:rPr lang="en-US" altLang="zh-CN" dirty="0" smtClean="0"/>
              <a:t>combined predictor (bimodal and 2-level </a:t>
            </a:r>
            <a:r>
              <a:rPr lang="en-US" altLang="zh-CN" dirty="0"/>
              <a:t>adaptive,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the </a:t>
            </a:r>
            <a:r>
              <a:rPr lang="en-US" altLang="zh-CN" dirty="0"/>
              <a:t>technique uses </a:t>
            </a:r>
            <a:r>
              <a:rPr lang="en-US" altLang="zh-CN" dirty="0" err="1" smtClean="0"/>
              <a:t>bimod</a:t>
            </a:r>
            <a:r>
              <a:rPr lang="en-US" altLang="zh-CN" dirty="0" smtClean="0"/>
              <a:t> and 2-level adaptive </a:t>
            </a:r>
            <a:br>
              <a:rPr lang="en-US" altLang="zh-CN" dirty="0" smtClean="0"/>
            </a:br>
            <a:r>
              <a:rPr lang="en-US" altLang="zh-CN" dirty="0" smtClean="0"/>
              <a:t>		predictors </a:t>
            </a:r>
            <a:r>
              <a:rPr lang="en-US" altLang="zh-CN" dirty="0"/>
              <a:t>and </a:t>
            </a:r>
            <a:r>
              <a:rPr lang="en-US" altLang="zh-CN" dirty="0" smtClean="0"/>
              <a:t>selects the </a:t>
            </a:r>
            <a:r>
              <a:rPr lang="en-US" altLang="zh-CN" dirty="0"/>
              <a:t>one which is performing best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for </a:t>
            </a:r>
            <a:r>
              <a:rPr lang="en-US" altLang="zh-CN" dirty="0"/>
              <a:t>each </a:t>
            </a:r>
            <a:r>
              <a:rPr lang="en-US" altLang="zh-CN" dirty="0" smtClean="0"/>
              <a:t>branch)</a:t>
            </a:r>
          </a:p>
          <a:p>
            <a:pPr lvl="1"/>
            <a:r>
              <a:rPr lang="en-US" altLang="zh-CN" dirty="0" smtClean="0"/>
              <a:t>Default is a bimodal predictor with 2048 entries</a:t>
            </a:r>
            <a:endParaRPr lang="en-US" altLang="zh-CN" dirty="0"/>
          </a:p>
          <a:p>
            <a:pPr marL="11430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48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Background – static predictors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altLang="zh-CN" sz="2800" dirty="0" smtClean="0">
                <a:ea typeface="新細明體" pitchFamily="18" charset="-120"/>
              </a:rPr>
              <a:t>Configuring taken/</a:t>
            </a:r>
            <a:r>
              <a:rPr lang="en-US" altLang="zh-CN" sz="2800" dirty="0" err="1" smtClean="0">
                <a:ea typeface="新細明體" pitchFamily="18" charset="-120"/>
              </a:rPr>
              <a:t>nottaken</a:t>
            </a:r>
            <a:r>
              <a:rPr lang="en-US" altLang="zh-CN" sz="2800" dirty="0" smtClean="0">
                <a:ea typeface="新細明體" pitchFamily="18" charset="-120"/>
              </a:rPr>
              <a:t> predictor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Option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taken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err="1" smtClean="0"/>
              <a:t>nottaken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Command line example for “-</a:t>
            </a:r>
            <a:r>
              <a:rPr lang="en-US" altLang="zh-CN" sz="2400" i="1" dirty="0" err="1" smtClean="0"/>
              <a:t>bpred</a:t>
            </a:r>
            <a:r>
              <a:rPr lang="en-US" altLang="zh-CN" sz="2400" i="1" dirty="0" smtClean="0"/>
              <a:t> taken</a:t>
            </a:r>
            <a:r>
              <a:rPr lang="en-US" altLang="zh-CN" sz="2400" dirty="0" smtClean="0"/>
              <a:t>”:</a:t>
            </a:r>
          </a:p>
          <a:p>
            <a:pPr marL="365760" lvl="1" indent="0">
              <a:buNone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taken benchmarks/cc1.alpha -O 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benchmarks/1stmt.1</a:t>
            </a:r>
            <a:endParaRPr lang="en-US" altLang="zh-CN" sz="1800" i="1" dirty="0"/>
          </a:p>
          <a:p>
            <a:pPr lvl="1"/>
            <a:r>
              <a:rPr lang="en-US" altLang="zh-CN" sz="2400" dirty="0"/>
              <a:t>Command line example for </a:t>
            </a:r>
            <a:r>
              <a:rPr lang="en-US" altLang="zh-CN" sz="2400" dirty="0" smtClean="0"/>
              <a:t>“-</a:t>
            </a:r>
            <a:r>
              <a:rPr lang="en-US" altLang="zh-CN" sz="2400" i="1" dirty="0" err="1"/>
              <a:t>bpred</a:t>
            </a:r>
            <a:r>
              <a:rPr lang="en-US" altLang="zh-CN" sz="2400" i="1" dirty="0"/>
              <a:t> </a:t>
            </a:r>
            <a:r>
              <a:rPr lang="en-US" altLang="zh-CN" sz="2400" i="1" dirty="0" err="1" smtClean="0"/>
              <a:t>nottaken</a:t>
            </a:r>
            <a:r>
              <a:rPr lang="en-US" altLang="zh-CN" sz="2400" dirty="0" smtClean="0"/>
              <a:t>”:</a:t>
            </a:r>
            <a:endParaRPr lang="en-US" altLang="zh-CN" sz="2400" i="1" dirty="0"/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nottaken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benchmarks/cc1.alpha -O benchmarks/1stmt.i</a:t>
            </a: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19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Simulating Not-Taken Predictor</a:t>
            </a:r>
            <a:endParaRPr lang="zh-CN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136904" cy="5069160"/>
              </a:xfrm>
            </p:spPr>
            <p:txBody>
              <a:bodyPr>
                <a:normAutofit lnSpcReduction="10000"/>
              </a:bodyPr>
              <a:lstStyle/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 smtClean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endParaRPr lang="en-US" b="1" dirty="0"/>
              </a:p>
              <a:p>
                <a:pPr marL="365760" lvl="1" indent="0">
                  <a:buNone/>
                </a:pPr>
                <a:r>
                  <a:rPr lang="en-US" sz="2400" b="1" dirty="0" smtClean="0"/>
                  <a:t>Branch prediction accuracy: </a:t>
                </a:r>
              </a:p>
              <a:p>
                <a:pPr marL="365760" lvl="1" indent="0">
                  <a:buNone/>
                </a:pPr>
                <a:r>
                  <a:rPr lang="en-US" sz="2200" dirty="0" err="1" smtClean="0"/>
                  <a:t>bpred_dir_rate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/>
                          <m:t>total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number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of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direction</m:t>
                        </m:r>
                        <m:r>
                          <m:rPr>
                            <m:nor/>
                          </m:rPr>
                          <a:rPr lang="en-US" sz="22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predicted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hits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/>
                          <m:t>total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number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of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branches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  <m:r>
                          <m:rPr>
                            <m:nor/>
                          </m:rPr>
                          <a:rPr lang="en-US" sz="2200" dirty="0"/>
                          <m:t>executed</m:t>
                        </m:r>
                        <m:r>
                          <m:rPr>
                            <m:nor/>
                          </m:rPr>
                          <a:rPr lang="en-US" sz="2200" dirty="0"/>
                          <m:t>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365760" lvl="1" indent="0">
                  <a:buNone/>
                </a:pPr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136904" cy="5069160"/>
              </a:xfr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39D-F40F-420D-B71F-35E13B9D46E2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912768" cy="384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9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Background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– Bimodal predictor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r>
              <a:rPr lang="en-US" altLang="zh-CN" sz="2800" dirty="0" smtClean="0"/>
              <a:t>Configuring the bimodal predictor</a:t>
            </a:r>
          </a:p>
          <a:p>
            <a:pPr lvl="1"/>
            <a:r>
              <a:rPr lang="en-US" altLang="zh-CN" sz="2400" i="1" dirty="0" smtClean="0"/>
              <a:t>-</a:t>
            </a:r>
            <a:r>
              <a:rPr lang="en-US" altLang="zh-CN" sz="2400" i="1" dirty="0" err="1" smtClean="0"/>
              <a:t>bpred:bimod</a:t>
            </a:r>
            <a:r>
              <a:rPr lang="en-US" altLang="zh-CN" sz="2400" i="1" dirty="0" smtClean="0"/>
              <a:t> &lt;size&gt;</a:t>
            </a:r>
          </a:p>
          <a:p>
            <a:pPr lvl="1"/>
            <a:r>
              <a:rPr lang="en-US" altLang="zh-CN" sz="2400" i="1" dirty="0" smtClean="0"/>
              <a:t>&lt;size&gt;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the size of direct-mapped branch target buffer (BTB)</a:t>
            </a:r>
          </a:p>
          <a:p>
            <a:pPr lvl="1"/>
            <a:r>
              <a:rPr lang="en-US" altLang="zh-CN" sz="2400" dirty="0" smtClean="0"/>
              <a:t>Command line example:</a:t>
            </a:r>
          </a:p>
          <a:p>
            <a:pPr marL="365760" lvl="1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sim-bpred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bpred:bimod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2048 benchmarks/cc1.alpha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benchmarks/1stmt.i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sz="2800" dirty="0" smtClean="0">
              <a:ea typeface="新細明體" pitchFamily="18" charset="-120"/>
            </a:endParaRPr>
          </a:p>
          <a:p>
            <a:pPr lvl="1"/>
            <a:endParaRPr lang="en-US" altLang="zh-CN" sz="24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3043" y="4734382"/>
            <a:ext cx="18462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 smtClean="0"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Predict: </a:t>
            </a:r>
            <a:r>
              <a:rPr lang="en-US" altLang="en-US" sz="2000" dirty="0"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Taken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0168" y="5877382"/>
            <a:ext cx="2706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Predict: Not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rPr>
              <a:t>Taken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1111105" y="5464964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936854" y="4155448"/>
            <a:ext cx="3197225" cy="2702387"/>
            <a:chOff x="3876732" y="2258245"/>
            <a:chExt cx="3289300" cy="304033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98678" y="3534675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16495" y="4901035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876732" y="2895600"/>
              <a:ext cx="1270000" cy="508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>
                  <a:effectLst/>
                  <a:latin typeface="Calibri" pitchFamily="34" charset="0"/>
                  <a:cs typeface="Arial" charset="0"/>
                </a:rPr>
                <a:t>11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96032" y="2908300"/>
              <a:ext cx="1270000" cy="508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>
                  <a:effectLst/>
                  <a:latin typeface="Calibri" pitchFamily="34" charset="0"/>
                  <a:cs typeface="Arial" charset="0"/>
                </a:rPr>
                <a:t>10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876732" y="4102617"/>
              <a:ext cx="1270000" cy="5080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sz="2800" b="0" dirty="0" smtClean="0">
                  <a:effectLst/>
                  <a:latin typeface="Calibri" pitchFamily="34" charset="0"/>
                  <a:cs typeface="Arial" charset="0"/>
                </a:rPr>
                <a:t>00</a:t>
              </a:r>
              <a:endParaRPr lang="en-US" sz="2800" b="0" dirty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Arc 20"/>
            <p:cNvSpPr>
              <a:spLocks/>
            </p:cNvSpPr>
            <p:nvPr/>
          </p:nvSpPr>
          <p:spPr bwMode="auto">
            <a:xfrm>
              <a:off x="4224395" y="2625725"/>
              <a:ext cx="762000" cy="306389"/>
            </a:xfrm>
            <a:custGeom>
              <a:avLst/>
              <a:gdLst>
                <a:gd name="T0" fmla="*/ 11316124 w 43200"/>
                <a:gd name="T1" fmla="*/ 168307396 h 31458"/>
                <a:gd name="T2" fmla="*/ 224014443 w 43200"/>
                <a:gd name="T3" fmla="*/ 171852760 h 31458"/>
                <a:gd name="T4" fmla="*/ 118540664 w 43200"/>
                <a:gd name="T5" fmla="*/ 11799921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/>
              <a:endParaRPr lang="en-US" sz="1800" b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Arc 21"/>
            <p:cNvSpPr>
              <a:spLocks/>
            </p:cNvSpPr>
            <p:nvPr/>
          </p:nvSpPr>
          <p:spPr bwMode="auto">
            <a:xfrm flipH="1" flipV="1">
              <a:off x="4194585" y="4601577"/>
              <a:ext cx="762000" cy="381691"/>
            </a:xfrm>
            <a:custGeom>
              <a:avLst/>
              <a:gdLst>
                <a:gd name="T0" fmla="*/ 11316124 w 43200"/>
                <a:gd name="T1" fmla="*/ 168307396 h 31458"/>
                <a:gd name="T2" fmla="*/ 224014443 w 43200"/>
                <a:gd name="T3" fmla="*/ 171852760 h 31458"/>
                <a:gd name="T4" fmla="*/ 118540664 w 43200"/>
                <a:gd name="T5" fmla="*/ 117999216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/>
              <a:endParaRPr lang="en-US" sz="1800" b="0">
                <a:effectLst/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5116569" y="4456714"/>
              <a:ext cx="80486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307301" y="3926560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 smtClean="0">
                  <a:solidFill>
                    <a:schemeClr val="accent2">
                      <a:lumMod val="75000"/>
                    </a:schemeClr>
                  </a:solidFill>
                  <a:effectLst/>
                  <a:latin typeface="Arial" charset="0"/>
                  <a:cs typeface="Arial" charset="0"/>
                </a:rPr>
                <a:t>NT</a:t>
              </a:r>
              <a:endParaRPr lang="en-US" alt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6498799" y="3448274"/>
              <a:ext cx="0" cy="6225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5122920" y="3224213"/>
              <a:ext cx="762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07301" y="2657268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5122920" y="3071813"/>
              <a:ext cx="7620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048436" y="3505200"/>
              <a:ext cx="52578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dirty="0">
                  <a:solidFill>
                    <a:schemeClr val="accent2">
                      <a:lumMod val="75000"/>
                    </a:schemeClr>
                  </a:solidFill>
                  <a:latin typeface="Arial" charset="0"/>
                  <a:cs typeface="Arial" charset="0"/>
                </a:rPr>
                <a:t>NT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698678" y="3420375"/>
              <a:ext cx="0" cy="65047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42839" y="2258245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401919" y="4456714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383908" y="3225781"/>
              <a:ext cx="336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effectLst/>
                  <a:latin typeface="Arial" charset="0"/>
                  <a:cs typeface="Arial" charset="0"/>
                </a:rPr>
                <a:t>T</a:t>
              </a:r>
            </a:p>
          </p:txBody>
        </p:sp>
      </p:grp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902180" y="5766574"/>
            <a:ext cx="1270000" cy="5080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800" dirty="0" smtClean="0">
                <a:latin typeface="Calibri" pitchFamily="34" charset="0"/>
                <a:cs typeface="Arial" charset="0"/>
              </a:rPr>
              <a:t>01</a:t>
            </a:r>
            <a:endParaRPr lang="en-US" sz="2800" b="0" dirty="0">
              <a:effectLst/>
              <a:latin typeface="Calibri" pitchFamily="34" charset="0"/>
              <a:cs typeface="Arial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5156644" y="5991676"/>
            <a:ext cx="7530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Background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 – </a:t>
            </a:r>
            <a:r>
              <a:rPr lang="en-US" sz="3600" b="1" dirty="0" smtClean="0"/>
              <a:t>Bimodal Predictor 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ﬁgure shows a table of counters indexed by the low order </a:t>
            </a:r>
            <a:r>
              <a:rPr lang="en-US" dirty="0" smtClean="0"/>
              <a:t>address bits </a:t>
            </a:r>
            <a:r>
              <a:rPr lang="en-US" dirty="0"/>
              <a:t>in the program counter.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counter is two bits long.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each taken branch, </a:t>
            </a:r>
            <a:r>
              <a:rPr lang="en-US" dirty="0" smtClean="0"/>
              <a:t>the appropriate </a:t>
            </a:r>
            <a:r>
              <a:rPr lang="en-US" dirty="0"/>
              <a:t>counter is incremented. </a:t>
            </a:r>
            <a:endParaRPr lang="en-US" dirty="0" smtClean="0"/>
          </a:p>
          <a:p>
            <a:pPr lvl="1"/>
            <a:r>
              <a:rPr lang="en-US" dirty="0" smtClean="0"/>
              <a:t>Likewise </a:t>
            </a:r>
            <a:r>
              <a:rPr lang="en-US" dirty="0"/>
              <a:t>for each not-taken branch, the </a:t>
            </a:r>
            <a:r>
              <a:rPr lang="en-US" dirty="0" smtClean="0"/>
              <a:t>appropriate counter </a:t>
            </a:r>
            <a:r>
              <a:rPr lang="en-US" dirty="0"/>
              <a:t>is decremented.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addition, the counter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saturating:</a:t>
            </a:r>
          </a:p>
          <a:p>
            <a:pPr lvl="2"/>
            <a:r>
              <a:rPr lang="en-US" dirty="0" smtClean="0"/>
              <a:t>the counter is </a:t>
            </a:r>
            <a:r>
              <a:rPr lang="en-US" dirty="0"/>
              <a:t>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decremented </a:t>
            </a:r>
            <a:r>
              <a:rPr lang="en-US" dirty="0"/>
              <a:t>past zero, </a:t>
            </a:r>
            <a:endParaRPr lang="en-US" dirty="0" smtClean="0"/>
          </a:p>
          <a:p>
            <a:pPr lvl="2"/>
            <a:r>
              <a:rPr lang="en-US" dirty="0" smtClean="0"/>
              <a:t>nor </a:t>
            </a:r>
            <a:r>
              <a:rPr lang="en-US" dirty="0"/>
              <a:t>is it incremented past three. </a:t>
            </a:r>
          </a:p>
          <a:p>
            <a:r>
              <a:rPr lang="en-US" dirty="0" smtClean="0"/>
              <a:t>The </a:t>
            </a:r>
            <a:r>
              <a:rPr lang="en-US" dirty="0"/>
              <a:t>most signiﬁcant </a:t>
            </a:r>
            <a:r>
              <a:rPr lang="en-US" dirty="0" smtClean="0"/>
              <a:t>bit </a:t>
            </a:r>
            <a:br>
              <a:rPr lang="en-US" dirty="0" smtClean="0"/>
            </a:br>
            <a:r>
              <a:rPr lang="en-US" dirty="0" smtClean="0"/>
              <a:t>determines </a:t>
            </a:r>
            <a:r>
              <a:rPr lang="en-US" dirty="0"/>
              <a:t>the prediction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6D39D-F40F-420D-B71F-35E13B9D46E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4603" t="15981" r="45275" b="45275"/>
          <a:stretch/>
        </p:blipFill>
        <p:spPr>
          <a:xfrm>
            <a:off x="4644008" y="3861048"/>
            <a:ext cx="367240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81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9787</TotalTime>
  <Words>1835</Words>
  <Application>Microsoft Office PowerPoint</Application>
  <PresentationFormat>如螢幕大小 (4:3)</PresentationFormat>
  <Paragraphs>478</Paragraphs>
  <Slides>36</Slides>
  <Notes>30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Adjacency</vt:lpstr>
      <vt:lpstr>Project Tutorial</vt:lpstr>
      <vt:lpstr>Outline</vt:lpstr>
      <vt:lpstr>Objectives</vt:lpstr>
      <vt:lpstr>Background</vt:lpstr>
      <vt:lpstr>Background</vt:lpstr>
      <vt:lpstr>Background – static predictors</vt:lpstr>
      <vt:lpstr>Simulating Not-Taken Predictor</vt:lpstr>
      <vt:lpstr>Background  – Bimodal predictor</vt:lpstr>
      <vt:lpstr>Background  – Bimodal Predictor Approach</vt:lpstr>
      <vt:lpstr>Background  – 2-level adaptive predictor</vt:lpstr>
      <vt:lpstr>Background  – Combined predictor</vt:lpstr>
      <vt:lpstr>Benchmark for the Project</vt:lpstr>
      <vt:lpstr>compress on SimpleScalar</vt:lpstr>
      <vt:lpstr>compress on SimpleScalar</vt:lpstr>
      <vt:lpstr>Project Task I</vt:lpstr>
      <vt:lpstr>Project Task II</vt:lpstr>
      <vt:lpstr>Code Glimpse</vt:lpstr>
      <vt:lpstr>Code Glimpse</vt:lpstr>
      <vt:lpstr>Code Glimpse  – important data structures</vt:lpstr>
      <vt:lpstr>Code Glimpse</vt:lpstr>
      <vt:lpstr>Code Glimpse  – Important Interfaces</vt:lpstr>
      <vt:lpstr>3-bit Branch Predictor</vt:lpstr>
      <vt:lpstr>Implementation</vt:lpstr>
      <vt:lpstr>Skeleton Code</vt:lpstr>
      <vt:lpstr>Skeleton Code</vt:lpstr>
      <vt:lpstr>Evaluation</vt:lpstr>
      <vt:lpstr>Project Task III</vt:lpstr>
      <vt:lpstr>Deliverables</vt:lpstr>
      <vt:lpstr>Deliverables</vt:lpstr>
      <vt:lpstr>Grading Scheme</vt:lpstr>
      <vt:lpstr>Submission Guideline</vt:lpstr>
      <vt:lpstr>References</vt:lpstr>
      <vt:lpstr>Appendix</vt:lpstr>
      <vt:lpstr>Appendix</vt:lpstr>
      <vt:lpstr>Appendix</vt:lpstr>
      <vt:lpstr>Appendix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COMP381 Course Project</dc:title>
  <dc:creator>Raymond</dc:creator>
  <cp:lastModifiedBy>CeCia</cp:lastModifiedBy>
  <cp:revision>625</cp:revision>
  <cp:lastPrinted>2013-10-15T03:13:27Z</cp:lastPrinted>
  <dcterms:created xsi:type="dcterms:W3CDTF">2004-11-03T11:33:25Z</dcterms:created>
  <dcterms:modified xsi:type="dcterms:W3CDTF">2013-11-22T10:31:03Z</dcterms:modified>
</cp:coreProperties>
</file>