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341" r:id="rId3"/>
    <p:sldId id="258" r:id="rId4"/>
    <p:sldId id="259" r:id="rId5"/>
    <p:sldId id="260" r:id="rId6"/>
    <p:sldId id="261" r:id="rId7"/>
    <p:sldId id="342" r:id="rId8"/>
    <p:sldId id="262" r:id="rId9"/>
    <p:sldId id="343" r:id="rId10"/>
    <p:sldId id="307" r:id="rId11"/>
    <p:sldId id="344" r:id="rId12"/>
    <p:sldId id="308" r:id="rId13"/>
    <p:sldId id="309" r:id="rId14"/>
    <p:sldId id="335" r:id="rId15"/>
    <p:sldId id="337" r:id="rId16"/>
    <p:sldId id="334" r:id="rId17"/>
    <p:sldId id="338" r:id="rId18"/>
    <p:sldId id="339" r:id="rId19"/>
    <p:sldId id="322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265" autoAdjust="0"/>
  </p:normalViewPr>
  <p:slideViewPr>
    <p:cSldViewPr>
      <p:cViewPr>
        <p:scale>
          <a:sx n="62" d="100"/>
          <a:sy n="62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750B-35F6-4494-848C-6367F9AEAAE5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6B29-4F53-4B7C-8042-8DEE33B4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http://www.amd.com/us/products/workstation/graphics/ati-firepro-3d/APU/Pages/APU.aspx#4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Fermi’s 16 SM are positioned around a common L2 cache. Each SM is a vertical rectangular strip that contain an orange portion (scheduler and dispatch), a green portion (execution units), and light blue portions (register file and L1 cache).</a:t>
            </a:r>
          </a:p>
          <a:p>
            <a:endParaRPr lang="en-US" dirty="0" smtClean="0"/>
          </a:p>
          <a:p>
            <a:r>
              <a:rPr lang="en-US" dirty="0" smtClean="0"/>
              <a:t>Figure from: http://www.nvidia.com/content/PDF/fermi_white_papers/NVIDIA_Fermi_Compute_Architecture_Whitepaper.pdf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  <a:p>
            <a:endParaRPr lang="en-AU" baseline="0" dirty="0" smtClean="0"/>
          </a:p>
          <a:p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November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http://www.nvidia.com/object/tesla-servers.html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DC8-88A9-4D40-998A-E5095AB3A854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E77B-9AB7-4B4A-8F75-3CD09D78DD71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B49-B411-4B04-8875-CD01C4A0C570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A1D-C8C6-4B73-ACCE-5F1AC4BB9A89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8AF-7E33-46E1-8A11-8A1214E21B62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0AC4-1F70-4674-AB40-95C4E7E8253C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4C30-7432-4428-9251-BA7C38E8FE3E}" type="datetime1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F891-CAE3-48DF-8CD3-6E32438B0165}" type="datetime1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73-C04E-49D4-9079-56EE5E9A331B}" type="datetime1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2C9-BA94-45D2-AC56-E9E7A5E816EC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2DF-4A31-42DD-9EDB-F94662B9BAAB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770A-81D4-4495-93FF-78B38BABC1F8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Vector, </a:t>
            </a:r>
            <a:r>
              <a:rPr lang="en-US" dirty="0" smtClean="0"/>
              <a:t>SIMD Extensions and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4611</a:t>
            </a:r>
          </a:p>
          <a:p>
            <a:r>
              <a:rPr lang="en-US" smtClean="0"/>
              <a:t>Tutorial 11</a:t>
            </a:r>
            <a:endParaRPr lang="en-US" dirty="0" smtClean="0"/>
          </a:p>
          <a:p>
            <a:r>
              <a:rPr lang="en-US" dirty="0" smtClean="0"/>
              <a:t>Nov. 25 2013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Extensions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Media applications operate on data types narrower than the native word size</a:t>
            </a:r>
          </a:p>
          <a:p>
            <a:pPr lvl="1"/>
            <a:r>
              <a:rPr lang="en-US" dirty="0" smtClean="0"/>
              <a:t>Example: “partition” 64-bit adder --&gt; eight 8-bit elements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Limitations, compared to vector instructions:</a:t>
            </a:r>
          </a:p>
          <a:p>
            <a:pPr lvl="1"/>
            <a:r>
              <a:rPr lang="en-US" dirty="0" smtClean="0"/>
              <a:t>Number of data operands encoded into op code</a:t>
            </a:r>
          </a:p>
          <a:p>
            <a:pPr lvl="1"/>
            <a:r>
              <a:rPr lang="en-US" dirty="0" smtClean="0"/>
              <a:t>No sophisticated addressing modes</a:t>
            </a:r>
          </a:p>
          <a:p>
            <a:pPr lvl="1"/>
            <a:r>
              <a:rPr lang="en-US" dirty="0" smtClean="0"/>
              <a:t>No mask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8015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Example DAXPY</a:t>
            </a:r>
            <a:r>
              <a:rPr lang="en-US" altLang="zh-CN" sz="2800" dirty="0" smtClean="0"/>
              <a:t>:</a:t>
            </a:r>
            <a:endParaRPr lang="en-US" altLang="zh-CN" sz="2800" dirty="0"/>
          </a:p>
          <a:p>
            <a:r>
              <a:rPr lang="en-US" altLang="zh-CN" sz="2000" dirty="0"/>
              <a:t>	L.D		F0,a		;load scalar a</a:t>
            </a:r>
          </a:p>
          <a:p>
            <a:r>
              <a:rPr lang="en-US" altLang="zh-CN" sz="2000" dirty="0"/>
              <a:t>	MOV		F1, F0		;copy a into F1 for SIMD MUL</a:t>
            </a:r>
          </a:p>
          <a:p>
            <a:r>
              <a:rPr lang="en-US" altLang="zh-CN" sz="2000" dirty="0"/>
              <a:t>	MOV		F2, F0		;copy a into F2 for SIMD MUL</a:t>
            </a:r>
          </a:p>
          <a:p>
            <a:r>
              <a:rPr lang="en-US" altLang="zh-CN" sz="2000" dirty="0"/>
              <a:t>	MOV		F3, F0		;copy a into F3 for SIMD MUL</a:t>
            </a:r>
          </a:p>
          <a:p>
            <a:r>
              <a:rPr lang="en-US" altLang="zh-CN" sz="2000" dirty="0"/>
              <a:t>	DADDIU	R4,Rx,#512		;last address to load</a:t>
            </a:r>
          </a:p>
          <a:p>
            <a:r>
              <a:rPr lang="en-US" altLang="zh-CN" sz="2000" dirty="0"/>
              <a:t>Loop:	L.4D F4,0[Rx]			;load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 X[i+1], X[i+2], X[i+3]</a:t>
            </a:r>
          </a:p>
          <a:p>
            <a:r>
              <a:rPr lang="en-US" altLang="zh-CN" sz="2000" dirty="0"/>
              <a:t>	MUL.4D	F4,F4,F0			;a*X[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],a*X[i+1],a*X[i+2],a*X[i+3]</a:t>
            </a:r>
          </a:p>
          <a:p>
            <a:r>
              <a:rPr lang="es-ES" altLang="zh-CN" sz="2000" dirty="0"/>
              <a:t>	</a:t>
            </a:r>
            <a:r>
              <a:rPr lang="es-ES" altLang="zh-CN" sz="2000" dirty="0" smtClean="0"/>
              <a:t>L.4D</a:t>
            </a:r>
            <a:r>
              <a:rPr lang="es-ES" altLang="zh-CN" sz="2000" dirty="0"/>
              <a:t>	</a:t>
            </a:r>
            <a:r>
              <a:rPr lang="es-ES" altLang="zh-CN" sz="2000" dirty="0" smtClean="0"/>
              <a:t>F8,0[</a:t>
            </a:r>
            <a:r>
              <a:rPr lang="es-ES" altLang="zh-CN" sz="2000" dirty="0" err="1" smtClean="0"/>
              <a:t>Ry</a:t>
            </a:r>
            <a:r>
              <a:rPr lang="es-ES" altLang="zh-CN" sz="2000" dirty="0"/>
              <a:t>]		</a:t>
            </a:r>
            <a:r>
              <a:rPr lang="es-ES" altLang="zh-CN" sz="2000" dirty="0" smtClean="0"/>
              <a:t>	;</a:t>
            </a:r>
            <a:r>
              <a:rPr lang="es-ES" altLang="zh-CN" sz="2000" dirty="0"/>
              <a:t>load Y[i], Y[i+1], Y[i+2], Y[i+3]</a:t>
            </a:r>
          </a:p>
          <a:p>
            <a:r>
              <a:rPr lang="nn-NO" altLang="zh-CN" sz="2000" dirty="0"/>
              <a:t>	ADD.4D	F8,F8,F4			;a*X[i]+Y[i], ..., a*X[i+3]+Y[i+3]</a:t>
            </a:r>
          </a:p>
          <a:p>
            <a:r>
              <a:rPr lang="en-US" altLang="zh-CN" sz="2000" dirty="0"/>
              <a:t>	S.4D	</a:t>
            </a:r>
            <a:r>
              <a:rPr lang="en-US" altLang="zh-CN" sz="2000" dirty="0" smtClean="0"/>
              <a:t>F8,0[</a:t>
            </a:r>
            <a:r>
              <a:rPr lang="en-US" altLang="zh-CN" sz="2000" dirty="0" err="1" smtClean="0"/>
              <a:t>Ry</a:t>
            </a:r>
            <a:r>
              <a:rPr lang="en-US" altLang="zh-CN" sz="2000" dirty="0"/>
              <a:t>] 	</a:t>
            </a:r>
            <a:r>
              <a:rPr lang="en-US" altLang="zh-CN" sz="2000" dirty="0" smtClean="0"/>
              <a:t>		;</a:t>
            </a:r>
            <a:r>
              <a:rPr lang="en-US" altLang="zh-CN" sz="2000" dirty="0"/>
              <a:t>store into 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 Y[i+1], Y[i+2], Y[i+3]</a:t>
            </a:r>
          </a:p>
          <a:p>
            <a:r>
              <a:rPr lang="en-US" altLang="zh-CN" sz="2000" dirty="0"/>
              <a:t>	DADDIU	Rx,Rx,#32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increment index to X</a:t>
            </a:r>
          </a:p>
          <a:p>
            <a:r>
              <a:rPr lang="en-US" altLang="zh-CN" sz="2000" dirty="0"/>
              <a:t>	DADDIU	Ry,Ry,#32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increment index to Y</a:t>
            </a:r>
          </a:p>
          <a:p>
            <a:r>
              <a:rPr lang="en-US" altLang="zh-CN" sz="2000" dirty="0"/>
              <a:t>	DSUBU	R20,R4,Rx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compute bound</a:t>
            </a:r>
          </a:p>
          <a:p>
            <a:r>
              <a:rPr lang="en-US" altLang="zh-CN" sz="2000" dirty="0"/>
              <a:t>	BNEZ	R20,Loop	</a:t>
            </a:r>
            <a:r>
              <a:rPr lang="en-US" altLang="zh-CN" sz="2000" dirty="0" smtClean="0"/>
              <a:t>	;</a:t>
            </a:r>
            <a:r>
              <a:rPr lang="en-US" altLang="zh-CN" sz="2000" dirty="0"/>
              <a:t>check if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05879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Example SIMD Code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Implementations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Implementations:</a:t>
            </a:r>
          </a:p>
          <a:p>
            <a:pPr lvl="1"/>
            <a:r>
              <a:rPr lang="en-US" dirty="0" smtClean="0"/>
              <a:t>Intel MMX (1996)</a:t>
            </a:r>
          </a:p>
          <a:p>
            <a:pPr lvl="2"/>
            <a:r>
              <a:rPr lang="en-US" dirty="0" smtClean="0"/>
              <a:t>Eight 8-bit integer ops or four 16-bit integer ops</a:t>
            </a:r>
          </a:p>
          <a:p>
            <a:pPr lvl="1"/>
            <a:r>
              <a:rPr lang="en-US" dirty="0" smtClean="0"/>
              <a:t>Streaming SIMD Extensions (SSE) (1999)</a:t>
            </a:r>
          </a:p>
          <a:p>
            <a:pPr lvl="2"/>
            <a:r>
              <a:rPr lang="en-US" dirty="0" smtClean="0"/>
              <a:t>Eight 16-bit integer ops</a:t>
            </a:r>
          </a:p>
          <a:p>
            <a:pPr lvl="2"/>
            <a:r>
              <a:rPr lang="en-US" dirty="0" smtClean="0"/>
              <a:t>Four 32-bit integer/</a:t>
            </a:r>
            <a:r>
              <a:rPr lang="en-US" dirty="0" err="1" smtClean="0"/>
              <a:t>fp</a:t>
            </a:r>
            <a:r>
              <a:rPr lang="en-US" dirty="0" smtClean="0"/>
              <a:t> ops or two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Advanced Vector Extensions (2010)</a:t>
            </a:r>
          </a:p>
          <a:p>
            <a:pPr lvl="2"/>
            <a:r>
              <a:rPr lang="en-US" dirty="0" smtClean="0"/>
              <a:t>Four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mbria" pitchFamily="18" charset="0"/>
              </a:rPr>
              <a:t>Given the hardware invested to do graphics well,</a:t>
            </a:r>
            <a:r>
              <a:rPr lang="en-US" sz="4000" dirty="0" smtClean="0">
                <a:latin typeface="Cooper Black" pitchFamily="18" charset="0"/>
              </a:rPr>
              <a:t> </a:t>
            </a:r>
          </a:p>
          <a:p>
            <a:pPr marL="0" indent="0">
              <a:buNone/>
            </a:pPr>
            <a:endParaRPr lang="en-US" sz="4000" dirty="0" smtClean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oper Black" pitchFamily="18" charset="0"/>
              </a:rPr>
              <a:t>how can we supplement it to improve performance of a wider range of applications?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GPU Accelerated or Many-core Computation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NVIDIA GPU</a:t>
            </a:r>
          </a:p>
          <a:p>
            <a:pPr lvl="1"/>
            <a:r>
              <a:rPr lang="en-US" sz="3200" dirty="0" smtClean="0"/>
              <a:t>Reliable performance, communication </a:t>
            </a:r>
            <a:r>
              <a:rPr lang="en-US" sz="3200" dirty="0"/>
              <a:t>between CPU and GPU using the PCIE </a:t>
            </a:r>
            <a:r>
              <a:rPr lang="en-US" sz="3200" dirty="0" smtClean="0"/>
              <a:t>channels</a:t>
            </a:r>
          </a:p>
          <a:p>
            <a:pPr lvl="1"/>
            <a:r>
              <a:rPr lang="en-US" sz="3200" dirty="0"/>
              <a:t>Tesla </a:t>
            </a:r>
            <a:r>
              <a:rPr lang="en-US" sz="3200" dirty="0" smtClean="0"/>
              <a:t>M2090</a:t>
            </a:r>
          </a:p>
          <a:p>
            <a:pPr lvl="2"/>
            <a:r>
              <a:rPr lang="en-US" sz="2800" dirty="0" smtClean="0"/>
              <a:t>512 CUDA cores (16 Streaming Multiprocessor x 32 cores/SM )</a:t>
            </a:r>
            <a:endParaRPr lang="en-US" sz="2800" dirty="0"/>
          </a:p>
          <a:p>
            <a:pPr lvl="2"/>
            <a:r>
              <a:rPr lang="en-US" sz="2800" dirty="0" smtClean="0"/>
              <a:t>1331 GFLOPs (single precision)</a:t>
            </a:r>
          </a:p>
          <a:p>
            <a:pPr lvl="3"/>
            <a:r>
              <a:rPr lang="en-US" altLang="zh-CN" dirty="0" smtClean="0"/>
              <a:t>GFLOPs: </a:t>
            </a:r>
            <a:r>
              <a:rPr lang="zh-CN" altLang="zh-CN" dirty="0" smtClean="0"/>
              <a:t>Floating-point </a:t>
            </a:r>
            <a:r>
              <a:rPr lang="zh-CN" altLang="zh-CN" dirty="0"/>
              <a:t>operations per second</a:t>
            </a:r>
            <a:endParaRPr lang="en-US" dirty="0" smtClean="0"/>
          </a:p>
          <a:p>
            <a:pPr lvl="2"/>
            <a:r>
              <a:rPr lang="en-US" sz="2800" dirty="0" smtClean="0"/>
              <a:t>6GB memory </a:t>
            </a:r>
            <a:r>
              <a:rPr lang="en-US" sz="2800" dirty="0"/>
              <a:t>with </a:t>
            </a:r>
            <a:r>
              <a:rPr lang="en-US" sz="2800" dirty="0" smtClean="0"/>
              <a:t>177GB/sec bandwidth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GPU Accelerated or Many-core Computation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APU (Accelerated </a:t>
            </a:r>
            <a:r>
              <a:rPr lang="en-US" sz="3600" dirty="0"/>
              <a:t>Processing </a:t>
            </a:r>
            <a:r>
              <a:rPr lang="en-US" sz="3600" dirty="0" smtClean="0"/>
              <a:t>Unit) – AMD</a:t>
            </a:r>
          </a:p>
          <a:p>
            <a:pPr lvl="1"/>
            <a:r>
              <a:rPr lang="en-US" sz="3200" dirty="0"/>
              <a:t>CPU and GPU functionality on a single </a:t>
            </a:r>
            <a:r>
              <a:rPr lang="en-US" sz="3200" dirty="0" smtClean="0"/>
              <a:t>chip</a:t>
            </a:r>
          </a:p>
          <a:p>
            <a:pPr lvl="1"/>
            <a:r>
              <a:rPr lang="en-US" sz="3200" dirty="0"/>
              <a:t>AMD </a:t>
            </a:r>
            <a:r>
              <a:rPr lang="en-US" sz="3200" dirty="0" err="1" smtClean="0"/>
              <a:t>FirePro</a:t>
            </a:r>
            <a:r>
              <a:rPr lang="en-US" sz="3200" dirty="0" smtClean="0"/>
              <a:t> A320</a:t>
            </a:r>
          </a:p>
          <a:p>
            <a:pPr lvl="2"/>
            <a:r>
              <a:rPr lang="en-US" sz="2800" dirty="0" smtClean="0"/>
              <a:t>4 CPU cores and 384 GPU processors</a:t>
            </a:r>
          </a:p>
          <a:p>
            <a:pPr lvl="2"/>
            <a:r>
              <a:rPr lang="en-US" sz="2800" dirty="0" smtClean="0"/>
              <a:t>736 GFLOPs (single precision) @ 100W</a:t>
            </a:r>
          </a:p>
          <a:p>
            <a:pPr lvl="2"/>
            <a:r>
              <a:rPr lang="en-US" sz="2800" dirty="0" smtClean="0"/>
              <a:t>Up to 2GB </a:t>
            </a:r>
            <a:r>
              <a:rPr lang="en-US" sz="2800" dirty="0"/>
              <a:t>dedicated </a:t>
            </a:r>
            <a:r>
              <a:rPr lang="en-US" sz="2800" dirty="0" smtClean="0"/>
              <a:t>memory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Programming the NVIDIA GPU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5762"/>
            <a:ext cx="8229600" cy="4456437"/>
          </a:xfrm>
        </p:spPr>
        <p:txBody>
          <a:bodyPr>
            <a:normAutofit/>
          </a:bodyPr>
          <a:lstStyle/>
          <a:p>
            <a:r>
              <a:rPr lang="en-US" dirty="0" smtClean="0"/>
              <a:t>Heterogeneous execution model</a:t>
            </a:r>
          </a:p>
          <a:p>
            <a:pPr lvl="1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r>
              <a:rPr lang="en-US" dirty="0" smtClean="0"/>
              <a:t>Develop a programming language (CUDA) for GPU</a:t>
            </a:r>
          </a:p>
          <a:p>
            <a:r>
              <a:rPr lang="en-US" dirty="0" smtClean="0"/>
              <a:t>Unify all forms of GPU parallelism as </a:t>
            </a:r>
            <a:r>
              <a:rPr lang="en-US" i="1" dirty="0" smtClean="0"/>
              <a:t>CUDA thread</a:t>
            </a:r>
          </a:p>
          <a:p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ylfaen" pitchFamily="18" charset="0"/>
              </a:rPr>
              <a:t>We use NVIDIA GPU as the example for discussion</a:t>
            </a:r>
            <a:endParaRPr lang="en-US" sz="2800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758741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0562"/>
            <a:ext cx="758741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Fermi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259513"/>
            <a:ext cx="2133600" cy="365125"/>
          </a:xfrm>
        </p:spPr>
        <p:txBody>
          <a:bodyPr/>
          <a:lstStyle/>
          <a:p>
            <a:fld id="{31A2B964-CE14-45CC-A36F-5F52B7A805F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259681"/>
            <a:ext cx="762000" cy="18288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620000" y="2286000"/>
            <a:ext cx="1480384" cy="1524000"/>
          </a:xfrm>
          <a:prstGeom prst="wedgeRectCallout">
            <a:avLst>
              <a:gd name="adj1" fmla="val -159307"/>
              <a:gd name="adj2" fmla="val -4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One Stream Processor (SM)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6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Fermi Multithreaded 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355"/>
          <a:stretch/>
        </p:blipFill>
        <p:spPr bwMode="auto">
          <a:xfrm>
            <a:off x="0" y="701437"/>
            <a:ext cx="4966861" cy="59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966862" y="914400"/>
            <a:ext cx="3807810" cy="5486400"/>
          </a:xfrm>
        </p:spPr>
        <p:txBody>
          <a:bodyPr>
            <a:normAutofit/>
          </a:bodyPr>
          <a:lstStyle/>
          <a:p>
            <a:pPr marL="225425" indent="-225425"/>
            <a:r>
              <a:rPr lang="en-US" dirty="0" smtClean="0"/>
              <a:t>Each Streaming Processor (SM)</a:t>
            </a:r>
          </a:p>
          <a:p>
            <a:pPr marL="625475" lvl="1" indent="-225425"/>
            <a:r>
              <a:rPr lang="en-US" dirty="0" smtClean="0"/>
              <a:t>32 SIMD lanes</a:t>
            </a:r>
          </a:p>
          <a:p>
            <a:pPr marL="625475" lvl="1" indent="-225425"/>
            <a:r>
              <a:rPr lang="en-US" dirty="0" smtClean="0"/>
              <a:t>16 load/store units</a:t>
            </a:r>
          </a:p>
          <a:p>
            <a:pPr marL="625475" lvl="1" indent="-225425"/>
            <a:r>
              <a:rPr lang="en-US" dirty="0" smtClean="0"/>
              <a:t>32,768 registers</a:t>
            </a:r>
          </a:p>
          <a:p>
            <a:pPr marL="225425" indent="-225425"/>
            <a:endParaRPr lang="en-US" dirty="0" smtClean="0"/>
          </a:p>
          <a:p>
            <a:pPr marL="225425" indent="-225425"/>
            <a:r>
              <a:rPr lang="en-US" dirty="0" smtClean="0"/>
              <a:t>Each SIMD thread has up to</a:t>
            </a:r>
          </a:p>
          <a:p>
            <a:pPr marL="465138" lvl="1" indent="-120650"/>
            <a:r>
              <a:rPr lang="en-US" dirty="0" smtClean="0"/>
              <a:t>64 vector registers of 32 32-bit elements</a:t>
            </a:r>
          </a:p>
        </p:txBody>
      </p:sp>
    </p:spTree>
    <p:extLst>
      <p:ext uri="{BB962C8B-B14F-4D97-AF65-F5344CB8AC3E}">
        <p14:creationId xmlns:p14="http://schemas.microsoft.com/office/powerpoint/2010/main" val="27685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Abbreviation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Single </a:t>
            </a:r>
            <a:r>
              <a:rPr lang="en-US" altLang="zh-CN" sz="2400" dirty="0"/>
              <a:t>instruction stream, multiple data streams (SIMD)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Multiple instruction streams, multiple data streams (MIMD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GPU Compared to Vector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atrix-oriented scientific computing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edia-oriented image and sound processors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SIMD can be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In the previous decade, roughly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Two additional cores per chip per year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SIMD width doubles every four years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If the rates are the similar in the next decade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Potential speedup from SIMD to be twice that from MIMD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single instruction -&gt; dozens of operations on independent data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4872"/>
          </a:xfrm>
        </p:spPr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800" dirty="0" smtClean="0"/>
              <a:t>Example architecture:  VMIPS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800" dirty="0" smtClean="0"/>
          </a:p>
          <a:p>
            <a:pPr lvl="1">
              <a:lnSpc>
                <a:spcPct val="90000"/>
              </a:lnSpc>
            </a:pPr>
            <a:r>
              <a:rPr lang="en-US" sz="3300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register holds a 64-element, 64 bits/element vector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Register 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2" descr="f04-02-97801238387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4724400" cy="48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1" y="5334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The </a:t>
            </a:r>
            <a:r>
              <a:rPr lang="en-GB" altLang="zh-CN" b="1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basic structure of a vector architecture, VMIPS</a:t>
            </a:r>
            <a:r>
              <a:rPr lang="en-GB" altLang="zh-CN" b="1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.</a:t>
            </a:r>
          </a:p>
          <a:p>
            <a:r>
              <a:rPr lang="en-GB" altLang="zh-CN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This processor has a scalar architecture just like MIPS. There are also eight 64-element vector registers, and all the functional units are vector functional units.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ADDVV.D:  add two vectors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MULVS.D:  multiply each element of a vector by a scalar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 marL="231775" indent="-231775">
              <a:lnSpc>
                <a:spcPct val="90000"/>
              </a:lnSpc>
            </a:pPr>
            <a:endParaRPr lang="en-US" sz="2400" dirty="0" smtClean="0"/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Example:  DAXPY</a:t>
            </a:r>
          </a:p>
          <a:p>
            <a:pPr marL="231775" lvl="1" indent="-231775">
              <a:lnSpc>
                <a:spcPct val="90000"/>
              </a:lnSpc>
            </a:pPr>
            <a:r>
              <a:rPr lang="en-US" sz="2000" b="1" dirty="0" smtClean="0"/>
              <a:t>Y = a x </a:t>
            </a:r>
            <a:r>
              <a:rPr lang="en-US" sz="2000" b="1" dirty="0" err="1" smtClean="0"/>
              <a:t>X</a:t>
            </a:r>
            <a:r>
              <a:rPr lang="en-US" sz="2000" b="1" dirty="0" smtClean="0"/>
              <a:t> + Y</a:t>
            </a:r>
            <a:r>
              <a:rPr lang="en-US" sz="2000" dirty="0" smtClean="0"/>
              <a:t>,  X and Y are vectors, a is a scalar</a:t>
            </a:r>
          </a:p>
          <a:p>
            <a:pPr marL="231775" lvl="1" indent="-231775">
              <a:lnSpc>
                <a:spcPct val="90000"/>
              </a:lnSpc>
            </a:pPr>
            <a:endParaRPr lang="en-US" sz="2000" dirty="0" smtClean="0"/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L.D	             	F0,a		; load scalar a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LV			V1,Rx		; load vector X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MULVS.D		V2,V1,F0	; vector-scalar multiply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LV			V3,Ry		; load vector Y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ADDVV		V4,V2,V3	; add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SV			Ry,V4		; store the result</a:t>
            </a:r>
          </a:p>
          <a:p>
            <a:pPr marL="231775" lvl="1" indent="-231775">
              <a:lnSpc>
                <a:spcPct val="90000"/>
              </a:lnSpc>
              <a:buNone/>
            </a:pPr>
            <a:endParaRPr lang="en-US" dirty="0" smtClean="0"/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Requires 6 instructions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1188" y="115888"/>
            <a:ext cx="8281987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DAXPY in MIPS Instructions</a:t>
            </a:r>
            <a:endParaRPr lang="en-A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9553" y="908720"/>
            <a:ext cx="8415536" cy="53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smtClean="0"/>
              <a:t>Example:  DAXPY (double precision a*X+Y)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		</a:t>
            </a:r>
            <a:r>
              <a:rPr lang="en-US" sz="2000" dirty="0" smtClean="0"/>
              <a:t>L.D		F0,a		; load scalar a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DADDIU	R4,Rx,#512	                ; last address to load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Loop: 	L.D		F2,0(Rx	)	; load X[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MUL.D		F2,F2,F0	                ; a x X[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L.D		F4,0(</a:t>
            </a:r>
            <a:r>
              <a:rPr lang="en-US" sz="2000" dirty="0" err="1" smtClean="0"/>
              <a:t>Ry</a:t>
            </a:r>
            <a:r>
              <a:rPr lang="en-US" sz="2000" dirty="0" smtClean="0"/>
              <a:t>)           	; load Y[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ADD.D		F4,F2,F2		; a x X[</a:t>
            </a:r>
            <a:r>
              <a:rPr lang="en-US" sz="2000" dirty="0" err="1" smtClean="0"/>
              <a:t>i</a:t>
            </a:r>
            <a:r>
              <a:rPr lang="en-US" sz="2000" dirty="0" smtClean="0"/>
              <a:t>] + Y[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S.D		F4,9(</a:t>
            </a:r>
            <a:r>
              <a:rPr lang="en-US" sz="2000" dirty="0" err="1" smtClean="0"/>
              <a:t>Ry</a:t>
            </a:r>
            <a:r>
              <a:rPr lang="en-US" sz="2000" dirty="0" smtClean="0"/>
              <a:t>)		; store into Y[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DADDIU	Rx,Rx,#8			; increment index to X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DADDIU	Ry,Ry,#8			; increment index to Y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SUBBU		R20,R4,Rx	; compute bound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/>
              <a:t>		BNEZ		R20,Loop	; check if done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Requires almost 600 MIPS instructions</a:t>
            </a:r>
            <a:endParaRPr lang="en-US" dirty="0" smtClean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1135</Words>
  <Application>Microsoft Office PowerPoint</Application>
  <PresentationFormat>On-screen Show (4:3)</PresentationFormat>
  <Paragraphs>268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Vector, SIMD Extensions and GPU</vt:lpstr>
      <vt:lpstr>Abbreviation</vt:lpstr>
      <vt:lpstr>Introduction</vt:lpstr>
      <vt:lpstr>SIMD Parallelism</vt:lpstr>
      <vt:lpstr>Vector Architectures</vt:lpstr>
      <vt:lpstr>VMIPS</vt:lpstr>
      <vt:lpstr>PowerPoint Presentation</vt:lpstr>
      <vt:lpstr>VMIPS Instructions</vt:lpstr>
      <vt:lpstr>PowerPoint Presentation</vt:lpstr>
      <vt:lpstr>SIMD Extensions</vt:lpstr>
      <vt:lpstr>PowerPoint Presentation</vt:lpstr>
      <vt:lpstr>SIMD Implementations</vt:lpstr>
      <vt:lpstr>Graphical Processing Units</vt:lpstr>
      <vt:lpstr>GPU Accelerated or Many-core Computation</vt:lpstr>
      <vt:lpstr>GPU Accelerated or Many-core Computation (cont.)</vt:lpstr>
      <vt:lpstr>Programming the NVIDIA GPU</vt:lpstr>
      <vt:lpstr>Fermi GPU</vt:lpstr>
      <vt:lpstr>NVIDIA GPU Memory Structures</vt:lpstr>
      <vt:lpstr>Fermi Multithreaded SIMD Proc.</vt:lpstr>
      <vt:lpstr>GPU Compared to Vector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Vector, SIMD, and GPU</dc:title>
  <dc:creator>zma</dc:creator>
  <cp:lastModifiedBy>tanben</cp:lastModifiedBy>
  <cp:revision>189</cp:revision>
  <dcterms:created xsi:type="dcterms:W3CDTF">2012-11-15T06:48:35Z</dcterms:created>
  <dcterms:modified xsi:type="dcterms:W3CDTF">2013-11-18T15:47:59Z</dcterms:modified>
</cp:coreProperties>
</file>