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35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7" r:id="rId50"/>
    <p:sldId id="308" r:id="rId51"/>
    <p:sldId id="359" r:id="rId52"/>
    <p:sldId id="309" r:id="rId53"/>
    <p:sldId id="310"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56" r:id="rId77"/>
    <p:sldId id="358"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0" autoAdjust="0"/>
  </p:normalViewPr>
  <p:slideViewPr>
    <p:cSldViewPr>
      <p:cViewPr varScale="1">
        <p:scale>
          <a:sx n="65" d="100"/>
          <a:sy n="65" d="100"/>
        </p:scale>
        <p:origin x="-84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B5AC4D-0BFE-45E3-A13C-9641F5420C85}" type="datetimeFigureOut">
              <a:rPr lang="en-US" smtClean="0"/>
              <a:t>11/18/2012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67B05-E73E-4830-8690-FC683CB680BF}" type="slidenum">
              <a:rPr lang="en-US" smtClean="0"/>
              <a:t>‹#›</a:t>
            </a:fld>
            <a:endParaRPr lang="en-US"/>
          </a:p>
        </p:txBody>
      </p:sp>
    </p:spTree>
    <p:extLst>
      <p:ext uri="{BB962C8B-B14F-4D97-AF65-F5344CB8AC3E}">
        <p14:creationId xmlns:p14="http://schemas.microsoft.com/office/powerpoint/2010/main" val="201919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4514B-ABEA-44AD-A01F-BC8E5C7D8182}" type="slidenum">
              <a:rPr lang="en-US"/>
              <a:pPr/>
              <a:t>1</a:t>
            </a:fld>
            <a:endParaRPr lang="en-US"/>
          </a:p>
        </p:txBody>
      </p:sp>
      <p:sp>
        <p:nvSpPr>
          <p:cNvPr id="475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5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40E65BD8-1F01-450A-9D35-A561D2D4F9FA}" type="slidenum">
              <a:rPr lang="en-US" altLang="zh-TW" sz="1200" b="0" smtClean="0"/>
              <a:pPr/>
              <a:t>16</a:t>
            </a:fld>
            <a:endParaRPr lang="en-US" altLang="zh-TW" sz="1200" b="0" smtClean="0"/>
          </a:p>
        </p:txBody>
      </p:sp>
      <p:sp>
        <p:nvSpPr>
          <p:cNvPr id="55299" name="Rectangle 2"/>
          <p:cNvSpPr>
            <a:spLocks noGrp="1" noChangeArrowheads="1"/>
          </p:cNvSpPr>
          <p:nvPr>
            <p:ph type="body" idx="1"/>
          </p:nvPr>
        </p:nvSpPr>
        <p:spPr>
          <a:xfrm>
            <a:off x="516919" y="4345157"/>
            <a:ext cx="5909246" cy="41124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4" tIns="46983" rIns="95644" bIns="46983"/>
          <a:lstStyle/>
          <a:p>
            <a:r>
              <a:rPr lang="en-US" altLang="zh-TW" smtClean="0"/>
              <a:t>For class handout</a:t>
            </a:r>
          </a:p>
        </p:txBody>
      </p:sp>
      <p:sp>
        <p:nvSpPr>
          <p:cNvPr id="55300" name="Rectangle 3"/>
          <p:cNvSpPr>
            <a:spLocks noGrp="1" noRot="1" noChangeAspect="1" noChangeArrowheads="1" noTextEdit="1"/>
          </p:cNvSpPr>
          <p:nvPr>
            <p:ph type="sldImg"/>
          </p:nvPr>
        </p:nvSpPr>
        <p:spPr>
          <a:xfrm>
            <a:off x="1165225" y="590550"/>
            <a:ext cx="4549775"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EBADE26C-0E1D-4517-A4A0-9F41559193DB}" type="slidenum">
              <a:rPr lang="en-US" altLang="zh-TW" sz="1200" b="0" smtClean="0"/>
              <a:pPr/>
              <a:t>17</a:t>
            </a:fld>
            <a:endParaRPr lang="en-US" altLang="zh-TW" sz="1200" b="0" smtClean="0"/>
          </a:p>
        </p:txBody>
      </p:sp>
      <p:sp>
        <p:nvSpPr>
          <p:cNvPr id="56323" name="Rectangle 2"/>
          <p:cNvSpPr>
            <a:spLocks noGrp="1" noChangeArrowheads="1"/>
          </p:cNvSpPr>
          <p:nvPr>
            <p:ph type="body" idx="1"/>
          </p:nvPr>
        </p:nvSpPr>
        <p:spPr>
          <a:xfrm>
            <a:off x="516919" y="4345157"/>
            <a:ext cx="5909246" cy="41124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4" tIns="46983" rIns="95644" bIns="46983"/>
          <a:lstStyle/>
          <a:p>
            <a:endParaRPr lang="zh-TW" altLang="zh-TW" smtClean="0"/>
          </a:p>
        </p:txBody>
      </p:sp>
      <p:sp>
        <p:nvSpPr>
          <p:cNvPr id="56324" name="Rectangle 3"/>
          <p:cNvSpPr>
            <a:spLocks noGrp="1" noRot="1" noChangeAspect="1" noChangeArrowheads="1" noTextEdit="1"/>
          </p:cNvSpPr>
          <p:nvPr>
            <p:ph type="sldImg"/>
          </p:nvPr>
        </p:nvSpPr>
        <p:spPr>
          <a:xfrm>
            <a:off x="1165225" y="590550"/>
            <a:ext cx="4549775"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B3380D9C-3CCA-48E2-9A20-9CD4C2BF1B7D}" type="slidenum">
              <a:rPr lang="en-US" altLang="zh-TW" sz="1200" b="0" smtClean="0"/>
              <a:pPr/>
              <a:t>18</a:t>
            </a:fld>
            <a:endParaRPr lang="en-US" altLang="zh-TW" sz="1200" b="0" smtClean="0"/>
          </a:p>
        </p:txBody>
      </p:sp>
      <p:sp>
        <p:nvSpPr>
          <p:cNvPr id="57347" name="Rectangle 2"/>
          <p:cNvSpPr>
            <a:spLocks noGrp="1" noChangeArrowheads="1"/>
          </p:cNvSpPr>
          <p:nvPr>
            <p:ph type="body" idx="1"/>
          </p:nvPr>
        </p:nvSpPr>
        <p:spPr>
          <a:xfrm>
            <a:off x="516919" y="4345157"/>
            <a:ext cx="5909246" cy="41124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4" tIns="46983" rIns="95644" bIns="46983"/>
          <a:lstStyle/>
          <a:p>
            <a:endParaRPr lang="zh-TW" altLang="zh-TW" smtClean="0"/>
          </a:p>
        </p:txBody>
      </p:sp>
      <p:sp>
        <p:nvSpPr>
          <p:cNvPr id="57348" name="Rectangle 3"/>
          <p:cNvSpPr>
            <a:spLocks noGrp="1" noRot="1" noChangeAspect="1" noChangeArrowheads="1" noTextEdit="1"/>
          </p:cNvSpPr>
          <p:nvPr>
            <p:ph type="sldImg"/>
          </p:nvPr>
        </p:nvSpPr>
        <p:spPr>
          <a:xfrm>
            <a:off x="1165225" y="590550"/>
            <a:ext cx="4549775"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4C78AEF4-6602-4865-84E1-28171786E961}" type="slidenum">
              <a:rPr lang="en-US" altLang="zh-TW" sz="1200" b="0"/>
              <a:pPr/>
              <a:t>43</a:t>
            </a:fld>
            <a:endParaRPr lang="en-US" altLang="zh-TW" sz="1200" b="0"/>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B8012CFD-5D75-448D-872B-D350935B67DF}" type="slidenum">
              <a:rPr lang="en-US" altLang="zh-TW" sz="1200" b="0"/>
              <a:pPr/>
              <a:t>46</a:t>
            </a:fld>
            <a:endParaRPr lang="en-US" altLang="zh-TW" sz="1200" b="0"/>
          </a:p>
        </p:txBody>
      </p:sp>
      <p:sp>
        <p:nvSpPr>
          <p:cNvPr id="31747" name="Rectangle 2"/>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EDF36CE-7495-46E0-B6CD-26456ABC87D1}" type="slidenum">
              <a:rPr lang="en-US" altLang="zh-TW" sz="1200" b="0"/>
              <a:pPr/>
              <a:t>47</a:t>
            </a:fld>
            <a:endParaRPr lang="en-US" altLang="zh-TW" sz="1200" b="0"/>
          </a:p>
        </p:txBody>
      </p:sp>
      <p:sp>
        <p:nvSpPr>
          <p:cNvPr id="32771" name="Rectangle 2"/>
          <p:cNvSpPr>
            <a:spLocks noGrp="1" noRot="1" noChangeAspect="1" noChangeArrowheads="1" noTextEdit="1"/>
          </p:cNvSpPr>
          <p:nvPr>
            <p:ph type="sldImg"/>
          </p:nvPr>
        </p:nvSpPr>
        <p:spPr>
          <a:xfrm>
            <a:off x="923069" y="686386"/>
            <a:ext cx="5015073"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2" tIns="45680" rIns="91362" bIns="45680"/>
          <a:lstStyle/>
          <a:p>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D1FB044B-FD75-4774-8D6E-F098006BC568}" type="slidenum">
              <a:rPr lang="en-US" altLang="zh-TW" sz="1200" b="0"/>
              <a:pPr/>
              <a:t>48</a:t>
            </a:fld>
            <a:endParaRPr lang="en-US" altLang="zh-TW" sz="1200" b="0"/>
          </a:p>
        </p:txBody>
      </p:sp>
      <p:sp>
        <p:nvSpPr>
          <p:cNvPr id="33795" name="Rectangle 2"/>
          <p:cNvSpPr>
            <a:spLocks noGrp="1" noRot="1" noChangeAspect="1" noChangeArrowheads="1" noTextEdit="1"/>
          </p:cNvSpPr>
          <p:nvPr>
            <p:ph type="sldImg"/>
          </p:nvPr>
        </p:nvSpPr>
        <p:spPr>
          <a:xfrm>
            <a:off x="1143000" y="684213"/>
            <a:ext cx="4576763" cy="3432175"/>
          </a:xfrm>
          <a:ln/>
        </p:spPr>
      </p:sp>
      <p:sp>
        <p:nvSpPr>
          <p:cNvPr id="33796" name="Rectangle 3"/>
          <p:cNvSpPr>
            <a:spLocks noGrp="1" noChangeArrowheads="1"/>
          </p:cNvSpPr>
          <p:nvPr>
            <p:ph type="body" idx="1"/>
          </p:nvPr>
        </p:nvSpPr>
        <p:spPr>
          <a:xfrm>
            <a:off x="915042" y="4343693"/>
            <a:ext cx="5027916" cy="41153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92" tIns="47546" rIns="95092" bIns="47546"/>
          <a:lstStyle/>
          <a:p>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E7C9AF6-9494-444C-87F7-A44B209ED630}" type="datetime3">
              <a:rPr lang="en-AU"/>
              <a:pPr/>
              <a:t>18 November, 2012</a:t>
            </a:fld>
            <a:endParaRPr lang="en-AU"/>
          </a:p>
        </p:txBody>
      </p:sp>
      <p:sp>
        <p:nvSpPr>
          <p:cNvPr id="6" name="Rectangle 6"/>
          <p:cNvSpPr>
            <a:spLocks noGrp="1" noChangeArrowheads="1"/>
          </p:cNvSpPr>
          <p:nvPr>
            <p:ph type="ftr" sz="quarter" idx="4"/>
          </p:nvPr>
        </p:nvSpPr>
        <p:spPr>
          <a:ln/>
        </p:spPr>
        <p:txBody>
          <a:bodyPr/>
          <a:lstStyle/>
          <a:p>
            <a:r>
              <a:rPr lang="en-AU"/>
              <a:t>Chapter 6 — Storage and Other I/O Topics</a:t>
            </a:r>
          </a:p>
        </p:txBody>
      </p:sp>
      <p:sp>
        <p:nvSpPr>
          <p:cNvPr id="7" name="Rectangle 7"/>
          <p:cNvSpPr>
            <a:spLocks noGrp="1" noChangeArrowheads="1"/>
          </p:cNvSpPr>
          <p:nvPr>
            <p:ph type="sldNum" sz="quarter" idx="5"/>
          </p:nvPr>
        </p:nvSpPr>
        <p:spPr>
          <a:ln/>
        </p:spPr>
        <p:txBody>
          <a:bodyPr/>
          <a:lstStyle/>
          <a:p>
            <a:fld id="{D4E382CF-8983-4DC4-AEEC-E89CB3935D43}" type="slidenum">
              <a:rPr lang="en-AU"/>
              <a:pPr/>
              <a:t>51</a:t>
            </a:fld>
            <a:endParaRPr lang="en-AU"/>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6522" y="8687385"/>
            <a:ext cx="2971478" cy="45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r"/>
            <a:fld id="{33DA63A1-7674-4E25-98C7-96F08891DF83}" type="slidenum">
              <a:rPr lang="en-US" altLang="zh-TW" sz="1200" b="0"/>
              <a:pPr algn="r"/>
              <a:t>67</a:t>
            </a:fld>
            <a:endParaRPr lang="en-US" altLang="zh-TW" sz="1200" b="0"/>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34307" y="692240"/>
            <a:ext cx="5007047" cy="3423146"/>
          </a:xfrm>
          <a:ln w="12700" cap="flat">
            <a:solidFill>
              <a:schemeClr val="tx1"/>
            </a:solidFill>
          </a:ln>
        </p:spPr>
      </p:sp>
      <p:sp>
        <p:nvSpPr>
          <p:cNvPr id="33795" name="Rectangle 3"/>
          <p:cNvSpPr>
            <a:spLocks noGrp="1" noChangeArrowheads="1"/>
          </p:cNvSpPr>
          <p:nvPr>
            <p:ph type="body" idx="1"/>
          </p:nvPr>
        </p:nvSpPr>
        <p:spPr>
          <a:xfrm>
            <a:off x="597186" y="4345157"/>
            <a:ext cx="5663629" cy="41139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80" tIns="47840" rIns="95680" bIns="47840"/>
          <a:lstStyle/>
          <a:p>
            <a:endParaRPr lang="en-US" altLang="zh-TW" sz="11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24A4D8C4-BDA3-4D8C-BE55-6B5445C85C71}" type="slidenum">
              <a:rPr lang="en-US" altLang="zh-TW" sz="1200" b="0" smtClean="0"/>
              <a:pPr/>
              <a:t>2</a:t>
            </a:fld>
            <a:endParaRPr lang="en-US" altLang="zh-TW" sz="1200" b="0" smtClean="0"/>
          </a:p>
        </p:txBody>
      </p:sp>
      <p:sp>
        <p:nvSpPr>
          <p:cNvPr id="4710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0" tIns="44440" rIns="90470" bIns="44440"/>
          <a:lstStyle/>
          <a:p>
            <a:endParaRPr lang="zh-TW" altLang="zh-TW" smtClean="0"/>
          </a:p>
        </p:txBody>
      </p:sp>
      <p:sp>
        <p:nvSpPr>
          <p:cNvPr id="47108" name="Rectangle 3"/>
          <p:cNvSpPr>
            <a:spLocks noGrp="1" noRot="1" noChangeAspect="1" noChangeArrowheads="1" noTextEdit="1"/>
          </p:cNvSpPr>
          <p:nvPr>
            <p:ph type="sldImg"/>
          </p:nvPr>
        </p:nvSpPr>
        <p:spPr>
          <a:xfrm>
            <a:off x="1155700" y="698500"/>
            <a:ext cx="4538663" cy="340360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35913" y="693704"/>
            <a:ext cx="5003835" cy="3421682"/>
          </a:xfrm>
          <a:ln w="12700" cap="flat">
            <a:solidFill>
              <a:schemeClr val="tx1"/>
            </a:solidFill>
          </a:ln>
        </p:spPr>
      </p:sp>
      <p:sp>
        <p:nvSpPr>
          <p:cNvPr id="34819" name="Rectangle 3"/>
          <p:cNvSpPr>
            <a:spLocks noGrp="1" noChangeArrowheads="1"/>
          </p:cNvSpPr>
          <p:nvPr>
            <p:ph type="body" idx="1"/>
          </p:nvPr>
        </p:nvSpPr>
        <p:spPr>
          <a:xfrm>
            <a:off x="913438" y="4343693"/>
            <a:ext cx="5031126" cy="41139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06" tIns="48652" rIns="97306" bIns="48652"/>
          <a:lstStyle/>
          <a:p>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522" y="8687385"/>
            <a:ext cx="2971478" cy="45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r"/>
            <a:fld id="{B4BD4C19-9E21-4355-81D1-4782D7299057}" type="slidenum">
              <a:rPr lang="en-US" altLang="zh-TW" sz="1200" b="0"/>
              <a:pPr algn="r"/>
              <a:t>78</a:t>
            </a:fld>
            <a:endParaRPr lang="en-US" altLang="zh-TW" sz="1200" b="0"/>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BF3F027-11EF-4FD8-9FF2-FAA54D7F4B19}" type="slidenum">
              <a:rPr lang="en-US" altLang="zh-TW" smtClean="0"/>
              <a:pPr>
                <a:defRPr/>
              </a:pPr>
              <a:t>79</a:t>
            </a:fld>
            <a:endParaRPr lang="en-US" altLang="zh-TW"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C3AAD733-87AC-4ED3-8895-DF593DC9A257}" type="slidenum">
              <a:rPr lang="en-US" altLang="zh-TW" smtClean="0"/>
              <a:pPr>
                <a:defRPr/>
              </a:pPr>
              <a:t>81</a:t>
            </a:fld>
            <a:endParaRPr lang="en-US" altLang="zh-TW"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386B1C8A-E6EB-450C-B2B7-8CA107B01ABA}" type="slidenum">
              <a:rPr lang="en-US" altLang="zh-TW" smtClean="0"/>
              <a:pPr>
                <a:defRPr/>
              </a:pPr>
              <a:t>82</a:t>
            </a:fld>
            <a:endParaRPr lang="en-US" altLang="zh-TW"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6BE6008-94D8-4E50-986A-9D304DEFD517}" type="slidenum">
              <a:rPr lang="en-US" altLang="zh-TW" smtClean="0"/>
              <a:pPr>
                <a:defRPr/>
              </a:pPr>
              <a:t>83</a:t>
            </a:fld>
            <a:endParaRPr lang="en-US" altLang="zh-TW" smtClean="0"/>
          </a:p>
        </p:txBody>
      </p:sp>
      <p:sp>
        <p:nvSpPr>
          <p:cNvPr id="39939" name="Rectangle 2"/>
          <p:cNvSpPr>
            <a:spLocks noGrp="1" noRot="1" noChangeAspect="1" noChangeArrowheads="1" noTextEdit="1"/>
          </p:cNvSpPr>
          <p:nvPr>
            <p:ph type="sldImg"/>
          </p:nvPr>
        </p:nvSpPr>
        <p:spPr>
          <a:xfrm>
            <a:off x="918253" y="684923"/>
            <a:ext cx="5003836" cy="3421682"/>
          </a:xfrm>
          <a:ln/>
        </p:spPr>
      </p:sp>
      <p:sp>
        <p:nvSpPr>
          <p:cNvPr id="39940" name="Rectangle 3"/>
          <p:cNvSpPr>
            <a:spLocks noGrp="1" noChangeArrowheads="1"/>
          </p:cNvSpPr>
          <p:nvPr>
            <p:ph type="body" idx="1"/>
          </p:nvPr>
        </p:nvSpPr>
        <p:spPr>
          <a:xfrm>
            <a:off x="911831" y="4333449"/>
            <a:ext cx="5016679" cy="41066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255F458E-8948-4784-B048-EDC1B6F0A0D2}" type="slidenum">
              <a:rPr lang="en-US" altLang="zh-TW" smtClean="0"/>
              <a:pPr>
                <a:defRPr/>
              </a:pPr>
              <a:t>87</a:t>
            </a:fld>
            <a:endParaRPr lang="en-US" altLang="zh-TW"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smtClean="0"/>
          </a:p>
          <a:p>
            <a:endParaRPr lang="en-GB" altLang="zh-TW" smtClean="0"/>
          </a:p>
          <a:p>
            <a:endParaRPr lang="en-GB"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A193216A-42A2-4D0C-8069-B3BB0AC740F0}" type="slidenum">
              <a:rPr lang="en-US" altLang="zh-TW" smtClean="0"/>
              <a:pPr>
                <a:defRPr/>
              </a:pPr>
              <a:t>88</a:t>
            </a:fld>
            <a:endParaRPr lang="en-US" altLang="zh-TW"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smtClean="0"/>
          </a:p>
          <a:p>
            <a:endParaRPr lang="en-GB" altLang="zh-TW" smtClean="0"/>
          </a:p>
          <a:p>
            <a:endParaRPr lang="en-GB"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9443333B-F6CF-416D-88FB-DAD9E48F468C}" type="slidenum">
              <a:rPr lang="en-US" altLang="zh-TW" smtClean="0"/>
              <a:pPr>
                <a:defRPr/>
              </a:pPr>
              <a:t>91</a:t>
            </a:fld>
            <a:endParaRPr lang="en-US" altLang="zh-TW" smtClean="0"/>
          </a:p>
        </p:txBody>
      </p:sp>
      <p:sp>
        <p:nvSpPr>
          <p:cNvPr id="43011" name="Rectangle 2"/>
          <p:cNvSpPr>
            <a:spLocks noGrp="1" noRot="1" noChangeAspect="1" noChangeArrowheads="1" noTextEdit="1"/>
          </p:cNvSpPr>
          <p:nvPr>
            <p:ph type="sldImg"/>
          </p:nvPr>
        </p:nvSpPr>
        <p:spPr>
          <a:xfrm>
            <a:off x="918253" y="684923"/>
            <a:ext cx="5003836" cy="3421682"/>
          </a:xfrm>
          <a:ln/>
        </p:spPr>
      </p:sp>
      <p:sp>
        <p:nvSpPr>
          <p:cNvPr id="43012" name="Rectangle 3"/>
          <p:cNvSpPr>
            <a:spLocks noGrp="1" noChangeArrowheads="1"/>
          </p:cNvSpPr>
          <p:nvPr>
            <p:ph type="body" idx="1"/>
          </p:nvPr>
        </p:nvSpPr>
        <p:spPr>
          <a:xfrm>
            <a:off x="911831" y="4333449"/>
            <a:ext cx="5016679" cy="41066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5D99AFB8-A433-48B6-82E6-B12FE03313D7}" type="slidenum">
              <a:rPr lang="en-US" altLang="zh-TW" smtClean="0"/>
              <a:pPr>
                <a:defRPr/>
              </a:pPr>
              <a:t>96</a:t>
            </a:fld>
            <a:endParaRPr lang="en-US" altLang="zh-TW" smtClean="0"/>
          </a:p>
        </p:txBody>
      </p:sp>
      <p:sp>
        <p:nvSpPr>
          <p:cNvPr id="44035" name="Rectangle 2"/>
          <p:cNvSpPr>
            <a:spLocks noGrp="1" noRot="1" noChangeAspect="1" noChangeArrowheads="1" noTextEdit="1"/>
          </p:cNvSpPr>
          <p:nvPr>
            <p:ph type="sldImg"/>
          </p:nvPr>
        </p:nvSpPr>
        <p:spPr>
          <a:xfrm>
            <a:off x="1138238" y="684213"/>
            <a:ext cx="4562475" cy="3422650"/>
          </a:xfrm>
          <a:ln/>
        </p:spPr>
      </p:sp>
      <p:sp>
        <p:nvSpPr>
          <p:cNvPr id="44036" name="Rectangle 3"/>
          <p:cNvSpPr>
            <a:spLocks noGrp="1" noChangeArrowheads="1"/>
          </p:cNvSpPr>
          <p:nvPr>
            <p:ph type="body" idx="1"/>
          </p:nvPr>
        </p:nvSpPr>
        <p:spPr>
          <a:xfrm>
            <a:off x="911831" y="4333449"/>
            <a:ext cx="5016679" cy="41066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A3A84E95-2302-4045-B313-0AB0FA84445D}" type="slidenum">
              <a:rPr lang="en-US" altLang="zh-TW" sz="1200" b="0" smtClean="0"/>
              <a:pPr/>
              <a:t>3</a:t>
            </a:fld>
            <a:endParaRPr lang="en-US" altLang="zh-TW" sz="1200" b="0" smtClean="0"/>
          </a:p>
        </p:txBody>
      </p:sp>
      <p:sp>
        <p:nvSpPr>
          <p:cNvPr id="48131" name="Rectangle 2"/>
          <p:cNvSpPr>
            <a:spLocks noGrp="1" noRot="1" noChangeAspect="1" noChangeArrowheads="1" noTextEdit="1"/>
          </p:cNvSpPr>
          <p:nvPr>
            <p:ph type="sldImg"/>
          </p:nvPr>
        </p:nvSpPr>
        <p:spPr>
          <a:xfrm>
            <a:off x="1160463" y="587375"/>
            <a:ext cx="4554537" cy="3416300"/>
          </a:xfrm>
          <a:ln/>
        </p:spPr>
      </p:sp>
      <p:sp>
        <p:nvSpPr>
          <p:cNvPr id="48132" name="Rectangle 3"/>
          <p:cNvSpPr>
            <a:spLocks noGrp="1" noChangeArrowheads="1"/>
          </p:cNvSpPr>
          <p:nvPr>
            <p:ph type="body" idx="1"/>
          </p:nvPr>
        </p:nvSpPr>
        <p:spPr>
          <a:xfrm>
            <a:off x="516919" y="4343693"/>
            <a:ext cx="5909246" cy="41124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5" rIns="96651" bIns="48325"/>
          <a:lstStyle/>
          <a:p>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284A6E82-10C5-4131-A36B-9ADB872950F1}" type="slidenum">
              <a:rPr lang="en-US" altLang="zh-TW" sz="1200" b="0" smtClean="0"/>
              <a:pPr/>
              <a:t>6</a:t>
            </a:fld>
            <a:endParaRPr lang="en-US" altLang="zh-TW" sz="1200" b="0" smtClean="0"/>
          </a:p>
        </p:txBody>
      </p:sp>
      <p:sp>
        <p:nvSpPr>
          <p:cNvPr id="49155" name="Rectangle 2"/>
          <p:cNvSpPr>
            <a:spLocks noGrp="1" noChangeArrowheads="1"/>
          </p:cNvSpPr>
          <p:nvPr>
            <p:ph type="body" idx="1"/>
          </p:nvPr>
        </p:nvSpPr>
        <p:spPr>
          <a:xfrm>
            <a:off x="1252163" y="4343693"/>
            <a:ext cx="4279829" cy="41139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zh-TW" altLang="zh-TW" smtClean="0"/>
          </a:p>
        </p:txBody>
      </p:sp>
      <p:sp>
        <p:nvSpPr>
          <p:cNvPr id="49156"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54288DE2-9CFD-4082-A9E0-15E45528E639}" type="slidenum">
              <a:rPr lang="en-US" altLang="zh-TW" sz="1200" b="0" smtClean="0"/>
              <a:pPr/>
              <a:t>10</a:t>
            </a:fld>
            <a:endParaRPr lang="en-US" altLang="zh-TW" sz="1200" b="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480" y="4343693"/>
            <a:ext cx="5487042" cy="41139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52F07888-AB0A-4C60-8741-22DC8D4EE95D}" type="slidenum">
              <a:rPr lang="en-US" altLang="zh-TW" sz="1200" b="0" smtClean="0"/>
              <a:pPr/>
              <a:t>11</a:t>
            </a:fld>
            <a:endParaRPr lang="en-US" altLang="zh-TW" sz="1200" b="0" smtClean="0"/>
          </a:p>
        </p:txBody>
      </p:sp>
      <p:sp>
        <p:nvSpPr>
          <p:cNvPr id="51203" name="Rectangle 2"/>
          <p:cNvSpPr>
            <a:spLocks noGrp="1" noRot="1" noChangeAspect="1" noChangeArrowheads="1" noTextEdit="1"/>
          </p:cNvSpPr>
          <p:nvPr>
            <p:ph type="sldImg"/>
          </p:nvPr>
        </p:nvSpPr>
        <p:spPr>
          <a:xfrm>
            <a:off x="1146175" y="685800"/>
            <a:ext cx="4572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87CE6E89-3C8E-4EF6-8DA9-4DCC279C908E}" type="slidenum">
              <a:rPr lang="en-US" altLang="zh-TW" sz="1200" b="0" smtClean="0"/>
              <a:pPr/>
              <a:t>13</a:t>
            </a:fld>
            <a:endParaRPr lang="en-US" altLang="zh-TW" sz="1200" b="0" smtClean="0"/>
          </a:p>
        </p:txBody>
      </p:sp>
      <p:sp>
        <p:nvSpPr>
          <p:cNvPr id="52227" name="Rectangle 2"/>
          <p:cNvSpPr>
            <a:spLocks noGrp="1" noRot="1" noChangeAspect="1" noChangeArrowheads="1" noTextEdit="1"/>
          </p:cNvSpPr>
          <p:nvPr>
            <p:ph type="sldImg"/>
          </p:nvPr>
        </p:nvSpPr>
        <p:spPr>
          <a:xfrm>
            <a:off x="1160463" y="590550"/>
            <a:ext cx="4551362" cy="3413125"/>
          </a:xfrm>
          <a:ln/>
        </p:spPr>
      </p:sp>
      <p:sp>
        <p:nvSpPr>
          <p:cNvPr id="52228" name="Rectangle 3"/>
          <p:cNvSpPr>
            <a:spLocks noGrp="1" noChangeArrowheads="1"/>
          </p:cNvSpPr>
          <p:nvPr>
            <p:ph type="body" idx="1"/>
          </p:nvPr>
        </p:nvSpPr>
        <p:spPr>
          <a:xfrm>
            <a:off x="516919" y="4342230"/>
            <a:ext cx="5909246" cy="41139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0B60A0F5-6CEE-46F1-B5EE-47BA2D47C558}" type="slidenum">
              <a:rPr lang="en-US" altLang="zh-TW" sz="1200" b="0" smtClean="0"/>
              <a:pPr/>
              <a:t>14</a:t>
            </a:fld>
            <a:endParaRPr lang="en-US" altLang="zh-TW" sz="1200" b="0" smtClean="0"/>
          </a:p>
        </p:txBody>
      </p:sp>
      <p:sp>
        <p:nvSpPr>
          <p:cNvPr id="53251" name="Rectangle 2"/>
          <p:cNvSpPr>
            <a:spLocks noGrp="1" noRot="1" noChangeAspect="1" noChangeArrowheads="1" noTextEdit="1"/>
          </p:cNvSpPr>
          <p:nvPr>
            <p:ph type="sldImg"/>
          </p:nvPr>
        </p:nvSpPr>
        <p:spPr>
          <a:xfrm>
            <a:off x="1160463" y="590550"/>
            <a:ext cx="4551362" cy="3413125"/>
          </a:xfrm>
          <a:ln/>
        </p:spPr>
      </p:sp>
      <p:sp>
        <p:nvSpPr>
          <p:cNvPr id="53252" name="Rectangle 3"/>
          <p:cNvSpPr>
            <a:spLocks noGrp="1" noChangeArrowheads="1"/>
          </p:cNvSpPr>
          <p:nvPr>
            <p:ph type="body" idx="1"/>
          </p:nvPr>
        </p:nvSpPr>
        <p:spPr>
          <a:xfrm>
            <a:off x="516919" y="4342230"/>
            <a:ext cx="5909246" cy="41139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2B0335BB-8A36-4E51-9429-E9584DAC42E8}" type="slidenum">
              <a:rPr lang="en-US" altLang="zh-TW" sz="1200" b="0" smtClean="0"/>
              <a:pPr/>
              <a:t>15</a:t>
            </a:fld>
            <a:endParaRPr lang="en-US" altLang="zh-TW" sz="1200" b="0" smtClean="0"/>
          </a:p>
        </p:txBody>
      </p:sp>
      <p:sp>
        <p:nvSpPr>
          <p:cNvPr id="54275" name="Rectangle 2"/>
          <p:cNvSpPr>
            <a:spLocks noGrp="1" noRot="1" noChangeAspect="1" noChangeArrowheads="1" noTextEdit="1"/>
          </p:cNvSpPr>
          <p:nvPr>
            <p:ph type="sldImg"/>
          </p:nvPr>
        </p:nvSpPr>
        <p:spPr>
          <a:xfrm>
            <a:off x="1160463" y="590550"/>
            <a:ext cx="4551362" cy="3413125"/>
          </a:xfrm>
          <a:ln/>
        </p:spPr>
      </p:sp>
      <p:sp>
        <p:nvSpPr>
          <p:cNvPr id="54276" name="Rectangle 3"/>
          <p:cNvSpPr>
            <a:spLocks noGrp="1" noChangeArrowheads="1"/>
          </p:cNvSpPr>
          <p:nvPr>
            <p:ph type="body" idx="1"/>
          </p:nvPr>
        </p:nvSpPr>
        <p:spPr>
          <a:xfrm>
            <a:off x="516919" y="4342230"/>
            <a:ext cx="5909246" cy="41139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09600"/>
          </a:xfrm>
        </p:spPr>
        <p:txBody>
          <a:bodyPr/>
          <a:lstStyle/>
          <a:p>
            <a:r>
              <a:rPr lang="en-US" altLang="zh-TW" smtClean="0"/>
              <a:t>Click to edit Master title style</a:t>
            </a:r>
            <a:endParaRPr lang="zh-TW" altLang="en-US"/>
          </a:p>
        </p:txBody>
      </p:sp>
      <p:sp>
        <p:nvSpPr>
          <p:cNvPr id="3" name="Text Placeholder 2"/>
          <p:cNvSpPr>
            <a:spLocks noGrp="1"/>
          </p:cNvSpPr>
          <p:nvPr>
            <p:ph type="body" sz="half" idx="1"/>
          </p:nvPr>
        </p:nvSpPr>
        <p:spPr>
          <a:xfrm>
            <a:off x="685800" y="1143000"/>
            <a:ext cx="3810000" cy="49530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hart Placeholder 3"/>
          <p:cNvSpPr>
            <a:spLocks noGrp="1"/>
          </p:cNvSpPr>
          <p:nvPr>
            <p:ph type="chart" sz="half" idx="2"/>
          </p:nvPr>
        </p:nvSpPr>
        <p:spPr>
          <a:xfrm>
            <a:off x="4648200" y="1143000"/>
            <a:ext cx="3810000" cy="4953000"/>
          </a:xfrm>
        </p:spPr>
        <p:txBody>
          <a:bodyPr/>
          <a:lstStyle/>
          <a:p>
            <a:pPr lvl="0"/>
            <a:endParaRPr lang="zh-TW" altLang="en-US" noProof="0" smtClean="0"/>
          </a:p>
        </p:txBody>
      </p:sp>
    </p:spTree>
    <p:extLst>
      <p:ext uri="{BB962C8B-B14F-4D97-AF65-F5344CB8AC3E}">
        <p14:creationId xmlns:p14="http://schemas.microsoft.com/office/powerpoint/2010/main" val="199249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4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file:///\\products1\RELAPPS\OFFICE97.95\INTERNAL\MSOFFICE\Clipart\mmedia\blowup.avi" TargetMode="Externa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baijia.info/showthread.php?tid=4"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oleObject" Target="../embeddings/oleObject21.bin"/><Relationship Id="rId3" Type="http://schemas.openxmlformats.org/officeDocument/2006/relationships/image" Target="../media/image28.jpeg"/><Relationship Id="rId7" Type="http://schemas.openxmlformats.org/officeDocument/2006/relationships/oleObject" Target="../embeddings/oleObject18.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16.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4.png"/><Relationship Id="rId1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oleObject" Target="../embeddings/oleObject16.bin"/><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4.jpeg"/><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25.bin"/><Relationship Id="rId10" Type="http://schemas.openxmlformats.org/officeDocument/2006/relationships/image" Target="../media/image37.wmf"/><Relationship Id="rId4" Type="http://schemas.openxmlformats.org/officeDocument/2006/relationships/image" Target="../media/image35.png"/><Relationship Id="rId9" Type="http://schemas.openxmlformats.org/officeDocument/2006/relationships/image" Target="../media/image36.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2.jpeg"/><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3.wmf"/><Relationship Id="rId5" Type="http://schemas.openxmlformats.org/officeDocument/2006/relationships/oleObject" Target="../embeddings/oleObject28.bin"/><Relationship Id="rId10" Type="http://schemas.openxmlformats.org/officeDocument/2006/relationships/image" Target="../media/image44.png"/><Relationship Id="rId4" Type="http://schemas.openxmlformats.org/officeDocument/2006/relationships/image" Target="../media/image37.wmf"/><Relationship Id="rId9"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CAED9DE-ED6E-4554-AEBD-F01929D8B391}" type="slidenum">
              <a:rPr lang="en-US"/>
              <a:pPr/>
              <a:t>1</a:t>
            </a:fld>
            <a:endParaRPr lang="en-US"/>
          </a:p>
        </p:txBody>
      </p:sp>
      <p:sp>
        <p:nvSpPr>
          <p:cNvPr id="4" name="Rectangle 2"/>
          <p:cNvSpPr txBox="1">
            <a:spLocks noChangeArrowheads="1"/>
          </p:cNvSpPr>
          <p:nvPr/>
        </p:nvSpPr>
        <p:spPr>
          <a:xfrm>
            <a:off x="609600" y="1600200"/>
            <a:ext cx="8001000" cy="4419600"/>
          </a:xfrm>
          <a:prstGeom prst="rect">
            <a:avLst/>
          </a:prstGeom>
          <a:noFill/>
          <a:extLst>
            <a:ext uri="{909E8E84-426E-40DD-AFC4-6F175D3DCCD1}">
              <a14:hiddenFill xmlns:a14="http://schemas.microsoft.com/office/drawing/2010/main">
                <a:solidFill>
                  <a:srgbClr val="00FFFF"/>
                </a:solidFill>
              </a14:hiddenFill>
            </a:ext>
          </a:extLst>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ct val="150000"/>
              </a:spcBef>
            </a:pPr>
            <a:r>
              <a:rPr lang="en-US" sz="5400" b="1" dirty="0" err="1" smtClean="0">
                <a:solidFill>
                  <a:schemeClr val="tx1">
                    <a:lumMod val="75000"/>
                    <a:lumOff val="25000"/>
                  </a:schemeClr>
                </a:solidFill>
                <a:effectLst>
                  <a:outerShdw blurRad="38100" dist="38100" dir="2700000" algn="tl">
                    <a:srgbClr val="C0C0C0"/>
                  </a:outerShdw>
                </a:effectLst>
                <a:latin typeface="Arial Rounded MT Bold" pitchFamily="34" charset="0"/>
                <a:cs typeface="Times New Roman" pitchFamily="18" charset="0"/>
              </a:rPr>
              <a:t>Input/Output</a:t>
            </a:r>
            <a: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br>
            <a: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t/>
            </a:r>
            <a:br>
              <a:rPr lang="en-US" sz="6000" b="1" dirty="0" smtClean="0">
                <a:solidFill>
                  <a:srgbClr val="FF0000"/>
                </a:solidFill>
                <a:effectLst>
                  <a:outerShdw blurRad="38100" dist="38100" dir="2700000" algn="tl">
                    <a:srgbClr val="C0C0C0"/>
                  </a:outerShdw>
                </a:effectLst>
                <a:latin typeface="Comic Sans MS" pitchFamily="66" charset="0"/>
                <a:cs typeface="Times New Roman" pitchFamily="18" charset="0"/>
              </a:rPr>
            </a:br>
            <a:r>
              <a:rPr lang="en-US" sz="4100" b="1" dirty="0" smtClean="0">
                <a:solidFill>
                  <a:srgbClr val="0000FF"/>
                </a:solidFill>
                <a:latin typeface="Helvetica" pitchFamily="34" charset="0"/>
                <a:cs typeface="Times New Roman" pitchFamily="18" charset="0"/>
              </a:rPr>
              <a:t>I/O Devices, RAID and Network Storage</a:t>
            </a:r>
            <a:r>
              <a:rPr lang="en-US" sz="3600" dirty="0" smtClean="0">
                <a:solidFill>
                  <a:srgbClr val="0000FF"/>
                </a:solidFill>
                <a:latin typeface="Helvetica" pitchFamily="34" charset="0"/>
                <a:cs typeface="Times New Roman" pitchFamily="18" charset="0"/>
              </a:rPr>
              <a:t/>
            </a:r>
            <a:br>
              <a:rPr lang="en-US" sz="3600" dirty="0" smtClean="0">
                <a:solidFill>
                  <a:srgbClr val="0000FF"/>
                </a:solidFill>
                <a:latin typeface="Helvetica" pitchFamily="34" charset="0"/>
                <a:cs typeface="Times New Roman" pitchFamily="18" charset="0"/>
              </a:rPr>
            </a:br>
            <a:r>
              <a:rPr lang="en-US" sz="3600" dirty="0" smtClean="0">
                <a:solidFill>
                  <a:srgbClr val="0000FF"/>
                </a:solidFill>
                <a:latin typeface="Helvetica" pitchFamily="34" charset="0"/>
                <a:cs typeface="Times New Roman" pitchFamily="18" charset="0"/>
              </a:rPr>
              <a:t/>
            </a:r>
            <a:br>
              <a:rPr lang="en-US" sz="3600" dirty="0" smtClean="0">
                <a:solidFill>
                  <a:srgbClr val="0000FF"/>
                </a:solidFill>
                <a:latin typeface="Helvetica" pitchFamily="34" charset="0"/>
                <a:cs typeface="Times New Roman" pitchFamily="18" charset="0"/>
              </a:rPr>
            </a:br>
            <a:r>
              <a:rPr lang="en-US" sz="4000" b="1" dirty="0" smtClean="0">
                <a:solidFill>
                  <a:srgbClr val="FF0000"/>
                </a:solidFill>
                <a:latin typeface="Helvetica" pitchFamily="34" charset="0"/>
                <a:cs typeface="Times New Roman" pitchFamily="18" charset="0"/>
              </a:rPr>
              <a:t/>
            </a:r>
            <a:br>
              <a:rPr lang="en-US" sz="4000" b="1" dirty="0" smtClean="0">
                <a:solidFill>
                  <a:srgbClr val="FF0000"/>
                </a:solidFill>
                <a:latin typeface="Helvetica" pitchFamily="34" charset="0"/>
                <a:cs typeface="Times New Roman" pitchFamily="18" charset="0"/>
              </a:rPr>
            </a:br>
            <a:r>
              <a:rPr lang="en-US" sz="4000" b="1" dirty="0" smtClean="0">
                <a:solidFill>
                  <a:schemeClr val="tx1">
                    <a:lumMod val="75000"/>
                    <a:lumOff val="25000"/>
                  </a:schemeClr>
                </a:solidFill>
                <a:latin typeface="IrisUPC" pitchFamily="34" charset="-34"/>
                <a:cs typeface="IrisUPC" pitchFamily="34" charset="-34"/>
              </a:rPr>
              <a:t>Lin </a:t>
            </a:r>
            <a:r>
              <a:rPr lang="en-US" sz="4000" b="1" dirty="0" err="1" smtClean="0">
                <a:solidFill>
                  <a:schemeClr val="tx1">
                    <a:lumMod val="75000"/>
                    <a:lumOff val="25000"/>
                  </a:schemeClr>
                </a:solidFill>
                <a:latin typeface="IrisUPC" pitchFamily="34" charset="-34"/>
                <a:cs typeface="IrisUPC" pitchFamily="34" charset="-34"/>
              </a:rPr>
              <a:t>Gu</a:t>
            </a:r>
            <a:r>
              <a:rPr lang="en-US" sz="4000" b="1" dirty="0" smtClean="0">
                <a:solidFill>
                  <a:schemeClr val="tx1">
                    <a:lumMod val="75000"/>
                    <a:lumOff val="25000"/>
                  </a:schemeClr>
                </a:solidFill>
                <a:latin typeface="IrisUPC" pitchFamily="34" charset="-34"/>
                <a:cs typeface="IrisUPC" pitchFamily="34" charset="-34"/>
              </a:rPr>
              <a:t/>
            </a:r>
            <a:br>
              <a:rPr lang="en-US" sz="4000" b="1" dirty="0" smtClean="0">
                <a:solidFill>
                  <a:schemeClr val="tx1">
                    <a:lumMod val="75000"/>
                    <a:lumOff val="25000"/>
                  </a:schemeClr>
                </a:solidFill>
                <a:latin typeface="IrisUPC" pitchFamily="34" charset="-34"/>
                <a:cs typeface="IrisUPC" pitchFamily="34" charset="-34"/>
              </a:rPr>
            </a:br>
            <a:r>
              <a:rPr lang="en-US" sz="4000" b="1" dirty="0" smtClean="0">
                <a:solidFill>
                  <a:schemeClr val="tx1">
                    <a:lumMod val="75000"/>
                    <a:lumOff val="25000"/>
                  </a:schemeClr>
                </a:solidFill>
                <a:latin typeface="IrisUPC" pitchFamily="34" charset="-34"/>
                <a:cs typeface="IrisUPC" pitchFamily="34" charset="-34"/>
              </a:rPr>
              <a:t>CSE, HKUST</a:t>
            </a:r>
            <a:endParaRPr lang="en-US" sz="4000" b="1" dirty="0">
              <a:solidFill>
                <a:srgbClr val="FF0000"/>
              </a:solidFill>
              <a:latin typeface="Helvetica" pitchFamily="34" charset="0"/>
              <a:cs typeface="Times New Roman" pitchFamily="18" charset="0"/>
            </a:endParaRPr>
          </a:p>
        </p:txBody>
      </p:sp>
      <p:sp>
        <p:nvSpPr>
          <p:cNvPr id="5" name="Rectangle 4"/>
          <p:cNvSpPr/>
          <p:nvPr/>
        </p:nvSpPr>
        <p:spPr>
          <a:xfrm>
            <a:off x="1752600" y="381000"/>
            <a:ext cx="5562600" cy="830997"/>
          </a:xfrm>
          <a:prstGeom prst="rect">
            <a:avLst/>
          </a:prstGeom>
        </p:spPr>
        <p:txBody>
          <a:bodyPr wrap="square">
            <a:spAutoFit/>
          </a:bodyPr>
          <a:lstStyle/>
          <a:p>
            <a:pPr algn="ctr"/>
            <a:r>
              <a:rPr lang="en-US" sz="2400" dirty="0">
                <a:solidFill>
                  <a:schemeClr val="tx1">
                    <a:lumMod val="65000"/>
                    <a:lumOff val="35000"/>
                  </a:schemeClr>
                </a:solidFill>
                <a:latin typeface="Constantia" pitchFamily="18" charset="0"/>
                <a:cs typeface="Times New Roman" pitchFamily="18" charset="0"/>
              </a:rPr>
              <a:t>COMP4611: Design and Analysis of Computer Architectures</a:t>
            </a:r>
            <a:endParaRPr lang="en-US" sz="2400" dirty="0"/>
          </a:p>
        </p:txBody>
      </p:sp>
    </p:spTree>
    <p:extLst>
      <p:ext uri="{BB962C8B-B14F-4D97-AF65-F5344CB8AC3E}">
        <p14:creationId xmlns:p14="http://schemas.microsoft.com/office/powerpoint/2010/main" val="773794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62DDCEA-C777-4AF7-BB5E-258F2F5B4E27}" type="slidenum">
              <a:rPr lang="en-US" altLang="zh-TW" sz="1400" smtClean="0">
                <a:latin typeface="Comic Sans MS" pitchFamily="66" charset="0"/>
              </a:rPr>
              <a:pPr/>
              <a:t>10</a:t>
            </a:fld>
            <a:endParaRPr lang="en-US" altLang="zh-TW" sz="1400" smtClean="0">
              <a:latin typeface="Comic Sans MS" pitchFamily="66" charset="0"/>
            </a:endParaRPr>
          </a:p>
        </p:txBody>
      </p:sp>
      <p:sp>
        <p:nvSpPr>
          <p:cNvPr id="2462722" name="Line 2"/>
          <p:cNvSpPr>
            <a:spLocks noChangeShapeType="1"/>
          </p:cNvSpPr>
          <p:nvPr/>
        </p:nvSpPr>
        <p:spPr bwMode="auto">
          <a:xfrm>
            <a:off x="4976813" y="1943100"/>
            <a:ext cx="720725" cy="990600"/>
          </a:xfrm>
          <a:prstGeom prst="line">
            <a:avLst/>
          </a:prstGeom>
          <a:noFill/>
          <a:ln w="38100">
            <a:solidFill>
              <a:srgbClr val="A50021"/>
            </a:solidFill>
            <a:round/>
            <a:headEn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sp>
        <p:nvSpPr>
          <p:cNvPr id="19460" name="Rectangle 3"/>
          <p:cNvSpPr>
            <a:spLocks noGrp="1" noChangeArrowheads="1"/>
          </p:cNvSpPr>
          <p:nvPr>
            <p:ph type="title"/>
          </p:nvPr>
        </p:nvSpPr>
        <p:spPr>
          <a:xfrm>
            <a:off x="474346" y="92372"/>
            <a:ext cx="8229600" cy="726778"/>
          </a:xfrm>
          <a:noFill/>
        </p:spPr>
        <p:txBody>
          <a:bodyPr lIns="92075" tIns="46038" rIns="92075" bIns="46038">
            <a:normAutofit fontScale="90000"/>
          </a:bodyPr>
          <a:lstStyle/>
          <a:p>
            <a:r>
              <a:rPr lang="en-US" altLang="zh-TW" b="1" dirty="0" smtClean="0">
                <a:solidFill>
                  <a:srgbClr val="FF3300"/>
                </a:solidFill>
                <a:ea typeface="新細明體" pitchFamily="18" charset="-120"/>
              </a:rPr>
              <a:t>Disk Access Time </a:t>
            </a:r>
          </a:p>
        </p:txBody>
      </p:sp>
      <p:grpSp>
        <p:nvGrpSpPr>
          <p:cNvPr id="2" name="Group 4"/>
          <p:cNvGrpSpPr>
            <a:grpSpLocks/>
          </p:cNvGrpSpPr>
          <p:nvPr/>
        </p:nvGrpSpPr>
        <p:grpSpPr bwMode="auto">
          <a:xfrm>
            <a:off x="477838" y="2879725"/>
            <a:ext cx="3060700" cy="3060700"/>
            <a:chOff x="301" y="1069"/>
            <a:chExt cx="1928" cy="1928"/>
          </a:xfrm>
        </p:grpSpPr>
        <p:grpSp>
          <p:nvGrpSpPr>
            <p:cNvPr id="19643" name="Group 5"/>
            <p:cNvGrpSpPr>
              <a:grpSpLocks/>
            </p:cNvGrpSpPr>
            <p:nvPr/>
          </p:nvGrpSpPr>
          <p:grpSpPr bwMode="auto">
            <a:xfrm>
              <a:off x="301" y="1069"/>
              <a:ext cx="1928" cy="1928"/>
              <a:chOff x="301" y="1069"/>
              <a:chExt cx="1928" cy="1928"/>
            </a:xfrm>
          </p:grpSpPr>
          <p:sp>
            <p:nvSpPr>
              <p:cNvPr id="2462726" name="Oval 6"/>
              <p:cNvSpPr>
                <a:spLocks noChangeArrowheads="1"/>
              </p:cNvSpPr>
              <p:nvPr/>
            </p:nvSpPr>
            <p:spPr bwMode="auto">
              <a:xfrm>
                <a:off x="301" y="1069"/>
                <a:ext cx="1928" cy="1928"/>
              </a:xfrm>
              <a:prstGeom prst="ellipse">
                <a:avLst/>
              </a:prstGeom>
              <a:gradFill rotWithShape="0">
                <a:gsLst>
                  <a:gs pos="0">
                    <a:srgbClr val="808080">
                      <a:gamma/>
                      <a:tint val="27451"/>
                      <a:invGamma/>
                    </a:srgbClr>
                  </a:gs>
                  <a:gs pos="50000">
                    <a:srgbClr val="808080"/>
                  </a:gs>
                  <a:gs pos="100000">
                    <a:srgbClr val="808080">
                      <a:gamma/>
                      <a:tint val="27451"/>
                      <a:invGamma/>
                    </a:srgbClr>
                  </a:gs>
                </a:gsLst>
                <a:lin ang="2700000" scaled="1"/>
              </a:gradFill>
              <a:ln w="12700">
                <a:solidFill>
                  <a:schemeClr val="tx1"/>
                </a:solidFill>
                <a:round/>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62727" name="Oval 7"/>
              <p:cNvSpPr>
                <a:spLocks noChangeArrowheads="1"/>
              </p:cNvSpPr>
              <p:nvPr/>
            </p:nvSpPr>
            <p:spPr bwMode="auto">
              <a:xfrm>
                <a:off x="1154" y="1922"/>
                <a:ext cx="222" cy="222"/>
              </a:xfrm>
              <a:prstGeom prst="ellipse">
                <a:avLst/>
              </a:prstGeom>
              <a:gradFill rotWithShape="0">
                <a:gsLst>
                  <a:gs pos="0">
                    <a:schemeClr val="tx1">
                      <a:gamma/>
                      <a:tint val="27451"/>
                      <a:invGamma/>
                    </a:schemeClr>
                  </a:gs>
                  <a:gs pos="50000">
                    <a:schemeClr val="tx1"/>
                  </a:gs>
                  <a:gs pos="100000">
                    <a:schemeClr val="tx1">
                      <a:gamma/>
                      <a:tint val="27451"/>
                      <a:invGamma/>
                    </a:schemeClr>
                  </a:gs>
                </a:gsLst>
                <a:lin ang="2700000" scaled="1"/>
              </a:gradFill>
              <a:ln w="12700">
                <a:solidFill>
                  <a:schemeClr val="tx1"/>
                </a:solidFill>
                <a:round/>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644" name="Group 8"/>
            <p:cNvGrpSpPr>
              <a:grpSpLocks/>
            </p:cNvGrpSpPr>
            <p:nvPr/>
          </p:nvGrpSpPr>
          <p:grpSpPr bwMode="auto">
            <a:xfrm>
              <a:off x="495" y="1263"/>
              <a:ext cx="1539" cy="1539"/>
              <a:chOff x="495" y="1263"/>
              <a:chExt cx="1539" cy="1539"/>
            </a:xfrm>
          </p:grpSpPr>
          <p:sp>
            <p:nvSpPr>
              <p:cNvPr id="2462729" name="Oval 9"/>
              <p:cNvSpPr>
                <a:spLocks noChangeArrowheads="1"/>
              </p:cNvSpPr>
              <p:nvPr/>
            </p:nvSpPr>
            <p:spPr bwMode="auto">
              <a:xfrm>
                <a:off x="495" y="1263"/>
                <a:ext cx="1539" cy="1539"/>
              </a:xfrm>
              <a:prstGeom prst="ellipse">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0" name="Oval 10"/>
              <p:cNvSpPr>
                <a:spLocks noChangeArrowheads="1"/>
              </p:cNvSpPr>
              <p:nvPr/>
            </p:nvSpPr>
            <p:spPr bwMode="auto">
              <a:xfrm>
                <a:off x="649" y="1417"/>
                <a:ext cx="1230" cy="1230"/>
              </a:xfrm>
              <a:prstGeom prst="ellipse">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1" name="Oval 11"/>
              <p:cNvSpPr>
                <a:spLocks noChangeArrowheads="1"/>
              </p:cNvSpPr>
              <p:nvPr/>
            </p:nvSpPr>
            <p:spPr bwMode="auto">
              <a:xfrm>
                <a:off x="772" y="1540"/>
                <a:ext cx="984" cy="984"/>
              </a:xfrm>
              <a:prstGeom prst="ellipse">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grpSp>
      </p:grpSp>
      <p:sp>
        <p:nvSpPr>
          <p:cNvPr id="2462732" name="Arc 12"/>
          <p:cNvSpPr>
            <a:spLocks/>
          </p:cNvSpPr>
          <p:nvPr/>
        </p:nvSpPr>
        <p:spPr bwMode="auto">
          <a:xfrm rot="16680000">
            <a:off x="1534319" y="3531394"/>
            <a:ext cx="566738" cy="1092200"/>
          </a:xfrm>
          <a:custGeom>
            <a:avLst/>
            <a:gdLst>
              <a:gd name="G0" fmla="+- 0 0 0"/>
              <a:gd name="G1" fmla="+- 21600 0 0"/>
              <a:gd name="G2" fmla="+- 21600 0 0"/>
              <a:gd name="T0" fmla="*/ 0 w 13816"/>
              <a:gd name="T1" fmla="*/ 0 h 21600"/>
              <a:gd name="T2" fmla="*/ 13816 w 13816"/>
              <a:gd name="T3" fmla="*/ 4996 h 21600"/>
              <a:gd name="T4" fmla="*/ 0 w 13816"/>
              <a:gd name="T5" fmla="*/ 21600 h 21600"/>
            </a:gdLst>
            <a:ahLst/>
            <a:cxnLst>
              <a:cxn ang="0">
                <a:pos x="T0" y="T1"/>
              </a:cxn>
              <a:cxn ang="0">
                <a:pos x="T2" y="T3"/>
              </a:cxn>
              <a:cxn ang="0">
                <a:pos x="T4" y="T5"/>
              </a:cxn>
            </a:cxnLst>
            <a:rect l="0" t="0" r="r" b="b"/>
            <a:pathLst>
              <a:path w="13816" h="21600" fill="none" extrusionOk="0">
                <a:moveTo>
                  <a:pt x="-1" y="0"/>
                </a:moveTo>
                <a:cubicBezTo>
                  <a:pt x="5047" y="0"/>
                  <a:pt x="9935" y="1767"/>
                  <a:pt x="13815" y="4996"/>
                </a:cubicBezTo>
              </a:path>
              <a:path w="13816" h="21600" stroke="0" extrusionOk="0">
                <a:moveTo>
                  <a:pt x="-1" y="0"/>
                </a:moveTo>
                <a:cubicBezTo>
                  <a:pt x="5047" y="0"/>
                  <a:pt x="9935" y="1767"/>
                  <a:pt x="13815" y="4996"/>
                </a:cubicBezTo>
                <a:lnTo>
                  <a:pt x="0" y="21600"/>
                </a:lnTo>
                <a:close/>
              </a:path>
            </a:pathLst>
          </a:custGeom>
          <a:noFill/>
          <a:ln w="25400" cap="rnd">
            <a:solidFill>
              <a:srgbClr val="FFFF00"/>
            </a:solidFill>
            <a:round/>
            <a:headEnd type="none" w="sm" len="sm"/>
            <a:tailEnd type="none" w="sm" len="sm"/>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3" name="Arc 13"/>
          <p:cNvSpPr>
            <a:spLocks/>
          </p:cNvSpPr>
          <p:nvPr/>
        </p:nvSpPr>
        <p:spPr bwMode="auto">
          <a:xfrm rot="3720000">
            <a:off x="2077244" y="4010819"/>
            <a:ext cx="566738" cy="1092200"/>
          </a:xfrm>
          <a:custGeom>
            <a:avLst/>
            <a:gdLst>
              <a:gd name="G0" fmla="+- 0 0 0"/>
              <a:gd name="G1" fmla="+- 21600 0 0"/>
              <a:gd name="G2" fmla="+- 21600 0 0"/>
              <a:gd name="T0" fmla="*/ 0 w 13816"/>
              <a:gd name="T1" fmla="*/ 0 h 21600"/>
              <a:gd name="T2" fmla="*/ 13816 w 13816"/>
              <a:gd name="T3" fmla="*/ 4996 h 21600"/>
              <a:gd name="T4" fmla="*/ 0 w 13816"/>
              <a:gd name="T5" fmla="*/ 21600 h 21600"/>
            </a:gdLst>
            <a:ahLst/>
            <a:cxnLst>
              <a:cxn ang="0">
                <a:pos x="T0" y="T1"/>
              </a:cxn>
              <a:cxn ang="0">
                <a:pos x="T2" y="T3"/>
              </a:cxn>
              <a:cxn ang="0">
                <a:pos x="T4" y="T5"/>
              </a:cxn>
            </a:cxnLst>
            <a:rect l="0" t="0" r="r" b="b"/>
            <a:pathLst>
              <a:path w="13816" h="21600" fill="none" extrusionOk="0">
                <a:moveTo>
                  <a:pt x="-1" y="0"/>
                </a:moveTo>
                <a:cubicBezTo>
                  <a:pt x="5047" y="0"/>
                  <a:pt x="9935" y="1767"/>
                  <a:pt x="13815" y="4996"/>
                </a:cubicBezTo>
              </a:path>
              <a:path w="13816" h="21600" stroke="0" extrusionOk="0">
                <a:moveTo>
                  <a:pt x="-1" y="0"/>
                </a:moveTo>
                <a:cubicBezTo>
                  <a:pt x="5047" y="0"/>
                  <a:pt x="9935" y="1767"/>
                  <a:pt x="13815" y="4996"/>
                </a:cubicBezTo>
                <a:lnTo>
                  <a:pt x="0" y="21600"/>
                </a:lnTo>
                <a:close/>
              </a:path>
            </a:pathLst>
          </a:custGeom>
          <a:noFill/>
          <a:ln w="25400" cap="rnd">
            <a:solidFill>
              <a:srgbClr val="FFFF00"/>
            </a:solidFill>
            <a:round/>
            <a:headEnd type="none" w="sm" len="sm"/>
            <a:tailEnd type="none" w="sm" len="sm"/>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4" name="Arc 14"/>
          <p:cNvSpPr>
            <a:spLocks/>
          </p:cNvSpPr>
          <p:nvPr/>
        </p:nvSpPr>
        <p:spPr bwMode="auto">
          <a:xfrm rot="10800000">
            <a:off x="1279525" y="4311650"/>
            <a:ext cx="1397000" cy="820738"/>
          </a:xfrm>
          <a:custGeom>
            <a:avLst/>
            <a:gdLst>
              <a:gd name="G0" fmla="+- 18809 0 0"/>
              <a:gd name="G1" fmla="+- 21600 0 0"/>
              <a:gd name="G2" fmla="+- 21600 0 0"/>
              <a:gd name="T0" fmla="*/ 0 w 40409"/>
              <a:gd name="T1" fmla="*/ 10980 h 21600"/>
              <a:gd name="T2" fmla="*/ 40409 w 40409"/>
              <a:gd name="T3" fmla="*/ 21600 h 21600"/>
              <a:gd name="T4" fmla="*/ 18809 w 40409"/>
              <a:gd name="T5" fmla="*/ 21600 h 21600"/>
            </a:gdLst>
            <a:ahLst/>
            <a:cxnLst>
              <a:cxn ang="0">
                <a:pos x="T0" y="T1"/>
              </a:cxn>
              <a:cxn ang="0">
                <a:pos x="T2" y="T3"/>
              </a:cxn>
              <a:cxn ang="0">
                <a:pos x="T4" y="T5"/>
              </a:cxn>
            </a:cxnLst>
            <a:rect l="0" t="0" r="r" b="b"/>
            <a:pathLst>
              <a:path w="40409" h="21600" fill="none" extrusionOk="0">
                <a:moveTo>
                  <a:pt x="0" y="10980"/>
                </a:moveTo>
                <a:cubicBezTo>
                  <a:pt x="3830" y="4195"/>
                  <a:pt x="11017" y="-1"/>
                  <a:pt x="18809" y="0"/>
                </a:cubicBezTo>
                <a:cubicBezTo>
                  <a:pt x="30738" y="0"/>
                  <a:pt x="40409" y="9670"/>
                  <a:pt x="40409" y="21600"/>
                </a:cubicBezTo>
              </a:path>
              <a:path w="40409" h="21600" stroke="0" extrusionOk="0">
                <a:moveTo>
                  <a:pt x="0" y="10980"/>
                </a:moveTo>
                <a:cubicBezTo>
                  <a:pt x="3830" y="4195"/>
                  <a:pt x="11017" y="-1"/>
                  <a:pt x="18809" y="0"/>
                </a:cubicBezTo>
                <a:cubicBezTo>
                  <a:pt x="30738" y="0"/>
                  <a:pt x="40409" y="9670"/>
                  <a:pt x="40409" y="21600"/>
                </a:cubicBezTo>
                <a:lnTo>
                  <a:pt x="18809" y="21600"/>
                </a:lnTo>
                <a:close/>
              </a:path>
            </a:pathLst>
          </a:custGeom>
          <a:noFill/>
          <a:ln w="19050" cap="rnd">
            <a:solidFill>
              <a:schemeClr val="bg1"/>
            </a:solidFill>
            <a:prstDash val="dash"/>
            <a:round/>
            <a:headEnd type="triangle" w="med" len="me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5" name="Rectangle 15"/>
          <p:cNvSpPr>
            <a:spLocks noChangeArrowheads="1"/>
          </p:cNvSpPr>
          <p:nvPr/>
        </p:nvSpPr>
        <p:spPr bwMode="auto">
          <a:xfrm>
            <a:off x="5213350" y="4260850"/>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latin typeface="Tahoma" pitchFamily="34" charset="0"/>
                <a:ea typeface="新細明體" pitchFamily="18" charset="-120"/>
              </a:rPr>
              <a:t>     +</a:t>
            </a:r>
            <a:r>
              <a:rPr lang="en-US" altLang="zh-TW" sz="1800" b="0">
                <a:latin typeface="Tahoma" pitchFamily="34" charset="0"/>
                <a:ea typeface="新細明體" pitchFamily="18" charset="-120"/>
              </a:rPr>
              <a:t>  </a:t>
            </a:r>
            <a:r>
              <a:rPr lang="en-US" altLang="zh-TW" b="0">
                <a:latin typeface="Tahoma" pitchFamily="34" charset="0"/>
                <a:ea typeface="新細明體" pitchFamily="18" charset="-120"/>
              </a:rPr>
              <a:t>Rotational delay</a:t>
            </a:r>
          </a:p>
        </p:txBody>
      </p:sp>
      <p:sp>
        <p:nvSpPr>
          <p:cNvPr id="2462736" name="Arc 16"/>
          <p:cNvSpPr>
            <a:spLocks/>
          </p:cNvSpPr>
          <p:nvPr/>
        </p:nvSpPr>
        <p:spPr bwMode="auto">
          <a:xfrm rot="1140000">
            <a:off x="1985963" y="4014788"/>
            <a:ext cx="746125" cy="550862"/>
          </a:xfrm>
          <a:custGeom>
            <a:avLst/>
            <a:gdLst>
              <a:gd name="G0" fmla="+- 0 0 0"/>
              <a:gd name="G1" fmla="+- 14522 0 0"/>
              <a:gd name="G2" fmla="+- 21600 0 0"/>
              <a:gd name="T0" fmla="*/ 15990 w 21600"/>
              <a:gd name="T1" fmla="*/ 0 h 14522"/>
              <a:gd name="T2" fmla="*/ 21600 w 21600"/>
              <a:gd name="T3" fmla="*/ 14522 h 14522"/>
              <a:gd name="T4" fmla="*/ 0 w 21600"/>
              <a:gd name="T5" fmla="*/ 14522 h 14522"/>
            </a:gdLst>
            <a:ahLst/>
            <a:cxnLst>
              <a:cxn ang="0">
                <a:pos x="T0" y="T1"/>
              </a:cxn>
              <a:cxn ang="0">
                <a:pos x="T2" y="T3"/>
              </a:cxn>
              <a:cxn ang="0">
                <a:pos x="T4" y="T5"/>
              </a:cxn>
            </a:cxnLst>
            <a:rect l="0" t="0" r="r" b="b"/>
            <a:pathLst>
              <a:path w="21600" h="14522" fill="none" extrusionOk="0">
                <a:moveTo>
                  <a:pt x="15989" y="0"/>
                </a:moveTo>
                <a:cubicBezTo>
                  <a:pt x="19599" y="3975"/>
                  <a:pt x="21600" y="9152"/>
                  <a:pt x="21600" y="14522"/>
                </a:cubicBezTo>
              </a:path>
              <a:path w="21600" h="14522" stroke="0" extrusionOk="0">
                <a:moveTo>
                  <a:pt x="15989" y="0"/>
                </a:moveTo>
                <a:cubicBezTo>
                  <a:pt x="19599" y="3975"/>
                  <a:pt x="21600" y="9152"/>
                  <a:pt x="21600" y="14522"/>
                </a:cubicBezTo>
                <a:lnTo>
                  <a:pt x="0" y="14522"/>
                </a:lnTo>
                <a:close/>
              </a:path>
            </a:pathLst>
          </a:custGeom>
          <a:noFill/>
          <a:ln w="19050" cap="rnd">
            <a:solidFill>
              <a:schemeClr val="bg1"/>
            </a:solidFill>
            <a:prstDash val="dash"/>
            <a:round/>
            <a:headEnd type="triangle" w="med" len="me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37" name="Rectangle 17"/>
          <p:cNvSpPr>
            <a:spLocks noChangeArrowheads="1"/>
          </p:cNvSpPr>
          <p:nvPr/>
        </p:nvSpPr>
        <p:spPr bwMode="auto">
          <a:xfrm>
            <a:off x="5205413" y="4964113"/>
            <a:ext cx="291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latin typeface="Tahoma" pitchFamily="34" charset="0"/>
                <a:ea typeface="新細明體" pitchFamily="18" charset="-120"/>
              </a:rPr>
              <a:t>     +</a:t>
            </a:r>
            <a:r>
              <a:rPr lang="en-US" altLang="zh-TW" sz="1600" b="0">
                <a:ea typeface="新細明體" pitchFamily="18" charset="-120"/>
              </a:rPr>
              <a:t>   </a:t>
            </a:r>
            <a:r>
              <a:rPr lang="en-US" altLang="zh-TW" b="0">
                <a:latin typeface="Tahoma" pitchFamily="34" charset="0"/>
                <a:ea typeface="新細明體" pitchFamily="18" charset="-120"/>
              </a:rPr>
              <a:t>Transfer time</a:t>
            </a:r>
            <a:r>
              <a:rPr lang="en-US" altLang="zh-TW" b="0">
                <a:ea typeface="新細明體" pitchFamily="18" charset="-120"/>
              </a:rPr>
              <a:t> </a:t>
            </a:r>
          </a:p>
        </p:txBody>
      </p:sp>
      <p:sp>
        <p:nvSpPr>
          <p:cNvPr id="2462738" name="Line 18"/>
          <p:cNvSpPr>
            <a:spLocks noChangeShapeType="1"/>
          </p:cNvSpPr>
          <p:nvPr/>
        </p:nvSpPr>
        <p:spPr bwMode="auto">
          <a:xfrm flipV="1">
            <a:off x="2728913" y="3944938"/>
            <a:ext cx="722312" cy="98425"/>
          </a:xfrm>
          <a:prstGeom prst="line">
            <a:avLst/>
          </a:prstGeom>
          <a:noFill/>
          <a:ln w="19050">
            <a:solidFill>
              <a:schemeClr val="bg1"/>
            </a:solidFill>
            <a:prstDash val="dash"/>
            <a:round/>
            <a:headEnd type="triangle" w="med" len="me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62739" name="Rectangle 19"/>
          <p:cNvSpPr>
            <a:spLocks noChangeArrowheads="1"/>
          </p:cNvSpPr>
          <p:nvPr/>
        </p:nvSpPr>
        <p:spPr bwMode="auto">
          <a:xfrm>
            <a:off x="5375275" y="35575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sz="2000" b="0">
                <a:latin typeface="Tahoma" pitchFamily="34" charset="0"/>
                <a:ea typeface="新細明體" pitchFamily="18" charset="-120"/>
              </a:rPr>
              <a:t>         </a:t>
            </a:r>
            <a:r>
              <a:rPr lang="en-US" altLang="zh-TW" b="0">
                <a:latin typeface="Tahoma" pitchFamily="34" charset="0"/>
                <a:ea typeface="新細明體" pitchFamily="18" charset="-120"/>
              </a:rPr>
              <a:t>Seek time	</a:t>
            </a:r>
          </a:p>
        </p:txBody>
      </p:sp>
      <p:grpSp>
        <p:nvGrpSpPr>
          <p:cNvPr id="5" name="Group 20"/>
          <p:cNvGrpSpPr>
            <a:grpSpLocks/>
          </p:cNvGrpSpPr>
          <p:nvPr/>
        </p:nvGrpSpPr>
        <p:grpSpPr bwMode="auto">
          <a:xfrm>
            <a:off x="2693988" y="4054475"/>
            <a:ext cx="820737" cy="2297113"/>
            <a:chOff x="1697" y="1809"/>
            <a:chExt cx="517" cy="1447"/>
          </a:xfrm>
        </p:grpSpPr>
        <p:sp>
          <p:nvSpPr>
            <p:cNvPr id="2462741" name="Rectangle 21"/>
            <p:cNvSpPr>
              <a:spLocks noChangeArrowheads="1"/>
            </p:cNvSpPr>
            <p:nvPr/>
          </p:nvSpPr>
          <p:spPr bwMode="auto">
            <a:xfrm rot="20460000" flipH="1">
              <a:off x="1933" y="1830"/>
              <a:ext cx="54" cy="1424"/>
            </a:xfrm>
            <a:prstGeom prst="rect">
              <a:avLst/>
            </a:prstGeom>
            <a:solidFill>
              <a:schemeClr val="tx1"/>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62742" name="Oval 22"/>
            <p:cNvSpPr>
              <a:spLocks noChangeArrowheads="1"/>
            </p:cNvSpPr>
            <p:nvPr/>
          </p:nvSpPr>
          <p:spPr bwMode="auto">
            <a:xfrm rot="20460000">
              <a:off x="2155" y="3190"/>
              <a:ext cx="59" cy="66"/>
            </a:xfrm>
            <a:prstGeom prst="ellipse">
              <a:avLst/>
            </a:prstGeom>
            <a:solidFill>
              <a:schemeClr val="tx1"/>
            </a:solidFill>
            <a:ln w="12700">
              <a:solidFill>
                <a:schemeClr val="tx1"/>
              </a:solidFill>
              <a:round/>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62743" name="AutoShape 23"/>
            <p:cNvSpPr>
              <a:spLocks noChangeArrowheads="1"/>
            </p:cNvSpPr>
            <p:nvPr/>
          </p:nvSpPr>
          <p:spPr bwMode="auto">
            <a:xfrm rot="20460000">
              <a:off x="1697" y="1809"/>
              <a:ext cx="54" cy="54"/>
            </a:xfrm>
            <a:prstGeom prst="triangle">
              <a:avLst>
                <a:gd name="adj" fmla="val 49991"/>
              </a:avLst>
            </a:prstGeom>
            <a:solidFill>
              <a:schemeClr val="tx1"/>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6" name="Group 24"/>
          <p:cNvGrpSpPr>
            <a:grpSpLocks/>
          </p:cNvGrpSpPr>
          <p:nvPr/>
        </p:nvGrpSpPr>
        <p:grpSpPr bwMode="auto">
          <a:xfrm>
            <a:off x="3417888" y="3938588"/>
            <a:ext cx="93662" cy="2416175"/>
            <a:chOff x="2153" y="1736"/>
            <a:chExt cx="59" cy="1522"/>
          </a:xfrm>
        </p:grpSpPr>
        <p:sp>
          <p:nvSpPr>
            <p:cNvPr id="2462745" name="Rectangle 25"/>
            <p:cNvSpPr>
              <a:spLocks noChangeArrowheads="1"/>
            </p:cNvSpPr>
            <p:nvPr/>
          </p:nvSpPr>
          <p:spPr bwMode="auto">
            <a:xfrm flipH="1">
              <a:off x="2158" y="1796"/>
              <a:ext cx="54" cy="1424"/>
            </a:xfrm>
            <a:prstGeom prst="rect">
              <a:avLst/>
            </a:prstGeom>
            <a:solidFill>
              <a:schemeClr val="tx1"/>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62746" name="Oval 26"/>
            <p:cNvSpPr>
              <a:spLocks noChangeArrowheads="1"/>
            </p:cNvSpPr>
            <p:nvPr/>
          </p:nvSpPr>
          <p:spPr bwMode="auto">
            <a:xfrm>
              <a:off x="2153" y="3192"/>
              <a:ext cx="59" cy="66"/>
            </a:xfrm>
            <a:prstGeom prst="ellipse">
              <a:avLst/>
            </a:prstGeom>
            <a:solidFill>
              <a:schemeClr val="tx1"/>
            </a:solidFill>
            <a:ln w="12700">
              <a:solidFill>
                <a:schemeClr val="tx1"/>
              </a:solidFill>
              <a:round/>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62747" name="AutoShape 27"/>
            <p:cNvSpPr>
              <a:spLocks noChangeArrowheads="1"/>
            </p:cNvSpPr>
            <p:nvPr/>
          </p:nvSpPr>
          <p:spPr bwMode="auto">
            <a:xfrm>
              <a:off x="2158" y="1736"/>
              <a:ext cx="54" cy="54"/>
            </a:xfrm>
            <a:prstGeom prst="triangle">
              <a:avLst>
                <a:gd name="adj" fmla="val 49991"/>
              </a:avLst>
            </a:prstGeom>
            <a:solidFill>
              <a:schemeClr val="tx1"/>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grpSp>
      <p:sp>
        <p:nvSpPr>
          <p:cNvPr id="2462748" name="Text Box 28"/>
          <p:cNvSpPr txBox="1">
            <a:spLocks noChangeArrowheads="1"/>
          </p:cNvSpPr>
          <p:nvPr/>
        </p:nvSpPr>
        <p:spPr bwMode="auto">
          <a:xfrm>
            <a:off x="4641850" y="2855913"/>
            <a:ext cx="272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hangingPunct="1"/>
            <a:r>
              <a:rPr lang="en-US" altLang="zh-TW" b="0">
                <a:latin typeface="Tahoma" pitchFamily="34" charset="0"/>
                <a:ea typeface="新細明體" pitchFamily="18" charset="-120"/>
              </a:rPr>
              <a:t>Disk access time =</a:t>
            </a:r>
          </a:p>
        </p:txBody>
      </p:sp>
      <p:sp>
        <p:nvSpPr>
          <p:cNvPr id="2462749" name="Arc 29"/>
          <p:cNvSpPr>
            <a:spLocks/>
          </p:cNvSpPr>
          <p:nvPr/>
        </p:nvSpPr>
        <p:spPr bwMode="auto">
          <a:xfrm rot="763846">
            <a:off x="2070100" y="3698875"/>
            <a:ext cx="566738" cy="1092200"/>
          </a:xfrm>
          <a:custGeom>
            <a:avLst/>
            <a:gdLst>
              <a:gd name="G0" fmla="+- 0 0 0"/>
              <a:gd name="G1" fmla="+- 21600 0 0"/>
              <a:gd name="G2" fmla="+- 21600 0 0"/>
              <a:gd name="T0" fmla="*/ 65 w 13816"/>
              <a:gd name="T1" fmla="*/ 0 h 21600"/>
              <a:gd name="T2" fmla="*/ 13816 w 13816"/>
              <a:gd name="T3" fmla="*/ 4996 h 21600"/>
              <a:gd name="T4" fmla="*/ 0 w 13816"/>
              <a:gd name="T5" fmla="*/ 21600 h 21600"/>
            </a:gdLst>
            <a:ahLst/>
            <a:cxnLst>
              <a:cxn ang="0">
                <a:pos x="T0" y="T1"/>
              </a:cxn>
              <a:cxn ang="0">
                <a:pos x="T2" y="T3"/>
              </a:cxn>
              <a:cxn ang="0">
                <a:pos x="T4" y="T5"/>
              </a:cxn>
            </a:cxnLst>
            <a:rect l="0" t="0" r="r" b="b"/>
            <a:pathLst>
              <a:path w="13816" h="21600" fill="none" extrusionOk="0">
                <a:moveTo>
                  <a:pt x="64" y="0"/>
                </a:moveTo>
                <a:cubicBezTo>
                  <a:pt x="5090" y="15"/>
                  <a:pt x="9952" y="1782"/>
                  <a:pt x="13815" y="4996"/>
                </a:cubicBezTo>
              </a:path>
              <a:path w="13816" h="21600" stroke="0" extrusionOk="0">
                <a:moveTo>
                  <a:pt x="64" y="0"/>
                </a:moveTo>
                <a:cubicBezTo>
                  <a:pt x="5090" y="15"/>
                  <a:pt x="9952" y="1782"/>
                  <a:pt x="13815" y="4996"/>
                </a:cubicBezTo>
                <a:lnTo>
                  <a:pt x="0" y="21600"/>
                </a:lnTo>
                <a:close/>
              </a:path>
            </a:pathLst>
          </a:custGeom>
          <a:noFill/>
          <a:ln w="25400" cap="rnd">
            <a:solidFill>
              <a:srgbClr val="FFFF00"/>
            </a:solidFill>
            <a:round/>
            <a:headEnd type="none" w="sm" len="sm"/>
            <a:tailEnd type="none" w="sm" len="sm"/>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50" name="Rectangle 30"/>
          <p:cNvSpPr>
            <a:spLocks noChangeArrowheads="1"/>
          </p:cNvSpPr>
          <p:nvPr/>
        </p:nvSpPr>
        <p:spPr bwMode="auto">
          <a:xfrm>
            <a:off x="5202238" y="5684838"/>
            <a:ext cx="2811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latin typeface="Tahoma" pitchFamily="34" charset="0"/>
                <a:ea typeface="新細明體" pitchFamily="18" charset="-120"/>
              </a:rPr>
              <a:t>     +</a:t>
            </a:r>
            <a:r>
              <a:rPr lang="en-US" altLang="zh-TW" sz="1600" b="0">
                <a:ea typeface="新細明體" pitchFamily="18" charset="-120"/>
              </a:rPr>
              <a:t>   </a:t>
            </a:r>
            <a:r>
              <a:rPr lang="en-US" altLang="zh-TW" b="0">
                <a:latin typeface="Tahoma" pitchFamily="34" charset="0"/>
                <a:ea typeface="新細明體" pitchFamily="18" charset="-120"/>
              </a:rPr>
              <a:t>Other delays</a:t>
            </a:r>
            <a:r>
              <a:rPr lang="en-US" altLang="zh-TW" b="0">
                <a:ea typeface="新細明體" pitchFamily="18" charset="-120"/>
              </a:rPr>
              <a:t> </a:t>
            </a:r>
          </a:p>
        </p:txBody>
      </p:sp>
      <p:sp>
        <p:nvSpPr>
          <p:cNvPr id="2462751" name="Rectangle 31"/>
          <p:cNvSpPr>
            <a:spLocks noChangeArrowheads="1"/>
          </p:cNvSpPr>
          <p:nvPr/>
        </p:nvSpPr>
        <p:spPr bwMode="auto">
          <a:xfrm>
            <a:off x="161925" y="240665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solidFill>
                  <a:srgbClr val="0000FF"/>
                </a:solidFill>
                <a:latin typeface="Tahoma" pitchFamily="34" charset="0"/>
                <a:ea typeface="新細明體" pitchFamily="18" charset="-120"/>
              </a:rPr>
              <a:t>Disk platter</a:t>
            </a:r>
            <a:r>
              <a:rPr lang="en-US" altLang="zh-TW" b="0">
                <a:solidFill>
                  <a:srgbClr val="0000FF"/>
                </a:solidFill>
                <a:ea typeface="新細明體" pitchFamily="18" charset="-120"/>
              </a:rPr>
              <a:t> </a:t>
            </a:r>
          </a:p>
        </p:txBody>
      </p:sp>
      <p:sp>
        <p:nvSpPr>
          <p:cNvPr id="2462752" name="Rectangle 32"/>
          <p:cNvSpPr>
            <a:spLocks noChangeArrowheads="1"/>
          </p:cNvSpPr>
          <p:nvPr/>
        </p:nvSpPr>
        <p:spPr bwMode="auto">
          <a:xfrm>
            <a:off x="3536950" y="5241925"/>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solidFill>
                  <a:srgbClr val="0000FF"/>
                </a:solidFill>
                <a:latin typeface="Tahoma" pitchFamily="34" charset="0"/>
                <a:ea typeface="新細明體" pitchFamily="18" charset="-120"/>
              </a:rPr>
              <a:t>Disk arm</a:t>
            </a:r>
            <a:endParaRPr lang="en-US" altLang="zh-TW" b="0">
              <a:solidFill>
                <a:srgbClr val="0000FF"/>
              </a:solidFill>
              <a:ea typeface="新細明體" pitchFamily="18" charset="-120"/>
            </a:endParaRPr>
          </a:p>
        </p:txBody>
      </p:sp>
      <p:sp>
        <p:nvSpPr>
          <p:cNvPr id="2462753" name="Rectangle 33"/>
          <p:cNvSpPr>
            <a:spLocks noChangeArrowheads="1"/>
          </p:cNvSpPr>
          <p:nvPr/>
        </p:nvSpPr>
        <p:spPr bwMode="auto">
          <a:xfrm>
            <a:off x="3427413" y="3306763"/>
            <a:ext cx="150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r>
              <a:rPr lang="en-US" altLang="zh-TW" b="0">
                <a:solidFill>
                  <a:srgbClr val="0000FF"/>
                </a:solidFill>
                <a:latin typeface="Tahoma" pitchFamily="34" charset="0"/>
                <a:ea typeface="新細明體" pitchFamily="18" charset="-120"/>
              </a:rPr>
              <a:t>Disk head</a:t>
            </a:r>
            <a:endParaRPr lang="en-US" altLang="zh-TW" b="0">
              <a:solidFill>
                <a:srgbClr val="0000FF"/>
              </a:solidFill>
              <a:ea typeface="新細明體" pitchFamily="18" charset="-120"/>
            </a:endParaRPr>
          </a:p>
        </p:txBody>
      </p:sp>
      <p:sp>
        <p:nvSpPr>
          <p:cNvPr id="2462754" name="Oval 34"/>
          <p:cNvSpPr>
            <a:spLocks noChangeArrowheads="1"/>
          </p:cNvSpPr>
          <p:nvPr/>
        </p:nvSpPr>
        <p:spPr bwMode="auto">
          <a:xfrm>
            <a:off x="3311525" y="3756025"/>
            <a:ext cx="315913" cy="450850"/>
          </a:xfrm>
          <a:prstGeom prst="ellipse">
            <a:avLst/>
          </a:prstGeom>
          <a:noFill/>
          <a:ln w="38100">
            <a:solidFill>
              <a:srgbClr val="6666FF"/>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62755" name="AutoShape 35"/>
          <p:cNvSpPr>
            <a:spLocks noChangeAspect="1" noChangeArrowheads="1" noTextEdit="1"/>
          </p:cNvSpPr>
          <p:nvPr/>
        </p:nvSpPr>
        <p:spPr bwMode="auto">
          <a:xfrm>
            <a:off x="3762375" y="900113"/>
            <a:ext cx="1433513" cy="1193800"/>
          </a:xfrm>
          <a:prstGeom prst="rect">
            <a:avLst/>
          </a:prstGeom>
          <a:noFill/>
          <a:ln w="9525">
            <a:noFill/>
            <a:miter lim="800000"/>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7" name="Group 36"/>
          <p:cNvGrpSpPr>
            <a:grpSpLocks/>
          </p:cNvGrpSpPr>
          <p:nvPr/>
        </p:nvGrpSpPr>
        <p:grpSpPr bwMode="auto">
          <a:xfrm>
            <a:off x="836613" y="819150"/>
            <a:ext cx="7999412" cy="1395413"/>
            <a:chOff x="527" y="516"/>
            <a:chExt cx="5039" cy="879"/>
          </a:xfrm>
        </p:grpSpPr>
        <p:grpSp>
          <p:nvGrpSpPr>
            <p:cNvPr id="19481" name="Group 37"/>
            <p:cNvGrpSpPr>
              <a:grpSpLocks/>
            </p:cNvGrpSpPr>
            <p:nvPr/>
          </p:nvGrpSpPr>
          <p:grpSpPr bwMode="auto">
            <a:xfrm>
              <a:off x="527" y="582"/>
              <a:ext cx="5039" cy="762"/>
              <a:chOff x="527" y="582"/>
              <a:chExt cx="5039" cy="762"/>
            </a:xfrm>
          </p:grpSpPr>
          <p:grpSp>
            <p:nvGrpSpPr>
              <p:cNvPr id="19632" name="Group 38"/>
              <p:cNvGrpSpPr>
                <a:grpSpLocks/>
              </p:cNvGrpSpPr>
              <p:nvPr/>
            </p:nvGrpSpPr>
            <p:grpSpPr bwMode="auto">
              <a:xfrm>
                <a:off x="527" y="582"/>
                <a:ext cx="5039" cy="762"/>
                <a:chOff x="527" y="582"/>
                <a:chExt cx="5039" cy="762"/>
              </a:xfrm>
            </p:grpSpPr>
            <p:sp>
              <p:nvSpPr>
                <p:cNvPr id="19635" name="Text Box 39"/>
                <p:cNvSpPr txBox="1">
                  <a:spLocks noChangeArrowheads="1"/>
                </p:cNvSpPr>
                <p:nvPr/>
              </p:nvSpPr>
              <p:spPr bwMode="auto">
                <a:xfrm>
                  <a:off x="4094" y="582"/>
                  <a:ext cx="147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hangingPunct="1"/>
                  <a:r>
                    <a:rPr lang="en-US" altLang="zh-TW" sz="3600" b="0">
                      <a:latin typeface="Tahoma" pitchFamily="34" charset="0"/>
                      <a:ea typeface="新細明體" pitchFamily="18" charset="-120"/>
                    </a:rPr>
                    <a:t>block x</a:t>
                  </a:r>
                </a:p>
                <a:p>
                  <a:pPr algn="l" eaLnBrk="1" hangingPunct="1"/>
                  <a:r>
                    <a:rPr lang="en-US" altLang="zh-TW" sz="3600" b="0">
                      <a:latin typeface="Tahoma" pitchFamily="34" charset="0"/>
                      <a:ea typeface="新細明體" pitchFamily="18" charset="-120"/>
                    </a:rPr>
                    <a:t>in memory</a:t>
                  </a:r>
                </a:p>
              </p:txBody>
            </p:sp>
            <p:sp>
              <p:nvSpPr>
                <p:cNvPr id="19636" name="Text Box 40"/>
                <p:cNvSpPr txBox="1">
                  <a:spLocks noChangeArrowheads="1"/>
                </p:cNvSpPr>
                <p:nvPr/>
              </p:nvSpPr>
              <p:spPr bwMode="auto">
                <a:xfrm>
                  <a:off x="527" y="594"/>
                  <a:ext cx="103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r" eaLnBrk="1" hangingPunct="1"/>
                  <a:r>
                    <a:rPr lang="en-US" altLang="zh-TW" sz="3600" b="0">
                      <a:latin typeface="Tahoma" pitchFamily="34" charset="0"/>
                      <a:ea typeface="新細明體" pitchFamily="18" charset="-120"/>
                    </a:rPr>
                    <a:t>I want</a:t>
                  </a:r>
                </a:p>
                <a:p>
                  <a:pPr algn="r" eaLnBrk="1" hangingPunct="1"/>
                  <a:r>
                    <a:rPr lang="en-US" altLang="zh-TW" sz="3600" b="0">
                      <a:latin typeface="Tahoma" pitchFamily="34" charset="0"/>
                      <a:ea typeface="新細明體" pitchFamily="18" charset="-120"/>
                    </a:rPr>
                    <a:t>block X</a:t>
                  </a:r>
                </a:p>
              </p:txBody>
            </p:sp>
          </p:grpSp>
          <p:sp>
            <p:nvSpPr>
              <p:cNvPr id="2462761" name="Line 41"/>
              <p:cNvSpPr>
                <a:spLocks noChangeShapeType="1"/>
              </p:cNvSpPr>
              <p:nvPr/>
            </p:nvSpPr>
            <p:spPr bwMode="auto">
              <a:xfrm>
                <a:off x="1617" y="940"/>
                <a:ext cx="669" cy="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62762" name="Line 42"/>
              <p:cNvSpPr>
                <a:spLocks noChangeShapeType="1"/>
              </p:cNvSpPr>
              <p:nvPr/>
            </p:nvSpPr>
            <p:spPr bwMode="auto">
              <a:xfrm>
                <a:off x="3401" y="926"/>
                <a:ext cx="669" cy="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grpSp>
        <p:grpSp>
          <p:nvGrpSpPr>
            <p:cNvPr id="19482" name="Group 43"/>
            <p:cNvGrpSpPr>
              <a:grpSpLocks/>
            </p:cNvGrpSpPr>
            <p:nvPr/>
          </p:nvGrpSpPr>
          <p:grpSpPr bwMode="auto">
            <a:xfrm>
              <a:off x="2391" y="516"/>
              <a:ext cx="879" cy="879"/>
              <a:chOff x="2257" y="1428"/>
              <a:chExt cx="879" cy="712"/>
            </a:xfrm>
          </p:grpSpPr>
          <p:grpSp>
            <p:nvGrpSpPr>
              <p:cNvPr id="19483" name="Group 44"/>
              <p:cNvGrpSpPr>
                <a:grpSpLocks/>
              </p:cNvGrpSpPr>
              <p:nvPr/>
            </p:nvGrpSpPr>
            <p:grpSpPr bwMode="auto">
              <a:xfrm>
                <a:off x="2257" y="1428"/>
                <a:ext cx="879" cy="712"/>
                <a:chOff x="2257" y="1428"/>
                <a:chExt cx="879" cy="712"/>
              </a:xfrm>
            </p:grpSpPr>
            <p:sp>
              <p:nvSpPr>
                <p:cNvPr id="2462765" name="Freeform 45"/>
                <p:cNvSpPr>
                  <a:spLocks/>
                </p:cNvSpPr>
                <p:nvPr/>
              </p:nvSpPr>
              <p:spPr bwMode="auto">
                <a:xfrm>
                  <a:off x="2257" y="1428"/>
                  <a:ext cx="285" cy="231"/>
                </a:xfrm>
                <a:custGeom>
                  <a:avLst/>
                  <a:gdLst/>
                  <a:ahLst/>
                  <a:cxnLst>
                    <a:cxn ang="0">
                      <a:pos x="732" y="0"/>
                    </a:cxn>
                    <a:cxn ang="0">
                      <a:pos x="855" y="218"/>
                    </a:cxn>
                    <a:cxn ang="0">
                      <a:pos x="268" y="693"/>
                    </a:cxn>
                    <a:cxn ang="0">
                      <a:pos x="0" y="594"/>
                    </a:cxn>
                    <a:cxn ang="0">
                      <a:pos x="732" y="0"/>
                    </a:cxn>
                  </a:cxnLst>
                  <a:rect l="0" t="0" r="r" b="b"/>
                  <a:pathLst>
                    <a:path w="855" h="693">
                      <a:moveTo>
                        <a:pt x="732" y="0"/>
                      </a:moveTo>
                      <a:lnTo>
                        <a:pt x="855" y="218"/>
                      </a:lnTo>
                      <a:lnTo>
                        <a:pt x="268" y="693"/>
                      </a:lnTo>
                      <a:lnTo>
                        <a:pt x="0" y="594"/>
                      </a:lnTo>
                      <a:lnTo>
                        <a:pt x="732" y="0"/>
                      </a:lnTo>
                      <a:close/>
                    </a:path>
                  </a:pathLst>
                </a:custGeom>
                <a:solidFill>
                  <a:srgbClr val="5F3F1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66" name="Freeform 46"/>
                <p:cNvSpPr>
                  <a:spLocks/>
                </p:cNvSpPr>
                <p:nvPr/>
              </p:nvSpPr>
              <p:spPr bwMode="auto">
                <a:xfrm>
                  <a:off x="2501" y="1428"/>
                  <a:ext cx="390" cy="72"/>
                </a:xfrm>
                <a:custGeom>
                  <a:avLst/>
                  <a:gdLst/>
                  <a:ahLst/>
                  <a:cxnLst>
                    <a:cxn ang="0">
                      <a:pos x="0" y="0"/>
                    </a:cxn>
                    <a:cxn ang="0">
                      <a:pos x="123" y="218"/>
                    </a:cxn>
                    <a:cxn ang="0">
                      <a:pos x="1050" y="218"/>
                    </a:cxn>
                    <a:cxn ang="0">
                      <a:pos x="1172" y="0"/>
                    </a:cxn>
                    <a:cxn ang="0">
                      <a:pos x="0" y="0"/>
                    </a:cxn>
                  </a:cxnLst>
                  <a:rect l="0" t="0" r="r" b="b"/>
                  <a:pathLst>
                    <a:path w="1172" h="218">
                      <a:moveTo>
                        <a:pt x="0" y="0"/>
                      </a:moveTo>
                      <a:lnTo>
                        <a:pt x="123" y="218"/>
                      </a:lnTo>
                      <a:lnTo>
                        <a:pt x="1050" y="218"/>
                      </a:lnTo>
                      <a:lnTo>
                        <a:pt x="1172" y="0"/>
                      </a:lnTo>
                      <a:lnTo>
                        <a:pt x="0" y="0"/>
                      </a:lnTo>
                      <a:close/>
                    </a:path>
                  </a:pathLst>
                </a:custGeom>
                <a:solidFill>
                  <a:srgbClr val="7F5F3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67" name="Freeform 47"/>
                <p:cNvSpPr>
                  <a:spLocks/>
                </p:cNvSpPr>
                <p:nvPr/>
              </p:nvSpPr>
              <p:spPr bwMode="auto">
                <a:xfrm>
                  <a:off x="2851" y="1428"/>
                  <a:ext cx="285" cy="231"/>
                </a:xfrm>
                <a:custGeom>
                  <a:avLst/>
                  <a:gdLst/>
                  <a:ahLst/>
                  <a:cxnLst>
                    <a:cxn ang="0">
                      <a:pos x="122" y="0"/>
                    </a:cxn>
                    <a:cxn ang="0">
                      <a:pos x="0" y="218"/>
                    </a:cxn>
                    <a:cxn ang="0">
                      <a:pos x="587" y="693"/>
                    </a:cxn>
                    <a:cxn ang="0">
                      <a:pos x="855" y="594"/>
                    </a:cxn>
                    <a:cxn ang="0">
                      <a:pos x="122" y="0"/>
                    </a:cxn>
                  </a:cxnLst>
                  <a:rect l="0" t="0" r="r" b="b"/>
                  <a:pathLst>
                    <a:path w="855" h="693">
                      <a:moveTo>
                        <a:pt x="122" y="0"/>
                      </a:moveTo>
                      <a:lnTo>
                        <a:pt x="0" y="218"/>
                      </a:lnTo>
                      <a:lnTo>
                        <a:pt x="587" y="693"/>
                      </a:lnTo>
                      <a:lnTo>
                        <a:pt x="855" y="594"/>
                      </a:lnTo>
                      <a:lnTo>
                        <a:pt x="122" y="0"/>
                      </a:lnTo>
                      <a:close/>
                    </a:path>
                  </a:pathLst>
                </a:custGeom>
                <a:solidFill>
                  <a:srgbClr val="9F7F5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68" name="Freeform 48"/>
                <p:cNvSpPr>
                  <a:spLocks/>
                </p:cNvSpPr>
                <p:nvPr/>
              </p:nvSpPr>
              <p:spPr bwMode="auto">
                <a:xfrm>
                  <a:off x="2257" y="1909"/>
                  <a:ext cx="285" cy="231"/>
                </a:xfrm>
                <a:custGeom>
                  <a:avLst/>
                  <a:gdLst/>
                  <a:ahLst/>
                  <a:cxnLst>
                    <a:cxn ang="0">
                      <a:pos x="732" y="694"/>
                    </a:cxn>
                    <a:cxn ang="0">
                      <a:pos x="855" y="477"/>
                    </a:cxn>
                    <a:cxn ang="0">
                      <a:pos x="268" y="0"/>
                    </a:cxn>
                    <a:cxn ang="0">
                      <a:pos x="0" y="99"/>
                    </a:cxn>
                    <a:cxn ang="0">
                      <a:pos x="732" y="694"/>
                    </a:cxn>
                  </a:cxnLst>
                  <a:rect l="0" t="0" r="r" b="b"/>
                  <a:pathLst>
                    <a:path w="855" h="694">
                      <a:moveTo>
                        <a:pt x="732" y="694"/>
                      </a:moveTo>
                      <a:lnTo>
                        <a:pt x="855" y="477"/>
                      </a:lnTo>
                      <a:lnTo>
                        <a:pt x="268" y="0"/>
                      </a:lnTo>
                      <a:lnTo>
                        <a:pt x="0" y="99"/>
                      </a:lnTo>
                      <a:lnTo>
                        <a:pt x="732" y="694"/>
                      </a:lnTo>
                      <a:close/>
                    </a:path>
                  </a:pathLst>
                </a:custGeom>
                <a:solidFill>
                  <a:srgbClr val="3F1F00"/>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69" name="Freeform 49"/>
                <p:cNvSpPr>
                  <a:spLocks/>
                </p:cNvSpPr>
                <p:nvPr/>
              </p:nvSpPr>
              <p:spPr bwMode="auto">
                <a:xfrm>
                  <a:off x="2501" y="2068"/>
                  <a:ext cx="390" cy="72"/>
                </a:xfrm>
                <a:custGeom>
                  <a:avLst/>
                  <a:gdLst/>
                  <a:ahLst/>
                  <a:cxnLst>
                    <a:cxn ang="0">
                      <a:pos x="0" y="217"/>
                    </a:cxn>
                    <a:cxn ang="0">
                      <a:pos x="123" y="0"/>
                    </a:cxn>
                    <a:cxn ang="0">
                      <a:pos x="1050" y="0"/>
                    </a:cxn>
                    <a:cxn ang="0">
                      <a:pos x="1172" y="217"/>
                    </a:cxn>
                    <a:cxn ang="0">
                      <a:pos x="0" y="217"/>
                    </a:cxn>
                  </a:cxnLst>
                  <a:rect l="0" t="0" r="r" b="b"/>
                  <a:pathLst>
                    <a:path w="1172" h="217">
                      <a:moveTo>
                        <a:pt x="0" y="217"/>
                      </a:moveTo>
                      <a:lnTo>
                        <a:pt x="123" y="0"/>
                      </a:lnTo>
                      <a:lnTo>
                        <a:pt x="1050" y="0"/>
                      </a:lnTo>
                      <a:lnTo>
                        <a:pt x="1172" y="217"/>
                      </a:lnTo>
                      <a:lnTo>
                        <a:pt x="0" y="217"/>
                      </a:lnTo>
                      <a:close/>
                    </a:path>
                  </a:pathLst>
                </a:custGeom>
                <a:solidFill>
                  <a:srgbClr val="3F1F00"/>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70" name="Freeform 50"/>
                <p:cNvSpPr>
                  <a:spLocks/>
                </p:cNvSpPr>
                <p:nvPr/>
              </p:nvSpPr>
              <p:spPr bwMode="auto">
                <a:xfrm>
                  <a:off x="2851" y="1909"/>
                  <a:ext cx="285" cy="231"/>
                </a:xfrm>
                <a:custGeom>
                  <a:avLst/>
                  <a:gdLst/>
                  <a:ahLst/>
                  <a:cxnLst>
                    <a:cxn ang="0">
                      <a:pos x="122" y="694"/>
                    </a:cxn>
                    <a:cxn ang="0">
                      <a:pos x="0" y="477"/>
                    </a:cxn>
                    <a:cxn ang="0">
                      <a:pos x="587" y="0"/>
                    </a:cxn>
                    <a:cxn ang="0">
                      <a:pos x="855" y="99"/>
                    </a:cxn>
                    <a:cxn ang="0">
                      <a:pos x="122" y="694"/>
                    </a:cxn>
                  </a:cxnLst>
                  <a:rect l="0" t="0" r="r" b="b"/>
                  <a:pathLst>
                    <a:path w="855" h="694">
                      <a:moveTo>
                        <a:pt x="122" y="694"/>
                      </a:moveTo>
                      <a:lnTo>
                        <a:pt x="0" y="477"/>
                      </a:lnTo>
                      <a:lnTo>
                        <a:pt x="587" y="0"/>
                      </a:lnTo>
                      <a:lnTo>
                        <a:pt x="855" y="99"/>
                      </a:lnTo>
                      <a:lnTo>
                        <a:pt x="122" y="694"/>
                      </a:lnTo>
                      <a:close/>
                    </a:path>
                  </a:pathLst>
                </a:custGeom>
                <a:solidFill>
                  <a:srgbClr val="5F3F1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71" name="Freeform 51"/>
                <p:cNvSpPr>
                  <a:spLocks/>
                </p:cNvSpPr>
                <p:nvPr/>
              </p:nvSpPr>
              <p:spPr bwMode="auto">
                <a:xfrm>
                  <a:off x="2257" y="1626"/>
                  <a:ext cx="89" cy="318"/>
                </a:xfrm>
                <a:custGeom>
                  <a:avLst/>
                  <a:gdLst/>
                  <a:ahLst/>
                  <a:cxnLst>
                    <a:cxn ang="0">
                      <a:pos x="0" y="0"/>
                    </a:cxn>
                    <a:cxn ang="0">
                      <a:pos x="0" y="949"/>
                    </a:cxn>
                    <a:cxn ang="0">
                      <a:pos x="268" y="850"/>
                    </a:cxn>
                    <a:cxn ang="0">
                      <a:pos x="268" y="99"/>
                    </a:cxn>
                    <a:cxn ang="0">
                      <a:pos x="0" y="0"/>
                    </a:cxn>
                  </a:cxnLst>
                  <a:rect l="0" t="0" r="r" b="b"/>
                  <a:pathLst>
                    <a:path w="268" h="949">
                      <a:moveTo>
                        <a:pt x="0" y="0"/>
                      </a:moveTo>
                      <a:lnTo>
                        <a:pt x="0" y="949"/>
                      </a:lnTo>
                      <a:lnTo>
                        <a:pt x="268" y="850"/>
                      </a:lnTo>
                      <a:lnTo>
                        <a:pt x="268" y="99"/>
                      </a:lnTo>
                      <a:lnTo>
                        <a:pt x="0" y="0"/>
                      </a:lnTo>
                      <a:close/>
                    </a:path>
                  </a:pathLst>
                </a:custGeom>
                <a:solidFill>
                  <a:srgbClr val="3F1F00"/>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72" name="Freeform 52"/>
                <p:cNvSpPr>
                  <a:spLocks/>
                </p:cNvSpPr>
                <p:nvPr/>
              </p:nvSpPr>
              <p:spPr bwMode="auto">
                <a:xfrm>
                  <a:off x="3046" y="1626"/>
                  <a:ext cx="90" cy="318"/>
                </a:xfrm>
                <a:custGeom>
                  <a:avLst/>
                  <a:gdLst/>
                  <a:ahLst/>
                  <a:cxnLst>
                    <a:cxn ang="0">
                      <a:pos x="268" y="0"/>
                    </a:cxn>
                    <a:cxn ang="0">
                      <a:pos x="268" y="949"/>
                    </a:cxn>
                    <a:cxn ang="0">
                      <a:pos x="0" y="850"/>
                    </a:cxn>
                    <a:cxn ang="0">
                      <a:pos x="0" y="99"/>
                    </a:cxn>
                    <a:cxn ang="0">
                      <a:pos x="268" y="0"/>
                    </a:cxn>
                  </a:cxnLst>
                  <a:rect l="0" t="0" r="r" b="b"/>
                  <a:pathLst>
                    <a:path w="268" h="949">
                      <a:moveTo>
                        <a:pt x="268" y="0"/>
                      </a:moveTo>
                      <a:lnTo>
                        <a:pt x="268" y="949"/>
                      </a:lnTo>
                      <a:lnTo>
                        <a:pt x="0" y="850"/>
                      </a:lnTo>
                      <a:lnTo>
                        <a:pt x="0" y="99"/>
                      </a:lnTo>
                      <a:lnTo>
                        <a:pt x="268" y="0"/>
                      </a:lnTo>
                      <a:close/>
                    </a:path>
                  </a:pathLst>
                </a:custGeom>
                <a:solidFill>
                  <a:srgbClr val="7F5F3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484" name="Group 53"/>
              <p:cNvGrpSpPr>
                <a:grpSpLocks/>
              </p:cNvGrpSpPr>
              <p:nvPr/>
            </p:nvGrpSpPr>
            <p:grpSpPr bwMode="auto">
              <a:xfrm>
                <a:off x="2344" y="1499"/>
                <a:ext cx="705" cy="570"/>
                <a:chOff x="2344" y="1499"/>
                <a:chExt cx="705" cy="570"/>
              </a:xfrm>
            </p:grpSpPr>
            <p:grpSp>
              <p:nvGrpSpPr>
                <p:cNvPr id="19485" name="Group 54"/>
                <p:cNvGrpSpPr>
                  <a:grpSpLocks/>
                </p:cNvGrpSpPr>
                <p:nvPr/>
              </p:nvGrpSpPr>
              <p:grpSpPr bwMode="auto">
                <a:xfrm>
                  <a:off x="2344" y="1499"/>
                  <a:ext cx="705" cy="570"/>
                  <a:chOff x="2344" y="1499"/>
                  <a:chExt cx="705" cy="570"/>
                </a:xfrm>
              </p:grpSpPr>
              <p:sp>
                <p:nvSpPr>
                  <p:cNvPr id="2462775" name="Freeform 55"/>
                  <p:cNvSpPr>
                    <a:spLocks/>
                  </p:cNvSpPr>
                  <p:nvPr/>
                </p:nvSpPr>
                <p:spPr bwMode="auto">
                  <a:xfrm>
                    <a:off x="2344" y="1499"/>
                    <a:ext cx="705" cy="569"/>
                  </a:xfrm>
                  <a:custGeom>
                    <a:avLst/>
                    <a:gdLst/>
                    <a:ahLst/>
                    <a:cxnLst>
                      <a:cxn ang="0">
                        <a:pos x="588" y="0"/>
                      </a:cxn>
                      <a:cxn ang="0">
                        <a:pos x="1526" y="0"/>
                      </a:cxn>
                      <a:cxn ang="0">
                        <a:pos x="2114" y="476"/>
                      </a:cxn>
                      <a:cxn ang="0">
                        <a:pos x="2114" y="1236"/>
                      </a:cxn>
                      <a:cxn ang="0">
                        <a:pos x="1526" y="1712"/>
                      </a:cxn>
                      <a:cxn ang="0">
                        <a:pos x="588" y="1712"/>
                      </a:cxn>
                      <a:cxn ang="0">
                        <a:pos x="0" y="1236"/>
                      </a:cxn>
                      <a:cxn ang="0">
                        <a:pos x="0" y="476"/>
                      </a:cxn>
                      <a:cxn ang="0">
                        <a:pos x="588" y="0"/>
                      </a:cxn>
                    </a:cxnLst>
                    <a:rect l="0" t="0" r="r" b="b"/>
                    <a:pathLst>
                      <a:path w="2114" h="1712">
                        <a:moveTo>
                          <a:pt x="588" y="0"/>
                        </a:moveTo>
                        <a:lnTo>
                          <a:pt x="1526" y="0"/>
                        </a:lnTo>
                        <a:lnTo>
                          <a:pt x="2114" y="476"/>
                        </a:lnTo>
                        <a:lnTo>
                          <a:pt x="2114" y="1236"/>
                        </a:lnTo>
                        <a:lnTo>
                          <a:pt x="1526" y="1712"/>
                        </a:lnTo>
                        <a:lnTo>
                          <a:pt x="588" y="1712"/>
                        </a:lnTo>
                        <a:lnTo>
                          <a:pt x="0" y="1236"/>
                        </a:lnTo>
                        <a:lnTo>
                          <a:pt x="0" y="476"/>
                        </a:lnTo>
                        <a:lnTo>
                          <a:pt x="588" y="0"/>
                        </a:lnTo>
                        <a:close/>
                      </a:path>
                    </a:pathLst>
                  </a:custGeom>
                  <a:solidFill>
                    <a:srgbClr val="DFDFDF"/>
                  </a:solidFill>
                  <a:ln w="6350">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76" name="Freeform 56"/>
                  <p:cNvSpPr>
                    <a:spLocks/>
                  </p:cNvSpPr>
                  <p:nvPr/>
                </p:nvSpPr>
                <p:spPr bwMode="auto">
                  <a:xfrm>
                    <a:off x="2357" y="1509"/>
                    <a:ext cx="678" cy="548"/>
                  </a:xfrm>
                  <a:custGeom>
                    <a:avLst/>
                    <a:gdLst/>
                    <a:ahLst/>
                    <a:cxnLst>
                      <a:cxn ang="0">
                        <a:pos x="565" y="0"/>
                      </a:cxn>
                      <a:cxn ang="0">
                        <a:pos x="1468" y="0"/>
                      </a:cxn>
                      <a:cxn ang="0">
                        <a:pos x="2033" y="458"/>
                      </a:cxn>
                      <a:cxn ang="0">
                        <a:pos x="2033" y="1190"/>
                      </a:cxn>
                      <a:cxn ang="0">
                        <a:pos x="1468" y="1647"/>
                      </a:cxn>
                      <a:cxn ang="0">
                        <a:pos x="565" y="1647"/>
                      </a:cxn>
                      <a:cxn ang="0">
                        <a:pos x="0" y="1190"/>
                      </a:cxn>
                      <a:cxn ang="0">
                        <a:pos x="0" y="458"/>
                      </a:cxn>
                      <a:cxn ang="0">
                        <a:pos x="565" y="0"/>
                      </a:cxn>
                    </a:cxnLst>
                    <a:rect l="0" t="0" r="r" b="b"/>
                    <a:pathLst>
                      <a:path w="2033" h="1647">
                        <a:moveTo>
                          <a:pt x="565" y="0"/>
                        </a:moveTo>
                        <a:lnTo>
                          <a:pt x="1468" y="0"/>
                        </a:lnTo>
                        <a:lnTo>
                          <a:pt x="2033" y="458"/>
                        </a:lnTo>
                        <a:lnTo>
                          <a:pt x="2033" y="1190"/>
                        </a:lnTo>
                        <a:lnTo>
                          <a:pt x="1468" y="1647"/>
                        </a:lnTo>
                        <a:lnTo>
                          <a:pt x="565" y="1647"/>
                        </a:lnTo>
                        <a:lnTo>
                          <a:pt x="0" y="1190"/>
                        </a:lnTo>
                        <a:lnTo>
                          <a:pt x="0" y="458"/>
                        </a:lnTo>
                        <a:lnTo>
                          <a:pt x="565" y="0"/>
                        </a:lnTo>
                      </a:path>
                    </a:pathLst>
                  </a:custGeom>
                  <a:noFill/>
                  <a:ln w="635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62777" name="Freeform 57"/>
                  <p:cNvSpPr>
                    <a:spLocks/>
                  </p:cNvSpPr>
                  <p:nvPr/>
                </p:nvSpPr>
                <p:spPr bwMode="auto">
                  <a:xfrm>
                    <a:off x="2371" y="1521"/>
                    <a:ext cx="650" cy="526"/>
                  </a:xfrm>
                  <a:custGeom>
                    <a:avLst/>
                    <a:gdLst/>
                    <a:ahLst/>
                    <a:cxnLst>
                      <a:cxn ang="0">
                        <a:pos x="541" y="0"/>
                      </a:cxn>
                      <a:cxn ang="0">
                        <a:pos x="1407" y="0"/>
                      </a:cxn>
                      <a:cxn ang="0">
                        <a:pos x="1949" y="439"/>
                      </a:cxn>
                      <a:cxn ang="0">
                        <a:pos x="1949" y="1141"/>
                      </a:cxn>
                      <a:cxn ang="0">
                        <a:pos x="1407" y="1580"/>
                      </a:cxn>
                      <a:cxn ang="0">
                        <a:pos x="541" y="1580"/>
                      </a:cxn>
                      <a:cxn ang="0">
                        <a:pos x="0" y="1141"/>
                      </a:cxn>
                      <a:cxn ang="0">
                        <a:pos x="0" y="439"/>
                      </a:cxn>
                      <a:cxn ang="0">
                        <a:pos x="541" y="0"/>
                      </a:cxn>
                    </a:cxnLst>
                    <a:rect l="0" t="0" r="r" b="b"/>
                    <a:pathLst>
                      <a:path w="1949" h="1580">
                        <a:moveTo>
                          <a:pt x="541" y="0"/>
                        </a:moveTo>
                        <a:lnTo>
                          <a:pt x="1407" y="0"/>
                        </a:lnTo>
                        <a:lnTo>
                          <a:pt x="1949" y="439"/>
                        </a:lnTo>
                        <a:lnTo>
                          <a:pt x="1949" y="1141"/>
                        </a:lnTo>
                        <a:lnTo>
                          <a:pt x="1407" y="1580"/>
                        </a:lnTo>
                        <a:lnTo>
                          <a:pt x="541" y="1580"/>
                        </a:lnTo>
                        <a:lnTo>
                          <a:pt x="0" y="1141"/>
                        </a:lnTo>
                        <a:lnTo>
                          <a:pt x="0" y="439"/>
                        </a:lnTo>
                        <a:lnTo>
                          <a:pt x="541" y="0"/>
                        </a:lnTo>
                      </a:path>
                    </a:pathLst>
                  </a:custGeom>
                  <a:noFill/>
                  <a:ln w="635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nvGrpSpPr>
                  <p:cNvPr id="19592" name="Group 58"/>
                  <p:cNvGrpSpPr>
                    <a:grpSpLocks/>
                  </p:cNvGrpSpPr>
                  <p:nvPr/>
                </p:nvGrpSpPr>
                <p:grpSpPr bwMode="auto">
                  <a:xfrm>
                    <a:off x="2502" y="1621"/>
                    <a:ext cx="389" cy="321"/>
                    <a:chOff x="2502" y="1621"/>
                    <a:chExt cx="389" cy="321"/>
                  </a:xfrm>
                </p:grpSpPr>
                <p:sp>
                  <p:nvSpPr>
                    <p:cNvPr id="2462779" name="Freeform 59"/>
                    <p:cNvSpPr>
                      <a:spLocks/>
                    </p:cNvSpPr>
                    <p:nvPr/>
                  </p:nvSpPr>
                  <p:spPr bwMode="auto">
                    <a:xfrm>
                      <a:off x="2502" y="1626"/>
                      <a:ext cx="389" cy="316"/>
                    </a:xfrm>
                    <a:custGeom>
                      <a:avLst/>
                      <a:gdLst/>
                      <a:ahLst/>
                      <a:cxnLst>
                        <a:cxn ang="0">
                          <a:pos x="324" y="0"/>
                        </a:cxn>
                        <a:cxn ang="0">
                          <a:pos x="844" y="0"/>
                        </a:cxn>
                        <a:cxn ang="0">
                          <a:pos x="1168" y="263"/>
                        </a:cxn>
                        <a:cxn ang="0">
                          <a:pos x="1168" y="684"/>
                        </a:cxn>
                        <a:cxn ang="0">
                          <a:pos x="844" y="947"/>
                        </a:cxn>
                        <a:cxn ang="0">
                          <a:pos x="324" y="947"/>
                        </a:cxn>
                        <a:cxn ang="0">
                          <a:pos x="0" y="684"/>
                        </a:cxn>
                        <a:cxn ang="0">
                          <a:pos x="0" y="263"/>
                        </a:cxn>
                        <a:cxn ang="0">
                          <a:pos x="324" y="0"/>
                        </a:cxn>
                      </a:cxnLst>
                      <a:rect l="0" t="0" r="r" b="b"/>
                      <a:pathLst>
                        <a:path w="1168" h="947">
                          <a:moveTo>
                            <a:pt x="324" y="0"/>
                          </a:moveTo>
                          <a:lnTo>
                            <a:pt x="844" y="0"/>
                          </a:lnTo>
                          <a:lnTo>
                            <a:pt x="1168" y="263"/>
                          </a:lnTo>
                          <a:lnTo>
                            <a:pt x="1168" y="684"/>
                          </a:lnTo>
                          <a:lnTo>
                            <a:pt x="844" y="947"/>
                          </a:lnTo>
                          <a:lnTo>
                            <a:pt x="324" y="947"/>
                          </a:lnTo>
                          <a:lnTo>
                            <a:pt x="0" y="684"/>
                          </a:lnTo>
                          <a:lnTo>
                            <a:pt x="0" y="263"/>
                          </a:lnTo>
                          <a:lnTo>
                            <a:pt x="324" y="0"/>
                          </a:lnTo>
                        </a:path>
                      </a:pathLst>
                    </a:custGeom>
                    <a:noFill/>
                    <a:ln w="635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62780" name="Oval 60"/>
                    <p:cNvSpPr>
                      <a:spLocks noChangeArrowheads="1"/>
                    </p:cNvSpPr>
                    <p:nvPr/>
                  </p:nvSpPr>
                  <p:spPr bwMode="auto">
                    <a:xfrm>
                      <a:off x="2676" y="1769"/>
                      <a:ext cx="40" cy="31"/>
                    </a:xfrm>
                    <a:prstGeom prst="ellipse">
                      <a:avLst/>
                    </a:prstGeom>
                    <a:solidFill>
                      <a:srgbClr val="FFFFFF"/>
                    </a:solidFill>
                    <a:ln w="6350">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nvGrpSpPr>
                    <p:cNvPr id="19595" name="Group 61"/>
                    <p:cNvGrpSpPr>
                      <a:grpSpLocks/>
                    </p:cNvGrpSpPr>
                    <p:nvPr/>
                  </p:nvGrpSpPr>
                  <p:grpSpPr bwMode="auto">
                    <a:xfrm>
                      <a:off x="2520" y="1625"/>
                      <a:ext cx="222" cy="248"/>
                      <a:chOff x="2520" y="1625"/>
                      <a:chExt cx="222" cy="248"/>
                    </a:xfrm>
                  </p:grpSpPr>
                  <p:grpSp>
                    <p:nvGrpSpPr>
                      <p:cNvPr id="19611" name="Group 62"/>
                      <p:cNvGrpSpPr>
                        <a:grpSpLocks/>
                      </p:cNvGrpSpPr>
                      <p:nvPr/>
                    </p:nvGrpSpPr>
                    <p:grpSpPr bwMode="auto">
                      <a:xfrm>
                        <a:off x="2572" y="1788"/>
                        <a:ext cx="123" cy="85"/>
                        <a:chOff x="2572" y="1788"/>
                        <a:chExt cx="123" cy="85"/>
                      </a:xfrm>
                    </p:grpSpPr>
                    <p:grpSp>
                      <p:nvGrpSpPr>
                        <p:cNvPr id="19620" name="Group 63"/>
                        <p:cNvGrpSpPr>
                          <a:grpSpLocks/>
                        </p:cNvGrpSpPr>
                        <p:nvPr/>
                      </p:nvGrpSpPr>
                      <p:grpSpPr bwMode="auto">
                        <a:xfrm>
                          <a:off x="2572" y="1843"/>
                          <a:ext cx="42" cy="30"/>
                          <a:chOff x="2572" y="1843"/>
                          <a:chExt cx="42" cy="30"/>
                        </a:xfrm>
                      </p:grpSpPr>
                      <p:sp>
                        <p:nvSpPr>
                          <p:cNvPr id="2462784" name="Oval 64"/>
                          <p:cNvSpPr>
                            <a:spLocks noChangeArrowheads="1"/>
                          </p:cNvSpPr>
                          <p:nvPr/>
                        </p:nvSpPr>
                        <p:spPr bwMode="auto">
                          <a:xfrm>
                            <a:off x="2593" y="1843"/>
                            <a:ext cx="21" cy="17"/>
                          </a:xfrm>
                          <a:prstGeom prst="ellipse">
                            <a:avLst/>
                          </a:pr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85" name="Freeform 65"/>
                          <p:cNvSpPr>
                            <a:spLocks/>
                          </p:cNvSpPr>
                          <p:nvPr/>
                        </p:nvSpPr>
                        <p:spPr bwMode="auto">
                          <a:xfrm>
                            <a:off x="2572" y="1846"/>
                            <a:ext cx="36" cy="27"/>
                          </a:xfrm>
                          <a:custGeom>
                            <a:avLst/>
                            <a:gdLst/>
                            <a:ahLst/>
                            <a:cxnLst>
                              <a:cxn ang="0">
                                <a:pos x="69" y="0"/>
                              </a:cxn>
                              <a:cxn ang="0">
                                <a:pos x="0" y="70"/>
                              </a:cxn>
                              <a:cxn ang="0">
                                <a:pos x="11" y="79"/>
                              </a:cxn>
                              <a:cxn ang="0">
                                <a:pos x="109" y="38"/>
                              </a:cxn>
                              <a:cxn ang="0">
                                <a:pos x="69" y="0"/>
                              </a:cxn>
                            </a:cxnLst>
                            <a:rect l="0" t="0" r="r" b="b"/>
                            <a:pathLst>
                              <a:path w="109" h="79">
                                <a:moveTo>
                                  <a:pt x="69" y="0"/>
                                </a:moveTo>
                                <a:lnTo>
                                  <a:pt x="0" y="70"/>
                                </a:lnTo>
                                <a:lnTo>
                                  <a:pt x="11" y="79"/>
                                </a:lnTo>
                                <a:lnTo>
                                  <a:pt x="109" y="38"/>
                                </a:lnTo>
                                <a:lnTo>
                                  <a:pt x="69" y="0"/>
                                </a:lnTo>
                                <a:close/>
                              </a:path>
                            </a:pathLst>
                          </a:cu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786" name="Freeform 66"/>
                        <p:cNvSpPr>
                          <a:spLocks/>
                        </p:cNvSpPr>
                        <p:nvPr/>
                      </p:nvSpPr>
                      <p:spPr bwMode="auto">
                        <a:xfrm>
                          <a:off x="2607" y="1788"/>
                          <a:ext cx="88" cy="61"/>
                        </a:xfrm>
                        <a:custGeom>
                          <a:avLst/>
                          <a:gdLst/>
                          <a:ahLst/>
                          <a:cxnLst>
                            <a:cxn ang="0">
                              <a:pos x="0" y="176"/>
                            </a:cxn>
                            <a:cxn ang="0">
                              <a:pos x="253" y="0"/>
                            </a:cxn>
                            <a:cxn ang="0">
                              <a:pos x="264" y="8"/>
                            </a:cxn>
                            <a:cxn ang="0">
                              <a:pos x="10" y="184"/>
                            </a:cxn>
                            <a:cxn ang="0">
                              <a:pos x="0" y="176"/>
                            </a:cxn>
                          </a:cxnLst>
                          <a:rect l="0" t="0" r="r" b="b"/>
                          <a:pathLst>
                            <a:path w="264" h="184">
                              <a:moveTo>
                                <a:pt x="0" y="176"/>
                              </a:moveTo>
                              <a:lnTo>
                                <a:pt x="253" y="0"/>
                              </a:lnTo>
                              <a:lnTo>
                                <a:pt x="264" y="8"/>
                              </a:lnTo>
                              <a:lnTo>
                                <a:pt x="10" y="184"/>
                              </a:lnTo>
                              <a:lnTo>
                                <a:pt x="0" y="176"/>
                              </a:lnTo>
                              <a:close/>
                            </a:path>
                          </a:pathLst>
                        </a:cu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612" name="Group 67"/>
                      <p:cNvGrpSpPr>
                        <a:grpSpLocks/>
                      </p:cNvGrpSpPr>
                      <p:nvPr/>
                    </p:nvGrpSpPr>
                    <p:grpSpPr bwMode="auto">
                      <a:xfrm>
                        <a:off x="2520" y="1663"/>
                        <a:ext cx="178" cy="125"/>
                        <a:chOff x="2520" y="1663"/>
                        <a:chExt cx="178" cy="125"/>
                      </a:xfrm>
                    </p:grpSpPr>
                    <p:grpSp>
                      <p:nvGrpSpPr>
                        <p:cNvPr id="19616" name="Group 68"/>
                        <p:cNvGrpSpPr>
                          <a:grpSpLocks/>
                        </p:cNvGrpSpPr>
                        <p:nvPr/>
                      </p:nvGrpSpPr>
                      <p:grpSpPr bwMode="auto">
                        <a:xfrm>
                          <a:off x="2520" y="1663"/>
                          <a:ext cx="45" cy="33"/>
                          <a:chOff x="2520" y="1663"/>
                          <a:chExt cx="45" cy="33"/>
                        </a:xfrm>
                      </p:grpSpPr>
                      <p:sp>
                        <p:nvSpPr>
                          <p:cNvPr id="2462789" name="Oval 69"/>
                          <p:cNvSpPr>
                            <a:spLocks noChangeArrowheads="1"/>
                          </p:cNvSpPr>
                          <p:nvPr/>
                        </p:nvSpPr>
                        <p:spPr bwMode="auto">
                          <a:xfrm>
                            <a:off x="2544" y="1679"/>
                            <a:ext cx="21" cy="17"/>
                          </a:xfrm>
                          <a:prstGeom prst="ellipse">
                            <a:avLst/>
                          </a:pr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90" name="Freeform 70"/>
                          <p:cNvSpPr>
                            <a:spLocks/>
                          </p:cNvSpPr>
                          <p:nvPr/>
                        </p:nvSpPr>
                        <p:spPr bwMode="auto">
                          <a:xfrm>
                            <a:off x="2520" y="1663"/>
                            <a:ext cx="41" cy="32"/>
                          </a:xfrm>
                          <a:custGeom>
                            <a:avLst/>
                            <a:gdLst/>
                            <a:ahLst/>
                            <a:cxnLst>
                              <a:cxn ang="0">
                                <a:pos x="79" y="93"/>
                              </a:cxn>
                              <a:cxn ang="0">
                                <a:pos x="0" y="0"/>
                              </a:cxn>
                              <a:cxn ang="0">
                                <a:pos x="121" y="53"/>
                              </a:cxn>
                              <a:cxn ang="0">
                                <a:pos x="79" y="93"/>
                              </a:cxn>
                            </a:cxnLst>
                            <a:rect l="0" t="0" r="r" b="b"/>
                            <a:pathLst>
                              <a:path w="121" h="93">
                                <a:moveTo>
                                  <a:pt x="79" y="93"/>
                                </a:moveTo>
                                <a:lnTo>
                                  <a:pt x="0" y="0"/>
                                </a:lnTo>
                                <a:lnTo>
                                  <a:pt x="121" y="53"/>
                                </a:lnTo>
                                <a:lnTo>
                                  <a:pt x="79" y="93"/>
                                </a:lnTo>
                                <a:close/>
                              </a:path>
                            </a:pathLst>
                          </a:cu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791" name="Freeform 71"/>
                        <p:cNvSpPr>
                          <a:spLocks/>
                        </p:cNvSpPr>
                        <p:nvPr/>
                      </p:nvSpPr>
                      <p:spPr bwMode="auto">
                        <a:xfrm>
                          <a:off x="2559" y="1690"/>
                          <a:ext cx="139" cy="97"/>
                        </a:xfrm>
                        <a:custGeom>
                          <a:avLst/>
                          <a:gdLst/>
                          <a:ahLst/>
                          <a:cxnLst>
                            <a:cxn ang="0">
                              <a:pos x="0" y="9"/>
                            </a:cxn>
                            <a:cxn ang="0">
                              <a:pos x="411" y="292"/>
                            </a:cxn>
                            <a:cxn ang="0">
                              <a:pos x="418" y="282"/>
                            </a:cxn>
                            <a:cxn ang="0">
                              <a:pos x="11" y="0"/>
                            </a:cxn>
                            <a:cxn ang="0">
                              <a:pos x="0" y="9"/>
                            </a:cxn>
                          </a:cxnLst>
                          <a:rect l="0" t="0" r="r" b="b"/>
                          <a:pathLst>
                            <a:path w="418" h="292">
                              <a:moveTo>
                                <a:pt x="0" y="9"/>
                              </a:moveTo>
                              <a:lnTo>
                                <a:pt x="411" y="292"/>
                              </a:lnTo>
                              <a:lnTo>
                                <a:pt x="418" y="282"/>
                              </a:lnTo>
                              <a:lnTo>
                                <a:pt x="11" y="0"/>
                              </a:lnTo>
                              <a:lnTo>
                                <a:pt x="0" y="9"/>
                              </a:lnTo>
                              <a:close/>
                            </a:path>
                          </a:pathLst>
                        </a:cu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613" name="Group 72"/>
                      <p:cNvGrpSpPr>
                        <a:grpSpLocks/>
                      </p:cNvGrpSpPr>
                      <p:nvPr/>
                    </p:nvGrpSpPr>
                    <p:grpSpPr bwMode="auto">
                      <a:xfrm>
                        <a:off x="2672" y="1625"/>
                        <a:ext cx="70" cy="246"/>
                        <a:chOff x="2672" y="1625"/>
                        <a:chExt cx="70" cy="246"/>
                      </a:xfrm>
                    </p:grpSpPr>
                    <p:sp>
                      <p:nvSpPr>
                        <p:cNvPr id="2462793" name="Freeform 73"/>
                        <p:cNvSpPr>
                          <a:spLocks/>
                        </p:cNvSpPr>
                        <p:nvPr/>
                      </p:nvSpPr>
                      <p:spPr bwMode="auto">
                        <a:xfrm>
                          <a:off x="2672" y="1834"/>
                          <a:ext cx="14" cy="37"/>
                        </a:xfrm>
                        <a:custGeom>
                          <a:avLst/>
                          <a:gdLst/>
                          <a:ahLst/>
                          <a:cxnLst>
                            <a:cxn ang="0">
                              <a:pos x="41" y="0"/>
                            </a:cxn>
                            <a:cxn ang="0">
                              <a:pos x="21" y="32"/>
                            </a:cxn>
                            <a:cxn ang="0">
                              <a:pos x="0" y="107"/>
                            </a:cxn>
                            <a:cxn ang="0">
                              <a:pos x="21" y="110"/>
                            </a:cxn>
                            <a:cxn ang="0">
                              <a:pos x="42" y="35"/>
                            </a:cxn>
                            <a:cxn ang="0">
                              <a:pos x="41" y="0"/>
                            </a:cxn>
                          </a:cxnLst>
                          <a:rect l="0" t="0" r="r" b="b"/>
                          <a:pathLst>
                            <a:path w="42" h="110">
                              <a:moveTo>
                                <a:pt x="41" y="0"/>
                              </a:moveTo>
                              <a:lnTo>
                                <a:pt x="21" y="32"/>
                              </a:lnTo>
                              <a:lnTo>
                                <a:pt x="0" y="107"/>
                              </a:lnTo>
                              <a:lnTo>
                                <a:pt x="21" y="110"/>
                              </a:lnTo>
                              <a:lnTo>
                                <a:pt x="42" y="35"/>
                              </a:lnTo>
                              <a:lnTo>
                                <a:pt x="41" y="0"/>
                              </a:lnTo>
                              <a:close/>
                            </a:path>
                          </a:pathLst>
                        </a:custGeom>
                        <a:solidFill>
                          <a:srgbClr val="9F9F9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94" name="Line 74"/>
                        <p:cNvSpPr>
                          <a:spLocks noChangeShapeType="1"/>
                        </p:cNvSpPr>
                        <p:nvPr/>
                      </p:nvSpPr>
                      <p:spPr bwMode="auto">
                        <a:xfrm flipV="1">
                          <a:off x="2683" y="1625"/>
                          <a:ext cx="59" cy="218"/>
                        </a:xfrm>
                        <a:prstGeom prst="line">
                          <a:avLst/>
                        </a:prstGeom>
                        <a:noFill/>
                        <a:ln w="6350">
                          <a:solidFill>
                            <a:srgbClr val="9F9F9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nvGrpSpPr>
                    <p:cNvPr id="19596" name="Group 75"/>
                    <p:cNvGrpSpPr>
                      <a:grpSpLocks/>
                    </p:cNvGrpSpPr>
                    <p:nvPr/>
                  </p:nvGrpSpPr>
                  <p:grpSpPr bwMode="auto">
                    <a:xfrm>
                      <a:off x="2519" y="1621"/>
                      <a:ext cx="221" cy="247"/>
                      <a:chOff x="2519" y="1621"/>
                      <a:chExt cx="221" cy="247"/>
                    </a:xfrm>
                  </p:grpSpPr>
                  <p:grpSp>
                    <p:nvGrpSpPr>
                      <p:cNvPr id="19598" name="Group 76"/>
                      <p:cNvGrpSpPr>
                        <a:grpSpLocks/>
                      </p:cNvGrpSpPr>
                      <p:nvPr/>
                    </p:nvGrpSpPr>
                    <p:grpSpPr bwMode="auto">
                      <a:xfrm>
                        <a:off x="2571" y="1784"/>
                        <a:ext cx="123" cy="84"/>
                        <a:chOff x="2571" y="1784"/>
                        <a:chExt cx="123" cy="84"/>
                      </a:xfrm>
                    </p:grpSpPr>
                    <p:grpSp>
                      <p:nvGrpSpPr>
                        <p:cNvPr id="19607" name="Group 77"/>
                        <p:cNvGrpSpPr>
                          <a:grpSpLocks/>
                        </p:cNvGrpSpPr>
                        <p:nvPr/>
                      </p:nvGrpSpPr>
                      <p:grpSpPr bwMode="auto">
                        <a:xfrm>
                          <a:off x="2571" y="1839"/>
                          <a:ext cx="41" cy="29"/>
                          <a:chOff x="2571" y="1839"/>
                          <a:chExt cx="41" cy="29"/>
                        </a:xfrm>
                      </p:grpSpPr>
                      <p:sp>
                        <p:nvSpPr>
                          <p:cNvPr id="2462798" name="Oval 78"/>
                          <p:cNvSpPr>
                            <a:spLocks noChangeArrowheads="1"/>
                          </p:cNvSpPr>
                          <p:nvPr/>
                        </p:nvSpPr>
                        <p:spPr bwMode="auto">
                          <a:xfrm>
                            <a:off x="2592" y="1839"/>
                            <a:ext cx="20" cy="17"/>
                          </a:xfrm>
                          <a:prstGeom prst="ellipse">
                            <a:avLst/>
                          </a:pr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799" name="Freeform 79"/>
                          <p:cNvSpPr>
                            <a:spLocks/>
                          </p:cNvSpPr>
                          <p:nvPr/>
                        </p:nvSpPr>
                        <p:spPr bwMode="auto">
                          <a:xfrm>
                            <a:off x="2571" y="1842"/>
                            <a:ext cx="36" cy="26"/>
                          </a:xfrm>
                          <a:custGeom>
                            <a:avLst/>
                            <a:gdLst/>
                            <a:ahLst/>
                            <a:cxnLst>
                              <a:cxn ang="0">
                                <a:pos x="70" y="0"/>
                              </a:cxn>
                              <a:cxn ang="0">
                                <a:pos x="0" y="70"/>
                              </a:cxn>
                              <a:cxn ang="0">
                                <a:pos x="11" y="79"/>
                              </a:cxn>
                              <a:cxn ang="0">
                                <a:pos x="109" y="37"/>
                              </a:cxn>
                              <a:cxn ang="0">
                                <a:pos x="70" y="0"/>
                              </a:cxn>
                            </a:cxnLst>
                            <a:rect l="0" t="0" r="r" b="b"/>
                            <a:pathLst>
                              <a:path w="109" h="79">
                                <a:moveTo>
                                  <a:pt x="70" y="0"/>
                                </a:moveTo>
                                <a:lnTo>
                                  <a:pt x="0" y="70"/>
                                </a:lnTo>
                                <a:lnTo>
                                  <a:pt x="11" y="79"/>
                                </a:lnTo>
                                <a:lnTo>
                                  <a:pt x="109" y="37"/>
                                </a:lnTo>
                                <a:lnTo>
                                  <a:pt x="70"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800" name="Freeform 80"/>
                        <p:cNvSpPr>
                          <a:spLocks/>
                        </p:cNvSpPr>
                        <p:nvPr/>
                      </p:nvSpPr>
                      <p:spPr bwMode="auto">
                        <a:xfrm>
                          <a:off x="2606" y="1784"/>
                          <a:ext cx="88" cy="62"/>
                        </a:xfrm>
                        <a:custGeom>
                          <a:avLst/>
                          <a:gdLst/>
                          <a:ahLst/>
                          <a:cxnLst>
                            <a:cxn ang="0">
                              <a:pos x="0" y="175"/>
                            </a:cxn>
                            <a:cxn ang="0">
                              <a:pos x="253" y="0"/>
                            </a:cxn>
                            <a:cxn ang="0">
                              <a:pos x="264" y="6"/>
                            </a:cxn>
                            <a:cxn ang="0">
                              <a:pos x="10" y="184"/>
                            </a:cxn>
                            <a:cxn ang="0">
                              <a:pos x="0" y="175"/>
                            </a:cxn>
                          </a:cxnLst>
                          <a:rect l="0" t="0" r="r" b="b"/>
                          <a:pathLst>
                            <a:path w="264" h="184">
                              <a:moveTo>
                                <a:pt x="0" y="175"/>
                              </a:moveTo>
                              <a:lnTo>
                                <a:pt x="253" y="0"/>
                              </a:lnTo>
                              <a:lnTo>
                                <a:pt x="264" y="6"/>
                              </a:lnTo>
                              <a:lnTo>
                                <a:pt x="10" y="184"/>
                              </a:lnTo>
                              <a:lnTo>
                                <a:pt x="0" y="175"/>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599" name="Group 81"/>
                      <p:cNvGrpSpPr>
                        <a:grpSpLocks/>
                      </p:cNvGrpSpPr>
                      <p:nvPr/>
                    </p:nvGrpSpPr>
                    <p:grpSpPr bwMode="auto">
                      <a:xfrm>
                        <a:off x="2519" y="1658"/>
                        <a:ext cx="178" cy="126"/>
                        <a:chOff x="2519" y="1658"/>
                        <a:chExt cx="178" cy="126"/>
                      </a:xfrm>
                    </p:grpSpPr>
                    <p:grpSp>
                      <p:nvGrpSpPr>
                        <p:cNvPr id="19603" name="Group 82"/>
                        <p:cNvGrpSpPr>
                          <a:grpSpLocks/>
                        </p:cNvGrpSpPr>
                        <p:nvPr/>
                      </p:nvGrpSpPr>
                      <p:grpSpPr bwMode="auto">
                        <a:xfrm>
                          <a:off x="2519" y="1658"/>
                          <a:ext cx="45" cy="34"/>
                          <a:chOff x="2519" y="1658"/>
                          <a:chExt cx="45" cy="34"/>
                        </a:xfrm>
                      </p:grpSpPr>
                      <p:sp>
                        <p:nvSpPr>
                          <p:cNvPr id="2462803" name="Oval 83"/>
                          <p:cNvSpPr>
                            <a:spLocks noChangeArrowheads="1"/>
                          </p:cNvSpPr>
                          <p:nvPr/>
                        </p:nvSpPr>
                        <p:spPr bwMode="auto">
                          <a:xfrm>
                            <a:off x="2543" y="1675"/>
                            <a:ext cx="21" cy="17"/>
                          </a:xfrm>
                          <a:prstGeom prst="ellipse">
                            <a:avLst/>
                          </a:pr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04" name="Freeform 84"/>
                          <p:cNvSpPr>
                            <a:spLocks/>
                          </p:cNvSpPr>
                          <p:nvPr/>
                        </p:nvSpPr>
                        <p:spPr bwMode="auto">
                          <a:xfrm>
                            <a:off x="2519" y="1658"/>
                            <a:ext cx="40" cy="31"/>
                          </a:xfrm>
                          <a:custGeom>
                            <a:avLst/>
                            <a:gdLst/>
                            <a:ahLst/>
                            <a:cxnLst>
                              <a:cxn ang="0">
                                <a:pos x="79" y="93"/>
                              </a:cxn>
                              <a:cxn ang="0">
                                <a:pos x="0" y="0"/>
                              </a:cxn>
                              <a:cxn ang="0">
                                <a:pos x="121" y="55"/>
                              </a:cxn>
                              <a:cxn ang="0">
                                <a:pos x="79" y="93"/>
                              </a:cxn>
                            </a:cxnLst>
                            <a:rect l="0" t="0" r="r" b="b"/>
                            <a:pathLst>
                              <a:path w="121" h="93">
                                <a:moveTo>
                                  <a:pt x="79" y="93"/>
                                </a:moveTo>
                                <a:lnTo>
                                  <a:pt x="0" y="0"/>
                                </a:lnTo>
                                <a:lnTo>
                                  <a:pt x="121" y="55"/>
                                </a:lnTo>
                                <a:lnTo>
                                  <a:pt x="79" y="93"/>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805" name="Freeform 85"/>
                        <p:cNvSpPr>
                          <a:spLocks/>
                        </p:cNvSpPr>
                        <p:nvPr/>
                      </p:nvSpPr>
                      <p:spPr bwMode="auto">
                        <a:xfrm>
                          <a:off x="2557" y="1686"/>
                          <a:ext cx="140" cy="98"/>
                        </a:xfrm>
                        <a:custGeom>
                          <a:avLst/>
                          <a:gdLst/>
                          <a:ahLst/>
                          <a:cxnLst>
                            <a:cxn ang="0">
                              <a:pos x="0" y="9"/>
                            </a:cxn>
                            <a:cxn ang="0">
                              <a:pos x="412" y="294"/>
                            </a:cxn>
                            <a:cxn ang="0">
                              <a:pos x="419" y="282"/>
                            </a:cxn>
                            <a:cxn ang="0">
                              <a:pos x="12" y="0"/>
                            </a:cxn>
                            <a:cxn ang="0">
                              <a:pos x="0" y="9"/>
                            </a:cxn>
                          </a:cxnLst>
                          <a:rect l="0" t="0" r="r" b="b"/>
                          <a:pathLst>
                            <a:path w="419" h="294">
                              <a:moveTo>
                                <a:pt x="0" y="9"/>
                              </a:moveTo>
                              <a:lnTo>
                                <a:pt x="412" y="294"/>
                              </a:lnTo>
                              <a:lnTo>
                                <a:pt x="419" y="282"/>
                              </a:lnTo>
                              <a:lnTo>
                                <a:pt x="12" y="0"/>
                              </a:lnTo>
                              <a:lnTo>
                                <a:pt x="0" y="9"/>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600" name="Group 86"/>
                      <p:cNvGrpSpPr>
                        <a:grpSpLocks/>
                      </p:cNvGrpSpPr>
                      <p:nvPr/>
                    </p:nvGrpSpPr>
                    <p:grpSpPr bwMode="auto">
                      <a:xfrm>
                        <a:off x="2671" y="1621"/>
                        <a:ext cx="69" cy="246"/>
                        <a:chOff x="2671" y="1621"/>
                        <a:chExt cx="69" cy="246"/>
                      </a:xfrm>
                    </p:grpSpPr>
                    <p:sp>
                      <p:nvSpPr>
                        <p:cNvPr id="2462807" name="Freeform 87"/>
                        <p:cNvSpPr>
                          <a:spLocks/>
                        </p:cNvSpPr>
                        <p:nvPr/>
                      </p:nvSpPr>
                      <p:spPr bwMode="auto">
                        <a:xfrm>
                          <a:off x="2671" y="1830"/>
                          <a:ext cx="14" cy="37"/>
                        </a:xfrm>
                        <a:custGeom>
                          <a:avLst/>
                          <a:gdLst/>
                          <a:ahLst/>
                          <a:cxnLst>
                            <a:cxn ang="0">
                              <a:pos x="41" y="0"/>
                            </a:cxn>
                            <a:cxn ang="0">
                              <a:pos x="21" y="32"/>
                            </a:cxn>
                            <a:cxn ang="0">
                              <a:pos x="0" y="107"/>
                            </a:cxn>
                            <a:cxn ang="0">
                              <a:pos x="21" y="112"/>
                            </a:cxn>
                            <a:cxn ang="0">
                              <a:pos x="42" y="37"/>
                            </a:cxn>
                            <a:cxn ang="0">
                              <a:pos x="41" y="0"/>
                            </a:cxn>
                          </a:cxnLst>
                          <a:rect l="0" t="0" r="r" b="b"/>
                          <a:pathLst>
                            <a:path w="42" h="112">
                              <a:moveTo>
                                <a:pt x="41" y="0"/>
                              </a:moveTo>
                              <a:lnTo>
                                <a:pt x="21" y="32"/>
                              </a:lnTo>
                              <a:lnTo>
                                <a:pt x="0" y="107"/>
                              </a:lnTo>
                              <a:lnTo>
                                <a:pt x="21" y="112"/>
                              </a:lnTo>
                              <a:lnTo>
                                <a:pt x="42" y="37"/>
                              </a:lnTo>
                              <a:lnTo>
                                <a:pt x="41"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08" name="Line 88"/>
                        <p:cNvSpPr>
                          <a:spLocks noChangeShapeType="1"/>
                        </p:cNvSpPr>
                        <p:nvPr/>
                      </p:nvSpPr>
                      <p:spPr bwMode="auto">
                        <a:xfrm flipV="1">
                          <a:off x="2681" y="1621"/>
                          <a:ext cx="59" cy="217"/>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sp>
                  <p:nvSpPr>
                    <p:cNvPr id="2462809" name="Oval 89"/>
                    <p:cNvSpPr>
                      <a:spLocks noChangeArrowheads="1"/>
                    </p:cNvSpPr>
                    <p:nvPr/>
                  </p:nvSpPr>
                  <p:spPr bwMode="auto">
                    <a:xfrm>
                      <a:off x="2682" y="1773"/>
                      <a:ext cx="29" cy="22"/>
                    </a:xfrm>
                    <a:prstGeom prst="ellipse">
                      <a:avLst/>
                    </a:prstGeom>
                    <a:solidFill>
                      <a:srgbClr val="FFFFFF"/>
                    </a:solidFill>
                    <a:ln w="6350">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grpSp>
            <p:grpSp>
              <p:nvGrpSpPr>
                <p:cNvPr id="19486" name="Group 90"/>
                <p:cNvGrpSpPr>
                  <a:grpSpLocks/>
                </p:cNvGrpSpPr>
                <p:nvPr/>
              </p:nvGrpSpPr>
              <p:grpSpPr bwMode="auto">
                <a:xfrm>
                  <a:off x="2842" y="1591"/>
                  <a:ext cx="41" cy="50"/>
                  <a:chOff x="2842" y="1591"/>
                  <a:chExt cx="41" cy="50"/>
                </a:xfrm>
              </p:grpSpPr>
              <p:sp>
                <p:nvSpPr>
                  <p:cNvPr id="2462811" name="Oval 91"/>
                  <p:cNvSpPr>
                    <a:spLocks noChangeArrowheads="1"/>
                  </p:cNvSpPr>
                  <p:nvPr/>
                </p:nvSpPr>
                <p:spPr bwMode="auto">
                  <a:xfrm>
                    <a:off x="2847" y="1591"/>
                    <a:ext cx="36" cy="32"/>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62812" name="Oval 92"/>
                  <p:cNvSpPr>
                    <a:spLocks noChangeArrowheads="1"/>
                  </p:cNvSpPr>
                  <p:nvPr/>
                </p:nvSpPr>
                <p:spPr bwMode="auto">
                  <a:xfrm>
                    <a:off x="2842" y="1620"/>
                    <a:ext cx="23" cy="21"/>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grpSp>
              <p:nvGrpSpPr>
                <p:cNvPr id="19487" name="Group 93"/>
                <p:cNvGrpSpPr>
                  <a:grpSpLocks/>
                </p:cNvGrpSpPr>
                <p:nvPr/>
              </p:nvGrpSpPr>
              <p:grpSpPr bwMode="auto">
                <a:xfrm>
                  <a:off x="2394" y="1540"/>
                  <a:ext cx="606" cy="490"/>
                  <a:chOff x="2394" y="1540"/>
                  <a:chExt cx="606" cy="490"/>
                </a:xfrm>
              </p:grpSpPr>
              <p:grpSp>
                <p:nvGrpSpPr>
                  <p:cNvPr id="19488" name="Group 94"/>
                  <p:cNvGrpSpPr>
                    <a:grpSpLocks/>
                  </p:cNvGrpSpPr>
                  <p:nvPr/>
                </p:nvGrpSpPr>
                <p:grpSpPr bwMode="auto">
                  <a:xfrm>
                    <a:off x="2659" y="1540"/>
                    <a:ext cx="74" cy="64"/>
                    <a:chOff x="2659" y="1540"/>
                    <a:chExt cx="74" cy="64"/>
                  </a:xfrm>
                </p:grpSpPr>
                <p:sp>
                  <p:nvSpPr>
                    <p:cNvPr id="2462815" name="Rectangle 95"/>
                    <p:cNvSpPr>
                      <a:spLocks noChangeArrowheads="1"/>
                    </p:cNvSpPr>
                    <p:nvPr/>
                  </p:nvSpPr>
                  <p:spPr bwMode="auto">
                    <a:xfrm>
                      <a:off x="2667" y="1541"/>
                      <a:ext cx="11" cy="64"/>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nvGrpSpPr>
                    <p:cNvPr id="19580" name="Group 96"/>
                    <p:cNvGrpSpPr>
                      <a:grpSpLocks/>
                    </p:cNvGrpSpPr>
                    <p:nvPr/>
                  </p:nvGrpSpPr>
                  <p:grpSpPr bwMode="auto">
                    <a:xfrm>
                      <a:off x="2682" y="1540"/>
                      <a:ext cx="44" cy="64"/>
                      <a:chOff x="2682" y="1540"/>
                      <a:chExt cx="44" cy="64"/>
                    </a:xfrm>
                  </p:grpSpPr>
                  <p:sp>
                    <p:nvSpPr>
                      <p:cNvPr id="2462817" name="Freeform 97"/>
                      <p:cNvSpPr>
                        <a:spLocks/>
                      </p:cNvSpPr>
                      <p:nvPr/>
                    </p:nvSpPr>
                    <p:spPr bwMode="auto">
                      <a:xfrm>
                        <a:off x="2683" y="1541"/>
                        <a:ext cx="43" cy="63"/>
                      </a:xfrm>
                      <a:custGeom>
                        <a:avLst/>
                        <a:gdLst/>
                        <a:ahLst/>
                        <a:cxnLst>
                          <a:cxn ang="0">
                            <a:pos x="0" y="0"/>
                          </a:cxn>
                          <a:cxn ang="0">
                            <a:pos x="33" y="0"/>
                          </a:cxn>
                          <a:cxn ang="0">
                            <a:pos x="130" y="188"/>
                          </a:cxn>
                          <a:cxn ang="0">
                            <a:pos x="97" y="188"/>
                          </a:cxn>
                          <a:cxn ang="0">
                            <a:pos x="0" y="0"/>
                          </a:cxn>
                        </a:cxnLst>
                        <a:rect l="0" t="0" r="r" b="b"/>
                        <a:pathLst>
                          <a:path w="130" h="188">
                            <a:moveTo>
                              <a:pt x="0" y="0"/>
                            </a:moveTo>
                            <a:lnTo>
                              <a:pt x="33" y="0"/>
                            </a:lnTo>
                            <a:lnTo>
                              <a:pt x="130" y="188"/>
                            </a:lnTo>
                            <a:lnTo>
                              <a:pt x="97" y="188"/>
                            </a:lnTo>
                            <a:lnTo>
                              <a:pt x="0"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18" name="Line 98"/>
                      <p:cNvSpPr>
                        <a:spLocks noChangeShapeType="1"/>
                      </p:cNvSpPr>
                      <p:nvPr/>
                    </p:nvSpPr>
                    <p:spPr bwMode="auto">
                      <a:xfrm flipH="1">
                        <a:off x="2682" y="1541"/>
                        <a:ext cx="42" cy="6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sp>
                  <p:nvSpPr>
                    <p:cNvPr id="2462819" name="Line 99"/>
                    <p:cNvSpPr>
                      <a:spLocks noChangeShapeType="1"/>
                    </p:cNvSpPr>
                    <p:nvPr/>
                  </p:nvSpPr>
                  <p:spPr bwMode="auto">
                    <a:xfrm>
                      <a:off x="2659" y="1541"/>
                      <a:ext cx="41"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20" name="Line 100"/>
                    <p:cNvSpPr>
                      <a:spLocks noChangeShapeType="1"/>
                    </p:cNvSpPr>
                    <p:nvPr/>
                  </p:nvSpPr>
                  <p:spPr bwMode="auto">
                    <a:xfrm>
                      <a:off x="2659" y="1605"/>
                      <a:ext cx="39"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21" name="Line 101"/>
                    <p:cNvSpPr>
                      <a:spLocks noChangeShapeType="1"/>
                    </p:cNvSpPr>
                    <p:nvPr/>
                  </p:nvSpPr>
                  <p:spPr bwMode="auto">
                    <a:xfrm>
                      <a:off x="2715" y="1541"/>
                      <a:ext cx="18"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22" name="Line 102"/>
                    <p:cNvSpPr>
                      <a:spLocks noChangeShapeType="1"/>
                    </p:cNvSpPr>
                    <p:nvPr/>
                  </p:nvSpPr>
                  <p:spPr bwMode="auto">
                    <a:xfrm>
                      <a:off x="2712" y="1605"/>
                      <a:ext cx="21"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89" name="Group 103"/>
                  <p:cNvGrpSpPr>
                    <a:grpSpLocks/>
                  </p:cNvGrpSpPr>
                  <p:nvPr/>
                </p:nvGrpSpPr>
                <p:grpSpPr bwMode="auto">
                  <a:xfrm>
                    <a:off x="2518" y="1922"/>
                    <a:ext cx="87" cy="108"/>
                    <a:chOff x="2518" y="1922"/>
                    <a:chExt cx="87" cy="108"/>
                  </a:xfrm>
                </p:grpSpPr>
                <p:sp>
                  <p:nvSpPr>
                    <p:cNvPr id="2462824" name="Line 104"/>
                    <p:cNvSpPr>
                      <a:spLocks noChangeShapeType="1"/>
                    </p:cNvSpPr>
                    <p:nvPr/>
                  </p:nvSpPr>
                  <p:spPr bwMode="auto">
                    <a:xfrm>
                      <a:off x="2518" y="1988"/>
                      <a:ext cx="30" cy="24"/>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67" name="Group 105"/>
                    <p:cNvGrpSpPr>
                      <a:grpSpLocks/>
                    </p:cNvGrpSpPr>
                    <p:nvPr/>
                  </p:nvGrpSpPr>
                  <p:grpSpPr bwMode="auto">
                    <a:xfrm>
                      <a:off x="2522" y="1922"/>
                      <a:ext cx="83" cy="108"/>
                      <a:chOff x="2522" y="1922"/>
                      <a:chExt cx="83" cy="108"/>
                    </a:xfrm>
                  </p:grpSpPr>
                  <p:grpSp>
                    <p:nvGrpSpPr>
                      <p:cNvPr id="19568" name="Group 106"/>
                      <p:cNvGrpSpPr>
                        <a:grpSpLocks/>
                      </p:cNvGrpSpPr>
                      <p:nvPr/>
                    </p:nvGrpSpPr>
                    <p:grpSpPr bwMode="auto">
                      <a:xfrm>
                        <a:off x="2545" y="1953"/>
                        <a:ext cx="60" cy="77"/>
                        <a:chOff x="2545" y="1953"/>
                        <a:chExt cx="60" cy="77"/>
                      </a:xfrm>
                    </p:grpSpPr>
                    <p:sp>
                      <p:nvSpPr>
                        <p:cNvPr id="2462827" name="Line 107"/>
                        <p:cNvSpPr>
                          <a:spLocks noChangeShapeType="1"/>
                        </p:cNvSpPr>
                        <p:nvPr/>
                      </p:nvSpPr>
                      <p:spPr bwMode="auto">
                        <a:xfrm>
                          <a:off x="2556" y="2018"/>
                          <a:ext cx="15" cy="1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75" name="Group 108"/>
                        <p:cNvGrpSpPr>
                          <a:grpSpLocks/>
                        </p:cNvGrpSpPr>
                        <p:nvPr/>
                      </p:nvGrpSpPr>
                      <p:grpSpPr bwMode="auto">
                        <a:xfrm>
                          <a:off x="2545" y="1953"/>
                          <a:ext cx="60" cy="75"/>
                          <a:chOff x="2545" y="1953"/>
                          <a:chExt cx="60" cy="75"/>
                        </a:xfrm>
                      </p:grpSpPr>
                      <p:sp>
                        <p:nvSpPr>
                          <p:cNvPr id="2462829" name="Freeform 109"/>
                          <p:cNvSpPr>
                            <a:spLocks/>
                          </p:cNvSpPr>
                          <p:nvPr/>
                        </p:nvSpPr>
                        <p:spPr bwMode="auto">
                          <a:xfrm>
                            <a:off x="2561" y="1956"/>
                            <a:ext cx="42" cy="72"/>
                          </a:xfrm>
                          <a:custGeom>
                            <a:avLst/>
                            <a:gdLst/>
                            <a:ahLst/>
                            <a:cxnLst>
                              <a:cxn ang="0">
                                <a:pos x="126" y="20"/>
                              </a:cxn>
                              <a:cxn ang="0">
                                <a:pos x="23" y="216"/>
                              </a:cxn>
                              <a:cxn ang="0">
                                <a:pos x="0" y="197"/>
                              </a:cxn>
                              <a:cxn ang="0">
                                <a:pos x="103" y="0"/>
                              </a:cxn>
                              <a:cxn ang="0">
                                <a:pos x="126" y="20"/>
                              </a:cxn>
                            </a:cxnLst>
                            <a:rect l="0" t="0" r="r" b="b"/>
                            <a:pathLst>
                              <a:path w="126" h="216">
                                <a:moveTo>
                                  <a:pt x="126" y="20"/>
                                </a:moveTo>
                                <a:lnTo>
                                  <a:pt x="23" y="216"/>
                                </a:lnTo>
                                <a:lnTo>
                                  <a:pt x="0" y="197"/>
                                </a:lnTo>
                                <a:lnTo>
                                  <a:pt x="103" y="0"/>
                                </a:lnTo>
                                <a:lnTo>
                                  <a:pt x="126" y="2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30" name="Line 110"/>
                          <p:cNvSpPr>
                            <a:spLocks noChangeShapeType="1"/>
                          </p:cNvSpPr>
                          <p:nvPr/>
                        </p:nvSpPr>
                        <p:spPr bwMode="auto">
                          <a:xfrm flipV="1">
                            <a:off x="2545" y="1956"/>
                            <a:ext cx="49" cy="5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31" name="Line 111"/>
                          <p:cNvSpPr>
                            <a:spLocks noChangeShapeType="1"/>
                          </p:cNvSpPr>
                          <p:nvPr/>
                        </p:nvSpPr>
                        <p:spPr bwMode="auto">
                          <a:xfrm>
                            <a:off x="2591" y="1953"/>
                            <a:ext cx="14"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nvGrpSpPr>
                      <p:cNvPr id="19569" name="Group 112"/>
                      <p:cNvGrpSpPr>
                        <a:grpSpLocks/>
                      </p:cNvGrpSpPr>
                      <p:nvPr/>
                    </p:nvGrpSpPr>
                    <p:grpSpPr bwMode="auto">
                      <a:xfrm>
                        <a:off x="2522" y="1922"/>
                        <a:ext cx="57" cy="85"/>
                        <a:chOff x="2522" y="1922"/>
                        <a:chExt cx="57" cy="85"/>
                      </a:xfrm>
                    </p:grpSpPr>
                    <p:grpSp>
                      <p:nvGrpSpPr>
                        <p:cNvPr id="19570" name="Group 113"/>
                        <p:cNvGrpSpPr>
                          <a:grpSpLocks/>
                        </p:cNvGrpSpPr>
                        <p:nvPr/>
                      </p:nvGrpSpPr>
                      <p:grpSpPr bwMode="auto">
                        <a:xfrm>
                          <a:off x="2522" y="1925"/>
                          <a:ext cx="54" cy="82"/>
                          <a:chOff x="2522" y="1925"/>
                          <a:chExt cx="54" cy="82"/>
                        </a:xfrm>
                      </p:grpSpPr>
                      <p:sp>
                        <p:nvSpPr>
                          <p:cNvPr id="2462834" name="Freeform 114"/>
                          <p:cNvSpPr>
                            <a:spLocks/>
                          </p:cNvSpPr>
                          <p:nvPr/>
                        </p:nvSpPr>
                        <p:spPr bwMode="auto">
                          <a:xfrm>
                            <a:off x="2534" y="1935"/>
                            <a:ext cx="42" cy="72"/>
                          </a:xfrm>
                          <a:custGeom>
                            <a:avLst/>
                            <a:gdLst/>
                            <a:ahLst/>
                            <a:cxnLst>
                              <a:cxn ang="0">
                                <a:pos x="126" y="19"/>
                              </a:cxn>
                              <a:cxn ang="0">
                                <a:pos x="23" y="216"/>
                              </a:cxn>
                              <a:cxn ang="0">
                                <a:pos x="0" y="196"/>
                              </a:cxn>
                              <a:cxn ang="0">
                                <a:pos x="103" y="0"/>
                              </a:cxn>
                              <a:cxn ang="0">
                                <a:pos x="126" y="19"/>
                              </a:cxn>
                            </a:cxnLst>
                            <a:rect l="0" t="0" r="r" b="b"/>
                            <a:pathLst>
                              <a:path w="126" h="216">
                                <a:moveTo>
                                  <a:pt x="126" y="19"/>
                                </a:moveTo>
                                <a:lnTo>
                                  <a:pt x="23" y="216"/>
                                </a:lnTo>
                                <a:lnTo>
                                  <a:pt x="0" y="196"/>
                                </a:lnTo>
                                <a:lnTo>
                                  <a:pt x="103" y="0"/>
                                </a:lnTo>
                                <a:lnTo>
                                  <a:pt x="126" y="19"/>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35" name="Freeform 115"/>
                          <p:cNvSpPr>
                            <a:spLocks/>
                          </p:cNvSpPr>
                          <p:nvPr/>
                        </p:nvSpPr>
                        <p:spPr bwMode="auto">
                          <a:xfrm>
                            <a:off x="2522" y="1925"/>
                            <a:ext cx="42" cy="72"/>
                          </a:xfrm>
                          <a:custGeom>
                            <a:avLst/>
                            <a:gdLst/>
                            <a:ahLst/>
                            <a:cxnLst>
                              <a:cxn ang="0">
                                <a:pos x="126" y="18"/>
                              </a:cxn>
                              <a:cxn ang="0">
                                <a:pos x="23" y="215"/>
                              </a:cxn>
                              <a:cxn ang="0">
                                <a:pos x="0" y="196"/>
                              </a:cxn>
                              <a:cxn ang="0">
                                <a:pos x="103" y="0"/>
                              </a:cxn>
                              <a:cxn ang="0">
                                <a:pos x="126" y="18"/>
                              </a:cxn>
                            </a:cxnLst>
                            <a:rect l="0" t="0" r="r" b="b"/>
                            <a:pathLst>
                              <a:path w="126" h="215">
                                <a:moveTo>
                                  <a:pt x="126" y="18"/>
                                </a:moveTo>
                                <a:lnTo>
                                  <a:pt x="23" y="215"/>
                                </a:lnTo>
                                <a:lnTo>
                                  <a:pt x="0" y="196"/>
                                </a:lnTo>
                                <a:lnTo>
                                  <a:pt x="103" y="0"/>
                                </a:lnTo>
                                <a:lnTo>
                                  <a:pt x="126" y="18"/>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836" name="Line 116"/>
                        <p:cNvSpPr>
                          <a:spLocks noChangeShapeType="1"/>
                        </p:cNvSpPr>
                        <p:nvPr/>
                      </p:nvSpPr>
                      <p:spPr bwMode="auto">
                        <a:xfrm>
                          <a:off x="2552" y="1922"/>
                          <a:ext cx="27" cy="2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grpSp>
                <p:nvGrpSpPr>
                  <p:cNvPr id="19490" name="Group 117"/>
                  <p:cNvGrpSpPr>
                    <a:grpSpLocks/>
                  </p:cNvGrpSpPr>
                  <p:nvPr/>
                </p:nvGrpSpPr>
                <p:grpSpPr bwMode="auto">
                  <a:xfrm>
                    <a:off x="2804" y="1945"/>
                    <a:ext cx="69" cy="79"/>
                    <a:chOff x="2804" y="1945"/>
                    <a:chExt cx="69" cy="79"/>
                  </a:xfrm>
                </p:grpSpPr>
                <p:sp>
                  <p:nvSpPr>
                    <p:cNvPr id="2462838" name="Line 118"/>
                    <p:cNvSpPr>
                      <a:spLocks noChangeShapeType="1"/>
                    </p:cNvSpPr>
                    <p:nvPr/>
                  </p:nvSpPr>
                  <p:spPr bwMode="auto">
                    <a:xfrm flipH="1">
                      <a:off x="2804" y="1945"/>
                      <a:ext cx="15"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39" name="Freeform 119"/>
                    <p:cNvSpPr>
                      <a:spLocks/>
                    </p:cNvSpPr>
                    <p:nvPr/>
                  </p:nvSpPr>
                  <p:spPr bwMode="auto">
                    <a:xfrm>
                      <a:off x="2808" y="1949"/>
                      <a:ext cx="42" cy="72"/>
                    </a:xfrm>
                    <a:custGeom>
                      <a:avLst/>
                      <a:gdLst/>
                      <a:ahLst/>
                      <a:cxnLst>
                        <a:cxn ang="0">
                          <a:pos x="0" y="18"/>
                        </a:cxn>
                        <a:cxn ang="0">
                          <a:pos x="103" y="215"/>
                        </a:cxn>
                        <a:cxn ang="0">
                          <a:pos x="127" y="196"/>
                        </a:cxn>
                        <a:cxn ang="0">
                          <a:pos x="23" y="0"/>
                        </a:cxn>
                        <a:cxn ang="0">
                          <a:pos x="0" y="18"/>
                        </a:cxn>
                      </a:cxnLst>
                      <a:rect l="0" t="0" r="r" b="b"/>
                      <a:pathLst>
                        <a:path w="127" h="215">
                          <a:moveTo>
                            <a:pt x="0" y="18"/>
                          </a:moveTo>
                          <a:lnTo>
                            <a:pt x="103" y="215"/>
                          </a:lnTo>
                          <a:lnTo>
                            <a:pt x="127" y="196"/>
                          </a:lnTo>
                          <a:lnTo>
                            <a:pt x="23" y="0"/>
                          </a:lnTo>
                          <a:lnTo>
                            <a:pt x="0" y="18"/>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40" name="Line 120"/>
                    <p:cNvSpPr>
                      <a:spLocks noChangeShapeType="1"/>
                    </p:cNvSpPr>
                    <p:nvPr/>
                  </p:nvSpPr>
                  <p:spPr bwMode="auto">
                    <a:xfrm flipH="1" flipV="1">
                      <a:off x="2815" y="1949"/>
                      <a:ext cx="50" cy="5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41" name="Line 121"/>
                    <p:cNvSpPr>
                      <a:spLocks noChangeShapeType="1"/>
                    </p:cNvSpPr>
                    <p:nvPr/>
                  </p:nvSpPr>
                  <p:spPr bwMode="auto">
                    <a:xfrm flipV="1">
                      <a:off x="2837" y="2010"/>
                      <a:ext cx="16" cy="14"/>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42" name="Line 122"/>
                    <p:cNvSpPr>
                      <a:spLocks noChangeShapeType="1"/>
                    </p:cNvSpPr>
                    <p:nvPr/>
                  </p:nvSpPr>
                  <p:spPr bwMode="auto">
                    <a:xfrm flipV="1">
                      <a:off x="2857" y="1994"/>
                      <a:ext cx="16"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1" name="Group 123"/>
                  <p:cNvGrpSpPr>
                    <a:grpSpLocks/>
                  </p:cNvGrpSpPr>
                  <p:nvPr/>
                </p:nvGrpSpPr>
                <p:grpSpPr bwMode="auto">
                  <a:xfrm>
                    <a:off x="2802" y="1545"/>
                    <a:ext cx="49" cy="77"/>
                    <a:chOff x="2802" y="1545"/>
                    <a:chExt cx="49" cy="77"/>
                  </a:xfrm>
                </p:grpSpPr>
                <p:sp>
                  <p:nvSpPr>
                    <p:cNvPr id="2462844" name="Freeform 124"/>
                    <p:cNvSpPr>
                      <a:spLocks/>
                    </p:cNvSpPr>
                    <p:nvPr/>
                  </p:nvSpPr>
                  <p:spPr bwMode="auto">
                    <a:xfrm>
                      <a:off x="2805" y="1550"/>
                      <a:ext cx="43" cy="72"/>
                    </a:xfrm>
                    <a:custGeom>
                      <a:avLst/>
                      <a:gdLst/>
                      <a:ahLst/>
                      <a:cxnLst>
                        <a:cxn ang="0">
                          <a:pos x="127" y="19"/>
                        </a:cxn>
                        <a:cxn ang="0">
                          <a:pos x="24" y="216"/>
                        </a:cxn>
                        <a:cxn ang="0">
                          <a:pos x="0" y="197"/>
                        </a:cxn>
                        <a:cxn ang="0">
                          <a:pos x="104" y="0"/>
                        </a:cxn>
                        <a:cxn ang="0">
                          <a:pos x="127" y="19"/>
                        </a:cxn>
                      </a:cxnLst>
                      <a:rect l="0" t="0" r="r" b="b"/>
                      <a:pathLst>
                        <a:path w="127" h="216">
                          <a:moveTo>
                            <a:pt x="127" y="19"/>
                          </a:moveTo>
                          <a:lnTo>
                            <a:pt x="24" y="216"/>
                          </a:lnTo>
                          <a:lnTo>
                            <a:pt x="0" y="197"/>
                          </a:lnTo>
                          <a:lnTo>
                            <a:pt x="104" y="0"/>
                          </a:lnTo>
                          <a:lnTo>
                            <a:pt x="127" y="19"/>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45" name="Line 125"/>
                    <p:cNvSpPr>
                      <a:spLocks noChangeShapeType="1"/>
                    </p:cNvSpPr>
                    <p:nvPr/>
                  </p:nvSpPr>
                  <p:spPr bwMode="auto">
                    <a:xfrm>
                      <a:off x="2802" y="1610"/>
                      <a:ext cx="14"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46" name="Line 126"/>
                    <p:cNvSpPr>
                      <a:spLocks noChangeShapeType="1"/>
                    </p:cNvSpPr>
                    <p:nvPr/>
                  </p:nvSpPr>
                  <p:spPr bwMode="auto">
                    <a:xfrm>
                      <a:off x="2837" y="1545"/>
                      <a:ext cx="14"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2" name="Group 127"/>
                  <p:cNvGrpSpPr>
                    <a:grpSpLocks/>
                  </p:cNvGrpSpPr>
                  <p:nvPr/>
                </p:nvGrpSpPr>
                <p:grpSpPr bwMode="auto">
                  <a:xfrm>
                    <a:off x="2396" y="1754"/>
                    <a:ext cx="80" cy="59"/>
                    <a:chOff x="2396" y="1754"/>
                    <a:chExt cx="80" cy="59"/>
                  </a:xfrm>
                </p:grpSpPr>
                <p:sp>
                  <p:nvSpPr>
                    <p:cNvPr id="2462848" name="Rectangle 128"/>
                    <p:cNvSpPr>
                      <a:spLocks noChangeArrowheads="1"/>
                    </p:cNvSpPr>
                    <p:nvPr/>
                  </p:nvSpPr>
                  <p:spPr bwMode="auto">
                    <a:xfrm>
                      <a:off x="2396" y="1798"/>
                      <a:ext cx="79" cy="11"/>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nvGrpSpPr>
                    <p:cNvPr id="19551" name="Group 129"/>
                    <p:cNvGrpSpPr>
                      <a:grpSpLocks/>
                    </p:cNvGrpSpPr>
                    <p:nvPr/>
                  </p:nvGrpSpPr>
                  <p:grpSpPr bwMode="auto">
                    <a:xfrm>
                      <a:off x="2396" y="1760"/>
                      <a:ext cx="79" cy="35"/>
                      <a:chOff x="2396" y="1760"/>
                      <a:chExt cx="79" cy="35"/>
                    </a:xfrm>
                  </p:grpSpPr>
                  <p:sp>
                    <p:nvSpPr>
                      <p:cNvPr id="2462850" name="Freeform 130"/>
                      <p:cNvSpPr>
                        <a:spLocks/>
                      </p:cNvSpPr>
                      <p:nvPr/>
                    </p:nvSpPr>
                    <p:spPr bwMode="auto">
                      <a:xfrm>
                        <a:off x="2396" y="1760"/>
                        <a:ext cx="79" cy="36"/>
                      </a:xfrm>
                      <a:custGeom>
                        <a:avLst/>
                        <a:gdLst/>
                        <a:ahLst/>
                        <a:cxnLst>
                          <a:cxn ang="0">
                            <a:pos x="235" y="105"/>
                          </a:cxn>
                          <a:cxn ang="0">
                            <a:pos x="235" y="78"/>
                          </a:cxn>
                          <a:cxn ang="0">
                            <a:pos x="0" y="0"/>
                          </a:cxn>
                          <a:cxn ang="0">
                            <a:pos x="0" y="26"/>
                          </a:cxn>
                          <a:cxn ang="0">
                            <a:pos x="235" y="105"/>
                          </a:cxn>
                        </a:cxnLst>
                        <a:rect l="0" t="0" r="r" b="b"/>
                        <a:pathLst>
                          <a:path w="235" h="105">
                            <a:moveTo>
                              <a:pt x="235" y="105"/>
                            </a:moveTo>
                            <a:lnTo>
                              <a:pt x="235" y="78"/>
                            </a:lnTo>
                            <a:lnTo>
                              <a:pt x="0" y="0"/>
                            </a:lnTo>
                            <a:lnTo>
                              <a:pt x="0" y="26"/>
                            </a:lnTo>
                            <a:lnTo>
                              <a:pt x="235" y="105"/>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51" name="Line 131"/>
                      <p:cNvSpPr>
                        <a:spLocks noChangeShapeType="1"/>
                      </p:cNvSpPr>
                      <p:nvPr/>
                    </p:nvSpPr>
                    <p:spPr bwMode="auto">
                      <a:xfrm flipV="1">
                        <a:off x="2398" y="1761"/>
                        <a:ext cx="77" cy="38"/>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sp>
                  <p:nvSpPr>
                    <p:cNvPr id="2462852" name="Line 132"/>
                    <p:cNvSpPr>
                      <a:spLocks noChangeShapeType="1"/>
                    </p:cNvSpPr>
                    <p:nvPr/>
                  </p:nvSpPr>
                  <p:spPr bwMode="auto">
                    <a:xfrm>
                      <a:off x="2475" y="1780"/>
                      <a:ext cx="1" cy="3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53" name="Line 133"/>
                    <p:cNvSpPr>
                      <a:spLocks noChangeShapeType="1"/>
                    </p:cNvSpPr>
                    <p:nvPr/>
                  </p:nvSpPr>
                  <p:spPr bwMode="auto">
                    <a:xfrm>
                      <a:off x="2397" y="1784"/>
                      <a:ext cx="1" cy="3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54" name="Line 134"/>
                    <p:cNvSpPr>
                      <a:spLocks noChangeShapeType="1"/>
                    </p:cNvSpPr>
                    <p:nvPr/>
                  </p:nvSpPr>
                  <p:spPr bwMode="auto">
                    <a:xfrm>
                      <a:off x="2475" y="1754"/>
                      <a:ext cx="1" cy="14"/>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55" name="Line 135"/>
                    <p:cNvSpPr>
                      <a:spLocks noChangeShapeType="1"/>
                    </p:cNvSpPr>
                    <p:nvPr/>
                  </p:nvSpPr>
                  <p:spPr bwMode="auto">
                    <a:xfrm>
                      <a:off x="2397" y="1754"/>
                      <a:ext cx="1" cy="17"/>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3" name="Group 136"/>
                  <p:cNvGrpSpPr>
                    <a:grpSpLocks/>
                  </p:cNvGrpSpPr>
                  <p:nvPr/>
                </p:nvGrpSpPr>
                <p:grpSpPr bwMode="auto">
                  <a:xfrm>
                    <a:off x="2511" y="1540"/>
                    <a:ext cx="84" cy="107"/>
                    <a:chOff x="2511" y="1540"/>
                    <a:chExt cx="84" cy="107"/>
                  </a:xfrm>
                </p:grpSpPr>
                <p:sp>
                  <p:nvSpPr>
                    <p:cNvPr id="2462857" name="Freeform 137"/>
                    <p:cNvSpPr>
                      <a:spLocks/>
                    </p:cNvSpPr>
                    <p:nvPr/>
                  </p:nvSpPr>
                  <p:spPr bwMode="auto">
                    <a:xfrm>
                      <a:off x="2550" y="1545"/>
                      <a:ext cx="42" cy="72"/>
                    </a:xfrm>
                    <a:custGeom>
                      <a:avLst/>
                      <a:gdLst/>
                      <a:ahLst/>
                      <a:cxnLst>
                        <a:cxn ang="0">
                          <a:pos x="0" y="20"/>
                        </a:cxn>
                        <a:cxn ang="0">
                          <a:pos x="103" y="216"/>
                        </a:cxn>
                        <a:cxn ang="0">
                          <a:pos x="125" y="196"/>
                        </a:cxn>
                        <a:cxn ang="0">
                          <a:pos x="23" y="0"/>
                        </a:cxn>
                        <a:cxn ang="0">
                          <a:pos x="0" y="20"/>
                        </a:cxn>
                      </a:cxnLst>
                      <a:rect l="0" t="0" r="r" b="b"/>
                      <a:pathLst>
                        <a:path w="125" h="216">
                          <a:moveTo>
                            <a:pt x="0" y="20"/>
                          </a:moveTo>
                          <a:lnTo>
                            <a:pt x="103" y="216"/>
                          </a:lnTo>
                          <a:lnTo>
                            <a:pt x="125" y="196"/>
                          </a:lnTo>
                          <a:lnTo>
                            <a:pt x="23" y="0"/>
                          </a:lnTo>
                          <a:lnTo>
                            <a:pt x="0" y="2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58" name="Line 138"/>
                    <p:cNvSpPr>
                      <a:spLocks noChangeShapeType="1"/>
                    </p:cNvSpPr>
                    <p:nvPr/>
                  </p:nvSpPr>
                  <p:spPr bwMode="auto">
                    <a:xfrm flipH="1">
                      <a:off x="2574" y="1605"/>
                      <a:ext cx="21" cy="18"/>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59" name="Line 139"/>
                    <p:cNvSpPr>
                      <a:spLocks noChangeShapeType="1"/>
                    </p:cNvSpPr>
                    <p:nvPr/>
                  </p:nvSpPr>
                  <p:spPr bwMode="auto">
                    <a:xfrm flipH="1">
                      <a:off x="2542" y="1541"/>
                      <a:ext cx="18" cy="15"/>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60" name="Freeform 140"/>
                    <p:cNvSpPr>
                      <a:spLocks/>
                    </p:cNvSpPr>
                    <p:nvPr/>
                  </p:nvSpPr>
                  <p:spPr bwMode="auto">
                    <a:xfrm>
                      <a:off x="2516" y="1572"/>
                      <a:ext cx="68" cy="49"/>
                    </a:xfrm>
                    <a:custGeom>
                      <a:avLst/>
                      <a:gdLst/>
                      <a:ahLst/>
                      <a:cxnLst>
                        <a:cxn ang="0">
                          <a:pos x="21" y="0"/>
                        </a:cxn>
                        <a:cxn ang="0">
                          <a:pos x="203" y="129"/>
                        </a:cxn>
                        <a:cxn ang="0">
                          <a:pos x="184" y="146"/>
                        </a:cxn>
                        <a:cxn ang="0">
                          <a:pos x="0" y="17"/>
                        </a:cxn>
                        <a:cxn ang="0">
                          <a:pos x="21" y="0"/>
                        </a:cxn>
                      </a:cxnLst>
                      <a:rect l="0" t="0" r="r" b="b"/>
                      <a:pathLst>
                        <a:path w="203" h="146">
                          <a:moveTo>
                            <a:pt x="21" y="0"/>
                          </a:moveTo>
                          <a:lnTo>
                            <a:pt x="203" y="129"/>
                          </a:lnTo>
                          <a:lnTo>
                            <a:pt x="184" y="146"/>
                          </a:lnTo>
                          <a:lnTo>
                            <a:pt x="0" y="17"/>
                          </a:lnTo>
                          <a:lnTo>
                            <a:pt x="21"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61" name="Line 141"/>
                    <p:cNvSpPr>
                      <a:spLocks noChangeShapeType="1"/>
                    </p:cNvSpPr>
                    <p:nvPr/>
                  </p:nvSpPr>
                  <p:spPr bwMode="auto">
                    <a:xfrm>
                      <a:off x="2547" y="1554"/>
                      <a:ext cx="4" cy="9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62" name="Line 142"/>
                    <p:cNvSpPr>
                      <a:spLocks noChangeShapeType="1"/>
                    </p:cNvSpPr>
                    <p:nvPr/>
                  </p:nvSpPr>
                  <p:spPr bwMode="auto">
                    <a:xfrm flipH="1">
                      <a:off x="2511" y="1567"/>
                      <a:ext cx="16" cy="1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63" name="Line 143"/>
                    <p:cNvSpPr>
                      <a:spLocks noChangeShapeType="1"/>
                    </p:cNvSpPr>
                    <p:nvPr/>
                  </p:nvSpPr>
                  <p:spPr bwMode="auto">
                    <a:xfrm flipH="1">
                      <a:off x="2544" y="1635"/>
                      <a:ext cx="16" cy="1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4" name="Group 144"/>
                  <p:cNvGrpSpPr>
                    <a:grpSpLocks/>
                  </p:cNvGrpSpPr>
                  <p:nvPr/>
                </p:nvGrpSpPr>
                <p:grpSpPr bwMode="auto">
                  <a:xfrm>
                    <a:off x="2399" y="1638"/>
                    <a:ext cx="123" cy="63"/>
                    <a:chOff x="2399" y="1638"/>
                    <a:chExt cx="123" cy="63"/>
                  </a:xfrm>
                </p:grpSpPr>
                <p:sp>
                  <p:nvSpPr>
                    <p:cNvPr id="2462865" name="Freeform 145"/>
                    <p:cNvSpPr>
                      <a:spLocks/>
                    </p:cNvSpPr>
                    <p:nvPr/>
                  </p:nvSpPr>
                  <p:spPr bwMode="auto">
                    <a:xfrm>
                      <a:off x="2404" y="1662"/>
                      <a:ext cx="115" cy="16"/>
                    </a:xfrm>
                    <a:custGeom>
                      <a:avLst/>
                      <a:gdLst/>
                      <a:ahLst/>
                      <a:cxnLst>
                        <a:cxn ang="0">
                          <a:pos x="0" y="20"/>
                        </a:cxn>
                        <a:cxn ang="0">
                          <a:pos x="320" y="47"/>
                        </a:cxn>
                        <a:cxn ang="0">
                          <a:pos x="345" y="28"/>
                        </a:cxn>
                        <a:cxn ang="0">
                          <a:pos x="24" y="0"/>
                        </a:cxn>
                        <a:cxn ang="0">
                          <a:pos x="0" y="20"/>
                        </a:cxn>
                      </a:cxnLst>
                      <a:rect l="0" t="0" r="r" b="b"/>
                      <a:pathLst>
                        <a:path w="345" h="47">
                          <a:moveTo>
                            <a:pt x="0" y="20"/>
                          </a:moveTo>
                          <a:lnTo>
                            <a:pt x="320" y="47"/>
                          </a:lnTo>
                          <a:lnTo>
                            <a:pt x="345" y="28"/>
                          </a:lnTo>
                          <a:lnTo>
                            <a:pt x="24" y="0"/>
                          </a:lnTo>
                          <a:lnTo>
                            <a:pt x="0" y="2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66" name="Line 146"/>
                    <p:cNvSpPr>
                      <a:spLocks noChangeShapeType="1"/>
                    </p:cNvSpPr>
                    <p:nvPr/>
                  </p:nvSpPr>
                  <p:spPr bwMode="auto">
                    <a:xfrm>
                      <a:off x="2434" y="1648"/>
                      <a:ext cx="56" cy="49"/>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38" name="Group 147"/>
                    <p:cNvGrpSpPr>
                      <a:grpSpLocks/>
                    </p:cNvGrpSpPr>
                    <p:nvPr/>
                  </p:nvGrpSpPr>
                  <p:grpSpPr bwMode="auto">
                    <a:xfrm>
                      <a:off x="2399" y="1638"/>
                      <a:ext cx="123" cy="63"/>
                      <a:chOff x="2399" y="1638"/>
                      <a:chExt cx="123" cy="63"/>
                    </a:xfrm>
                  </p:grpSpPr>
                  <p:sp>
                    <p:nvSpPr>
                      <p:cNvPr id="2462868" name="Line 148"/>
                      <p:cNvSpPr>
                        <a:spLocks noChangeShapeType="1"/>
                      </p:cNvSpPr>
                      <p:nvPr/>
                    </p:nvSpPr>
                    <p:spPr bwMode="auto">
                      <a:xfrm flipH="1">
                        <a:off x="2481" y="1688"/>
                        <a:ext cx="16" cy="1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69" name="Line 149"/>
                      <p:cNvSpPr>
                        <a:spLocks noChangeShapeType="1"/>
                      </p:cNvSpPr>
                      <p:nvPr/>
                    </p:nvSpPr>
                    <p:spPr bwMode="auto">
                      <a:xfrm flipH="1">
                        <a:off x="2506" y="1667"/>
                        <a:ext cx="16" cy="1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70" name="Line 150"/>
                      <p:cNvSpPr>
                        <a:spLocks noChangeShapeType="1"/>
                      </p:cNvSpPr>
                      <p:nvPr/>
                    </p:nvSpPr>
                    <p:spPr bwMode="auto">
                      <a:xfrm flipH="1">
                        <a:off x="2425" y="1639"/>
                        <a:ext cx="16"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71" name="Line 151"/>
                      <p:cNvSpPr>
                        <a:spLocks noChangeShapeType="1"/>
                      </p:cNvSpPr>
                      <p:nvPr/>
                    </p:nvSpPr>
                    <p:spPr bwMode="auto">
                      <a:xfrm flipH="1">
                        <a:off x="2399" y="1660"/>
                        <a:ext cx="16" cy="1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nvGrpSpPr>
                  <p:cNvPr id="19495" name="Group 152"/>
                  <p:cNvGrpSpPr>
                    <a:grpSpLocks/>
                  </p:cNvGrpSpPr>
                  <p:nvPr/>
                </p:nvGrpSpPr>
                <p:grpSpPr bwMode="auto">
                  <a:xfrm>
                    <a:off x="2882" y="1651"/>
                    <a:ext cx="114" cy="49"/>
                    <a:chOff x="2882" y="1651"/>
                    <a:chExt cx="114" cy="49"/>
                  </a:xfrm>
                </p:grpSpPr>
                <p:sp>
                  <p:nvSpPr>
                    <p:cNvPr id="2462873" name="Freeform 153"/>
                    <p:cNvSpPr>
                      <a:spLocks/>
                    </p:cNvSpPr>
                    <p:nvPr/>
                  </p:nvSpPr>
                  <p:spPr bwMode="auto">
                    <a:xfrm>
                      <a:off x="2900" y="1666"/>
                      <a:ext cx="92" cy="30"/>
                    </a:xfrm>
                    <a:custGeom>
                      <a:avLst/>
                      <a:gdLst/>
                      <a:ahLst/>
                      <a:cxnLst>
                        <a:cxn ang="0">
                          <a:pos x="254" y="0"/>
                        </a:cxn>
                        <a:cxn ang="0">
                          <a:pos x="0" y="71"/>
                        </a:cxn>
                        <a:cxn ang="0">
                          <a:pos x="24" y="90"/>
                        </a:cxn>
                        <a:cxn ang="0">
                          <a:pos x="276" y="18"/>
                        </a:cxn>
                        <a:cxn ang="0">
                          <a:pos x="254" y="0"/>
                        </a:cxn>
                      </a:cxnLst>
                      <a:rect l="0" t="0" r="r" b="b"/>
                      <a:pathLst>
                        <a:path w="276" h="90">
                          <a:moveTo>
                            <a:pt x="254" y="0"/>
                          </a:moveTo>
                          <a:lnTo>
                            <a:pt x="0" y="71"/>
                          </a:lnTo>
                          <a:lnTo>
                            <a:pt x="24" y="90"/>
                          </a:lnTo>
                          <a:lnTo>
                            <a:pt x="276" y="18"/>
                          </a:lnTo>
                          <a:lnTo>
                            <a:pt x="254"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74" name="Freeform 154"/>
                    <p:cNvSpPr>
                      <a:spLocks/>
                    </p:cNvSpPr>
                    <p:nvPr/>
                  </p:nvSpPr>
                  <p:spPr bwMode="auto">
                    <a:xfrm>
                      <a:off x="2887" y="1656"/>
                      <a:ext cx="92" cy="30"/>
                    </a:xfrm>
                    <a:custGeom>
                      <a:avLst/>
                      <a:gdLst/>
                      <a:ahLst/>
                      <a:cxnLst>
                        <a:cxn ang="0">
                          <a:pos x="253" y="0"/>
                        </a:cxn>
                        <a:cxn ang="0">
                          <a:pos x="0" y="72"/>
                        </a:cxn>
                        <a:cxn ang="0">
                          <a:pos x="24" y="90"/>
                        </a:cxn>
                        <a:cxn ang="0">
                          <a:pos x="276" y="18"/>
                        </a:cxn>
                        <a:cxn ang="0">
                          <a:pos x="253" y="0"/>
                        </a:cxn>
                      </a:cxnLst>
                      <a:rect l="0" t="0" r="r" b="b"/>
                      <a:pathLst>
                        <a:path w="276" h="90">
                          <a:moveTo>
                            <a:pt x="253" y="0"/>
                          </a:moveTo>
                          <a:lnTo>
                            <a:pt x="0" y="72"/>
                          </a:lnTo>
                          <a:lnTo>
                            <a:pt x="24" y="90"/>
                          </a:lnTo>
                          <a:lnTo>
                            <a:pt x="276" y="18"/>
                          </a:lnTo>
                          <a:lnTo>
                            <a:pt x="253"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75" name="Line 155"/>
                    <p:cNvSpPr>
                      <a:spLocks noChangeShapeType="1"/>
                    </p:cNvSpPr>
                    <p:nvPr/>
                  </p:nvSpPr>
                  <p:spPr bwMode="auto">
                    <a:xfrm>
                      <a:off x="2965" y="1652"/>
                      <a:ext cx="31" cy="25"/>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876" name="Line 156"/>
                    <p:cNvSpPr>
                      <a:spLocks noChangeShapeType="1"/>
                    </p:cNvSpPr>
                    <p:nvPr/>
                  </p:nvSpPr>
                  <p:spPr bwMode="auto">
                    <a:xfrm>
                      <a:off x="2882" y="1675"/>
                      <a:ext cx="31" cy="25"/>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6" name="Group 157"/>
                  <p:cNvGrpSpPr>
                    <a:grpSpLocks/>
                  </p:cNvGrpSpPr>
                  <p:nvPr/>
                </p:nvGrpSpPr>
                <p:grpSpPr bwMode="auto">
                  <a:xfrm>
                    <a:off x="2918" y="1760"/>
                    <a:ext cx="80" cy="49"/>
                    <a:chOff x="2918" y="1760"/>
                    <a:chExt cx="80" cy="49"/>
                  </a:xfrm>
                </p:grpSpPr>
                <p:sp>
                  <p:nvSpPr>
                    <p:cNvPr id="2462878" name="Line 158"/>
                    <p:cNvSpPr>
                      <a:spLocks noChangeShapeType="1"/>
                    </p:cNvSpPr>
                    <p:nvPr/>
                  </p:nvSpPr>
                  <p:spPr bwMode="auto">
                    <a:xfrm flipV="1">
                      <a:off x="2997" y="1760"/>
                      <a:ext cx="1" cy="49"/>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27" name="Group 159"/>
                    <p:cNvGrpSpPr>
                      <a:grpSpLocks/>
                    </p:cNvGrpSpPr>
                    <p:nvPr/>
                  </p:nvGrpSpPr>
                  <p:grpSpPr bwMode="auto">
                    <a:xfrm>
                      <a:off x="2918" y="1765"/>
                      <a:ext cx="79" cy="38"/>
                      <a:chOff x="2918" y="1765"/>
                      <a:chExt cx="79" cy="38"/>
                    </a:xfrm>
                  </p:grpSpPr>
                  <p:sp>
                    <p:nvSpPr>
                      <p:cNvPr id="2462880" name="Rectangle 160"/>
                      <p:cNvSpPr>
                        <a:spLocks noChangeArrowheads="1"/>
                      </p:cNvSpPr>
                      <p:nvPr/>
                    </p:nvSpPr>
                    <p:spPr bwMode="auto">
                      <a:xfrm>
                        <a:off x="2918" y="1765"/>
                        <a:ext cx="79" cy="9"/>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81" name="Rectangle 161"/>
                      <p:cNvSpPr>
                        <a:spLocks noChangeArrowheads="1"/>
                      </p:cNvSpPr>
                      <p:nvPr/>
                    </p:nvSpPr>
                    <p:spPr bwMode="auto">
                      <a:xfrm>
                        <a:off x="2918" y="1780"/>
                        <a:ext cx="79" cy="9"/>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82" name="Rectangle 162"/>
                      <p:cNvSpPr>
                        <a:spLocks noChangeArrowheads="1"/>
                      </p:cNvSpPr>
                      <p:nvPr/>
                    </p:nvSpPr>
                    <p:spPr bwMode="auto">
                      <a:xfrm>
                        <a:off x="2918" y="1797"/>
                        <a:ext cx="79" cy="11"/>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883" name="Line 163"/>
                    <p:cNvSpPr>
                      <a:spLocks noChangeShapeType="1"/>
                    </p:cNvSpPr>
                    <p:nvPr/>
                  </p:nvSpPr>
                  <p:spPr bwMode="auto">
                    <a:xfrm flipV="1">
                      <a:off x="2918" y="1760"/>
                      <a:ext cx="1" cy="49"/>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7" name="Group 164"/>
                  <p:cNvGrpSpPr>
                    <a:grpSpLocks/>
                  </p:cNvGrpSpPr>
                  <p:nvPr/>
                </p:nvGrpSpPr>
                <p:grpSpPr bwMode="auto">
                  <a:xfrm>
                    <a:off x="2663" y="1964"/>
                    <a:ext cx="67" cy="65"/>
                    <a:chOff x="2663" y="1964"/>
                    <a:chExt cx="67" cy="65"/>
                  </a:xfrm>
                </p:grpSpPr>
                <p:sp>
                  <p:nvSpPr>
                    <p:cNvPr id="2462885" name="Line 165"/>
                    <p:cNvSpPr>
                      <a:spLocks noChangeShapeType="1"/>
                    </p:cNvSpPr>
                    <p:nvPr/>
                  </p:nvSpPr>
                  <p:spPr bwMode="auto">
                    <a:xfrm>
                      <a:off x="2663" y="2028"/>
                      <a:ext cx="67"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21" name="Group 166"/>
                    <p:cNvGrpSpPr>
                      <a:grpSpLocks/>
                    </p:cNvGrpSpPr>
                    <p:nvPr/>
                  </p:nvGrpSpPr>
                  <p:grpSpPr bwMode="auto">
                    <a:xfrm>
                      <a:off x="2670" y="1964"/>
                      <a:ext cx="52" cy="65"/>
                      <a:chOff x="2670" y="1964"/>
                      <a:chExt cx="52" cy="65"/>
                    </a:xfrm>
                  </p:grpSpPr>
                  <p:sp>
                    <p:nvSpPr>
                      <p:cNvPr id="2462887" name="Rectangle 167"/>
                      <p:cNvSpPr>
                        <a:spLocks noChangeArrowheads="1"/>
                      </p:cNvSpPr>
                      <p:nvPr/>
                    </p:nvSpPr>
                    <p:spPr bwMode="auto">
                      <a:xfrm>
                        <a:off x="2670" y="1964"/>
                        <a:ext cx="10" cy="64"/>
                      </a:xfrm>
                      <a:prstGeom prst="rect">
                        <a:avLst/>
                      </a:prstGeom>
                      <a:solidFill>
                        <a:srgbClr val="000000"/>
                      </a:solidFill>
                      <a:ln w="9525">
                        <a:no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88" name="Freeform 168"/>
                      <p:cNvSpPr>
                        <a:spLocks/>
                      </p:cNvSpPr>
                      <p:nvPr/>
                    </p:nvSpPr>
                    <p:spPr bwMode="auto">
                      <a:xfrm>
                        <a:off x="2699" y="1964"/>
                        <a:ext cx="23" cy="65"/>
                      </a:xfrm>
                      <a:custGeom>
                        <a:avLst/>
                        <a:gdLst/>
                        <a:ahLst/>
                        <a:cxnLst>
                          <a:cxn ang="0">
                            <a:pos x="0" y="0"/>
                          </a:cxn>
                          <a:cxn ang="0">
                            <a:pos x="29" y="0"/>
                          </a:cxn>
                          <a:cxn ang="0">
                            <a:pos x="68" y="194"/>
                          </a:cxn>
                          <a:cxn ang="0">
                            <a:pos x="37" y="194"/>
                          </a:cxn>
                          <a:cxn ang="0">
                            <a:pos x="0" y="0"/>
                          </a:cxn>
                        </a:cxnLst>
                        <a:rect l="0" t="0" r="r" b="b"/>
                        <a:pathLst>
                          <a:path w="68" h="194">
                            <a:moveTo>
                              <a:pt x="0" y="0"/>
                            </a:moveTo>
                            <a:lnTo>
                              <a:pt x="29" y="0"/>
                            </a:lnTo>
                            <a:lnTo>
                              <a:pt x="68" y="194"/>
                            </a:lnTo>
                            <a:lnTo>
                              <a:pt x="37" y="194"/>
                            </a:lnTo>
                            <a:lnTo>
                              <a:pt x="0" y="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89" name="Line 169"/>
                      <p:cNvSpPr>
                        <a:spLocks noChangeShapeType="1"/>
                      </p:cNvSpPr>
                      <p:nvPr/>
                    </p:nvSpPr>
                    <p:spPr bwMode="auto">
                      <a:xfrm flipH="1">
                        <a:off x="2681" y="1964"/>
                        <a:ext cx="18" cy="64"/>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sp>
                  <p:nvSpPr>
                    <p:cNvPr id="2462890" name="Line 170"/>
                    <p:cNvSpPr>
                      <a:spLocks noChangeShapeType="1"/>
                    </p:cNvSpPr>
                    <p:nvPr/>
                  </p:nvSpPr>
                  <p:spPr bwMode="auto">
                    <a:xfrm>
                      <a:off x="2663" y="1965"/>
                      <a:ext cx="67" cy="1"/>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9498" name="Group 171"/>
                  <p:cNvGrpSpPr>
                    <a:grpSpLocks/>
                  </p:cNvGrpSpPr>
                  <p:nvPr/>
                </p:nvGrpSpPr>
                <p:grpSpPr bwMode="auto">
                  <a:xfrm>
                    <a:off x="2855" y="1866"/>
                    <a:ext cx="145" cy="72"/>
                    <a:chOff x="2855" y="1866"/>
                    <a:chExt cx="145" cy="72"/>
                  </a:xfrm>
                </p:grpSpPr>
                <p:sp>
                  <p:nvSpPr>
                    <p:cNvPr id="2462892" name="Freeform 172"/>
                    <p:cNvSpPr>
                      <a:spLocks/>
                    </p:cNvSpPr>
                    <p:nvPr/>
                  </p:nvSpPr>
                  <p:spPr bwMode="auto">
                    <a:xfrm>
                      <a:off x="2861" y="1904"/>
                      <a:ext cx="92" cy="30"/>
                    </a:xfrm>
                    <a:custGeom>
                      <a:avLst/>
                      <a:gdLst/>
                      <a:ahLst/>
                      <a:cxnLst>
                        <a:cxn ang="0">
                          <a:pos x="254" y="90"/>
                        </a:cxn>
                        <a:cxn ang="0">
                          <a:pos x="0" y="18"/>
                        </a:cxn>
                        <a:cxn ang="0">
                          <a:pos x="24" y="0"/>
                        </a:cxn>
                        <a:cxn ang="0">
                          <a:pos x="277" y="72"/>
                        </a:cxn>
                        <a:cxn ang="0">
                          <a:pos x="254" y="90"/>
                        </a:cxn>
                      </a:cxnLst>
                      <a:rect l="0" t="0" r="r" b="b"/>
                      <a:pathLst>
                        <a:path w="277" h="90">
                          <a:moveTo>
                            <a:pt x="254" y="90"/>
                          </a:moveTo>
                          <a:lnTo>
                            <a:pt x="0" y="18"/>
                          </a:lnTo>
                          <a:lnTo>
                            <a:pt x="24" y="0"/>
                          </a:lnTo>
                          <a:lnTo>
                            <a:pt x="277" y="72"/>
                          </a:lnTo>
                          <a:lnTo>
                            <a:pt x="254" y="9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nvGrpSpPr>
                    <p:cNvPr id="19512" name="Group 173"/>
                    <p:cNvGrpSpPr>
                      <a:grpSpLocks/>
                    </p:cNvGrpSpPr>
                    <p:nvPr/>
                  </p:nvGrpSpPr>
                  <p:grpSpPr bwMode="auto">
                    <a:xfrm>
                      <a:off x="2855" y="1866"/>
                      <a:ext cx="145" cy="72"/>
                      <a:chOff x="2855" y="1866"/>
                      <a:chExt cx="145" cy="72"/>
                    </a:xfrm>
                  </p:grpSpPr>
                  <p:sp>
                    <p:nvSpPr>
                      <p:cNvPr id="2462894" name="Freeform 174"/>
                      <p:cNvSpPr>
                        <a:spLocks/>
                      </p:cNvSpPr>
                      <p:nvPr/>
                    </p:nvSpPr>
                    <p:spPr bwMode="auto">
                      <a:xfrm>
                        <a:off x="2889" y="1882"/>
                        <a:ext cx="92" cy="30"/>
                      </a:xfrm>
                      <a:custGeom>
                        <a:avLst/>
                        <a:gdLst/>
                        <a:ahLst/>
                        <a:cxnLst>
                          <a:cxn ang="0">
                            <a:pos x="254" y="90"/>
                          </a:cxn>
                          <a:cxn ang="0">
                            <a:pos x="0" y="18"/>
                          </a:cxn>
                          <a:cxn ang="0">
                            <a:pos x="25" y="0"/>
                          </a:cxn>
                          <a:cxn ang="0">
                            <a:pos x="277" y="72"/>
                          </a:cxn>
                          <a:cxn ang="0">
                            <a:pos x="254" y="90"/>
                          </a:cxn>
                        </a:cxnLst>
                        <a:rect l="0" t="0" r="r" b="b"/>
                        <a:pathLst>
                          <a:path w="277" h="90">
                            <a:moveTo>
                              <a:pt x="254" y="90"/>
                            </a:moveTo>
                            <a:lnTo>
                              <a:pt x="0" y="18"/>
                            </a:lnTo>
                            <a:lnTo>
                              <a:pt x="25" y="0"/>
                            </a:lnTo>
                            <a:lnTo>
                              <a:pt x="277" y="72"/>
                            </a:lnTo>
                            <a:lnTo>
                              <a:pt x="254" y="9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nvGrpSpPr>
                      <p:cNvPr id="19514" name="Group 175"/>
                      <p:cNvGrpSpPr>
                        <a:grpSpLocks/>
                      </p:cNvGrpSpPr>
                      <p:nvPr/>
                    </p:nvGrpSpPr>
                    <p:grpSpPr bwMode="auto">
                      <a:xfrm>
                        <a:off x="2875" y="1870"/>
                        <a:ext cx="119" cy="53"/>
                        <a:chOff x="2875" y="1870"/>
                        <a:chExt cx="119" cy="53"/>
                      </a:xfrm>
                    </p:grpSpPr>
                    <p:sp>
                      <p:nvSpPr>
                        <p:cNvPr id="2462896" name="Freeform 176"/>
                        <p:cNvSpPr>
                          <a:spLocks/>
                        </p:cNvSpPr>
                        <p:nvPr/>
                      </p:nvSpPr>
                      <p:spPr bwMode="auto">
                        <a:xfrm>
                          <a:off x="2902" y="1870"/>
                          <a:ext cx="92" cy="30"/>
                        </a:xfrm>
                        <a:custGeom>
                          <a:avLst/>
                          <a:gdLst/>
                          <a:ahLst/>
                          <a:cxnLst>
                            <a:cxn ang="0">
                              <a:pos x="254" y="90"/>
                            </a:cxn>
                            <a:cxn ang="0">
                              <a:pos x="0" y="19"/>
                            </a:cxn>
                            <a:cxn ang="0">
                              <a:pos x="24" y="0"/>
                            </a:cxn>
                            <a:cxn ang="0">
                              <a:pos x="275" y="72"/>
                            </a:cxn>
                            <a:cxn ang="0">
                              <a:pos x="254" y="90"/>
                            </a:cxn>
                          </a:cxnLst>
                          <a:rect l="0" t="0" r="r" b="b"/>
                          <a:pathLst>
                            <a:path w="275" h="90">
                              <a:moveTo>
                                <a:pt x="254" y="90"/>
                              </a:moveTo>
                              <a:lnTo>
                                <a:pt x="0" y="19"/>
                              </a:lnTo>
                              <a:lnTo>
                                <a:pt x="24" y="0"/>
                              </a:lnTo>
                              <a:lnTo>
                                <a:pt x="275" y="72"/>
                              </a:lnTo>
                              <a:lnTo>
                                <a:pt x="254" y="9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897" name="Freeform 177"/>
                        <p:cNvSpPr>
                          <a:spLocks/>
                        </p:cNvSpPr>
                        <p:nvPr/>
                      </p:nvSpPr>
                      <p:spPr bwMode="auto">
                        <a:xfrm>
                          <a:off x="2875" y="1893"/>
                          <a:ext cx="91" cy="30"/>
                        </a:xfrm>
                        <a:custGeom>
                          <a:avLst/>
                          <a:gdLst/>
                          <a:ahLst/>
                          <a:cxnLst>
                            <a:cxn ang="0">
                              <a:pos x="253" y="90"/>
                            </a:cxn>
                            <a:cxn ang="0">
                              <a:pos x="0" y="20"/>
                            </a:cxn>
                            <a:cxn ang="0">
                              <a:pos x="24" y="0"/>
                            </a:cxn>
                            <a:cxn ang="0">
                              <a:pos x="275" y="72"/>
                            </a:cxn>
                            <a:cxn ang="0">
                              <a:pos x="253" y="90"/>
                            </a:cxn>
                          </a:cxnLst>
                          <a:rect l="0" t="0" r="r" b="b"/>
                          <a:pathLst>
                            <a:path w="275" h="90">
                              <a:moveTo>
                                <a:pt x="253" y="90"/>
                              </a:moveTo>
                              <a:lnTo>
                                <a:pt x="0" y="20"/>
                              </a:lnTo>
                              <a:lnTo>
                                <a:pt x="24" y="0"/>
                              </a:lnTo>
                              <a:lnTo>
                                <a:pt x="275" y="72"/>
                              </a:lnTo>
                              <a:lnTo>
                                <a:pt x="253" y="9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grpSp>
                    <p:nvGrpSpPr>
                      <p:cNvPr id="19515" name="Group 178"/>
                      <p:cNvGrpSpPr>
                        <a:grpSpLocks/>
                      </p:cNvGrpSpPr>
                      <p:nvPr/>
                    </p:nvGrpSpPr>
                    <p:grpSpPr bwMode="auto">
                      <a:xfrm>
                        <a:off x="2855" y="1866"/>
                        <a:ext cx="145" cy="72"/>
                        <a:chOff x="2855" y="1866"/>
                        <a:chExt cx="145" cy="72"/>
                      </a:xfrm>
                    </p:grpSpPr>
                    <p:sp>
                      <p:nvSpPr>
                        <p:cNvPr id="2462899" name="Line 179"/>
                        <p:cNvSpPr>
                          <a:spLocks noChangeShapeType="1"/>
                        </p:cNvSpPr>
                        <p:nvPr/>
                      </p:nvSpPr>
                      <p:spPr bwMode="auto">
                        <a:xfrm flipV="1">
                          <a:off x="2855" y="1866"/>
                          <a:ext cx="60" cy="48"/>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900" name="Line 180"/>
                        <p:cNvSpPr>
                          <a:spLocks noChangeShapeType="1"/>
                        </p:cNvSpPr>
                        <p:nvPr/>
                      </p:nvSpPr>
                      <p:spPr bwMode="auto">
                        <a:xfrm flipV="1">
                          <a:off x="2939" y="1891"/>
                          <a:ext cx="61" cy="48"/>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grpSp>
                <p:nvGrpSpPr>
                  <p:cNvPr id="19499" name="Group 181"/>
                  <p:cNvGrpSpPr>
                    <a:grpSpLocks/>
                  </p:cNvGrpSpPr>
                  <p:nvPr/>
                </p:nvGrpSpPr>
                <p:grpSpPr bwMode="auto">
                  <a:xfrm>
                    <a:off x="2394" y="1867"/>
                    <a:ext cx="140" cy="91"/>
                    <a:chOff x="2394" y="1867"/>
                    <a:chExt cx="140" cy="91"/>
                  </a:xfrm>
                </p:grpSpPr>
                <p:sp>
                  <p:nvSpPr>
                    <p:cNvPr id="2462902" name="Freeform 182"/>
                    <p:cNvSpPr>
                      <a:spLocks/>
                    </p:cNvSpPr>
                    <p:nvPr/>
                  </p:nvSpPr>
                  <p:spPr bwMode="auto">
                    <a:xfrm>
                      <a:off x="2416" y="1884"/>
                      <a:ext cx="91" cy="30"/>
                    </a:xfrm>
                    <a:custGeom>
                      <a:avLst/>
                      <a:gdLst/>
                      <a:ahLst/>
                      <a:cxnLst>
                        <a:cxn ang="0">
                          <a:pos x="22" y="90"/>
                        </a:cxn>
                        <a:cxn ang="0">
                          <a:pos x="275" y="19"/>
                        </a:cxn>
                        <a:cxn ang="0">
                          <a:pos x="253" y="0"/>
                        </a:cxn>
                        <a:cxn ang="0">
                          <a:pos x="0" y="72"/>
                        </a:cxn>
                        <a:cxn ang="0">
                          <a:pos x="22" y="90"/>
                        </a:cxn>
                      </a:cxnLst>
                      <a:rect l="0" t="0" r="r" b="b"/>
                      <a:pathLst>
                        <a:path w="275" h="90">
                          <a:moveTo>
                            <a:pt x="22" y="90"/>
                          </a:moveTo>
                          <a:lnTo>
                            <a:pt x="275" y="19"/>
                          </a:lnTo>
                          <a:lnTo>
                            <a:pt x="253" y="0"/>
                          </a:lnTo>
                          <a:lnTo>
                            <a:pt x="0" y="72"/>
                          </a:lnTo>
                          <a:lnTo>
                            <a:pt x="22" y="90"/>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nvGrpSpPr>
                    <p:cNvPr id="19501" name="Group 183"/>
                    <p:cNvGrpSpPr>
                      <a:grpSpLocks/>
                    </p:cNvGrpSpPr>
                    <p:nvPr/>
                  </p:nvGrpSpPr>
                  <p:grpSpPr bwMode="auto">
                    <a:xfrm>
                      <a:off x="2394" y="1867"/>
                      <a:ext cx="140" cy="91"/>
                      <a:chOff x="2394" y="1867"/>
                      <a:chExt cx="140" cy="91"/>
                    </a:xfrm>
                  </p:grpSpPr>
                  <p:grpSp>
                    <p:nvGrpSpPr>
                      <p:cNvPr id="19502" name="Group 184"/>
                      <p:cNvGrpSpPr>
                        <a:grpSpLocks/>
                      </p:cNvGrpSpPr>
                      <p:nvPr/>
                    </p:nvGrpSpPr>
                    <p:grpSpPr bwMode="auto">
                      <a:xfrm>
                        <a:off x="2400" y="1872"/>
                        <a:ext cx="122" cy="54"/>
                        <a:chOff x="2400" y="1872"/>
                        <a:chExt cx="122" cy="54"/>
                      </a:xfrm>
                    </p:grpSpPr>
                    <p:sp>
                      <p:nvSpPr>
                        <p:cNvPr id="2462905" name="Freeform 185"/>
                        <p:cNvSpPr>
                          <a:spLocks/>
                        </p:cNvSpPr>
                        <p:nvPr/>
                      </p:nvSpPr>
                      <p:spPr bwMode="auto">
                        <a:xfrm>
                          <a:off x="2400" y="1872"/>
                          <a:ext cx="94" cy="31"/>
                        </a:xfrm>
                        <a:custGeom>
                          <a:avLst/>
                          <a:gdLst/>
                          <a:ahLst/>
                          <a:cxnLst>
                            <a:cxn ang="0">
                              <a:pos x="23" y="92"/>
                            </a:cxn>
                            <a:cxn ang="0">
                              <a:pos x="282" y="19"/>
                            </a:cxn>
                            <a:cxn ang="0">
                              <a:pos x="259" y="0"/>
                            </a:cxn>
                            <a:cxn ang="0">
                              <a:pos x="0" y="72"/>
                            </a:cxn>
                            <a:cxn ang="0">
                              <a:pos x="23" y="92"/>
                            </a:cxn>
                          </a:cxnLst>
                          <a:rect l="0" t="0" r="r" b="b"/>
                          <a:pathLst>
                            <a:path w="282" h="92">
                              <a:moveTo>
                                <a:pt x="23" y="92"/>
                              </a:moveTo>
                              <a:lnTo>
                                <a:pt x="282" y="19"/>
                              </a:lnTo>
                              <a:lnTo>
                                <a:pt x="259" y="0"/>
                              </a:lnTo>
                              <a:lnTo>
                                <a:pt x="0" y="72"/>
                              </a:lnTo>
                              <a:lnTo>
                                <a:pt x="23" y="92"/>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906" name="Freeform 186"/>
                        <p:cNvSpPr>
                          <a:spLocks/>
                        </p:cNvSpPr>
                        <p:nvPr/>
                      </p:nvSpPr>
                      <p:spPr bwMode="auto">
                        <a:xfrm>
                          <a:off x="2428" y="1895"/>
                          <a:ext cx="94" cy="31"/>
                        </a:xfrm>
                        <a:custGeom>
                          <a:avLst/>
                          <a:gdLst/>
                          <a:ahLst/>
                          <a:cxnLst>
                            <a:cxn ang="0">
                              <a:pos x="24" y="93"/>
                            </a:cxn>
                            <a:cxn ang="0">
                              <a:pos x="284" y="19"/>
                            </a:cxn>
                            <a:cxn ang="0">
                              <a:pos x="260" y="0"/>
                            </a:cxn>
                            <a:cxn ang="0">
                              <a:pos x="0" y="74"/>
                            </a:cxn>
                            <a:cxn ang="0">
                              <a:pos x="24" y="93"/>
                            </a:cxn>
                          </a:cxnLst>
                          <a:rect l="0" t="0" r="r" b="b"/>
                          <a:pathLst>
                            <a:path w="284" h="93">
                              <a:moveTo>
                                <a:pt x="24" y="93"/>
                              </a:moveTo>
                              <a:lnTo>
                                <a:pt x="284" y="19"/>
                              </a:lnTo>
                              <a:lnTo>
                                <a:pt x="260" y="0"/>
                              </a:lnTo>
                              <a:lnTo>
                                <a:pt x="0" y="74"/>
                              </a:lnTo>
                              <a:lnTo>
                                <a:pt x="24" y="93"/>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grpSp>
                  <p:sp>
                    <p:nvSpPr>
                      <p:cNvPr id="2462907" name="Line 187"/>
                      <p:cNvSpPr>
                        <a:spLocks noChangeShapeType="1"/>
                      </p:cNvSpPr>
                      <p:nvPr/>
                    </p:nvSpPr>
                    <p:spPr bwMode="auto">
                      <a:xfrm flipH="1" flipV="1">
                        <a:off x="2481" y="1867"/>
                        <a:ext cx="53" cy="44"/>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62908" name="Line 188"/>
                      <p:cNvSpPr>
                        <a:spLocks noChangeShapeType="1"/>
                      </p:cNvSpPr>
                      <p:nvPr/>
                    </p:nvSpPr>
                    <p:spPr bwMode="auto">
                      <a:xfrm flipH="1" flipV="1">
                        <a:off x="2394" y="1892"/>
                        <a:ext cx="53" cy="43"/>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9505" name="Group 189"/>
                      <p:cNvGrpSpPr>
                        <a:grpSpLocks/>
                      </p:cNvGrpSpPr>
                      <p:nvPr/>
                    </p:nvGrpSpPr>
                    <p:grpSpPr bwMode="auto">
                      <a:xfrm>
                        <a:off x="2443" y="1903"/>
                        <a:ext cx="87" cy="52"/>
                        <a:chOff x="2443" y="1903"/>
                        <a:chExt cx="87" cy="52"/>
                      </a:xfrm>
                    </p:grpSpPr>
                    <p:sp>
                      <p:nvSpPr>
                        <p:cNvPr id="2462910" name="Freeform 190"/>
                        <p:cNvSpPr>
                          <a:spLocks/>
                        </p:cNvSpPr>
                        <p:nvPr/>
                      </p:nvSpPr>
                      <p:spPr bwMode="auto">
                        <a:xfrm>
                          <a:off x="2465" y="1903"/>
                          <a:ext cx="65" cy="52"/>
                        </a:xfrm>
                        <a:custGeom>
                          <a:avLst/>
                          <a:gdLst/>
                          <a:ahLst/>
                          <a:cxnLst>
                            <a:cxn ang="0">
                              <a:pos x="0" y="142"/>
                            </a:cxn>
                            <a:cxn ang="0">
                              <a:pos x="175" y="0"/>
                            </a:cxn>
                            <a:cxn ang="0">
                              <a:pos x="193" y="17"/>
                            </a:cxn>
                            <a:cxn ang="0">
                              <a:pos x="19" y="158"/>
                            </a:cxn>
                            <a:cxn ang="0">
                              <a:pos x="0" y="142"/>
                            </a:cxn>
                          </a:cxnLst>
                          <a:rect l="0" t="0" r="r" b="b"/>
                          <a:pathLst>
                            <a:path w="193" h="158">
                              <a:moveTo>
                                <a:pt x="0" y="142"/>
                              </a:moveTo>
                              <a:lnTo>
                                <a:pt x="175" y="0"/>
                              </a:lnTo>
                              <a:lnTo>
                                <a:pt x="193" y="17"/>
                              </a:lnTo>
                              <a:lnTo>
                                <a:pt x="19" y="158"/>
                              </a:lnTo>
                              <a:lnTo>
                                <a:pt x="0" y="142"/>
                              </a:lnTo>
                              <a:close/>
                            </a:path>
                          </a:pathLst>
                        </a:custGeom>
                        <a:solidFill>
                          <a:srgbClr val="0000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62911" name="Line 191"/>
                        <p:cNvSpPr>
                          <a:spLocks noChangeShapeType="1"/>
                        </p:cNvSpPr>
                        <p:nvPr/>
                      </p:nvSpPr>
                      <p:spPr bwMode="auto">
                        <a:xfrm flipV="1">
                          <a:off x="2443" y="1903"/>
                          <a:ext cx="81" cy="27"/>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sp>
                    <p:nvSpPr>
                      <p:cNvPr id="2462912" name="Line 192"/>
                      <p:cNvSpPr>
                        <a:spLocks noChangeShapeType="1"/>
                      </p:cNvSpPr>
                      <p:nvPr/>
                    </p:nvSpPr>
                    <p:spPr bwMode="auto">
                      <a:xfrm>
                        <a:off x="2459" y="1946"/>
                        <a:ext cx="17" cy="12"/>
                      </a:xfrm>
                      <a:prstGeom prst="line">
                        <a:avLst/>
                      </a:prstGeom>
                      <a:noFill/>
                      <a:ln w="635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grpSp>
          </p:grpSp>
        </p:grpSp>
      </p:grpSp>
    </p:spTree>
    <p:extLst>
      <p:ext uri="{BB962C8B-B14F-4D97-AF65-F5344CB8AC3E}">
        <p14:creationId xmlns:p14="http://schemas.microsoft.com/office/powerpoint/2010/main" val="2866349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1000" fill="hold"/>
                                        <p:tgtEl>
                                          <p:spTgt spid="7"/>
                                        </p:tgtEl>
                                      </p:cBhvr>
                                      <p:by x="60000" y="60000"/>
                                    </p:animScale>
                                  </p:childTnLst>
                                </p:cTn>
                              </p:par>
                              <p:par>
                                <p:cTn id="7" presetID="1" presetClass="entr" presetSubtype="0" fill="hold" grpId="0" nodeType="withEffect">
                                  <p:stCondLst>
                                    <p:cond delay="0"/>
                                  </p:stCondLst>
                                  <p:childTnLst>
                                    <p:set>
                                      <p:cBhvr>
                                        <p:cTn id="8" dur="1" fill="hold">
                                          <p:stCondLst>
                                            <p:cond delay="0"/>
                                          </p:stCondLst>
                                        </p:cTn>
                                        <p:tgtEl>
                                          <p:spTgt spid="24627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6275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27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46275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627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27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6275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62754"/>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499"/>
                                          </p:stCondLst>
                                        </p:cTn>
                                        <p:tgtEl>
                                          <p:spTgt spid="246273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462722"/>
                                        </p:tgtEl>
                                        <p:attrNameLst>
                                          <p:attrName>style.visibility</p:attrName>
                                        </p:attrNameLst>
                                      </p:cBhvr>
                                      <p:to>
                                        <p:strVal val="visible"/>
                                      </p:to>
                                    </p:set>
                                    <p:animEffect transition="in" filter="wipe(up)">
                                      <p:cBhvr>
                                        <p:cTn id="40" dur="1000"/>
                                        <p:tgtEl>
                                          <p:spTgt spid="2462722"/>
                                        </p:tgtEl>
                                      </p:cBhvr>
                                    </p:animEffect>
                                  </p:childTnLst>
                                </p:cTn>
                              </p:par>
                            </p:childTnLst>
                          </p:cTn>
                        </p:par>
                        <p:par>
                          <p:cTn id="41" fill="hold" nodeType="afterGroup">
                            <p:stCondLst>
                              <p:cond delay="1000"/>
                            </p:stCondLst>
                            <p:childTnLst>
                              <p:par>
                                <p:cTn id="42" presetID="1" presetClass="entr" presetSubtype="0" fill="hold" grpId="0" nodeType="afterEffect">
                                  <p:stCondLst>
                                    <p:cond delay="500"/>
                                  </p:stCondLst>
                                  <p:childTnLst>
                                    <p:set>
                                      <p:cBhvr>
                                        <p:cTn id="43" dur="1" fill="hold">
                                          <p:stCondLst>
                                            <p:cond delay="0"/>
                                          </p:stCondLst>
                                        </p:cTn>
                                        <p:tgtEl>
                                          <p:spTgt spid="2462748"/>
                                        </p:tgtEl>
                                        <p:attrNameLst>
                                          <p:attrName>style.visibility</p:attrName>
                                        </p:attrNameLst>
                                      </p:cBhvr>
                                      <p:to>
                                        <p:strVal val="visible"/>
                                      </p:to>
                                    </p:set>
                                  </p:childTnLst>
                                </p:cTn>
                              </p:par>
                            </p:childTnLst>
                          </p:cTn>
                        </p:par>
                        <p:par>
                          <p:cTn id="44" fill="hold" nodeType="afterGroup">
                            <p:stCondLst>
                              <p:cond delay="1500"/>
                            </p:stCondLst>
                            <p:childTnLst>
                              <p:par>
                                <p:cTn id="45" presetID="1" presetClass="exit" presetSubtype="0" fill="hold" nodeType="afterEffect">
                                  <p:stCondLst>
                                    <p:cond delay="1000"/>
                                  </p:stCondLst>
                                  <p:childTnLst>
                                    <p:set>
                                      <p:cBhvr>
                                        <p:cTn id="46" dur="1" fill="hold">
                                          <p:stCondLst>
                                            <p:cond delay="0"/>
                                          </p:stCondLst>
                                        </p:cTn>
                                        <p:tgtEl>
                                          <p:spTgt spid="2462722"/>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2462738"/>
                                        </p:tgtEl>
                                        <p:attrNameLst>
                                          <p:attrName>style.visibility</p:attrName>
                                        </p:attrNameLst>
                                      </p:cBhvr>
                                      <p:to>
                                        <p:strVal val="visible"/>
                                      </p:to>
                                    </p:set>
                                    <p:animEffect transition="in" filter="wipe(right)">
                                      <p:cBhvr>
                                        <p:cTn id="51" dur="2000"/>
                                        <p:tgtEl>
                                          <p:spTgt spid="2462738"/>
                                        </p:tgtEl>
                                      </p:cBhvr>
                                    </p:animEffect>
                                  </p:childTnLst>
                                </p:cTn>
                              </p:par>
                            </p:childTnLst>
                          </p:cTn>
                        </p:par>
                        <p:par>
                          <p:cTn id="52" fill="hold" nodeType="afterGroup">
                            <p:stCondLst>
                              <p:cond delay="2000"/>
                            </p:stCondLst>
                            <p:childTnLst>
                              <p:par>
                                <p:cTn id="53" presetID="1"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par>
                          <p:cTn id="57" fill="hold" nodeType="afterGroup">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46273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62734"/>
                                        </p:tgtEl>
                                        <p:attrNameLst>
                                          <p:attrName>style.visibility</p:attrName>
                                        </p:attrNameLst>
                                      </p:cBhvr>
                                      <p:to>
                                        <p:strVal val="visible"/>
                                      </p:to>
                                    </p:set>
                                    <p:animEffect transition="in" filter="wipe(left)">
                                      <p:cBhvr>
                                        <p:cTn id="64" dur="2000"/>
                                        <p:tgtEl>
                                          <p:spTgt spid="2462734"/>
                                        </p:tgtEl>
                                      </p:cBhvr>
                                    </p:animEffect>
                                  </p:childTnLst>
                                </p:cTn>
                              </p:par>
                            </p:childTnLst>
                          </p:cTn>
                        </p:par>
                        <p:par>
                          <p:cTn id="65" fill="hold" nodeType="afterGroup">
                            <p:stCondLst>
                              <p:cond delay="2000"/>
                            </p:stCondLst>
                            <p:childTnLst>
                              <p:par>
                                <p:cTn id="66" presetID="22" presetClass="entr" presetSubtype="4" fill="hold" grpId="0" nodeType="afterEffect">
                                  <p:stCondLst>
                                    <p:cond delay="0"/>
                                  </p:stCondLst>
                                  <p:childTnLst>
                                    <p:set>
                                      <p:cBhvr>
                                        <p:cTn id="67" dur="1" fill="hold">
                                          <p:stCondLst>
                                            <p:cond delay="0"/>
                                          </p:stCondLst>
                                        </p:cTn>
                                        <p:tgtEl>
                                          <p:spTgt spid="2462733"/>
                                        </p:tgtEl>
                                        <p:attrNameLst>
                                          <p:attrName>style.visibility</p:attrName>
                                        </p:attrNameLst>
                                      </p:cBhvr>
                                      <p:to>
                                        <p:strVal val="visible"/>
                                      </p:to>
                                    </p:set>
                                    <p:animEffect transition="in" filter="wipe(down)">
                                      <p:cBhvr>
                                        <p:cTn id="68" dur="2000"/>
                                        <p:tgtEl>
                                          <p:spTgt spid="2462733"/>
                                        </p:tgtEl>
                                      </p:cBhvr>
                                    </p:animEffect>
                                  </p:childTnLst>
                                </p:cTn>
                              </p:par>
                            </p:childTnLst>
                          </p:cTn>
                        </p:par>
                        <p:par>
                          <p:cTn id="69" fill="hold" nodeType="afterGroup">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2462732"/>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462735"/>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462736"/>
                                        </p:tgtEl>
                                        <p:attrNameLst>
                                          <p:attrName>style.visibility</p:attrName>
                                        </p:attrNameLst>
                                      </p:cBhvr>
                                      <p:to>
                                        <p:strVal val="visible"/>
                                      </p:to>
                                    </p:set>
                                    <p:animEffect transition="in" filter="wipe(down)">
                                      <p:cBhvr>
                                        <p:cTn id="78" dur="500"/>
                                        <p:tgtEl>
                                          <p:spTgt spid="2462736"/>
                                        </p:tgtEl>
                                      </p:cBhvr>
                                    </p:animEffect>
                                  </p:childTnLst>
                                </p:cTn>
                              </p:par>
                            </p:childTnLst>
                          </p:cTn>
                        </p:par>
                        <p:par>
                          <p:cTn id="79" fill="hold" nodeType="afterGroup">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2462737"/>
                                        </p:tgtEl>
                                        <p:attrNameLst>
                                          <p:attrName>style.visibility</p:attrName>
                                        </p:attrNameLst>
                                      </p:cBhvr>
                                      <p:to>
                                        <p:strVal val="visible"/>
                                      </p:to>
                                    </p:set>
                                  </p:childTnLst>
                                </p:cTn>
                              </p:par>
                              <p:par>
                                <p:cTn id="82" presetID="1" presetClass="exit" presetSubtype="0" fill="hold" grpId="1" nodeType="withEffect">
                                  <p:stCondLst>
                                    <p:cond delay="0"/>
                                  </p:stCondLst>
                                  <p:childTnLst>
                                    <p:set>
                                      <p:cBhvr>
                                        <p:cTn id="83" dur="1" fill="hold">
                                          <p:stCondLst>
                                            <p:cond delay="0"/>
                                          </p:stCondLst>
                                        </p:cTn>
                                        <p:tgtEl>
                                          <p:spTgt spid="2462733"/>
                                        </p:tgtEl>
                                        <p:attrNameLst>
                                          <p:attrName>style.visibility</p:attrName>
                                        </p:attrNameLst>
                                      </p:cBhvr>
                                      <p:to>
                                        <p:strVal val="hidden"/>
                                      </p:to>
                                    </p:set>
                                  </p:childTnLst>
                                </p:cTn>
                              </p:par>
                            </p:childTnLst>
                          </p:cTn>
                        </p:par>
                        <p:par>
                          <p:cTn id="84" fill="hold" nodeType="afterGroup">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2462749"/>
                                        </p:tgtEl>
                                        <p:attrNameLst>
                                          <p:attrName>style.visibility</p:attrName>
                                        </p:attrNameLst>
                                      </p:cBhvr>
                                      <p:to>
                                        <p:strVal val="visible"/>
                                      </p:to>
                                    </p:set>
                                    <p:animEffect transition="in" filter="wipe(down)">
                                      <p:cBhvr>
                                        <p:cTn id="87" dur="2000"/>
                                        <p:tgtEl>
                                          <p:spTgt spid="24627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62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732" grpId="0" animBg="1"/>
      <p:bldP spid="2462732" grpId="1" animBg="1"/>
      <p:bldP spid="2462733" grpId="0" animBg="1"/>
      <p:bldP spid="2462733" grpId="1" animBg="1"/>
      <p:bldP spid="2462734" grpId="0" animBg="1"/>
      <p:bldP spid="2462735" grpId="0"/>
      <p:bldP spid="2462736" grpId="0" animBg="1"/>
      <p:bldP spid="2462737" grpId="0"/>
      <p:bldP spid="2462739" grpId="0"/>
      <p:bldP spid="2462748" grpId="0"/>
      <p:bldP spid="2462749" grpId="0" animBg="1"/>
      <p:bldP spid="2462750" grpId="0"/>
      <p:bldP spid="2462751" grpId="0"/>
      <p:bldP spid="2462751" grpId="1"/>
      <p:bldP spid="2462752" grpId="0"/>
      <p:bldP spid="2462752" grpId="1"/>
      <p:bldP spid="2462753" grpId="0"/>
      <p:bldP spid="2462753" grpId="1"/>
      <p:bldP spid="2462754" grpId="0" animBg="1"/>
      <p:bldP spid="246275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B5A78C2A-6FE5-45B6-BB0D-90EDE8666B04}" type="slidenum">
              <a:rPr lang="en-US" altLang="zh-TW" sz="1400" smtClean="0">
                <a:latin typeface="Comic Sans MS" pitchFamily="66" charset="0"/>
              </a:rPr>
              <a:pPr/>
              <a:t>11</a:t>
            </a:fld>
            <a:endParaRPr lang="en-US" altLang="zh-TW" sz="1400" smtClean="0">
              <a:latin typeface="Comic Sans MS" pitchFamily="66" charset="0"/>
            </a:endParaRPr>
          </a:p>
        </p:txBody>
      </p:sp>
      <p:sp>
        <p:nvSpPr>
          <p:cNvPr id="20483" name="Rectangle 2"/>
          <p:cNvSpPr>
            <a:spLocks noGrp="1" noChangeArrowheads="1"/>
          </p:cNvSpPr>
          <p:nvPr>
            <p:ph type="title"/>
          </p:nvPr>
        </p:nvSpPr>
        <p:spPr>
          <a:xfrm>
            <a:off x="0" y="366713"/>
            <a:ext cx="9144000" cy="409575"/>
          </a:xfrm>
          <a:noFill/>
        </p:spPr>
        <p:txBody>
          <a:bodyPr lIns="90487" tIns="44450" rIns="90487" bIns="44450" anchor="b">
            <a:normAutofit fontScale="90000"/>
          </a:bodyPr>
          <a:lstStyle/>
          <a:p>
            <a:r>
              <a:rPr lang="en-US" altLang="zh-TW"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Example: Barracuda 180</a:t>
            </a:r>
          </a:p>
        </p:txBody>
      </p:sp>
      <p:sp>
        <p:nvSpPr>
          <p:cNvPr id="20484" name="Rectangle 3"/>
          <p:cNvSpPr>
            <a:spLocks noGrp="1" noChangeArrowheads="1"/>
          </p:cNvSpPr>
          <p:nvPr>
            <p:ph type="body" idx="1"/>
          </p:nvPr>
        </p:nvSpPr>
        <p:spPr>
          <a:xfrm>
            <a:off x="4449763" y="1066800"/>
            <a:ext cx="4694237" cy="4724400"/>
          </a:xfrm>
          <a:noFill/>
        </p:spPr>
        <p:txBody>
          <a:bodyPr lIns="90487" tIns="44450" rIns="90487" bIns="44450"/>
          <a:lstStyle/>
          <a:p>
            <a:pPr marL="685800" lvl="1" indent="-228600">
              <a:spcBef>
                <a:spcPct val="30000"/>
              </a:spcBef>
            </a:pPr>
            <a:r>
              <a:rPr lang="en-US" altLang="zh-TW" smtClean="0">
                <a:ea typeface="新細明體" pitchFamily="18" charset="-120"/>
              </a:rPr>
              <a:t>181.6 GB, 3.5 inch disk</a:t>
            </a:r>
          </a:p>
          <a:p>
            <a:pPr marL="685800" lvl="1" indent="-228600">
              <a:spcBef>
                <a:spcPct val="30000"/>
              </a:spcBef>
            </a:pPr>
            <a:r>
              <a:rPr lang="en-US" altLang="zh-TW" smtClean="0">
                <a:ea typeface="新細明體" pitchFamily="18" charset="-120"/>
              </a:rPr>
              <a:t>12 platters, 24 surfaces</a:t>
            </a:r>
          </a:p>
          <a:p>
            <a:pPr marL="685800" lvl="1" indent="-228600">
              <a:spcBef>
                <a:spcPct val="30000"/>
              </a:spcBef>
            </a:pPr>
            <a:r>
              <a:rPr lang="en-US" altLang="zh-TW" smtClean="0">
                <a:ea typeface="新細明體" pitchFamily="18" charset="-120"/>
              </a:rPr>
              <a:t>24,247 cylinders</a:t>
            </a:r>
          </a:p>
          <a:p>
            <a:pPr marL="685800" lvl="1" indent="-228600">
              <a:spcBef>
                <a:spcPct val="30000"/>
              </a:spcBef>
            </a:pPr>
            <a:r>
              <a:rPr lang="en-US" altLang="zh-TW" smtClean="0">
                <a:ea typeface="新細明體" pitchFamily="18" charset="-120"/>
              </a:rPr>
              <a:t>7,200 RPM; (4.2 ms avg. latency)</a:t>
            </a:r>
          </a:p>
          <a:p>
            <a:pPr marL="685800" lvl="1" indent="-228600">
              <a:spcBef>
                <a:spcPct val="30000"/>
              </a:spcBef>
            </a:pPr>
            <a:r>
              <a:rPr lang="en-US" altLang="zh-TW" smtClean="0">
                <a:ea typeface="新細明體" pitchFamily="18" charset="-120"/>
              </a:rPr>
              <a:t>7.4/8.2 ms avg. seek (r/w)</a:t>
            </a:r>
          </a:p>
          <a:p>
            <a:pPr marL="685800" lvl="1" indent="-228600">
              <a:spcBef>
                <a:spcPct val="30000"/>
              </a:spcBef>
            </a:pPr>
            <a:r>
              <a:rPr lang="en-US" altLang="zh-TW" smtClean="0">
                <a:ea typeface="新細明體" pitchFamily="18" charset="-120"/>
              </a:rPr>
              <a:t>65 to 35 MB/s (internal)</a:t>
            </a:r>
          </a:p>
          <a:p>
            <a:pPr marL="685800" lvl="1" indent="-228600">
              <a:spcBef>
                <a:spcPct val="30000"/>
              </a:spcBef>
            </a:pPr>
            <a:r>
              <a:rPr lang="en-US" altLang="zh-TW" smtClean="0">
                <a:ea typeface="新細明體" pitchFamily="18" charset="-120"/>
              </a:rPr>
              <a:t>0.1 ms controller time</a:t>
            </a:r>
          </a:p>
          <a:p>
            <a:pPr marL="685800" lvl="1" indent="-228600">
              <a:buFontTx/>
              <a:buNone/>
            </a:pPr>
            <a:endParaRPr lang="en-US" altLang="zh-TW" smtClean="0">
              <a:ea typeface="新細明體" pitchFamily="18" charset="-120"/>
            </a:endParaRPr>
          </a:p>
        </p:txBody>
      </p:sp>
      <p:sp>
        <p:nvSpPr>
          <p:cNvPr id="20485" name="Rectangle 4"/>
          <p:cNvSpPr>
            <a:spLocks noChangeArrowheads="1"/>
          </p:cNvSpPr>
          <p:nvPr/>
        </p:nvSpPr>
        <p:spPr bwMode="auto">
          <a:xfrm>
            <a:off x="4876800" y="5791200"/>
            <a:ext cx="3425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r>
              <a:rPr lang="en-US" altLang="zh-TW" sz="1800" b="0" i="1">
                <a:latin typeface="Arial" charset="0"/>
                <a:ea typeface="新細明體" pitchFamily="18" charset="-120"/>
              </a:rPr>
              <a:t>source: www.seagate.com</a:t>
            </a:r>
          </a:p>
        </p:txBody>
      </p:sp>
      <p:grpSp>
        <p:nvGrpSpPr>
          <p:cNvPr id="20486" name="Group 5"/>
          <p:cNvGrpSpPr>
            <a:grpSpLocks/>
          </p:cNvGrpSpPr>
          <p:nvPr/>
        </p:nvGrpSpPr>
        <p:grpSpPr bwMode="auto">
          <a:xfrm>
            <a:off x="32" y="3657601"/>
            <a:ext cx="4586547" cy="1973263"/>
            <a:chOff x="-71" y="2639"/>
            <a:chExt cx="3251" cy="1243"/>
          </a:xfrm>
        </p:grpSpPr>
        <p:sp>
          <p:nvSpPr>
            <p:cNvPr id="20489" name="Rectangle 6"/>
            <p:cNvSpPr>
              <a:spLocks noChangeArrowheads="1"/>
            </p:cNvSpPr>
            <p:nvPr/>
          </p:nvSpPr>
          <p:spPr bwMode="auto">
            <a:xfrm>
              <a:off x="116" y="2639"/>
              <a:ext cx="3064" cy="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lnSpc>
                  <a:spcPct val="85000"/>
                </a:lnSpc>
              </a:pPr>
              <a:r>
                <a:rPr lang="en-US" altLang="zh-TW" sz="2000" dirty="0">
                  <a:latin typeface="Helvetica" pitchFamily="34" charset="0"/>
                  <a:ea typeface="新細明體" pitchFamily="18" charset="-120"/>
                </a:rPr>
                <a:t>	</a:t>
              </a:r>
              <a:r>
                <a:rPr lang="en-US" altLang="zh-TW" sz="2400" dirty="0">
                  <a:latin typeface="Helvetica" pitchFamily="34" charset="0"/>
                  <a:ea typeface="新細明體" pitchFamily="18" charset="-120"/>
                </a:rPr>
                <a:t>Latency = </a:t>
              </a:r>
            </a:p>
            <a:p>
              <a:pPr algn="l">
                <a:lnSpc>
                  <a:spcPct val="85000"/>
                </a:lnSpc>
              </a:pPr>
              <a:r>
                <a:rPr lang="en-US" altLang="zh-TW" sz="2400" dirty="0">
                  <a:latin typeface="Helvetica" pitchFamily="34" charset="0"/>
                  <a:ea typeface="新細明體" pitchFamily="18" charset="-120"/>
                </a:rPr>
                <a:t>		Queuing Time + </a:t>
              </a:r>
            </a:p>
            <a:p>
              <a:pPr algn="l">
                <a:lnSpc>
                  <a:spcPct val="85000"/>
                </a:lnSpc>
              </a:pPr>
              <a:r>
                <a:rPr lang="en-US" altLang="zh-TW" sz="2400" dirty="0">
                  <a:latin typeface="Helvetica" pitchFamily="34" charset="0"/>
                  <a:ea typeface="新細明體" pitchFamily="18" charset="-120"/>
                </a:rPr>
                <a:t>		Controller time +</a:t>
              </a:r>
            </a:p>
            <a:p>
              <a:pPr algn="l">
                <a:lnSpc>
                  <a:spcPct val="85000"/>
                </a:lnSpc>
              </a:pPr>
              <a:r>
                <a:rPr lang="en-US" altLang="zh-TW" sz="2400" dirty="0">
                  <a:latin typeface="Helvetica" pitchFamily="34" charset="0"/>
                  <a:ea typeface="新細明體" pitchFamily="18" charset="-120"/>
                </a:rPr>
                <a:t>		Seek Time + </a:t>
              </a:r>
              <a:br>
                <a:rPr lang="en-US" altLang="zh-TW" sz="2400" dirty="0">
                  <a:latin typeface="Helvetica" pitchFamily="34" charset="0"/>
                  <a:ea typeface="新細明體" pitchFamily="18" charset="-120"/>
                </a:rPr>
              </a:br>
              <a:r>
                <a:rPr lang="en-US" altLang="zh-TW" sz="2400" dirty="0">
                  <a:latin typeface="Helvetica" pitchFamily="34" charset="0"/>
                  <a:ea typeface="新細明體" pitchFamily="18" charset="-120"/>
                </a:rPr>
                <a:t>		Rotation Time + </a:t>
              </a:r>
            </a:p>
            <a:p>
              <a:pPr algn="l">
                <a:lnSpc>
                  <a:spcPct val="85000"/>
                </a:lnSpc>
              </a:pPr>
              <a:r>
                <a:rPr lang="en-US" altLang="zh-TW" sz="2400" dirty="0">
                  <a:latin typeface="Helvetica" pitchFamily="34" charset="0"/>
                  <a:ea typeface="新細明體" pitchFamily="18" charset="-120"/>
                </a:rPr>
                <a:t>		Size / Bandwidth</a:t>
              </a:r>
            </a:p>
          </p:txBody>
        </p:sp>
        <p:grpSp>
          <p:nvGrpSpPr>
            <p:cNvPr id="20490" name="Group 7"/>
            <p:cNvGrpSpPr>
              <a:grpSpLocks/>
            </p:cNvGrpSpPr>
            <p:nvPr/>
          </p:nvGrpSpPr>
          <p:grpSpPr bwMode="auto">
            <a:xfrm>
              <a:off x="-71" y="2749"/>
              <a:ext cx="1465" cy="1083"/>
              <a:chOff x="-71" y="2749"/>
              <a:chExt cx="1465" cy="1083"/>
            </a:xfrm>
          </p:grpSpPr>
          <p:sp>
            <p:nvSpPr>
              <p:cNvPr id="20492" name="Rectangle 8"/>
              <p:cNvSpPr>
                <a:spLocks noChangeArrowheads="1"/>
              </p:cNvSpPr>
              <p:nvPr/>
            </p:nvSpPr>
            <p:spPr bwMode="auto">
              <a:xfrm>
                <a:off x="-71" y="3099"/>
                <a:ext cx="11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r>
                  <a:rPr lang="en-US" altLang="zh-TW" sz="2400" i="1" dirty="0">
                    <a:solidFill>
                      <a:srgbClr val="0000FF"/>
                    </a:solidFill>
                    <a:latin typeface="Helvetica" pitchFamily="34" charset="0"/>
                    <a:ea typeface="新細明體" pitchFamily="18" charset="-120"/>
                  </a:rPr>
                  <a:t>per access</a:t>
                </a:r>
              </a:p>
            </p:txBody>
          </p:sp>
          <p:sp>
            <p:nvSpPr>
              <p:cNvPr id="20493" name="Rectangle 9"/>
              <p:cNvSpPr>
                <a:spLocks noChangeArrowheads="1"/>
              </p:cNvSpPr>
              <p:nvPr/>
            </p:nvSpPr>
            <p:spPr bwMode="auto">
              <a:xfrm>
                <a:off x="145" y="3543"/>
                <a:ext cx="9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r>
                  <a:rPr lang="en-US" altLang="zh-TW" sz="2400" i="1">
                    <a:solidFill>
                      <a:srgbClr val="0000FF"/>
                    </a:solidFill>
                    <a:latin typeface="Helvetica" pitchFamily="34" charset="0"/>
                    <a:ea typeface="新細明體" pitchFamily="18" charset="-120"/>
                  </a:rPr>
                  <a:t>per byte</a:t>
                </a:r>
              </a:p>
            </p:txBody>
          </p:sp>
          <p:sp>
            <p:nvSpPr>
              <p:cNvPr id="20494" name="Rectangle 10"/>
              <p:cNvSpPr>
                <a:spLocks noChangeArrowheads="1"/>
              </p:cNvSpPr>
              <p:nvPr/>
            </p:nvSpPr>
            <p:spPr bwMode="auto">
              <a:xfrm>
                <a:off x="1023" y="2749"/>
                <a:ext cx="371"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r>
                  <a:rPr lang="en-US" altLang="zh-TW" sz="8800" b="0">
                    <a:solidFill>
                      <a:schemeClr val="bg2"/>
                    </a:solidFill>
                    <a:latin typeface="Helvetica" pitchFamily="34" charset="0"/>
                    <a:ea typeface="新細明體" pitchFamily="18" charset="-120"/>
                  </a:rPr>
                  <a:t>{</a:t>
                </a:r>
              </a:p>
            </p:txBody>
          </p:sp>
        </p:grpSp>
        <p:sp>
          <p:nvSpPr>
            <p:cNvPr id="20491" name="Rectangle 11"/>
            <p:cNvSpPr>
              <a:spLocks noChangeArrowheads="1"/>
            </p:cNvSpPr>
            <p:nvPr/>
          </p:nvSpPr>
          <p:spPr bwMode="auto">
            <a:xfrm>
              <a:off x="459" y="3246"/>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r>
                <a:rPr lang="en-US" altLang="zh-TW" sz="2000">
                  <a:solidFill>
                    <a:schemeClr val="bg2"/>
                  </a:solidFill>
                  <a:latin typeface="Helvetica" pitchFamily="34" charset="0"/>
                  <a:ea typeface="新細明體" pitchFamily="18" charset="-120"/>
                </a:rPr>
                <a:t>+</a:t>
              </a:r>
            </a:p>
          </p:txBody>
        </p:sp>
      </p:grpSp>
      <p:sp>
        <p:nvSpPr>
          <p:cNvPr id="2457618" name="Line 18"/>
          <p:cNvSpPr>
            <a:spLocks noChangeShapeType="1"/>
          </p:cNvSpPr>
          <p:nvPr/>
        </p:nvSpPr>
        <p:spPr bwMode="auto">
          <a:xfrm>
            <a:off x="2166938" y="2819400"/>
            <a:ext cx="587375" cy="76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pic>
        <p:nvPicPr>
          <p:cNvPr id="20488"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22225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Tree>
    <p:extLst>
      <p:ext uri="{BB962C8B-B14F-4D97-AF65-F5344CB8AC3E}">
        <p14:creationId xmlns:p14="http://schemas.microsoft.com/office/powerpoint/2010/main" val="41990355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59BCAE5-6758-4B25-903B-C8C339C1FF02}" type="slidenum">
              <a:rPr lang="en-US" altLang="zh-TW" sz="1400" smtClean="0">
                <a:latin typeface="Comic Sans MS" pitchFamily="66" charset="0"/>
              </a:rPr>
              <a:pPr/>
              <a:t>12</a:t>
            </a:fld>
            <a:endParaRPr lang="en-US" altLang="zh-TW" sz="1400" smtClean="0">
              <a:latin typeface="Comic Sans MS" pitchFamily="66" charset="0"/>
            </a:endParaRPr>
          </a:p>
        </p:txBody>
      </p:sp>
      <p:sp>
        <p:nvSpPr>
          <p:cNvPr id="21507" name="Rectangle 2"/>
          <p:cNvSpPr>
            <a:spLocks noGrp="1" noChangeArrowheads="1"/>
          </p:cNvSpPr>
          <p:nvPr>
            <p:ph type="title"/>
          </p:nvPr>
        </p:nvSpPr>
        <p:spPr>
          <a:xfrm>
            <a:off x="762000" y="304800"/>
            <a:ext cx="7954963" cy="474663"/>
          </a:xfrm>
        </p:spPr>
        <p:txBody>
          <a:bodyPr>
            <a:normAutofit fontScale="90000"/>
          </a:bodyPr>
          <a:lstStyle/>
          <a:p>
            <a:r>
              <a:rPr lang="en-US" altLang="zh-TW" b="1" dirty="0" smtClean="0">
                <a:solidFill>
                  <a:srgbClr val="FF3300"/>
                </a:solidFill>
                <a:ea typeface="新細明體" pitchFamily="18" charset="-120"/>
              </a:rPr>
              <a:t>Disk Performance Example</a:t>
            </a:r>
          </a:p>
        </p:txBody>
      </p:sp>
      <p:sp>
        <p:nvSpPr>
          <p:cNvPr id="2459651" name="Rectangle 3"/>
          <p:cNvSpPr>
            <a:spLocks noGrp="1" noChangeArrowheads="1"/>
          </p:cNvSpPr>
          <p:nvPr>
            <p:ph type="body" idx="1"/>
          </p:nvPr>
        </p:nvSpPr>
        <p:spPr>
          <a:xfrm>
            <a:off x="685800" y="914400"/>
            <a:ext cx="8077200" cy="5337175"/>
          </a:xfrm>
        </p:spPr>
        <p:txBody>
          <a:bodyPr>
            <a:normAutofit lnSpcReduction="10000"/>
          </a:bodyPr>
          <a:lstStyle/>
          <a:p>
            <a:pPr marL="0" indent="0">
              <a:buNone/>
            </a:pPr>
            <a:r>
              <a:rPr lang="en-US" altLang="zh-TW" dirty="0" smtClean="0">
                <a:ea typeface="新細明體" pitchFamily="18" charset="-120"/>
              </a:rPr>
              <a:t>Calculate time to read 64 KB (128 sectors) for Barracuda 180 X using advertised performance; sector is on outer track</a:t>
            </a:r>
          </a:p>
          <a:p>
            <a:pPr marL="285750" indent="-285750">
              <a:buFontTx/>
              <a:buNone/>
            </a:pPr>
            <a:r>
              <a:rPr lang="en-US" altLang="zh-TW" dirty="0" smtClean="0">
                <a:ea typeface="新細明體" pitchFamily="18" charset="-120"/>
              </a:rPr>
              <a:t>Disk latency =  average seek time + average rotational delay + transfer time + controller overhead</a:t>
            </a:r>
          </a:p>
          <a:p>
            <a:pPr marL="285750" indent="-285750">
              <a:buFontTx/>
              <a:buNone/>
            </a:pPr>
            <a:r>
              <a:rPr lang="en-US" altLang="zh-TW" dirty="0" smtClean="0">
                <a:ea typeface="新細明體" pitchFamily="18" charset="-120"/>
              </a:rPr>
              <a:t> = 7.4 </a:t>
            </a:r>
            <a:r>
              <a:rPr lang="en-US" altLang="zh-TW" dirty="0" err="1" smtClean="0">
                <a:ea typeface="新細明體" pitchFamily="18" charset="-120"/>
              </a:rPr>
              <a:t>ms</a:t>
            </a:r>
            <a:r>
              <a:rPr lang="en-US" altLang="zh-TW" dirty="0" smtClean="0">
                <a:ea typeface="新細明體" pitchFamily="18" charset="-120"/>
              </a:rPr>
              <a:t> + 0.5 * 1/(7200 RPM) </a:t>
            </a:r>
            <a:br>
              <a:rPr lang="en-US" altLang="zh-TW" dirty="0" smtClean="0">
                <a:ea typeface="新細明體" pitchFamily="18" charset="-120"/>
              </a:rPr>
            </a:br>
            <a:r>
              <a:rPr lang="en-US" altLang="zh-TW" dirty="0" smtClean="0">
                <a:ea typeface="新細明體" pitchFamily="18" charset="-120"/>
              </a:rPr>
              <a:t>+ 64 KB / (65 MB/s) + 0.1 </a:t>
            </a:r>
            <a:r>
              <a:rPr lang="en-US" altLang="zh-TW" dirty="0" err="1" smtClean="0">
                <a:ea typeface="新細明體" pitchFamily="18" charset="-120"/>
              </a:rPr>
              <a:t>ms</a:t>
            </a:r>
            <a:r>
              <a:rPr lang="en-US" altLang="zh-TW" dirty="0" smtClean="0">
                <a:ea typeface="新細明體" pitchFamily="18" charset="-120"/>
              </a:rPr>
              <a:t> </a:t>
            </a:r>
          </a:p>
          <a:p>
            <a:pPr marL="285750" indent="-285750">
              <a:buFontTx/>
              <a:buNone/>
            </a:pPr>
            <a:r>
              <a:rPr lang="en-US" altLang="zh-TW" dirty="0" smtClean="0">
                <a:ea typeface="新細明體" pitchFamily="18" charset="-120"/>
              </a:rPr>
              <a:t> = 7.4 </a:t>
            </a:r>
            <a:r>
              <a:rPr lang="en-US" altLang="zh-TW" dirty="0" err="1" smtClean="0">
                <a:ea typeface="新細明體" pitchFamily="18" charset="-120"/>
              </a:rPr>
              <a:t>ms</a:t>
            </a:r>
            <a:r>
              <a:rPr lang="en-US" altLang="zh-TW" dirty="0" smtClean="0">
                <a:ea typeface="新細明體" pitchFamily="18" charset="-120"/>
              </a:rPr>
              <a:t> + 0.5 /(7200 RPM/(60000ms/M)) </a:t>
            </a:r>
            <a:br>
              <a:rPr lang="en-US" altLang="zh-TW" dirty="0" smtClean="0">
                <a:ea typeface="新細明體" pitchFamily="18" charset="-120"/>
              </a:rPr>
            </a:br>
            <a:r>
              <a:rPr lang="en-US" altLang="zh-TW" dirty="0" smtClean="0">
                <a:ea typeface="新細明體" pitchFamily="18" charset="-120"/>
              </a:rPr>
              <a:t>+ 64 KB / (65 KB/</a:t>
            </a:r>
            <a:r>
              <a:rPr lang="en-US" altLang="zh-TW" dirty="0" err="1" smtClean="0">
                <a:ea typeface="新細明體" pitchFamily="18" charset="-120"/>
              </a:rPr>
              <a:t>ms</a:t>
            </a:r>
            <a:r>
              <a:rPr lang="en-US" altLang="zh-TW" dirty="0" smtClean="0">
                <a:ea typeface="新細明體" pitchFamily="18" charset="-120"/>
              </a:rPr>
              <a:t>) + 0.1 </a:t>
            </a:r>
            <a:r>
              <a:rPr lang="en-US" altLang="zh-TW" dirty="0" err="1" smtClean="0">
                <a:ea typeface="新細明體" pitchFamily="18" charset="-120"/>
              </a:rPr>
              <a:t>ms</a:t>
            </a:r>
            <a:endParaRPr lang="en-US" altLang="zh-TW" dirty="0" smtClean="0">
              <a:ea typeface="新細明體" pitchFamily="18" charset="-120"/>
            </a:endParaRPr>
          </a:p>
          <a:p>
            <a:pPr marL="285750" indent="-285750">
              <a:buFontTx/>
              <a:buNone/>
            </a:pPr>
            <a:r>
              <a:rPr lang="en-US" altLang="zh-TW" dirty="0" smtClean="0">
                <a:ea typeface="新細明體" pitchFamily="18" charset="-120"/>
              </a:rPr>
              <a:t> = 7.4 + 4.2 + 1.0 + 0.1 </a:t>
            </a:r>
            <a:r>
              <a:rPr lang="en-US" altLang="zh-TW" dirty="0" err="1" smtClean="0">
                <a:ea typeface="新細明體" pitchFamily="18" charset="-120"/>
              </a:rPr>
              <a:t>ms</a:t>
            </a:r>
            <a:r>
              <a:rPr lang="en-US" altLang="zh-TW" dirty="0" smtClean="0">
                <a:ea typeface="新細明體" pitchFamily="18" charset="-120"/>
              </a:rPr>
              <a:t> = 12.7 </a:t>
            </a:r>
            <a:r>
              <a:rPr lang="en-US" altLang="zh-TW" dirty="0" err="1" smtClean="0">
                <a:ea typeface="新細明體" pitchFamily="18" charset="-120"/>
              </a:rPr>
              <a:t>ms</a:t>
            </a:r>
            <a:endParaRPr lang="en-US" altLang="zh-TW" dirty="0" smtClean="0">
              <a:ea typeface="新細明體" pitchFamily="18" charset="-120"/>
            </a:endParaRPr>
          </a:p>
        </p:txBody>
      </p:sp>
    </p:spTree>
    <p:extLst>
      <p:ext uri="{BB962C8B-B14F-4D97-AF65-F5344CB8AC3E}">
        <p14:creationId xmlns:p14="http://schemas.microsoft.com/office/powerpoint/2010/main" val="1318205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9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9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9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9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33D5E60E-BEB3-451E-9793-102F22ED5F75}" type="slidenum">
              <a:rPr lang="en-US" altLang="zh-TW" sz="1400" smtClean="0">
                <a:latin typeface="Comic Sans MS" pitchFamily="66" charset="0"/>
              </a:rPr>
              <a:pPr/>
              <a:t>13</a:t>
            </a:fld>
            <a:endParaRPr lang="en-US" altLang="zh-TW" sz="1400" smtClean="0">
              <a:latin typeface="Comic Sans MS" pitchFamily="66" charset="0"/>
            </a:endParaRPr>
          </a:p>
        </p:txBody>
      </p:sp>
      <p:sp>
        <p:nvSpPr>
          <p:cNvPr id="22531" name="Rectangle 2"/>
          <p:cNvSpPr>
            <a:spLocks noGrp="1" noChangeArrowheads="1"/>
          </p:cNvSpPr>
          <p:nvPr>
            <p:ph type="title"/>
          </p:nvPr>
        </p:nvSpPr>
        <p:spPr>
          <a:xfrm>
            <a:off x="685800" y="228600"/>
            <a:ext cx="7772400" cy="609600"/>
          </a:xfrm>
        </p:spPr>
        <p:txBody>
          <a:bodyPr/>
          <a:lstStyle/>
          <a:p>
            <a:r>
              <a:rPr lang="en-US" altLang="zh-TW" sz="28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Communication of I/O Devices and Processor</a:t>
            </a:r>
          </a:p>
        </p:txBody>
      </p:sp>
      <p:sp>
        <p:nvSpPr>
          <p:cNvPr id="2485251" name="Rectangle 3"/>
          <p:cNvSpPr>
            <a:spLocks noGrp="1" noChangeArrowheads="1"/>
          </p:cNvSpPr>
          <p:nvPr>
            <p:ph type="body" idx="1"/>
          </p:nvPr>
        </p:nvSpPr>
        <p:spPr>
          <a:xfrm>
            <a:off x="533400" y="838200"/>
            <a:ext cx="8153400" cy="5399088"/>
          </a:xfrm>
        </p:spPr>
        <p:txBody>
          <a:bodyPr/>
          <a:lstStyle/>
          <a:p>
            <a:pPr marL="0" indent="0">
              <a:spcBef>
                <a:spcPct val="35000"/>
              </a:spcBef>
              <a:buNone/>
            </a:pPr>
            <a:r>
              <a:rPr lang="en-US" altLang="zh-TW" dirty="0" smtClean="0">
                <a:ea typeface="新細明體" pitchFamily="18" charset="-120"/>
              </a:rPr>
              <a:t>How does the processor command the I/O devices?</a:t>
            </a:r>
          </a:p>
          <a:p>
            <a:pPr marL="741363" lvl="1" indent="-246063">
              <a:spcBef>
                <a:spcPct val="35000"/>
              </a:spcBef>
            </a:pPr>
            <a:r>
              <a:rPr lang="en-US" altLang="zh-TW" dirty="0" smtClean="0">
                <a:ea typeface="新細明體" pitchFamily="18" charset="-120"/>
              </a:rPr>
              <a:t>Special I/O instructions</a:t>
            </a:r>
          </a:p>
          <a:p>
            <a:pPr marL="1146175" lvl="2" indent="-176213">
              <a:spcBef>
                <a:spcPct val="35000"/>
              </a:spcBef>
            </a:pPr>
            <a:r>
              <a:rPr lang="en-US" altLang="zh-TW" dirty="0" smtClean="0">
                <a:ea typeface="新細明體" pitchFamily="18" charset="-120"/>
              </a:rPr>
              <a:t>Must specify both the device (port number) and the command </a:t>
            </a:r>
          </a:p>
          <a:p>
            <a:pPr marL="741363" lvl="1" indent="-246063">
              <a:spcBef>
                <a:spcPct val="35000"/>
              </a:spcBef>
            </a:pPr>
            <a:r>
              <a:rPr lang="en-US" altLang="zh-TW" dirty="0" smtClean="0">
                <a:ea typeface="新細明體" pitchFamily="18" charset="-120"/>
              </a:rPr>
              <a:t>For example:</a:t>
            </a:r>
          </a:p>
          <a:p>
            <a:pPr marL="741363" lvl="1" indent="-246063">
              <a:spcBef>
                <a:spcPct val="55000"/>
              </a:spcBef>
              <a:buFontTx/>
              <a:buNone/>
            </a:pPr>
            <a:r>
              <a:rPr lang="en-US" altLang="zh-TW" sz="2000" dirty="0" smtClean="0">
                <a:ea typeface="新細明體" pitchFamily="18" charset="-120"/>
              </a:rPr>
              <a:t>		</a:t>
            </a:r>
            <a:r>
              <a:rPr lang="en-US" altLang="zh-TW" sz="2000" i="1" dirty="0" err="1" smtClean="0">
                <a:ea typeface="新細明體" pitchFamily="18" charset="-120"/>
              </a:rPr>
              <a:t>inp</a:t>
            </a:r>
            <a:r>
              <a:rPr lang="en-US" altLang="zh-TW" sz="2000" dirty="0" smtClean="0">
                <a:ea typeface="新細明體" pitchFamily="18" charset="-120"/>
              </a:rPr>
              <a:t>	</a:t>
            </a:r>
            <a:r>
              <a:rPr lang="en-US" altLang="zh-TW" sz="2000" dirty="0" err="1" smtClean="0">
                <a:ea typeface="新細明體" pitchFamily="18" charset="-120"/>
              </a:rPr>
              <a:t>reg</a:t>
            </a:r>
            <a:r>
              <a:rPr lang="en-US" altLang="zh-TW" sz="2000" dirty="0" smtClean="0">
                <a:ea typeface="新細明體" pitchFamily="18" charset="-120"/>
              </a:rPr>
              <a:t>, port	; </a:t>
            </a:r>
            <a:r>
              <a:rPr lang="en-US" altLang="zh-TW" sz="2000" dirty="0" err="1" smtClean="0">
                <a:ea typeface="新細明體" pitchFamily="18" charset="-120"/>
              </a:rPr>
              <a:t>register</a:t>
            </a:r>
            <a:r>
              <a:rPr lang="en-US" altLang="zh-TW" sz="2000" dirty="0" err="1" smtClean="0">
                <a:ea typeface="新細明體" pitchFamily="18" charset="-120"/>
                <a:sym typeface="Wingdings" pitchFamily="2" charset="2"/>
              </a:rPr>
              <a:t></a:t>
            </a:r>
            <a:r>
              <a:rPr lang="en-US" altLang="zh-TW" sz="2000" dirty="0" err="1" smtClean="0">
                <a:ea typeface="新細明體" pitchFamily="18" charset="-120"/>
              </a:rPr>
              <a:t>port</a:t>
            </a:r>
            <a:endParaRPr lang="en-US" altLang="zh-TW" sz="2000" dirty="0" smtClean="0">
              <a:ea typeface="新細明體" pitchFamily="18" charset="-120"/>
            </a:endParaRPr>
          </a:p>
          <a:p>
            <a:pPr marL="741363" lvl="1" indent="-246063">
              <a:spcBef>
                <a:spcPct val="35000"/>
              </a:spcBef>
              <a:buFontTx/>
              <a:buNone/>
            </a:pPr>
            <a:r>
              <a:rPr lang="en-US" altLang="zh-TW" sz="2000" dirty="0" smtClean="0">
                <a:ea typeface="新細明體" pitchFamily="18" charset="-120"/>
              </a:rPr>
              <a:t>		</a:t>
            </a:r>
            <a:r>
              <a:rPr lang="en-US" altLang="zh-TW" sz="2000" i="1" dirty="0" smtClean="0">
                <a:ea typeface="新細明體" pitchFamily="18" charset="-120"/>
              </a:rPr>
              <a:t>out</a:t>
            </a:r>
            <a:r>
              <a:rPr lang="en-US" altLang="zh-TW" sz="2000" dirty="0" smtClean="0">
                <a:ea typeface="新細明體" pitchFamily="18" charset="-120"/>
              </a:rPr>
              <a:t>	port, </a:t>
            </a:r>
            <a:r>
              <a:rPr lang="en-US" altLang="zh-TW" sz="2000" dirty="0" err="1" smtClean="0">
                <a:ea typeface="新細明體" pitchFamily="18" charset="-120"/>
              </a:rPr>
              <a:t>reg</a:t>
            </a:r>
            <a:r>
              <a:rPr lang="en-US" altLang="zh-TW" sz="2000" dirty="0" smtClean="0">
                <a:ea typeface="新細明體" pitchFamily="18" charset="-120"/>
              </a:rPr>
              <a:t>	; </a:t>
            </a:r>
            <a:r>
              <a:rPr lang="en-US" altLang="zh-TW" sz="2000" dirty="0" err="1" smtClean="0">
                <a:ea typeface="新細明體" pitchFamily="18" charset="-120"/>
              </a:rPr>
              <a:t>port</a:t>
            </a:r>
            <a:r>
              <a:rPr lang="en-US" altLang="zh-TW" sz="2000" dirty="0" err="1" smtClean="0">
                <a:ea typeface="新細明體" pitchFamily="18" charset="-120"/>
                <a:sym typeface="Wingdings" pitchFamily="2" charset="2"/>
              </a:rPr>
              <a:t></a:t>
            </a:r>
            <a:r>
              <a:rPr lang="en-US" altLang="zh-TW" sz="2000" dirty="0" err="1" smtClean="0">
                <a:ea typeface="新細明體" pitchFamily="18" charset="-120"/>
              </a:rPr>
              <a:t>register</a:t>
            </a:r>
            <a:endParaRPr lang="en-US" altLang="zh-TW" sz="2000" dirty="0" smtClean="0">
              <a:ea typeface="新細明體" pitchFamily="18" charset="-120"/>
            </a:endParaRPr>
          </a:p>
          <a:p>
            <a:pPr marL="1146175" lvl="2" indent="-176213">
              <a:spcBef>
                <a:spcPct val="35000"/>
              </a:spcBef>
            </a:pPr>
            <a:endParaRPr lang="en-US" altLang="zh-TW" dirty="0" smtClean="0">
              <a:ea typeface="新細明體" pitchFamily="18" charset="-120"/>
            </a:endParaRPr>
          </a:p>
        </p:txBody>
      </p:sp>
      <p:grpSp>
        <p:nvGrpSpPr>
          <p:cNvPr id="22533" name="Group 4"/>
          <p:cNvGrpSpPr>
            <a:grpSpLocks/>
          </p:cNvGrpSpPr>
          <p:nvPr/>
        </p:nvGrpSpPr>
        <p:grpSpPr bwMode="auto">
          <a:xfrm>
            <a:off x="5181600" y="2971800"/>
            <a:ext cx="3255963" cy="3035300"/>
            <a:chOff x="3840" y="1056"/>
            <a:chExt cx="1728" cy="1912"/>
          </a:xfrm>
        </p:grpSpPr>
        <p:sp>
          <p:nvSpPr>
            <p:cNvPr id="2485253" name="Rectangle 5"/>
            <p:cNvSpPr>
              <a:spLocks noChangeArrowheads="1"/>
            </p:cNvSpPr>
            <p:nvPr/>
          </p:nvSpPr>
          <p:spPr bwMode="auto">
            <a:xfrm>
              <a:off x="3984" y="1440"/>
              <a:ext cx="527" cy="1528"/>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2535" name="Rectangle 6"/>
            <p:cNvSpPr>
              <a:spLocks noChangeArrowheads="1"/>
            </p:cNvSpPr>
            <p:nvPr/>
          </p:nvSpPr>
          <p:spPr bwMode="auto">
            <a:xfrm>
              <a:off x="3840" y="1056"/>
              <a:ext cx="65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zh-TW" sz="1200">
                  <a:latin typeface="Arial" charset="0"/>
                  <a:ea typeface="新細明體" pitchFamily="18" charset="-120"/>
                </a:rPr>
                <a:t>Physical </a:t>
              </a:r>
            </a:p>
            <a:p>
              <a:pPr algn="l"/>
              <a:r>
                <a:rPr lang="en-US" altLang="zh-TW" sz="1200">
                  <a:latin typeface="Arial" charset="0"/>
                  <a:ea typeface="新細明體" pitchFamily="18" charset="-120"/>
                </a:rPr>
                <a:t>address space</a:t>
              </a:r>
            </a:p>
          </p:txBody>
        </p:sp>
        <p:sp>
          <p:nvSpPr>
            <p:cNvPr id="2485255" name="Rectangle 7"/>
            <p:cNvSpPr>
              <a:spLocks noChangeArrowheads="1"/>
            </p:cNvSpPr>
            <p:nvPr/>
          </p:nvSpPr>
          <p:spPr bwMode="auto">
            <a:xfrm>
              <a:off x="4656" y="1440"/>
              <a:ext cx="912" cy="520"/>
            </a:xfrm>
            <a:prstGeom prst="rect">
              <a:avLst/>
            </a:prstGeom>
            <a:solidFill>
              <a:schemeClr val="accent2"/>
            </a:solidFill>
            <a:ln w="12700">
              <a:solidFill>
                <a:schemeClr val="tx1"/>
              </a:solidFill>
              <a:miter lim="800000"/>
              <a:headEnd/>
              <a:tailEnd/>
            </a:ln>
            <a:effectLst>
              <a:outerShdw dist="107763" dir="2700000" algn="ctr" rotWithShape="0">
                <a:schemeClr val="tx1"/>
              </a:outerShdw>
            </a:effectLst>
          </p:spPr>
          <p:txBody>
            <a:bodyPr wrap="none" lIns="90488" tIns="44450" rIns="90488" bIns="44450" anchor="ctr"/>
            <a:lstStyle/>
            <a:p>
              <a:pPr>
                <a:defRPr/>
              </a:pPr>
              <a:r>
                <a:rPr lang="en-US" altLang="zh-TW" sz="1400" dirty="0">
                  <a:solidFill>
                    <a:srgbClr val="FFC000"/>
                  </a:solidFill>
                  <a:latin typeface="Arial" pitchFamily="34" charset="0"/>
                  <a:ea typeface="新細明體" pitchFamily="18" charset="-120"/>
                </a:rPr>
                <a:t>each device gets </a:t>
              </a:r>
            </a:p>
            <a:p>
              <a:pPr>
                <a:defRPr/>
              </a:pPr>
              <a:r>
                <a:rPr lang="en-US" altLang="zh-TW" sz="1400" dirty="0">
                  <a:solidFill>
                    <a:srgbClr val="FFC000"/>
                  </a:solidFill>
                  <a:latin typeface="Arial" pitchFamily="34" charset="0"/>
                  <a:ea typeface="新細明體" pitchFamily="18" charset="-120"/>
                </a:rPr>
                <a:t>one or more </a:t>
              </a:r>
            </a:p>
            <a:p>
              <a:pPr>
                <a:defRPr/>
              </a:pPr>
              <a:r>
                <a:rPr lang="en-US" altLang="zh-TW" sz="1400" dirty="0">
                  <a:solidFill>
                    <a:srgbClr val="FFC000"/>
                  </a:solidFill>
                  <a:latin typeface="Arial" pitchFamily="34" charset="0"/>
                  <a:ea typeface="新細明體" pitchFamily="18" charset="-120"/>
                </a:rPr>
                <a:t>addresses</a:t>
              </a:r>
            </a:p>
          </p:txBody>
        </p:sp>
        <p:sp>
          <p:nvSpPr>
            <p:cNvPr id="22537" name="Rectangle 8"/>
            <p:cNvSpPr>
              <a:spLocks noChangeArrowheads="1"/>
            </p:cNvSpPr>
            <p:nvPr/>
          </p:nvSpPr>
          <p:spPr bwMode="auto">
            <a:xfrm>
              <a:off x="4704" y="1104"/>
              <a:ext cx="7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zh-TW" sz="1200">
                  <a:latin typeface="Arial" charset="0"/>
                  <a:ea typeface="新細明體" pitchFamily="18" charset="-120"/>
                </a:rPr>
                <a:t>I/O address space</a:t>
              </a:r>
            </a:p>
          </p:txBody>
        </p:sp>
      </p:grpSp>
    </p:spTree>
    <p:extLst>
      <p:ext uri="{BB962C8B-B14F-4D97-AF65-F5344CB8AC3E}">
        <p14:creationId xmlns:p14="http://schemas.microsoft.com/office/powerpoint/2010/main" val="2404876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85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85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85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85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852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85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52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6CC4D354-615A-49DF-B49E-B3B93676B046}" type="slidenum">
              <a:rPr lang="en-US" altLang="zh-TW" sz="1400" smtClean="0">
                <a:latin typeface="Comic Sans MS" pitchFamily="66" charset="0"/>
              </a:rPr>
              <a:pPr/>
              <a:t>14</a:t>
            </a:fld>
            <a:endParaRPr lang="en-US" altLang="zh-TW" sz="1400" smtClean="0">
              <a:latin typeface="Comic Sans MS" pitchFamily="66" charset="0"/>
            </a:endParaRPr>
          </a:p>
        </p:txBody>
      </p:sp>
      <p:sp>
        <p:nvSpPr>
          <p:cNvPr id="23555" name="Rectangle 2"/>
          <p:cNvSpPr>
            <a:spLocks noGrp="1" noChangeArrowheads="1"/>
          </p:cNvSpPr>
          <p:nvPr>
            <p:ph type="title"/>
          </p:nvPr>
        </p:nvSpPr>
        <p:spPr>
          <a:xfrm>
            <a:off x="685800" y="228600"/>
            <a:ext cx="7772400" cy="609600"/>
          </a:xfrm>
        </p:spPr>
        <p:txBody>
          <a:bodyPr/>
          <a:lstStyle/>
          <a:p>
            <a:r>
              <a:rPr lang="en-US" altLang="zh-TW" sz="2800" b="1" smtClean="0">
                <a:solidFill>
                  <a:srgbClr val="FF3300"/>
                </a:solidFill>
                <a:ea typeface="新細明體" pitchFamily="18" charset="-120"/>
              </a:rPr>
              <a:t>Communication of I/O Devices and Processor</a:t>
            </a:r>
          </a:p>
        </p:txBody>
      </p:sp>
      <p:sp>
        <p:nvSpPr>
          <p:cNvPr id="2487299" name="Rectangle 3"/>
          <p:cNvSpPr>
            <a:spLocks noGrp="1" noChangeArrowheads="1"/>
          </p:cNvSpPr>
          <p:nvPr>
            <p:ph type="body" idx="1"/>
          </p:nvPr>
        </p:nvSpPr>
        <p:spPr>
          <a:xfrm>
            <a:off x="533400" y="762000"/>
            <a:ext cx="6019800" cy="5780088"/>
          </a:xfrm>
        </p:spPr>
        <p:txBody>
          <a:bodyPr>
            <a:normAutofit/>
          </a:bodyPr>
          <a:lstStyle/>
          <a:p>
            <a:pPr marL="0" indent="0">
              <a:buNone/>
            </a:pPr>
            <a:r>
              <a:rPr lang="en-US" altLang="zh-TW" dirty="0" smtClean="0">
                <a:ea typeface="新細明體" pitchFamily="18" charset="-120"/>
              </a:rPr>
              <a:t>How does the processor command the I/O devices?</a:t>
            </a:r>
          </a:p>
          <a:p>
            <a:pPr marL="741363" lvl="1" indent="-246063"/>
            <a:r>
              <a:rPr lang="en-US" altLang="zh-TW" dirty="0" smtClean="0">
                <a:ea typeface="新細明體" pitchFamily="18" charset="-120"/>
              </a:rPr>
              <a:t>Memory-mapped I/O</a:t>
            </a:r>
          </a:p>
          <a:p>
            <a:pPr marL="1146175" lvl="2" indent="-176213"/>
            <a:r>
              <a:rPr lang="en-US" altLang="zh-TW" dirty="0" smtClean="0">
                <a:ea typeface="新細明體" pitchFamily="18" charset="-120"/>
              </a:rPr>
              <a:t>Portions of the memory address space are assigned to I/O devices</a:t>
            </a:r>
          </a:p>
          <a:p>
            <a:pPr marL="1146175" lvl="2" indent="-176213"/>
            <a:r>
              <a:rPr lang="en-US" altLang="zh-TW" dirty="0" smtClean="0">
                <a:ea typeface="新細明體" pitchFamily="18" charset="-120"/>
              </a:rPr>
              <a:t>Read and writes to those memory addresses are interpreted</a:t>
            </a:r>
            <a:br>
              <a:rPr lang="en-US" altLang="zh-TW" dirty="0" smtClean="0">
                <a:ea typeface="新細明體" pitchFamily="18" charset="-120"/>
              </a:rPr>
            </a:br>
            <a:r>
              <a:rPr lang="en-US" altLang="zh-TW" dirty="0" smtClean="0">
                <a:ea typeface="新細明體" pitchFamily="18" charset="-120"/>
              </a:rPr>
              <a:t>as commands to the I/O devices</a:t>
            </a:r>
          </a:p>
          <a:p>
            <a:pPr marL="1146175" lvl="2" indent="-176213"/>
            <a:r>
              <a:rPr lang="en-US" altLang="zh-TW" dirty="0" smtClean="0">
                <a:ea typeface="新細明體" pitchFamily="18" charset="-120"/>
              </a:rPr>
              <a:t>Load/stores to the I/O address space can only be done by the OS</a:t>
            </a:r>
          </a:p>
        </p:txBody>
      </p:sp>
      <p:grpSp>
        <p:nvGrpSpPr>
          <p:cNvPr id="23557" name="Group 4"/>
          <p:cNvGrpSpPr>
            <a:grpSpLocks/>
          </p:cNvGrpSpPr>
          <p:nvPr/>
        </p:nvGrpSpPr>
        <p:grpSpPr bwMode="auto">
          <a:xfrm>
            <a:off x="6172200" y="3429000"/>
            <a:ext cx="2549525" cy="3048000"/>
            <a:chOff x="3871" y="1240"/>
            <a:chExt cx="1257" cy="1920"/>
          </a:xfrm>
        </p:grpSpPr>
        <p:sp>
          <p:nvSpPr>
            <p:cNvPr id="2487301" name="Rectangle 5"/>
            <p:cNvSpPr>
              <a:spLocks noChangeArrowheads="1"/>
            </p:cNvSpPr>
            <p:nvPr/>
          </p:nvSpPr>
          <p:spPr bwMode="auto">
            <a:xfrm>
              <a:off x="4128" y="1488"/>
              <a:ext cx="1000" cy="808"/>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87302" name="Rectangle 6"/>
            <p:cNvSpPr>
              <a:spLocks noChangeArrowheads="1"/>
            </p:cNvSpPr>
            <p:nvPr/>
          </p:nvSpPr>
          <p:spPr bwMode="auto">
            <a:xfrm>
              <a:off x="4128" y="2160"/>
              <a:ext cx="1000" cy="720"/>
            </a:xfrm>
            <a:prstGeom prst="rect">
              <a:avLst/>
            </a:prstGeom>
            <a:solidFill>
              <a:schemeClr val="accent2"/>
            </a:solidFill>
            <a:ln w="12700">
              <a:solidFill>
                <a:schemeClr val="tx1"/>
              </a:solidFill>
              <a:miter lim="800000"/>
              <a:headEnd/>
              <a:tailEnd/>
            </a:ln>
            <a:effectLst>
              <a:outerShdw dist="107763" dir="2700000" algn="ctr" rotWithShape="0">
                <a:schemeClr val="tx1"/>
              </a:outerShdw>
            </a:effectLst>
          </p:spPr>
          <p:txBody>
            <a:bodyPr wrap="none" lIns="90488" tIns="44450" rIns="90488" bIns="44450" anchor="ctr"/>
            <a:lstStyle/>
            <a:p>
              <a:pPr>
                <a:defRPr/>
              </a:pPr>
              <a:r>
                <a:rPr lang="en-US" altLang="zh-TW" sz="1400">
                  <a:solidFill>
                    <a:srgbClr val="FFC000"/>
                  </a:solidFill>
                  <a:latin typeface="Arial" pitchFamily="34" charset="0"/>
                  <a:ea typeface="新細明體" pitchFamily="18" charset="-120"/>
                </a:rPr>
                <a:t>each device gets</a:t>
              </a:r>
            </a:p>
            <a:p>
              <a:pPr>
                <a:defRPr/>
              </a:pPr>
              <a:r>
                <a:rPr lang="en-US" altLang="zh-TW" sz="1400">
                  <a:solidFill>
                    <a:srgbClr val="FFC000"/>
                  </a:solidFill>
                  <a:latin typeface="Arial" pitchFamily="34" charset="0"/>
                  <a:ea typeface="新細明體" pitchFamily="18" charset="-120"/>
                </a:rPr>
                <a:t>one or more </a:t>
              </a:r>
            </a:p>
            <a:p>
              <a:pPr>
                <a:defRPr/>
              </a:pPr>
              <a:r>
                <a:rPr lang="en-US" altLang="zh-TW" sz="1400">
                  <a:solidFill>
                    <a:srgbClr val="FFC000"/>
                  </a:solidFill>
                  <a:latin typeface="Arial" pitchFamily="34" charset="0"/>
                  <a:ea typeface="新細明體" pitchFamily="18" charset="-120"/>
                </a:rPr>
                <a:t>addresses</a:t>
              </a:r>
            </a:p>
          </p:txBody>
        </p:sp>
        <p:sp>
          <p:nvSpPr>
            <p:cNvPr id="2487303" name="Rectangle 7"/>
            <p:cNvSpPr>
              <a:spLocks noChangeArrowheads="1"/>
            </p:cNvSpPr>
            <p:nvPr/>
          </p:nvSpPr>
          <p:spPr bwMode="auto">
            <a:xfrm>
              <a:off x="4128" y="2784"/>
              <a:ext cx="1000" cy="376"/>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3561" name="Rectangle 8"/>
            <p:cNvSpPr>
              <a:spLocks noChangeArrowheads="1"/>
            </p:cNvSpPr>
            <p:nvPr/>
          </p:nvSpPr>
          <p:spPr bwMode="auto">
            <a:xfrm>
              <a:off x="3871" y="1240"/>
              <a:ext cx="121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zh-TW" sz="1600">
                  <a:latin typeface="Arial" charset="0"/>
                  <a:ea typeface="新細明體" pitchFamily="18" charset="-120"/>
                </a:rPr>
                <a:t>Physical address space</a:t>
              </a:r>
            </a:p>
          </p:txBody>
        </p:sp>
      </p:grpSp>
    </p:spTree>
    <p:extLst>
      <p:ext uri="{BB962C8B-B14F-4D97-AF65-F5344CB8AC3E}">
        <p14:creationId xmlns:p14="http://schemas.microsoft.com/office/powerpoint/2010/main" val="2337158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87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87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87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872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87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72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D9B09095-697F-42ED-905C-516D1557B944}" type="slidenum">
              <a:rPr lang="en-US" altLang="zh-TW" sz="1400" smtClean="0">
                <a:latin typeface="Comic Sans MS" pitchFamily="66" charset="0"/>
              </a:rPr>
              <a:pPr/>
              <a:t>15</a:t>
            </a:fld>
            <a:endParaRPr lang="en-US" altLang="zh-TW" sz="1400" smtClean="0">
              <a:latin typeface="Comic Sans MS" pitchFamily="66" charset="0"/>
            </a:endParaRPr>
          </a:p>
        </p:txBody>
      </p:sp>
      <p:sp>
        <p:nvSpPr>
          <p:cNvPr id="24579" name="Rectangle 2"/>
          <p:cNvSpPr>
            <a:spLocks noGrp="1" noChangeArrowheads="1"/>
          </p:cNvSpPr>
          <p:nvPr>
            <p:ph type="title"/>
          </p:nvPr>
        </p:nvSpPr>
        <p:spPr>
          <a:xfrm>
            <a:off x="457200" y="274638"/>
            <a:ext cx="8229600" cy="792162"/>
          </a:xfrm>
        </p:spPr>
        <p:txBody>
          <a:bodyPr/>
          <a:lstStyle/>
          <a:p>
            <a:r>
              <a:rPr lang="en-US" altLang="zh-TW" sz="2800" b="1" dirty="0" smtClean="0">
                <a:solidFill>
                  <a:srgbClr val="FF3300"/>
                </a:solidFill>
                <a:ea typeface="新細明體" pitchFamily="18" charset="-120"/>
              </a:rPr>
              <a:t>Communication of I/O Devices and Processor</a:t>
            </a:r>
          </a:p>
        </p:txBody>
      </p:sp>
      <p:sp>
        <p:nvSpPr>
          <p:cNvPr id="2489347" name="Rectangle 3"/>
          <p:cNvSpPr>
            <a:spLocks noGrp="1" noChangeArrowheads="1"/>
          </p:cNvSpPr>
          <p:nvPr>
            <p:ph type="body" idx="1"/>
          </p:nvPr>
        </p:nvSpPr>
        <p:spPr>
          <a:xfrm>
            <a:off x="533400" y="1143000"/>
            <a:ext cx="8153400" cy="5399088"/>
          </a:xfrm>
        </p:spPr>
        <p:txBody>
          <a:bodyPr>
            <a:normAutofit lnSpcReduction="10000"/>
          </a:bodyPr>
          <a:lstStyle/>
          <a:p>
            <a:pPr marL="0" indent="0">
              <a:spcBef>
                <a:spcPct val="50000"/>
              </a:spcBef>
              <a:buNone/>
            </a:pPr>
            <a:r>
              <a:rPr lang="en-US" altLang="zh-TW" dirty="0" smtClean="0">
                <a:ea typeface="新細明體" pitchFamily="18" charset="-120"/>
              </a:rPr>
              <a:t>How does the I/O device communicate with the processor?</a:t>
            </a:r>
          </a:p>
          <a:p>
            <a:pPr marL="741363" lvl="1" indent="-246063">
              <a:spcBef>
                <a:spcPct val="50000"/>
              </a:spcBef>
            </a:pPr>
            <a:r>
              <a:rPr lang="en-US" altLang="zh-TW" dirty="0" smtClean="0">
                <a:ea typeface="新細明體" pitchFamily="18" charset="-120"/>
              </a:rPr>
              <a:t>Polling – the processor periodically checks the status of an I/O device to determine its need for service</a:t>
            </a:r>
          </a:p>
          <a:p>
            <a:pPr marL="1146175" lvl="2" indent="-176213">
              <a:spcBef>
                <a:spcPct val="50000"/>
              </a:spcBef>
            </a:pPr>
            <a:r>
              <a:rPr lang="en-US" altLang="zh-TW" dirty="0" smtClean="0">
                <a:ea typeface="新細明體" pitchFamily="18" charset="-120"/>
              </a:rPr>
              <a:t>Processor is totally in control – it also does </a:t>
            </a:r>
            <a:r>
              <a:rPr lang="en-US" altLang="zh-TW" dirty="0" smtClean="0">
                <a:solidFill>
                  <a:srgbClr val="0000FF"/>
                </a:solidFill>
                <a:ea typeface="新細明體" pitchFamily="18" charset="-120"/>
              </a:rPr>
              <a:t>all</a:t>
            </a:r>
            <a:r>
              <a:rPr lang="en-US" altLang="zh-TW" dirty="0" smtClean="0">
                <a:ea typeface="新細明體" pitchFamily="18" charset="-120"/>
              </a:rPr>
              <a:t> the work</a:t>
            </a:r>
          </a:p>
          <a:p>
            <a:pPr marL="1146175" lvl="2" indent="-176213">
              <a:spcBef>
                <a:spcPct val="50000"/>
              </a:spcBef>
            </a:pPr>
            <a:r>
              <a:rPr lang="en-US" altLang="zh-TW" dirty="0" smtClean="0">
                <a:ea typeface="新細明體" pitchFamily="18" charset="-120"/>
              </a:rPr>
              <a:t>Can waste a lot of processor time due to speed differences</a:t>
            </a:r>
          </a:p>
          <a:p>
            <a:pPr marL="741363" lvl="1" indent="-246063">
              <a:spcBef>
                <a:spcPct val="50000"/>
              </a:spcBef>
            </a:pPr>
            <a:r>
              <a:rPr lang="en-US" altLang="zh-TW" dirty="0" smtClean="0">
                <a:ea typeface="新細明體" pitchFamily="18" charset="-120"/>
              </a:rPr>
              <a:t>Interrupt-driven I/O – the I/O device issues an interrupt to the processor to indicate that it needs attention</a:t>
            </a:r>
          </a:p>
        </p:txBody>
      </p:sp>
    </p:spTree>
    <p:extLst>
      <p:ext uri="{BB962C8B-B14F-4D97-AF65-F5344CB8AC3E}">
        <p14:creationId xmlns:p14="http://schemas.microsoft.com/office/powerpoint/2010/main" val="29894124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89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89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89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89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89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3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5E166BE9-5C78-4215-835F-4261E56388FB}" type="slidenum">
              <a:rPr lang="en-US" altLang="zh-TW" sz="1400" smtClean="0">
                <a:latin typeface="Comic Sans MS" pitchFamily="66" charset="0"/>
              </a:rPr>
              <a:pPr/>
              <a:t>16</a:t>
            </a:fld>
            <a:endParaRPr lang="en-US" altLang="zh-TW" sz="1400" smtClean="0">
              <a:latin typeface="Comic Sans MS" pitchFamily="66" charset="0"/>
            </a:endParaRPr>
          </a:p>
        </p:txBody>
      </p:sp>
      <p:sp>
        <p:nvSpPr>
          <p:cNvPr id="25603" name="Rectangle 2"/>
          <p:cNvSpPr>
            <a:spLocks noGrp="1" noChangeArrowheads="1"/>
          </p:cNvSpPr>
          <p:nvPr>
            <p:ph type="title"/>
          </p:nvPr>
        </p:nvSpPr>
        <p:spPr>
          <a:xfrm>
            <a:off x="2235200" y="304800"/>
            <a:ext cx="4178300" cy="538163"/>
          </a:xfrm>
          <a:noFill/>
        </p:spPr>
        <p:txBody>
          <a:bodyPr wrap="none" lIns="63500" tIns="25400" rIns="63500" bIns="25400" anchor="t">
            <a:spAutoFit/>
          </a:bodyPr>
          <a:lstStyle/>
          <a:p>
            <a:r>
              <a:rPr lang="en-US" altLang="zh-TW" b="1" smtClean="0">
                <a:solidFill>
                  <a:srgbClr val="FF3300"/>
                </a:solidFill>
                <a:ea typeface="新細明體" pitchFamily="18" charset="-120"/>
              </a:rPr>
              <a:t>Interrupt-Driven Input</a:t>
            </a:r>
          </a:p>
        </p:txBody>
      </p:sp>
      <p:sp>
        <p:nvSpPr>
          <p:cNvPr id="2491395" name="Line 3"/>
          <p:cNvSpPr>
            <a:spLocks noChangeShapeType="1"/>
          </p:cNvSpPr>
          <p:nvPr/>
        </p:nvSpPr>
        <p:spPr bwMode="auto">
          <a:xfrm>
            <a:off x="7391400" y="1574800"/>
            <a:ext cx="0" cy="3759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05" name="Rectangle 4"/>
          <p:cNvSpPr>
            <a:spLocks noChangeArrowheads="1"/>
          </p:cNvSpPr>
          <p:nvPr/>
        </p:nvSpPr>
        <p:spPr bwMode="auto">
          <a:xfrm>
            <a:off x="6223000" y="1625600"/>
            <a:ext cx="711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add</a:t>
            </a:r>
          </a:p>
          <a:p>
            <a:pPr algn="l">
              <a:lnSpc>
                <a:spcPct val="85000"/>
              </a:lnSpc>
            </a:pPr>
            <a:r>
              <a:rPr lang="en-US" altLang="zh-TW" sz="2000" b="0">
                <a:latin typeface="Arial" charset="0"/>
                <a:ea typeface="新細明體" pitchFamily="18" charset="-120"/>
              </a:rPr>
              <a:t>sub</a:t>
            </a:r>
          </a:p>
          <a:p>
            <a:pPr algn="l">
              <a:lnSpc>
                <a:spcPct val="85000"/>
              </a:lnSpc>
            </a:pPr>
            <a:r>
              <a:rPr lang="en-US" altLang="zh-TW" sz="2000" b="0">
                <a:latin typeface="Arial" charset="0"/>
                <a:ea typeface="新細明體" pitchFamily="18" charset="-120"/>
              </a:rPr>
              <a:t>and</a:t>
            </a:r>
          </a:p>
          <a:p>
            <a:pPr algn="l">
              <a:lnSpc>
                <a:spcPct val="85000"/>
              </a:lnSpc>
            </a:pPr>
            <a:r>
              <a:rPr lang="en-US" altLang="zh-TW" sz="2000" b="0">
                <a:latin typeface="Arial" charset="0"/>
                <a:ea typeface="新細明體" pitchFamily="18" charset="-120"/>
              </a:rPr>
              <a:t>or</a:t>
            </a:r>
          </a:p>
          <a:p>
            <a:pPr algn="l">
              <a:lnSpc>
                <a:spcPct val="85000"/>
              </a:lnSpc>
            </a:pPr>
            <a:r>
              <a:rPr lang="en-US" altLang="zh-TW" sz="2000" b="0">
                <a:latin typeface="Arial" charset="0"/>
                <a:ea typeface="新細明體" pitchFamily="18" charset="-120"/>
              </a:rPr>
              <a:t>beq</a:t>
            </a:r>
          </a:p>
        </p:txBody>
      </p:sp>
      <p:sp>
        <p:nvSpPr>
          <p:cNvPr id="2491397" name="Line 5"/>
          <p:cNvSpPr>
            <a:spLocks noChangeShapeType="1"/>
          </p:cNvSpPr>
          <p:nvPr/>
        </p:nvSpPr>
        <p:spPr bwMode="auto">
          <a:xfrm>
            <a:off x="6172200" y="19050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398" name="Line 6"/>
          <p:cNvSpPr>
            <a:spLocks noChangeShapeType="1"/>
          </p:cNvSpPr>
          <p:nvPr/>
        </p:nvSpPr>
        <p:spPr bwMode="auto">
          <a:xfrm>
            <a:off x="6172200" y="21336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399" name="Line 7"/>
          <p:cNvSpPr>
            <a:spLocks noChangeShapeType="1"/>
          </p:cNvSpPr>
          <p:nvPr/>
        </p:nvSpPr>
        <p:spPr bwMode="auto">
          <a:xfrm>
            <a:off x="6184900" y="162560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0" name="Line 8"/>
          <p:cNvSpPr>
            <a:spLocks noChangeShapeType="1"/>
          </p:cNvSpPr>
          <p:nvPr/>
        </p:nvSpPr>
        <p:spPr bwMode="auto">
          <a:xfrm>
            <a:off x="6172200" y="24384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1" name="Line 9"/>
          <p:cNvSpPr>
            <a:spLocks noChangeShapeType="1"/>
          </p:cNvSpPr>
          <p:nvPr/>
        </p:nvSpPr>
        <p:spPr bwMode="auto">
          <a:xfrm>
            <a:off x="6172200" y="26670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2" name="Line 10"/>
          <p:cNvSpPr>
            <a:spLocks noChangeShapeType="1"/>
          </p:cNvSpPr>
          <p:nvPr/>
        </p:nvSpPr>
        <p:spPr bwMode="auto">
          <a:xfrm>
            <a:off x="6172200" y="2971800"/>
            <a:ext cx="12319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12" name="Rectangle 11"/>
          <p:cNvSpPr>
            <a:spLocks noChangeArrowheads="1"/>
          </p:cNvSpPr>
          <p:nvPr/>
        </p:nvSpPr>
        <p:spPr bwMode="auto">
          <a:xfrm>
            <a:off x="6262688" y="3917950"/>
            <a:ext cx="466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lbu</a:t>
            </a:r>
          </a:p>
          <a:p>
            <a:pPr algn="l">
              <a:lnSpc>
                <a:spcPct val="85000"/>
              </a:lnSpc>
            </a:pPr>
            <a:r>
              <a:rPr lang="en-US" altLang="zh-TW" sz="2000" b="0">
                <a:latin typeface="Arial" charset="0"/>
                <a:ea typeface="新細明體" pitchFamily="18" charset="-120"/>
              </a:rPr>
              <a:t>sb</a:t>
            </a:r>
          </a:p>
          <a:p>
            <a:pPr algn="l">
              <a:lnSpc>
                <a:spcPct val="85000"/>
              </a:lnSpc>
            </a:pPr>
            <a:r>
              <a:rPr lang="en-US" altLang="zh-TW" sz="2000" b="0">
                <a:latin typeface="Arial" charset="0"/>
                <a:ea typeface="新細明體" pitchFamily="18" charset="-120"/>
              </a:rPr>
              <a:t>...</a:t>
            </a:r>
          </a:p>
          <a:p>
            <a:pPr algn="l">
              <a:lnSpc>
                <a:spcPct val="85000"/>
              </a:lnSpc>
            </a:pPr>
            <a:r>
              <a:rPr lang="en-US" altLang="zh-TW" sz="2000" b="0">
                <a:latin typeface="Arial" charset="0"/>
                <a:ea typeface="新細明體" pitchFamily="18" charset="-120"/>
              </a:rPr>
              <a:t>jr</a:t>
            </a:r>
          </a:p>
        </p:txBody>
      </p:sp>
      <p:sp>
        <p:nvSpPr>
          <p:cNvPr id="2491404" name="Line 12"/>
          <p:cNvSpPr>
            <a:spLocks noChangeShapeType="1"/>
          </p:cNvSpPr>
          <p:nvPr/>
        </p:nvSpPr>
        <p:spPr bwMode="auto">
          <a:xfrm>
            <a:off x="6186488" y="394335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5" name="Line 13"/>
          <p:cNvSpPr>
            <a:spLocks noChangeShapeType="1"/>
          </p:cNvSpPr>
          <p:nvPr/>
        </p:nvSpPr>
        <p:spPr bwMode="auto">
          <a:xfrm>
            <a:off x="6186488" y="42354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6" name="Line 14"/>
          <p:cNvSpPr>
            <a:spLocks noChangeShapeType="1"/>
          </p:cNvSpPr>
          <p:nvPr/>
        </p:nvSpPr>
        <p:spPr bwMode="auto">
          <a:xfrm>
            <a:off x="6186488" y="446405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7" name="Line 15"/>
          <p:cNvSpPr>
            <a:spLocks noChangeShapeType="1"/>
          </p:cNvSpPr>
          <p:nvPr/>
        </p:nvSpPr>
        <p:spPr bwMode="auto">
          <a:xfrm>
            <a:off x="6186488" y="47688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08" name="Line 16"/>
          <p:cNvSpPr>
            <a:spLocks noChangeShapeType="1"/>
          </p:cNvSpPr>
          <p:nvPr/>
        </p:nvSpPr>
        <p:spPr bwMode="auto">
          <a:xfrm>
            <a:off x="6186488" y="49974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18" name="Rectangle 17"/>
          <p:cNvSpPr>
            <a:spLocks noChangeArrowheads="1"/>
          </p:cNvSpPr>
          <p:nvPr/>
        </p:nvSpPr>
        <p:spPr bwMode="auto">
          <a:xfrm>
            <a:off x="6324600" y="5486400"/>
            <a:ext cx="1042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i="1">
                <a:latin typeface="Arial" charset="0"/>
                <a:ea typeface="新細明體" pitchFamily="18" charset="-120"/>
              </a:rPr>
              <a:t>memory</a:t>
            </a:r>
          </a:p>
        </p:txBody>
      </p:sp>
      <p:sp>
        <p:nvSpPr>
          <p:cNvPr id="25619" name="Rectangle 18"/>
          <p:cNvSpPr>
            <a:spLocks noChangeArrowheads="1"/>
          </p:cNvSpPr>
          <p:nvPr/>
        </p:nvSpPr>
        <p:spPr bwMode="auto">
          <a:xfrm>
            <a:off x="7620000" y="1968500"/>
            <a:ext cx="10715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user</a:t>
            </a:r>
          </a:p>
          <a:p>
            <a:pPr algn="l">
              <a:lnSpc>
                <a:spcPct val="85000"/>
              </a:lnSpc>
            </a:pPr>
            <a:r>
              <a:rPr lang="en-US" altLang="zh-TW" sz="2000" b="0">
                <a:latin typeface="Arial" charset="0"/>
                <a:ea typeface="新細明體" pitchFamily="18" charset="-120"/>
              </a:rPr>
              <a:t>program</a:t>
            </a:r>
          </a:p>
        </p:txBody>
      </p:sp>
      <p:sp>
        <p:nvSpPr>
          <p:cNvPr id="25621" name="Rectangle 20"/>
          <p:cNvSpPr>
            <a:spLocks noChangeArrowheads="1"/>
          </p:cNvSpPr>
          <p:nvPr/>
        </p:nvSpPr>
        <p:spPr bwMode="auto">
          <a:xfrm>
            <a:off x="4114800" y="1295400"/>
            <a:ext cx="1295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1.</a:t>
            </a:r>
            <a:r>
              <a:rPr lang="en-US" altLang="zh-TW" sz="2000" b="0">
                <a:latin typeface="Arial" charset="0"/>
                <a:ea typeface="新細明體" pitchFamily="18" charset="-120"/>
              </a:rPr>
              <a:t> input interrupt</a:t>
            </a:r>
          </a:p>
        </p:txBody>
      </p:sp>
      <p:sp>
        <p:nvSpPr>
          <p:cNvPr id="25622" name="Rectangle 21"/>
          <p:cNvSpPr>
            <a:spLocks noChangeArrowheads="1"/>
          </p:cNvSpPr>
          <p:nvPr/>
        </p:nvSpPr>
        <p:spPr bwMode="auto">
          <a:xfrm>
            <a:off x="7620000" y="4095750"/>
            <a:ext cx="10572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input</a:t>
            </a:r>
          </a:p>
          <a:p>
            <a:pPr algn="l">
              <a:lnSpc>
                <a:spcPct val="85000"/>
              </a:lnSpc>
            </a:pPr>
            <a:r>
              <a:rPr lang="en-US" altLang="zh-TW" sz="2000" b="0">
                <a:latin typeface="Arial" charset="0"/>
                <a:ea typeface="新細明體" pitchFamily="18" charset="-120"/>
              </a:rPr>
              <a:t>interrupt</a:t>
            </a:r>
          </a:p>
          <a:p>
            <a:pPr algn="l">
              <a:lnSpc>
                <a:spcPct val="85000"/>
              </a:lnSpc>
            </a:pPr>
            <a:r>
              <a:rPr lang="en-US" altLang="zh-TW" sz="2000" b="0">
                <a:latin typeface="Arial" charset="0"/>
                <a:ea typeface="新細明體" pitchFamily="18" charset="-120"/>
              </a:rPr>
              <a:t>service</a:t>
            </a:r>
          </a:p>
          <a:p>
            <a:pPr algn="l">
              <a:lnSpc>
                <a:spcPct val="85000"/>
              </a:lnSpc>
            </a:pPr>
            <a:r>
              <a:rPr lang="en-US" altLang="zh-TW" sz="2000" b="0">
                <a:latin typeface="Arial" charset="0"/>
                <a:ea typeface="新細明體" pitchFamily="18" charset="-120"/>
              </a:rPr>
              <a:t>routine</a:t>
            </a:r>
          </a:p>
        </p:txBody>
      </p:sp>
      <p:sp>
        <p:nvSpPr>
          <p:cNvPr id="25623" name="Rectangle 22"/>
          <p:cNvSpPr>
            <a:spLocks noChangeArrowheads="1"/>
          </p:cNvSpPr>
          <p:nvPr/>
        </p:nvSpPr>
        <p:spPr bwMode="auto">
          <a:xfrm>
            <a:off x="1409700" y="1460500"/>
            <a:ext cx="12700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Processor</a:t>
            </a:r>
          </a:p>
        </p:txBody>
      </p:sp>
      <p:sp>
        <p:nvSpPr>
          <p:cNvPr id="2491415" name="Line 23"/>
          <p:cNvSpPr>
            <a:spLocks noChangeShapeType="1"/>
          </p:cNvSpPr>
          <p:nvPr/>
        </p:nvSpPr>
        <p:spPr bwMode="auto">
          <a:xfrm>
            <a:off x="685800" y="2438400"/>
            <a:ext cx="27686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16" name="Line 24"/>
          <p:cNvSpPr>
            <a:spLocks noChangeShapeType="1"/>
          </p:cNvSpPr>
          <p:nvPr/>
        </p:nvSpPr>
        <p:spPr bwMode="auto">
          <a:xfrm>
            <a:off x="2082800" y="18034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1417" name="Line 25"/>
          <p:cNvSpPr>
            <a:spLocks noChangeShapeType="1"/>
          </p:cNvSpPr>
          <p:nvPr/>
        </p:nvSpPr>
        <p:spPr bwMode="auto">
          <a:xfrm>
            <a:off x="2768600" y="2400300"/>
            <a:ext cx="0" cy="596900"/>
          </a:xfrm>
          <a:prstGeom prst="line">
            <a:avLst/>
          </a:prstGeom>
          <a:noFill/>
          <a:ln w="25400">
            <a:solidFill>
              <a:schemeClr val="tx1"/>
            </a:solidFill>
            <a:round/>
            <a:headEnd type="triangle" w="med" len="me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27" name="Rectangle 26"/>
          <p:cNvSpPr>
            <a:spLocks noChangeArrowheads="1"/>
          </p:cNvSpPr>
          <p:nvPr/>
        </p:nvSpPr>
        <p:spPr bwMode="auto">
          <a:xfrm>
            <a:off x="2235200" y="2933700"/>
            <a:ext cx="11049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Receiver</a:t>
            </a:r>
          </a:p>
        </p:txBody>
      </p:sp>
      <p:sp>
        <p:nvSpPr>
          <p:cNvPr id="2491419" name="Line 27"/>
          <p:cNvSpPr>
            <a:spLocks noChangeShapeType="1"/>
          </p:cNvSpPr>
          <p:nvPr/>
        </p:nvSpPr>
        <p:spPr bwMode="auto">
          <a:xfrm>
            <a:off x="2768600" y="3238500"/>
            <a:ext cx="0" cy="457200"/>
          </a:xfrm>
          <a:prstGeom prst="line">
            <a:avLst/>
          </a:prstGeom>
          <a:noFill/>
          <a:ln w="25400">
            <a:solidFill>
              <a:schemeClr val="tx1"/>
            </a:solidFill>
            <a:round/>
            <a:headEnd type="triangle" w="med" len="me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29" name="Rectangle 28"/>
          <p:cNvSpPr>
            <a:spLocks noChangeArrowheads="1"/>
          </p:cNvSpPr>
          <p:nvPr/>
        </p:nvSpPr>
        <p:spPr bwMode="auto">
          <a:xfrm>
            <a:off x="781050" y="2959100"/>
            <a:ext cx="10287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Memory</a:t>
            </a:r>
          </a:p>
        </p:txBody>
      </p:sp>
      <p:sp>
        <p:nvSpPr>
          <p:cNvPr id="2491421" name="Line 29"/>
          <p:cNvSpPr>
            <a:spLocks noChangeShapeType="1"/>
          </p:cNvSpPr>
          <p:nvPr/>
        </p:nvSpPr>
        <p:spPr bwMode="auto">
          <a:xfrm>
            <a:off x="1168400" y="24003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5631" name="Rectangle 30"/>
          <p:cNvSpPr>
            <a:spLocks noChangeArrowheads="1"/>
          </p:cNvSpPr>
          <p:nvPr/>
        </p:nvSpPr>
        <p:spPr bwMode="auto">
          <a:xfrm>
            <a:off x="6629400" y="4267200"/>
            <a:ext cx="250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zh-TW" sz="2000" b="0">
                <a:ea typeface="新細明體" pitchFamily="18" charset="-120"/>
              </a:rPr>
              <a:t>:</a:t>
            </a:r>
          </a:p>
        </p:txBody>
      </p:sp>
      <p:cxnSp>
        <p:nvCxnSpPr>
          <p:cNvPr id="25632" name="AutoShape 31"/>
          <p:cNvCxnSpPr>
            <a:cxnSpLocks noChangeShapeType="1"/>
            <a:stCxn id="25627" idx="3"/>
            <a:endCxn id="25623" idx="3"/>
          </p:cNvCxnSpPr>
          <p:nvPr/>
        </p:nvCxnSpPr>
        <p:spPr bwMode="auto">
          <a:xfrm flipH="1" flipV="1">
            <a:off x="2692400" y="1625600"/>
            <a:ext cx="660400" cy="1473200"/>
          </a:xfrm>
          <a:prstGeom prst="curvedConnector3">
            <a:avLst>
              <a:gd name="adj1" fmla="val -32694"/>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25633" name="AutoShape 32"/>
          <p:cNvCxnSpPr>
            <a:cxnSpLocks noChangeShapeType="1"/>
          </p:cNvCxnSpPr>
          <p:nvPr/>
        </p:nvCxnSpPr>
        <p:spPr bwMode="auto">
          <a:xfrm rot="-5400000" flipH="1" flipV="1">
            <a:off x="2022475" y="2168525"/>
            <a:ext cx="88900" cy="1543050"/>
          </a:xfrm>
          <a:prstGeom prst="curvedConnector5">
            <a:avLst>
              <a:gd name="adj1" fmla="val -444644"/>
              <a:gd name="adj2" fmla="val 67903"/>
              <a:gd name="adj3" fmla="val -43393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sp>
        <p:nvSpPr>
          <p:cNvPr id="2491425" name="Line 33"/>
          <p:cNvSpPr>
            <a:spLocks noChangeShapeType="1"/>
          </p:cNvSpPr>
          <p:nvPr/>
        </p:nvSpPr>
        <p:spPr bwMode="auto">
          <a:xfrm>
            <a:off x="6172200" y="1524000"/>
            <a:ext cx="0" cy="3810000"/>
          </a:xfrm>
          <a:prstGeom prst="line">
            <a:avLst/>
          </a:prstGeom>
          <a:noFill/>
          <a:ln w="28575">
            <a:solidFill>
              <a:schemeClr val="tx1"/>
            </a:solidFill>
            <a:round/>
            <a:headEnd/>
            <a:tailEnd/>
          </a:ln>
          <a:effectLst/>
        </p:spPr>
        <p:txBody>
          <a:bodyPr/>
          <a:lstStyle/>
          <a:p>
            <a:pPr>
              <a:defRPr/>
            </a:pPr>
            <a:endParaRPr lang="zh-TW" altLang="en-US">
              <a:effectLst>
                <a:outerShdw blurRad="38100" dist="38100" dir="2700000" algn="tl">
                  <a:srgbClr val="000000">
                    <a:alpha val="43137"/>
                  </a:srgbClr>
                </a:outerShdw>
              </a:effectLst>
            </a:endParaRPr>
          </a:p>
        </p:txBody>
      </p:sp>
      <p:sp>
        <p:nvSpPr>
          <p:cNvPr id="25635" name="Rectangle 34"/>
          <p:cNvSpPr>
            <a:spLocks noChangeArrowheads="1"/>
          </p:cNvSpPr>
          <p:nvPr/>
        </p:nvSpPr>
        <p:spPr bwMode="auto">
          <a:xfrm>
            <a:off x="2235200" y="3695700"/>
            <a:ext cx="12065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Keyboard</a:t>
            </a:r>
          </a:p>
        </p:txBody>
      </p:sp>
      <p:sp>
        <p:nvSpPr>
          <p:cNvPr id="2491427" name="Line 35"/>
          <p:cNvSpPr>
            <a:spLocks noChangeShapeType="1"/>
          </p:cNvSpPr>
          <p:nvPr/>
        </p:nvSpPr>
        <p:spPr bwMode="auto">
          <a:xfrm flipV="1">
            <a:off x="2895600" y="3276600"/>
            <a:ext cx="0" cy="457200"/>
          </a:xfrm>
          <a:prstGeom prst="line">
            <a:avLst/>
          </a:prstGeom>
          <a:noFill/>
          <a:ln w="28575">
            <a:solidFill>
              <a:srgbClr val="A50021"/>
            </a:solidFill>
            <a:round/>
            <a:headEn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sp>
        <p:nvSpPr>
          <p:cNvPr id="2491428" name="AutoShape 36"/>
          <p:cNvSpPr>
            <a:spLocks/>
          </p:cNvSpPr>
          <p:nvPr/>
        </p:nvSpPr>
        <p:spPr bwMode="auto">
          <a:xfrm>
            <a:off x="7391400" y="1600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91429" name="AutoShape 37"/>
          <p:cNvSpPr>
            <a:spLocks/>
          </p:cNvSpPr>
          <p:nvPr/>
        </p:nvSpPr>
        <p:spPr bwMode="auto">
          <a:xfrm>
            <a:off x="7391400" y="3886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664809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CCA3EE3-A338-4ECB-92BD-893DF5303155}" type="slidenum">
              <a:rPr lang="en-US" altLang="zh-TW" sz="1400" smtClean="0">
                <a:latin typeface="Comic Sans MS" pitchFamily="66" charset="0"/>
              </a:rPr>
              <a:pPr/>
              <a:t>17</a:t>
            </a:fld>
            <a:endParaRPr lang="en-US" altLang="zh-TW" sz="1400" smtClean="0">
              <a:latin typeface="Comic Sans MS" pitchFamily="66" charset="0"/>
            </a:endParaRPr>
          </a:p>
        </p:txBody>
      </p:sp>
      <p:sp>
        <p:nvSpPr>
          <p:cNvPr id="26627" name="Rectangle 2"/>
          <p:cNvSpPr>
            <a:spLocks noGrp="1" noChangeArrowheads="1"/>
          </p:cNvSpPr>
          <p:nvPr>
            <p:ph type="title"/>
          </p:nvPr>
        </p:nvSpPr>
        <p:spPr>
          <a:xfrm>
            <a:off x="2286000" y="304800"/>
            <a:ext cx="3770313" cy="538163"/>
          </a:xfrm>
          <a:noFill/>
        </p:spPr>
        <p:txBody>
          <a:bodyPr wrap="none" lIns="63500" tIns="25400" rIns="63500" bIns="25400" anchor="t">
            <a:spAutoFit/>
          </a:bodyPr>
          <a:lstStyle/>
          <a:p>
            <a:r>
              <a:rPr lang="en-US" altLang="zh-TW" smtClean="0">
                <a:solidFill>
                  <a:srgbClr val="FF3300"/>
                </a:solidFill>
                <a:ea typeface="新細明體" pitchFamily="18" charset="-120"/>
              </a:rPr>
              <a:t>Interrupt-Driven Input</a:t>
            </a:r>
          </a:p>
        </p:txBody>
      </p:sp>
      <p:sp>
        <p:nvSpPr>
          <p:cNvPr id="26628" name="Rectangle 3"/>
          <p:cNvSpPr>
            <a:spLocks noChangeArrowheads="1"/>
          </p:cNvSpPr>
          <p:nvPr/>
        </p:nvSpPr>
        <p:spPr bwMode="auto">
          <a:xfrm>
            <a:off x="6324600" y="5486400"/>
            <a:ext cx="1042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i="1">
                <a:latin typeface="Arial" charset="0"/>
                <a:ea typeface="新細明體" pitchFamily="18" charset="-120"/>
              </a:rPr>
              <a:t>memory</a:t>
            </a:r>
          </a:p>
        </p:txBody>
      </p:sp>
      <p:sp>
        <p:nvSpPr>
          <p:cNvPr id="26629" name="Rectangle 4"/>
          <p:cNvSpPr>
            <a:spLocks noChangeArrowheads="1"/>
          </p:cNvSpPr>
          <p:nvPr/>
        </p:nvSpPr>
        <p:spPr bwMode="auto">
          <a:xfrm>
            <a:off x="7620000" y="1968500"/>
            <a:ext cx="10715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user</a:t>
            </a:r>
          </a:p>
          <a:p>
            <a:pPr algn="l">
              <a:lnSpc>
                <a:spcPct val="85000"/>
              </a:lnSpc>
            </a:pPr>
            <a:r>
              <a:rPr lang="en-US" altLang="zh-TW" sz="2000" b="0">
                <a:latin typeface="Arial" charset="0"/>
                <a:ea typeface="新細明體" pitchFamily="18" charset="-120"/>
              </a:rPr>
              <a:t>program</a:t>
            </a:r>
          </a:p>
        </p:txBody>
      </p:sp>
      <p:sp>
        <p:nvSpPr>
          <p:cNvPr id="26630" name="Rectangle 5"/>
          <p:cNvSpPr>
            <a:spLocks noChangeArrowheads="1"/>
          </p:cNvSpPr>
          <p:nvPr/>
        </p:nvSpPr>
        <p:spPr bwMode="auto">
          <a:xfrm>
            <a:off x="4191000" y="1295400"/>
            <a:ext cx="1295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1.</a:t>
            </a:r>
            <a:r>
              <a:rPr lang="en-US" altLang="zh-TW" sz="2000" b="0">
                <a:latin typeface="Arial" charset="0"/>
                <a:ea typeface="新細明體" pitchFamily="18" charset="-120"/>
              </a:rPr>
              <a:t> input interrupt</a:t>
            </a:r>
          </a:p>
        </p:txBody>
      </p:sp>
      <p:grpSp>
        <p:nvGrpSpPr>
          <p:cNvPr id="2" name="Group 6"/>
          <p:cNvGrpSpPr>
            <a:grpSpLocks/>
          </p:cNvGrpSpPr>
          <p:nvPr/>
        </p:nvGrpSpPr>
        <p:grpSpPr bwMode="auto">
          <a:xfrm>
            <a:off x="3962400" y="2413002"/>
            <a:ext cx="2222500" cy="482601"/>
            <a:chOff x="2496" y="1475"/>
            <a:chExt cx="1400" cy="304"/>
          </a:xfrm>
        </p:grpSpPr>
        <p:sp>
          <p:nvSpPr>
            <p:cNvPr id="2493447" name="Line 7"/>
            <p:cNvSpPr>
              <a:spLocks noChangeShapeType="1"/>
            </p:cNvSpPr>
            <p:nvPr/>
          </p:nvSpPr>
          <p:spPr bwMode="auto">
            <a:xfrm flipH="1">
              <a:off x="3570" y="1475"/>
              <a:ext cx="326" cy="16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75" name="Rectangle 8"/>
            <p:cNvSpPr>
              <a:spLocks noChangeArrowheads="1"/>
            </p:cNvSpPr>
            <p:nvPr/>
          </p:nvSpPr>
          <p:spPr bwMode="auto">
            <a:xfrm>
              <a:off x="2496" y="1584"/>
              <a:ext cx="107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2.1</a:t>
              </a:r>
              <a:r>
                <a:rPr lang="en-US" altLang="zh-TW" sz="2000" b="0">
                  <a:latin typeface="Arial" charset="0"/>
                  <a:ea typeface="新細明體" pitchFamily="18" charset="-120"/>
                </a:rPr>
                <a:t> save state</a:t>
              </a:r>
            </a:p>
          </p:txBody>
        </p:sp>
      </p:grpSp>
      <p:sp>
        <p:nvSpPr>
          <p:cNvPr id="26632" name="Rectangle 9"/>
          <p:cNvSpPr>
            <a:spLocks noChangeArrowheads="1"/>
          </p:cNvSpPr>
          <p:nvPr/>
        </p:nvSpPr>
        <p:spPr bwMode="auto">
          <a:xfrm>
            <a:off x="1409700" y="1460500"/>
            <a:ext cx="12700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Processor</a:t>
            </a:r>
          </a:p>
        </p:txBody>
      </p:sp>
      <p:sp>
        <p:nvSpPr>
          <p:cNvPr id="2493450" name="Line 10"/>
          <p:cNvSpPr>
            <a:spLocks noChangeShapeType="1"/>
          </p:cNvSpPr>
          <p:nvPr/>
        </p:nvSpPr>
        <p:spPr bwMode="auto">
          <a:xfrm>
            <a:off x="685800" y="2438400"/>
            <a:ext cx="27686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51" name="Line 11"/>
          <p:cNvSpPr>
            <a:spLocks noChangeShapeType="1"/>
          </p:cNvSpPr>
          <p:nvPr/>
        </p:nvSpPr>
        <p:spPr bwMode="auto">
          <a:xfrm>
            <a:off x="2082800" y="18034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52" name="Line 12"/>
          <p:cNvSpPr>
            <a:spLocks noChangeShapeType="1"/>
          </p:cNvSpPr>
          <p:nvPr/>
        </p:nvSpPr>
        <p:spPr bwMode="auto">
          <a:xfrm>
            <a:off x="2768600" y="2400300"/>
            <a:ext cx="0" cy="596900"/>
          </a:xfrm>
          <a:prstGeom prst="line">
            <a:avLst/>
          </a:prstGeom>
          <a:noFill/>
          <a:ln w="25400">
            <a:solidFill>
              <a:schemeClr val="tx1"/>
            </a:solidFill>
            <a:round/>
            <a:headEnd type="triangle" w="med" len="me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36" name="Rectangle 13"/>
          <p:cNvSpPr>
            <a:spLocks noChangeArrowheads="1"/>
          </p:cNvSpPr>
          <p:nvPr/>
        </p:nvSpPr>
        <p:spPr bwMode="auto">
          <a:xfrm>
            <a:off x="2235200" y="2933700"/>
            <a:ext cx="11049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Receiver</a:t>
            </a:r>
          </a:p>
        </p:txBody>
      </p:sp>
      <p:sp>
        <p:nvSpPr>
          <p:cNvPr id="2493454" name="Line 14"/>
          <p:cNvSpPr>
            <a:spLocks noChangeShapeType="1"/>
          </p:cNvSpPr>
          <p:nvPr/>
        </p:nvSpPr>
        <p:spPr bwMode="auto">
          <a:xfrm>
            <a:off x="2768600" y="3238500"/>
            <a:ext cx="0" cy="457200"/>
          </a:xfrm>
          <a:prstGeom prst="line">
            <a:avLst/>
          </a:prstGeom>
          <a:noFill/>
          <a:ln w="25400">
            <a:solidFill>
              <a:schemeClr val="tx1"/>
            </a:solidFill>
            <a:round/>
            <a:headEnd type="triangle" w="med" len="me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38" name="Rectangle 15"/>
          <p:cNvSpPr>
            <a:spLocks noChangeArrowheads="1"/>
          </p:cNvSpPr>
          <p:nvPr/>
        </p:nvSpPr>
        <p:spPr bwMode="auto">
          <a:xfrm>
            <a:off x="781050" y="2959100"/>
            <a:ext cx="10287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Memory</a:t>
            </a:r>
          </a:p>
        </p:txBody>
      </p:sp>
      <p:sp>
        <p:nvSpPr>
          <p:cNvPr id="2493456" name="Line 16"/>
          <p:cNvSpPr>
            <a:spLocks noChangeShapeType="1"/>
          </p:cNvSpPr>
          <p:nvPr/>
        </p:nvSpPr>
        <p:spPr bwMode="auto">
          <a:xfrm>
            <a:off x="1168400" y="24003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cxnSp>
        <p:nvCxnSpPr>
          <p:cNvPr id="26640" name="AutoShape 17"/>
          <p:cNvCxnSpPr>
            <a:cxnSpLocks noChangeShapeType="1"/>
            <a:stCxn id="26636" idx="3"/>
            <a:endCxn id="26632" idx="3"/>
          </p:cNvCxnSpPr>
          <p:nvPr/>
        </p:nvCxnSpPr>
        <p:spPr bwMode="auto">
          <a:xfrm flipH="1" flipV="1">
            <a:off x="2692400" y="1625600"/>
            <a:ext cx="660400" cy="1473200"/>
          </a:xfrm>
          <a:prstGeom prst="curvedConnector3">
            <a:avLst>
              <a:gd name="adj1" fmla="val -32694"/>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26641" name="AutoShape 18"/>
          <p:cNvCxnSpPr>
            <a:cxnSpLocks noChangeShapeType="1"/>
          </p:cNvCxnSpPr>
          <p:nvPr/>
        </p:nvCxnSpPr>
        <p:spPr bwMode="auto">
          <a:xfrm rot="-5400000" flipH="1" flipV="1">
            <a:off x="2022475" y="2168525"/>
            <a:ext cx="88900" cy="1543050"/>
          </a:xfrm>
          <a:prstGeom prst="curvedConnector5">
            <a:avLst>
              <a:gd name="adj1" fmla="val -444644"/>
              <a:gd name="adj2" fmla="val 67903"/>
              <a:gd name="adj3" fmla="val -43393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2493459" name="AutoShape 19"/>
          <p:cNvCxnSpPr>
            <a:cxnSpLocks noChangeShapeType="1"/>
          </p:cNvCxnSpPr>
          <p:nvPr/>
        </p:nvCxnSpPr>
        <p:spPr bwMode="auto">
          <a:xfrm rot="5400000" flipH="1" flipV="1">
            <a:off x="1059656" y="1912144"/>
            <a:ext cx="1195388" cy="876300"/>
          </a:xfrm>
          <a:prstGeom prst="curvedConnector3">
            <a:avLst>
              <a:gd name="adj1" fmla="val 81940"/>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26643" name="Group 20"/>
          <p:cNvGrpSpPr>
            <a:grpSpLocks/>
          </p:cNvGrpSpPr>
          <p:nvPr/>
        </p:nvGrpSpPr>
        <p:grpSpPr bwMode="auto">
          <a:xfrm>
            <a:off x="6172200" y="1524000"/>
            <a:ext cx="1231900" cy="3810000"/>
            <a:chOff x="3888" y="960"/>
            <a:chExt cx="776" cy="2400"/>
          </a:xfrm>
        </p:grpSpPr>
        <p:sp>
          <p:nvSpPr>
            <p:cNvPr id="2493461" name="Line 21"/>
            <p:cNvSpPr>
              <a:spLocks noChangeShapeType="1"/>
            </p:cNvSpPr>
            <p:nvPr/>
          </p:nvSpPr>
          <p:spPr bwMode="auto">
            <a:xfrm>
              <a:off x="4656" y="992"/>
              <a:ext cx="0" cy="2368"/>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60" name="Rectangle 22"/>
            <p:cNvSpPr>
              <a:spLocks noChangeArrowheads="1"/>
            </p:cNvSpPr>
            <p:nvPr/>
          </p:nvSpPr>
          <p:spPr bwMode="auto">
            <a:xfrm>
              <a:off x="3920" y="1024"/>
              <a:ext cx="448"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add</a:t>
              </a:r>
            </a:p>
            <a:p>
              <a:pPr algn="l">
                <a:lnSpc>
                  <a:spcPct val="85000"/>
                </a:lnSpc>
              </a:pPr>
              <a:r>
                <a:rPr lang="en-US" altLang="zh-TW" sz="2000" b="0">
                  <a:latin typeface="Arial" charset="0"/>
                  <a:ea typeface="新細明體" pitchFamily="18" charset="-120"/>
                </a:rPr>
                <a:t>sub</a:t>
              </a:r>
            </a:p>
            <a:p>
              <a:pPr algn="l">
                <a:lnSpc>
                  <a:spcPct val="85000"/>
                </a:lnSpc>
              </a:pPr>
              <a:r>
                <a:rPr lang="en-US" altLang="zh-TW" sz="2000" b="0">
                  <a:latin typeface="Arial" charset="0"/>
                  <a:ea typeface="新細明體" pitchFamily="18" charset="-120"/>
                </a:rPr>
                <a:t>and</a:t>
              </a:r>
            </a:p>
            <a:p>
              <a:pPr algn="l">
                <a:lnSpc>
                  <a:spcPct val="85000"/>
                </a:lnSpc>
              </a:pPr>
              <a:r>
                <a:rPr lang="en-US" altLang="zh-TW" sz="2000" b="0">
                  <a:latin typeface="Arial" charset="0"/>
                  <a:ea typeface="新細明體" pitchFamily="18" charset="-120"/>
                </a:rPr>
                <a:t>or</a:t>
              </a:r>
            </a:p>
            <a:p>
              <a:pPr algn="l">
                <a:lnSpc>
                  <a:spcPct val="85000"/>
                </a:lnSpc>
              </a:pPr>
              <a:r>
                <a:rPr lang="en-US" altLang="zh-TW" sz="2000" b="0">
                  <a:latin typeface="Arial" charset="0"/>
                  <a:ea typeface="新細明體" pitchFamily="18" charset="-120"/>
                </a:rPr>
                <a:t>beq</a:t>
              </a:r>
            </a:p>
          </p:txBody>
        </p:sp>
        <p:sp>
          <p:nvSpPr>
            <p:cNvPr id="2493463" name="Line 23"/>
            <p:cNvSpPr>
              <a:spLocks noChangeShapeType="1"/>
            </p:cNvSpPr>
            <p:nvPr/>
          </p:nvSpPr>
          <p:spPr bwMode="auto">
            <a:xfrm>
              <a:off x="3888" y="1200"/>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64" name="Line 24"/>
            <p:cNvSpPr>
              <a:spLocks noChangeShapeType="1"/>
            </p:cNvSpPr>
            <p:nvPr/>
          </p:nvSpPr>
          <p:spPr bwMode="auto">
            <a:xfrm>
              <a:off x="3888" y="1344"/>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65" name="Line 25"/>
            <p:cNvSpPr>
              <a:spLocks noChangeShapeType="1"/>
            </p:cNvSpPr>
            <p:nvPr/>
          </p:nvSpPr>
          <p:spPr bwMode="auto">
            <a:xfrm>
              <a:off x="3896" y="1024"/>
              <a:ext cx="752"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66" name="Line 26"/>
            <p:cNvSpPr>
              <a:spLocks noChangeShapeType="1"/>
            </p:cNvSpPr>
            <p:nvPr/>
          </p:nvSpPr>
          <p:spPr bwMode="auto">
            <a:xfrm>
              <a:off x="3888" y="1536"/>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67" name="Line 27"/>
            <p:cNvSpPr>
              <a:spLocks noChangeShapeType="1"/>
            </p:cNvSpPr>
            <p:nvPr/>
          </p:nvSpPr>
          <p:spPr bwMode="auto">
            <a:xfrm>
              <a:off x="3888" y="1680"/>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68" name="Line 28"/>
            <p:cNvSpPr>
              <a:spLocks noChangeShapeType="1"/>
            </p:cNvSpPr>
            <p:nvPr/>
          </p:nvSpPr>
          <p:spPr bwMode="auto">
            <a:xfrm>
              <a:off x="3888" y="1872"/>
              <a:ext cx="776"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67" name="Rectangle 29"/>
            <p:cNvSpPr>
              <a:spLocks noChangeArrowheads="1"/>
            </p:cNvSpPr>
            <p:nvPr/>
          </p:nvSpPr>
          <p:spPr bwMode="auto">
            <a:xfrm>
              <a:off x="3945" y="2468"/>
              <a:ext cx="29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lbu</a:t>
              </a:r>
            </a:p>
            <a:p>
              <a:pPr algn="l">
                <a:lnSpc>
                  <a:spcPct val="85000"/>
                </a:lnSpc>
              </a:pPr>
              <a:r>
                <a:rPr lang="en-US" altLang="zh-TW" sz="2000" b="0">
                  <a:latin typeface="Arial" charset="0"/>
                  <a:ea typeface="新細明體" pitchFamily="18" charset="-120"/>
                </a:rPr>
                <a:t>sb</a:t>
              </a:r>
            </a:p>
            <a:p>
              <a:pPr algn="l">
                <a:lnSpc>
                  <a:spcPct val="85000"/>
                </a:lnSpc>
              </a:pPr>
              <a:r>
                <a:rPr lang="en-US" altLang="zh-TW" sz="2000" b="0">
                  <a:latin typeface="Arial" charset="0"/>
                  <a:ea typeface="新細明體" pitchFamily="18" charset="-120"/>
                </a:rPr>
                <a:t>...</a:t>
              </a:r>
            </a:p>
            <a:p>
              <a:pPr algn="l">
                <a:lnSpc>
                  <a:spcPct val="85000"/>
                </a:lnSpc>
              </a:pPr>
              <a:r>
                <a:rPr lang="en-US" altLang="zh-TW" sz="2000" b="0">
                  <a:latin typeface="Arial" charset="0"/>
                  <a:ea typeface="新細明體" pitchFamily="18" charset="-120"/>
                </a:rPr>
                <a:t>jr</a:t>
              </a:r>
            </a:p>
          </p:txBody>
        </p:sp>
        <p:sp>
          <p:nvSpPr>
            <p:cNvPr id="2493470" name="Line 30"/>
            <p:cNvSpPr>
              <a:spLocks noChangeShapeType="1"/>
            </p:cNvSpPr>
            <p:nvPr/>
          </p:nvSpPr>
          <p:spPr bwMode="auto">
            <a:xfrm>
              <a:off x="3897" y="2484"/>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71" name="Line 31"/>
            <p:cNvSpPr>
              <a:spLocks noChangeShapeType="1"/>
            </p:cNvSpPr>
            <p:nvPr/>
          </p:nvSpPr>
          <p:spPr bwMode="auto">
            <a:xfrm>
              <a:off x="3897" y="2668"/>
              <a:ext cx="752"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72" name="Line 32"/>
            <p:cNvSpPr>
              <a:spLocks noChangeShapeType="1"/>
            </p:cNvSpPr>
            <p:nvPr/>
          </p:nvSpPr>
          <p:spPr bwMode="auto">
            <a:xfrm>
              <a:off x="3897" y="2812"/>
              <a:ext cx="76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73" name="Line 33"/>
            <p:cNvSpPr>
              <a:spLocks noChangeShapeType="1"/>
            </p:cNvSpPr>
            <p:nvPr/>
          </p:nvSpPr>
          <p:spPr bwMode="auto">
            <a:xfrm>
              <a:off x="3897" y="3004"/>
              <a:ext cx="752"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74" name="Line 34"/>
            <p:cNvSpPr>
              <a:spLocks noChangeShapeType="1"/>
            </p:cNvSpPr>
            <p:nvPr/>
          </p:nvSpPr>
          <p:spPr bwMode="auto">
            <a:xfrm>
              <a:off x="3897" y="3148"/>
              <a:ext cx="752"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75" name="Line 35"/>
            <p:cNvSpPr>
              <a:spLocks noChangeShapeType="1"/>
            </p:cNvSpPr>
            <p:nvPr/>
          </p:nvSpPr>
          <p:spPr bwMode="auto">
            <a:xfrm>
              <a:off x="3888" y="960"/>
              <a:ext cx="0" cy="2400"/>
            </a:xfrm>
            <a:prstGeom prst="line">
              <a:avLst/>
            </a:prstGeom>
            <a:noFill/>
            <a:ln w="28575">
              <a:solidFill>
                <a:schemeClr val="tx1"/>
              </a:solidFill>
              <a:round/>
              <a:headEnd/>
              <a:tailEnd/>
            </a:ln>
            <a:effectLst/>
          </p:spPr>
          <p:txBody>
            <a:bodyPr/>
            <a:lstStyle/>
            <a:p>
              <a:pPr>
                <a:defRPr/>
              </a:pPr>
              <a:endParaRPr lang="zh-TW" altLang="en-US">
                <a:effectLst>
                  <a:outerShdw blurRad="38100" dist="38100" dir="2700000" algn="tl">
                    <a:srgbClr val="000000">
                      <a:alpha val="43137"/>
                    </a:srgbClr>
                  </a:outerShdw>
                </a:effectLst>
              </a:endParaRPr>
            </a:p>
          </p:txBody>
        </p:sp>
      </p:grpSp>
      <p:grpSp>
        <p:nvGrpSpPr>
          <p:cNvPr id="4" name="Group 36"/>
          <p:cNvGrpSpPr>
            <a:grpSpLocks/>
          </p:cNvGrpSpPr>
          <p:nvPr/>
        </p:nvGrpSpPr>
        <p:grpSpPr bwMode="auto">
          <a:xfrm>
            <a:off x="3886200" y="2895600"/>
            <a:ext cx="2286000" cy="1436688"/>
            <a:chOff x="2448" y="1824"/>
            <a:chExt cx="1440" cy="905"/>
          </a:xfrm>
        </p:grpSpPr>
        <p:sp>
          <p:nvSpPr>
            <p:cNvPr id="2493477" name="Line 37"/>
            <p:cNvSpPr>
              <a:spLocks noChangeShapeType="1"/>
            </p:cNvSpPr>
            <p:nvPr/>
          </p:nvSpPr>
          <p:spPr bwMode="auto">
            <a:xfrm>
              <a:off x="2880" y="1824"/>
              <a:ext cx="0" cy="384"/>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57" name="Rectangle 38"/>
            <p:cNvSpPr>
              <a:spLocks noChangeArrowheads="1"/>
            </p:cNvSpPr>
            <p:nvPr/>
          </p:nvSpPr>
          <p:spPr bwMode="auto">
            <a:xfrm>
              <a:off x="2448" y="2208"/>
              <a:ext cx="1152"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dirty="0">
                  <a:solidFill>
                    <a:srgbClr val="0000FF"/>
                  </a:solidFill>
                  <a:latin typeface="Arial" charset="0"/>
                  <a:ea typeface="新細明體" pitchFamily="18" charset="-120"/>
                </a:rPr>
                <a:t>2.2</a:t>
              </a:r>
              <a:r>
                <a:rPr lang="en-US" altLang="zh-TW" sz="2000" b="0" dirty="0">
                  <a:latin typeface="Arial" charset="0"/>
                  <a:ea typeface="新細明體" pitchFamily="18" charset="-120"/>
                </a:rPr>
                <a:t> jump to interrupt</a:t>
              </a:r>
            </a:p>
            <a:p>
              <a:pPr algn="l">
                <a:lnSpc>
                  <a:spcPct val="85000"/>
                </a:lnSpc>
              </a:pPr>
              <a:r>
                <a:rPr lang="en-US" altLang="zh-TW" sz="2000" b="0" dirty="0">
                  <a:latin typeface="Arial" charset="0"/>
                  <a:ea typeface="新細明體" pitchFamily="18" charset="-120"/>
                </a:rPr>
                <a:t>service routine</a:t>
              </a:r>
            </a:p>
          </p:txBody>
        </p:sp>
        <p:sp>
          <p:nvSpPr>
            <p:cNvPr id="2493479" name="Line 39"/>
            <p:cNvSpPr>
              <a:spLocks noChangeShapeType="1"/>
            </p:cNvSpPr>
            <p:nvPr/>
          </p:nvSpPr>
          <p:spPr bwMode="auto">
            <a:xfrm>
              <a:off x="3264" y="2352"/>
              <a:ext cx="624" cy="96"/>
            </a:xfrm>
            <a:prstGeom prst="line">
              <a:avLst/>
            </a:prstGeom>
            <a:noFill/>
            <a:ln w="12700">
              <a:solidFill>
                <a:schemeClr val="tx1"/>
              </a:solidFill>
              <a:round/>
              <a:headEn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grpSp>
      <p:sp>
        <p:nvSpPr>
          <p:cNvPr id="2493481" name="Line 41"/>
          <p:cNvSpPr>
            <a:spLocks noChangeShapeType="1"/>
          </p:cNvSpPr>
          <p:nvPr/>
        </p:nvSpPr>
        <p:spPr bwMode="auto">
          <a:xfrm>
            <a:off x="5257800" y="1747837"/>
            <a:ext cx="901700" cy="68580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6654" name="Rectangle 44"/>
          <p:cNvSpPr>
            <a:spLocks noChangeArrowheads="1"/>
          </p:cNvSpPr>
          <p:nvPr/>
        </p:nvSpPr>
        <p:spPr bwMode="auto">
          <a:xfrm>
            <a:off x="4495800" y="4648200"/>
            <a:ext cx="15224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2.4</a:t>
            </a:r>
            <a:r>
              <a:rPr lang="en-US" altLang="zh-TW" sz="2000" b="0">
                <a:latin typeface="Arial" charset="0"/>
                <a:ea typeface="新細明體" pitchFamily="18" charset="-120"/>
              </a:rPr>
              <a:t> return</a:t>
            </a:r>
          </a:p>
          <a:p>
            <a:pPr algn="l">
              <a:lnSpc>
                <a:spcPct val="85000"/>
              </a:lnSpc>
            </a:pPr>
            <a:r>
              <a:rPr lang="en-US" altLang="zh-TW" sz="2000" b="0">
                <a:latin typeface="Arial" charset="0"/>
                <a:ea typeface="新細明體" pitchFamily="18" charset="-120"/>
              </a:rPr>
              <a:t>to user code</a:t>
            </a:r>
          </a:p>
        </p:txBody>
      </p:sp>
      <p:grpSp>
        <p:nvGrpSpPr>
          <p:cNvPr id="3" name="Group 2"/>
          <p:cNvGrpSpPr/>
          <p:nvPr/>
        </p:nvGrpSpPr>
        <p:grpSpPr>
          <a:xfrm>
            <a:off x="5715000" y="2438400"/>
            <a:ext cx="444500" cy="2476500"/>
            <a:chOff x="5715000" y="2438400"/>
            <a:chExt cx="444500" cy="2476500"/>
          </a:xfrm>
        </p:grpSpPr>
        <p:sp>
          <p:nvSpPr>
            <p:cNvPr id="2493482" name="Line 42"/>
            <p:cNvSpPr>
              <a:spLocks noChangeShapeType="1"/>
            </p:cNvSpPr>
            <p:nvPr/>
          </p:nvSpPr>
          <p:spPr bwMode="auto">
            <a:xfrm flipH="1" flipV="1">
              <a:off x="5715000" y="4572000"/>
              <a:ext cx="444500" cy="342900"/>
            </a:xfrm>
            <a:prstGeom prst="line">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83" name="Line 43"/>
            <p:cNvSpPr>
              <a:spLocks noChangeShapeType="1"/>
            </p:cNvSpPr>
            <p:nvPr/>
          </p:nvSpPr>
          <p:spPr bwMode="auto">
            <a:xfrm flipV="1">
              <a:off x="5715000" y="2438400"/>
              <a:ext cx="431800" cy="38100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3485" name="Line 45"/>
            <p:cNvSpPr>
              <a:spLocks noChangeShapeType="1"/>
            </p:cNvSpPr>
            <p:nvPr/>
          </p:nvSpPr>
          <p:spPr bwMode="auto">
            <a:xfrm>
              <a:off x="5715000" y="2819400"/>
              <a:ext cx="0" cy="1752600"/>
            </a:xfrm>
            <a:prstGeom prst="line">
              <a:avLst/>
            </a:prstGeom>
            <a:noFill/>
            <a:ln w="12700">
              <a:solidFill>
                <a:schemeClr val="tx1"/>
              </a:solidFill>
              <a:round/>
              <a:headEnd/>
              <a:tailEnd/>
            </a:ln>
            <a:effectLst/>
          </p:spPr>
          <p:txBody>
            <a:bodyPr/>
            <a:lstStyle/>
            <a:p>
              <a:pPr>
                <a:defRPr/>
              </a:pPr>
              <a:endParaRPr lang="zh-TW" altLang="en-US">
                <a:effectLst>
                  <a:outerShdw blurRad="38100" dist="38100" dir="2700000" algn="tl">
                    <a:srgbClr val="000000">
                      <a:alpha val="43137"/>
                    </a:srgbClr>
                  </a:outerShdw>
                </a:effectLst>
              </a:endParaRPr>
            </a:p>
          </p:txBody>
        </p:sp>
      </p:grpSp>
      <p:sp>
        <p:nvSpPr>
          <p:cNvPr id="26646" name="Rectangle 46"/>
          <p:cNvSpPr>
            <a:spLocks noChangeArrowheads="1"/>
          </p:cNvSpPr>
          <p:nvPr/>
        </p:nvSpPr>
        <p:spPr bwMode="auto">
          <a:xfrm>
            <a:off x="2235200" y="3695700"/>
            <a:ext cx="12065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Keyboard</a:t>
            </a:r>
          </a:p>
        </p:txBody>
      </p:sp>
      <p:sp>
        <p:nvSpPr>
          <p:cNvPr id="2493487" name="Rectangle 47"/>
          <p:cNvSpPr>
            <a:spLocks noChangeArrowheads="1"/>
          </p:cNvSpPr>
          <p:nvPr/>
        </p:nvSpPr>
        <p:spPr bwMode="auto">
          <a:xfrm>
            <a:off x="7467600" y="3200400"/>
            <a:ext cx="13843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2.3 </a:t>
            </a:r>
            <a:r>
              <a:rPr lang="en-US" altLang="zh-TW" sz="2000" b="0">
                <a:latin typeface="Arial" charset="0"/>
                <a:ea typeface="新細明體" pitchFamily="18" charset="-120"/>
              </a:rPr>
              <a:t>service interrupt</a:t>
            </a:r>
          </a:p>
        </p:txBody>
      </p:sp>
      <p:sp>
        <p:nvSpPr>
          <p:cNvPr id="26648" name="Rectangle 48"/>
          <p:cNvSpPr>
            <a:spLocks noChangeArrowheads="1"/>
          </p:cNvSpPr>
          <p:nvPr/>
        </p:nvSpPr>
        <p:spPr bwMode="auto">
          <a:xfrm>
            <a:off x="7620000" y="4095750"/>
            <a:ext cx="10572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input</a:t>
            </a:r>
          </a:p>
          <a:p>
            <a:pPr algn="l">
              <a:lnSpc>
                <a:spcPct val="85000"/>
              </a:lnSpc>
            </a:pPr>
            <a:r>
              <a:rPr lang="en-US" altLang="zh-TW" sz="2000" b="0">
                <a:latin typeface="Arial" charset="0"/>
                <a:ea typeface="新細明體" pitchFamily="18" charset="-120"/>
              </a:rPr>
              <a:t>interrupt</a:t>
            </a:r>
          </a:p>
          <a:p>
            <a:pPr algn="l">
              <a:lnSpc>
                <a:spcPct val="85000"/>
              </a:lnSpc>
            </a:pPr>
            <a:r>
              <a:rPr lang="en-US" altLang="zh-TW" sz="2000" b="0">
                <a:latin typeface="Arial" charset="0"/>
                <a:ea typeface="新細明體" pitchFamily="18" charset="-120"/>
              </a:rPr>
              <a:t>service</a:t>
            </a:r>
          </a:p>
          <a:p>
            <a:pPr algn="l">
              <a:lnSpc>
                <a:spcPct val="85000"/>
              </a:lnSpc>
            </a:pPr>
            <a:r>
              <a:rPr lang="en-US" altLang="zh-TW" sz="2000" b="0">
                <a:latin typeface="Arial" charset="0"/>
                <a:ea typeface="新細明體" pitchFamily="18" charset="-120"/>
              </a:rPr>
              <a:t>routine</a:t>
            </a:r>
          </a:p>
        </p:txBody>
      </p:sp>
      <p:sp>
        <p:nvSpPr>
          <p:cNvPr id="2493489" name="AutoShape 49"/>
          <p:cNvSpPr>
            <a:spLocks/>
          </p:cNvSpPr>
          <p:nvPr/>
        </p:nvSpPr>
        <p:spPr bwMode="auto">
          <a:xfrm>
            <a:off x="7391400" y="1600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93490" name="AutoShape 50"/>
          <p:cNvSpPr>
            <a:spLocks/>
          </p:cNvSpPr>
          <p:nvPr/>
        </p:nvSpPr>
        <p:spPr bwMode="auto">
          <a:xfrm>
            <a:off x="7391400" y="3886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250439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93481"/>
                                        </p:tgtEl>
                                        <p:attrNameLst>
                                          <p:attrName>style.visibility</p:attrName>
                                        </p:attrNameLst>
                                      </p:cBhvr>
                                      <p:to>
                                        <p:strVal val="visible"/>
                                      </p:to>
                                    </p:set>
                                    <p:animEffect transition="in" filter="wipe(up)">
                                      <p:cBhvr>
                                        <p:cTn id="7" dur="500"/>
                                        <p:tgtEl>
                                          <p:spTgt spid="24934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4934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3481" grpId="0" animBg="1"/>
      <p:bldP spid="24934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86B1DA29-4E25-4417-B379-EABF7CE5192A}" type="slidenum">
              <a:rPr lang="en-US" altLang="zh-TW" sz="1400" smtClean="0">
                <a:latin typeface="Comic Sans MS" pitchFamily="66" charset="0"/>
              </a:rPr>
              <a:pPr/>
              <a:t>18</a:t>
            </a:fld>
            <a:endParaRPr lang="en-US" altLang="zh-TW" sz="1400" smtClean="0">
              <a:latin typeface="Comic Sans MS" pitchFamily="66" charset="0"/>
            </a:endParaRPr>
          </a:p>
        </p:txBody>
      </p:sp>
      <p:sp>
        <p:nvSpPr>
          <p:cNvPr id="27651" name="Rectangle 2"/>
          <p:cNvSpPr>
            <a:spLocks noGrp="1" noChangeArrowheads="1"/>
          </p:cNvSpPr>
          <p:nvPr>
            <p:ph type="title"/>
          </p:nvPr>
        </p:nvSpPr>
        <p:spPr>
          <a:xfrm>
            <a:off x="1905000" y="304800"/>
            <a:ext cx="4041775" cy="538163"/>
          </a:xfrm>
          <a:noFill/>
        </p:spPr>
        <p:txBody>
          <a:bodyPr wrap="none" lIns="63500" tIns="25400" rIns="63500" bIns="25400" anchor="t">
            <a:spAutoFit/>
          </a:bodyPr>
          <a:lstStyle/>
          <a:p>
            <a:r>
              <a:rPr lang="en-US" altLang="zh-TW" smtClean="0">
                <a:solidFill>
                  <a:srgbClr val="FF3300"/>
                </a:solidFill>
                <a:ea typeface="新細明體" pitchFamily="18" charset="-120"/>
              </a:rPr>
              <a:t>Interrupt-Driven Output</a:t>
            </a:r>
          </a:p>
        </p:txBody>
      </p:sp>
      <p:sp>
        <p:nvSpPr>
          <p:cNvPr id="27652" name="Rectangle 3"/>
          <p:cNvSpPr>
            <a:spLocks noChangeArrowheads="1"/>
          </p:cNvSpPr>
          <p:nvPr/>
        </p:nvSpPr>
        <p:spPr bwMode="auto">
          <a:xfrm>
            <a:off x="1409700" y="1447800"/>
            <a:ext cx="12700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Processor</a:t>
            </a:r>
          </a:p>
        </p:txBody>
      </p:sp>
      <p:sp>
        <p:nvSpPr>
          <p:cNvPr id="2495492" name="Line 4"/>
          <p:cNvSpPr>
            <a:spLocks noChangeShapeType="1"/>
          </p:cNvSpPr>
          <p:nvPr/>
        </p:nvSpPr>
        <p:spPr bwMode="auto">
          <a:xfrm>
            <a:off x="685800" y="2425700"/>
            <a:ext cx="27686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493" name="Line 5"/>
          <p:cNvSpPr>
            <a:spLocks noChangeShapeType="1"/>
          </p:cNvSpPr>
          <p:nvPr/>
        </p:nvSpPr>
        <p:spPr bwMode="auto">
          <a:xfrm>
            <a:off x="2082800" y="17907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494" name="Line 6"/>
          <p:cNvSpPr>
            <a:spLocks noChangeShapeType="1"/>
          </p:cNvSpPr>
          <p:nvPr/>
        </p:nvSpPr>
        <p:spPr bwMode="auto">
          <a:xfrm>
            <a:off x="2768600" y="2387600"/>
            <a:ext cx="0" cy="596900"/>
          </a:xfrm>
          <a:prstGeom prst="line">
            <a:avLst/>
          </a:prstGeom>
          <a:noFill/>
          <a:ln w="254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56" name="Rectangle 7"/>
          <p:cNvSpPr>
            <a:spLocks noChangeArrowheads="1"/>
          </p:cNvSpPr>
          <p:nvPr/>
        </p:nvSpPr>
        <p:spPr bwMode="auto">
          <a:xfrm>
            <a:off x="2241550" y="2921000"/>
            <a:ext cx="10922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Trnsmttr</a:t>
            </a:r>
          </a:p>
        </p:txBody>
      </p:sp>
      <p:sp>
        <p:nvSpPr>
          <p:cNvPr id="2495496" name="Line 8"/>
          <p:cNvSpPr>
            <a:spLocks noChangeShapeType="1"/>
          </p:cNvSpPr>
          <p:nvPr/>
        </p:nvSpPr>
        <p:spPr bwMode="auto">
          <a:xfrm>
            <a:off x="2768600" y="3225800"/>
            <a:ext cx="0" cy="457200"/>
          </a:xfrm>
          <a:prstGeom prst="line">
            <a:avLst/>
          </a:prstGeom>
          <a:noFill/>
          <a:ln w="254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58" name="Rectangle 9"/>
          <p:cNvSpPr>
            <a:spLocks noChangeArrowheads="1"/>
          </p:cNvSpPr>
          <p:nvPr/>
        </p:nvSpPr>
        <p:spPr bwMode="auto">
          <a:xfrm>
            <a:off x="781050" y="2946400"/>
            <a:ext cx="10287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Memory</a:t>
            </a:r>
          </a:p>
        </p:txBody>
      </p:sp>
      <p:sp>
        <p:nvSpPr>
          <p:cNvPr id="2495498" name="Line 10"/>
          <p:cNvSpPr>
            <a:spLocks noChangeShapeType="1"/>
          </p:cNvSpPr>
          <p:nvPr/>
        </p:nvSpPr>
        <p:spPr bwMode="auto">
          <a:xfrm>
            <a:off x="1168400" y="2387600"/>
            <a:ext cx="0" cy="584200"/>
          </a:xfrm>
          <a:prstGeom prst="line">
            <a:avLst/>
          </a:prstGeom>
          <a:noFill/>
          <a:ln w="25400">
            <a:solidFill>
              <a:schemeClr val="tx1"/>
            </a:solidFill>
            <a:round/>
            <a:headEnd type="triangle" w="med" len="me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cxnSp>
        <p:nvCxnSpPr>
          <p:cNvPr id="27660" name="AutoShape 11"/>
          <p:cNvCxnSpPr>
            <a:cxnSpLocks noChangeShapeType="1"/>
            <a:stCxn id="27656" idx="3"/>
            <a:endCxn id="27652" idx="3"/>
          </p:cNvCxnSpPr>
          <p:nvPr/>
        </p:nvCxnSpPr>
        <p:spPr bwMode="auto">
          <a:xfrm flipH="1" flipV="1">
            <a:off x="2692400" y="1612900"/>
            <a:ext cx="654050" cy="1473200"/>
          </a:xfrm>
          <a:prstGeom prst="curvedConnector3">
            <a:avLst>
              <a:gd name="adj1" fmla="val -33009"/>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2495500" name="AutoShape 12"/>
          <p:cNvCxnSpPr>
            <a:cxnSpLocks noChangeShapeType="1"/>
          </p:cNvCxnSpPr>
          <p:nvPr/>
        </p:nvCxnSpPr>
        <p:spPr bwMode="auto">
          <a:xfrm rot="-5400000" flipH="1" flipV="1">
            <a:off x="2047875" y="2117725"/>
            <a:ext cx="88900" cy="1543050"/>
          </a:xfrm>
          <a:prstGeom prst="curvedConnector5">
            <a:avLst>
              <a:gd name="adj1" fmla="val -444644"/>
              <a:gd name="adj2" fmla="val 67903"/>
              <a:gd name="adj3" fmla="val -433931"/>
            </a:avLst>
          </a:prstGeom>
          <a:noFill/>
          <a:ln w="28575">
            <a:solidFill>
              <a:srgbClr val="A50021"/>
            </a:solidFill>
            <a:round/>
            <a:headEnd type="triangle" w="med" len="med"/>
            <a:tailEnd/>
          </a:ln>
          <a:extLst>
            <a:ext uri="{909E8E84-426E-40DD-AFC4-6F175D3DCCD1}">
              <a14:hiddenFill xmlns:a14="http://schemas.microsoft.com/office/drawing/2010/main">
                <a:noFill/>
              </a14:hiddenFill>
            </a:ext>
          </a:extLst>
        </p:spPr>
      </p:cxnSp>
      <p:cxnSp>
        <p:nvCxnSpPr>
          <p:cNvPr id="2495501" name="AutoShape 13"/>
          <p:cNvCxnSpPr>
            <a:cxnSpLocks noChangeShapeType="1"/>
          </p:cNvCxnSpPr>
          <p:nvPr/>
        </p:nvCxnSpPr>
        <p:spPr bwMode="auto">
          <a:xfrm rot="5400000" flipH="1" flipV="1">
            <a:off x="1085056" y="1937544"/>
            <a:ext cx="1195388" cy="876300"/>
          </a:xfrm>
          <a:prstGeom prst="curvedConnector3">
            <a:avLst>
              <a:gd name="adj1" fmla="val 81940"/>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cxnSp>
      <p:sp>
        <p:nvSpPr>
          <p:cNvPr id="27663" name="Rectangle 14"/>
          <p:cNvSpPr>
            <a:spLocks noChangeArrowheads="1"/>
          </p:cNvSpPr>
          <p:nvPr/>
        </p:nvSpPr>
        <p:spPr bwMode="auto">
          <a:xfrm>
            <a:off x="2311400" y="3683000"/>
            <a:ext cx="965200" cy="581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p>
            <a:pPr>
              <a:lnSpc>
                <a:spcPct val="92000"/>
              </a:lnSpc>
            </a:pPr>
            <a:r>
              <a:rPr lang="en-US" altLang="zh-TW" sz="1800">
                <a:latin typeface="Arial" charset="0"/>
                <a:ea typeface="新細明體" pitchFamily="18" charset="-120"/>
              </a:rPr>
              <a:t>Display</a:t>
            </a:r>
          </a:p>
          <a:p>
            <a:pPr>
              <a:lnSpc>
                <a:spcPct val="92000"/>
              </a:lnSpc>
            </a:pPr>
            <a:endParaRPr lang="en-US" altLang="zh-TW" sz="1800">
              <a:latin typeface="Arial" charset="0"/>
              <a:ea typeface="新細明體" pitchFamily="18" charset="-120"/>
            </a:endParaRPr>
          </a:p>
        </p:txBody>
      </p:sp>
      <p:sp>
        <p:nvSpPr>
          <p:cNvPr id="2495503" name="Line 15"/>
          <p:cNvSpPr>
            <a:spLocks noChangeShapeType="1"/>
          </p:cNvSpPr>
          <p:nvPr/>
        </p:nvSpPr>
        <p:spPr bwMode="auto">
          <a:xfrm>
            <a:off x="7391400" y="1574800"/>
            <a:ext cx="0" cy="3759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65" name="Rectangle 16"/>
          <p:cNvSpPr>
            <a:spLocks noChangeArrowheads="1"/>
          </p:cNvSpPr>
          <p:nvPr/>
        </p:nvSpPr>
        <p:spPr bwMode="auto">
          <a:xfrm>
            <a:off x="6223000" y="1625600"/>
            <a:ext cx="711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add</a:t>
            </a:r>
          </a:p>
          <a:p>
            <a:pPr algn="l">
              <a:lnSpc>
                <a:spcPct val="85000"/>
              </a:lnSpc>
            </a:pPr>
            <a:r>
              <a:rPr lang="en-US" altLang="zh-TW" sz="2000" b="0">
                <a:latin typeface="Arial" charset="0"/>
                <a:ea typeface="新細明體" pitchFamily="18" charset="-120"/>
              </a:rPr>
              <a:t>sub</a:t>
            </a:r>
          </a:p>
          <a:p>
            <a:pPr algn="l">
              <a:lnSpc>
                <a:spcPct val="85000"/>
              </a:lnSpc>
            </a:pPr>
            <a:r>
              <a:rPr lang="en-US" altLang="zh-TW" sz="2000" b="0">
                <a:latin typeface="Arial" charset="0"/>
                <a:ea typeface="新細明體" pitchFamily="18" charset="-120"/>
              </a:rPr>
              <a:t>and</a:t>
            </a:r>
          </a:p>
          <a:p>
            <a:pPr algn="l">
              <a:lnSpc>
                <a:spcPct val="85000"/>
              </a:lnSpc>
            </a:pPr>
            <a:r>
              <a:rPr lang="en-US" altLang="zh-TW" sz="2000" b="0">
                <a:latin typeface="Arial" charset="0"/>
                <a:ea typeface="新細明體" pitchFamily="18" charset="-120"/>
              </a:rPr>
              <a:t>or</a:t>
            </a:r>
          </a:p>
          <a:p>
            <a:pPr algn="l">
              <a:lnSpc>
                <a:spcPct val="85000"/>
              </a:lnSpc>
            </a:pPr>
            <a:r>
              <a:rPr lang="en-US" altLang="zh-TW" sz="2000" b="0">
                <a:latin typeface="Arial" charset="0"/>
                <a:ea typeface="新細明體" pitchFamily="18" charset="-120"/>
              </a:rPr>
              <a:t>beq</a:t>
            </a:r>
          </a:p>
        </p:txBody>
      </p:sp>
      <p:sp>
        <p:nvSpPr>
          <p:cNvPr id="2495505" name="Line 17"/>
          <p:cNvSpPr>
            <a:spLocks noChangeShapeType="1"/>
          </p:cNvSpPr>
          <p:nvPr/>
        </p:nvSpPr>
        <p:spPr bwMode="auto">
          <a:xfrm>
            <a:off x="6172200" y="19050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06" name="Line 18"/>
          <p:cNvSpPr>
            <a:spLocks noChangeShapeType="1"/>
          </p:cNvSpPr>
          <p:nvPr/>
        </p:nvSpPr>
        <p:spPr bwMode="auto">
          <a:xfrm>
            <a:off x="6172200" y="21336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07" name="Line 19"/>
          <p:cNvSpPr>
            <a:spLocks noChangeShapeType="1"/>
          </p:cNvSpPr>
          <p:nvPr/>
        </p:nvSpPr>
        <p:spPr bwMode="auto">
          <a:xfrm>
            <a:off x="6184900" y="162560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08" name="Line 20"/>
          <p:cNvSpPr>
            <a:spLocks noChangeShapeType="1"/>
          </p:cNvSpPr>
          <p:nvPr/>
        </p:nvSpPr>
        <p:spPr bwMode="auto">
          <a:xfrm>
            <a:off x="6172200" y="24384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09" name="Line 21"/>
          <p:cNvSpPr>
            <a:spLocks noChangeShapeType="1"/>
          </p:cNvSpPr>
          <p:nvPr/>
        </p:nvSpPr>
        <p:spPr bwMode="auto">
          <a:xfrm>
            <a:off x="6172200" y="266700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10" name="Line 22"/>
          <p:cNvSpPr>
            <a:spLocks noChangeShapeType="1"/>
          </p:cNvSpPr>
          <p:nvPr/>
        </p:nvSpPr>
        <p:spPr bwMode="auto">
          <a:xfrm>
            <a:off x="6172200" y="2971800"/>
            <a:ext cx="12319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72" name="Rectangle 23"/>
          <p:cNvSpPr>
            <a:spLocks noChangeArrowheads="1"/>
          </p:cNvSpPr>
          <p:nvPr/>
        </p:nvSpPr>
        <p:spPr bwMode="auto">
          <a:xfrm>
            <a:off x="6262688" y="3917950"/>
            <a:ext cx="466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latin typeface="Arial" charset="0"/>
                <a:ea typeface="新細明體" pitchFamily="18" charset="-120"/>
              </a:rPr>
              <a:t>lbu</a:t>
            </a:r>
          </a:p>
          <a:p>
            <a:pPr algn="l">
              <a:lnSpc>
                <a:spcPct val="85000"/>
              </a:lnSpc>
            </a:pPr>
            <a:r>
              <a:rPr lang="en-US" altLang="zh-TW" sz="2000" b="0">
                <a:latin typeface="Arial" charset="0"/>
                <a:ea typeface="新細明體" pitchFamily="18" charset="-120"/>
              </a:rPr>
              <a:t>sb</a:t>
            </a:r>
          </a:p>
          <a:p>
            <a:pPr algn="l">
              <a:lnSpc>
                <a:spcPct val="85000"/>
              </a:lnSpc>
            </a:pPr>
            <a:r>
              <a:rPr lang="en-US" altLang="zh-TW" sz="2000" b="0">
                <a:latin typeface="Arial" charset="0"/>
                <a:ea typeface="新細明體" pitchFamily="18" charset="-120"/>
              </a:rPr>
              <a:t>...</a:t>
            </a:r>
          </a:p>
          <a:p>
            <a:pPr algn="l">
              <a:lnSpc>
                <a:spcPct val="85000"/>
              </a:lnSpc>
            </a:pPr>
            <a:r>
              <a:rPr lang="en-US" altLang="zh-TW" sz="2000" b="0">
                <a:latin typeface="Arial" charset="0"/>
                <a:ea typeface="新細明體" pitchFamily="18" charset="-120"/>
              </a:rPr>
              <a:t>jr</a:t>
            </a:r>
          </a:p>
        </p:txBody>
      </p:sp>
      <p:sp>
        <p:nvSpPr>
          <p:cNvPr id="2495512" name="Line 24"/>
          <p:cNvSpPr>
            <a:spLocks noChangeShapeType="1"/>
          </p:cNvSpPr>
          <p:nvPr/>
        </p:nvSpPr>
        <p:spPr bwMode="auto">
          <a:xfrm>
            <a:off x="6186488" y="394335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13" name="Line 25"/>
          <p:cNvSpPr>
            <a:spLocks noChangeShapeType="1"/>
          </p:cNvSpPr>
          <p:nvPr/>
        </p:nvSpPr>
        <p:spPr bwMode="auto">
          <a:xfrm>
            <a:off x="6186488" y="42354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14" name="Line 26"/>
          <p:cNvSpPr>
            <a:spLocks noChangeShapeType="1"/>
          </p:cNvSpPr>
          <p:nvPr/>
        </p:nvSpPr>
        <p:spPr bwMode="auto">
          <a:xfrm>
            <a:off x="6186488" y="4464050"/>
            <a:ext cx="12065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15" name="Line 27"/>
          <p:cNvSpPr>
            <a:spLocks noChangeShapeType="1"/>
          </p:cNvSpPr>
          <p:nvPr/>
        </p:nvSpPr>
        <p:spPr bwMode="auto">
          <a:xfrm>
            <a:off x="6186488" y="47688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16" name="Line 28"/>
          <p:cNvSpPr>
            <a:spLocks noChangeShapeType="1"/>
          </p:cNvSpPr>
          <p:nvPr/>
        </p:nvSpPr>
        <p:spPr bwMode="auto">
          <a:xfrm>
            <a:off x="6186488" y="4997450"/>
            <a:ext cx="1193800" cy="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78" name="Rectangle 29"/>
          <p:cNvSpPr>
            <a:spLocks noChangeArrowheads="1"/>
          </p:cNvSpPr>
          <p:nvPr/>
        </p:nvSpPr>
        <p:spPr bwMode="auto">
          <a:xfrm>
            <a:off x="6324600" y="5486400"/>
            <a:ext cx="1042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i="1">
                <a:latin typeface="Arial" charset="0"/>
                <a:ea typeface="新細明體" pitchFamily="18" charset="-120"/>
              </a:rPr>
              <a:t>memory</a:t>
            </a:r>
          </a:p>
        </p:txBody>
      </p:sp>
      <p:sp>
        <p:nvSpPr>
          <p:cNvPr id="27679" name="Rectangle 30"/>
          <p:cNvSpPr>
            <a:spLocks noChangeArrowheads="1"/>
          </p:cNvSpPr>
          <p:nvPr/>
        </p:nvSpPr>
        <p:spPr bwMode="auto">
          <a:xfrm>
            <a:off x="7620000" y="1968500"/>
            <a:ext cx="10715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user</a:t>
            </a:r>
          </a:p>
          <a:p>
            <a:pPr algn="l">
              <a:lnSpc>
                <a:spcPct val="85000"/>
              </a:lnSpc>
            </a:pPr>
            <a:r>
              <a:rPr lang="en-US" altLang="zh-TW" sz="2000" b="0">
                <a:latin typeface="Arial" charset="0"/>
                <a:ea typeface="新細明體" pitchFamily="18" charset="-120"/>
              </a:rPr>
              <a:t>program</a:t>
            </a:r>
          </a:p>
        </p:txBody>
      </p:sp>
      <p:sp>
        <p:nvSpPr>
          <p:cNvPr id="2495519" name="Line 31"/>
          <p:cNvSpPr>
            <a:spLocks noChangeShapeType="1"/>
          </p:cNvSpPr>
          <p:nvPr/>
        </p:nvSpPr>
        <p:spPr bwMode="auto">
          <a:xfrm>
            <a:off x="5257800" y="1676400"/>
            <a:ext cx="901700" cy="68580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81" name="Rectangle 32"/>
          <p:cNvSpPr>
            <a:spLocks noChangeArrowheads="1"/>
          </p:cNvSpPr>
          <p:nvPr/>
        </p:nvSpPr>
        <p:spPr bwMode="auto">
          <a:xfrm>
            <a:off x="4191000" y="1295400"/>
            <a:ext cx="1295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1</a:t>
            </a:r>
            <a:r>
              <a:rPr lang="en-US" altLang="zh-TW" sz="2000" b="0">
                <a:solidFill>
                  <a:schemeClr val="accent1"/>
                </a:solidFill>
                <a:latin typeface="Arial" charset="0"/>
                <a:ea typeface="新細明體" pitchFamily="18" charset="-120"/>
              </a:rPr>
              <a:t>.</a:t>
            </a:r>
            <a:r>
              <a:rPr lang="en-US" altLang="zh-TW" sz="2000" b="0">
                <a:latin typeface="Arial" charset="0"/>
                <a:ea typeface="新細明體" pitchFamily="18" charset="-120"/>
              </a:rPr>
              <a:t>output interrupt</a:t>
            </a:r>
          </a:p>
        </p:txBody>
      </p:sp>
      <p:grpSp>
        <p:nvGrpSpPr>
          <p:cNvPr id="2" name="Group 33"/>
          <p:cNvGrpSpPr>
            <a:grpSpLocks/>
          </p:cNvGrpSpPr>
          <p:nvPr/>
        </p:nvGrpSpPr>
        <p:grpSpPr bwMode="auto">
          <a:xfrm>
            <a:off x="3962400" y="2374900"/>
            <a:ext cx="2222500" cy="449263"/>
            <a:chOff x="2496" y="1496"/>
            <a:chExt cx="1400" cy="283"/>
          </a:xfrm>
        </p:grpSpPr>
        <p:sp>
          <p:nvSpPr>
            <p:cNvPr id="2495522" name="Line 34"/>
            <p:cNvSpPr>
              <a:spLocks noChangeShapeType="1"/>
            </p:cNvSpPr>
            <p:nvPr/>
          </p:nvSpPr>
          <p:spPr bwMode="auto">
            <a:xfrm flipH="1">
              <a:off x="3570" y="1496"/>
              <a:ext cx="326" cy="16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99" name="Rectangle 35"/>
            <p:cNvSpPr>
              <a:spLocks noChangeArrowheads="1"/>
            </p:cNvSpPr>
            <p:nvPr/>
          </p:nvSpPr>
          <p:spPr bwMode="auto">
            <a:xfrm>
              <a:off x="2496" y="1584"/>
              <a:ext cx="107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2.1 </a:t>
              </a:r>
              <a:r>
                <a:rPr lang="en-US" altLang="zh-TW" sz="2000" b="0">
                  <a:latin typeface="Arial" charset="0"/>
                  <a:ea typeface="新細明體" pitchFamily="18" charset="-120"/>
                </a:rPr>
                <a:t>save state</a:t>
              </a:r>
            </a:p>
          </p:txBody>
        </p:sp>
      </p:grpSp>
      <p:sp>
        <p:nvSpPr>
          <p:cNvPr id="27683" name="Rectangle 36"/>
          <p:cNvSpPr>
            <a:spLocks noChangeArrowheads="1"/>
          </p:cNvSpPr>
          <p:nvPr/>
        </p:nvSpPr>
        <p:spPr bwMode="auto">
          <a:xfrm>
            <a:off x="7620000" y="4019550"/>
            <a:ext cx="10572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latin typeface="Arial" charset="0"/>
                <a:ea typeface="新細明體" pitchFamily="18" charset="-120"/>
              </a:rPr>
              <a:t>output</a:t>
            </a:r>
          </a:p>
          <a:p>
            <a:pPr algn="l">
              <a:lnSpc>
                <a:spcPct val="85000"/>
              </a:lnSpc>
            </a:pPr>
            <a:r>
              <a:rPr lang="en-US" altLang="zh-TW" sz="2000" b="0">
                <a:latin typeface="Arial" charset="0"/>
                <a:ea typeface="新細明體" pitchFamily="18" charset="-120"/>
              </a:rPr>
              <a:t>interrupt</a:t>
            </a:r>
          </a:p>
          <a:p>
            <a:pPr algn="l">
              <a:lnSpc>
                <a:spcPct val="85000"/>
              </a:lnSpc>
            </a:pPr>
            <a:r>
              <a:rPr lang="en-US" altLang="zh-TW" sz="2000" b="0">
                <a:latin typeface="Arial" charset="0"/>
                <a:ea typeface="新細明體" pitchFamily="18" charset="-120"/>
              </a:rPr>
              <a:t>service</a:t>
            </a:r>
          </a:p>
          <a:p>
            <a:pPr algn="l">
              <a:lnSpc>
                <a:spcPct val="85000"/>
              </a:lnSpc>
            </a:pPr>
            <a:r>
              <a:rPr lang="en-US" altLang="zh-TW" sz="2000" b="0">
                <a:latin typeface="Arial" charset="0"/>
                <a:ea typeface="新細明體" pitchFamily="18" charset="-120"/>
              </a:rPr>
              <a:t>routine</a:t>
            </a:r>
          </a:p>
        </p:txBody>
      </p:sp>
      <p:sp>
        <p:nvSpPr>
          <p:cNvPr id="2495525" name="Line 37"/>
          <p:cNvSpPr>
            <a:spLocks noChangeShapeType="1"/>
          </p:cNvSpPr>
          <p:nvPr/>
        </p:nvSpPr>
        <p:spPr bwMode="auto">
          <a:xfrm>
            <a:off x="6172200" y="1524000"/>
            <a:ext cx="0" cy="3810000"/>
          </a:xfrm>
          <a:prstGeom prst="line">
            <a:avLst/>
          </a:prstGeom>
          <a:noFill/>
          <a:ln w="28575">
            <a:solidFill>
              <a:schemeClr val="tx1"/>
            </a:solidFill>
            <a:round/>
            <a:headEnd/>
            <a:tailEnd/>
          </a:ln>
          <a:effectLst/>
        </p:spPr>
        <p:txBody>
          <a:bodyPr/>
          <a:lstStyle/>
          <a:p>
            <a:pPr>
              <a:defRPr/>
            </a:pPr>
            <a:endParaRPr lang="zh-TW" altLang="en-US">
              <a:effectLst>
                <a:outerShdw blurRad="38100" dist="38100" dir="2700000" algn="tl">
                  <a:srgbClr val="000000">
                    <a:alpha val="43137"/>
                  </a:srgbClr>
                </a:outerShdw>
              </a:effectLst>
            </a:endParaRPr>
          </a:p>
        </p:txBody>
      </p:sp>
      <p:grpSp>
        <p:nvGrpSpPr>
          <p:cNvPr id="3" name="Group 38"/>
          <p:cNvGrpSpPr>
            <a:grpSpLocks/>
          </p:cNvGrpSpPr>
          <p:nvPr/>
        </p:nvGrpSpPr>
        <p:grpSpPr bwMode="auto">
          <a:xfrm>
            <a:off x="3886200" y="2895600"/>
            <a:ext cx="2286000" cy="1436688"/>
            <a:chOff x="2448" y="1824"/>
            <a:chExt cx="1440" cy="905"/>
          </a:xfrm>
        </p:grpSpPr>
        <p:sp>
          <p:nvSpPr>
            <p:cNvPr id="2495527" name="Line 39"/>
            <p:cNvSpPr>
              <a:spLocks noChangeShapeType="1"/>
            </p:cNvSpPr>
            <p:nvPr/>
          </p:nvSpPr>
          <p:spPr bwMode="auto">
            <a:xfrm>
              <a:off x="2880" y="1824"/>
              <a:ext cx="0" cy="384"/>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96" name="Rectangle 40"/>
            <p:cNvSpPr>
              <a:spLocks noChangeArrowheads="1"/>
            </p:cNvSpPr>
            <p:nvPr/>
          </p:nvSpPr>
          <p:spPr bwMode="auto">
            <a:xfrm>
              <a:off x="2448" y="2208"/>
              <a:ext cx="1152"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2.2</a:t>
              </a:r>
              <a:r>
                <a:rPr lang="en-US" altLang="zh-TW" sz="2000" b="0">
                  <a:latin typeface="Arial" charset="0"/>
                  <a:ea typeface="新細明體" pitchFamily="18" charset="-120"/>
                </a:rPr>
                <a:t> jump to interrupt</a:t>
              </a:r>
            </a:p>
            <a:p>
              <a:pPr algn="l">
                <a:lnSpc>
                  <a:spcPct val="85000"/>
                </a:lnSpc>
              </a:pPr>
              <a:r>
                <a:rPr lang="en-US" altLang="zh-TW" sz="2000" b="0">
                  <a:latin typeface="Arial" charset="0"/>
                  <a:ea typeface="新細明體" pitchFamily="18" charset="-120"/>
                </a:rPr>
                <a:t>service routine</a:t>
              </a:r>
            </a:p>
          </p:txBody>
        </p:sp>
        <p:sp>
          <p:nvSpPr>
            <p:cNvPr id="2495529" name="Line 41"/>
            <p:cNvSpPr>
              <a:spLocks noChangeShapeType="1"/>
            </p:cNvSpPr>
            <p:nvPr/>
          </p:nvSpPr>
          <p:spPr bwMode="auto">
            <a:xfrm>
              <a:off x="3264" y="2352"/>
              <a:ext cx="624" cy="96"/>
            </a:xfrm>
            <a:prstGeom prst="line">
              <a:avLst/>
            </a:prstGeom>
            <a:noFill/>
            <a:ln w="12700">
              <a:solidFill>
                <a:schemeClr val="tx1"/>
              </a:solidFill>
              <a:round/>
              <a:headEn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grpSp>
      <p:grpSp>
        <p:nvGrpSpPr>
          <p:cNvPr id="4" name="Group 42"/>
          <p:cNvGrpSpPr>
            <a:grpSpLocks/>
          </p:cNvGrpSpPr>
          <p:nvPr/>
        </p:nvGrpSpPr>
        <p:grpSpPr bwMode="auto">
          <a:xfrm>
            <a:off x="4495800" y="2438400"/>
            <a:ext cx="1663700" cy="2778125"/>
            <a:chOff x="2832" y="1536"/>
            <a:chExt cx="1048" cy="1750"/>
          </a:xfrm>
        </p:grpSpPr>
        <p:sp>
          <p:nvSpPr>
            <p:cNvPr id="2495531" name="Line 43"/>
            <p:cNvSpPr>
              <a:spLocks noChangeShapeType="1"/>
            </p:cNvSpPr>
            <p:nvPr/>
          </p:nvSpPr>
          <p:spPr bwMode="auto">
            <a:xfrm flipH="1" flipV="1">
              <a:off x="3600" y="2880"/>
              <a:ext cx="280" cy="216"/>
            </a:xfrm>
            <a:prstGeom prst="line">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95532" name="Line 44"/>
            <p:cNvSpPr>
              <a:spLocks noChangeShapeType="1"/>
            </p:cNvSpPr>
            <p:nvPr/>
          </p:nvSpPr>
          <p:spPr bwMode="auto">
            <a:xfrm flipV="1">
              <a:off x="3600" y="1536"/>
              <a:ext cx="272" cy="240"/>
            </a:xfrm>
            <a:prstGeom prst="line">
              <a:avLst/>
            </a:prstGeom>
            <a:noFill/>
            <a:ln w="127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7693" name="Rectangle 45"/>
            <p:cNvSpPr>
              <a:spLocks noChangeArrowheads="1"/>
            </p:cNvSpPr>
            <p:nvPr/>
          </p:nvSpPr>
          <p:spPr bwMode="auto">
            <a:xfrm>
              <a:off x="2832" y="2928"/>
              <a:ext cx="95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2.4</a:t>
              </a:r>
              <a:r>
                <a:rPr lang="en-US" altLang="zh-TW" sz="2000" b="0">
                  <a:latin typeface="Arial" charset="0"/>
                  <a:ea typeface="新細明體" pitchFamily="18" charset="-120"/>
                </a:rPr>
                <a:t> return</a:t>
              </a:r>
            </a:p>
            <a:p>
              <a:pPr algn="l">
                <a:lnSpc>
                  <a:spcPct val="85000"/>
                </a:lnSpc>
              </a:pPr>
              <a:r>
                <a:rPr lang="en-US" altLang="zh-TW" sz="2000" b="0">
                  <a:latin typeface="Arial" charset="0"/>
                  <a:ea typeface="新細明體" pitchFamily="18" charset="-120"/>
                </a:rPr>
                <a:t>to user code</a:t>
              </a:r>
            </a:p>
          </p:txBody>
        </p:sp>
        <p:sp>
          <p:nvSpPr>
            <p:cNvPr id="2495534" name="Line 46"/>
            <p:cNvSpPr>
              <a:spLocks noChangeShapeType="1"/>
            </p:cNvSpPr>
            <p:nvPr/>
          </p:nvSpPr>
          <p:spPr bwMode="auto">
            <a:xfrm>
              <a:off x="3600" y="1776"/>
              <a:ext cx="0" cy="1104"/>
            </a:xfrm>
            <a:prstGeom prst="line">
              <a:avLst/>
            </a:prstGeom>
            <a:noFill/>
            <a:ln w="12700">
              <a:solidFill>
                <a:schemeClr val="tx1"/>
              </a:solidFill>
              <a:round/>
              <a:headEnd/>
              <a:tailEnd/>
            </a:ln>
            <a:effectLst/>
          </p:spPr>
          <p:txBody>
            <a:bodyPr/>
            <a:lstStyle/>
            <a:p>
              <a:pPr>
                <a:defRPr/>
              </a:pPr>
              <a:endParaRPr lang="zh-TW" altLang="en-US">
                <a:effectLst>
                  <a:outerShdw blurRad="38100" dist="38100" dir="2700000" algn="tl">
                    <a:srgbClr val="000000">
                      <a:alpha val="43137"/>
                    </a:srgbClr>
                  </a:outerShdw>
                </a:effectLst>
              </a:endParaRPr>
            </a:p>
          </p:txBody>
        </p:sp>
      </p:grpSp>
      <p:sp>
        <p:nvSpPr>
          <p:cNvPr id="2495535" name="Rectangle 47"/>
          <p:cNvSpPr>
            <a:spLocks noChangeArrowheads="1"/>
          </p:cNvSpPr>
          <p:nvPr/>
        </p:nvSpPr>
        <p:spPr bwMode="auto">
          <a:xfrm>
            <a:off x="7467600" y="3200400"/>
            <a:ext cx="13843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85000"/>
              </a:lnSpc>
            </a:pPr>
            <a:r>
              <a:rPr lang="en-US" altLang="zh-TW" sz="2000" b="0">
                <a:solidFill>
                  <a:srgbClr val="0000FF"/>
                </a:solidFill>
                <a:latin typeface="Arial" charset="0"/>
                <a:ea typeface="新細明體" pitchFamily="18" charset="-120"/>
              </a:rPr>
              <a:t>2.3 </a:t>
            </a:r>
            <a:r>
              <a:rPr lang="en-US" altLang="zh-TW" sz="2000" b="0">
                <a:latin typeface="Arial" charset="0"/>
                <a:ea typeface="新細明體" pitchFamily="18" charset="-120"/>
              </a:rPr>
              <a:t>service interrupt</a:t>
            </a:r>
          </a:p>
        </p:txBody>
      </p:sp>
      <p:sp>
        <p:nvSpPr>
          <p:cNvPr id="2495536" name="Line 48"/>
          <p:cNvSpPr>
            <a:spLocks noChangeShapeType="1"/>
          </p:cNvSpPr>
          <p:nvPr/>
        </p:nvSpPr>
        <p:spPr bwMode="auto">
          <a:xfrm>
            <a:off x="2844800" y="3302000"/>
            <a:ext cx="0" cy="381000"/>
          </a:xfrm>
          <a:prstGeom prst="line">
            <a:avLst/>
          </a:prstGeom>
          <a:noFill/>
          <a:ln w="28575">
            <a:solidFill>
              <a:srgbClr val="A50021"/>
            </a:solidFill>
            <a:round/>
            <a:headEn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sp>
        <p:nvSpPr>
          <p:cNvPr id="2495537" name="AutoShape 49"/>
          <p:cNvSpPr>
            <a:spLocks/>
          </p:cNvSpPr>
          <p:nvPr/>
        </p:nvSpPr>
        <p:spPr bwMode="auto">
          <a:xfrm>
            <a:off x="7391400" y="1600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95538" name="AutoShape 50"/>
          <p:cNvSpPr>
            <a:spLocks/>
          </p:cNvSpPr>
          <p:nvPr/>
        </p:nvSpPr>
        <p:spPr bwMode="auto">
          <a:xfrm>
            <a:off x="7391400" y="3886200"/>
            <a:ext cx="228600" cy="1371600"/>
          </a:xfrm>
          <a:prstGeom prst="rightBrace">
            <a:avLst>
              <a:gd name="adj1" fmla="val 50000"/>
              <a:gd name="adj2" fmla="val 50000"/>
            </a:avLst>
          </a:prstGeom>
          <a:noFill/>
          <a:ln w="127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634389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553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2495500"/>
                                        </p:tgtEl>
                                        <p:attrNameLst>
                                          <p:attrName>style.visibility</p:attrName>
                                        </p:attrNameLst>
                                      </p:cBhvr>
                                      <p:to>
                                        <p:strVal val="visible"/>
                                      </p:to>
                                    </p:set>
                                    <p:animEffect transition="in" filter="wipe(left)">
                                      <p:cBhvr>
                                        <p:cTn id="18" dur="500"/>
                                        <p:tgtEl>
                                          <p:spTgt spid="2495500"/>
                                        </p:tgtEl>
                                      </p:cBhvr>
                                    </p:animEffect>
                                  </p:childTnLst>
                                </p:cTn>
                              </p:par>
                            </p:childTnLst>
                          </p:cTn>
                        </p:par>
                        <p:par>
                          <p:cTn id="19" fill="hold" nodeType="afterGroup">
                            <p:stCondLst>
                              <p:cond delay="1000"/>
                            </p:stCondLst>
                            <p:childTnLst>
                              <p:par>
                                <p:cTn id="20" presetID="22" presetClass="entr" presetSubtype="1" fill="hold" nodeType="afterEffect">
                                  <p:stCondLst>
                                    <p:cond delay="0"/>
                                  </p:stCondLst>
                                  <p:childTnLst>
                                    <p:set>
                                      <p:cBhvr>
                                        <p:cTn id="21" dur="1" fill="hold">
                                          <p:stCondLst>
                                            <p:cond delay="0"/>
                                          </p:stCondLst>
                                        </p:cTn>
                                        <p:tgtEl>
                                          <p:spTgt spid="2495536"/>
                                        </p:tgtEl>
                                        <p:attrNameLst>
                                          <p:attrName>style.visibility</p:attrName>
                                        </p:attrNameLst>
                                      </p:cBhvr>
                                      <p:to>
                                        <p:strVal val="visible"/>
                                      </p:to>
                                    </p:set>
                                    <p:animEffect transition="in" filter="wipe(up)">
                                      <p:cBhvr>
                                        <p:cTn id="22" dur="500"/>
                                        <p:tgtEl>
                                          <p:spTgt spid="2495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55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FAC83FFB-BCD1-4C45-A416-7B8D618CA7B7}" type="slidenum">
              <a:rPr lang="en-US" altLang="zh-TW" sz="1400" smtClean="0">
                <a:latin typeface="Comic Sans MS" pitchFamily="66" charset="0"/>
              </a:rPr>
              <a:pPr/>
              <a:t>19</a:t>
            </a:fld>
            <a:endParaRPr lang="en-US" altLang="zh-TW" sz="1400" smtClean="0">
              <a:latin typeface="Comic Sans MS" pitchFamily="66" charset="0"/>
            </a:endParaRPr>
          </a:p>
        </p:txBody>
      </p:sp>
      <p:sp>
        <p:nvSpPr>
          <p:cNvPr id="28675" name="Rectangle 2"/>
          <p:cNvSpPr>
            <a:spLocks noGrp="1" noChangeArrowheads="1"/>
          </p:cNvSpPr>
          <p:nvPr>
            <p:ph type="title"/>
          </p:nvPr>
        </p:nvSpPr>
        <p:spPr>
          <a:xfrm>
            <a:off x="457200" y="274638"/>
            <a:ext cx="8229600" cy="792162"/>
          </a:xfrm>
        </p:spPr>
        <p:txBody>
          <a:bodyPr/>
          <a:lstStyle/>
          <a:p>
            <a:r>
              <a:rPr lang="en-US" altLang="zh-TW" sz="3600" b="1" dirty="0" smtClean="0">
                <a:solidFill>
                  <a:srgbClr val="FF3300"/>
                </a:solidFill>
                <a:ea typeface="新細明體" pitchFamily="18" charset="-120"/>
              </a:rPr>
              <a:t>Direct-Memory Access (DMA)</a:t>
            </a:r>
          </a:p>
        </p:txBody>
      </p:sp>
      <p:sp>
        <p:nvSpPr>
          <p:cNvPr id="28676" name="Rectangle 3"/>
          <p:cNvSpPr>
            <a:spLocks noGrp="1" noChangeArrowheads="1"/>
          </p:cNvSpPr>
          <p:nvPr>
            <p:ph type="body" idx="1"/>
          </p:nvPr>
        </p:nvSpPr>
        <p:spPr>
          <a:xfrm>
            <a:off x="457200" y="1219200"/>
            <a:ext cx="8153400" cy="4114800"/>
          </a:xfrm>
        </p:spPr>
        <p:txBody>
          <a:bodyPr>
            <a:normAutofit lnSpcReduction="10000"/>
          </a:bodyPr>
          <a:lstStyle/>
          <a:p>
            <a:pPr>
              <a:spcBef>
                <a:spcPct val="50000"/>
              </a:spcBef>
            </a:pPr>
            <a:r>
              <a:rPr lang="en-US" altLang="zh-TW" smtClean="0">
                <a:ea typeface="新細明體" pitchFamily="18" charset="-120"/>
              </a:rPr>
              <a:t>Interrupt-driven IO relieves the CPU from waiting for every IO event</a:t>
            </a:r>
          </a:p>
          <a:p>
            <a:pPr>
              <a:spcBef>
                <a:spcPct val="50000"/>
              </a:spcBef>
            </a:pPr>
            <a:r>
              <a:rPr lang="en-US" altLang="zh-TW" smtClean="0">
                <a:ea typeface="新細明體" pitchFamily="18" charset="-120"/>
              </a:rPr>
              <a:t>But the CPU can still be bogged down if it is used in transferring IO data.</a:t>
            </a:r>
          </a:p>
          <a:p>
            <a:pPr lvl="1">
              <a:spcBef>
                <a:spcPct val="50000"/>
              </a:spcBef>
            </a:pPr>
            <a:r>
              <a:rPr lang="en-US" altLang="zh-TW" smtClean="0">
                <a:ea typeface="新細明體" pitchFamily="18" charset="-120"/>
              </a:rPr>
              <a:t>Typically </a:t>
            </a:r>
            <a:r>
              <a:rPr lang="en-US" altLang="zh-TW" smtClean="0">
                <a:solidFill>
                  <a:srgbClr val="0000FF"/>
                </a:solidFill>
                <a:ea typeface="新細明體" pitchFamily="18" charset="-120"/>
              </a:rPr>
              <a:t>blocks</a:t>
            </a:r>
            <a:r>
              <a:rPr lang="en-US" altLang="zh-TW" smtClean="0">
                <a:ea typeface="新細明體" pitchFamily="18" charset="-120"/>
              </a:rPr>
              <a:t> of bytes.</a:t>
            </a:r>
          </a:p>
          <a:p>
            <a:r>
              <a:rPr lang="en-US" altLang="zh-TW" smtClean="0">
                <a:ea typeface="新細明體" pitchFamily="18" charset="-120"/>
              </a:rPr>
              <a:t>For high-bandwidth devices (like disks) interrupt-driven I/O would consume a </a:t>
            </a:r>
            <a:r>
              <a:rPr lang="en-US" altLang="zh-TW" i="1" smtClean="0">
                <a:ea typeface="新細明體" pitchFamily="18" charset="-120"/>
              </a:rPr>
              <a:t>lot</a:t>
            </a:r>
            <a:r>
              <a:rPr lang="en-US" altLang="zh-TW" smtClean="0">
                <a:ea typeface="新細明體" pitchFamily="18" charset="-120"/>
              </a:rPr>
              <a:t> of processor cycles</a:t>
            </a:r>
          </a:p>
        </p:txBody>
      </p:sp>
    </p:spTree>
    <p:extLst>
      <p:ext uri="{BB962C8B-B14F-4D97-AF65-F5344CB8AC3E}">
        <p14:creationId xmlns:p14="http://schemas.microsoft.com/office/powerpoint/2010/main" val="306518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39F9D25-CAF1-4175-A9DD-8B1FCE3E1175}" type="slidenum">
              <a:rPr lang="en-US" altLang="zh-TW" sz="1400" smtClean="0">
                <a:latin typeface="Comic Sans MS" pitchFamily="66" charset="0"/>
              </a:rPr>
              <a:pPr/>
              <a:t>2</a:t>
            </a:fld>
            <a:endParaRPr lang="en-US" altLang="zh-TW" sz="1400" smtClean="0">
              <a:latin typeface="Comic Sans MS" pitchFamily="66" charset="0"/>
            </a:endParaRPr>
          </a:p>
        </p:txBody>
      </p:sp>
      <p:sp>
        <p:nvSpPr>
          <p:cNvPr id="11267" name="Rectangle 2"/>
          <p:cNvSpPr>
            <a:spLocks noGrp="1" noChangeArrowheads="1"/>
          </p:cNvSpPr>
          <p:nvPr>
            <p:ph type="title"/>
          </p:nvPr>
        </p:nvSpPr>
        <p:spPr>
          <a:xfrm>
            <a:off x="628650" y="171450"/>
            <a:ext cx="7962900" cy="590550"/>
          </a:xfrm>
          <a:noFill/>
        </p:spPr>
        <p:txBody>
          <a:bodyPr lIns="90488" tIns="44450" rIns="90488" bIns="44450">
            <a:normAutofit fontScale="90000"/>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Motivation: Who Cares About I/O?</a:t>
            </a:r>
          </a:p>
        </p:txBody>
      </p:sp>
      <p:sp>
        <p:nvSpPr>
          <p:cNvPr id="2442243" name="Rectangle 3"/>
          <p:cNvSpPr>
            <a:spLocks noGrp="1" noChangeArrowheads="1"/>
          </p:cNvSpPr>
          <p:nvPr>
            <p:ph type="body" idx="1"/>
          </p:nvPr>
        </p:nvSpPr>
        <p:spPr>
          <a:xfrm>
            <a:off x="381000" y="990600"/>
            <a:ext cx="8477250" cy="4800600"/>
          </a:xfrm>
          <a:noFill/>
        </p:spPr>
        <p:txBody>
          <a:bodyPr lIns="90488" tIns="44450" rIns="90488" bIns="44450">
            <a:normAutofit fontScale="92500"/>
          </a:bodyPr>
          <a:lstStyle/>
          <a:p>
            <a:pPr marL="285750" indent="-285750">
              <a:spcBef>
                <a:spcPct val="35000"/>
              </a:spcBef>
            </a:pPr>
            <a:r>
              <a:rPr lang="en-US" altLang="zh-TW" dirty="0" smtClean="0">
                <a:solidFill>
                  <a:srgbClr val="A50021"/>
                </a:solidFill>
                <a:ea typeface="新細明體" pitchFamily="18" charset="-120"/>
              </a:rPr>
              <a:t>CPU Performance: 60% improvement per year</a:t>
            </a:r>
          </a:p>
          <a:p>
            <a:pPr marL="285750" indent="-285750">
              <a:spcBef>
                <a:spcPct val="35000"/>
              </a:spcBef>
            </a:pPr>
            <a:r>
              <a:rPr lang="en-US" altLang="zh-TW" dirty="0" smtClean="0">
                <a:ea typeface="新細明體" pitchFamily="18" charset="-120"/>
              </a:rPr>
              <a:t>I/O system performance: &lt; 10% improvement per year</a:t>
            </a:r>
          </a:p>
          <a:p>
            <a:pPr marL="685800" lvl="1">
              <a:spcBef>
                <a:spcPct val="35000"/>
              </a:spcBef>
            </a:pPr>
            <a:r>
              <a:rPr lang="en-US" altLang="zh-TW" dirty="0">
                <a:ea typeface="新細明體" pitchFamily="18" charset="-120"/>
              </a:rPr>
              <a:t> </a:t>
            </a:r>
            <a:r>
              <a:rPr lang="en-US" altLang="zh-TW" dirty="0" smtClean="0">
                <a:ea typeface="新細明體" pitchFamily="18" charset="-120"/>
              </a:rPr>
              <a:t>sometimes limited </a:t>
            </a:r>
            <a:r>
              <a:rPr lang="en-US" altLang="zh-TW" dirty="0">
                <a:ea typeface="新細明體" pitchFamily="18" charset="-120"/>
              </a:rPr>
              <a:t>by </a:t>
            </a:r>
            <a:r>
              <a:rPr lang="en-US" altLang="zh-TW" i="1" dirty="0">
                <a:ea typeface="新細明體" pitchFamily="18" charset="-120"/>
              </a:rPr>
              <a:t>mechanical</a:t>
            </a:r>
            <a:r>
              <a:rPr lang="en-US" altLang="zh-TW" dirty="0">
                <a:ea typeface="新細明體" pitchFamily="18" charset="-120"/>
              </a:rPr>
              <a:t> delays (disk I/O)</a:t>
            </a:r>
            <a:endParaRPr lang="en-US" altLang="zh-TW" dirty="0" smtClean="0">
              <a:ea typeface="新細明體" pitchFamily="18" charset="-120"/>
            </a:endParaRPr>
          </a:p>
          <a:p>
            <a:pPr marL="285750" indent="-285750">
              <a:spcBef>
                <a:spcPct val="35000"/>
              </a:spcBef>
            </a:pPr>
            <a:r>
              <a:rPr lang="en-US" altLang="zh-TW" dirty="0" smtClean="0">
                <a:solidFill>
                  <a:srgbClr val="A50021"/>
                </a:solidFill>
                <a:ea typeface="新細明體" pitchFamily="18" charset="-120"/>
              </a:rPr>
              <a:t>10%  IO &amp; 10x CPU =&gt;   5x Performance</a:t>
            </a:r>
            <a:r>
              <a:rPr lang="en-US" altLang="zh-TW" dirty="0" smtClean="0">
                <a:solidFill>
                  <a:schemeClr val="bg2"/>
                </a:solidFill>
                <a:ea typeface="新細明體" pitchFamily="18" charset="-120"/>
              </a:rPr>
              <a:t> </a:t>
            </a:r>
            <a:r>
              <a:rPr lang="en-US" altLang="zh-TW" dirty="0" smtClean="0">
                <a:solidFill>
                  <a:srgbClr val="FC0128"/>
                </a:solidFill>
                <a:ea typeface="新細明體" pitchFamily="18" charset="-120"/>
              </a:rPr>
              <a:t>(lose 50%)</a:t>
            </a:r>
          </a:p>
          <a:p>
            <a:pPr marL="685800" lvl="1" indent="-228600">
              <a:spcBef>
                <a:spcPct val="35000"/>
              </a:spcBef>
              <a:buFontTx/>
              <a:buNone/>
            </a:pPr>
            <a:r>
              <a:rPr lang="en-US" altLang="zh-TW" dirty="0" smtClean="0">
                <a:ea typeface="新細明體" pitchFamily="18" charset="-120"/>
              </a:rPr>
              <a:t>10%  IO &amp;  100x CPU =&gt; 10x Performance </a:t>
            </a:r>
            <a:r>
              <a:rPr lang="en-US" altLang="zh-TW" dirty="0" smtClean="0">
                <a:solidFill>
                  <a:srgbClr val="FC0128"/>
                </a:solidFill>
                <a:ea typeface="新細明體" pitchFamily="18" charset="-120"/>
              </a:rPr>
              <a:t>(lose 90%)</a:t>
            </a:r>
            <a:endParaRPr lang="en-US" altLang="zh-TW" dirty="0" smtClean="0">
              <a:ea typeface="新細明體" pitchFamily="18" charset="-120"/>
            </a:endParaRPr>
          </a:p>
          <a:p>
            <a:pPr marL="285750" indent="-285750">
              <a:spcBef>
                <a:spcPct val="35000"/>
              </a:spcBef>
            </a:pPr>
            <a:r>
              <a:rPr lang="en-US" altLang="zh-TW" dirty="0" smtClean="0">
                <a:ea typeface="新細明體" pitchFamily="18" charset="-120"/>
              </a:rPr>
              <a:t> I/O bottleneck: </a:t>
            </a:r>
            <a:endParaRPr lang="en-US" altLang="zh-TW" dirty="0" smtClean="0">
              <a:solidFill>
                <a:srgbClr val="FC0128"/>
              </a:solidFill>
              <a:ea typeface="新細明體" pitchFamily="18" charset="-120"/>
            </a:endParaRPr>
          </a:p>
          <a:p>
            <a:pPr marL="685800" lvl="1" indent="-228600">
              <a:spcBef>
                <a:spcPct val="35000"/>
              </a:spcBef>
              <a:buFontTx/>
              <a:buNone/>
            </a:pPr>
            <a:r>
              <a:rPr lang="en-US" altLang="zh-TW" dirty="0" smtClean="0">
                <a:solidFill>
                  <a:schemeClr val="accent6">
                    <a:lumMod val="50000"/>
                  </a:schemeClr>
                </a:solidFill>
                <a:ea typeface="新細明體" pitchFamily="18" charset="-120"/>
              </a:rPr>
              <a:t>Diminishing value of faster CPUs</a:t>
            </a:r>
          </a:p>
        </p:txBody>
      </p:sp>
    </p:spTree>
    <p:extLst>
      <p:ext uri="{BB962C8B-B14F-4D97-AF65-F5344CB8AC3E}">
        <p14:creationId xmlns:p14="http://schemas.microsoft.com/office/powerpoint/2010/main" val="418645152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42243">
                                            <p:txEl>
                                              <p:pRg st="0" end="0"/>
                                            </p:txEl>
                                          </p:spTgt>
                                        </p:tgtEl>
                                        <p:attrNameLst>
                                          <p:attrName>style.visibility</p:attrName>
                                        </p:attrNameLst>
                                      </p:cBhvr>
                                      <p:to>
                                        <p:strVal val="visible"/>
                                      </p:to>
                                    </p:set>
                                    <p:anim calcmode="lin" valueType="num">
                                      <p:cBhvr additive="base">
                                        <p:cTn id="7" dur="500" fill="hold"/>
                                        <p:tgtEl>
                                          <p:spTgt spid="2442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42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42243">
                                            <p:txEl>
                                              <p:pRg st="1" end="1"/>
                                            </p:txEl>
                                          </p:spTgt>
                                        </p:tgtEl>
                                        <p:attrNameLst>
                                          <p:attrName>style.visibility</p:attrName>
                                        </p:attrNameLst>
                                      </p:cBhvr>
                                      <p:to>
                                        <p:strVal val="visible"/>
                                      </p:to>
                                    </p:set>
                                    <p:anim calcmode="lin" valueType="num">
                                      <p:cBhvr additive="base">
                                        <p:cTn id="13" dur="500" fill="hold"/>
                                        <p:tgtEl>
                                          <p:spTgt spid="24422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4224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442243">
                                            <p:txEl>
                                              <p:pRg st="2" end="2"/>
                                            </p:txEl>
                                          </p:spTgt>
                                        </p:tgtEl>
                                        <p:attrNameLst>
                                          <p:attrName>style.visibility</p:attrName>
                                        </p:attrNameLst>
                                      </p:cBhvr>
                                      <p:to>
                                        <p:strVal val="visible"/>
                                      </p:to>
                                    </p:set>
                                    <p:anim calcmode="lin" valueType="num">
                                      <p:cBhvr additive="base">
                                        <p:cTn id="17" dur="500" fill="hold"/>
                                        <p:tgtEl>
                                          <p:spTgt spid="2442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442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442243">
                                            <p:txEl>
                                              <p:pRg st="3" end="3"/>
                                            </p:txEl>
                                          </p:spTgt>
                                        </p:tgtEl>
                                        <p:attrNameLst>
                                          <p:attrName>style.visibility</p:attrName>
                                        </p:attrNameLst>
                                      </p:cBhvr>
                                      <p:to>
                                        <p:strVal val="visible"/>
                                      </p:to>
                                    </p:set>
                                    <p:anim calcmode="lin" valueType="num">
                                      <p:cBhvr additive="base">
                                        <p:cTn id="23" dur="500" fill="hold"/>
                                        <p:tgtEl>
                                          <p:spTgt spid="2442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44224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442243">
                                            <p:txEl>
                                              <p:pRg st="4" end="4"/>
                                            </p:txEl>
                                          </p:spTgt>
                                        </p:tgtEl>
                                        <p:attrNameLst>
                                          <p:attrName>style.visibility</p:attrName>
                                        </p:attrNameLst>
                                      </p:cBhvr>
                                      <p:to>
                                        <p:strVal val="visible"/>
                                      </p:to>
                                    </p:set>
                                    <p:anim calcmode="lin" valueType="num">
                                      <p:cBhvr additive="base">
                                        <p:cTn id="27" dur="500" fill="hold"/>
                                        <p:tgtEl>
                                          <p:spTgt spid="244224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42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442243">
                                            <p:txEl>
                                              <p:pRg st="5" end="5"/>
                                            </p:txEl>
                                          </p:spTgt>
                                        </p:tgtEl>
                                        <p:attrNameLst>
                                          <p:attrName>style.visibility</p:attrName>
                                        </p:attrNameLst>
                                      </p:cBhvr>
                                      <p:to>
                                        <p:strVal val="visible"/>
                                      </p:to>
                                    </p:set>
                                    <p:anim calcmode="lin" valueType="num">
                                      <p:cBhvr additive="base">
                                        <p:cTn id="33" dur="500" fill="hold"/>
                                        <p:tgtEl>
                                          <p:spTgt spid="244224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44224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442243">
                                            <p:txEl>
                                              <p:pRg st="6" end="6"/>
                                            </p:txEl>
                                          </p:spTgt>
                                        </p:tgtEl>
                                        <p:attrNameLst>
                                          <p:attrName>style.visibility</p:attrName>
                                        </p:attrNameLst>
                                      </p:cBhvr>
                                      <p:to>
                                        <p:strVal val="visible"/>
                                      </p:to>
                                    </p:set>
                                    <p:anim calcmode="lin" valueType="num">
                                      <p:cBhvr additive="base">
                                        <p:cTn id="37" dur="500" fill="hold"/>
                                        <p:tgtEl>
                                          <p:spTgt spid="244224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42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2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1E1709B4-84B6-4CC8-A046-23D7415164B2}" type="slidenum">
              <a:rPr lang="en-US" altLang="zh-TW" sz="1400" smtClean="0">
                <a:latin typeface="Comic Sans MS" pitchFamily="66" charset="0"/>
              </a:rPr>
              <a:pPr/>
              <a:t>20</a:t>
            </a:fld>
            <a:endParaRPr lang="en-US" altLang="zh-TW" sz="1400" smtClean="0">
              <a:latin typeface="Comic Sans MS" pitchFamily="66" charset="0"/>
            </a:endParaRPr>
          </a:p>
        </p:txBody>
      </p:sp>
      <p:sp>
        <p:nvSpPr>
          <p:cNvPr id="1028"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DMA</a:t>
            </a:r>
          </a:p>
        </p:txBody>
      </p:sp>
      <p:sp>
        <p:nvSpPr>
          <p:cNvPr id="1029" name="Rectangle 3"/>
          <p:cNvSpPr>
            <a:spLocks noGrp="1" noChangeArrowheads="1"/>
          </p:cNvSpPr>
          <p:nvPr>
            <p:ph type="body" idx="1"/>
          </p:nvPr>
        </p:nvSpPr>
        <p:spPr>
          <a:xfrm>
            <a:off x="304800" y="1143000"/>
            <a:ext cx="8458200" cy="4114800"/>
          </a:xfrm>
        </p:spPr>
        <p:txBody>
          <a:bodyPr/>
          <a:lstStyle/>
          <a:p>
            <a:pPr>
              <a:spcBef>
                <a:spcPct val="0"/>
              </a:spcBef>
            </a:pPr>
            <a:r>
              <a:rPr lang="en-US" altLang="zh-TW" smtClean="0">
                <a:ea typeface="新細明體" pitchFamily="18" charset="-120"/>
              </a:rPr>
              <a:t>DMA – the I/O controller has the ability to transfer data </a:t>
            </a:r>
            <a:r>
              <a:rPr lang="en-US" altLang="zh-TW" smtClean="0">
                <a:solidFill>
                  <a:srgbClr val="0000FF"/>
                </a:solidFill>
                <a:ea typeface="新細明體" pitchFamily="18" charset="-120"/>
              </a:rPr>
              <a:t>directly</a:t>
            </a:r>
            <a:r>
              <a:rPr lang="en-US" altLang="zh-TW" smtClean="0">
                <a:ea typeface="新細明體" pitchFamily="18" charset="-120"/>
              </a:rPr>
              <a:t> to/from the memory without involving the processor </a:t>
            </a:r>
          </a:p>
        </p:txBody>
      </p:sp>
      <p:graphicFrame>
        <p:nvGraphicFramePr>
          <p:cNvPr id="1026" name="Object 4"/>
          <p:cNvGraphicFramePr>
            <a:graphicFrameLocks noChangeAspect="1"/>
          </p:cNvGraphicFramePr>
          <p:nvPr/>
        </p:nvGraphicFramePr>
        <p:xfrm>
          <a:off x="1524000" y="3810000"/>
          <a:ext cx="6038850" cy="2487613"/>
        </p:xfrm>
        <a:graphic>
          <a:graphicData uri="http://schemas.openxmlformats.org/presentationml/2006/ole">
            <mc:AlternateContent xmlns:mc="http://schemas.openxmlformats.org/markup-compatibility/2006">
              <mc:Choice xmlns:v="urn:schemas-microsoft-com:vml" Requires="v">
                <p:oleObj spid="_x0000_s1050" name="VISIO" r:id="rId3" imgW="6409800" imgH="2605320" progId="Visio.Drawing.5">
                  <p:embed/>
                </p:oleObj>
              </mc:Choice>
              <mc:Fallback>
                <p:oleObj name="VISIO" r:id="rId3" imgW="6409800" imgH="260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10000"/>
                        <a:ext cx="6038850" cy="248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8253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A7A04E9D-4333-4111-AA62-3A82E51D67DB}" type="slidenum">
              <a:rPr lang="en-US" altLang="zh-TW" sz="1400" smtClean="0">
                <a:latin typeface="Comic Sans MS" pitchFamily="66" charset="0"/>
              </a:rPr>
              <a:pPr/>
              <a:t>21</a:t>
            </a:fld>
            <a:endParaRPr lang="en-US" altLang="zh-TW" sz="1400" smtClean="0">
              <a:latin typeface="Comic Sans MS" pitchFamily="66" charset="0"/>
            </a:endParaRPr>
          </a:p>
        </p:txBody>
      </p:sp>
      <p:sp>
        <p:nvSpPr>
          <p:cNvPr id="29699"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DMA</a:t>
            </a:r>
          </a:p>
        </p:txBody>
      </p:sp>
      <p:sp>
        <p:nvSpPr>
          <p:cNvPr id="29700" name="Rectangle 3"/>
          <p:cNvSpPr>
            <a:spLocks noGrp="1" noChangeArrowheads="1"/>
          </p:cNvSpPr>
          <p:nvPr>
            <p:ph type="body" idx="1"/>
          </p:nvPr>
        </p:nvSpPr>
        <p:spPr>
          <a:xfrm>
            <a:off x="457200" y="1066800"/>
            <a:ext cx="8153400" cy="4648200"/>
          </a:xfrm>
        </p:spPr>
        <p:txBody>
          <a:bodyPr/>
          <a:lstStyle/>
          <a:p>
            <a:pPr>
              <a:spcBef>
                <a:spcPct val="35000"/>
              </a:spcBef>
            </a:pPr>
            <a:r>
              <a:rPr lang="en-US" altLang="zh-TW" sz="2400" smtClean="0">
                <a:ea typeface="新細明體" pitchFamily="18" charset="-120"/>
              </a:rPr>
              <a:t>Consider printing a 60-line by 80-character page</a:t>
            </a:r>
          </a:p>
          <a:p>
            <a:pPr>
              <a:spcBef>
                <a:spcPct val="35000"/>
              </a:spcBef>
            </a:pPr>
            <a:r>
              <a:rPr lang="en-US" altLang="zh-TW" sz="2400" smtClean="0">
                <a:ea typeface="新細明體" pitchFamily="18" charset="-120"/>
              </a:rPr>
              <a:t>With no DMA:</a:t>
            </a:r>
          </a:p>
          <a:p>
            <a:pPr lvl="1">
              <a:spcBef>
                <a:spcPct val="35000"/>
              </a:spcBef>
            </a:pPr>
            <a:r>
              <a:rPr lang="en-US" altLang="zh-TW" sz="2000" smtClean="0">
                <a:ea typeface="新細明體" pitchFamily="18" charset="-120"/>
              </a:rPr>
              <a:t>CPU will be interrupted </a:t>
            </a:r>
            <a:r>
              <a:rPr lang="en-US" altLang="zh-TW" sz="2000" smtClean="0">
                <a:solidFill>
                  <a:srgbClr val="FF0000"/>
                </a:solidFill>
                <a:ea typeface="新細明體" pitchFamily="18" charset="-120"/>
              </a:rPr>
              <a:t>4800 times</a:t>
            </a:r>
            <a:r>
              <a:rPr lang="en-US" altLang="zh-TW" sz="2000" smtClean="0">
                <a:ea typeface="新細明體" pitchFamily="18" charset="-120"/>
              </a:rPr>
              <a:t>, once for each character printed.</a:t>
            </a:r>
          </a:p>
          <a:p>
            <a:pPr>
              <a:spcBef>
                <a:spcPct val="35000"/>
              </a:spcBef>
            </a:pPr>
            <a:r>
              <a:rPr lang="en-US" altLang="zh-TW" sz="2400" smtClean="0">
                <a:ea typeface="新細明體" pitchFamily="18" charset="-120"/>
              </a:rPr>
              <a:t>With DMA:</a:t>
            </a:r>
          </a:p>
          <a:p>
            <a:pPr lvl="1">
              <a:spcBef>
                <a:spcPct val="35000"/>
              </a:spcBef>
            </a:pPr>
            <a:r>
              <a:rPr lang="en-US" altLang="zh-TW" sz="2000" smtClean="0">
                <a:ea typeface="新細明體" pitchFamily="18" charset="-120"/>
              </a:rPr>
              <a:t>OS sets up an I/O buffer and CPU writes the characters into the buffer.</a:t>
            </a:r>
          </a:p>
          <a:p>
            <a:pPr lvl="1">
              <a:spcBef>
                <a:spcPct val="35000"/>
              </a:spcBef>
            </a:pPr>
            <a:r>
              <a:rPr lang="en-US" altLang="zh-TW" sz="2000" smtClean="0">
                <a:ea typeface="新細明體" pitchFamily="18" charset="-120"/>
              </a:rPr>
              <a:t>DMA is commanded (includes the beginning address of the buffer and its size) to print the buffer.</a:t>
            </a:r>
          </a:p>
          <a:p>
            <a:pPr lvl="1">
              <a:spcBef>
                <a:spcPct val="35000"/>
              </a:spcBef>
            </a:pPr>
            <a:r>
              <a:rPr lang="en-US" altLang="zh-TW" sz="2000" smtClean="0">
                <a:ea typeface="新細明體" pitchFamily="18" charset="-120"/>
              </a:rPr>
              <a:t>DMA will take items from the buffer one-at-a-time and performs everything requested.</a:t>
            </a:r>
          </a:p>
          <a:p>
            <a:pPr lvl="1">
              <a:spcBef>
                <a:spcPct val="35000"/>
              </a:spcBef>
            </a:pPr>
            <a:r>
              <a:rPr lang="en-US" altLang="zh-TW" sz="2000" smtClean="0">
                <a:ea typeface="新細明體" pitchFamily="18" charset="-120"/>
              </a:rPr>
              <a:t>Once the operation is complete, the DMA sends a </a:t>
            </a:r>
            <a:r>
              <a:rPr lang="en-US" altLang="zh-TW" sz="2000" smtClean="0">
                <a:solidFill>
                  <a:srgbClr val="FF0000"/>
                </a:solidFill>
                <a:ea typeface="新細明體" pitchFamily="18" charset="-120"/>
              </a:rPr>
              <a:t>single</a:t>
            </a:r>
            <a:r>
              <a:rPr lang="en-US" altLang="zh-TW" sz="2000" smtClean="0">
                <a:ea typeface="新細明體" pitchFamily="18" charset="-120"/>
              </a:rPr>
              <a:t> interrupt signal to the CPU.</a:t>
            </a:r>
          </a:p>
        </p:txBody>
      </p:sp>
    </p:spTree>
    <p:extLst>
      <p:ext uri="{BB962C8B-B14F-4D97-AF65-F5344CB8AC3E}">
        <p14:creationId xmlns:p14="http://schemas.microsoft.com/office/powerpoint/2010/main" val="97203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11F07F73-C8C5-4F1D-9D07-42B08E019230}" type="slidenum">
              <a:rPr lang="en-US" altLang="zh-TW" sz="1400" smtClean="0">
                <a:latin typeface="Comic Sans MS" pitchFamily="66" charset="0"/>
              </a:rPr>
              <a:pPr/>
              <a:t>22</a:t>
            </a:fld>
            <a:endParaRPr lang="en-US" altLang="zh-TW" sz="1400" smtClean="0">
              <a:latin typeface="Comic Sans MS" pitchFamily="66" charset="0"/>
            </a:endParaRPr>
          </a:p>
        </p:txBody>
      </p:sp>
      <p:sp>
        <p:nvSpPr>
          <p:cNvPr id="30723"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Communication Protocols</a:t>
            </a:r>
          </a:p>
        </p:txBody>
      </p:sp>
      <p:sp>
        <p:nvSpPr>
          <p:cNvPr id="30724" name="Rectangle 3"/>
          <p:cNvSpPr>
            <a:spLocks noGrp="1" noChangeArrowheads="1"/>
          </p:cNvSpPr>
          <p:nvPr>
            <p:ph type="body" idx="1"/>
          </p:nvPr>
        </p:nvSpPr>
        <p:spPr>
          <a:xfrm>
            <a:off x="685800" y="1295400"/>
            <a:ext cx="7772400" cy="4953000"/>
          </a:xfrm>
        </p:spPr>
        <p:txBody>
          <a:bodyPr/>
          <a:lstStyle/>
          <a:p>
            <a:pPr>
              <a:spcBef>
                <a:spcPct val="35000"/>
              </a:spcBef>
            </a:pPr>
            <a:r>
              <a:rPr lang="en-US" altLang="zh-TW" smtClean="0">
                <a:ea typeface="新細明體" pitchFamily="18" charset="-120"/>
              </a:rPr>
              <a:t>Typically </a:t>
            </a:r>
            <a:r>
              <a:rPr lang="en-US" altLang="zh-TW" i="1" smtClean="0">
                <a:ea typeface="新細明體" pitchFamily="18" charset="-120"/>
              </a:rPr>
              <a:t>one</a:t>
            </a:r>
            <a:r>
              <a:rPr lang="en-US" altLang="zh-TW" smtClean="0">
                <a:ea typeface="新細明體" pitchFamily="18" charset="-120"/>
              </a:rPr>
              <a:t> I/O channel controls </a:t>
            </a:r>
            <a:r>
              <a:rPr lang="en-US" altLang="zh-TW" i="1" smtClean="0">
                <a:ea typeface="新細明體" pitchFamily="18" charset="-120"/>
              </a:rPr>
              <a:t>multiple </a:t>
            </a:r>
            <a:r>
              <a:rPr lang="en-US" altLang="zh-TW" smtClean="0">
                <a:ea typeface="新細明體" pitchFamily="18" charset="-120"/>
              </a:rPr>
              <a:t>I/O devices. </a:t>
            </a:r>
          </a:p>
          <a:p>
            <a:pPr>
              <a:spcBef>
                <a:spcPct val="35000"/>
              </a:spcBef>
            </a:pPr>
            <a:r>
              <a:rPr lang="en-US" altLang="zh-TW" smtClean="0">
                <a:ea typeface="新細明體" pitchFamily="18" charset="-120"/>
              </a:rPr>
              <a:t>We need a two-way communication between the </a:t>
            </a:r>
            <a:r>
              <a:rPr lang="en-US" altLang="zh-TW" smtClean="0">
                <a:solidFill>
                  <a:schemeClr val="tx2"/>
                </a:solidFill>
                <a:ea typeface="新細明體" pitchFamily="18" charset="-120"/>
              </a:rPr>
              <a:t>channel</a:t>
            </a:r>
            <a:r>
              <a:rPr lang="en-US" altLang="zh-TW" smtClean="0">
                <a:ea typeface="新細明體" pitchFamily="18" charset="-120"/>
              </a:rPr>
              <a:t> and the </a:t>
            </a:r>
            <a:r>
              <a:rPr lang="en-US" altLang="zh-TW" smtClean="0">
                <a:solidFill>
                  <a:schemeClr val="tx2"/>
                </a:solidFill>
                <a:ea typeface="新細明體" pitchFamily="18" charset="-120"/>
              </a:rPr>
              <a:t>I/O devices</a:t>
            </a:r>
            <a:r>
              <a:rPr lang="en-US" altLang="zh-TW" smtClean="0">
                <a:ea typeface="新細明體" pitchFamily="18" charset="-120"/>
              </a:rPr>
              <a:t>.</a:t>
            </a:r>
          </a:p>
          <a:p>
            <a:pPr lvl="1">
              <a:spcBef>
                <a:spcPct val="35000"/>
              </a:spcBef>
            </a:pPr>
            <a:r>
              <a:rPr lang="en-US" altLang="zh-TW" smtClean="0">
                <a:ea typeface="新細明體" pitchFamily="18" charset="-120"/>
              </a:rPr>
              <a:t>The channel needs to send the command/data to the I/O devices.</a:t>
            </a:r>
          </a:p>
          <a:p>
            <a:pPr lvl="1">
              <a:spcBef>
                <a:spcPct val="35000"/>
              </a:spcBef>
            </a:pPr>
            <a:r>
              <a:rPr lang="en-US" altLang="zh-TW" smtClean="0">
                <a:ea typeface="新細明體" pitchFamily="18" charset="-120"/>
              </a:rPr>
              <a:t>The I/O devices need to send the data/status information to the channel whenever they are ready.</a:t>
            </a:r>
          </a:p>
        </p:txBody>
      </p:sp>
    </p:spTree>
    <p:extLst>
      <p:ext uri="{BB962C8B-B14F-4D97-AF65-F5344CB8AC3E}">
        <p14:creationId xmlns:p14="http://schemas.microsoft.com/office/powerpoint/2010/main" val="115759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E4C669A5-F433-4856-B9BE-B3D1AAD9C6AB}" type="slidenum">
              <a:rPr lang="en-US" altLang="zh-TW" sz="1400" smtClean="0">
                <a:latin typeface="Comic Sans MS" pitchFamily="66" charset="0"/>
              </a:rPr>
              <a:pPr/>
              <a:t>23</a:t>
            </a:fld>
            <a:endParaRPr lang="en-US" altLang="zh-TW" sz="1400" smtClean="0">
              <a:latin typeface="Comic Sans MS" pitchFamily="66" charset="0"/>
            </a:endParaRPr>
          </a:p>
        </p:txBody>
      </p:sp>
      <p:sp>
        <p:nvSpPr>
          <p:cNvPr id="31747" name="Rectangle 2"/>
          <p:cNvSpPr>
            <a:spLocks noGrp="1" noChangeArrowheads="1"/>
          </p:cNvSpPr>
          <p:nvPr>
            <p:ph type="title"/>
          </p:nvPr>
        </p:nvSpPr>
        <p:spPr>
          <a:xfrm>
            <a:off x="990600" y="228600"/>
            <a:ext cx="7658100" cy="1104900"/>
          </a:xfrm>
        </p:spPr>
        <p:txBody>
          <a:bodyPr/>
          <a:lstStyle/>
          <a:p>
            <a:r>
              <a:rPr lang="en-US" altLang="zh-TW" sz="3600" b="1" smtClean="0">
                <a:solidFill>
                  <a:srgbClr val="FF3300"/>
                </a:solidFill>
                <a:ea typeface="新細明體" pitchFamily="18" charset="-120"/>
              </a:rPr>
              <a:t>Channel to I/O Device Communication</a:t>
            </a:r>
          </a:p>
        </p:txBody>
      </p:sp>
      <p:sp>
        <p:nvSpPr>
          <p:cNvPr id="31748" name="Rectangle 3"/>
          <p:cNvSpPr>
            <a:spLocks noGrp="1" noChangeArrowheads="1"/>
          </p:cNvSpPr>
          <p:nvPr>
            <p:ph type="body" idx="1"/>
          </p:nvPr>
        </p:nvSpPr>
        <p:spPr>
          <a:xfrm>
            <a:off x="533400" y="1447800"/>
            <a:ext cx="8201025" cy="4114800"/>
          </a:xfrm>
        </p:spPr>
        <p:txBody>
          <a:bodyPr/>
          <a:lstStyle/>
          <a:p>
            <a:pPr>
              <a:spcBef>
                <a:spcPct val="35000"/>
              </a:spcBef>
            </a:pPr>
            <a:r>
              <a:rPr lang="en-US" altLang="zh-TW" sz="2400" smtClean="0">
                <a:ea typeface="新細明體" pitchFamily="18" charset="-120"/>
              </a:rPr>
              <a:t>Channel sends the address of the device on the bus.</a:t>
            </a:r>
          </a:p>
          <a:p>
            <a:pPr>
              <a:lnSpc>
                <a:spcPct val="90000"/>
              </a:lnSpc>
              <a:spcBef>
                <a:spcPct val="35000"/>
              </a:spcBef>
            </a:pPr>
            <a:r>
              <a:rPr lang="en-US" altLang="zh-TW" sz="2400" smtClean="0">
                <a:ea typeface="新細明體" pitchFamily="18" charset="-120"/>
              </a:rPr>
              <a:t>All devices compare their addresses against this address.</a:t>
            </a:r>
          </a:p>
          <a:p>
            <a:pPr lvl="1">
              <a:spcBef>
                <a:spcPct val="35000"/>
              </a:spcBef>
            </a:pPr>
            <a:r>
              <a:rPr lang="en-US" altLang="zh-TW" sz="2000" smtClean="0">
                <a:ea typeface="新細明體" pitchFamily="18" charset="-120"/>
              </a:rPr>
              <a:t>Optionally, the device which has matched its address places its own address on the bus again. </a:t>
            </a:r>
          </a:p>
          <a:p>
            <a:pPr lvl="2">
              <a:spcBef>
                <a:spcPct val="35000"/>
              </a:spcBef>
            </a:pPr>
            <a:r>
              <a:rPr lang="en-US" altLang="zh-TW" sz="1800" smtClean="0">
                <a:ea typeface="新細明體" pitchFamily="18" charset="-120"/>
              </a:rPr>
              <a:t>First, it is an acknowledgement signal to the channel;</a:t>
            </a:r>
          </a:p>
          <a:p>
            <a:pPr lvl="2">
              <a:spcBef>
                <a:spcPct val="35000"/>
              </a:spcBef>
            </a:pPr>
            <a:r>
              <a:rPr lang="en-US" altLang="zh-TW" sz="1800" smtClean="0">
                <a:ea typeface="新細明體" pitchFamily="18" charset="-120"/>
              </a:rPr>
              <a:t>Second, it is a check of validity of the address.</a:t>
            </a:r>
          </a:p>
          <a:p>
            <a:pPr>
              <a:lnSpc>
                <a:spcPct val="90000"/>
              </a:lnSpc>
              <a:spcBef>
                <a:spcPct val="35000"/>
              </a:spcBef>
            </a:pPr>
            <a:r>
              <a:rPr lang="en-US" altLang="zh-TW" sz="2400" smtClean="0">
                <a:ea typeface="新細明體" pitchFamily="18" charset="-120"/>
              </a:rPr>
              <a:t>The channel then places the I/O command/data on the bus received by the correct I/O device.</a:t>
            </a:r>
          </a:p>
          <a:p>
            <a:pPr>
              <a:lnSpc>
                <a:spcPct val="90000"/>
              </a:lnSpc>
              <a:spcBef>
                <a:spcPct val="35000"/>
              </a:spcBef>
            </a:pPr>
            <a:r>
              <a:rPr lang="en-US" altLang="zh-TW" sz="2400" smtClean="0">
                <a:ea typeface="新細明體" pitchFamily="18" charset="-120"/>
              </a:rPr>
              <a:t>The command/data is queued at the I/O device and is processed whenever the device is ready.</a:t>
            </a:r>
          </a:p>
        </p:txBody>
      </p:sp>
    </p:spTree>
    <p:extLst>
      <p:ext uri="{BB962C8B-B14F-4D97-AF65-F5344CB8AC3E}">
        <p14:creationId xmlns:p14="http://schemas.microsoft.com/office/powerpoint/2010/main" val="1866844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194B0AF4-651F-47A2-B58C-0A449FC83D04}" type="slidenum">
              <a:rPr lang="en-US" altLang="zh-TW" sz="1400" smtClean="0">
                <a:latin typeface="Comic Sans MS" pitchFamily="66" charset="0"/>
              </a:rPr>
              <a:pPr/>
              <a:t>24</a:t>
            </a:fld>
            <a:endParaRPr lang="en-US" altLang="zh-TW" sz="1400" smtClean="0">
              <a:latin typeface="Comic Sans MS" pitchFamily="66" charset="0"/>
            </a:endParaRPr>
          </a:p>
        </p:txBody>
      </p:sp>
      <p:sp>
        <p:nvSpPr>
          <p:cNvPr id="32771" name="Rectangle 2"/>
          <p:cNvSpPr>
            <a:spLocks noGrp="1" noChangeArrowheads="1"/>
          </p:cNvSpPr>
          <p:nvPr>
            <p:ph type="title"/>
          </p:nvPr>
        </p:nvSpPr>
        <p:spPr>
          <a:xfrm>
            <a:off x="990600" y="152400"/>
            <a:ext cx="7096125" cy="1104900"/>
          </a:xfrm>
        </p:spPr>
        <p:txBody>
          <a:bodyPr>
            <a:normAutofit fontScale="90000"/>
          </a:bodyPr>
          <a:lstStyle/>
          <a:p>
            <a:r>
              <a:rPr lang="en-US" altLang="zh-TW" sz="3600" b="1" smtClean="0">
                <a:solidFill>
                  <a:srgbClr val="FF3300"/>
                </a:solidFill>
                <a:ea typeface="新細明體" pitchFamily="18" charset="-120"/>
              </a:rPr>
              <a:t>I/O Devices to Channel Communication</a:t>
            </a:r>
          </a:p>
        </p:txBody>
      </p:sp>
      <p:sp>
        <p:nvSpPr>
          <p:cNvPr id="32772" name="Rectangle 3"/>
          <p:cNvSpPr>
            <a:spLocks noGrp="1" noChangeArrowheads="1"/>
          </p:cNvSpPr>
          <p:nvPr>
            <p:ph type="body" idx="1"/>
          </p:nvPr>
        </p:nvSpPr>
        <p:spPr>
          <a:xfrm>
            <a:off x="609600" y="1524000"/>
            <a:ext cx="7772400" cy="4953000"/>
          </a:xfrm>
        </p:spPr>
        <p:txBody>
          <a:bodyPr>
            <a:normAutofit lnSpcReduction="10000"/>
          </a:bodyPr>
          <a:lstStyle/>
          <a:p>
            <a:pPr>
              <a:spcBef>
                <a:spcPct val="50000"/>
              </a:spcBef>
            </a:pPr>
            <a:r>
              <a:rPr lang="en-US" altLang="zh-TW" dirty="0" smtClean="0">
                <a:ea typeface="新細明體" pitchFamily="18" charset="-120"/>
              </a:rPr>
              <a:t>The I/O devices-to-channel communication is more complicated, since now several devices may require </a:t>
            </a:r>
            <a:r>
              <a:rPr lang="en-US" altLang="zh-TW" i="1" dirty="0" smtClean="0">
                <a:solidFill>
                  <a:srgbClr val="FF0000"/>
                </a:solidFill>
                <a:ea typeface="新細明體" pitchFamily="18" charset="-120"/>
              </a:rPr>
              <a:t>simultaneous</a:t>
            </a:r>
            <a:r>
              <a:rPr lang="en-US" altLang="zh-TW" dirty="0" smtClean="0">
                <a:ea typeface="新細明體" pitchFamily="18" charset="-120"/>
              </a:rPr>
              <a:t> access to the channel.</a:t>
            </a:r>
          </a:p>
          <a:p>
            <a:pPr lvl="1">
              <a:spcBef>
                <a:spcPct val="50000"/>
              </a:spcBef>
            </a:pPr>
            <a:r>
              <a:rPr lang="en-US" altLang="zh-TW" dirty="0" smtClean="0">
                <a:ea typeface="新細明體" pitchFamily="18" charset="-120"/>
              </a:rPr>
              <a:t>Need arbitration among multiple devices (bus master?)</a:t>
            </a:r>
          </a:p>
          <a:p>
            <a:pPr lvl="1">
              <a:spcBef>
                <a:spcPct val="50000"/>
              </a:spcBef>
            </a:pPr>
            <a:r>
              <a:rPr lang="en-US" altLang="zh-TW" dirty="0" smtClean="0">
                <a:ea typeface="新細明體" pitchFamily="18" charset="-120"/>
              </a:rPr>
              <a:t>May prefer a priority scheme</a:t>
            </a:r>
          </a:p>
          <a:p>
            <a:pPr>
              <a:spcBef>
                <a:spcPct val="50000"/>
              </a:spcBef>
            </a:pPr>
            <a:r>
              <a:rPr lang="en-US" altLang="zh-TW" dirty="0" smtClean="0">
                <a:ea typeface="新細明體" pitchFamily="18" charset="-120"/>
              </a:rPr>
              <a:t>Three methods for providing I/O devices-to-channel communication</a:t>
            </a:r>
          </a:p>
        </p:txBody>
      </p:sp>
    </p:spTree>
    <p:extLst>
      <p:ext uri="{BB962C8B-B14F-4D97-AF65-F5344CB8AC3E}">
        <p14:creationId xmlns:p14="http://schemas.microsoft.com/office/powerpoint/2010/main" val="2126495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0A10F752-4A70-4E6C-9539-A414C3F1860B}" type="slidenum">
              <a:rPr lang="en-US" altLang="zh-TW" sz="1400" smtClean="0">
                <a:latin typeface="Comic Sans MS" pitchFamily="66" charset="0"/>
              </a:rPr>
              <a:pPr/>
              <a:t>25</a:t>
            </a:fld>
            <a:endParaRPr lang="en-US" altLang="zh-TW" sz="1400" smtClean="0">
              <a:latin typeface="Comic Sans MS" pitchFamily="66" charset="0"/>
            </a:endParaRPr>
          </a:p>
        </p:txBody>
      </p:sp>
      <p:sp>
        <p:nvSpPr>
          <p:cNvPr id="33795"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Daisy Chaining</a:t>
            </a:r>
          </a:p>
        </p:txBody>
      </p:sp>
      <p:sp>
        <p:nvSpPr>
          <p:cNvPr id="33796" name="Rectangle 3"/>
          <p:cNvSpPr>
            <a:spLocks noGrp="1" noChangeArrowheads="1"/>
          </p:cNvSpPr>
          <p:nvPr>
            <p:ph type="body" idx="1"/>
          </p:nvPr>
        </p:nvSpPr>
        <p:spPr/>
        <p:txBody>
          <a:bodyPr/>
          <a:lstStyle/>
          <a:p>
            <a:r>
              <a:rPr lang="en-US" altLang="zh-TW" smtClean="0">
                <a:ea typeface="新細明體" pitchFamily="18" charset="-120"/>
              </a:rPr>
              <a:t>Two schemes</a:t>
            </a:r>
          </a:p>
          <a:p>
            <a:r>
              <a:rPr lang="en-US" altLang="zh-TW" smtClean="0">
                <a:solidFill>
                  <a:srgbClr val="FF0000"/>
                </a:solidFill>
                <a:ea typeface="新細明體" pitchFamily="18" charset="-120"/>
              </a:rPr>
              <a:t>Centralized control</a:t>
            </a:r>
            <a:r>
              <a:rPr lang="en-US" altLang="zh-TW" smtClean="0">
                <a:ea typeface="新細明體" pitchFamily="18" charset="-120"/>
              </a:rPr>
              <a:t> (priority scheme)</a:t>
            </a:r>
          </a:p>
        </p:txBody>
      </p:sp>
      <p:grpSp>
        <p:nvGrpSpPr>
          <p:cNvPr id="33797" name="Group 4"/>
          <p:cNvGrpSpPr>
            <a:grpSpLocks/>
          </p:cNvGrpSpPr>
          <p:nvPr/>
        </p:nvGrpSpPr>
        <p:grpSpPr bwMode="auto">
          <a:xfrm>
            <a:off x="790575" y="3408363"/>
            <a:ext cx="7947025" cy="2100262"/>
            <a:chOff x="498" y="2147"/>
            <a:chExt cx="5006" cy="1323"/>
          </a:xfrm>
        </p:grpSpPr>
        <p:sp>
          <p:nvSpPr>
            <p:cNvPr id="2380805" name="Line 5"/>
            <p:cNvSpPr>
              <a:spLocks noChangeShapeType="1"/>
            </p:cNvSpPr>
            <p:nvPr/>
          </p:nvSpPr>
          <p:spPr bwMode="auto">
            <a:xfrm>
              <a:off x="2326" y="2284"/>
              <a:ext cx="222"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06" name="Freeform 6"/>
            <p:cNvSpPr>
              <a:spLocks/>
            </p:cNvSpPr>
            <p:nvPr/>
          </p:nvSpPr>
          <p:spPr bwMode="auto">
            <a:xfrm>
              <a:off x="2540" y="2254"/>
              <a:ext cx="60" cy="61"/>
            </a:xfrm>
            <a:custGeom>
              <a:avLst/>
              <a:gdLst/>
              <a:ahLst/>
              <a:cxnLst>
                <a:cxn ang="0">
                  <a:pos x="0" y="0"/>
                </a:cxn>
                <a:cxn ang="0">
                  <a:pos x="121" y="60"/>
                </a:cxn>
                <a:cxn ang="0">
                  <a:pos x="0" y="120"/>
                </a:cxn>
                <a:cxn ang="0">
                  <a:pos x="0" y="0"/>
                </a:cxn>
              </a:cxnLst>
              <a:rect l="0" t="0" r="r" b="b"/>
              <a:pathLst>
                <a:path w="121" h="120">
                  <a:moveTo>
                    <a:pt x="0" y="0"/>
                  </a:moveTo>
                  <a:lnTo>
                    <a:pt x="121" y="60"/>
                  </a:lnTo>
                  <a:lnTo>
                    <a:pt x="0" y="120"/>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07" name="Line 7"/>
            <p:cNvSpPr>
              <a:spLocks noChangeShapeType="1"/>
            </p:cNvSpPr>
            <p:nvPr/>
          </p:nvSpPr>
          <p:spPr bwMode="auto">
            <a:xfrm>
              <a:off x="3240" y="2284"/>
              <a:ext cx="313"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08" name="Freeform 8"/>
            <p:cNvSpPr>
              <a:spLocks/>
            </p:cNvSpPr>
            <p:nvPr/>
          </p:nvSpPr>
          <p:spPr bwMode="auto">
            <a:xfrm>
              <a:off x="3545" y="2254"/>
              <a:ext cx="61" cy="61"/>
            </a:xfrm>
            <a:custGeom>
              <a:avLst/>
              <a:gdLst/>
              <a:ahLst/>
              <a:cxnLst>
                <a:cxn ang="0">
                  <a:pos x="0" y="0"/>
                </a:cxn>
                <a:cxn ang="0">
                  <a:pos x="120" y="60"/>
                </a:cxn>
                <a:cxn ang="0">
                  <a:pos x="0" y="120"/>
                </a:cxn>
                <a:cxn ang="0">
                  <a:pos x="0" y="0"/>
                </a:cxn>
              </a:cxnLst>
              <a:rect l="0" t="0" r="r" b="b"/>
              <a:pathLst>
                <a:path w="120" h="120">
                  <a:moveTo>
                    <a:pt x="0" y="0"/>
                  </a:moveTo>
                  <a:lnTo>
                    <a:pt x="120" y="60"/>
                  </a:lnTo>
                  <a:lnTo>
                    <a:pt x="0" y="120"/>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09" name="Line 9"/>
            <p:cNvSpPr>
              <a:spLocks noChangeShapeType="1"/>
            </p:cNvSpPr>
            <p:nvPr/>
          </p:nvSpPr>
          <p:spPr bwMode="auto">
            <a:xfrm>
              <a:off x="1138" y="2284"/>
              <a:ext cx="49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10" name="Freeform 10"/>
            <p:cNvSpPr>
              <a:spLocks/>
            </p:cNvSpPr>
            <p:nvPr/>
          </p:nvSpPr>
          <p:spPr bwMode="auto">
            <a:xfrm>
              <a:off x="1626" y="2254"/>
              <a:ext cx="60" cy="61"/>
            </a:xfrm>
            <a:custGeom>
              <a:avLst/>
              <a:gdLst/>
              <a:ahLst/>
              <a:cxnLst>
                <a:cxn ang="0">
                  <a:pos x="0" y="0"/>
                </a:cxn>
                <a:cxn ang="0">
                  <a:pos x="121" y="60"/>
                </a:cxn>
                <a:cxn ang="0">
                  <a:pos x="0" y="120"/>
                </a:cxn>
                <a:cxn ang="0">
                  <a:pos x="0" y="0"/>
                </a:cxn>
              </a:cxnLst>
              <a:rect l="0" t="0" r="r" b="b"/>
              <a:pathLst>
                <a:path w="121" h="120">
                  <a:moveTo>
                    <a:pt x="0" y="0"/>
                  </a:moveTo>
                  <a:lnTo>
                    <a:pt x="121" y="60"/>
                  </a:lnTo>
                  <a:lnTo>
                    <a:pt x="0" y="120"/>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11" name="Freeform 11"/>
            <p:cNvSpPr>
              <a:spLocks/>
            </p:cNvSpPr>
            <p:nvPr/>
          </p:nvSpPr>
          <p:spPr bwMode="auto">
            <a:xfrm>
              <a:off x="1190" y="2421"/>
              <a:ext cx="3458" cy="365"/>
            </a:xfrm>
            <a:custGeom>
              <a:avLst/>
              <a:gdLst/>
              <a:ahLst/>
              <a:cxnLst>
                <a:cxn ang="0">
                  <a:pos x="6915" y="0"/>
                </a:cxn>
                <a:cxn ang="0">
                  <a:pos x="6915" y="730"/>
                </a:cxn>
                <a:cxn ang="0">
                  <a:pos x="0" y="730"/>
                </a:cxn>
              </a:cxnLst>
              <a:rect l="0" t="0" r="r" b="b"/>
              <a:pathLst>
                <a:path w="6915" h="730">
                  <a:moveTo>
                    <a:pt x="6915" y="0"/>
                  </a:moveTo>
                  <a:lnTo>
                    <a:pt x="6915" y="730"/>
                  </a:lnTo>
                  <a:lnTo>
                    <a:pt x="0" y="730"/>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12" name="Freeform 12"/>
            <p:cNvSpPr>
              <a:spLocks/>
            </p:cNvSpPr>
            <p:nvPr/>
          </p:nvSpPr>
          <p:spPr bwMode="auto">
            <a:xfrm>
              <a:off x="1138" y="2756"/>
              <a:ext cx="60" cy="61"/>
            </a:xfrm>
            <a:custGeom>
              <a:avLst/>
              <a:gdLst/>
              <a:ahLst/>
              <a:cxnLst>
                <a:cxn ang="0">
                  <a:pos x="120" y="121"/>
                </a:cxn>
                <a:cxn ang="0">
                  <a:pos x="0" y="61"/>
                </a:cxn>
                <a:cxn ang="0">
                  <a:pos x="120" y="0"/>
                </a:cxn>
                <a:cxn ang="0">
                  <a:pos x="120" y="121"/>
                </a:cxn>
              </a:cxnLst>
              <a:rect l="0" t="0" r="r" b="b"/>
              <a:pathLst>
                <a:path w="120" h="121">
                  <a:moveTo>
                    <a:pt x="120" y="121"/>
                  </a:moveTo>
                  <a:lnTo>
                    <a:pt x="0" y="61"/>
                  </a:lnTo>
                  <a:lnTo>
                    <a:pt x="120" y="0"/>
                  </a:lnTo>
                  <a:lnTo>
                    <a:pt x="120" y="121"/>
                  </a:lnTo>
                  <a:close/>
                </a:path>
              </a:pathLst>
            </a:custGeom>
            <a:solidFill>
              <a:schemeClr val="tx2"/>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13" name="Freeform 13"/>
            <p:cNvSpPr>
              <a:spLocks/>
            </p:cNvSpPr>
            <p:nvPr/>
          </p:nvSpPr>
          <p:spPr bwMode="auto">
            <a:xfrm>
              <a:off x="1190" y="2421"/>
              <a:ext cx="3330" cy="183"/>
            </a:xfrm>
            <a:custGeom>
              <a:avLst/>
              <a:gdLst/>
              <a:ahLst/>
              <a:cxnLst>
                <a:cxn ang="0">
                  <a:pos x="6658" y="0"/>
                </a:cxn>
                <a:cxn ang="0">
                  <a:pos x="6658" y="365"/>
                </a:cxn>
                <a:cxn ang="0">
                  <a:pos x="0" y="365"/>
                </a:cxn>
              </a:cxnLst>
              <a:rect l="0" t="0" r="r" b="b"/>
              <a:pathLst>
                <a:path w="6658" h="365">
                  <a:moveTo>
                    <a:pt x="6658" y="0"/>
                  </a:moveTo>
                  <a:lnTo>
                    <a:pt x="6658" y="365"/>
                  </a:lnTo>
                  <a:lnTo>
                    <a:pt x="0" y="365"/>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14" name="Freeform 14"/>
            <p:cNvSpPr>
              <a:spLocks/>
            </p:cNvSpPr>
            <p:nvPr/>
          </p:nvSpPr>
          <p:spPr bwMode="auto">
            <a:xfrm>
              <a:off x="1138" y="2574"/>
              <a:ext cx="60" cy="60"/>
            </a:xfrm>
            <a:custGeom>
              <a:avLst/>
              <a:gdLst/>
              <a:ahLst/>
              <a:cxnLst>
                <a:cxn ang="0">
                  <a:pos x="120" y="121"/>
                </a:cxn>
                <a:cxn ang="0">
                  <a:pos x="0" y="61"/>
                </a:cxn>
                <a:cxn ang="0">
                  <a:pos x="120" y="0"/>
                </a:cxn>
                <a:cxn ang="0">
                  <a:pos x="120" y="121"/>
                </a:cxn>
              </a:cxnLst>
              <a:rect l="0" t="0" r="r" b="b"/>
              <a:pathLst>
                <a:path w="120" h="121">
                  <a:moveTo>
                    <a:pt x="120" y="121"/>
                  </a:moveTo>
                  <a:lnTo>
                    <a:pt x="0" y="61"/>
                  </a:lnTo>
                  <a:lnTo>
                    <a:pt x="120" y="0"/>
                  </a:lnTo>
                  <a:lnTo>
                    <a:pt x="120" y="121"/>
                  </a:lnTo>
                  <a:close/>
                </a:path>
              </a:pathLst>
            </a:custGeom>
            <a:solidFill>
              <a:schemeClr val="tx2"/>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15" name="Freeform 15"/>
            <p:cNvSpPr>
              <a:spLocks/>
            </p:cNvSpPr>
            <p:nvPr/>
          </p:nvSpPr>
          <p:spPr bwMode="auto">
            <a:xfrm>
              <a:off x="1138" y="2423"/>
              <a:ext cx="3846" cy="820"/>
            </a:xfrm>
            <a:custGeom>
              <a:avLst/>
              <a:gdLst/>
              <a:ahLst/>
              <a:cxnLst>
                <a:cxn ang="0">
                  <a:pos x="7692" y="0"/>
                </a:cxn>
                <a:cxn ang="0">
                  <a:pos x="7692" y="1641"/>
                </a:cxn>
                <a:cxn ang="0">
                  <a:pos x="0" y="1641"/>
                </a:cxn>
              </a:cxnLst>
              <a:rect l="0" t="0" r="r" b="b"/>
              <a:pathLst>
                <a:path w="7692" h="1641">
                  <a:moveTo>
                    <a:pt x="7692" y="0"/>
                  </a:moveTo>
                  <a:lnTo>
                    <a:pt x="7692" y="1641"/>
                  </a:lnTo>
                  <a:lnTo>
                    <a:pt x="0" y="1641"/>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16" name="Freeform 16"/>
            <p:cNvSpPr>
              <a:spLocks/>
            </p:cNvSpPr>
            <p:nvPr/>
          </p:nvSpPr>
          <p:spPr bwMode="auto">
            <a:xfrm>
              <a:off x="1138" y="2421"/>
              <a:ext cx="3693" cy="548"/>
            </a:xfrm>
            <a:custGeom>
              <a:avLst/>
              <a:gdLst/>
              <a:ahLst/>
              <a:cxnLst>
                <a:cxn ang="0">
                  <a:pos x="7386" y="0"/>
                </a:cxn>
                <a:cxn ang="0">
                  <a:pos x="7386" y="1095"/>
                </a:cxn>
                <a:cxn ang="0">
                  <a:pos x="0" y="1095"/>
                </a:cxn>
              </a:cxnLst>
              <a:rect l="0" t="0" r="r" b="b"/>
              <a:pathLst>
                <a:path w="7386" h="1095">
                  <a:moveTo>
                    <a:pt x="7386" y="0"/>
                  </a:moveTo>
                  <a:lnTo>
                    <a:pt x="7386" y="1095"/>
                  </a:lnTo>
                  <a:lnTo>
                    <a:pt x="0" y="1095"/>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17" name="Line 17"/>
            <p:cNvSpPr>
              <a:spLocks noChangeShapeType="1"/>
            </p:cNvSpPr>
            <p:nvPr/>
          </p:nvSpPr>
          <p:spPr bwMode="auto">
            <a:xfrm>
              <a:off x="3011" y="2421"/>
              <a:ext cx="1" cy="548"/>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18" name="Line 18"/>
            <p:cNvSpPr>
              <a:spLocks noChangeShapeType="1"/>
            </p:cNvSpPr>
            <p:nvPr/>
          </p:nvSpPr>
          <p:spPr bwMode="auto">
            <a:xfrm>
              <a:off x="2829" y="2421"/>
              <a:ext cx="1" cy="365"/>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19" name="Line 19"/>
            <p:cNvSpPr>
              <a:spLocks noChangeShapeType="1"/>
            </p:cNvSpPr>
            <p:nvPr/>
          </p:nvSpPr>
          <p:spPr bwMode="auto">
            <a:xfrm>
              <a:off x="2692" y="2421"/>
              <a:ext cx="1" cy="183"/>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0" name="Line 20"/>
            <p:cNvSpPr>
              <a:spLocks noChangeShapeType="1"/>
            </p:cNvSpPr>
            <p:nvPr/>
          </p:nvSpPr>
          <p:spPr bwMode="auto">
            <a:xfrm>
              <a:off x="1915" y="2421"/>
              <a:ext cx="1" cy="365"/>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1" name="Line 21"/>
            <p:cNvSpPr>
              <a:spLocks noChangeShapeType="1"/>
            </p:cNvSpPr>
            <p:nvPr/>
          </p:nvSpPr>
          <p:spPr bwMode="auto">
            <a:xfrm>
              <a:off x="1778" y="2421"/>
              <a:ext cx="1" cy="183"/>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2" name="Line 22"/>
            <p:cNvSpPr>
              <a:spLocks noChangeShapeType="1"/>
            </p:cNvSpPr>
            <p:nvPr/>
          </p:nvSpPr>
          <p:spPr bwMode="auto">
            <a:xfrm>
              <a:off x="2097" y="2421"/>
              <a:ext cx="1" cy="548"/>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3" name="Line 23"/>
            <p:cNvSpPr>
              <a:spLocks noChangeShapeType="1"/>
            </p:cNvSpPr>
            <p:nvPr/>
          </p:nvSpPr>
          <p:spPr bwMode="auto">
            <a:xfrm>
              <a:off x="2217" y="2421"/>
              <a:ext cx="1" cy="822"/>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4" name="Line 24"/>
            <p:cNvSpPr>
              <a:spLocks noChangeShapeType="1"/>
            </p:cNvSpPr>
            <p:nvPr/>
          </p:nvSpPr>
          <p:spPr bwMode="auto">
            <a:xfrm>
              <a:off x="3149" y="2421"/>
              <a:ext cx="1" cy="822"/>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25" name="Rectangle 25"/>
            <p:cNvSpPr>
              <a:spLocks noChangeArrowheads="1"/>
            </p:cNvSpPr>
            <p:nvPr/>
          </p:nvSpPr>
          <p:spPr bwMode="auto">
            <a:xfrm>
              <a:off x="498" y="2147"/>
              <a:ext cx="640" cy="1279"/>
            </a:xfrm>
            <a:prstGeom prst="rect">
              <a:avLst/>
            </a:prstGeom>
            <a:solidFill>
              <a:srgbClr val="FFFF99"/>
            </a:solidFill>
            <a:ln w="23813">
              <a:solidFill>
                <a:schemeClr val="tx2"/>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3819" name="Rectangle 26"/>
            <p:cNvSpPr>
              <a:spLocks noChangeArrowheads="1"/>
            </p:cNvSpPr>
            <p:nvPr/>
          </p:nvSpPr>
          <p:spPr bwMode="auto">
            <a:xfrm>
              <a:off x="589" y="2716"/>
              <a:ext cx="4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Channel</a:t>
              </a:r>
              <a:endParaRPr lang="en-US" altLang="zh-TW" b="0">
                <a:ea typeface="新細明體" pitchFamily="18" charset="-120"/>
              </a:endParaRPr>
            </a:p>
          </p:txBody>
        </p:sp>
        <p:sp>
          <p:nvSpPr>
            <p:cNvPr id="2380827" name="Freeform 27"/>
            <p:cNvSpPr>
              <a:spLocks/>
            </p:cNvSpPr>
            <p:nvPr/>
          </p:nvSpPr>
          <p:spPr bwMode="auto">
            <a:xfrm>
              <a:off x="1686" y="2147"/>
              <a:ext cx="640" cy="274"/>
            </a:xfrm>
            <a:custGeom>
              <a:avLst/>
              <a:gdLst/>
              <a:ahLst/>
              <a:cxnLst>
                <a:cxn ang="0">
                  <a:pos x="183" y="549"/>
                </a:cxn>
                <a:cxn ang="0">
                  <a:pos x="1096" y="549"/>
                </a:cxn>
                <a:cxn ang="0">
                  <a:pos x="1128" y="546"/>
                </a:cxn>
                <a:cxn ang="0">
                  <a:pos x="1159" y="538"/>
                </a:cxn>
                <a:cxn ang="0">
                  <a:pos x="1189" y="524"/>
                </a:cxn>
                <a:cxn ang="0">
                  <a:pos x="1213" y="505"/>
                </a:cxn>
                <a:cxn ang="0">
                  <a:pos x="1237" y="484"/>
                </a:cxn>
                <a:cxn ang="0">
                  <a:pos x="1255" y="457"/>
                </a:cxn>
                <a:cxn ang="0">
                  <a:pos x="1268" y="428"/>
                </a:cxn>
                <a:cxn ang="0">
                  <a:pos x="1277" y="397"/>
                </a:cxn>
                <a:cxn ang="0">
                  <a:pos x="1280" y="366"/>
                </a:cxn>
                <a:cxn ang="0">
                  <a:pos x="1280" y="182"/>
                </a:cxn>
                <a:cxn ang="0">
                  <a:pos x="1277" y="151"/>
                </a:cxn>
                <a:cxn ang="0">
                  <a:pos x="1268" y="120"/>
                </a:cxn>
                <a:cxn ang="0">
                  <a:pos x="1255" y="91"/>
                </a:cxn>
                <a:cxn ang="0">
                  <a:pos x="1237" y="66"/>
                </a:cxn>
                <a:cxn ang="0">
                  <a:pos x="1213" y="43"/>
                </a:cxn>
                <a:cxn ang="0">
                  <a:pos x="1189" y="24"/>
                </a:cxn>
                <a:cxn ang="0">
                  <a:pos x="1159" y="10"/>
                </a:cxn>
                <a:cxn ang="0">
                  <a:pos x="1128" y="3"/>
                </a:cxn>
                <a:cxn ang="0">
                  <a:pos x="1096" y="0"/>
                </a:cxn>
                <a:cxn ang="0">
                  <a:pos x="183" y="0"/>
                </a:cxn>
                <a:cxn ang="0">
                  <a:pos x="150" y="3"/>
                </a:cxn>
                <a:cxn ang="0">
                  <a:pos x="121" y="10"/>
                </a:cxn>
                <a:cxn ang="0">
                  <a:pos x="91" y="24"/>
                </a:cxn>
                <a:cxn ang="0">
                  <a:pos x="65" y="43"/>
                </a:cxn>
                <a:cxn ang="0">
                  <a:pos x="42" y="66"/>
                </a:cxn>
                <a:cxn ang="0">
                  <a:pos x="25" y="91"/>
                </a:cxn>
                <a:cxn ang="0">
                  <a:pos x="11" y="120"/>
                </a:cxn>
                <a:cxn ang="0">
                  <a:pos x="3" y="151"/>
                </a:cxn>
                <a:cxn ang="0">
                  <a:pos x="0" y="182"/>
                </a:cxn>
                <a:cxn ang="0">
                  <a:pos x="0" y="366"/>
                </a:cxn>
                <a:cxn ang="0">
                  <a:pos x="3" y="397"/>
                </a:cxn>
                <a:cxn ang="0">
                  <a:pos x="11" y="428"/>
                </a:cxn>
                <a:cxn ang="0">
                  <a:pos x="25" y="457"/>
                </a:cxn>
                <a:cxn ang="0">
                  <a:pos x="42" y="484"/>
                </a:cxn>
                <a:cxn ang="0">
                  <a:pos x="65" y="505"/>
                </a:cxn>
                <a:cxn ang="0">
                  <a:pos x="91" y="524"/>
                </a:cxn>
                <a:cxn ang="0">
                  <a:pos x="121" y="538"/>
                </a:cxn>
                <a:cxn ang="0">
                  <a:pos x="150" y="546"/>
                </a:cxn>
                <a:cxn ang="0">
                  <a:pos x="183" y="549"/>
                </a:cxn>
              </a:cxnLst>
              <a:rect l="0" t="0" r="r" b="b"/>
              <a:pathLst>
                <a:path w="1280" h="549">
                  <a:moveTo>
                    <a:pt x="183" y="549"/>
                  </a:moveTo>
                  <a:lnTo>
                    <a:pt x="1096" y="549"/>
                  </a:lnTo>
                  <a:lnTo>
                    <a:pt x="1128" y="546"/>
                  </a:lnTo>
                  <a:lnTo>
                    <a:pt x="1159" y="538"/>
                  </a:lnTo>
                  <a:lnTo>
                    <a:pt x="1189" y="524"/>
                  </a:lnTo>
                  <a:lnTo>
                    <a:pt x="1213" y="505"/>
                  </a:lnTo>
                  <a:lnTo>
                    <a:pt x="1237" y="484"/>
                  </a:lnTo>
                  <a:lnTo>
                    <a:pt x="1255" y="457"/>
                  </a:lnTo>
                  <a:lnTo>
                    <a:pt x="1268" y="428"/>
                  </a:lnTo>
                  <a:lnTo>
                    <a:pt x="1277" y="397"/>
                  </a:lnTo>
                  <a:lnTo>
                    <a:pt x="1280" y="366"/>
                  </a:lnTo>
                  <a:lnTo>
                    <a:pt x="1280" y="182"/>
                  </a:lnTo>
                  <a:lnTo>
                    <a:pt x="1277" y="151"/>
                  </a:lnTo>
                  <a:lnTo>
                    <a:pt x="1268" y="120"/>
                  </a:lnTo>
                  <a:lnTo>
                    <a:pt x="1255" y="91"/>
                  </a:lnTo>
                  <a:lnTo>
                    <a:pt x="1237" y="66"/>
                  </a:lnTo>
                  <a:lnTo>
                    <a:pt x="1213" y="43"/>
                  </a:lnTo>
                  <a:lnTo>
                    <a:pt x="1189" y="24"/>
                  </a:lnTo>
                  <a:lnTo>
                    <a:pt x="1159" y="10"/>
                  </a:lnTo>
                  <a:lnTo>
                    <a:pt x="1128" y="3"/>
                  </a:lnTo>
                  <a:lnTo>
                    <a:pt x="1096" y="0"/>
                  </a:lnTo>
                  <a:lnTo>
                    <a:pt x="183" y="0"/>
                  </a:lnTo>
                  <a:lnTo>
                    <a:pt x="150" y="3"/>
                  </a:lnTo>
                  <a:lnTo>
                    <a:pt x="121" y="10"/>
                  </a:lnTo>
                  <a:lnTo>
                    <a:pt x="91" y="24"/>
                  </a:lnTo>
                  <a:lnTo>
                    <a:pt x="65" y="43"/>
                  </a:lnTo>
                  <a:lnTo>
                    <a:pt x="42" y="66"/>
                  </a:lnTo>
                  <a:lnTo>
                    <a:pt x="25" y="91"/>
                  </a:lnTo>
                  <a:lnTo>
                    <a:pt x="11" y="120"/>
                  </a:lnTo>
                  <a:lnTo>
                    <a:pt x="3" y="151"/>
                  </a:lnTo>
                  <a:lnTo>
                    <a:pt x="0" y="182"/>
                  </a:lnTo>
                  <a:lnTo>
                    <a:pt x="0" y="366"/>
                  </a:lnTo>
                  <a:lnTo>
                    <a:pt x="3" y="397"/>
                  </a:lnTo>
                  <a:lnTo>
                    <a:pt x="11" y="428"/>
                  </a:lnTo>
                  <a:lnTo>
                    <a:pt x="25" y="457"/>
                  </a:lnTo>
                  <a:lnTo>
                    <a:pt x="42" y="484"/>
                  </a:lnTo>
                  <a:lnTo>
                    <a:pt x="65" y="505"/>
                  </a:lnTo>
                  <a:lnTo>
                    <a:pt x="91" y="524"/>
                  </a:lnTo>
                  <a:lnTo>
                    <a:pt x="121" y="538"/>
                  </a:lnTo>
                  <a:lnTo>
                    <a:pt x="150" y="546"/>
                  </a:lnTo>
                  <a:lnTo>
                    <a:pt x="183" y="549"/>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3821" name="Rectangle 28"/>
            <p:cNvSpPr>
              <a:spLocks noChangeArrowheads="1"/>
            </p:cNvSpPr>
            <p:nvPr/>
          </p:nvSpPr>
          <p:spPr bwMode="auto">
            <a:xfrm>
              <a:off x="1907" y="221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3822" name="Rectangle 29"/>
            <p:cNvSpPr>
              <a:spLocks noChangeArrowheads="1"/>
            </p:cNvSpPr>
            <p:nvPr/>
          </p:nvSpPr>
          <p:spPr bwMode="auto">
            <a:xfrm>
              <a:off x="2063" y="228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1</a:t>
              </a:r>
              <a:endParaRPr lang="en-US" altLang="zh-TW" b="0">
                <a:solidFill>
                  <a:schemeClr val="tx2"/>
                </a:solidFill>
                <a:ea typeface="新細明體" pitchFamily="18" charset="-120"/>
              </a:endParaRPr>
            </a:p>
          </p:txBody>
        </p:sp>
        <p:sp>
          <p:nvSpPr>
            <p:cNvPr id="2380830" name="Freeform 30"/>
            <p:cNvSpPr>
              <a:spLocks/>
            </p:cNvSpPr>
            <p:nvPr/>
          </p:nvSpPr>
          <p:spPr bwMode="auto">
            <a:xfrm>
              <a:off x="2600" y="2147"/>
              <a:ext cx="640" cy="274"/>
            </a:xfrm>
            <a:custGeom>
              <a:avLst/>
              <a:gdLst/>
              <a:ahLst/>
              <a:cxnLst>
                <a:cxn ang="0">
                  <a:pos x="183" y="549"/>
                </a:cxn>
                <a:cxn ang="0">
                  <a:pos x="1097" y="549"/>
                </a:cxn>
                <a:cxn ang="0">
                  <a:pos x="1128" y="546"/>
                </a:cxn>
                <a:cxn ang="0">
                  <a:pos x="1159" y="538"/>
                </a:cxn>
                <a:cxn ang="0">
                  <a:pos x="1189" y="524"/>
                </a:cxn>
                <a:cxn ang="0">
                  <a:pos x="1213" y="505"/>
                </a:cxn>
                <a:cxn ang="0">
                  <a:pos x="1237" y="484"/>
                </a:cxn>
                <a:cxn ang="0">
                  <a:pos x="1255" y="457"/>
                </a:cxn>
                <a:cxn ang="0">
                  <a:pos x="1269" y="428"/>
                </a:cxn>
                <a:cxn ang="0">
                  <a:pos x="1277" y="397"/>
                </a:cxn>
                <a:cxn ang="0">
                  <a:pos x="1280" y="366"/>
                </a:cxn>
                <a:cxn ang="0">
                  <a:pos x="1280" y="182"/>
                </a:cxn>
                <a:cxn ang="0">
                  <a:pos x="1277" y="151"/>
                </a:cxn>
                <a:cxn ang="0">
                  <a:pos x="1269" y="120"/>
                </a:cxn>
                <a:cxn ang="0">
                  <a:pos x="1255" y="91"/>
                </a:cxn>
                <a:cxn ang="0">
                  <a:pos x="1237" y="66"/>
                </a:cxn>
                <a:cxn ang="0">
                  <a:pos x="1213" y="43"/>
                </a:cxn>
                <a:cxn ang="0">
                  <a:pos x="1189" y="24"/>
                </a:cxn>
                <a:cxn ang="0">
                  <a:pos x="1159" y="10"/>
                </a:cxn>
                <a:cxn ang="0">
                  <a:pos x="1128" y="3"/>
                </a:cxn>
                <a:cxn ang="0">
                  <a:pos x="1097" y="0"/>
                </a:cxn>
                <a:cxn ang="0">
                  <a:pos x="183" y="0"/>
                </a:cxn>
                <a:cxn ang="0">
                  <a:pos x="152" y="3"/>
                </a:cxn>
                <a:cxn ang="0">
                  <a:pos x="121" y="10"/>
                </a:cxn>
                <a:cxn ang="0">
                  <a:pos x="91" y="24"/>
                </a:cxn>
                <a:cxn ang="0">
                  <a:pos x="65" y="43"/>
                </a:cxn>
                <a:cxn ang="0">
                  <a:pos x="43" y="66"/>
                </a:cxn>
                <a:cxn ang="0">
                  <a:pos x="25" y="91"/>
                </a:cxn>
                <a:cxn ang="0">
                  <a:pos x="11" y="120"/>
                </a:cxn>
                <a:cxn ang="0">
                  <a:pos x="3" y="151"/>
                </a:cxn>
                <a:cxn ang="0">
                  <a:pos x="0" y="182"/>
                </a:cxn>
                <a:cxn ang="0">
                  <a:pos x="0" y="366"/>
                </a:cxn>
                <a:cxn ang="0">
                  <a:pos x="3" y="397"/>
                </a:cxn>
                <a:cxn ang="0">
                  <a:pos x="11" y="428"/>
                </a:cxn>
                <a:cxn ang="0">
                  <a:pos x="25" y="457"/>
                </a:cxn>
                <a:cxn ang="0">
                  <a:pos x="43" y="484"/>
                </a:cxn>
                <a:cxn ang="0">
                  <a:pos x="65" y="505"/>
                </a:cxn>
                <a:cxn ang="0">
                  <a:pos x="91" y="524"/>
                </a:cxn>
                <a:cxn ang="0">
                  <a:pos x="121" y="538"/>
                </a:cxn>
                <a:cxn ang="0">
                  <a:pos x="152" y="546"/>
                </a:cxn>
                <a:cxn ang="0">
                  <a:pos x="183" y="549"/>
                </a:cxn>
              </a:cxnLst>
              <a:rect l="0" t="0" r="r" b="b"/>
              <a:pathLst>
                <a:path w="1280" h="549">
                  <a:moveTo>
                    <a:pt x="183" y="549"/>
                  </a:moveTo>
                  <a:lnTo>
                    <a:pt x="1097" y="549"/>
                  </a:lnTo>
                  <a:lnTo>
                    <a:pt x="1128" y="546"/>
                  </a:lnTo>
                  <a:lnTo>
                    <a:pt x="1159" y="538"/>
                  </a:lnTo>
                  <a:lnTo>
                    <a:pt x="1189" y="524"/>
                  </a:lnTo>
                  <a:lnTo>
                    <a:pt x="1213" y="505"/>
                  </a:lnTo>
                  <a:lnTo>
                    <a:pt x="1237" y="484"/>
                  </a:lnTo>
                  <a:lnTo>
                    <a:pt x="1255" y="457"/>
                  </a:lnTo>
                  <a:lnTo>
                    <a:pt x="1269" y="428"/>
                  </a:lnTo>
                  <a:lnTo>
                    <a:pt x="1277" y="397"/>
                  </a:lnTo>
                  <a:lnTo>
                    <a:pt x="1280" y="366"/>
                  </a:lnTo>
                  <a:lnTo>
                    <a:pt x="1280" y="182"/>
                  </a:lnTo>
                  <a:lnTo>
                    <a:pt x="1277" y="151"/>
                  </a:lnTo>
                  <a:lnTo>
                    <a:pt x="1269" y="120"/>
                  </a:lnTo>
                  <a:lnTo>
                    <a:pt x="1255" y="91"/>
                  </a:lnTo>
                  <a:lnTo>
                    <a:pt x="1237" y="66"/>
                  </a:lnTo>
                  <a:lnTo>
                    <a:pt x="1213" y="43"/>
                  </a:lnTo>
                  <a:lnTo>
                    <a:pt x="1189" y="24"/>
                  </a:lnTo>
                  <a:lnTo>
                    <a:pt x="1159" y="10"/>
                  </a:lnTo>
                  <a:lnTo>
                    <a:pt x="1128" y="3"/>
                  </a:lnTo>
                  <a:lnTo>
                    <a:pt x="1097" y="0"/>
                  </a:lnTo>
                  <a:lnTo>
                    <a:pt x="183" y="0"/>
                  </a:lnTo>
                  <a:lnTo>
                    <a:pt x="152" y="3"/>
                  </a:lnTo>
                  <a:lnTo>
                    <a:pt x="121" y="10"/>
                  </a:lnTo>
                  <a:lnTo>
                    <a:pt x="91" y="24"/>
                  </a:lnTo>
                  <a:lnTo>
                    <a:pt x="65" y="43"/>
                  </a:lnTo>
                  <a:lnTo>
                    <a:pt x="43" y="66"/>
                  </a:lnTo>
                  <a:lnTo>
                    <a:pt x="25" y="91"/>
                  </a:lnTo>
                  <a:lnTo>
                    <a:pt x="11" y="120"/>
                  </a:lnTo>
                  <a:lnTo>
                    <a:pt x="3" y="151"/>
                  </a:lnTo>
                  <a:lnTo>
                    <a:pt x="0" y="182"/>
                  </a:lnTo>
                  <a:lnTo>
                    <a:pt x="0" y="366"/>
                  </a:lnTo>
                  <a:lnTo>
                    <a:pt x="3" y="397"/>
                  </a:lnTo>
                  <a:lnTo>
                    <a:pt x="11" y="428"/>
                  </a:lnTo>
                  <a:lnTo>
                    <a:pt x="25" y="457"/>
                  </a:lnTo>
                  <a:lnTo>
                    <a:pt x="43" y="484"/>
                  </a:lnTo>
                  <a:lnTo>
                    <a:pt x="65" y="505"/>
                  </a:lnTo>
                  <a:lnTo>
                    <a:pt x="91" y="524"/>
                  </a:lnTo>
                  <a:lnTo>
                    <a:pt x="121" y="538"/>
                  </a:lnTo>
                  <a:lnTo>
                    <a:pt x="152" y="546"/>
                  </a:lnTo>
                  <a:lnTo>
                    <a:pt x="183" y="549"/>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3824" name="Rectangle 31"/>
            <p:cNvSpPr>
              <a:spLocks noChangeArrowheads="1"/>
            </p:cNvSpPr>
            <p:nvPr/>
          </p:nvSpPr>
          <p:spPr bwMode="auto">
            <a:xfrm>
              <a:off x="2821" y="221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3825" name="Rectangle 32"/>
            <p:cNvSpPr>
              <a:spLocks noChangeArrowheads="1"/>
            </p:cNvSpPr>
            <p:nvPr/>
          </p:nvSpPr>
          <p:spPr bwMode="auto">
            <a:xfrm>
              <a:off x="2977" y="228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2</a:t>
              </a:r>
              <a:endParaRPr lang="en-US" altLang="zh-TW" b="0">
                <a:solidFill>
                  <a:schemeClr val="tx2"/>
                </a:solidFill>
                <a:ea typeface="新細明體" pitchFamily="18" charset="-120"/>
              </a:endParaRPr>
            </a:p>
          </p:txBody>
        </p:sp>
        <p:sp>
          <p:nvSpPr>
            <p:cNvPr id="2380833" name="Freeform 33"/>
            <p:cNvSpPr>
              <a:spLocks/>
            </p:cNvSpPr>
            <p:nvPr/>
          </p:nvSpPr>
          <p:spPr bwMode="auto">
            <a:xfrm>
              <a:off x="4428" y="2147"/>
              <a:ext cx="640" cy="274"/>
            </a:xfrm>
            <a:custGeom>
              <a:avLst/>
              <a:gdLst/>
              <a:ahLst/>
              <a:cxnLst>
                <a:cxn ang="0">
                  <a:pos x="182" y="549"/>
                </a:cxn>
                <a:cxn ang="0">
                  <a:pos x="1097" y="549"/>
                </a:cxn>
                <a:cxn ang="0">
                  <a:pos x="1128" y="546"/>
                </a:cxn>
                <a:cxn ang="0">
                  <a:pos x="1159" y="538"/>
                </a:cxn>
                <a:cxn ang="0">
                  <a:pos x="1188" y="524"/>
                </a:cxn>
                <a:cxn ang="0">
                  <a:pos x="1215" y="505"/>
                </a:cxn>
                <a:cxn ang="0">
                  <a:pos x="1236" y="484"/>
                </a:cxn>
                <a:cxn ang="0">
                  <a:pos x="1255" y="457"/>
                </a:cxn>
                <a:cxn ang="0">
                  <a:pos x="1269" y="428"/>
                </a:cxn>
                <a:cxn ang="0">
                  <a:pos x="1277" y="397"/>
                </a:cxn>
                <a:cxn ang="0">
                  <a:pos x="1280" y="366"/>
                </a:cxn>
                <a:cxn ang="0">
                  <a:pos x="1280" y="182"/>
                </a:cxn>
                <a:cxn ang="0">
                  <a:pos x="1277" y="151"/>
                </a:cxn>
                <a:cxn ang="0">
                  <a:pos x="1269" y="120"/>
                </a:cxn>
                <a:cxn ang="0">
                  <a:pos x="1255" y="91"/>
                </a:cxn>
                <a:cxn ang="0">
                  <a:pos x="1236" y="66"/>
                </a:cxn>
                <a:cxn ang="0">
                  <a:pos x="1215" y="43"/>
                </a:cxn>
                <a:cxn ang="0">
                  <a:pos x="1188" y="24"/>
                </a:cxn>
                <a:cxn ang="0">
                  <a:pos x="1159" y="10"/>
                </a:cxn>
                <a:cxn ang="0">
                  <a:pos x="1128" y="3"/>
                </a:cxn>
                <a:cxn ang="0">
                  <a:pos x="1097" y="0"/>
                </a:cxn>
                <a:cxn ang="0">
                  <a:pos x="182" y="0"/>
                </a:cxn>
                <a:cxn ang="0">
                  <a:pos x="151" y="3"/>
                </a:cxn>
                <a:cxn ang="0">
                  <a:pos x="120" y="10"/>
                </a:cxn>
                <a:cxn ang="0">
                  <a:pos x="91" y="24"/>
                </a:cxn>
                <a:cxn ang="0">
                  <a:pos x="65" y="43"/>
                </a:cxn>
                <a:cxn ang="0">
                  <a:pos x="43" y="66"/>
                </a:cxn>
                <a:cxn ang="0">
                  <a:pos x="24" y="91"/>
                </a:cxn>
                <a:cxn ang="0">
                  <a:pos x="11" y="120"/>
                </a:cxn>
                <a:cxn ang="0">
                  <a:pos x="3" y="151"/>
                </a:cxn>
                <a:cxn ang="0">
                  <a:pos x="0" y="182"/>
                </a:cxn>
                <a:cxn ang="0">
                  <a:pos x="0" y="366"/>
                </a:cxn>
                <a:cxn ang="0">
                  <a:pos x="3" y="397"/>
                </a:cxn>
                <a:cxn ang="0">
                  <a:pos x="11" y="428"/>
                </a:cxn>
                <a:cxn ang="0">
                  <a:pos x="24" y="457"/>
                </a:cxn>
                <a:cxn ang="0">
                  <a:pos x="43" y="484"/>
                </a:cxn>
                <a:cxn ang="0">
                  <a:pos x="65" y="505"/>
                </a:cxn>
                <a:cxn ang="0">
                  <a:pos x="91" y="524"/>
                </a:cxn>
                <a:cxn ang="0">
                  <a:pos x="120" y="538"/>
                </a:cxn>
                <a:cxn ang="0">
                  <a:pos x="151" y="546"/>
                </a:cxn>
                <a:cxn ang="0">
                  <a:pos x="182" y="549"/>
                </a:cxn>
              </a:cxnLst>
              <a:rect l="0" t="0" r="r" b="b"/>
              <a:pathLst>
                <a:path w="1280" h="549">
                  <a:moveTo>
                    <a:pt x="182" y="549"/>
                  </a:moveTo>
                  <a:lnTo>
                    <a:pt x="1097" y="549"/>
                  </a:lnTo>
                  <a:lnTo>
                    <a:pt x="1128" y="546"/>
                  </a:lnTo>
                  <a:lnTo>
                    <a:pt x="1159" y="538"/>
                  </a:lnTo>
                  <a:lnTo>
                    <a:pt x="1188" y="524"/>
                  </a:lnTo>
                  <a:lnTo>
                    <a:pt x="1215" y="505"/>
                  </a:lnTo>
                  <a:lnTo>
                    <a:pt x="1236" y="484"/>
                  </a:lnTo>
                  <a:lnTo>
                    <a:pt x="1255" y="457"/>
                  </a:lnTo>
                  <a:lnTo>
                    <a:pt x="1269" y="428"/>
                  </a:lnTo>
                  <a:lnTo>
                    <a:pt x="1277" y="397"/>
                  </a:lnTo>
                  <a:lnTo>
                    <a:pt x="1280" y="366"/>
                  </a:lnTo>
                  <a:lnTo>
                    <a:pt x="1280" y="182"/>
                  </a:lnTo>
                  <a:lnTo>
                    <a:pt x="1277" y="151"/>
                  </a:lnTo>
                  <a:lnTo>
                    <a:pt x="1269" y="120"/>
                  </a:lnTo>
                  <a:lnTo>
                    <a:pt x="1255" y="91"/>
                  </a:lnTo>
                  <a:lnTo>
                    <a:pt x="1236" y="66"/>
                  </a:lnTo>
                  <a:lnTo>
                    <a:pt x="1215" y="43"/>
                  </a:lnTo>
                  <a:lnTo>
                    <a:pt x="1188" y="24"/>
                  </a:lnTo>
                  <a:lnTo>
                    <a:pt x="1159" y="10"/>
                  </a:lnTo>
                  <a:lnTo>
                    <a:pt x="1128" y="3"/>
                  </a:lnTo>
                  <a:lnTo>
                    <a:pt x="1097" y="0"/>
                  </a:lnTo>
                  <a:lnTo>
                    <a:pt x="182" y="0"/>
                  </a:lnTo>
                  <a:lnTo>
                    <a:pt x="151" y="3"/>
                  </a:lnTo>
                  <a:lnTo>
                    <a:pt x="120" y="10"/>
                  </a:lnTo>
                  <a:lnTo>
                    <a:pt x="91" y="24"/>
                  </a:lnTo>
                  <a:lnTo>
                    <a:pt x="65" y="43"/>
                  </a:lnTo>
                  <a:lnTo>
                    <a:pt x="43" y="66"/>
                  </a:lnTo>
                  <a:lnTo>
                    <a:pt x="24" y="91"/>
                  </a:lnTo>
                  <a:lnTo>
                    <a:pt x="11" y="120"/>
                  </a:lnTo>
                  <a:lnTo>
                    <a:pt x="3" y="151"/>
                  </a:lnTo>
                  <a:lnTo>
                    <a:pt x="0" y="182"/>
                  </a:lnTo>
                  <a:lnTo>
                    <a:pt x="0" y="366"/>
                  </a:lnTo>
                  <a:lnTo>
                    <a:pt x="3" y="397"/>
                  </a:lnTo>
                  <a:lnTo>
                    <a:pt x="11" y="428"/>
                  </a:lnTo>
                  <a:lnTo>
                    <a:pt x="24" y="457"/>
                  </a:lnTo>
                  <a:lnTo>
                    <a:pt x="43" y="484"/>
                  </a:lnTo>
                  <a:lnTo>
                    <a:pt x="65" y="505"/>
                  </a:lnTo>
                  <a:lnTo>
                    <a:pt x="91" y="524"/>
                  </a:lnTo>
                  <a:lnTo>
                    <a:pt x="120" y="538"/>
                  </a:lnTo>
                  <a:lnTo>
                    <a:pt x="151" y="546"/>
                  </a:lnTo>
                  <a:lnTo>
                    <a:pt x="182" y="549"/>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3827" name="Rectangle 34"/>
            <p:cNvSpPr>
              <a:spLocks noChangeArrowheads="1"/>
            </p:cNvSpPr>
            <p:nvPr/>
          </p:nvSpPr>
          <p:spPr bwMode="auto">
            <a:xfrm>
              <a:off x="4647" y="221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3828" name="Rectangle 35"/>
            <p:cNvSpPr>
              <a:spLocks noChangeArrowheads="1"/>
            </p:cNvSpPr>
            <p:nvPr/>
          </p:nvSpPr>
          <p:spPr bwMode="auto">
            <a:xfrm>
              <a:off x="4803" y="2285"/>
              <a:ext cx="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n</a:t>
              </a:r>
              <a:endParaRPr lang="en-US" altLang="zh-TW" b="0">
                <a:solidFill>
                  <a:schemeClr val="tx2"/>
                </a:solidFill>
                <a:ea typeface="新細明體" pitchFamily="18" charset="-120"/>
              </a:endParaRPr>
            </a:p>
          </p:txBody>
        </p:sp>
        <p:sp>
          <p:nvSpPr>
            <p:cNvPr id="2380836" name="Rectangle 36"/>
            <p:cNvSpPr>
              <a:spLocks noChangeArrowheads="1"/>
            </p:cNvSpPr>
            <p:nvPr/>
          </p:nvSpPr>
          <p:spPr bwMode="auto">
            <a:xfrm>
              <a:off x="5141" y="2578"/>
              <a:ext cx="55" cy="683"/>
            </a:xfrm>
            <a:prstGeom prst="rect">
              <a:avLst/>
            </a:prstGeom>
            <a:noFill/>
            <a:ln w="14288">
              <a:solidFill>
                <a:srgbClr val="FF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37" name="Line 37"/>
            <p:cNvSpPr>
              <a:spLocks noChangeShapeType="1"/>
            </p:cNvSpPr>
            <p:nvPr/>
          </p:nvSpPr>
          <p:spPr bwMode="auto">
            <a:xfrm>
              <a:off x="4513" y="2604"/>
              <a:ext cx="592"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38" name="Line 38"/>
            <p:cNvSpPr>
              <a:spLocks noChangeShapeType="1"/>
            </p:cNvSpPr>
            <p:nvPr/>
          </p:nvSpPr>
          <p:spPr bwMode="auto">
            <a:xfrm>
              <a:off x="4648" y="2786"/>
              <a:ext cx="457"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39" name="Line 39"/>
            <p:cNvSpPr>
              <a:spLocks noChangeShapeType="1"/>
            </p:cNvSpPr>
            <p:nvPr/>
          </p:nvSpPr>
          <p:spPr bwMode="auto">
            <a:xfrm>
              <a:off x="4831" y="2969"/>
              <a:ext cx="274"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40" name="Line 40"/>
            <p:cNvSpPr>
              <a:spLocks noChangeShapeType="1"/>
            </p:cNvSpPr>
            <p:nvPr/>
          </p:nvSpPr>
          <p:spPr bwMode="auto">
            <a:xfrm>
              <a:off x="4977" y="3243"/>
              <a:ext cx="128"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33834" name="Rectangle 41"/>
            <p:cNvSpPr>
              <a:spLocks noChangeArrowheads="1"/>
            </p:cNvSpPr>
            <p:nvPr/>
          </p:nvSpPr>
          <p:spPr bwMode="auto">
            <a:xfrm>
              <a:off x="5233" y="2850"/>
              <a:ext cx="27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FF0000"/>
                  </a:solidFill>
                  <a:latin typeface="Arial" charset="0"/>
                  <a:ea typeface="新細明體" pitchFamily="18" charset="-120"/>
                </a:rPr>
                <a:t>Bus</a:t>
              </a:r>
              <a:endParaRPr lang="en-US" altLang="zh-TW" b="0">
                <a:ea typeface="新細明體" pitchFamily="18" charset="-120"/>
              </a:endParaRPr>
            </a:p>
          </p:txBody>
        </p:sp>
        <p:sp>
          <p:nvSpPr>
            <p:cNvPr id="33835" name="Rectangle 42"/>
            <p:cNvSpPr>
              <a:spLocks noChangeArrowheads="1"/>
            </p:cNvSpPr>
            <p:nvPr/>
          </p:nvSpPr>
          <p:spPr bwMode="auto">
            <a:xfrm>
              <a:off x="1627" y="3311"/>
              <a:ext cx="15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FF0000"/>
                  </a:solidFill>
                  <a:latin typeface="Arial" charset="0"/>
                  <a:ea typeface="新細明體" pitchFamily="18" charset="-120"/>
                </a:rPr>
                <a:t>Data/Address/Control lines</a:t>
              </a:r>
              <a:endParaRPr lang="en-US" altLang="zh-TW" b="0">
                <a:ea typeface="新細明體" pitchFamily="18" charset="-120"/>
              </a:endParaRPr>
            </a:p>
          </p:txBody>
        </p:sp>
        <p:sp>
          <p:nvSpPr>
            <p:cNvPr id="2380843" name="Freeform 43"/>
            <p:cNvSpPr>
              <a:spLocks/>
            </p:cNvSpPr>
            <p:nvPr/>
          </p:nvSpPr>
          <p:spPr bwMode="auto">
            <a:xfrm>
              <a:off x="1311" y="3295"/>
              <a:ext cx="284" cy="76"/>
            </a:xfrm>
            <a:custGeom>
              <a:avLst/>
              <a:gdLst/>
              <a:ahLst/>
              <a:cxnLst>
                <a:cxn ang="0">
                  <a:pos x="0" y="0"/>
                </a:cxn>
                <a:cxn ang="0">
                  <a:pos x="0" y="151"/>
                </a:cxn>
                <a:cxn ang="0">
                  <a:pos x="568" y="151"/>
                </a:cxn>
              </a:cxnLst>
              <a:rect l="0" t="0" r="r" b="b"/>
              <a:pathLst>
                <a:path w="568" h="151">
                  <a:moveTo>
                    <a:pt x="0" y="0"/>
                  </a:moveTo>
                  <a:lnTo>
                    <a:pt x="0" y="151"/>
                  </a:lnTo>
                  <a:lnTo>
                    <a:pt x="568" y="151"/>
                  </a:lnTo>
                </a:path>
              </a:pathLst>
            </a:custGeom>
            <a:noFill/>
            <a:ln w="14288">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33837" name="Rectangle 44"/>
            <p:cNvSpPr>
              <a:spLocks noChangeArrowheads="1"/>
            </p:cNvSpPr>
            <p:nvPr/>
          </p:nvSpPr>
          <p:spPr bwMode="auto">
            <a:xfrm>
              <a:off x="1257" y="2155"/>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Grant</a:t>
              </a:r>
              <a:endParaRPr lang="en-US" altLang="zh-TW" b="0">
                <a:solidFill>
                  <a:srgbClr val="0000FF"/>
                </a:solidFill>
                <a:ea typeface="新細明體" pitchFamily="18" charset="-120"/>
              </a:endParaRPr>
            </a:p>
          </p:txBody>
        </p:sp>
        <p:sp>
          <p:nvSpPr>
            <p:cNvPr id="2380845" name="Line 45"/>
            <p:cNvSpPr>
              <a:spLocks noChangeShapeType="1"/>
            </p:cNvSpPr>
            <p:nvPr/>
          </p:nvSpPr>
          <p:spPr bwMode="auto">
            <a:xfrm>
              <a:off x="4063" y="2284"/>
              <a:ext cx="313"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46" name="Freeform 46"/>
            <p:cNvSpPr>
              <a:spLocks/>
            </p:cNvSpPr>
            <p:nvPr/>
          </p:nvSpPr>
          <p:spPr bwMode="auto">
            <a:xfrm>
              <a:off x="4368" y="2254"/>
              <a:ext cx="60" cy="61"/>
            </a:xfrm>
            <a:custGeom>
              <a:avLst/>
              <a:gdLst/>
              <a:ahLst/>
              <a:cxnLst>
                <a:cxn ang="0">
                  <a:pos x="0" y="0"/>
                </a:cxn>
                <a:cxn ang="0">
                  <a:pos x="121" y="60"/>
                </a:cxn>
                <a:cxn ang="0">
                  <a:pos x="0" y="120"/>
                </a:cxn>
                <a:cxn ang="0">
                  <a:pos x="0" y="0"/>
                </a:cxn>
              </a:cxnLst>
              <a:rect l="0" t="0" r="r" b="b"/>
              <a:pathLst>
                <a:path w="121" h="120">
                  <a:moveTo>
                    <a:pt x="0" y="0"/>
                  </a:moveTo>
                  <a:lnTo>
                    <a:pt x="121" y="60"/>
                  </a:lnTo>
                  <a:lnTo>
                    <a:pt x="0" y="120"/>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0847" name="Line 47"/>
            <p:cNvSpPr>
              <a:spLocks noChangeShapeType="1"/>
            </p:cNvSpPr>
            <p:nvPr/>
          </p:nvSpPr>
          <p:spPr bwMode="auto">
            <a:xfrm>
              <a:off x="3642" y="2283"/>
              <a:ext cx="5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48" name="Line 48"/>
            <p:cNvSpPr>
              <a:spLocks noChangeShapeType="1"/>
            </p:cNvSpPr>
            <p:nvPr/>
          </p:nvSpPr>
          <p:spPr bwMode="auto">
            <a:xfrm>
              <a:off x="3754" y="2283"/>
              <a:ext cx="55"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49" name="Line 49"/>
            <p:cNvSpPr>
              <a:spLocks noChangeShapeType="1"/>
            </p:cNvSpPr>
            <p:nvPr/>
          </p:nvSpPr>
          <p:spPr bwMode="auto">
            <a:xfrm>
              <a:off x="3865" y="2283"/>
              <a:ext cx="5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0850" name="Line 50"/>
            <p:cNvSpPr>
              <a:spLocks noChangeShapeType="1"/>
            </p:cNvSpPr>
            <p:nvPr/>
          </p:nvSpPr>
          <p:spPr bwMode="auto">
            <a:xfrm>
              <a:off x="3976" y="2283"/>
              <a:ext cx="31"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33844" name="Rectangle 51"/>
            <p:cNvSpPr>
              <a:spLocks noChangeArrowheads="1"/>
            </p:cNvSpPr>
            <p:nvPr/>
          </p:nvSpPr>
          <p:spPr bwMode="auto">
            <a:xfrm>
              <a:off x="3596" y="2458"/>
              <a:ext cx="4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Request</a:t>
              </a:r>
              <a:endParaRPr lang="en-US" altLang="zh-TW" b="0">
                <a:solidFill>
                  <a:srgbClr val="0000FF"/>
                </a:solidFill>
                <a:ea typeface="新細明體" pitchFamily="18" charset="-120"/>
              </a:endParaRPr>
            </a:p>
          </p:txBody>
        </p:sp>
        <p:sp>
          <p:nvSpPr>
            <p:cNvPr id="33845" name="Rectangle 52"/>
            <p:cNvSpPr>
              <a:spLocks noChangeArrowheads="1"/>
            </p:cNvSpPr>
            <p:nvPr/>
          </p:nvSpPr>
          <p:spPr bwMode="auto">
            <a:xfrm>
              <a:off x="3683" y="2640"/>
              <a:ext cx="2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Busy</a:t>
              </a:r>
              <a:endParaRPr lang="en-US" altLang="zh-TW" b="0">
                <a:solidFill>
                  <a:srgbClr val="0000FF"/>
                </a:solidFill>
                <a:ea typeface="新細明體" pitchFamily="18" charset="-120"/>
              </a:endParaRPr>
            </a:p>
          </p:txBody>
        </p:sp>
        <p:sp>
          <p:nvSpPr>
            <p:cNvPr id="2380853" name="Freeform 53"/>
            <p:cNvSpPr>
              <a:spLocks/>
            </p:cNvSpPr>
            <p:nvPr/>
          </p:nvSpPr>
          <p:spPr bwMode="auto">
            <a:xfrm>
              <a:off x="1268" y="3233"/>
              <a:ext cx="43" cy="31"/>
            </a:xfrm>
            <a:custGeom>
              <a:avLst/>
              <a:gdLst/>
              <a:ahLst/>
              <a:cxnLst>
                <a:cxn ang="0">
                  <a:pos x="56" y="40"/>
                </a:cxn>
                <a:cxn ang="0">
                  <a:pos x="43" y="38"/>
                </a:cxn>
                <a:cxn ang="0">
                  <a:pos x="30" y="32"/>
                </a:cxn>
                <a:cxn ang="0">
                  <a:pos x="18" y="23"/>
                </a:cxn>
                <a:cxn ang="0">
                  <a:pos x="7" y="10"/>
                </a:cxn>
                <a:cxn ang="0">
                  <a:pos x="0" y="0"/>
                </a:cxn>
              </a:cxnLst>
              <a:rect l="0" t="0" r="r" b="b"/>
              <a:pathLst>
                <a:path w="56" h="40">
                  <a:moveTo>
                    <a:pt x="56" y="40"/>
                  </a:moveTo>
                  <a:lnTo>
                    <a:pt x="43" y="38"/>
                  </a:lnTo>
                  <a:lnTo>
                    <a:pt x="30" y="32"/>
                  </a:lnTo>
                  <a:lnTo>
                    <a:pt x="18" y="23"/>
                  </a:lnTo>
                  <a:lnTo>
                    <a:pt x="7" y="10"/>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4" name="Freeform 54"/>
            <p:cNvSpPr>
              <a:spLocks/>
            </p:cNvSpPr>
            <p:nvPr/>
          </p:nvSpPr>
          <p:spPr bwMode="auto">
            <a:xfrm>
              <a:off x="1238" y="3127"/>
              <a:ext cx="9" cy="55"/>
            </a:xfrm>
            <a:custGeom>
              <a:avLst/>
              <a:gdLst/>
              <a:ahLst/>
              <a:cxnLst>
                <a:cxn ang="0">
                  <a:pos x="11" y="71"/>
                </a:cxn>
                <a:cxn ang="0">
                  <a:pos x="10" y="67"/>
                </a:cxn>
                <a:cxn ang="0">
                  <a:pos x="5" y="41"/>
                </a:cxn>
                <a:cxn ang="0">
                  <a:pos x="1" y="15"/>
                </a:cxn>
                <a:cxn ang="0">
                  <a:pos x="0" y="0"/>
                </a:cxn>
              </a:cxnLst>
              <a:rect l="0" t="0" r="r" b="b"/>
              <a:pathLst>
                <a:path w="11" h="71">
                  <a:moveTo>
                    <a:pt x="11" y="71"/>
                  </a:moveTo>
                  <a:lnTo>
                    <a:pt x="10" y="67"/>
                  </a:lnTo>
                  <a:lnTo>
                    <a:pt x="5" y="41"/>
                  </a:lnTo>
                  <a:lnTo>
                    <a:pt x="1" y="15"/>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5" name="Freeform 55"/>
            <p:cNvSpPr>
              <a:spLocks/>
            </p:cNvSpPr>
            <p:nvPr/>
          </p:nvSpPr>
          <p:spPr bwMode="auto">
            <a:xfrm>
              <a:off x="1240" y="3017"/>
              <a:ext cx="11" cy="54"/>
            </a:xfrm>
            <a:custGeom>
              <a:avLst/>
              <a:gdLst/>
              <a:ahLst/>
              <a:cxnLst>
                <a:cxn ang="0">
                  <a:pos x="0" y="70"/>
                </a:cxn>
                <a:cxn ang="0">
                  <a:pos x="3" y="47"/>
                </a:cxn>
                <a:cxn ang="0">
                  <a:pos x="8" y="21"/>
                </a:cxn>
                <a:cxn ang="0">
                  <a:pos x="14" y="0"/>
                </a:cxn>
              </a:cxnLst>
              <a:rect l="0" t="0" r="r" b="b"/>
              <a:pathLst>
                <a:path w="14" h="70">
                  <a:moveTo>
                    <a:pt x="0" y="70"/>
                  </a:moveTo>
                  <a:lnTo>
                    <a:pt x="3" y="47"/>
                  </a:lnTo>
                  <a:lnTo>
                    <a:pt x="8" y="21"/>
                  </a:lnTo>
                  <a:lnTo>
                    <a:pt x="14"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6" name="Freeform 56"/>
            <p:cNvSpPr>
              <a:spLocks/>
            </p:cNvSpPr>
            <p:nvPr/>
          </p:nvSpPr>
          <p:spPr bwMode="auto">
            <a:xfrm>
              <a:off x="1276" y="2948"/>
              <a:ext cx="49" cy="19"/>
            </a:xfrm>
            <a:custGeom>
              <a:avLst/>
              <a:gdLst/>
              <a:ahLst/>
              <a:cxnLst>
                <a:cxn ang="0">
                  <a:pos x="0" y="25"/>
                </a:cxn>
                <a:cxn ang="0">
                  <a:pos x="7" y="17"/>
                </a:cxn>
                <a:cxn ang="0">
                  <a:pos x="19" y="8"/>
                </a:cxn>
                <a:cxn ang="0">
                  <a:pos x="32" y="2"/>
                </a:cxn>
                <a:cxn ang="0">
                  <a:pos x="45" y="0"/>
                </a:cxn>
                <a:cxn ang="0">
                  <a:pos x="58" y="2"/>
                </a:cxn>
                <a:cxn ang="0">
                  <a:pos x="63" y="5"/>
                </a:cxn>
              </a:cxnLst>
              <a:rect l="0" t="0" r="r" b="b"/>
              <a:pathLst>
                <a:path w="63" h="25">
                  <a:moveTo>
                    <a:pt x="0" y="25"/>
                  </a:moveTo>
                  <a:lnTo>
                    <a:pt x="7" y="17"/>
                  </a:lnTo>
                  <a:lnTo>
                    <a:pt x="19" y="8"/>
                  </a:lnTo>
                  <a:lnTo>
                    <a:pt x="32" y="2"/>
                  </a:lnTo>
                  <a:lnTo>
                    <a:pt x="45" y="0"/>
                  </a:lnTo>
                  <a:lnTo>
                    <a:pt x="58" y="2"/>
                  </a:lnTo>
                  <a:lnTo>
                    <a:pt x="63" y="5"/>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7" name="Freeform 57"/>
            <p:cNvSpPr>
              <a:spLocks/>
            </p:cNvSpPr>
            <p:nvPr/>
          </p:nvSpPr>
          <p:spPr bwMode="auto">
            <a:xfrm>
              <a:off x="1361" y="2992"/>
              <a:ext cx="17" cy="53"/>
            </a:xfrm>
            <a:custGeom>
              <a:avLst/>
              <a:gdLst/>
              <a:ahLst/>
              <a:cxnLst>
                <a:cxn ang="0">
                  <a:pos x="0" y="0"/>
                </a:cxn>
                <a:cxn ang="0">
                  <a:pos x="4" y="8"/>
                </a:cxn>
                <a:cxn ang="0">
                  <a:pos x="12" y="29"/>
                </a:cxn>
                <a:cxn ang="0">
                  <a:pos x="19" y="53"/>
                </a:cxn>
                <a:cxn ang="0">
                  <a:pos x="22" y="68"/>
                </a:cxn>
              </a:cxnLst>
              <a:rect l="0" t="0" r="r" b="b"/>
              <a:pathLst>
                <a:path w="22" h="68">
                  <a:moveTo>
                    <a:pt x="0" y="0"/>
                  </a:moveTo>
                  <a:lnTo>
                    <a:pt x="4" y="8"/>
                  </a:lnTo>
                  <a:lnTo>
                    <a:pt x="12" y="29"/>
                  </a:lnTo>
                  <a:lnTo>
                    <a:pt x="19" y="53"/>
                  </a:lnTo>
                  <a:lnTo>
                    <a:pt x="22" y="6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8" name="Freeform 58"/>
            <p:cNvSpPr>
              <a:spLocks/>
            </p:cNvSpPr>
            <p:nvPr/>
          </p:nvSpPr>
          <p:spPr bwMode="auto">
            <a:xfrm>
              <a:off x="1381" y="3100"/>
              <a:ext cx="3" cy="56"/>
            </a:xfrm>
            <a:custGeom>
              <a:avLst/>
              <a:gdLst/>
              <a:ahLst/>
              <a:cxnLst>
                <a:cxn ang="0">
                  <a:pos x="4" y="0"/>
                </a:cxn>
                <a:cxn ang="0">
                  <a:pos x="4" y="21"/>
                </a:cxn>
                <a:cxn ang="0">
                  <a:pos x="3" y="49"/>
                </a:cxn>
                <a:cxn ang="0">
                  <a:pos x="0" y="72"/>
                </a:cxn>
              </a:cxnLst>
              <a:rect l="0" t="0" r="r" b="b"/>
              <a:pathLst>
                <a:path w="4" h="72">
                  <a:moveTo>
                    <a:pt x="4" y="0"/>
                  </a:moveTo>
                  <a:lnTo>
                    <a:pt x="4" y="21"/>
                  </a:lnTo>
                  <a:lnTo>
                    <a:pt x="3" y="49"/>
                  </a:lnTo>
                  <a:lnTo>
                    <a:pt x="0" y="72"/>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0859" name="Freeform 59"/>
            <p:cNvSpPr>
              <a:spLocks/>
            </p:cNvSpPr>
            <p:nvPr/>
          </p:nvSpPr>
          <p:spPr bwMode="auto">
            <a:xfrm>
              <a:off x="1334" y="3209"/>
              <a:ext cx="32" cy="45"/>
            </a:xfrm>
            <a:custGeom>
              <a:avLst/>
              <a:gdLst/>
              <a:ahLst/>
              <a:cxnLst>
                <a:cxn ang="0">
                  <a:pos x="41" y="0"/>
                </a:cxn>
                <a:cxn ang="0">
                  <a:pos x="39" y="5"/>
                </a:cxn>
                <a:cxn ang="0">
                  <a:pos x="30" y="24"/>
                </a:cxn>
                <a:cxn ang="0">
                  <a:pos x="19" y="40"/>
                </a:cxn>
                <a:cxn ang="0">
                  <a:pos x="8" y="53"/>
                </a:cxn>
                <a:cxn ang="0">
                  <a:pos x="0" y="58"/>
                </a:cxn>
              </a:cxnLst>
              <a:rect l="0" t="0" r="r" b="b"/>
              <a:pathLst>
                <a:path w="41" h="58">
                  <a:moveTo>
                    <a:pt x="41" y="0"/>
                  </a:moveTo>
                  <a:lnTo>
                    <a:pt x="39" y="5"/>
                  </a:lnTo>
                  <a:lnTo>
                    <a:pt x="30" y="24"/>
                  </a:lnTo>
                  <a:lnTo>
                    <a:pt x="19" y="40"/>
                  </a:lnTo>
                  <a:lnTo>
                    <a:pt x="8" y="53"/>
                  </a:lnTo>
                  <a:lnTo>
                    <a:pt x="0" y="5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spTree>
    <p:extLst>
      <p:ext uri="{BB962C8B-B14F-4D97-AF65-F5344CB8AC3E}">
        <p14:creationId xmlns:p14="http://schemas.microsoft.com/office/powerpoint/2010/main" val="2563003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41EDD07D-B32C-471F-A484-D7CC37BECFAA}" type="slidenum">
              <a:rPr lang="en-US" altLang="zh-TW" sz="1400" smtClean="0">
                <a:latin typeface="Comic Sans MS" pitchFamily="66" charset="0"/>
              </a:rPr>
              <a:pPr/>
              <a:t>26</a:t>
            </a:fld>
            <a:endParaRPr lang="en-US" altLang="zh-TW" sz="1400" smtClean="0">
              <a:latin typeface="Comic Sans MS" pitchFamily="66" charset="0"/>
            </a:endParaRPr>
          </a:p>
        </p:txBody>
      </p:sp>
      <p:sp>
        <p:nvSpPr>
          <p:cNvPr id="34819"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Daisy Chaining</a:t>
            </a:r>
          </a:p>
        </p:txBody>
      </p:sp>
      <p:sp>
        <p:nvSpPr>
          <p:cNvPr id="34820" name="Rectangle 3"/>
          <p:cNvSpPr>
            <a:spLocks noGrp="1" noChangeArrowheads="1"/>
          </p:cNvSpPr>
          <p:nvPr>
            <p:ph type="body" idx="1"/>
          </p:nvPr>
        </p:nvSpPr>
        <p:spPr>
          <a:xfrm>
            <a:off x="381000" y="1143000"/>
            <a:ext cx="8534400" cy="4876800"/>
          </a:xfrm>
        </p:spPr>
        <p:txBody>
          <a:bodyPr>
            <a:normAutofit lnSpcReduction="10000"/>
          </a:bodyPr>
          <a:lstStyle/>
          <a:p>
            <a:pPr>
              <a:lnSpc>
                <a:spcPct val="90000"/>
              </a:lnSpc>
              <a:spcBef>
                <a:spcPct val="35000"/>
              </a:spcBef>
            </a:pPr>
            <a:r>
              <a:rPr lang="en-US" altLang="zh-TW" sz="2400" smtClean="0">
                <a:ea typeface="新細明體" pitchFamily="18" charset="-120"/>
              </a:rPr>
              <a:t>The I/O devices activate the </a:t>
            </a:r>
            <a:r>
              <a:rPr lang="en-US" altLang="zh-TW" sz="2400" smtClean="0">
                <a:solidFill>
                  <a:srgbClr val="FF0000"/>
                </a:solidFill>
                <a:ea typeface="新細明體" pitchFamily="18" charset="-120"/>
              </a:rPr>
              <a:t>request line</a:t>
            </a:r>
            <a:r>
              <a:rPr lang="en-US" altLang="zh-TW" sz="2400" smtClean="0">
                <a:ea typeface="新細明體" pitchFamily="18" charset="-120"/>
              </a:rPr>
              <a:t> for bus access.</a:t>
            </a:r>
          </a:p>
          <a:p>
            <a:pPr>
              <a:lnSpc>
                <a:spcPct val="90000"/>
              </a:lnSpc>
              <a:spcBef>
                <a:spcPct val="35000"/>
              </a:spcBef>
            </a:pPr>
            <a:r>
              <a:rPr lang="en-US" altLang="zh-TW" sz="2400" smtClean="0">
                <a:ea typeface="新細明體" pitchFamily="18" charset="-120"/>
              </a:rPr>
              <a:t>If the bus is not busy (indicated by no signal on busy line), the channel sends a </a:t>
            </a:r>
            <a:r>
              <a:rPr lang="en-US" altLang="zh-TW" sz="2400" smtClean="0">
                <a:solidFill>
                  <a:srgbClr val="FF0000"/>
                </a:solidFill>
                <a:ea typeface="新細明體" pitchFamily="18" charset="-120"/>
              </a:rPr>
              <a:t>Grant signal</a:t>
            </a:r>
            <a:r>
              <a:rPr lang="en-US" altLang="zh-TW" sz="2400" smtClean="0">
                <a:ea typeface="新細明體" pitchFamily="18" charset="-120"/>
              </a:rPr>
              <a:t> to the first I/O device (closest to the channel).</a:t>
            </a:r>
          </a:p>
          <a:p>
            <a:pPr lvl="1">
              <a:lnSpc>
                <a:spcPct val="90000"/>
              </a:lnSpc>
              <a:spcBef>
                <a:spcPct val="35000"/>
              </a:spcBef>
            </a:pPr>
            <a:r>
              <a:rPr lang="en-US" altLang="zh-TW" sz="2000" smtClean="0">
                <a:ea typeface="新細明體" pitchFamily="18" charset="-120"/>
              </a:rPr>
              <a:t>If the device is not the one that requested the access, it propagates the Grant signal to the next device.</a:t>
            </a:r>
          </a:p>
          <a:p>
            <a:pPr lvl="1">
              <a:lnSpc>
                <a:spcPct val="90000"/>
              </a:lnSpc>
              <a:spcBef>
                <a:spcPct val="35000"/>
              </a:spcBef>
            </a:pPr>
            <a:r>
              <a:rPr lang="en-US" altLang="zh-TW" sz="2000" smtClean="0">
                <a:ea typeface="新細明體" pitchFamily="18" charset="-120"/>
              </a:rPr>
              <a:t>If the device is the one that requested an access, it then sends a busy signal on the busy line and begins access to the bus.</a:t>
            </a:r>
          </a:p>
          <a:p>
            <a:pPr>
              <a:lnSpc>
                <a:spcPct val="90000"/>
              </a:lnSpc>
              <a:spcBef>
                <a:spcPct val="35000"/>
              </a:spcBef>
            </a:pPr>
            <a:r>
              <a:rPr lang="en-US" altLang="zh-TW" sz="2400" smtClean="0">
                <a:ea typeface="新細明體" pitchFamily="18" charset="-120"/>
              </a:rPr>
              <a:t>Only a device that holds the Grant signal can access the bus. </a:t>
            </a:r>
          </a:p>
          <a:p>
            <a:pPr>
              <a:lnSpc>
                <a:spcPct val="90000"/>
              </a:lnSpc>
              <a:spcBef>
                <a:spcPct val="35000"/>
              </a:spcBef>
            </a:pPr>
            <a:r>
              <a:rPr lang="en-US" altLang="zh-TW" sz="2400" smtClean="0">
                <a:ea typeface="新細明體" pitchFamily="18" charset="-120"/>
              </a:rPr>
              <a:t>When the device is finished, it resets the busy line.</a:t>
            </a:r>
          </a:p>
          <a:p>
            <a:pPr>
              <a:lnSpc>
                <a:spcPct val="90000"/>
              </a:lnSpc>
              <a:spcBef>
                <a:spcPct val="35000"/>
              </a:spcBef>
            </a:pPr>
            <a:r>
              <a:rPr lang="en-US" altLang="zh-TW" sz="2400" smtClean="0">
                <a:ea typeface="新細明體" pitchFamily="18" charset="-120"/>
              </a:rPr>
              <a:t>The channel honors the requests only if the bus is not busy.</a:t>
            </a:r>
          </a:p>
          <a:p>
            <a:pPr>
              <a:lnSpc>
                <a:spcPct val="90000"/>
              </a:lnSpc>
              <a:spcBef>
                <a:spcPct val="35000"/>
              </a:spcBef>
            </a:pPr>
            <a:r>
              <a:rPr lang="en-US" altLang="zh-TW" sz="2400" smtClean="0">
                <a:ea typeface="新細明體" pitchFamily="18" charset="-120"/>
              </a:rPr>
              <a:t>Obviously, devices </a:t>
            </a:r>
            <a:r>
              <a:rPr lang="en-US" altLang="zh-TW" sz="2400" smtClean="0">
                <a:solidFill>
                  <a:srgbClr val="FF0000"/>
                </a:solidFill>
                <a:ea typeface="新細明體" pitchFamily="18" charset="-120"/>
              </a:rPr>
              <a:t>closest</a:t>
            </a:r>
            <a:r>
              <a:rPr lang="en-US" altLang="zh-TW" sz="2400" smtClean="0">
                <a:ea typeface="新細明體" pitchFamily="18" charset="-120"/>
              </a:rPr>
              <a:t> to the channel have a </a:t>
            </a:r>
            <a:r>
              <a:rPr lang="en-US" altLang="zh-TW" sz="2400" smtClean="0">
                <a:solidFill>
                  <a:srgbClr val="FF0000"/>
                </a:solidFill>
                <a:ea typeface="新細明體" pitchFamily="18" charset="-120"/>
              </a:rPr>
              <a:t>higher priority</a:t>
            </a:r>
            <a:r>
              <a:rPr lang="en-US" altLang="zh-TW" sz="2400" smtClean="0">
                <a:ea typeface="新細明體" pitchFamily="18" charset="-120"/>
              </a:rPr>
              <a:t> and </a:t>
            </a:r>
            <a:r>
              <a:rPr lang="en-US" altLang="zh-TW" sz="2400" smtClean="0">
                <a:solidFill>
                  <a:srgbClr val="FF0000"/>
                </a:solidFill>
                <a:ea typeface="新細明體" pitchFamily="18" charset="-120"/>
              </a:rPr>
              <a:t>block</a:t>
            </a:r>
            <a:r>
              <a:rPr lang="en-US" altLang="zh-TW" sz="2400" smtClean="0">
                <a:ea typeface="新細明體" pitchFamily="18" charset="-120"/>
              </a:rPr>
              <a:t> access requests by lower priority devices.</a:t>
            </a:r>
          </a:p>
        </p:txBody>
      </p:sp>
    </p:spTree>
    <p:extLst>
      <p:ext uri="{BB962C8B-B14F-4D97-AF65-F5344CB8AC3E}">
        <p14:creationId xmlns:p14="http://schemas.microsoft.com/office/powerpoint/2010/main" val="163926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C3DB4951-39D5-42C8-BDA7-8FE509C7E58D}" type="slidenum">
              <a:rPr lang="en-US" altLang="zh-TW" sz="1400" smtClean="0">
                <a:latin typeface="Comic Sans MS" pitchFamily="66" charset="0"/>
              </a:rPr>
              <a:pPr/>
              <a:t>27</a:t>
            </a:fld>
            <a:endParaRPr lang="en-US" altLang="zh-TW" sz="1400" smtClean="0">
              <a:latin typeface="Comic Sans MS" pitchFamily="66" charset="0"/>
            </a:endParaRPr>
          </a:p>
        </p:txBody>
      </p:sp>
      <p:sp>
        <p:nvSpPr>
          <p:cNvPr id="35843"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Daisy Chaining</a:t>
            </a:r>
          </a:p>
        </p:txBody>
      </p:sp>
      <p:sp>
        <p:nvSpPr>
          <p:cNvPr id="35844" name="Rectangle 3"/>
          <p:cNvSpPr>
            <a:spLocks noGrp="1" noChangeArrowheads="1"/>
          </p:cNvSpPr>
          <p:nvPr>
            <p:ph type="body" idx="1"/>
          </p:nvPr>
        </p:nvSpPr>
        <p:spPr/>
        <p:txBody>
          <a:bodyPr/>
          <a:lstStyle/>
          <a:p>
            <a:r>
              <a:rPr lang="en-US" altLang="zh-TW" smtClean="0">
                <a:solidFill>
                  <a:schemeClr val="tx2"/>
                </a:solidFill>
                <a:ea typeface="新細明體" pitchFamily="18" charset="-120"/>
              </a:rPr>
              <a:t>Decentralized control</a:t>
            </a:r>
            <a:r>
              <a:rPr lang="en-US" altLang="zh-TW" smtClean="0">
                <a:ea typeface="新細明體" pitchFamily="18" charset="-120"/>
              </a:rPr>
              <a:t> (</a:t>
            </a:r>
            <a:r>
              <a:rPr lang="en-US" altLang="zh-TW" smtClean="0">
                <a:solidFill>
                  <a:srgbClr val="FF0000"/>
                </a:solidFill>
                <a:ea typeface="新細明體" pitchFamily="18" charset="-120"/>
              </a:rPr>
              <a:t>Round-robin Scheme</a:t>
            </a:r>
            <a:r>
              <a:rPr lang="en-US" altLang="zh-TW" smtClean="0">
                <a:ea typeface="新細明體" pitchFamily="18" charset="-120"/>
              </a:rPr>
              <a:t>)</a:t>
            </a:r>
          </a:p>
        </p:txBody>
      </p:sp>
      <p:grpSp>
        <p:nvGrpSpPr>
          <p:cNvPr id="35845" name="Group 4"/>
          <p:cNvGrpSpPr>
            <a:grpSpLocks/>
          </p:cNvGrpSpPr>
          <p:nvPr/>
        </p:nvGrpSpPr>
        <p:grpSpPr bwMode="auto">
          <a:xfrm>
            <a:off x="822325" y="3276600"/>
            <a:ext cx="7861300" cy="2300288"/>
            <a:chOff x="518" y="2064"/>
            <a:chExt cx="4952" cy="1449"/>
          </a:xfrm>
        </p:grpSpPr>
        <p:sp>
          <p:nvSpPr>
            <p:cNvPr id="2382853" name="Line 5"/>
            <p:cNvSpPr>
              <a:spLocks noChangeShapeType="1"/>
            </p:cNvSpPr>
            <p:nvPr/>
          </p:nvSpPr>
          <p:spPr bwMode="auto">
            <a:xfrm>
              <a:off x="2342" y="2344"/>
              <a:ext cx="221"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54" name="Freeform 6"/>
            <p:cNvSpPr>
              <a:spLocks/>
            </p:cNvSpPr>
            <p:nvPr/>
          </p:nvSpPr>
          <p:spPr bwMode="auto">
            <a:xfrm>
              <a:off x="2556" y="2314"/>
              <a:ext cx="60" cy="60"/>
            </a:xfrm>
            <a:custGeom>
              <a:avLst/>
              <a:gdLst/>
              <a:ahLst/>
              <a:cxnLst>
                <a:cxn ang="0">
                  <a:pos x="0" y="0"/>
                </a:cxn>
                <a:cxn ang="0">
                  <a:pos x="121" y="60"/>
                </a:cxn>
                <a:cxn ang="0">
                  <a:pos x="0" y="121"/>
                </a:cxn>
                <a:cxn ang="0">
                  <a:pos x="0" y="0"/>
                </a:cxn>
              </a:cxnLst>
              <a:rect l="0" t="0" r="r" b="b"/>
              <a:pathLst>
                <a:path w="121" h="121">
                  <a:moveTo>
                    <a:pt x="0" y="0"/>
                  </a:moveTo>
                  <a:lnTo>
                    <a:pt x="121" y="60"/>
                  </a:lnTo>
                  <a:lnTo>
                    <a:pt x="0" y="121"/>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2855" name="Line 7"/>
            <p:cNvSpPr>
              <a:spLocks noChangeShapeType="1"/>
            </p:cNvSpPr>
            <p:nvPr/>
          </p:nvSpPr>
          <p:spPr bwMode="auto">
            <a:xfrm>
              <a:off x="3254" y="2344"/>
              <a:ext cx="312"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56" name="Freeform 8"/>
            <p:cNvSpPr>
              <a:spLocks/>
            </p:cNvSpPr>
            <p:nvPr/>
          </p:nvSpPr>
          <p:spPr bwMode="auto">
            <a:xfrm>
              <a:off x="3559" y="2314"/>
              <a:ext cx="60" cy="60"/>
            </a:xfrm>
            <a:custGeom>
              <a:avLst/>
              <a:gdLst/>
              <a:ahLst/>
              <a:cxnLst>
                <a:cxn ang="0">
                  <a:pos x="0" y="0"/>
                </a:cxn>
                <a:cxn ang="0">
                  <a:pos x="121" y="60"/>
                </a:cxn>
                <a:cxn ang="0">
                  <a:pos x="0" y="121"/>
                </a:cxn>
                <a:cxn ang="0">
                  <a:pos x="0" y="0"/>
                </a:cxn>
              </a:cxnLst>
              <a:rect l="0" t="0" r="r" b="b"/>
              <a:pathLst>
                <a:path w="121" h="121">
                  <a:moveTo>
                    <a:pt x="0" y="0"/>
                  </a:moveTo>
                  <a:lnTo>
                    <a:pt x="121" y="60"/>
                  </a:lnTo>
                  <a:lnTo>
                    <a:pt x="0" y="121"/>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2857" name="Line 9"/>
            <p:cNvSpPr>
              <a:spLocks noChangeShapeType="1"/>
            </p:cNvSpPr>
            <p:nvPr/>
          </p:nvSpPr>
          <p:spPr bwMode="auto">
            <a:xfrm>
              <a:off x="1156" y="2344"/>
              <a:ext cx="495"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58" name="Freeform 10"/>
            <p:cNvSpPr>
              <a:spLocks/>
            </p:cNvSpPr>
            <p:nvPr/>
          </p:nvSpPr>
          <p:spPr bwMode="auto">
            <a:xfrm>
              <a:off x="1644" y="2314"/>
              <a:ext cx="60" cy="60"/>
            </a:xfrm>
            <a:custGeom>
              <a:avLst/>
              <a:gdLst/>
              <a:ahLst/>
              <a:cxnLst>
                <a:cxn ang="0">
                  <a:pos x="0" y="0"/>
                </a:cxn>
                <a:cxn ang="0">
                  <a:pos x="121" y="60"/>
                </a:cxn>
                <a:cxn ang="0">
                  <a:pos x="0" y="121"/>
                </a:cxn>
                <a:cxn ang="0">
                  <a:pos x="0" y="0"/>
                </a:cxn>
              </a:cxnLst>
              <a:rect l="0" t="0" r="r" b="b"/>
              <a:pathLst>
                <a:path w="121" h="121">
                  <a:moveTo>
                    <a:pt x="0" y="0"/>
                  </a:moveTo>
                  <a:lnTo>
                    <a:pt x="121" y="60"/>
                  </a:lnTo>
                  <a:lnTo>
                    <a:pt x="0" y="121"/>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2859" name="Freeform 11"/>
            <p:cNvSpPr>
              <a:spLocks/>
            </p:cNvSpPr>
            <p:nvPr/>
          </p:nvSpPr>
          <p:spPr bwMode="auto">
            <a:xfrm>
              <a:off x="1209" y="2481"/>
              <a:ext cx="3322" cy="182"/>
            </a:xfrm>
            <a:custGeom>
              <a:avLst/>
              <a:gdLst/>
              <a:ahLst/>
              <a:cxnLst>
                <a:cxn ang="0">
                  <a:pos x="6644" y="0"/>
                </a:cxn>
                <a:cxn ang="0">
                  <a:pos x="6644" y="364"/>
                </a:cxn>
                <a:cxn ang="0">
                  <a:pos x="0" y="364"/>
                </a:cxn>
              </a:cxnLst>
              <a:rect l="0" t="0" r="r" b="b"/>
              <a:pathLst>
                <a:path w="6644" h="364">
                  <a:moveTo>
                    <a:pt x="6644" y="0"/>
                  </a:moveTo>
                  <a:lnTo>
                    <a:pt x="6644" y="364"/>
                  </a:lnTo>
                  <a:lnTo>
                    <a:pt x="0" y="364"/>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60" name="Freeform 12"/>
            <p:cNvSpPr>
              <a:spLocks/>
            </p:cNvSpPr>
            <p:nvPr/>
          </p:nvSpPr>
          <p:spPr bwMode="auto">
            <a:xfrm>
              <a:off x="1156" y="2633"/>
              <a:ext cx="61" cy="60"/>
            </a:xfrm>
            <a:custGeom>
              <a:avLst/>
              <a:gdLst/>
              <a:ahLst/>
              <a:cxnLst>
                <a:cxn ang="0">
                  <a:pos x="120" y="121"/>
                </a:cxn>
                <a:cxn ang="0">
                  <a:pos x="0" y="60"/>
                </a:cxn>
                <a:cxn ang="0">
                  <a:pos x="120" y="0"/>
                </a:cxn>
                <a:cxn ang="0">
                  <a:pos x="120" y="121"/>
                </a:cxn>
              </a:cxnLst>
              <a:rect l="0" t="0" r="r" b="b"/>
              <a:pathLst>
                <a:path w="120" h="121">
                  <a:moveTo>
                    <a:pt x="120" y="121"/>
                  </a:moveTo>
                  <a:lnTo>
                    <a:pt x="0" y="60"/>
                  </a:lnTo>
                  <a:lnTo>
                    <a:pt x="120" y="0"/>
                  </a:lnTo>
                  <a:lnTo>
                    <a:pt x="120" y="121"/>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2861" name="Freeform 13"/>
            <p:cNvSpPr>
              <a:spLocks/>
            </p:cNvSpPr>
            <p:nvPr/>
          </p:nvSpPr>
          <p:spPr bwMode="auto">
            <a:xfrm>
              <a:off x="1156" y="2482"/>
              <a:ext cx="3838" cy="820"/>
            </a:xfrm>
            <a:custGeom>
              <a:avLst/>
              <a:gdLst/>
              <a:ahLst/>
              <a:cxnLst>
                <a:cxn ang="0">
                  <a:pos x="7675" y="0"/>
                </a:cxn>
                <a:cxn ang="0">
                  <a:pos x="7675" y="1639"/>
                </a:cxn>
                <a:cxn ang="0">
                  <a:pos x="0" y="1639"/>
                </a:cxn>
              </a:cxnLst>
              <a:rect l="0" t="0" r="r" b="b"/>
              <a:pathLst>
                <a:path w="7675" h="1639">
                  <a:moveTo>
                    <a:pt x="7675" y="0"/>
                  </a:moveTo>
                  <a:lnTo>
                    <a:pt x="7675" y="1639"/>
                  </a:lnTo>
                  <a:lnTo>
                    <a:pt x="0" y="1639"/>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62" name="Freeform 14"/>
            <p:cNvSpPr>
              <a:spLocks/>
            </p:cNvSpPr>
            <p:nvPr/>
          </p:nvSpPr>
          <p:spPr bwMode="auto">
            <a:xfrm>
              <a:off x="1156" y="2481"/>
              <a:ext cx="3685" cy="547"/>
            </a:xfrm>
            <a:custGeom>
              <a:avLst/>
              <a:gdLst/>
              <a:ahLst/>
              <a:cxnLst>
                <a:cxn ang="0">
                  <a:pos x="7369" y="0"/>
                </a:cxn>
                <a:cxn ang="0">
                  <a:pos x="7369" y="1093"/>
                </a:cxn>
                <a:cxn ang="0">
                  <a:pos x="0" y="1093"/>
                </a:cxn>
              </a:cxnLst>
              <a:rect l="0" t="0" r="r" b="b"/>
              <a:pathLst>
                <a:path w="7369" h="1093">
                  <a:moveTo>
                    <a:pt x="7369" y="0"/>
                  </a:moveTo>
                  <a:lnTo>
                    <a:pt x="7369" y="1093"/>
                  </a:lnTo>
                  <a:lnTo>
                    <a:pt x="0" y="1093"/>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63" name="Line 15"/>
            <p:cNvSpPr>
              <a:spLocks noChangeShapeType="1"/>
            </p:cNvSpPr>
            <p:nvPr/>
          </p:nvSpPr>
          <p:spPr bwMode="auto">
            <a:xfrm>
              <a:off x="3026" y="2481"/>
              <a:ext cx="1" cy="547"/>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4" name="Line 16"/>
            <p:cNvSpPr>
              <a:spLocks noChangeShapeType="1"/>
            </p:cNvSpPr>
            <p:nvPr/>
          </p:nvSpPr>
          <p:spPr bwMode="auto">
            <a:xfrm>
              <a:off x="2707" y="2481"/>
              <a:ext cx="1" cy="182"/>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5" name="Line 17"/>
            <p:cNvSpPr>
              <a:spLocks noChangeShapeType="1"/>
            </p:cNvSpPr>
            <p:nvPr/>
          </p:nvSpPr>
          <p:spPr bwMode="auto">
            <a:xfrm>
              <a:off x="1795" y="2481"/>
              <a:ext cx="1" cy="182"/>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6" name="Line 18"/>
            <p:cNvSpPr>
              <a:spLocks noChangeShapeType="1"/>
            </p:cNvSpPr>
            <p:nvPr/>
          </p:nvSpPr>
          <p:spPr bwMode="auto">
            <a:xfrm>
              <a:off x="2114" y="2481"/>
              <a:ext cx="1" cy="547"/>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7" name="Line 19"/>
            <p:cNvSpPr>
              <a:spLocks noChangeShapeType="1"/>
            </p:cNvSpPr>
            <p:nvPr/>
          </p:nvSpPr>
          <p:spPr bwMode="auto">
            <a:xfrm>
              <a:off x="2233" y="2481"/>
              <a:ext cx="1" cy="82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8" name="Line 20"/>
            <p:cNvSpPr>
              <a:spLocks noChangeShapeType="1"/>
            </p:cNvSpPr>
            <p:nvPr/>
          </p:nvSpPr>
          <p:spPr bwMode="auto">
            <a:xfrm>
              <a:off x="3163" y="2481"/>
              <a:ext cx="1" cy="82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69" name="Rectangle 21"/>
            <p:cNvSpPr>
              <a:spLocks noChangeArrowheads="1"/>
            </p:cNvSpPr>
            <p:nvPr/>
          </p:nvSpPr>
          <p:spPr bwMode="auto">
            <a:xfrm>
              <a:off x="518" y="2207"/>
              <a:ext cx="638" cy="1277"/>
            </a:xfrm>
            <a:prstGeom prst="rect">
              <a:avLst/>
            </a:prstGeom>
            <a:solidFill>
              <a:srgbClr val="FFFF99"/>
            </a:solidFill>
            <a:ln w="23813">
              <a:solidFill>
                <a:schemeClr val="tx2"/>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5863" name="Rectangle 22"/>
            <p:cNvSpPr>
              <a:spLocks noChangeArrowheads="1"/>
            </p:cNvSpPr>
            <p:nvPr/>
          </p:nvSpPr>
          <p:spPr bwMode="auto">
            <a:xfrm>
              <a:off x="609" y="2775"/>
              <a:ext cx="4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Channel</a:t>
              </a:r>
              <a:endParaRPr lang="en-US" altLang="zh-TW" b="0">
                <a:solidFill>
                  <a:schemeClr val="tx2"/>
                </a:solidFill>
                <a:ea typeface="新細明體" pitchFamily="18" charset="-120"/>
              </a:endParaRPr>
            </a:p>
          </p:txBody>
        </p:sp>
        <p:sp>
          <p:nvSpPr>
            <p:cNvPr id="2382871" name="Freeform 23"/>
            <p:cNvSpPr>
              <a:spLocks/>
            </p:cNvSpPr>
            <p:nvPr/>
          </p:nvSpPr>
          <p:spPr bwMode="auto">
            <a:xfrm>
              <a:off x="1704" y="2207"/>
              <a:ext cx="638" cy="274"/>
            </a:xfrm>
            <a:custGeom>
              <a:avLst/>
              <a:gdLst/>
              <a:ahLst/>
              <a:cxnLst>
                <a:cxn ang="0">
                  <a:pos x="182" y="548"/>
                </a:cxn>
                <a:cxn ang="0">
                  <a:pos x="1093" y="548"/>
                </a:cxn>
                <a:cxn ang="0">
                  <a:pos x="1125" y="545"/>
                </a:cxn>
                <a:cxn ang="0">
                  <a:pos x="1156" y="537"/>
                </a:cxn>
                <a:cxn ang="0">
                  <a:pos x="1186" y="523"/>
                </a:cxn>
                <a:cxn ang="0">
                  <a:pos x="1210" y="505"/>
                </a:cxn>
                <a:cxn ang="0">
                  <a:pos x="1234" y="483"/>
                </a:cxn>
                <a:cxn ang="0">
                  <a:pos x="1252" y="457"/>
                </a:cxn>
                <a:cxn ang="0">
                  <a:pos x="1264" y="427"/>
                </a:cxn>
                <a:cxn ang="0">
                  <a:pos x="1274" y="396"/>
                </a:cxn>
                <a:cxn ang="0">
                  <a:pos x="1277" y="366"/>
                </a:cxn>
                <a:cxn ang="0">
                  <a:pos x="1277" y="182"/>
                </a:cxn>
                <a:cxn ang="0">
                  <a:pos x="1274" y="151"/>
                </a:cxn>
                <a:cxn ang="0">
                  <a:pos x="1264" y="120"/>
                </a:cxn>
                <a:cxn ang="0">
                  <a:pos x="1252" y="91"/>
                </a:cxn>
                <a:cxn ang="0">
                  <a:pos x="1234" y="66"/>
                </a:cxn>
                <a:cxn ang="0">
                  <a:pos x="1210" y="43"/>
                </a:cxn>
                <a:cxn ang="0">
                  <a:pos x="1186" y="24"/>
                </a:cxn>
                <a:cxn ang="0">
                  <a:pos x="1156" y="10"/>
                </a:cxn>
                <a:cxn ang="0">
                  <a:pos x="1125" y="3"/>
                </a:cxn>
                <a:cxn ang="0">
                  <a:pos x="1093" y="0"/>
                </a:cxn>
                <a:cxn ang="0">
                  <a:pos x="182" y="0"/>
                </a:cxn>
                <a:cxn ang="0">
                  <a:pos x="149" y="3"/>
                </a:cxn>
                <a:cxn ang="0">
                  <a:pos x="120" y="10"/>
                </a:cxn>
                <a:cxn ang="0">
                  <a:pos x="91" y="24"/>
                </a:cxn>
                <a:cxn ang="0">
                  <a:pos x="65" y="43"/>
                </a:cxn>
                <a:cxn ang="0">
                  <a:pos x="41" y="66"/>
                </a:cxn>
                <a:cxn ang="0">
                  <a:pos x="24" y="91"/>
                </a:cxn>
                <a:cxn ang="0">
                  <a:pos x="10" y="120"/>
                </a:cxn>
                <a:cxn ang="0">
                  <a:pos x="3" y="151"/>
                </a:cxn>
                <a:cxn ang="0">
                  <a:pos x="0" y="182"/>
                </a:cxn>
                <a:cxn ang="0">
                  <a:pos x="0" y="366"/>
                </a:cxn>
                <a:cxn ang="0">
                  <a:pos x="3" y="396"/>
                </a:cxn>
                <a:cxn ang="0">
                  <a:pos x="10" y="427"/>
                </a:cxn>
                <a:cxn ang="0">
                  <a:pos x="24" y="457"/>
                </a:cxn>
                <a:cxn ang="0">
                  <a:pos x="41" y="483"/>
                </a:cxn>
                <a:cxn ang="0">
                  <a:pos x="65" y="505"/>
                </a:cxn>
                <a:cxn ang="0">
                  <a:pos x="91" y="523"/>
                </a:cxn>
                <a:cxn ang="0">
                  <a:pos x="120" y="537"/>
                </a:cxn>
                <a:cxn ang="0">
                  <a:pos x="149" y="545"/>
                </a:cxn>
                <a:cxn ang="0">
                  <a:pos x="182" y="548"/>
                </a:cxn>
              </a:cxnLst>
              <a:rect l="0" t="0" r="r" b="b"/>
              <a:pathLst>
                <a:path w="1277" h="548">
                  <a:moveTo>
                    <a:pt x="182" y="548"/>
                  </a:moveTo>
                  <a:lnTo>
                    <a:pt x="1093" y="548"/>
                  </a:lnTo>
                  <a:lnTo>
                    <a:pt x="1125" y="545"/>
                  </a:lnTo>
                  <a:lnTo>
                    <a:pt x="1156" y="537"/>
                  </a:lnTo>
                  <a:lnTo>
                    <a:pt x="1186" y="523"/>
                  </a:lnTo>
                  <a:lnTo>
                    <a:pt x="1210" y="505"/>
                  </a:lnTo>
                  <a:lnTo>
                    <a:pt x="1234" y="483"/>
                  </a:lnTo>
                  <a:lnTo>
                    <a:pt x="1252" y="457"/>
                  </a:lnTo>
                  <a:lnTo>
                    <a:pt x="1264" y="427"/>
                  </a:lnTo>
                  <a:lnTo>
                    <a:pt x="1274" y="396"/>
                  </a:lnTo>
                  <a:lnTo>
                    <a:pt x="1277" y="366"/>
                  </a:lnTo>
                  <a:lnTo>
                    <a:pt x="1277" y="182"/>
                  </a:lnTo>
                  <a:lnTo>
                    <a:pt x="1274" y="151"/>
                  </a:lnTo>
                  <a:lnTo>
                    <a:pt x="1264" y="120"/>
                  </a:lnTo>
                  <a:lnTo>
                    <a:pt x="1252" y="91"/>
                  </a:lnTo>
                  <a:lnTo>
                    <a:pt x="1234" y="66"/>
                  </a:lnTo>
                  <a:lnTo>
                    <a:pt x="1210" y="43"/>
                  </a:lnTo>
                  <a:lnTo>
                    <a:pt x="1186" y="24"/>
                  </a:lnTo>
                  <a:lnTo>
                    <a:pt x="1156" y="10"/>
                  </a:lnTo>
                  <a:lnTo>
                    <a:pt x="1125" y="3"/>
                  </a:lnTo>
                  <a:lnTo>
                    <a:pt x="1093" y="0"/>
                  </a:lnTo>
                  <a:lnTo>
                    <a:pt x="182" y="0"/>
                  </a:lnTo>
                  <a:lnTo>
                    <a:pt x="149" y="3"/>
                  </a:lnTo>
                  <a:lnTo>
                    <a:pt x="120" y="10"/>
                  </a:lnTo>
                  <a:lnTo>
                    <a:pt x="91" y="24"/>
                  </a:lnTo>
                  <a:lnTo>
                    <a:pt x="65" y="43"/>
                  </a:lnTo>
                  <a:lnTo>
                    <a:pt x="41" y="66"/>
                  </a:lnTo>
                  <a:lnTo>
                    <a:pt x="24" y="91"/>
                  </a:lnTo>
                  <a:lnTo>
                    <a:pt x="10" y="120"/>
                  </a:lnTo>
                  <a:lnTo>
                    <a:pt x="3" y="151"/>
                  </a:lnTo>
                  <a:lnTo>
                    <a:pt x="0" y="182"/>
                  </a:lnTo>
                  <a:lnTo>
                    <a:pt x="0" y="366"/>
                  </a:lnTo>
                  <a:lnTo>
                    <a:pt x="3" y="396"/>
                  </a:lnTo>
                  <a:lnTo>
                    <a:pt x="10" y="427"/>
                  </a:lnTo>
                  <a:lnTo>
                    <a:pt x="24" y="457"/>
                  </a:lnTo>
                  <a:lnTo>
                    <a:pt x="41" y="483"/>
                  </a:lnTo>
                  <a:lnTo>
                    <a:pt x="65" y="505"/>
                  </a:lnTo>
                  <a:lnTo>
                    <a:pt x="91" y="523"/>
                  </a:lnTo>
                  <a:lnTo>
                    <a:pt x="120" y="537"/>
                  </a:lnTo>
                  <a:lnTo>
                    <a:pt x="149" y="545"/>
                  </a:lnTo>
                  <a:lnTo>
                    <a:pt x="182" y="548"/>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5865" name="Rectangle 24"/>
            <p:cNvSpPr>
              <a:spLocks noChangeArrowheads="1"/>
            </p:cNvSpPr>
            <p:nvPr/>
          </p:nvSpPr>
          <p:spPr bwMode="auto">
            <a:xfrm>
              <a:off x="1924" y="227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5866" name="Rectangle 25"/>
            <p:cNvSpPr>
              <a:spLocks noChangeArrowheads="1"/>
            </p:cNvSpPr>
            <p:nvPr/>
          </p:nvSpPr>
          <p:spPr bwMode="auto">
            <a:xfrm>
              <a:off x="2079" y="234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1</a:t>
              </a:r>
              <a:endParaRPr lang="en-US" altLang="zh-TW" b="0">
                <a:solidFill>
                  <a:schemeClr val="tx2"/>
                </a:solidFill>
                <a:ea typeface="新細明體" pitchFamily="18" charset="-120"/>
              </a:endParaRPr>
            </a:p>
          </p:txBody>
        </p:sp>
        <p:sp>
          <p:nvSpPr>
            <p:cNvPr id="2382874" name="Freeform 26"/>
            <p:cNvSpPr>
              <a:spLocks/>
            </p:cNvSpPr>
            <p:nvPr/>
          </p:nvSpPr>
          <p:spPr bwMode="auto">
            <a:xfrm>
              <a:off x="2616" y="2207"/>
              <a:ext cx="638" cy="274"/>
            </a:xfrm>
            <a:custGeom>
              <a:avLst/>
              <a:gdLst/>
              <a:ahLst/>
              <a:cxnLst>
                <a:cxn ang="0">
                  <a:pos x="182" y="548"/>
                </a:cxn>
                <a:cxn ang="0">
                  <a:pos x="1094" y="548"/>
                </a:cxn>
                <a:cxn ang="0">
                  <a:pos x="1125" y="545"/>
                </a:cxn>
                <a:cxn ang="0">
                  <a:pos x="1156" y="537"/>
                </a:cxn>
                <a:cxn ang="0">
                  <a:pos x="1186" y="523"/>
                </a:cxn>
                <a:cxn ang="0">
                  <a:pos x="1210" y="505"/>
                </a:cxn>
                <a:cxn ang="0">
                  <a:pos x="1233" y="483"/>
                </a:cxn>
                <a:cxn ang="0">
                  <a:pos x="1252" y="457"/>
                </a:cxn>
                <a:cxn ang="0">
                  <a:pos x="1266" y="427"/>
                </a:cxn>
                <a:cxn ang="0">
                  <a:pos x="1274" y="396"/>
                </a:cxn>
                <a:cxn ang="0">
                  <a:pos x="1277" y="366"/>
                </a:cxn>
                <a:cxn ang="0">
                  <a:pos x="1277" y="182"/>
                </a:cxn>
                <a:cxn ang="0">
                  <a:pos x="1274" y="151"/>
                </a:cxn>
                <a:cxn ang="0">
                  <a:pos x="1266" y="120"/>
                </a:cxn>
                <a:cxn ang="0">
                  <a:pos x="1252" y="91"/>
                </a:cxn>
                <a:cxn ang="0">
                  <a:pos x="1233" y="66"/>
                </a:cxn>
                <a:cxn ang="0">
                  <a:pos x="1210" y="43"/>
                </a:cxn>
                <a:cxn ang="0">
                  <a:pos x="1186" y="24"/>
                </a:cxn>
                <a:cxn ang="0">
                  <a:pos x="1156" y="10"/>
                </a:cxn>
                <a:cxn ang="0">
                  <a:pos x="1125" y="3"/>
                </a:cxn>
                <a:cxn ang="0">
                  <a:pos x="1094" y="0"/>
                </a:cxn>
                <a:cxn ang="0">
                  <a:pos x="182" y="0"/>
                </a:cxn>
                <a:cxn ang="0">
                  <a:pos x="151" y="3"/>
                </a:cxn>
                <a:cxn ang="0">
                  <a:pos x="120" y="10"/>
                </a:cxn>
                <a:cxn ang="0">
                  <a:pos x="91" y="24"/>
                </a:cxn>
                <a:cxn ang="0">
                  <a:pos x="64" y="43"/>
                </a:cxn>
                <a:cxn ang="0">
                  <a:pos x="43" y="66"/>
                </a:cxn>
                <a:cxn ang="0">
                  <a:pos x="24" y="91"/>
                </a:cxn>
                <a:cxn ang="0">
                  <a:pos x="10" y="120"/>
                </a:cxn>
                <a:cxn ang="0">
                  <a:pos x="3" y="151"/>
                </a:cxn>
                <a:cxn ang="0">
                  <a:pos x="0" y="182"/>
                </a:cxn>
                <a:cxn ang="0">
                  <a:pos x="0" y="366"/>
                </a:cxn>
                <a:cxn ang="0">
                  <a:pos x="3" y="396"/>
                </a:cxn>
                <a:cxn ang="0">
                  <a:pos x="10" y="427"/>
                </a:cxn>
                <a:cxn ang="0">
                  <a:pos x="24" y="457"/>
                </a:cxn>
                <a:cxn ang="0">
                  <a:pos x="43" y="483"/>
                </a:cxn>
                <a:cxn ang="0">
                  <a:pos x="64" y="505"/>
                </a:cxn>
                <a:cxn ang="0">
                  <a:pos x="91" y="523"/>
                </a:cxn>
                <a:cxn ang="0">
                  <a:pos x="120" y="537"/>
                </a:cxn>
                <a:cxn ang="0">
                  <a:pos x="151" y="545"/>
                </a:cxn>
                <a:cxn ang="0">
                  <a:pos x="182" y="548"/>
                </a:cxn>
              </a:cxnLst>
              <a:rect l="0" t="0" r="r" b="b"/>
              <a:pathLst>
                <a:path w="1277" h="548">
                  <a:moveTo>
                    <a:pt x="182" y="548"/>
                  </a:moveTo>
                  <a:lnTo>
                    <a:pt x="1094" y="548"/>
                  </a:lnTo>
                  <a:lnTo>
                    <a:pt x="1125" y="545"/>
                  </a:lnTo>
                  <a:lnTo>
                    <a:pt x="1156" y="537"/>
                  </a:lnTo>
                  <a:lnTo>
                    <a:pt x="1186" y="523"/>
                  </a:lnTo>
                  <a:lnTo>
                    <a:pt x="1210" y="505"/>
                  </a:lnTo>
                  <a:lnTo>
                    <a:pt x="1233" y="483"/>
                  </a:lnTo>
                  <a:lnTo>
                    <a:pt x="1252" y="457"/>
                  </a:lnTo>
                  <a:lnTo>
                    <a:pt x="1266" y="427"/>
                  </a:lnTo>
                  <a:lnTo>
                    <a:pt x="1274" y="396"/>
                  </a:lnTo>
                  <a:lnTo>
                    <a:pt x="1277" y="366"/>
                  </a:lnTo>
                  <a:lnTo>
                    <a:pt x="1277" y="182"/>
                  </a:lnTo>
                  <a:lnTo>
                    <a:pt x="1274" y="151"/>
                  </a:lnTo>
                  <a:lnTo>
                    <a:pt x="1266" y="120"/>
                  </a:lnTo>
                  <a:lnTo>
                    <a:pt x="1252" y="91"/>
                  </a:lnTo>
                  <a:lnTo>
                    <a:pt x="1233" y="66"/>
                  </a:lnTo>
                  <a:lnTo>
                    <a:pt x="1210" y="43"/>
                  </a:lnTo>
                  <a:lnTo>
                    <a:pt x="1186" y="24"/>
                  </a:lnTo>
                  <a:lnTo>
                    <a:pt x="1156" y="10"/>
                  </a:lnTo>
                  <a:lnTo>
                    <a:pt x="1125" y="3"/>
                  </a:lnTo>
                  <a:lnTo>
                    <a:pt x="1094" y="0"/>
                  </a:lnTo>
                  <a:lnTo>
                    <a:pt x="182" y="0"/>
                  </a:lnTo>
                  <a:lnTo>
                    <a:pt x="151" y="3"/>
                  </a:lnTo>
                  <a:lnTo>
                    <a:pt x="120" y="10"/>
                  </a:lnTo>
                  <a:lnTo>
                    <a:pt x="91" y="24"/>
                  </a:lnTo>
                  <a:lnTo>
                    <a:pt x="64" y="43"/>
                  </a:lnTo>
                  <a:lnTo>
                    <a:pt x="43" y="66"/>
                  </a:lnTo>
                  <a:lnTo>
                    <a:pt x="24" y="91"/>
                  </a:lnTo>
                  <a:lnTo>
                    <a:pt x="10" y="120"/>
                  </a:lnTo>
                  <a:lnTo>
                    <a:pt x="3" y="151"/>
                  </a:lnTo>
                  <a:lnTo>
                    <a:pt x="0" y="182"/>
                  </a:lnTo>
                  <a:lnTo>
                    <a:pt x="0" y="366"/>
                  </a:lnTo>
                  <a:lnTo>
                    <a:pt x="3" y="396"/>
                  </a:lnTo>
                  <a:lnTo>
                    <a:pt x="10" y="427"/>
                  </a:lnTo>
                  <a:lnTo>
                    <a:pt x="24" y="457"/>
                  </a:lnTo>
                  <a:lnTo>
                    <a:pt x="43" y="483"/>
                  </a:lnTo>
                  <a:lnTo>
                    <a:pt x="64" y="505"/>
                  </a:lnTo>
                  <a:lnTo>
                    <a:pt x="91" y="523"/>
                  </a:lnTo>
                  <a:lnTo>
                    <a:pt x="120" y="537"/>
                  </a:lnTo>
                  <a:lnTo>
                    <a:pt x="151" y="545"/>
                  </a:lnTo>
                  <a:lnTo>
                    <a:pt x="182" y="548"/>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5868" name="Rectangle 27"/>
            <p:cNvSpPr>
              <a:spLocks noChangeArrowheads="1"/>
            </p:cNvSpPr>
            <p:nvPr/>
          </p:nvSpPr>
          <p:spPr bwMode="auto">
            <a:xfrm>
              <a:off x="2836" y="227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5869" name="Rectangle 28"/>
            <p:cNvSpPr>
              <a:spLocks noChangeArrowheads="1"/>
            </p:cNvSpPr>
            <p:nvPr/>
          </p:nvSpPr>
          <p:spPr bwMode="auto">
            <a:xfrm>
              <a:off x="2991" y="234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2</a:t>
              </a:r>
              <a:endParaRPr lang="en-US" altLang="zh-TW" b="0">
                <a:solidFill>
                  <a:schemeClr val="tx2"/>
                </a:solidFill>
                <a:ea typeface="新細明體" pitchFamily="18" charset="-120"/>
              </a:endParaRPr>
            </a:p>
          </p:txBody>
        </p:sp>
        <p:sp>
          <p:nvSpPr>
            <p:cNvPr id="2382877" name="Freeform 29"/>
            <p:cNvSpPr>
              <a:spLocks/>
            </p:cNvSpPr>
            <p:nvPr/>
          </p:nvSpPr>
          <p:spPr bwMode="auto">
            <a:xfrm>
              <a:off x="4440" y="2207"/>
              <a:ext cx="638" cy="274"/>
            </a:xfrm>
            <a:custGeom>
              <a:avLst/>
              <a:gdLst/>
              <a:ahLst/>
              <a:cxnLst>
                <a:cxn ang="0">
                  <a:pos x="183" y="548"/>
                </a:cxn>
                <a:cxn ang="0">
                  <a:pos x="1095" y="548"/>
                </a:cxn>
                <a:cxn ang="0">
                  <a:pos x="1126" y="545"/>
                </a:cxn>
                <a:cxn ang="0">
                  <a:pos x="1157" y="537"/>
                </a:cxn>
                <a:cxn ang="0">
                  <a:pos x="1186" y="523"/>
                </a:cxn>
                <a:cxn ang="0">
                  <a:pos x="1213" y="505"/>
                </a:cxn>
                <a:cxn ang="0">
                  <a:pos x="1234" y="483"/>
                </a:cxn>
                <a:cxn ang="0">
                  <a:pos x="1253" y="457"/>
                </a:cxn>
                <a:cxn ang="0">
                  <a:pos x="1267" y="427"/>
                </a:cxn>
                <a:cxn ang="0">
                  <a:pos x="1274" y="396"/>
                </a:cxn>
                <a:cxn ang="0">
                  <a:pos x="1278" y="366"/>
                </a:cxn>
                <a:cxn ang="0">
                  <a:pos x="1278" y="182"/>
                </a:cxn>
                <a:cxn ang="0">
                  <a:pos x="1274" y="151"/>
                </a:cxn>
                <a:cxn ang="0">
                  <a:pos x="1267" y="120"/>
                </a:cxn>
                <a:cxn ang="0">
                  <a:pos x="1253" y="91"/>
                </a:cxn>
                <a:cxn ang="0">
                  <a:pos x="1234" y="66"/>
                </a:cxn>
                <a:cxn ang="0">
                  <a:pos x="1213" y="43"/>
                </a:cxn>
                <a:cxn ang="0">
                  <a:pos x="1186" y="24"/>
                </a:cxn>
                <a:cxn ang="0">
                  <a:pos x="1157" y="10"/>
                </a:cxn>
                <a:cxn ang="0">
                  <a:pos x="1126" y="3"/>
                </a:cxn>
                <a:cxn ang="0">
                  <a:pos x="1095" y="0"/>
                </a:cxn>
                <a:cxn ang="0">
                  <a:pos x="183" y="0"/>
                </a:cxn>
                <a:cxn ang="0">
                  <a:pos x="152" y="3"/>
                </a:cxn>
                <a:cxn ang="0">
                  <a:pos x="121" y="10"/>
                </a:cxn>
                <a:cxn ang="0">
                  <a:pos x="91" y="24"/>
                </a:cxn>
                <a:cxn ang="0">
                  <a:pos x="65" y="43"/>
                </a:cxn>
                <a:cxn ang="0">
                  <a:pos x="44" y="66"/>
                </a:cxn>
                <a:cxn ang="0">
                  <a:pos x="25" y="91"/>
                </a:cxn>
                <a:cxn ang="0">
                  <a:pos x="11" y="120"/>
                </a:cxn>
                <a:cxn ang="0">
                  <a:pos x="3" y="151"/>
                </a:cxn>
                <a:cxn ang="0">
                  <a:pos x="0" y="182"/>
                </a:cxn>
                <a:cxn ang="0">
                  <a:pos x="0" y="366"/>
                </a:cxn>
                <a:cxn ang="0">
                  <a:pos x="3" y="396"/>
                </a:cxn>
                <a:cxn ang="0">
                  <a:pos x="11" y="427"/>
                </a:cxn>
                <a:cxn ang="0">
                  <a:pos x="25" y="457"/>
                </a:cxn>
                <a:cxn ang="0">
                  <a:pos x="44" y="483"/>
                </a:cxn>
                <a:cxn ang="0">
                  <a:pos x="65" y="505"/>
                </a:cxn>
                <a:cxn ang="0">
                  <a:pos x="91" y="523"/>
                </a:cxn>
                <a:cxn ang="0">
                  <a:pos x="121" y="537"/>
                </a:cxn>
                <a:cxn ang="0">
                  <a:pos x="152" y="545"/>
                </a:cxn>
                <a:cxn ang="0">
                  <a:pos x="183" y="548"/>
                </a:cxn>
              </a:cxnLst>
              <a:rect l="0" t="0" r="r" b="b"/>
              <a:pathLst>
                <a:path w="1278" h="548">
                  <a:moveTo>
                    <a:pt x="183" y="548"/>
                  </a:moveTo>
                  <a:lnTo>
                    <a:pt x="1095" y="548"/>
                  </a:lnTo>
                  <a:lnTo>
                    <a:pt x="1126" y="545"/>
                  </a:lnTo>
                  <a:lnTo>
                    <a:pt x="1157" y="537"/>
                  </a:lnTo>
                  <a:lnTo>
                    <a:pt x="1186" y="523"/>
                  </a:lnTo>
                  <a:lnTo>
                    <a:pt x="1213" y="505"/>
                  </a:lnTo>
                  <a:lnTo>
                    <a:pt x="1234" y="483"/>
                  </a:lnTo>
                  <a:lnTo>
                    <a:pt x="1253" y="457"/>
                  </a:lnTo>
                  <a:lnTo>
                    <a:pt x="1267" y="427"/>
                  </a:lnTo>
                  <a:lnTo>
                    <a:pt x="1274" y="396"/>
                  </a:lnTo>
                  <a:lnTo>
                    <a:pt x="1278" y="366"/>
                  </a:lnTo>
                  <a:lnTo>
                    <a:pt x="1278" y="182"/>
                  </a:lnTo>
                  <a:lnTo>
                    <a:pt x="1274" y="151"/>
                  </a:lnTo>
                  <a:lnTo>
                    <a:pt x="1267" y="120"/>
                  </a:lnTo>
                  <a:lnTo>
                    <a:pt x="1253" y="91"/>
                  </a:lnTo>
                  <a:lnTo>
                    <a:pt x="1234" y="66"/>
                  </a:lnTo>
                  <a:lnTo>
                    <a:pt x="1213" y="43"/>
                  </a:lnTo>
                  <a:lnTo>
                    <a:pt x="1186" y="24"/>
                  </a:lnTo>
                  <a:lnTo>
                    <a:pt x="1157" y="10"/>
                  </a:lnTo>
                  <a:lnTo>
                    <a:pt x="1126" y="3"/>
                  </a:lnTo>
                  <a:lnTo>
                    <a:pt x="1095" y="0"/>
                  </a:lnTo>
                  <a:lnTo>
                    <a:pt x="183" y="0"/>
                  </a:lnTo>
                  <a:lnTo>
                    <a:pt x="152" y="3"/>
                  </a:lnTo>
                  <a:lnTo>
                    <a:pt x="121" y="10"/>
                  </a:lnTo>
                  <a:lnTo>
                    <a:pt x="91" y="24"/>
                  </a:lnTo>
                  <a:lnTo>
                    <a:pt x="65" y="43"/>
                  </a:lnTo>
                  <a:lnTo>
                    <a:pt x="44" y="66"/>
                  </a:lnTo>
                  <a:lnTo>
                    <a:pt x="25" y="91"/>
                  </a:lnTo>
                  <a:lnTo>
                    <a:pt x="11" y="120"/>
                  </a:lnTo>
                  <a:lnTo>
                    <a:pt x="3" y="151"/>
                  </a:lnTo>
                  <a:lnTo>
                    <a:pt x="0" y="182"/>
                  </a:lnTo>
                  <a:lnTo>
                    <a:pt x="0" y="366"/>
                  </a:lnTo>
                  <a:lnTo>
                    <a:pt x="3" y="396"/>
                  </a:lnTo>
                  <a:lnTo>
                    <a:pt x="11" y="427"/>
                  </a:lnTo>
                  <a:lnTo>
                    <a:pt x="25" y="457"/>
                  </a:lnTo>
                  <a:lnTo>
                    <a:pt x="44" y="483"/>
                  </a:lnTo>
                  <a:lnTo>
                    <a:pt x="65" y="505"/>
                  </a:lnTo>
                  <a:lnTo>
                    <a:pt x="91" y="523"/>
                  </a:lnTo>
                  <a:lnTo>
                    <a:pt x="121" y="537"/>
                  </a:lnTo>
                  <a:lnTo>
                    <a:pt x="152" y="545"/>
                  </a:lnTo>
                  <a:lnTo>
                    <a:pt x="183" y="548"/>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5871" name="Rectangle 30"/>
            <p:cNvSpPr>
              <a:spLocks noChangeArrowheads="1"/>
            </p:cNvSpPr>
            <p:nvPr/>
          </p:nvSpPr>
          <p:spPr bwMode="auto">
            <a:xfrm>
              <a:off x="4658" y="2274"/>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5872" name="Rectangle 31"/>
            <p:cNvSpPr>
              <a:spLocks noChangeArrowheads="1"/>
            </p:cNvSpPr>
            <p:nvPr/>
          </p:nvSpPr>
          <p:spPr bwMode="auto">
            <a:xfrm>
              <a:off x="4813" y="2345"/>
              <a:ext cx="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n</a:t>
              </a:r>
              <a:endParaRPr lang="en-US" altLang="zh-TW" b="0">
                <a:solidFill>
                  <a:schemeClr val="tx2"/>
                </a:solidFill>
                <a:ea typeface="新細明體" pitchFamily="18" charset="-120"/>
              </a:endParaRPr>
            </a:p>
          </p:txBody>
        </p:sp>
        <p:sp>
          <p:nvSpPr>
            <p:cNvPr id="2382880" name="Rectangle 32"/>
            <p:cNvSpPr>
              <a:spLocks noChangeArrowheads="1"/>
            </p:cNvSpPr>
            <p:nvPr/>
          </p:nvSpPr>
          <p:spPr bwMode="auto">
            <a:xfrm>
              <a:off x="5151" y="2638"/>
              <a:ext cx="55" cy="682"/>
            </a:xfrm>
            <a:prstGeom prst="rect">
              <a:avLst/>
            </a:prstGeom>
            <a:noFill/>
            <a:ln w="19050">
              <a:solidFill>
                <a:srgbClr val="FF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81" name="Line 33"/>
            <p:cNvSpPr>
              <a:spLocks noChangeShapeType="1"/>
            </p:cNvSpPr>
            <p:nvPr/>
          </p:nvSpPr>
          <p:spPr bwMode="auto">
            <a:xfrm>
              <a:off x="4524" y="2663"/>
              <a:ext cx="591"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82" name="Line 34"/>
            <p:cNvSpPr>
              <a:spLocks noChangeShapeType="1"/>
            </p:cNvSpPr>
            <p:nvPr/>
          </p:nvSpPr>
          <p:spPr bwMode="auto">
            <a:xfrm>
              <a:off x="4841" y="3028"/>
              <a:ext cx="274"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83" name="Line 35"/>
            <p:cNvSpPr>
              <a:spLocks noChangeShapeType="1"/>
            </p:cNvSpPr>
            <p:nvPr/>
          </p:nvSpPr>
          <p:spPr bwMode="auto">
            <a:xfrm>
              <a:off x="4987" y="3302"/>
              <a:ext cx="128"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35877" name="Rectangle 36"/>
            <p:cNvSpPr>
              <a:spLocks noChangeArrowheads="1"/>
            </p:cNvSpPr>
            <p:nvPr/>
          </p:nvSpPr>
          <p:spPr bwMode="auto">
            <a:xfrm>
              <a:off x="5243" y="2909"/>
              <a:ext cx="2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FF0000"/>
                  </a:solidFill>
                  <a:latin typeface="Arial" charset="0"/>
                  <a:ea typeface="新細明體" pitchFamily="18" charset="-120"/>
                </a:rPr>
                <a:t>Bus</a:t>
              </a:r>
              <a:endParaRPr lang="en-US" altLang="zh-TW" b="0">
                <a:ea typeface="新細明體" pitchFamily="18" charset="-120"/>
              </a:endParaRPr>
            </a:p>
          </p:txBody>
        </p:sp>
        <p:sp>
          <p:nvSpPr>
            <p:cNvPr id="35878" name="Rectangle 37"/>
            <p:cNvSpPr>
              <a:spLocks noChangeArrowheads="1"/>
            </p:cNvSpPr>
            <p:nvPr/>
          </p:nvSpPr>
          <p:spPr bwMode="auto">
            <a:xfrm>
              <a:off x="1644" y="3369"/>
              <a:ext cx="15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FF0000"/>
                  </a:solidFill>
                  <a:latin typeface="Arial" charset="0"/>
                  <a:ea typeface="新細明體" pitchFamily="18" charset="-120"/>
                </a:rPr>
                <a:t>Data/Address/Control lines</a:t>
              </a:r>
              <a:endParaRPr lang="en-US" altLang="zh-TW" b="0">
                <a:ea typeface="新細明體" pitchFamily="18" charset="-120"/>
              </a:endParaRPr>
            </a:p>
          </p:txBody>
        </p:sp>
        <p:sp>
          <p:nvSpPr>
            <p:cNvPr id="2382886" name="Freeform 38"/>
            <p:cNvSpPr>
              <a:spLocks/>
            </p:cNvSpPr>
            <p:nvPr/>
          </p:nvSpPr>
          <p:spPr bwMode="auto">
            <a:xfrm>
              <a:off x="1329" y="3354"/>
              <a:ext cx="284" cy="75"/>
            </a:xfrm>
            <a:custGeom>
              <a:avLst/>
              <a:gdLst/>
              <a:ahLst/>
              <a:cxnLst>
                <a:cxn ang="0">
                  <a:pos x="0" y="0"/>
                </a:cxn>
                <a:cxn ang="0">
                  <a:pos x="0" y="151"/>
                </a:cxn>
                <a:cxn ang="0">
                  <a:pos x="566" y="151"/>
                </a:cxn>
              </a:cxnLst>
              <a:rect l="0" t="0" r="r" b="b"/>
              <a:pathLst>
                <a:path w="566" h="151">
                  <a:moveTo>
                    <a:pt x="0" y="0"/>
                  </a:moveTo>
                  <a:lnTo>
                    <a:pt x="0" y="151"/>
                  </a:lnTo>
                  <a:lnTo>
                    <a:pt x="566" y="151"/>
                  </a:lnTo>
                </a:path>
              </a:pathLst>
            </a:custGeom>
            <a:noFill/>
            <a:ln w="19050" cmpd="sng">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35880" name="Rectangle 39"/>
            <p:cNvSpPr>
              <a:spLocks noChangeArrowheads="1"/>
            </p:cNvSpPr>
            <p:nvPr/>
          </p:nvSpPr>
          <p:spPr bwMode="auto">
            <a:xfrm>
              <a:off x="1275" y="2215"/>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Grant</a:t>
              </a:r>
              <a:endParaRPr lang="en-US" altLang="zh-TW" b="0">
                <a:solidFill>
                  <a:srgbClr val="0000FF"/>
                </a:solidFill>
                <a:ea typeface="新細明體" pitchFamily="18" charset="-120"/>
              </a:endParaRPr>
            </a:p>
          </p:txBody>
        </p:sp>
        <p:sp>
          <p:nvSpPr>
            <p:cNvPr id="2382888" name="Line 40"/>
            <p:cNvSpPr>
              <a:spLocks noChangeShapeType="1"/>
            </p:cNvSpPr>
            <p:nvPr/>
          </p:nvSpPr>
          <p:spPr bwMode="auto">
            <a:xfrm>
              <a:off x="4075" y="2344"/>
              <a:ext cx="312"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89" name="Freeform 41"/>
            <p:cNvSpPr>
              <a:spLocks/>
            </p:cNvSpPr>
            <p:nvPr/>
          </p:nvSpPr>
          <p:spPr bwMode="auto">
            <a:xfrm>
              <a:off x="4379" y="2314"/>
              <a:ext cx="61" cy="60"/>
            </a:xfrm>
            <a:custGeom>
              <a:avLst/>
              <a:gdLst/>
              <a:ahLst/>
              <a:cxnLst>
                <a:cxn ang="0">
                  <a:pos x="0" y="0"/>
                </a:cxn>
                <a:cxn ang="0">
                  <a:pos x="120" y="60"/>
                </a:cxn>
                <a:cxn ang="0">
                  <a:pos x="0" y="121"/>
                </a:cxn>
                <a:cxn ang="0">
                  <a:pos x="0" y="0"/>
                </a:cxn>
              </a:cxnLst>
              <a:rect l="0" t="0" r="r" b="b"/>
              <a:pathLst>
                <a:path w="120" h="121">
                  <a:moveTo>
                    <a:pt x="0" y="0"/>
                  </a:moveTo>
                  <a:lnTo>
                    <a:pt x="120" y="60"/>
                  </a:lnTo>
                  <a:lnTo>
                    <a:pt x="0" y="121"/>
                  </a:lnTo>
                  <a:lnTo>
                    <a:pt x="0" y="0"/>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2890" name="Line 42"/>
            <p:cNvSpPr>
              <a:spLocks noChangeShapeType="1"/>
            </p:cNvSpPr>
            <p:nvPr/>
          </p:nvSpPr>
          <p:spPr bwMode="auto">
            <a:xfrm>
              <a:off x="3655" y="2343"/>
              <a:ext cx="5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91" name="Line 43"/>
            <p:cNvSpPr>
              <a:spLocks noChangeShapeType="1"/>
            </p:cNvSpPr>
            <p:nvPr/>
          </p:nvSpPr>
          <p:spPr bwMode="auto">
            <a:xfrm>
              <a:off x="3766" y="2343"/>
              <a:ext cx="5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92" name="Line 44"/>
            <p:cNvSpPr>
              <a:spLocks noChangeShapeType="1"/>
            </p:cNvSpPr>
            <p:nvPr/>
          </p:nvSpPr>
          <p:spPr bwMode="auto">
            <a:xfrm>
              <a:off x="3878" y="2343"/>
              <a:ext cx="55"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2893" name="Line 45"/>
            <p:cNvSpPr>
              <a:spLocks noChangeShapeType="1"/>
            </p:cNvSpPr>
            <p:nvPr/>
          </p:nvSpPr>
          <p:spPr bwMode="auto">
            <a:xfrm>
              <a:off x="3989" y="2343"/>
              <a:ext cx="31"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35887" name="Rectangle 46"/>
            <p:cNvSpPr>
              <a:spLocks noChangeArrowheads="1"/>
            </p:cNvSpPr>
            <p:nvPr/>
          </p:nvSpPr>
          <p:spPr bwMode="auto">
            <a:xfrm>
              <a:off x="3610" y="2517"/>
              <a:ext cx="4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Request</a:t>
              </a:r>
              <a:endParaRPr lang="en-US" altLang="zh-TW" b="0">
                <a:solidFill>
                  <a:srgbClr val="0000FF"/>
                </a:solidFill>
                <a:ea typeface="新細明體" pitchFamily="18" charset="-120"/>
              </a:endParaRPr>
            </a:p>
          </p:txBody>
        </p:sp>
        <p:sp>
          <p:nvSpPr>
            <p:cNvPr id="2382895" name="Freeform 47"/>
            <p:cNvSpPr>
              <a:spLocks/>
            </p:cNvSpPr>
            <p:nvPr/>
          </p:nvSpPr>
          <p:spPr bwMode="auto">
            <a:xfrm>
              <a:off x="1286" y="3291"/>
              <a:ext cx="43" cy="31"/>
            </a:xfrm>
            <a:custGeom>
              <a:avLst/>
              <a:gdLst/>
              <a:ahLst/>
              <a:cxnLst>
                <a:cxn ang="0">
                  <a:pos x="56" y="40"/>
                </a:cxn>
                <a:cxn ang="0">
                  <a:pos x="43" y="38"/>
                </a:cxn>
                <a:cxn ang="0">
                  <a:pos x="30" y="32"/>
                </a:cxn>
                <a:cxn ang="0">
                  <a:pos x="18" y="23"/>
                </a:cxn>
                <a:cxn ang="0">
                  <a:pos x="7" y="10"/>
                </a:cxn>
                <a:cxn ang="0">
                  <a:pos x="0" y="0"/>
                </a:cxn>
              </a:cxnLst>
              <a:rect l="0" t="0" r="r" b="b"/>
              <a:pathLst>
                <a:path w="56" h="40">
                  <a:moveTo>
                    <a:pt x="56" y="40"/>
                  </a:moveTo>
                  <a:lnTo>
                    <a:pt x="43" y="38"/>
                  </a:lnTo>
                  <a:lnTo>
                    <a:pt x="30" y="32"/>
                  </a:lnTo>
                  <a:lnTo>
                    <a:pt x="18" y="23"/>
                  </a:lnTo>
                  <a:lnTo>
                    <a:pt x="7" y="10"/>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96" name="Freeform 48"/>
            <p:cNvSpPr>
              <a:spLocks/>
            </p:cNvSpPr>
            <p:nvPr/>
          </p:nvSpPr>
          <p:spPr bwMode="auto">
            <a:xfrm>
              <a:off x="1257" y="3185"/>
              <a:ext cx="8" cy="55"/>
            </a:xfrm>
            <a:custGeom>
              <a:avLst/>
              <a:gdLst/>
              <a:ahLst/>
              <a:cxnLst>
                <a:cxn ang="0">
                  <a:pos x="11" y="71"/>
                </a:cxn>
                <a:cxn ang="0">
                  <a:pos x="10" y="67"/>
                </a:cxn>
                <a:cxn ang="0">
                  <a:pos x="5" y="41"/>
                </a:cxn>
                <a:cxn ang="0">
                  <a:pos x="1" y="15"/>
                </a:cxn>
                <a:cxn ang="0">
                  <a:pos x="0" y="0"/>
                </a:cxn>
              </a:cxnLst>
              <a:rect l="0" t="0" r="r" b="b"/>
              <a:pathLst>
                <a:path w="11" h="71">
                  <a:moveTo>
                    <a:pt x="11" y="71"/>
                  </a:moveTo>
                  <a:lnTo>
                    <a:pt x="10" y="67"/>
                  </a:lnTo>
                  <a:lnTo>
                    <a:pt x="5" y="41"/>
                  </a:lnTo>
                  <a:lnTo>
                    <a:pt x="1" y="15"/>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97" name="Freeform 49"/>
            <p:cNvSpPr>
              <a:spLocks/>
            </p:cNvSpPr>
            <p:nvPr/>
          </p:nvSpPr>
          <p:spPr bwMode="auto">
            <a:xfrm>
              <a:off x="1258" y="3076"/>
              <a:ext cx="11" cy="54"/>
            </a:xfrm>
            <a:custGeom>
              <a:avLst/>
              <a:gdLst/>
              <a:ahLst/>
              <a:cxnLst>
                <a:cxn ang="0">
                  <a:pos x="0" y="70"/>
                </a:cxn>
                <a:cxn ang="0">
                  <a:pos x="3" y="47"/>
                </a:cxn>
                <a:cxn ang="0">
                  <a:pos x="8" y="21"/>
                </a:cxn>
                <a:cxn ang="0">
                  <a:pos x="14" y="0"/>
                </a:cxn>
              </a:cxnLst>
              <a:rect l="0" t="0" r="r" b="b"/>
              <a:pathLst>
                <a:path w="14" h="70">
                  <a:moveTo>
                    <a:pt x="0" y="70"/>
                  </a:moveTo>
                  <a:lnTo>
                    <a:pt x="3" y="47"/>
                  </a:lnTo>
                  <a:lnTo>
                    <a:pt x="8" y="21"/>
                  </a:lnTo>
                  <a:lnTo>
                    <a:pt x="14"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98" name="Freeform 50"/>
            <p:cNvSpPr>
              <a:spLocks/>
            </p:cNvSpPr>
            <p:nvPr/>
          </p:nvSpPr>
          <p:spPr bwMode="auto">
            <a:xfrm>
              <a:off x="1295" y="3007"/>
              <a:ext cx="48" cy="19"/>
            </a:xfrm>
            <a:custGeom>
              <a:avLst/>
              <a:gdLst/>
              <a:ahLst/>
              <a:cxnLst>
                <a:cxn ang="0">
                  <a:pos x="0" y="25"/>
                </a:cxn>
                <a:cxn ang="0">
                  <a:pos x="7" y="17"/>
                </a:cxn>
                <a:cxn ang="0">
                  <a:pos x="19" y="8"/>
                </a:cxn>
                <a:cxn ang="0">
                  <a:pos x="32" y="2"/>
                </a:cxn>
                <a:cxn ang="0">
                  <a:pos x="45" y="0"/>
                </a:cxn>
                <a:cxn ang="0">
                  <a:pos x="58" y="2"/>
                </a:cxn>
                <a:cxn ang="0">
                  <a:pos x="63" y="5"/>
                </a:cxn>
              </a:cxnLst>
              <a:rect l="0" t="0" r="r" b="b"/>
              <a:pathLst>
                <a:path w="63" h="25">
                  <a:moveTo>
                    <a:pt x="0" y="25"/>
                  </a:moveTo>
                  <a:lnTo>
                    <a:pt x="7" y="17"/>
                  </a:lnTo>
                  <a:lnTo>
                    <a:pt x="19" y="8"/>
                  </a:lnTo>
                  <a:lnTo>
                    <a:pt x="32" y="2"/>
                  </a:lnTo>
                  <a:lnTo>
                    <a:pt x="45" y="0"/>
                  </a:lnTo>
                  <a:lnTo>
                    <a:pt x="58" y="2"/>
                  </a:lnTo>
                  <a:lnTo>
                    <a:pt x="63" y="5"/>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899" name="Freeform 51"/>
            <p:cNvSpPr>
              <a:spLocks/>
            </p:cNvSpPr>
            <p:nvPr/>
          </p:nvSpPr>
          <p:spPr bwMode="auto">
            <a:xfrm>
              <a:off x="1380" y="3051"/>
              <a:ext cx="16" cy="52"/>
            </a:xfrm>
            <a:custGeom>
              <a:avLst/>
              <a:gdLst/>
              <a:ahLst/>
              <a:cxnLst>
                <a:cxn ang="0">
                  <a:pos x="0" y="0"/>
                </a:cxn>
                <a:cxn ang="0">
                  <a:pos x="4" y="8"/>
                </a:cxn>
                <a:cxn ang="0">
                  <a:pos x="12" y="29"/>
                </a:cxn>
                <a:cxn ang="0">
                  <a:pos x="19" y="53"/>
                </a:cxn>
                <a:cxn ang="0">
                  <a:pos x="22" y="68"/>
                </a:cxn>
              </a:cxnLst>
              <a:rect l="0" t="0" r="r" b="b"/>
              <a:pathLst>
                <a:path w="22" h="68">
                  <a:moveTo>
                    <a:pt x="0" y="0"/>
                  </a:moveTo>
                  <a:lnTo>
                    <a:pt x="4" y="8"/>
                  </a:lnTo>
                  <a:lnTo>
                    <a:pt x="12" y="29"/>
                  </a:lnTo>
                  <a:lnTo>
                    <a:pt x="19" y="53"/>
                  </a:lnTo>
                  <a:lnTo>
                    <a:pt x="22" y="6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900" name="Freeform 52"/>
            <p:cNvSpPr>
              <a:spLocks/>
            </p:cNvSpPr>
            <p:nvPr/>
          </p:nvSpPr>
          <p:spPr bwMode="auto">
            <a:xfrm>
              <a:off x="1399" y="3159"/>
              <a:ext cx="3" cy="56"/>
            </a:xfrm>
            <a:custGeom>
              <a:avLst/>
              <a:gdLst/>
              <a:ahLst/>
              <a:cxnLst>
                <a:cxn ang="0">
                  <a:pos x="4" y="0"/>
                </a:cxn>
                <a:cxn ang="0">
                  <a:pos x="4" y="21"/>
                </a:cxn>
                <a:cxn ang="0">
                  <a:pos x="3" y="49"/>
                </a:cxn>
                <a:cxn ang="0">
                  <a:pos x="0" y="72"/>
                </a:cxn>
              </a:cxnLst>
              <a:rect l="0" t="0" r="r" b="b"/>
              <a:pathLst>
                <a:path w="4" h="72">
                  <a:moveTo>
                    <a:pt x="4" y="0"/>
                  </a:moveTo>
                  <a:lnTo>
                    <a:pt x="4" y="21"/>
                  </a:lnTo>
                  <a:lnTo>
                    <a:pt x="3" y="49"/>
                  </a:lnTo>
                  <a:lnTo>
                    <a:pt x="0" y="72"/>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901" name="Freeform 53"/>
            <p:cNvSpPr>
              <a:spLocks/>
            </p:cNvSpPr>
            <p:nvPr/>
          </p:nvSpPr>
          <p:spPr bwMode="auto">
            <a:xfrm>
              <a:off x="1352" y="3268"/>
              <a:ext cx="32" cy="45"/>
            </a:xfrm>
            <a:custGeom>
              <a:avLst/>
              <a:gdLst/>
              <a:ahLst/>
              <a:cxnLst>
                <a:cxn ang="0">
                  <a:pos x="41" y="0"/>
                </a:cxn>
                <a:cxn ang="0">
                  <a:pos x="39" y="5"/>
                </a:cxn>
                <a:cxn ang="0">
                  <a:pos x="30" y="24"/>
                </a:cxn>
                <a:cxn ang="0">
                  <a:pos x="19" y="40"/>
                </a:cxn>
                <a:cxn ang="0">
                  <a:pos x="8" y="53"/>
                </a:cxn>
                <a:cxn ang="0">
                  <a:pos x="0" y="58"/>
                </a:cxn>
              </a:cxnLst>
              <a:rect l="0" t="0" r="r" b="b"/>
              <a:pathLst>
                <a:path w="41" h="58">
                  <a:moveTo>
                    <a:pt x="41" y="0"/>
                  </a:moveTo>
                  <a:lnTo>
                    <a:pt x="39" y="5"/>
                  </a:lnTo>
                  <a:lnTo>
                    <a:pt x="30" y="24"/>
                  </a:lnTo>
                  <a:lnTo>
                    <a:pt x="19" y="40"/>
                  </a:lnTo>
                  <a:lnTo>
                    <a:pt x="8" y="53"/>
                  </a:lnTo>
                  <a:lnTo>
                    <a:pt x="0" y="5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2902" name="Line 54"/>
            <p:cNvSpPr>
              <a:spLocks noChangeShapeType="1"/>
            </p:cNvSpPr>
            <p:nvPr/>
          </p:nvSpPr>
          <p:spPr bwMode="auto">
            <a:xfrm>
              <a:off x="5088" y="2352"/>
              <a:ext cx="192" cy="0"/>
            </a:xfrm>
            <a:prstGeom prst="line">
              <a:avLst/>
            </a:prstGeom>
            <a:noFill/>
            <a:ln w="28575">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382903" name="Line 55"/>
            <p:cNvSpPr>
              <a:spLocks noChangeShapeType="1"/>
            </p:cNvSpPr>
            <p:nvPr/>
          </p:nvSpPr>
          <p:spPr bwMode="auto">
            <a:xfrm flipV="1">
              <a:off x="5280" y="2064"/>
              <a:ext cx="0" cy="288"/>
            </a:xfrm>
            <a:prstGeom prst="line">
              <a:avLst/>
            </a:prstGeom>
            <a:noFill/>
            <a:ln w="28575">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382904" name="Line 56"/>
            <p:cNvSpPr>
              <a:spLocks noChangeShapeType="1"/>
            </p:cNvSpPr>
            <p:nvPr/>
          </p:nvSpPr>
          <p:spPr bwMode="auto">
            <a:xfrm flipH="1">
              <a:off x="960" y="2064"/>
              <a:ext cx="4320" cy="0"/>
            </a:xfrm>
            <a:prstGeom prst="line">
              <a:avLst/>
            </a:prstGeom>
            <a:noFill/>
            <a:ln w="28575">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382905" name="Line 57"/>
            <p:cNvSpPr>
              <a:spLocks noChangeShapeType="1"/>
            </p:cNvSpPr>
            <p:nvPr/>
          </p:nvSpPr>
          <p:spPr bwMode="auto">
            <a:xfrm>
              <a:off x="960" y="2064"/>
              <a:ext cx="0" cy="144"/>
            </a:xfrm>
            <a:prstGeom prst="line">
              <a:avLst/>
            </a:prstGeom>
            <a:noFill/>
            <a:ln w="28575">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350079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CA86054F-CA8E-443A-9E7A-58200274AAB4}" type="slidenum">
              <a:rPr lang="en-US" altLang="zh-TW" sz="1400" smtClean="0">
                <a:latin typeface="Comic Sans MS" pitchFamily="66" charset="0"/>
              </a:rPr>
              <a:pPr/>
              <a:t>28</a:t>
            </a:fld>
            <a:endParaRPr lang="en-US" altLang="zh-TW" sz="1400" smtClean="0">
              <a:latin typeface="Comic Sans MS" pitchFamily="66" charset="0"/>
            </a:endParaRPr>
          </a:p>
        </p:txBody>
      </p:sp>
      <p:sp>
        <p:nvSpPr>
          <p:cNvPr id="36867"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Daisy Chaining</a:t>
            </a:r>
          </a:p>
        </p:txBody>
      </p:sp>
      <p:sp>
        <p:nvSpPr>
          <p:cNvPr id="36868" name="Rectangle 3"/>
          <p:cNvSpPr>
            <a:spLocks noGrp="1" noChangeArrowheads="1"/>
          </p:cNvSpPr>
          <p:nvPr>
            <p:ph type="body" idx="1"/>
          </p:nvPr>
        </p:nvSpPr>
        <p:spPr>
          <a:xfrm>
            <a:off x="533400" y="1143000"/>
            <a:ext cx="8324850" cy="4876800"/>
          </a:xfrm>
        </p:spPr>
        <p:txBody>
          <a:bodyPr/>
          <a:lstStyle/>
          <a:p>
            <a:pPr>
              <a:spcBef>
                <a:spcPct val="35000"/>
              </a:spcBef>
            </a:pPr>
            <a:r>
              <a:rPr lang="en-US" altLang="zh-TW" sz="2400" smtClean="0">
                <a:ea typeface="新細明體" pitchFamily="18" charset="-120"/>
              </a:rPr>
              <a:t>The I/O devices send their request.</a:t>
            </a:r>
          </a:p>
          <a:p>
            <a:pPr>
              <a:spcBef>
                <a:spcPct val="35000"/>
              </a:spcBef>
            </a:pPr>
            <a:r>
              <a:rPr lang="en-US" altLang="zh-TW" sz="2400" smtClean="0">
                <a:ea typeface="新細明體" pitchFamily="18" charset="-120"/>
              </a:rPr>
              <a:t>The channel activates the Grant line.</a:t>
            </a:r>
          </a:p>
          <a:p>
            <a:pPr>
              <a:spcBef>
                <a:spcPct val="35000"/>
              </a:spcBef>
            </a:pPr>
            <a:r>
              <a:rPr lang="en-US" altLang="zh-TW" sz="2400" smtClean="0">
                <a:ea typeface="新細明體" pitchFamily="18" charset="-120"/>
              </a:rPr>
              <a:t>The first I/O device which requested access accepts the Grant signal and has control over the bus.</a:t>
            </a:r>
          </a:p>
          <a:p>
            <a:pPr lvl="1">
              <a:spcBef>
                <a:spcPct val="35000"/>
              </a:spcBef>
            </a:pPr>
            <a:r>
              <a:rPr lang="en-US" altLang="zh-TW" sz="2000" smtClean="0">
                <a:ea typeface="新細明體" pitchFamily="18" charset="-120"/>
              </a:rPr>
              <a:t>Only the devices that have received the grant signal can have access to the bus.</a:t>
            </a:r>
          </a:p>
          <a:p>
            <a:pPr>
              <a:spcBef>
                <a:spcPct val="35000"/>
              </a:spcBef>
            </a:pPr>
            <a:r>
              <a:rPr lang="en-US" altLang="zh-TW" sz="2400" smtClean="0">
                <a:ea typeface="新細明體" pitchFamily="18" charset="-120"/>
              </a:rPr>
              <a:t>When a device is finished with an access, it checks to see if the request line is activated or not.</a:t>
            </a:r>
          </a:p>
          <a:p>
            <a:pPr>
              <a:spcBef>
                <a:spcPct val="35000"/>
              </a:spcBef>
            </a:pPr>
            <a:r>
              <a:rPr lang="en-US" altLang="zh-TW" sz="2400" smtClean="0">
                <a:ea typeface="新細明體" pitchFamily="18" charset="-120"/>
              </a:rPr>
              <a:t>If it is activated, the current device sends the Grant signal to the next I/O device (</a:t>
            </a:r>
            <a:r>
              <a:rPr lang="en-US" altLang="zh-TW" sz="2400" smtClean="0">
                <a:solidFill>
                  <a:srgbClr val="FF0000"/>
                </a:solidFill>
                <a:ea typeface="新細明體" pitchFamily="18" charset="-120"/>
              </a:rPr>
              <a:t>Round-Robin</a:t>
            </a:r>
            <a:r>
              <a:rPr lang="en-US" altLang="zh-TW" sz="2400" smtClean="0">
                <a:ea typeface="新細明體" pitchFamily="18" charset="-120"/>
              </a:rPr>
              <a:t>) and the process continues.</a:t>
            </a:r>
          </a:p>
          <a:p>
            <a:pPr lvl="1">
              <a:spcBef>
                <a:spcPct val="35000"/>
              </a:spcBef>
            </a:pPr>
            <a:r>
              <a:rPr lang="en-US" altLang="zh-TW" sz="2000" smtClean="0">
                <a:ea typeface="新細明體" pitchFamily="18" charset="-120"/>
              </a:rPr>
              <a:t>Otherwise, the Grant signal is deactivated.</a:t>
            </a:r>
          </a:p>
        </p:txBody>
      </p:sp>
    </p:spTree>
    <p:extLst>
      <p:ext uri="{BB962C8B-B14F-4D97-AF65-F5344CB8AC3E}">
        <p14:creationId xmlns:p14="http://schemas.microsoft.com/office/powerpoint/2010/main" val="384379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8931BF06-4E63-4D0D-BAA3-246CE6EB944A}" type="slidenum">
              <a:rPr lang="en-US" altLang="zh-TW" sz="1400" smtClean="0">
                <a:latin typeface="Comic Sans MS" pitchFamily="66" charset="0"/>
              </a:rPr>
              <a:pPr/>
              <a:t>29</a:t>
            </a:fld>
            <a:endParaRPr lang="en-US" altLang="zh-TW" sz="1400" smtClean="0">
              <a:latin typeface="Comic Sans MS" pitchFamily="66" charset="0"/>
            </a:endParaRPr>
          </a:p>
        </p:txBody>
      </p:sp>
      <p:sp>
        <p:nvSpPr>
          <p:cNvPr id="37891"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Polling</a:t>
            </a:r>
          </a:p>
        </p:txBody>
      </p:sp>
      <p:sp>
        <p:nvSpPr>
          <p:cNvPr id="37892" name="Rectangle 3"/>
          <p:cNvSpPr>
            <a:spLocks noGrp="1" noChangeArrowheads="1"/>
          </p:cNvSpPr>
          <p:nvPr>
            <p:ph type="body" idx="1"/>
          </p:nvPr>
        </p:nvSpPr>
        <p:spPr/>
        <p:txBody>
          <a:bodyPr/>
          <a:lstStyle/>
          <a:p>
            <a:r>
              <a:rPr lang="en-US" altLang="zh-TW" smtClean="0">
                <a:ea typeface="新細明體" pitchFamily="18" charset="-120"/>
              </a:rPr>
              <a:t>The channel interrogates (</a:t>
            </a:r>
            <a:r>
              <a:rPr lang="en-US" altLang="zh-TW" smtClean="0">
                <a:solidFill>
                  <a:srgbClr val="FF0000"/>
                </a:solidFill>
                <a:ea typeface="新細明體" pitchFamily="18" charset="-120"/>
              </a:rPr>
              <a:t>polls</a:t>
            </a:r>
            <a:r>
              <a:rPr lang="en-US" altLang="zh-TW" smtClean="0">
                <a:ea typeface="新細明體" pitchFamily="18" charset="-120"/>
              </a:rPr>
              <a:t>) the devices to find out which one requested access:</a:t>
            </a:r>
          </a:p>
        </p:txBody>
      </p:sp>
      <p:grpSp>
        <p:nvGrpSpPr>
          <p:cNvPr id="37893" name="Group 4"/>
          <p:cNvGrpSpPr>
            <a:grpSpLocks/>
          </p:cNvGrpSpPr>
          <p:nvPr/>
        </p:nvGrpSpPr>
        <p:grpSpPr bwMode="auto">
          <a:xfrm>
            <a:off x="806450" y="3551238"/>
            <a:ext cx="7966075" cy="2119312"/>
            <a:chOff x="508" y="2237"/>
            <a:chExt cx="5018" cy="1335"/>
          </a:xfrm>
        </p:grpSpPr>
        <p:sp>
          <p:nvSpPr>
            <p:cNvPr id="2384901" name="Line 5"/>
            <p:cNvSpPr>
              <a:spLocks noChangeShapeType="1"/>
            </p:cNvSpPr>
            <p:nvPr/>
          </p:nvSpPr>
          <p:spPr bwMode="auto">
            <a:xfrm>
              <a:off x="1156"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2" name="Line 6"/>
            <p:cNvSpPr>
              <a:spLocks noChangeShapeType="1"/>
            </p:cNvSpPr>
            <p:nvPr/>
          </p:nvSpPr>
          <p:spPr bwMode="auto">
            <a:xfrm>
              <a:off x="1268"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3" name="Line 7"/>
            <p:cNvSpPr>
              <a:spLocks noChangeShapeType="1"/>
            </p:cNvSpPr>
            <p:nvPr/>
          </p:nvSpPr>
          <p:spPr bwMode="auto">
            <a:xfrm>
              <a:off x="1381"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4" name="Line 8"/>
            <p:cNvSpPr>
              <a:spLocks noChangeShapeType="1"/>
            </p:cNvSpPr>
            <p:nvPr/>
          </p:nvSpPr>
          <p:spPr bwMode="auto">
            <a:xfrm>
              <a:off x="1493"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5" name="Line 9"/>
            <p:cNvSpPr>
              <a:spLocks noChangeShapeType="1"/>
            </p:cNvSpPr>
            <p:nvPr/>
          </p:nvSpPr>
          <p:spPr bwMode="auto">
            <a:xfrm>
              <a:off x="1605"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6" name="Line 10"/>
            <p:cNvSpPr>
              <a:spLocks noChangeShapeType="1"/>
            </p:cNvSpPr>
            <p:nvPr/>
          </p:nvSpPr>
          <p:spPr bwMode="auto">
            <a:xfrm>
              <a:off x="1718"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7" name="Line 11"/>
            <p:cNvSpPr>
              <a:spLocks noChangeShapeType="1"/>
            </p:cNvSpPr>
            <p:nvPr/>
          </p:nvSpPr>
          <p:spPr bwMode="auto">
            <a:xfrm>
              <a:off x="1830"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8" name="Line 12"/>
            <p:cNvSpPr>
              <a:spLocks noChangeShapeType="1"/>
            </p:cNvSpPr>
            <p:nvPr/>
          </p:nvSpPr>
          <p:spPr bwMode="auto">
            <a:xfrm>
              <a:off x="1943"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09" name="Line 13"/>
            <p:cNvSpPr>
              <a:spLocks noChangeShapeType="1"/>
            </p:cNvSpPr>
            <p:nvPr/>
          </p:nvSpPr>
          <p:spPr bwMode="auto">
            <a:xfrm>
              <a:off x="2055"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0" name="Line 14"/>
            <p:cNvSpPr>
              <a:spLocks noChangeShapeType="1"/>
            </p:cNvSpPr>
            <p:nvPr/>
          </p:nvSpPr>
          <p:spPr bwMode="auto">
            <a:xfrm>
              <a:off x="2167"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1" name="Line 15"/>
            <p:cNvSpPr>
              <a:spLocks noChangeShapeType="1"/>
            </p:cNvSpPr>
            <p:nvPr/>
          </p:nvSpPr>
          <p:spPr bwMode="auto">
            <a:xfrm>
              <a:off x="2280"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2" name="Line 16"/>
            <p:cNvSpPr>
              <a:spLocks noChangeShapeType="1"/>
            </p:cNvSpPr>
            <p:nvPr/>
          </p:nvSpPr>
          <p:spPr bwMode="auto">
            <a:xfrm>
              <a:off x="2392"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3" name="Line 17"/>
            <p:cNvSpPr>
              <a:spLocks noChangeShapeType="1"/>
            </p:cNvSpPr>
            <p:nvPr/>
          </p:nvSpPr>
          <p:spPr bwMode="auto">
            <a:xfrm>
              <a:off x="2505"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4" name="Line 18"/>
            <p:cNvSpPr>
              <a:spLocks noChangeShapeType="1"/>
            </p:cNvSpPr>
            <p:nvPr/>
          </p:nvSpPr>
          <p:spPr bwMode="auto">
            <a:xfrm>
              <a:off x="2617"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5" name="Line 19"/>
            <p:cNvSpPr>
              <a:spLocks noChangeShapeType="1"/>
            </p:cNvSpPr>
            <p:nvPr/>
          </p:nvSpPr>
          <p:spPr bwMode="auto">
            <a:xfrm>
              <a:off x="2729"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6" name="Line 20"/>
            <p:cNvSpPr>
              <a:spLocks noChangeShapeType="1"/>
            </p:cNvSpPr>
            <p:nvPr/>
          </p:nvSpPr>
          <p:spPr bwMode="auto">
            <a:xfrm>
              <a:off x="2842"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7" name="Line 21"/>
            <p:cNvSpPr>
              <a:spLocks noChangeShapeType="1"/>
            </p:cNvSpPr>
            <p:nvPr/>
          </p:nvSpPr>
          <p:spPr bwMode="auto">
            <a:xfrm>
              <a:off x="2954"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8" name="Line 22"/>
            <p:cNvSpPr>
              <a:spLocks noChangeShapeType="1"/>
            </p:cNvSpPr>
            <p:nvPr/>
          </p:nvSpPr>
          <p:spPr bwMode="auto">
            <a:xfrm>
              <a:off x="3066"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19" name="Line 23"/>
            <p:cNvSpPr>
              <a:spLocks noChangeShapeType="1"/>
            </p:cNvSpPr>
            <p:nvPr/>
          </p:nvSpPr>
          <p:spPr bwMode="auto">
            <a:xfrm>
              <a:off x="3179"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0" name="Line 24"/>
            <p:cNvSpPr>
              <a:spLocks noChangeShapeType="1"/>
            </p:cNvSpPr>
            <p:nvPr/>
          </p:nvSpPr>
          <p:spPr bwMode="auto">
            <a:xfrm>
              <a:off x="3291"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1" name="Line 25"/>
            <p:cNvSpPr>
              <a:spLocks noChangeShapeType="1"/>
            </p:cNvSpPr>
            <p:nvPr/>
          </p:nvSpPr>
          <p:spPr bwMode="auto">
            <a:xfrm>
              <a:off x="3404"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2" name="Line 26"/>
            <p:cNvSpPr>
              <a:spLocks noChangeShapeType="1"/>
            </p:cNvSpPr>
            <p:nvPr/>
          </p:nvSpPr>
          <p:spPr bwMode="auto">
            <a:xfrm>
              <a:off x="3516"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3" name="Line 27"/>
            <p:cNvSpPr>
              <a:spLocks noChangeShapeType="1"/>
            </p:cNvSpPr>
            <p:nvPr/>
          </p:nvSpPr>
          <p:spPr bwMode="auto">
            <a:xfrm>
              <a:off x="3628"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4" name="Line 28"/>
            <p:cNvSpPr>
              <a:spLocks noChangeShapeType="1"/>
            </p:cNvSpPr>
            <p:nvPr/>
          </p:nvSpPr>
          <p:spPr bwMode="auto">
            <a:xfrm>
              <a:off x="3741"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5" name="Line 29"/>
            <p:cNvSpPr>
              <a:spLocks noChangeShapeType="1"/>
            </p:cNvSpPr>
            <p:nvPr/>
          </p:nvSpPr>
          <p:spPr bwMode="auto">
            <a:xfrm>
              <a:off x="3853"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6" name="Line 30"/>
            <p:cNvSpPr>
              <a:spLocks noChangeShapeType="1"/>
            </p:cNvSpPr>
            <p:nvPr/>
          </p:nvSpPr>
          <p:spPr bwMode="auto">
            <a:xfrm>
              <a:off x="3966"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7" name="Line 31"/>
            <p:cNvSpPr>
              <a:spLocks noChangeShapeType="1"/>
            </p:cNvSpPr>
            <p:nvPr/>
          </p:nvSpPr>
          <p:spPr bwMode="auto">
            <a:xfrm>
              <a:off x="4078"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8" name="Line 32"/>
            <p:cNvSpPr>
              <a:spLocks noChangeShapeType="1"/>
            </p:cNvSpPr>
            <p:nvPr/>
          </p:nvSpPr>
          <p:spPr bwMode="auto">
            <a:xfrm>
              <a:off x="4190"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29" name="Line 33"/>
            <p:cNvSpPr>
              <a:spLocks noChangeShapeType="1"/>
            </p:cNvSpPr>
            <p:nvPr/>
          </p:nvSpPr>
          <p:spPr bwMode="auto">
            <a:xfrm>
              <a:off x="4303"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0" name="Line 34"/>
            <p:cNvSpPr>
              <a:spLocks noChangeShapeType="1"/>
            </p:cNvSpPr>
            <p:nvPr/>
          </p:nvSpPr>
          <p:spPr bwMode="auto">
            <a:xfrm>
              <a:off x="4415"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1" name="Line 35"/>
            <p:cNvSpPr>
              <a:spLocks noChangeShapeType="1"/>
            </p:cNvSpPr>
            <p:nvPr/>
          </p:nvSpPr>
          <p:spPr bwMode="auto">
            <a:xfrm>
              <a:off x="4528"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2" name="Line 36"/>
            <p:cNvSpPr>
              <a:spLocks noChangeShapeType="1"/>
            </p:cNvSpPr>
            <p:nvPr/>
          </p:nvSpPr>
          <p:spPr bwMode="auto">
            <a:xfrm>
              <a:off x="4640"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3" name="Line 37"/>
            <p:cNvSpPr>
              <a:spLocks noChangeShapeType="1"/>
            </p:cNvSpPr>
            <p:nvPr/>
          </p:nvSpPr>
          <p:spPr bwMode="auto">
            <a:xfrm>
              <a:off x="4752" y="3009"/>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4" name="Line 38"/>
            <p:cNvSpPr>
              <a:spLocks noChangeShapeType="1"/>
            </p:cNvSpPr>
            <p:nvPr/>
          </p:nvSpPr>
          <p:spPr bwMode="auto">
            <a:xfrm>
              <a:off x="4865"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5" name="Line 39"/>
            <p:cNvSpPr>
              <a:spLocks noChangeShapeType="1"/>
            </p:cNvSpPr>
            <p:nvPr/>
          </p:nvSpPr>
          <p:spPr bwMode="auto">
            <a:xfrm>
              <a:off x="4977" y="3009"/>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36" name="Freeform 40"/>
            <p:cNvSpPr>
              <a:spLocks/>
            </p:cNvSpPr>
            <p:nvPr/>
          </p:nvSpPr>
          <p:spPr bwMode="auto">
            <a:xfrm>
              <a:off x="5065" y="2979"/>
              <a:ext cx="61" cy="61"/>
            </a:xfrm>
            <a:custGeom>
              <a:avLst/>
              <a:gdLst/>
              <a:ahLst/>
              <a:cxnLst>
                <a:cxn ang="0">
                  <a:pos x="0" y="0"/>
                </a:cxn>
                <a:cxn ang="0">
                  <a:pos x="121" y="61"/>
                </a:cxn>
                <a:cxn ang="0">
                  <a:pos x="0" y="122"/>
                </a:cxn>
                <a:cxn ang="0">
                  <a:pos x="0" y="0"/>
                </a:cxn>
              </a:cxnLst>
              <a:rect l="0" t="0" r="r" b="b"/>
              <a:pathLst>
                <a:path w="121" h="122">
                  <a:moveTo>
                    <a:pt x="0" y="0"/>
                  </a:moveTo>
                  <a:lnTo>
                    <a:pt x="121" y="61"/>
                  </a:lnTo>
                  <a:lnTo>
                    <a:pt x="0" y="122"/>
                  </a:lnTo>
                  <a:lnTo>
                    <a:pt x="0" y="0"/>
                  </a:lnTo>
                  <a:close/>
                </a:path>
              </a:pathLst>
            </a:custGeom>
            <a:solidFill>
              <a:srgbClr val="FF00FF"/>
            </a:solidFill>
            <a:ln w="9525">
              <a:solidFill>
                <a:srgbClr val="FF00FF"/>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37" name="Freeform 41"/>
            <p:cNvSpPr>
              <a:spLocks/>
            </p:cNvSpPr>
            <p:nvPr/>
          </p:nvSpPr>
          <p:spPr bwMode="auto">
            <a:xfrm>
              <a:off x="1207" y="2514"/>
              <a:ext cx="3487" cy="369"/>
            </a:xfrm>
            <a:custGeom>
              <a:avLst/>
              <a:gdLst/>
              <a:ahLst/>
              <a:cxnLst>
                <a:cxn ang="0">
                  <a:pos x="6975" y="0"/>
                </a:cxn>
                <a:cxn ang="0">
                  <a:pos x="6975" y="737"/>
                </a:cxn>
                <a:cxn ang="0">
                  <a:pos x="0" y="737"/>
                </a:cxn>
              </a:cxnLst>
              <a:rect l="0" t="0" r="r" b="b"/>
              <a:pathLst>
                <a:path w="6975" h="737">
                  <a:moveTo>
                    <a:pt x="6975" y="0"/>
                  </a:moveTo>
                  <a:lnTo>
                    <a:pt x="6975" y="737"/>
                  </a:lnTo>
                  <a:lnTo>
                    <a:pt x="0" y="737"/>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38" name="Freeform 42"/>
            <p:cNvSpPr>
              <a:spLocks/>
            </p:cNvSpPr>
            <p:nvPr/>
          </p:nvSpPr>
          <p:spPr bwMode="auto">
            <a:xfrm>
              <a:off x="1154" y="2852"/>
              <a:ext cx="60" cy="61"/>
            </a:xfrm>
            <a:custGeom>
              <a:avLst/>
              <a:gdLst/>
              <a:ahLst/>
              <a:cxnLst>
                <a:cxn ang="0">
                  <a:pos x="122" y="122"/>
                </a:cxn>
                <a:cxn ang="0">
                  <a:pos x="0" y="61"/>
                </a:cxn>
                <a:cxn ang="0">
                  <a:pos x="122" y="0"/>
                </a:cxn>
                <a:cxn ang="0">
                  <a:pos x="122" y="122"/>
                </a:cxn>
              </a:cxnLst>
              <a:rect l="0" t="0" r="r" b="b"/>
              <a:pathLst>
                <a:path w="122" h="122">
                  <a:moveTo>
                    <a:pt x="122" y="122"/>
                  </a:moveTo>
                  <a:lnTo>
                    <a:pt x="0" y="61"/>
                  </a:lnTo>
                  <a:lnTo>
                    <a:pt x="122" y="0"/>
                  </a:lnTo>
                  <a:lnTo>
                    <a:pt x="122" y="122"/>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39" name="Freeform 43"/>
            <p:cNvSpPr>
              <a:spLocks/>
            </p:cNvSpPr>
            <p:nvPr/>
          </p:nvSpPr>
          <p:spPr bwMode="auto">
            <a:xfrm>
              <a:off x="1207" y="2514"/>
              <a:ext cx="3357" cy="185"/>
            </a:xfrm>
            <a:custGeom>
              <a:avLst/>
              <a:gdLst/>
              <a:ahLst/>
              <a:cxnLst>
                <a:cxn ang="0">
                  <a:pos x="6715" y="0"/>
                </a:cxn>
                <a:cxn ang="0">
                  <a:pos x="6715" y="368"/>
                </a:cxn>
                <a:cxn ang="0">
                  <a:pos x="0" y="368"/>
                </a:cxn>
              </a:cxnLst>
              <a:rect l="0" t="0" r="r" b="b"/>
              <a:pathLst>
                <a:path w="6715" h="368">
                  <a:moveTo>
                    <a:pt x="6715" y="0"/>
                  </a:moveTo>
                  <a:lnTo>
                    <a:pt x="6715" y="368"/>
                  </a:lnTo>
                  <a:lnTo>
                    <a:pt x="0" y="368"/>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40" name="Freeform 44"/>
            <p:cNvSpPr>
              <a:spLocks/>
            </p:cNvSpPr>
            <p:nvPr/>
          </p:nvSpPr>
          <p:spPr bwMode="auto">
            <a:xfrm>
              <a:off x="1154" y="2668"/>
              <a:ext cx="60" cy="61"/>
            </a:xfrm>
            <a:custGeom>
              <a:avLst/>
              <a:gdLst/>
              <a:ahLst/>
              <a:cxnLst>
                <a:cxn ang="0">
                  <a:pos x="122" y="122"/>
                </a:cxn>
                <a:cxn ang="0">
                  <a:pos x="0" y="61"/>
                </a:cxn>
                <a:cxn ang="0">
                  <a:pos x="122" y="0"/>
                </a:cxn>
                <a:cxn ang="0">
                  <a:pos x="122" y="122"/>
                </a:cxn>
              </a:cxnLst>
              <a:rect l="0" t="0" r="r" b="b"/>
              <a:pathLst>
                <a:path w="122" h="122">
                  <a:moveTo>
                    <a:pt x="122" y="122"/>
                  </a:moveTo>
                  <a:lnTo>
                    <a:pt x="0" y="61"/>
                  </a:lnTo>
                  <a:lnTo>
                    <a:pt x="122" y="0"/>
                  </a:lnTo>
                  <a:lnTo>
                    <a:pt x="122" y="122"/>
                  </a:lnTo>
                  <a:close/>
                </a:path>
              </a:pathLst>
            </a:custGeom>
            <a:solidFill>
              <a:schemeClr val="tx2"/>
            </a:solidFill>
            <a:ln w="9525">
              <a:solidFill>
                <a:schemeClr val="tx2"/>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41" name="Freeform 45"/>
            <p:cNvSpPr>
              <a:spLocks/>
            </p:cNvSpPr>
            <p:nvPr/>
          </p:nvSpPr>
          <p:spPr bwMode="auto">
            <a:xfrm>
              <a:off x="1154" y="2516"/>
              <a:ext cx="3878" cy="828"/>
            </a:xfrm>
            <a:custGeom>
              <a:avLst/>
              <a:gdLst/>
              <a:ahLst/>
              <a:cxnLst>
                <a:cxn ang="0">
                  <a:pos x="7758" y="0"/>
                </a:cxn>
                <a:cxn ang="0">
                  <a:pos x="7758" y="1657"/>
                </a:cxn>
                <a:cxn ang="0">
                  <a:pos x="0" y="1657"/>
                </a:cxn>
              </a:cxnLst>
              <a:rect l="0" t="0" r="r" b="b"/>
              <a:pathLst>
                <a:path w="7758" h="1657">
                  <a:moveTo>
                    <a:pt x="7758" y="0"/>
                  </a:moveTo>
                  <a:lnTo>
                    <a:pt x="7758" y="1657"/>
                  </a:lnTo>
                  <a:lnTo>
                    <a:pt x="0" y="1657"/>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42" name="Freeform 46"/>
            <p:cNvSpPr>
              <a:spLocks/>
            </p:cNvSpPr>
            <p:nvPr/>
          </p:nvSpPr>
          <p:spPr bwMode="auto">
            <a:xfrm>
              <a:off x="1154" y="2514"/>
              <a:ext cx="3724" cy="553"/>
            </a:xfrm>
            <a:custGeom>
              <a:avLst/>
              <a:gdLst/>
              <a:ahLst/>
              <a:cxnLst>
                <a:cxn ang="0">
                  <a:pos x="7449" y="0"/>
                </a:cxn>
                <a:cxn ang="0">
                  <a:pos x="7449" y="1105"/>
                </a:cxn>
                <a:cxn ang="0">
                  <a:pos x="0" y="1105"/>
                </a:cxn>
              </a:cxnLst>
              <a:rect l="0" t="0" r="r" b="b"/>
              <a:pathLst>
                <a:path w="7449" h="1105">
                  <a:moveTo>
                    <a:pt x="7449" y="0"/>
                  </a:moveTo>
                  <a:lnTo>
                    <a:pt x="7449" y="1105"/>
                  </a:lnTo>
                  <a:lnTo>
                    <a:pt x="0" y="1105"/>
                  </a:lnTo>
                </a:path>
              </a:pathLst>
            </a:custGeom>
            <a:noFill/>
            <a:ln w="23813">
              <a:solidFill>
                <a:schemeClr val="tx2"/>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43" name="Line 47"/>
            <p:cNvSpPr>
              <a:spLocks noChangeShapeType="1"/>
            </p:cNvSpPr>
            <p:nvPr/>
          </p:nvSpPr>
          <p:spPr bwMode="auto">
            <a:xfrm>
              <a:off x="3043" y="2514"/>
              <a:ext cx="1" cy="553"/>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4" name="Line 48"/>
            <p:cNvSpPr>
              <a:spLocks noChangeShapeType="1"/>
            </p:cNvSpPr>
            <p:nvPr/>
          </p:nvSpPr>
          <p:spPr bwMode="auto">
            <a:xfrm>
              <a:off x="2859" y="2514"/>
              <a:ext cx="1" cy="369"/>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5" name="Line 49"/>
            <p:cNvSpPr>
              <a:spLocks noChangeShapeType="1"/>
            </p:cNvSpPr>
            <p:nvPr/>
          </p:nvSpPr>
          <p:spPr bwMode="auto">
            <a:xfrm>
              <a:off x="2721" y="2514"/>
              <a:ext cx="1" cy="185"/>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6" name="Line 50"/>
            <p:cNvSpPr>
              <a:spLocks noChangeShapeType="1"/>
            </p:cNvSpPr>
            <p:nvPr/>
          </p:nvSpPr>
          <p:spPr bwMode="auto">
            <a:xfrm>
              <a:off x="1937" y="2514"/>
              <a:ext cx="1" cy="369"/>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7" name="Line 51"/>
            <p:cNvSpPr>
              <a:spLocks noChangeShapeType="1"/>
            </p:cNvSpPr>
            <p:nvPr/>
          </p:nvSpPr>
          <p:spPr bwMode="auto">
            <a:xfrm>
              <a:off x="1799" y="2514"/>
              <a:ext cx="1" cy="185"/>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8" name="Line 52"/>
            <p:cNvSpPr>
              <a:spLocks noChangeShapeType="1"/>
            </p:cNvSpPr>
            <p:nvPr/>
          </p:nvSpPr>
          <p:spPr bwMode="auto">
            <a:xfrm>
              <a:off x="2121" y="2514"/>
              <a:ext cx="1" cy="553"/>
            </a:xfrm>
            <a:prstGeom prst="line">
              <a:avLst/>
            </a:prstGeom>
            <a:noFill/>
            <a:ln w="23813">
              <a:solidFill>
                <a:srgbClr val="C0C0C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49" name="Line 53"/>
            <p:cNvSpPr>
              <a:spLocks noChangeShapeType="1"/>
            </p:cNvSpPr>
            <p:nvPr/>
          </p:nvSpPr>
          <p:spPr bwMode="auto">
            <a:xfrm>
              <a:off x="2242" y="2514"/>
              <a:ext cx="1" cy="830"/>
            </a:xfrm>
            <a:prstGeom prst="line">
              <a:avLst/>
            </a:prstGeom>
            <a:noFill/>
            <a:ln w="23813">
              <a:solidFill>
                <a:srgbClr val="C0C0C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50" name="Line 54"/>
            <p:cNvSpPr>
              <a:spLocks noChangeShapeType="1"/>
            </p:cNvSpPr>
            <p:nvPr/>
          </p:nvSpPr>
          <p:spPr bwMode="auto">
            <a:xfrm>
              <a:off x="3182" y="2514"/>
              <a:ext cx="1" cy="830"/>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51" name="Rectangle 55"/>
            <p:cNvSpPr>
              <a:spLocks noChangeArrowheads="1"/>
            </p:cNvSpPr>
            <p:nvPr/>
          </p:nvSpPr>
          <p:spPr bwMode="auto">
            <a:xfrm>
              <a:off x="508" y="2237"/>
              <a:ext cx="646" cy="1292"/>
            </a:xfrm>
            <a:prstGeom prst="rect">
              <a:avLst/>
            </a:prstGeom>
            <a:solidFill>
              <a:srgbClr val="FFFF99"/>
            </a:solidFill>
            <a:ln w="23813">
              <a:solidFill>
                <a:schemeClr val="tx2"/>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7945" name="Rectangle 56"/>
            <p:cNvSpPr>
              <a:spLocks noChangeArrowheads="1"/>
            </p:cNvSpPr>
            <p:nvPr/>
          </p:nvSpPr>
          <p:spPr bwMode="auto">
            <a:xfrm>
              <a:off x="600" y="2812"/>
              <a:ext cx="4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Channel</a:t>
              </a:r>
              <a:endParaRPr lang="en-US" altLang="zh-TW" b="0">
                <a:solidFill>
                  <a:schemeClr val="tx2"/>
                </a:solidFill>
                <a:ea typeface="新細明體" pitchFamily="18" charset="-120"/>
              </a:endParaRPr>
            </a:p>
          </p:txBody>
        </p:sp>
        <p:sp>
          <p:nvSpPr>
            <p:cNvPr id="2384953" name="Freeform 57"/>
            <p:cNvSpPr>
              <a:spLocks/>
            </p:cNvSpPr>
            <p:nvPr/>
          </p:nvSpPr>
          <p:spPr bwMode="auto">
            <a:xfrm>
              <a:off x="1707" y="2237"/>
              <a:ext cx="645" cy="277"/>
            </a:xfrm>
            <a:custGeom>
              <a:avLst/>
              <a:gdLst/>
              <a:ahLst/>
              <a:cxnLst>
                <a:cxn ang="0">
                  <a:pos x="184" y="555"/>
                </a:cxn>
                <a:cxn ang="0">
                  <a:pos x="1105" y="555"/>
                </a:cxn>
                <a:cxn ang="0">
                  <a:pos x="1138" y="552"/>
                </a:cxn>
                <a:cxn ang="0">
                  <a:pos x="1169" y="544"/>
                </a:cxn>
                <a:cxn ang="0">
                  <a:pos x="1199" y="530"/>
                </a:cxn>
                <a:cxn ang="0">
                  <a:pos x="1224" y="511"/>
                </a:cxn>
                <a:cxn ang="0">
                  <a:pos x="1247" y="489"/>
                </a:cxn>
                <a:cxn ang="0">
                  <a:pos x="1266" y="463"/>
                </a:cxn>
                <a:cxn ang="0">
                  <a:pos x="1278" y="433"/>
                </a:cxn>
                <a:cxn ang="0">
                  <a:pos x="1288" y="402"/>
                </a:cxn>
                <a:cxn ang="0">
                  <a:pos x="1291" y="370"/>
                </a:cxn>
                <a:cxn ang="0">
                  <a:pos x="1291" y="185"/>
                </a:cxn>
                <a:cxn ang="0">
                  <a:pos x="1288" y="153"/>
                </a:cxn>
                <a:cxn ang="0">
                  <a:pos x="1278" y="122"/>
                </a:cxn>
                <a:cxn ang="0">
                  <a:pos x="1266" y="92"/>
                </a:cxn>
                <a:cxn ang="0">
                  <a:pos x="1247" y="67"/>
                </a:cxn>
                <a:cxn ang="0">
                  <a:pos x="1224" y="44"/>
                </a:cxn>
                <a:cxn ang="0">
                  <a:pos x="1199" y="25"/>
                </a:cxn>
                <a:cxn ang="0">
                  <a:pos x="1169" y="11"/>
                </a:cxn>
                <a:cxn ang="0">
                  <a:pos x="1138" y="3"/>
                </a:cxn>
                <a:cxn ang="0">
                  <a:pos x="1105" y="0"/>
                </a:cxn>
                <a:cxn ang="0">
                  <a:pos x="184" y="0"/>
                </a:cxn>
                <a:cxn ang="0">
                  <a:pos x="151" y="3"/>
                </a:cxn>
                <a:cxn ang="0">
                  <a:pos x="122" y="11"/>
                </a:cxn>
                <a:cxn ang="0">
                  <a:pos x="92" y="25"/>
                </a:cxn>
                <a:cxn ang="0">
                  <a:pos x="65" y="44"/>
                </a:cxn>
                <a:cxn ang="0">
                  <a:pos x="42" y="67"/>
                </a:cxn>
                <a:cxn ang="0">
                  <a:pos x="25" y="92"/>
                </a:cxn>
                <a:cxn ang="0">
                  <a:pos x="11" y="122"/>
                </a:cxn>
                <a:cxn ang="0">
                  <a:pos x="3" y="153"/>
                </a:cxn>
                <a:cxn ang="0">
                  <a:pos x="0" y="185"/>
                </a:cxn>
                <a:cxn ang="0">
                  <a:pos x="0" y="370"/>
                </a:cxn>
                <a:cxn ang="0">
                  <a:pos x="3" y="402"/>
                </a:cxn>
                <a:cxn ang="0">
                  <a:pos x="11" y="433"/>
                </a:cxn>
                <a:cxn ang="0">
                  <a:pos x="25" y="463"/>
                </a:cxn>
                <a:cxn ang="0">
                  <a:pos x="42" y="489"/>
                </a:cxn>
                <a:cxn ang="0">
                  <a:pos x="65" y="511"/>
                </a:cxn>
                <a:cxn ang="0">
                  <a:pos x="92" y="530"/>
                </a:cxn>
                <a:cxn ang="0">
                  <a:pos x="122" y="544"/>
                </a:cxn>
                <a:cxn ang="0">
                  <a:pos x="151" y="552"/>
                </a:cxn>
                <a:cxn ang="0">
                  <a:pos x="184" y="555"/>
                </a:cxn>
              </a:cxnLst>
              <a:rect l="0" t="0" r="r" b="b"/>
              <a:pathLst>
                <a:path w="1291" h="555">
                  <a:moveTo>
                    <a:pt x="184" y="555"/>
                  </a:moveTo>
                  <a:lnTo>
                    <a:pt x="1105" y="555"/>
                  </a:lnTo>
                  <a:lnTo>
                    <a:pt x="1138" y="552"/>
                  </a:lnTo>
                  <a:lnTo>
                    <a:pt x="1169" y="544"/>
                  </a:lnTo>
                  <a:lnTo>
                    <a:pt x="1199" y="530"/>
                  </a:lnTo>
                  <a:lnTo>
                    <a:pt x="1224" y="511"/>
                  </a:lnTo>
                  <a:lnTo>
                    <a:pt x="1247" y="489"/>
                  </a:lnTo>
                  <a:lnTo>
                    <a:pt x="1266" y="463"/>
                  </a:lnTo>
                  <a:lnTo>
                    <a:pt x="1278" y="433"/>
                  </a:lnTo>
                  <a:lnTo>
                    <a:pt x="1288" y="402"/>
                  </a:lnTo>
                  <a:lnTo>
                    <a:pt x="1291" y="370"/>
                  </a:lnTo>
                  <a:lnTo>
                    <a:pt x="1291" y="185"/>
                  </a:lnTo>
                  <a:lnTo>
                    <a:pt x="1288" y="153"/>
                  </a:lnTo>
                  <a:lnTo>
                    <a:pt x="1278" y="122"/>
                  </a:lnTo>
                  <a:lnTo>
                    <a:pt x="1266" y="92"/>
                  </a:lnTo>
                  <a:lnTo>
                    <a:pt x="1247" y="67"/>
                  </a:lnTo>
                  <a:lnTo>
                    <a:pt x="1224" y="44"/>
                  </a:lnTo>
                  <a:lnTo>
                    <a:pt x="1199" y="25"/>
                  </a:lnTo>
                  <a:lnTo>
                    <a:pt x="1169" y="11"/>
                  </a:lnTo>
                  <a:lnTo>
                    <a:pt x="1138" y="3"/>
                  </a:lnTo>
                  <a:lnTo>
                    <a:pt x="1105" y="0"/>
                  </a:lnTo>
                  <a:lnTo>
                    <a:pt x="184" y="0"/>
                  </a:lnTo>
                  <a:lnTo>
                    <a:pt x="151" y="3"/>
                  </a:lnTo>
                  <a:lnTo>
                    <a:pt x="122" y="11"/>
                  </a:lnTo>
                  <a:lnTo>
                    <a:pt x="92" y="25"/>
                  </a:lnTo>
                  <a:lnTo>
                    <a:pt x="65" y="44"/>
                  </a:lnTo>
                  <a:lnTo>
                    <a:pt x="42" y="67"/>
                  </a:lnTo>
                  <a:lnTo>
                    <a:pt x="25" y="92"/>
                  </a:lnTo>
                  <a:lnTo>
                    <a:pt x="11" y="122"/>
                  </a:lnTo>
                  <a:lnTo>
                    <a:pt x="3" y="153"/>
                  </a:lnTo>
                  <a:lnTo>
                    <a:pt x="0" y="185"/>
                  </a:lnTo>
                  <a:lnTo>
                    <a:pt x="0" y="370"/>
                  </a:lnTo>
                  <a:lnTo>
                    <a:pt x="3" y="402"/>
                  </a:lnTo>
                  <a:lnTo>
                    <a:pt x="11" y="433"/>
                  </a:lnTo>
                  <a:lnTo>
                    <a:pt x="25" y="463"/>
                  </a:lnTo>
                  <a:lnTo>
                    <a:pt x="42" y="489"/>
                  </a:lnTo>
                  <a:lnTo>
                    <a:pt x="65" y="511"/>
                  </a:lnTo>
                  <a:lnTo>
                    <a:pt x="92" y="530"/>
                  </a:lnTo>
                  <a:lnTo>
                    <a:pt x="122" y="544"/>
                  </a:lnTo>
                  <a:lnTo>
                    <a:pt x="151" y="552"/>
                  </a:lnTo>
                  <a:lnTo>
                    <a:pt x="184" y="555"/>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7947" name="Rectangle 58"/>
            <p:cNvSpPr>
              <a:spLocks noChangeArrowheads="1"/>
            </p:cNvSpPr>
            <p:nvPr/>
          </p:nvSpPr>
          <p:spPr bwMode="auto">
            <a:xfrm>
              <a:off x="1929" y="2305"/>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7948" name="Rectangle 59"/>
            <p:cNvSpPr>
              <a:spLocks noChangeArrowheads="1"/>
            </p:cNvSpPr>
            <p:nvPr/>
          </p:nvSpPr>
          <p:spPr bwMode="auto">
            <a:xfrm>
              <a:off x="2086" y="237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1</a:t>
              </a:r>
              <a:endParaRPr lang="en-US" altLang="zh-TW" b="0">
                <a:solidFill>
                  <a:schemeClr val="tx2"/>
                </a:solidFill>
                <a:ea typeface="新細明體" pitchFamily="18" charset="-120"/>
              </a:endParaRPr>
            </a:p>
          </p:txBody>
        </p:sp>
        <p:sp>
          <p:nvSpPr>
            <p:cNvPr id="2384956" name="Freeform 60"/>
            <p:cNvSpPr>
              <a:spLocks/>
            </p:cNvSpPr>
            <p:nvPr/>
          </p:nvSpPr>
          <p:spPr bwMode="auto">
            <a:xfrm>
              <a:off x="2629" y="2237"/>
              <a:ext cx="645" cy="277"/>
            </a:xfrm>
            <a:custGeom>
              <a:avLst/>
              <a:gdLst/>
              <a:ahLst/>
              <a:cxnLst>
                <a:cxn ang="0">
                  <a:pos x="185" y="555"/>
                </a:cxn>
                <a:cxn ang="0">
                  <a:pos x="1107" y="555"/>
                </a:cxn>
                <a:cxn ang="0">
                  <a:pos x="1138" y="552"/>
                </a:cxn>
                <a:cxn ang="0">
                  <a:pos x="1169" y="544"/>
                </a:cxn>
                <a:cxn ang="0">
                  <a:pos x="1199" y="530"/>
                </a:cxn>
                <a:cxn ang="0">
                  <a:pos x="1224" y="511"/>
                </a:cxn>
                <a:cxn ang="0">
                  <a:pos x="1248" y="489"/>
                </a:cxn>
                <a:cxn ang="0">
                  <a:pos x="1266" y="463"/>
                </a:cxn>
                <a:cxn ang="0">
                  <a:pos x="1280" y="433"/>
                </a:cxn>
                <a:cxn ang="0">
                  <a:pos x="1288" y="402"/>
                </a:cxn>
                <a:cxn ang="0">
                  <a:pos x="1291" y="370"/>
                </a:cxn>
                <a:cxn ang="0">
                  <a:pos x="1291" y="185"/>
                </a:cxn>
                <a:cxn ang="0">
                  <a:pos x="1288" y="153"/>
                </a:cxn>
                <a:cxn ang="0">
                  <a:pos x="1280" y="122"/>
                </a:cxn>
                <a:cxn ang="0">
                  <a:pos x="1266" y="92"/>
                </a:cxn>
                <a:cxn ang="0">
                  <a:pos x="1248" y="67"/>
                </a:cxn>
                <a:cxn ang="0">
                  <a:pos x="1224" y="44"/>
                </a:cxn>
                <a:cxn ang="0">
                  <a:pos x="1199" y="25"/>
                </a:cxn>
                <a:cxn ang="0">
                  <a:pos x="1169" y="11"/>
                </a:cxn>
                <a:cxn ang="0">
                  <a:pos x="1138" y="3"/>
                </a:cxn>
                <a:cxn ang="0">
                  <a:pos x="1107" y="0"/>
                </a:cxn>
                <a:cxn ang="0">
                  <a:pos x="185" y="0"/>
                </a:cxn>
                <a:cxn ang="0">
                  <a:pos x="153" y="3"/>
                </a:cxn>
                <a:cxn ang="0">
                  <a:pos x="122" y="11"/>
                </a:cxn>
                <a:cxn ang="0">
                  <a:pos x="92" y="25"/>
                </a:cxn>
                <a:cxn ang="0">
                  <a:pos x="66" y="44"/>
                </a:cxn>
                <a:cxn ang="0">
                  <a:pos x="44" y="67"/>
                </a:cxn>
                <a:cxn ang="0">
                  <a:pos x="25" y="92"/>
                </a:cxn>
                <a:cxn ang="0">
                  <a:pos x="11" y="122"/>
                </a:cxn>
                <a:cxn ang="0">
                  <a:pos x="3" y="153"/>
                </a:cxn>
                <a:cxn ang="0">
                  <a:pos x="0" y="185"/>
                </a:cxn>
                <a:cxn ang="0">
                  <a:pos x="0" y="370"/>
                </a:cxn>
                <a:cxn ang="0">
                  <a:pos x="3" y="402"/>
                </a:cxn>
                <a:cxn ang="0">
                  <a:pos x="11" y="433"/>
                </a:cxn>
                <a:cxn ang="0">
                  <a:pos x="25" y="463"/>
                </a:cxn>
                <a:cxn ang="0">
                  <a:pos x="44" y="489"/>
                </a:cxn>
                <a:cxn ang="0">
                  <a:pos x="66" y="511"/>
                </a:cxn>
                <a:cxn ang="0">
                  <a:pos x="92" y="530"/>
                </a:cxn>
                <a:cxn ang="0">
                  <a:pos x="122" y="544"/>
                </a:cxn>
                <a:cxn ang="0">
                  <a:pos x="153" y="552"/>
                </a:cxn>
                <a:cxn ang="0">
                  <a:pos x="185" y="555"/>
                </a:cxn>
              </a:cxnLst>
              <a:rect l="0" t="0" r="r" b="b"/>
              <a:pathLst>
                <a:path w="1291" h="555">
                  <a:moveTo>
                    <a:pt x="185" y="555"/>
                  </a:moveTo>
                  <a:lnTo>
                    <a:pt x="1107" y="555"/>
                  </a:lnTo>
                  <a:lnTo>
                    <a:pt x="1138" y="552"/>
                  </a:lnTo>
                  <a:lnTo>
                    <a:pt x="1169" y="544"/>
                  </a:lnTo>
                  <a:lnTo>
                    <a:pt x="1199" y="530"/>
                  </a:lnTo>
                  <a:lnTo>
                    <a:pt x="1224" y="511"/>
                  </a:lnTo>
                  <a:lnTo>
                    <a:pt x="1248" y="489"/>
                  </a:lnTo>
                  <a:lnTo>
                    <a:pt x="1266" y="463"/>
                  </a:lnTo>
                  <a:lnTo>
                    <a:pt x="1280" y="433"/>
                  </a:lnTo>
                  <a:lnTo>
                    <a:pt x="1288" y="402"/>
                  </a:lnTo>
                  <a:lnTo>
                    <a:pt x="1291" y="370"/>
                  </a:lnTo>
                  <a:lnTo>
                    <a:pt x="1291" y="185"/>
                  </a:lnTo>
                  <a:lnTo>
                    <a:pt x="1288" y="153"/>
                  </a:lnTo>
                  <a:lnTo>
                    <a:pt x="1280" y="122"/>
                  </a:lnTo>
                  <a:lnTo>
                    <a:pt x="1266" y="92"/>
                  </a:lnTo>
                  <a:lnTo>
                    <a:pt x="1248" y="67"/>
                  </a:lnTo>
                  <a:lnTo>
                    <a:pt x="1224" y="44"/>
                  </a:lnTo>
                  <a:lnTo>
                    <a:pt x="1199" y="25"/>
                  </a:lnTo>
                  <a:lnTo>
                    <a:pt x="1169" y="11"/>
                  </a:lnTo>
                  <a:lnTo>
                    <a:pt x="1138" y="3"/>
                  </a:lnTo>
                  <a:lnTo>
                    <a:pt x="1107" y="0"/>
                  </a:lnTo>
                  <a:lnTo>
                    <a:pt x="185" y="0"/>
                  </a:lnTo>
                  <a:lnTo>
                    <a:pt x="153" y="3"/>
                  </a:lnTo>
                  <a:lnTo>
                    <a:pt x="122" y="11"/>
                  </a:lnTo>
                  <a:lnTo>
                    <a:pt x="92" y="25"/>
                  </a:lnTo>
                  <a:lnTo>
                    <a:pt x="66" y="44"/>
                  </a:lnTo>
                  <a:lnTo>
                    <a:pt x="44" y="67"/>
                  </a:lnTo>
                  <a:lnTo>
                    <a:pt x="25" y="92"/>
                  </a:lnTo>
                  <a:lnTo>
                    <a:pt x="11" y="122"/>
                  </a:lnTo>
                  <a:lnTo>
                    <a:pt x="3" y="153"/>
                  </a:lnTo>
                  <a:lnTo>
                    <a:pt x="0" y="185"/>
                  </a:lnTo>
                  <a:lnTo>
                    <a:pt x="0" y="370"/>
                  </a:lnTo>
                  <a:lnTo>
                    <a:pt x="3" y="402"/>
                  </a:lnTo>
                  <a:lnTo>
                    <a:pt x="11" y="433"/>
                  </a:lnTo>
                  <a:lnTo>
                    <a:pt x="25" y="463"/>
                  </a:lnTo>
                  <a:lnTo>
                    <a:pt x="44" y="489"/>
                  </a:lnTo>
                  <a:lnTo>
                    <a:pt x="66" y="511"/>
                  </a:lnTo>
                  <a:lnTo>
                    <a:pt x="92" y="530"/>
                  </a:lnTo>
                  <a:lnTo>
                    <a:pt x="122" y="544"/>
                  </a:lnTo>
                  <a:lnTo>
                    <a:pt x="153" y="552"/>
                  </a:lnTo>
                  <a:lnTo>
                    <a:pt x="185" y="555"/>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7950" name="Rectangle 61"/>
            <p:cNvSpPr>
              <a:spLocks noChangeArrowheads="1"/>
            </p:cNvSpPr>
            <p:nvPr/>
          </p:nvSpPr>
          <p:spPr bwMode="auto">
            <a:xfrm>
              <a:off x="2851" y="2305"/>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7951" name="Rectangle 62"/>
            <p:cNvSpPr>
              <a:spLocks noChangeArrowheads="1"/>
            </p:cNvSpPr>
            <p:nvPr/>
          </p:nvSpPr>
          <p:spPr bwMode="auto">
            <a:xfrm>
              <a:off x="3008" y="237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2</a:t>
              </a:r>
              <a:endParaRPr lang="en-US" altLang="zh-TW" b="0">
                <a:solidFill>
                  <a:schemeClr val="tx2"/>
                </a:solidFill>
                <a:ea typeface="新細明體" pitchFamily="18" charset="-120"/>
              </a:endParaRPr>
            </a:p>
          </p:txBody>
        </p:sp>
        <p:sp>
          <p:nvSpPr>
            <p:cNvPr id="2384959" name="Freeform 63"/>
            <p:cNvSpPr>
              <a:spLocks/>
            </p:cNvSpPr>
            <p:nvPr/>
          </p:nvSpPr>
          <p:spPr bwMode="auto">
            <a:xfrm>
              <a:off x="4472" y="2237"/>
              <a:ext cx="646" cy="277"/>
            </a:xfrm>
            <a:custGeom>
              <a:avLst/>
              <a:gdLst/>
              <a:ahLst/>
              <a:cxnLst>
                <a:cxn ang="0">
                  <a:pos x="184" y="555"/>
                </a:cxn>
                <a:cxn ang="0">
                  <a:pos x="1107" y="555"/>
                </a:cxn>
                <a:cxn ang="0">
                  <a:pos x="1138" y="552"/>
                </a:cxn>
                <a:cxn ang="0">
                  <a:pos x="1169" y="544"/>
                </a:cxn>
                <a:cxn ang="0">
                  <a:pos x="1199" y="530"/>
                </a:cxn>
                <a:cxn ang="0">
                  <a:pos x="1226" y="511"/>
                </a:cxn>
                <a:cxn ang="0">
                  <a:pos x="1247" y="489"/>
                </a:cxn>
                <a:cxn ang="0">
                  <a:pos x="1266" y="463"/>
                </a:cxn>
                <a:cxn ang="0">
                  <a:pos x="1280" y="433"/>
                </a:cxn>
                <a:cxn ang="0">
                  <a:pos x="1288" y="402"/>
                </a:cxn>
                <a:cxn ang="0">
                  <a:pos x="1291" y="370"/>
                </a:cxn>
                <a:cxn ang="0">
                  <a:pos x="1291" y="185"/>
                </a:cxn>
                <a:cxn ang="0">
                  <a:pos x="1288" y="153"/>
                </a:cxn>
                <a:cxn ang="0">
                  <a:pos x="1280" y="122"/>
                </a:cxn>
                <a:cxn ang="0">
                  <a:pos x="1266" y="92"/>
                </a:cxn>
                <a:cxn ang="0">
                  <a:pos x="1247" y="67"/>
                </a:cxn>
                <a:cxn ang="0">
                  <a:pos x="1226" y="44"/>
                </a:cxn>
                <a:cxn ang="0">
                  <a:pos x="1199" y="25"/>
                </a:cxn>
                <a:cxn ang="0">
                  <a:pos x="1169" y="11"/>
                </a:cxn>
                <a:cxn ang="0">
                  <a:pos x="1138" y="3"/>
                </a:cxn>
                <a:cxn ang="0">
                  <a:pos x="1107" y="0"/>
                </a:cxn>
                <a:cxn ang="0">
                  <a:pos x="184" y="0"/>
                </a:cxn>
                <a:cxn ang="0">
                  <a:pos x="153" y="3"/>
                </a:cxn>
                <a:cxn ang="0">
                  <a:pos x="122" y="11"/>
                </a:cxn>
                <a:cxn ang="0">
                  <a:pos x="92" y="25"/>
                </a:cxn>
                <a:cxn ang="0">
                  <a:pos x="66" y="44"/>
                </a:cxn>
                <a:cxn ang="0">
                  <a:pos x="44" y="67"/>
                </a:cxn>
                <a:cxn ang="0">
                  <a:pos x="25" y="92"/>
                </a:cxn>
                <a:cxn ang="0">
                  <a:pos x="11" y="122"/>
                </a:cxn>
                <a:cxn ang="0">
                  <a:pos x="3" y="153"/>
                </a:cxn>
                <a:cxn ang="0">
                  <a:pos x="0" y="185"/>
                </a:cxn>
                <a:cxn ang="0">
                  <a:pos x="0" y="370"/>
                </a:cxn>
                <a:cxn ang="0">
                  <a:pos x="3" y="402"/>
                </a:cxn>
                <a:cxn ang="0">
                  <a:pos x="11" y="433"/>
                </a:cxn>
                <a:cxn ang="0">
                  <a:pos x="25" y="463"/>
                </a:cxn>
                <a:cxn ang="0">
                  <a:pos x="44" y="489"/>
                </a:cxn>
                <a:cxn ang="0">
                  <a:pos x="66" y="511"/>
                </a:cxn>
                <a:cxn ang="0">
                  <a:pos x="92" y="530"/>
                </a:cxn>
                <a:cxn ang="0">
                  <a:pos x="122" y="544"/>
                </a:cxn>
                <a:cxn ang="0">
                  <a:pos x="153" y="552"/>
                </a:cxn>
                <a:cxn ang="0">
                  <a:pos x="184" y="555"/>
                </a:cxn>
              </a:cxnLst>
              <a:rect l="0" t="0" r="r" b="b"/>
              <a:pathLst>
                <a:path w="1291" h="555">
                  <a:moveTo>
                    <a:pt x="184" y="555"/>
                  </a:moveTo>
                  <a:lnTo>
                    <a:pt x="1107" y="555"/>
                  </a:lnTo>
                  <a:lnTo>
                    <a:pt x="1138" y="552"/>
                  </a:lnTo>
                  <a:lnTo>
                    <a:pt x="1169" y="544"/>
                  </a:lnTo>
                  <a:lnTo>
                    <a:pt x="1199" y="530"/>
                  </a:lnTo>
                  <a:lnTo>
                    <a:pt x="1226" y="511"/>
                  </a:lnTo>
                  <a:lnTo>
                    <a:pt x="1247" y="489"/>
                  </a:lnTo>
                  <a:lnTo>
                    <a:pt x="1266" y="463"/>
                  </a:lnTo>
                  <a:lnTo>
                    <a:pt x="1280" y="433"/>
                  </a:lnTo>
                  <a:lnTo>
                    <a:pt x="1288" y="402"/>
                  </a:lnTo>
                  <a:lnTo>
                    <a:pt x="1291" y="370"/>
                  </a:lnTo>
                  <a:lnTo>
                    <a:pt x="1291" y="185"/>
                  </a:lnTo>
                  <a:lnTo>
                    <a:pt x="1288" y="153"/>
                  </a:lnTo>
                  <a:lnTo>
                    <a:pt x="1280" y="122"/>
                  </a:lnTo>
                  <a:lnTo>
                    <a:pt x="1266" y="92"/>
                  </a:lnTo>
                  <a:lnTo>
                    <a:pt x="1247" y="67"/>
                  </a:lnTo>
                  <a:lnTo>
                    <a:pt x="1226" y="44"/>
                  </a:lnTo>
                  <a:lnTo>
                    <a:pt x="1199" y="25"/>
                  </a:lnTo>
                  <a:lnTo>
                    <a:pt x="1169" y="11"/>
                  </a:lnTo>
                  <a:lnTo>
                    <a:pt x="1138" y="3"/>
                  </a:lnTo>
                  <a:lnTo>
                    <a:pt x="1107" y="0"/>
                  </a:lnTo>
                  <a:lnTo>
                    <a:pt x="184" y="0"/>
                  </a:lnTo>
                  <a:lnTo>
                    <a:pt x="153" y="3"/>
                  </a:lnTo>
                  <a:lnTo>
                    <a:pt x="122" y="11"/>
                  </a:lnTo>
                  <a:lnTo>
                    <a:pt x="92" y="25"/>
                  </a:lnTo>
                  <a:lnTo>
                    <a:pt x="66" y="44"/>
                  </a:lnTo>
                  <a:lnTo>
                    <a:pt x="44" y="67"/>
                  </a:lnTo>
                  <a:lnTo>
                    <a:pt x="25" y="92"/>
                  </a:lnTo>
                  <a:lnTo>
                    <a:pt x="11" y="122"/>
                  </a:lnTo>
                  <a:lnTo>
                    <a:pt x="3" y="153"/>
                  </a:lnTo>
                  <a:lnTo>
                    <a:pt x="0" y="185"/>
                  </a:lnTo>
                  <a:lnTo>
                    <a:pt x="0" y="370"/>
                  </a:lnTo>
                  <a:lnTo>
                    <a:pt x="3" y="402"/>
                  </a:lnTo>
                  <a:lnTo>
                    <a:pt x="11" y="433"/>
                  </a:lnTo>
                  <a:lnTo>
                    <a:pt x="25" y="463"/>
                  </a:lnTo>
                  <a:lnTo>
                    <a:pt x="44" y="489"/>
                  </a:lnTo>
                  <a:lnTo>
                    <a:pt x="66" y="511"/>
                  </a:lnTo>
                  <a:lnTo>
                    <a:pt x="92" y="530"/>
                  </a:lnTo>
                  <a:lnTo>
                    <a:pt x="122" y="544"/>
                  </a:lnTo>
                  <a:lnTo>
                    <a:pt x="153" y="552"/>
                  </a:lnTo>
                  <a:lnTo>
                    <a:pt x="184" y="555"/>
                  </a:lnTo>
                  <a:close/>
                </a:path>
              </a:pathLst>
            </a:custGeom>
            <a:solidFill>
              <a:schemeClr val="bg2"/>
            </a:solidFill>
            <a:ln w="23813">
              <a:solidFill>
                <a:schemeClr val="tx2"/>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37953" name="Rectangle 64"/>
            <p:cNvSpPr>
              <a:spLocks noChangeArrowheads="1"/>
            </p:cNvSpPr>
            <p:nvPr/>
          </p:nvSpPr>
          <p:spPr bwMode="auto">
            <a:xfrm>
              <a:off x="4693" y="2305"/>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chemeClr val="tx2"/>
                  </a:solidFill>
                  <a:latin typeface="Arial" charset="0"/>
                  <a:ea typeface="新細明體" pitchFamily="18" charset="-120"/>
                </a:rPr>
                <a:t>I/O</a:t>
              </a:r>
              <a:endParaRPr lang="en-US" altLang="zh-TW" b="0">
                <a:solidFill>
                  <a:schemeClr val="tx2"/>
                </a:solidFill>
                <a:ea typeface="新細明體" pitchFamily="18" charset="-120"/>
              </a:endParaRPr>
            </a:p>
          </p:txBody>
        </p:sp>
        <p:sp>
          <p:nvSpPr>
            <p:cNvPr id="37954" name="Rectangle 65"/>
            <p:cNvSpPr>
              <a:spLocks noChangeArrowheads="1"/>
            </p:cNvSpPr>
            <p:nvPr/>
          </p:nvSpPr>
          <p:spPr bwMode="auto">
            <a:xfrm>
              <a:off x="4850" y="2377"/>
              <a:ext cx="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000">
                  <a:solidFill>
                    <a:schemeClr val="tx2"/>
                  </a:solidFill>
                  <a:latin typeface="Arial" charset="0"/>
                  <a:ea typeface="新細明體" pitchFamily="18" charset="-120"/>
                </a:rPr>
                <a:t>n</a:t>
              </a:r>
              <a:endParaRPr lang="en-US" altLang="zh-TW" b="0">
                <a:solidFill>
                  <a:schemeClr val="tx2"/>
                </a:solidFill>
                <a:ea typeface="新細明體" pitchFamily="18" charset="-120"/>
              </a:endParaRPr>
            </a:p>
          </p:txBody>
        </p:sp>
        <p:sp>
          <p:nvSpPr>
            <p:cNvPr id="2384962" name="Line 66"/>
            <p:cNvSpPr>
              <a:spLocks noChangeShapeType="1"/>
            </p:cNvSpPr>
            <p:nvPr/>
          </p:nvSpPr>
          <p:spPr bwMode="auto">
            <a:xfrm>
              <a:off x="4557" y="2699"/>
              <a:ext cx="597"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63" name="Line 67"/>
            <p:cNvSpPr>
              <a:spLocks noChangeShapeType="1"/>
            </p:cNvSpPr>
            <p:nvPr/>
          </p:nvSpPr>
          <p:spPr bwMode="auto">
            <a:xfrm>
              <a:off x="4694" y="2883"/>
              <a:ext cx="460"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64" name="Line 68"/>
            <p:cNvSpPr>
              <a:spLocks noChangeShapeType="1"/>
            </p:cNvSpPr>
            <p:nvPr/>
          </p:nvSpPr>
          <p:spPr bwMode="auto">
            <a:xfrm>
              <a:off x="4878" y="3067"/>
              <a:ext cx="276"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65" name="Line 69"/>
            <p:cNvSpPr>
              <a:spLocks noChangeShapeType="1"/>
            </p:cNvSpPr>
            <p:nvPr/>
          </p:nvSpPr>
          <p:spPr bwMode="auto">
            <a:xfrm>
              <a:off x="5025" y="3344"/>
              <a:ext cx="129" cy="1"/>
            </a:xfrm>
            <a:prstGeom prst="line">
              <a:avLst/>
            </a:prstGeom>
            <a:noFill/>
            <a:ln w="23813">
              <a:solidFill>
                <a:schemeClr val="tx2"/>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37959" name="Rectangle 70"/>
            <p:cNvSpPr>
              <a:spLocks noChangeArrowheads="1"/>
            </p:cNvSpPr>
            <p:nvPr/>
          </p:nvSpPr>
          <p:spPr bwMode="auto">
            <a:xfrm>
              <a:off x="5271" y="2867"/>
              <a:ext cx="2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100">
                  <a:solidFill>
                    <a:srgbClr val="FF00FF"/>
                  </a:solidFill>
                  <a:latin typeface="Arial" charset="0"/>
                  <a:ea typeface="新細明體" pitchFamily="18" charset="-120"/>
                </a:rPr>
                <a:t>Count</a:t>
              </a:r>
              <a:endParaRPr lang="en-US" altLang="zh-TW" b="0">
                <a:solidFill>
                  <a:srgbClr val="FF00FF"/>
                </a:solidFill>
                <a:ea typeface="新細明體" pitchFamily="18" charset="-120"/>
              </a:endParaRPr>
            </a:p>
          </p:txBody>
        </p:sp>
        <p:sp>
          <p:nvSpPr>
            <p:cNvPr id="37960" name="Rectangle 71"/>
            <p:cNvSpPr>
              <a:spLocks noChangeArrowheads="1"/>
            </p:cNvSpPr>
            <p:nvPr/>
          </p:nvSpPr>
          <p:spPr bwMode="auto">
            <a:xfrm>
              <a:off x="5297" y="2977"/>
              <a:ext cx="2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100">
                  <a:solidFill>
                    <a:srgbClr val="FF00FF"/>
                  </a:solidFill>
                  <a:latin typeface="Arial" charset="0"/>
                  <a:ea typeface="新細明體" pitchFamily="18" charset="-120"/>
                </a:rPr>
                <a:t>lines</a:t>
              </a:r>
              <a:endParaRPr lang="en-US" altLang="zh-TW" b="0">
                <a:solidFill>
                  <a:srgbClr val="FF00FF"/>
                </a:solidFill>
                <a:ea typeface="新細明體" pitchFamily="18" charset="-120"/>
              </a:endParaRPr>
            </a:p>
          </p:txBody>
        </p:sp>
        <p:sp>
          <p:nvSpPr>
            <p:cNvPr id="37961" name="Rectangle 72"/>
            <p:cNvSpPr>
              <a:spLocks noChangeArrowheads="1"/>
            </p:cNvSpPr>
            <p:nvPr/>
          </p:nvSpPr>
          <p:spPr bwMode="auto">
            <a:xfrm>
              <a:off x="1647" y="3412"/>
              <a:ext cx="153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FF0000"/>
                  </a:solidFill>
                  <a:latin typeface="Arial" charset="0"/>
                  <a:ea typeface="新細明體" pitchFamily="18" charset="-120"/>
                </a:rPr>
                <a:t>Data/Address/Control lines</a:t>
              </a:r>
              <a:endParaRPr lang="en-US" altLang="zh-TW" b="0">
                <a:ea typeface="新細明體" pitchFamily="18" charset="-120"/>
              </a:endParaRPr>
            </a:p>
          </p:txBody>
        </p:sp>
        <p:sp>
          <p:nvSpPr>
            <p:cNvPr id="2384969" name="Freeform 73"/>
            <p:cNvSpPr>
              <a:spLocks/>
            </p:cNvSpPr>
            <p:nvPr/>
          </p:nvSpPr>
          <p:spPr bwMode="auto">
            <a:xfrm>
              <a:off x="1328" y="3397"/>
              <a:ext cx="287" cy="76"/>
            </a:xfrm>
            <a:custGeom>
              <a:avLst/>
              <a:gdLst/>
              <a:ahLst/>
              <a:cxnLst>
                <a:cxn ang="0">
                  <a:pos x="0" y="0"/>
                </a:cxn>
                <a:cxn ang="0">
                  <a:pos x="0" y="153"/>
                </a:cxn>
                <a:cxn ang="0">
                  <a:pos x="573" y="153"/>
                </a:cxn>
              </a:cxnLst>
              <a:rect l="0" t="0" r="r" b="b"/>
              <a:pathLst>
                <a:path w="573" h="153">
                  <a:moveTo>
                    <a:pt x="0" y="0"/>
                  </a:moveTo>
                  <a:lnTo>
                    <a:pt x="0" y="153"/>
                  </a:lnTo>
                  <a:lnTo>
                    <a:pt x="573" y="153"/>
                  </a:lnTo>
                </a:path>
              </a:pathLst>
            </a:custGeom>
            <a:noFill/>
            <a:ln w="14288">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37963" name="Rectangle 74"/>
            <p:cNvSpPr>
              <a:spLocks noChangeArrowheads="1"/>
            </p:cNvSpPr>
            <p:nvPr/>
          </p:nvSpPr>
          <p:spPr bwMode="auto">
            <a:xfrm>
              <a:off x="3633" y="2551"/>
              <a:ext cx="4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Request</a:t>
              </a:r>
              <a:endParaRPr lang="en-US" altLang="zh-TW" b="0">
                <a:solidFill>
                  <a:srgbClr val="0000FF"/>
                </a:solidFill>
                <a:ea typeface="新細明體" pitchFamily="18" charset="-120"/>
              </a:endParaRPr>
            </a:p>
          </p:txBody>
        </p:sp>
        <p:sp>
          <p:nvSpPr>
            <p:cNvPr id="37964" name="Rectangle 75"/>
            <p:cNvSpPr>
              <a:spLocks noChangeArrowheads="1"/>
            </p:cNvSpPr>
            <p:nvPr/>
          </p:nvSpPr>
          <p:spPr bwMode="auto">
            <a:xfrm>
              <a:off x="3721" y="2735"/>
              <a:ext cx="2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TW" sz="1500">
                  <a:solidFill>
                    <a:srgbClr val="0000FF"/>
                  </a:solidFill>
                  <a:latin typeface="Arial" charset="0"/>
                  <a:ea typeface="新細明體" pitchFamily="18" charset="-120"/>
                </a:rPr>
                <a:t>Busy</a:t>
              </a:r>
              <a:endParaRPr lang="en-US" altLang="zh-TW" b="0">
                <a:solidFill>
                  <a:srgbClr val="0000FF"/>
                </a:solidFill>
                <a:ea typeface="新細明體" pitchFamily="18" charset="-120"/>
              </a:endParaRPr>
            </a:p>
          </p:txBody>
        </p:sp>
        <p:sp>
          <p:nvSpPr>
            <p:cNvPr id="2384972" name="Freeform 76"/>
            <p:cNvSpPr>
              <a:spLocks/>
            </p:cNvSpPr>
            <p:nvPr/>
          </p:nvSpPr>
          <p:spPr bwMode="auto">
            <a:xfrm>
              <a:off x="1285" y="3333"/>
              <a:ext cx="43" cy="32"/>
            </a:xfrm>
            <a:custGeom>
              <a:avLst/>
              <a:gdLst/>
              <a:ahLst/>
              <a:cxnLst>
                <a:cxn ang="0">
                  <a:pos x="56" y="40"/>
                </a:cxn>
                <a:cxn ang="0">
                  <a:pos x="43" y="38"/>
                </a:cxn>
                <a:cxn ang="0">
                  <a:pos x="30" y="32"/>
                </a:cxn>
                <a:cxn ang="0">
                  <a:pos x="18" y="23"/>
                </a:cxn>
                <a:cxn ang="0">
                  <a:pos x="7" y="10"/>
                </a:cxn>
                <a:cxn ang="0">
                  <a:pos x="0" y="0"/>
                </a:cxn>
              </a:cxnLst>
              <a:rect l="0" t="0" r="r" b="b"/>
              <a:pathLst>
                <a:path w="56" h="40">
                  <a:moveTo>
                    <a:pt x="56" y="40"/>
                  </a:moveTo>
                  <a:lnTo>
                    <a:pt x="43" y="38"/>
                  </a:lnTo>
                  <a:lnTo>
                    <a:pt x="30" y="32"/>
                  </a:lnTo>
                  <a:lnTo>
                    <a:pt x="18" y="23"/>
                  </a:lnTo>
                  <a:lnTo>
                    <a:pt x="7" y="10"/>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3" name="Freeform 77"/>
            <p:cNvSpPr>
              <a:spLocks/>
            </p:cNvSpPr>
            <p:nvPr/>
          </p:nvSpPr>
          <p:spPr bwMode="auto">
            <a:xfrm>
              <a:off x="1255" y="3226"/>
              <a:ext cx="9" cy="56"/>
            </a:xfrm>
            <a:custGeom>
              <a:avLst/>
              <a:gdLst/>
              <a:ahLst/>
              <a:cxnLst>
                <a:cxn ang="0">
                  <a:pos x="11" y="71"/>
                </a:cxn>
                <a:cxn ang="0">
                  <a:pos x="10" y="67"/>
                </a:cxn>
                <a:cxn ang="0">
                  <a:pos x="5" y="41"/>
                </a:cxn>
                <a:cxn ang="0">
                  <a:pos x="1" y="15"/>
                </a:cxn>
                <a:cxn ang="0">
                  <a:pos x="0" y="0"/>
                </a:cxn>
              </a:cxnLst>
              <a:rect l="0" t="0" r="r" b="b"/>
              <a:pathLst>
                <a:path w="11" h="71">
                  <a:moveTo>
                    <a:pt x="11" y="71"/>
                  </a:moveTo>
                  <a:lnTo>
                    <a:pt x="10" y="67"/>
                  </a:lnTo>
                  <a:lnTo>
                    <a:pt x="5" y="41"/>
                  </a:lnTo>
                  <a:lnTo>
                    <a:pt x="1" y="15"/>
                  </a:lnTo>
                  <a:lnTo>
                    <a:pt x="0"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4" name="Freeform 78"/>
            <p:cNvSpPr>
              <a:spLocks/>
            </p:cNvSpPr>
            <p:nvPr/>
          </p:nvSpPr>
          <p:spPr bwMode="auto">
            <a:xfrm>
              <a:off x="1257" y="3116"/>
              <a:ext cx="11" cy="54"/>
            </a:xfrm>
            <a:custGeom>
              <a:avLst/>
              <a:gdLst/>
              <a:ahLst/>
              <a:cxnLst>
                <a:cxn ang="0">
                  <a:pos x="0" y="70"/>
                </a:cxn>
                <a:cxn ang="0">
                  <a:pos x="3" y="47"/>
                </a:cxn>
                <a:cxn ang="0">
                  <a:pos x="8" y="21"/>
                </a:cxn>
                <a:cxn ang="0">
                  <a:pos x="14" y="0"/>
                </a:cxn>
              </a:cxnLst>
              <a:rect l="0" t="0" r="r" b="b"/>
              <a:pathLst>
                <a:path w="14" h="70">
                  <a:moveTo>
                    <a:pt x="0" y="70"/>
                  </a:moveTo>
                  <a:lnTo>
                    <a:pt x="3" y="47"/>
                  </a:lnTo>
                  <a:lnTo>
                    <a:pt x="8" y="21"/>
                  </a:lnTo>
                  <a:lnTo>
                    <a:pt x="14" y="0"/>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5" name="Freeform 79"/>
            <p:cNvSpPr>
              <a:spLocks/>
            </p:cNvSpPr>
            <p:nvPr/>
          </p:nvSpPr>
          <p:spPr bwMode="auto">
            <a:xfrm>
              <a:off x="1293" y="3046"/>
              <a:ext cx="49" cy="20"/>
            </a:xfrm>
            <a:custGeom>
              <a:avLst/>
              <a:gdLst/>
              <a:ahLst/>
              <a:cxnLst>
                <a:cxn ang="0">
                  <a:pos x="0" y="25"/>
                </a:cxn>
                <a:cxn ang="0">
                  <a:pos x="7" y="17"/>
                </a:cxn>
                <a:cxn ang="0">
                  <a:pos x="19" y="8"/>
                </a:cxn>
                <a:cxn ang="0">
                  <a:pos x="32" y="2"/>
                </a:cxn>
                <a:cxn ang="0">
                  <a:pos x="45" y="0"/>
                </a:cxn>
                <a:cxn ang="0">
                  <a:pos x="58" y="2"/>
                </a:cxn>
                <a:cxn ang="0">
                  <a:pos x="63" y="5"/>
                </a:cxn>
              </a:cxnLst>
              <a:rect l="0" t="0" r="r" b="b"/>
              <a:pathLst>
                <a:path w="63" h="25">
                  <a:moveTo>
                    <a:pt x="0" y="25"/>
                  </a:moveTo>
                  <a:lnTo>
                    <a:pt x="7" y="17"/>
                  </a:lnTo>
                  <a:lnTo>
                    <a:pt x="19" y="8"/>
                  </a:lnTo>
                  <a:lnTo>
                    <a:pt x="32" y="2"/>
                  </a:lnTo>
                  <a:lnTo>
                    <a:pt x="45" y="0"/>
                  </a:lnTo>
                  <a:lnTo>
                    <a:pt x="58" y="2"/>
                  </a:lnTo>
                  <a:lnTo>
                    <a:pt x="63" y="5"/>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6" name="Freeform 80"/>
            <p:cNvSpPr>
              <a:spLocks/>
            </p:cNvSpPr>
            <p:nvPr/>
          </p:nvSpPr>
          <p:spPr bwMode="auto">
            <a:xfrm>
              <a:off x="1379" y="3091"/>
              <a:ext cx="17" cy="53"/>
            </a:xfrm>
            <a:custGeom>
              <a:avLst/>
              <a:gdLst/>
              <a:ahLst/>
              <a:cxnLst>
                <a:cxn ang="0">
                  <a:pos x="0" y="0"/>
                </a:cxn>
                <a:cxn ang="0">
                  <a:pos x="4" y="8"/>
                </a:cxn>
                <a:cxn ang="0">
                  <a:pos x="12" y="29"/>
                </a:cxn>
                <a:cxn ang="0">
                  <a:pos x="19" y="53"/>
                </a:cxn>
                <a:cxn ang="0">
                  <a:pos x="22" y="68"/>
                </a:cxn>
              </a:cxnLst>
              <a:rect l="0" t="0" r="r" b="b"/>
              <a:pathLst>
                <a:path w="22" h="68">
                  <a:moveTo>
                    <a:pt x="0" y="0"/>
                  </a:moveTo>
                  <a:lnTo>
                    <a:pt x="4" y="8"/>
                  </a:lnTo>
                  <a:lnTo>
                    <a:pt x="12" y="29"/>
                  </a:lnTo>
                  <a:lnTo>
                    <a:pt x="19" y="53"/>
                  </a:lnTo>
                  <a:lnTo>
                    <a:pt x="22" y="6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7" name="Freeform 81"/>
            <p:cNvSpPr>
              <a:spLocks/>
            </p:cNvSpPr>
            <p:nvPr/>
          </p:nvSpPr>
          <p:spPr bwMode="auto">
            <a:xfrm>
              <a:off x="1399" y="3200"/>
              <a:ext cx="3" cy="56"/>
            </a:xfrm>
            <a:custGeom>
              <a:avLst/>
              <a:gdLst/>
              <a:ahLst/>
              <a:cxnLst>
                <a:cxn ang="0">
                  <a:pos x="4" y="0"/>
                </a:cxn>
                <a:cxn ang="0">
                  <a:pos x="4" y="21"/>
                </a:cxn>
                <a:cxn ang="0">
                  <a:pos x="3" y="49"/>
                </a:cxn>
                <a:cxn ang="0">
                  <a:pos x="0" y="72"/>
                </a:cxn>
              </a:cxnLst>
              <a:rect l="0" t="0" r="r" b="b"/>
              <a:pathLst>
                <a:path w="4" h="72">
                  <a:moveTo>
                    <a:pt x="4" y="0"/>
                  </a:moveTo>
                  <a:lnTo>
                    <a:pt x="4" y="21"/>
                  </a:lnTo>
                  <a:lnTo>
                    <a:pt x="3" y="49"/>
                  </a:lnTo>
                  <a:lnTo>
                    <a:pt x="0" y="72"/>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8" name="Freeform 82"/>
            <p:cNvSpPr>
              <a:spLocks/>
            </p:cNvSpPr>
            <p:nvPr/>
          </p:nvSpPr>
          <p:spPr bwMode="auto">
            <a:xfrm>
              <a:off x="1352" y="3310"/>
              <a:ext cx="32" cy="45"/>
            </a:xfrm>
            <a:custGeom>
              <a:avLst/>
              <a:gdLst/>
              <a:ahLst/>
              <a:cxnLst>
                <a:cxn ang="0">
                  <a:pos x="41" y="0"/>
                </a:cxn>
                <a:cxn ang="0">
                  <a:pos x="39" y="5"/>
                </a:cxn>
                <a:cxn ang="0">
                  <a:pos x="30" y="24"/>
                </a:cxn>
                <a:cxn ang="0">
                  <a:pos x="19" y="40"/>
                </a:cxn>
                <a:cxn ang="0">
                  <a:pos x="8" y="53"/>
                </a:cxn>
                <a:cxn ang="0">
                  <a:pos x="0" y="58"/>
                </a:cxn>
              </a:cxnLst>
              <a:rect l="0" t="0" r="r" b="b"/>
              <a:pathLst>
                <a:path w="41" h="58">
                  <a:moveTo>
                    <a:pt x="41" y="0"/>
                  </a:moveTo>
                  <a:lnTo>
                    <a:pt x="39" y="5"/>
                  </a:lnTo>
                  <a:lnTo>
                    <a:pt x="30" y="24"/>
                  </a:lnTo>
                  <a:lnTo>
                    <a:pt x="19" y="40"/>
                  </a:lnTo>
                  <a:lnTo>
                    <a:pt x="8" y="53"/>
                  </a:lnTo>
                  <a:lnTo>
                    <a:pt x="0" y="58"/>
                  </a:lnTo>
                </a:path>
              </a:pathLst>
            </a:custGeom>
            <a:noFill/>
            <a:ln w="23813">
              <a:solidFill>
                <a:srgbClr val="FF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384979" name="Line 83"/>
            <p:cNvSpPr>
              <a:spLocks noChangeShapeType="1"/>
            </p:cNvSpPr>
            <p:nvPr/>
          </p:nvSpPr>
          <p:spPr bwMode="auto">
            <a:xfrm flipV="1">
              <a:off x="4795" y="2953"/>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0" name="Line 84"/>
            <p:cNvSpPr>
              <a:spLocks noChangeShapeType="1"/>
            </p:cNvSpPr>
            <p:nvPr/>
          </p:nvSpPr>
          <p:spPr bwMode="auto">
            <a:xfrm flipV="1">
              <a:off x="4795" y="2841"/>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1" name="Line 85"/>
            <p:cNvSpPr>
              <a:spLocks noChangeShapeType="1"/>
            </p:cNvSpPr>
            <p:nvPr/>
          </p:nvSpPr>
          <p:spPr bwMode="auto">
            <a:xfrm flipV="1">
              <a:off x="4795" y="2728"/>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2" name="Line 86"/>
            <p:cNvSpPr>
              <a:spLocks noChangeShapeType="1"/>
            </p:cNvSpPr>
            <p:nvPr/>
          </p:nvSpPr>
          <p:spPr bwMode="auto">
            <a:xfrm flipV="1">
              <a:off x="4795" y="2616"/>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3" name="Freeform 87"/>
            <p:cNvSpPr>
              <a:spLocks/>
            </p:cNvSpPr>
            <p:nvPr/>
          </p:nvSpPr>
          <p:spPr bwMode="auto">
            <a:xfrm>
              <a:off x="4765" y="2514"/>
              <a:ext cx="61" cy="61"/>
            </a:xfrm>
            <a:custGeom>
              <a:avLst/>
              <a:gdLst/>
              <a:ahLst/>
              <a:cxnLst>
                <a:cxn ang="0">
                  <a:pos x="0" y="121"/>
                </a:cxn>
                <a:cxn ang="0">
                  <a:pos x="60" y="0"/>
                </a:cxn>
                <a:cxn ang="0">
                  <a:pos x="121" y="121"/>
                </a:cxn>
                <a:cxn ang="0">
                  <a:pos x="0" y="121"/>
                </a:cxn>
              </a:cxnLst>
              <a:rect l="0" t="0" r="r" b="b"/>
              <a:pathLst>
                <a:path w="121" h="121">
                  <a:moveTo>
                    <a:pt x="0" y="121"/>
                  </a:moveTo>
                  <a:lnTo>
                    <a:pt x="60" y="0"/>
                  </a:lnTo>
                  <a:lnTo>
                    <a:pt x="121" y="121"/>
                  </a:lnTo>
                  <a:lnTo>
                    <a:pt x="0" y="121"/>
                  </a:lnTo>
                  <a:close/>
                </a:path>
              </a:pathLst>
            </a:custGeom>
            <a:solidFill>
              <a:srgbClr val="FF00FF"/>
            </a:solidFill>
            <a:ln w="9525">
              <a:solidFill>
                <a:srgbClr val="FF00FF"/>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84" name="Line 88"/>
            <p:cNvSpPr>
              <a:spLocks noChangeShapeType="1"/>
            </p:cNvSpPr>
            <p:nvPr/>
          </p:nvSpPr>
          <p:spPr bwMode="auto">
            <a:xfrm flipV="1">
              <a:off x="2951" y="2953"/>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5" name="Line 89"/>
            <p:cNvSpPr>
              <a:spLocks noChangeShapeType="1"/>
            </p:cNvSpPr>
            <p:nvPr/>
          </p:nvSpPr>
          <p:spPr bwMode="auto">
            <a:xfrm flipV="1">
              <a:off x="2951" y="2841"/>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6" name="Line 90"/>
            <p:cNvSpPr>
              <a:spLocks noChangeShapeType="1"/>
            </p:cNvSpPr>
            <p:nvPr/>
          </p:nvSpPr>
          <p:spPr bwMode="auto">
            <a:xfrm flipV="1">
              <a:off x="2951" y="2728"/>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7" name="Line 91"/>
            <p:cNvSpPr>
              <a:spLocks noChangeShapeType="1"/>
            </p:cNvSpPr>
            <p:nvPr/>
          </p:nvSpPr>
          <p:spPr bwMode="auto">
            <a:xfrm flipV="1">
              <a:off x="2951" y="2616"/>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88" name="Freeform 92"/>
            <p:cNvSpPr>
              <a:spLocks/>
            </p:cNvSpPr>
            <p:nvPr/>
          </p:nvSpPr>
          <p:spPr bwMode="auto">
            <a:xfrm>
              <a:off x="2921" y="2514"/>
              <a:ext cx="60" cy="61"/>
            </a:xfrm>
            <a:custGeom>
              <a:avLst/>
              <a:gdLst/>
              <a:ahLst/>
              <a:cxnLst>
                <a:cxn ang="0">
                  <a:pos x="0" y="121"/>
                </a:cxn>
                <a:cxn ang="0">
                  <a:pos x="61" y="0"/>
                </a:cxn>
                <a:cxn ang="0">
                  <a:pos x="122" y="121"/>
                </a:cxn>
                <a:cxn ang="0">
                  <a:pos x="0" y="121"/>
                </a:cxn>
              </a:cxnLst>
              <a:rect l="0" t="0" r="r" b="b"/>
              <a:pathLst>
                <a:path w="122" h="121">
                  <a:moveTo>
                    <a:pt x="0" y="121"/>
                  </a:moveTo>
                  <a:lnTo>
                    <a:pt x="61" y="0"/>
                  </a:lnTo>
                  <a:lnTo>
                    <a:pt x="122" y="121"/>
                  </a:lnTo>
                  <a:lnTo>
                    <a:pt x="0" y="121"/>
                  </a:lnTo>
                  <a:close/>
                </a:path>
              </a:pathLst>
            </a:custGeom>
            <a:solidFill>
              <a:srgbClr val="FF00FF"/>
            </a:solidFill>
            <a:ln w="9525">
              <a:solidFill>
                <a:srgbClr val="FF00FF"/>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89" name="Line 93"/>
            <p:cNvSpPr>
              <a:spLocks noChangeShapeType="1"/>
            </p:cNvSpPr>
            <p:nvPr/>
          </p:nvSpPr>
          <p:spPr bwMode="auto">
            <a:xfrm flipV="1">
              <a:off x="2029" y="2953"/>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0" name="Line 94"/>
            <p:cNvSpPr>
              <a:spLocks noChangeShapeType="1"/>
            </p:cNvSpPr>
            <p:nvPr/>
          </p:nvSpPr>
          <p:spPr bwMode="auto">
            <a:xfrm flipV="1">
              <a:off x="2029" y="2841"/>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1" name="Line 95"/>
            <p:cNvSpPr>
              <a:spLocks noChangeShapeType="1"/>
            </p:cNvSpPr>
            <p:nvPr/>
          </p:nvSpPr>
          <p:spPr bwMode="auto">
            <a:xfrm flipV="1">
              <a:off x="2029" y="2728"/>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2" name="Line 96"/>
            <p:cNvSpPr>
              <a:spLocks noChangeShapeType="1"/>
            </p:cNvSpPr>
            <p:nvPr/>
          </p:nvSpPr>
          <p:spPr bwMode="auto">
            <a:xfrm flipV="1">
              <a:off x="2029" y="2616"/>
              <a:ext cx="1" cy="56"/>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3" name="Freeform 97"/>
            <p:cNvSpPr>
              <a:spLocks/>
            </p:cNvSpPr>
            <p:nvPr/>
          </p:nvSpPr>
          <p:spPr bwMode="auto">
            <a:xfrm>
              <a:off x="1999" y="2514"/>
              <a:ext cx="61" cy="61"/>
            </a:xfrm>
            <a:custGeom>
              <a:avLst/>
              <a:gdLst/>
              <a:ahLst/>
              <a:cxnLst>
                <a:cxn ang="0">
                  <a:pos x="0" y="121"/>
                </a:cxn>
                <a:cxn ang="0">
                  <a:pos x="61" y="0"/>
                </a:cxn>
                <a:cxn ang="0">
                  <a:pos x="121" y="121"/>
                </a:cxn>
                <a:cxn ang="0">
                  <a:pos x="0" y="121"/>
                </a:cxn>
              </a:cxnLst>
              <a:rect l="0" t="0" r="r" b="b"/>
              <a:pathLst>
                <a:path w="121" h="121">
                  <a:moveTo>
                    <a:pt x="0" y="121"/>
                  </a:moveTo>
                  <a:lnTo>
                    <a:pt x="61" y="0"/>
                  </a:lnTo>
                  <a:lnTo>
                    <a:pt x="121" y="121"/>
                  </a:lnTo>
                  <a:lnTo>
                    <a:pt x="0" y="121"/>
                  </a:lnTo>
                  <a:close/>
                </a:path>
              </a:pathLst>
            </a:custGeom>
            <a:solidFill>
              <a:srgbClr val="FF00FF"/>
            </a:solidFill>
            <a:ln w="9525">
              <a:solidFill>
                <a:srgbClr val="FF00FF"/>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4994" name="Line 98"/>
            <p:cNvSpPr>
              <a:spLocks noChangeShapeType="1"/>
            </p:cNvSpPr>
            <p:nvPr/>
          </p:nvSpPr>
          <p:spPr bwMode="auto">
            <a:xfrm>
              <a:off x="1156"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5" name="Line 99"/>
            <p:cNvSpPr>
              <a:spLocks noChangeShapeType="1"/>
            </p:cNvSpPr>
            <p:nvPr/>
          </p:nvSpPr>
          <p:spPr bwMode="auto">
            <a:xfrm>
              <a:off x="1268"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6" name="Line 100"/>
            <p:cNvSpPr>
              <a:spLocks noChangeShapeType="1"/>
            </p:cNvSpPr>
            <p:nvPr/>
          </p:nvSpPr>
          <p:spPr bwMode="auto">
            <a:xfrm>
              <a:off x="1381"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7" name="Line 101"/>
            <p:cNvSpPr>
              <a:spLocks noChangeShapeType="1"/>
            </p:cNvSpPr>
            <p:nvPr/>
          </p:nvSpPr>
          <p:spPr bwMode="auto">
            <a:xfrm>
              <a:off x="1493"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8" name="Line 102"/>
            <p:cNvSpPr>
              <a:spLocks noChangeShapeType="1"/>
            </p:cNvSpPr>
            <p:nvPr/>
          </p:nvSpPr>
          <p:spPr bwMode="auto">
            <a:xfrm>
              <a:off x="1605"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4999" name="Line 103"/>
            <p:cNvSpPr>
              <a:spLocks noChangeShapeType="1"/>
            </p:cNvSpPr>
            <p:nvPr/>
          </p:nvSpPr>
          <p:spPr bwMode="auto">
            <a:xfrm>
              <a:off x="1718"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0" name="Line 104"/>
            <p:cNvSpPr>
              <a:spLocks noChangeShapeType="1"/>
            </p:cNvSpPr>
            <p:nvPr/>
          </p:nvSpPr>
          <p:spPr bwMode="auto">
            <a:xfrm>
              <a:off x="1830"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1" name="Line 105"/>
            <p:cNvSpPr>
              <a:spLocks noChangeShapeType="1"/>
            </p:cNvSpPr>
            <p:nvPr/>
          </p:nvSpPr>
          <p:spPr bwMode="auto">
            <a:xfrm>
              <a:off x="1943"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2" name="Line 106"/>
            <p:cNvSpPr>
              <a:spLocks noChangeShapeType="1"/>
            </p:cNvSpPr>
            <p:nvPr/>
          </p:nvSpPr>
          <p:spPr bwMode="auto">
            <a:xfrm>
              <a:off x="2055"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3" name="Line 107"/>
            <p:cNvSpPr>
              <a:spLocks noChangeShapeType="1"/>
            </p:cNvSpPr>
            <p:nvPr/>
          </p:nvSpPr>
          <p:spPr bwMode="auto">
            <a:xfrm>
              <a:off x="2167"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4" name="Line 108"/>
            <p:cNvSpPr>
              <a:spLocks noChangeShapeType="1"/>
            </p:cNvSpPr>
            <p:nvPr/>
          </p:nvSpPr>
          <p:spPr bwMode="auto">
            <a:xfrm>
              <a:off x="2280"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5" name="Line 109"/>
            <p:cNvSpPr>
              <a:spLocks noChangeShapeType="1"/>
            </p:cNvSpPr>
            <p:nvPr/>
          </p:nvSpPr>
          <p:spPr bwMode="auto">
            <a:xfrm>
              <a:off x="2392"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6" name="Line 110"/>
            <p:cNvSpPr>
              <a:spLocks noChangeShapeType="1"/>
            </p:cNvSpPr>
            <p:nvPr/>
          </p:nvSpPr>
          <p:spPr bwMode="auto">
            <a:xfrm>
              <a:off x="2505"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7" name="Line 111"/>
            <p:cNvSpPr>
              <a:spLocks noChangeShapeType="1"/>
            </p:cNvSpPr>
            <p:nvPr/>
          </p:nvSpPr>
          <p:spPr bwMode="auto">
            <a:xfrm>
              <a:off x="2617"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8" name="Line 112"/>
            <p:cNvSpPr>
              <a:spLocks noChangeShapeType="1"/>
            </p:cNvSpPr>
            <p:nvPr/>
          </p:nvSpPr>
          <p:spPr bwMode="auto">
            <a:xfrm>
              <a:off x="2729"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09" name="Line 113"/>
            <p:cNvSpPr>
              <a:spLocks noChangeShapeType="1"/>
            </p:cNvSpPr>
            <p:nvPr/>
          </p:nvSpPr>
          <p:spPr bwMode="auto">
            <a:xfrm>
              <a:off x="2842"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0" name="Line 114"/>
            <p:cNvSpPr>
              <a:spLocks noChangeShapeType="1"/>
            </p:cNvSpPr>
            <p:nvPr/>
          </p:nvSpPr>
          <p:spPr bwMode="auto">
            <a:xfrm>
              <a:off x="2954"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1" name="Line 115"/>
            <p:cNvSpPr>
              <a:spLocks noChangeShapeType="1"/>
            </p:cNvSpPr>
            <p:nvPr/>
          </p:nvSpPr>
          <p:spPr bwMode="auto">
            <a:xfrm>
              <a:off x="3066"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2" name="Line 116"/>
            <p:cNvSpPr>
              <a:spLocks noChangeShapeType="1"/>
            </p:cNvSpPr>
            <p:nvPr/>
          </p:nvSpPr>
          <p:spPr bwMode="auto">
            <a:xfrm>
              <a:off x="3179"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3" name="Line 117"/>
            <p:cNvSpPr>
              <a:spLocks noChangeShapeType="1"/>
            </p:cNvSpPr>
            <p:nvPr/>
          </p:nvSpPr>
          <p:spPr bwMode="auto">
            <a:xfrm>
              <a:off x="3291"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4" name="Line 118"/>
            <p:cNvSpPr>
              <a:spLocks noChangeShapeType="1"/>
            </p:cNvSpPr>
            <p:nvPr/>
          </p:nvSpPr>
          <p:spPr bwMode="auto">
            <a:xfrm>
              <a:off x="3404"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5" name="Line 119"/>
            <p:cNvSpPr>
              <a:spLocks noChangeShapeType="1"/>
            </p:cNvSpPr>
            <p:nvPr/>
          </p:nvSpPr>
          <p:spPr bwMode="auto">
            <a:xfrm>
              <a:off x="3516"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6" name="Line 120"/>
            <p:cNvSpPr>
              <a:spLocks noChangeShapeType="1"/>
            </p:cNvSpPr>
            <p:nvPr/>
          </p:nvSpPr>
          <p:spPr bwMode="auto">
            <a:xfrm>
              <a:off x="3628"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7" name="Line 121"/>
            <p:cNvSpPr>
              <a:spLocks noChangeShapeType="1"/>
            </p:cNvSpPr>
            <p:nvPr/>
          </p:nvSpPr>
          <p:spPr bwMode="auto">
            <a:xfrm>
              <a:off x="3741"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8" name="Line 122"/>
            <p:cNvSpPr>
              <a:spLocks noChangeShapeType="1"/>
            </p:cNvSpPr>
            <p:nvPr/>
          </p:nvSpPr>
          <p:spPr bwMode="auto">
            <a:xfrm>
              <a:off x="3853"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19" name="Line 123"/>
            <p:cNvSpPr>
              <a:spLocks noChangeShapeType="1"/>
            </p:cNvSpPr>
            <p:nvPr/>
          </p:nvSpPr>
          <p:spPr bwMode="auto">
            <a:xfrm>
              <a:off x="3966"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0" name="Line 124"/>
            <p:cNvSpPr>
              <a:spLocks noChangeShapeType="1"/>
            </p:cNvSpPr>
            <p:nvPr/>
          </p:nvSpPr>
          <p:spPr bwMode="auto">
            <a:xfrm>
              <a:off x="4078"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1" name="Line 125"/>
            <p:cNvSpPr>
              <a:spLocks noChangeShapeType="1"/>
            </p:cNvSpPr>
            <p:nvPr/>
          </p:nvSpPr>
          <p:spPr bwMode="auto">
            <a:xfrm>
              <a:off x="4190"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2" name="Line 126"/>
            <p:cNvSpPr>
              <a:spLocks noChangeShapeType="1"/>
            </p:cNvSpPr>
            <p:nvPr/>
          </p:nvSpPr>
          <p:spPr bwMode="auto">
            <a:xfrm>
              <a:off x="4303"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3" name="Line 127"/>
            <p:cNvSpPr>
              <a:spLocks noChangeShapeType="1"/>
            </p:cNvSpPr>
            <p:nvPr/>
          </p:nvSpPr>
          <p:spPr bwMode="auto">
            <a:xfrm>
              <a:off x="4415"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4" name="Line 128"/>
            <p:cNvSpPr>
              <a:spLocks noChangeShapeType="1"/>
            </p:cNvSpPr>
            <p:nvPr/>
          </p:nvSpPr>
          <p:spPr bwMode="auto">
            <a:xfrm>
              <a:off x="4528"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5" name="Line 129"/>
            <p:cNvSpPr>
              <a:spLocks noChangeShapeType="1"/>
            </p:cNvSpPr>
            <p:nvPr/>
          </p:nvSpPr>
          <p:spPr bwMode="auto">
            <a:xfrm>
              <a:off x="4640"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6" name="Line 130"/>
            <p:cNvSpPr>
              <a:spLocks noChangeShapeType="1"/>
            </p:cNvSpPr>
            <p:nvPr/>
          </p:nvSpPr>
          <p:spPr bwMode="auto">
            <a:xfrm>
              <a:off x="4752" y="2935"/>
              <a:ext cx="57"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7" name="Line 131"/>
            <p:cNvSpPr>
              <a:spLocks noChangeShapeType="1"/>
            </p:cNvSpPr>
            <p:nvPr/>
          </p:nvSpPr>
          <p:spPr bwMode="auto">
            <a:xfrm>
              <a:off x="4865"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8" name="Line 132"/>
            <p:cNvSpPr>
              <a:spLocks noChangeShapeType="1"/>
            </p:cNvSpPr>
            <p:nvPr/>
          </p:nvSpPr>
          <p:spPr bwMode="auto">
            <a:xfrm>
              <a:off x="4977" y="2935"/>
              <a:ext cx="56" cy="1"/>
            </a:xfrm>
            <a:prstGeom prst="line">
              <a:avLst/>
            </a:prstGeom>
            <a:noFill/>
            <a:ln w="23813">
              <a:solidFill>
                <a:srgbClr val="FF00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385029" name="Freeform 133"/>
            <p:cNvSpPr>
              <a:spLocks/>
            </p:cNvSpPr>
            <p:nvPr/>
          </p:nvSpPr>
          <p:spPr bwMode="auto">
            <a:xfrm>
              <a:off x="5065" y="2905"/>
              <a:ext cx="61" cy="61"/>
            </a:xfrm>
            <a:custGeom>
              <a:avLst/>
              <a:gdLst/>
              <a:ahLst/>
              <a:cxnLst>
                <a:cxn ang="0">
                  <a:pos x="0" y="0"/>
                </a:cxn>
                <a:cxn ang="0">
                  <a:pos x="121" y="61"/>
                </a:cxn>
                <a:cxn ang="0">
                  <a:pos x="0" y="122"/>
                </a:cxn>
                <a:cxn ang="0">
                  <a:pos x="0" y="0"/>
                </a:cxn>
              </a:cxnLst>
              <a:rect l="0" t="0" r="r" b="b"/>
              <a:pathLst>
                <a:path w="121" h="122">
                  <a:moveTo>
                    <a:pt x="0" y="0"/>
                  </a:moveTo>
                  <a:lnTo>
                    <a:pt x="121" y="61"/>
                  </a:lnTo>
                  <a:lnTo>
                    <a:pt x="0" y="122"/>
                  </a:lnTo>
                  <a:lnTo>
                    <a:pt x="0" y="0"/>
                  </a:lnTo>
                  <a:close/>
                </a:path>
              </a:pathLst>
            </a:custGeom>
            <a:solidFill>
              <a:srgbClr val="FF00FF"/>
            </a:solidFill>
            <a:ln w="9525">
              <a:solidFill>
                <a:srgbClr val="FF00FF"/>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385030" name="Rectangle 134"/>
            <p:cNvSpPr>
              <a:spLocks noChangeArrowheads="1"/>
            </p:cNvSpPr>
            <p:nvPr/>
          </p:nvSpPr>
          <p:spPr bwMode="auto">
            <a:xfrm>
              <a:off x="5162" y="2904"/>
              <a:ext cx="55" cy="148"/>
            </a:xfrm>
            <a:prstGeom prst="rect">
              <a:avLst/>
            </a:prstGeom>
            <a:noFill/>
            <a:ln w="14288">
              <a:solidFill>
                <a:srgbClr val="FF00FF"/>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spTree>
    <p:extLst>
      <p:ext uri="{BB962C8B-B14F-4D97-AF65-F5344CB8AC3E}">
        <p14:creationId xmlns:p14="http://schemas.microsoft.com/office/powerpoint/2010/main" val="551005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E45DC2F-5CA2-4D0B-AB75-E715E04D4A1C}" type="slidenum">
              <a:rPr lang="en-US" altLang="zh-TW" sz="1400" smtClean="0">
                <a:latin typeface="Comic Sans MS" pitchFamily="66" charset="0"/>
              </a:rPr>
              <a:pPr/>
              <a:t>3</a:t>
            </a:fld>
            <a:endParaRPr lang="en-US" altLang="zh-TW" sz="1400" smtClean="0">
              <a:latin typeface="Comic Sans MS" pitchFamily="66" charset="0"/>
            </a:endParaRPr>
          </a:p>
        </p:txBody>
      </p:sp>
      <p:sp>
        <p:nvSpPr>
          <p:cNvPr id="12291" name="Rectangle 2"/>
          <p:cNvSpPr>
            <a:spLocks noGrp="1" noChangeArrowheads="1"/>
          </p:cNvSpPr>
          <p:nvPr>
            <p:ph type="title"/>
          </p:nvPr>
        </p:nvSpPr>
        <p:spPr>
          <a:xfrm>
            <a:off x="685800" y="228600"/>
            <a:ext cx="7772400" cy="533400"/>
          </a:xfrm>
        </p:spPr>
        <p:txBody>
          <a:bodyPr>
            <a:no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Input and Output Devices</a:t>
            </a:r>
          </a:p>
        </p:txBody>
      </p:sp>
      <p:sp>
        <p:nvSpPr>
          <p:cNvPr id="12292" name="Rectangle 3"/>
          <p:cNvSpPr>
            <a:spLocks noGrp="1" noChangeArrowheads="1"/>
          </p:cNvSpPr>
          <p:nvPr>
            <p:ph type="body" idx="1"/>
          </p:nvPr>
        </p:nvSpPr>
        <p:spPr>
          <a:xfrm>
            <a:off x="533400" y="762000"/>
            <a:ext cx="8153400" cy="1752600"/>
          </a:xfrm>
        </p:spPr>
        <p:txBody>
          <a:bodyPr>
            <a:normAutofit fontScale="92500" lnSpcReduction="10000"/>
          </a:bodyPr>
          <a:lstStyle/>
          <a:p>
            <a:pPr marL="0" indent="0">
              <a:buNone/>
            </a:pPr>
            <a:r>
              <a:rPr lang="en-US" altLang="zh-TW" dirty="0" smtClean="0">
                <a:ea typeface="新細明體" pitchFamily="18" charset="-120"/>
              </a:rPr>
              <a:t>I/O devices are diverse with respect to</a:t>
            </a:r>
          </a:p>
          <a:p>
            <a:pPr marL="741363" lvl="1" indent="-246063"/>
            <a:r>
              <a:rPr lang="en-US" altLang="zh-TW" sz="2000" dirty="0" smtClean="0">
                <a:ea typeface="新細明體" pitchFamily="18" charset="-120"/>
              </a:rPr>
              <a:t>Behavior – input, output or storage</a:t>
            </a:r>
          </a:p>
          <a:p>
            <a:pPr marL="741363" lvl="1" indent="-246063"/>
            <a:r>
              <a:rPr lang="en-US" altLang="zh-TW" sz="2000" dirty="0" smtClean="0">
                <a:ea typeface="新細明體" pitchFamily="18" charset="-120"/>
              </a:rPr>
              <a:t>User – human or machine</a:t>
            </a:r>
          </a:p>
          <a:p>
            <a:pPr marL="741363" lvl="1" indent="-246063"/>
            <a:r>
              <a:rPr lang="en-US" altLang="zh-TW" sz="2000" dirty="0" smtClean="0">
                <a:ea typeface="新細明體" pitchFamily="18" charset="-120"/>
              </a:rPr>
              <a:t>Data rate – the rate at which data are transferred between the I/O device and the main memory or processor</a:t>
            </a:r>
          </a:p>
        </p:txBody>
      </p:sp>
      <p:graphicFrame>
        <p:nvGraphicFramePr>
          <p:cNvPr id="2471987" name="Group 51"/>
          <p:cNvGraphicFramePr>
            <a:graphicFrameLocks noGrp="1"/>
          </p:cNvGraphicFramePr>
          <p:nvPr>
            <p:extLst>
              <p:ext uri="{D42A27DB-BD31-4B8C-83A1-F6EECF244321}">
                <p14:modId xmlns:p14="http://schemas.microsoft.com/office/powerpoint/2010/main" val="300539940"/>
              </p:ext>
            </p:extLst>
          </p:nvPr>
        </p:nvGraphicFramePr>
        <p:xfrm>
          <a:off x="609600" y="3024188"/>
          <a:ext cx="7315200" cy="3078410"/>
        </p:xfrm>
        <a:graphic>
          <a:graphicData uri="http://schemas.openxmlformats.org/drawingml/2006/table">
            <a:tbl>
              <a:tblPr/>
              <a:tblGrid>
                <a:gridCol w="2133600"/>
                <a:gridCol w="1295400"/>
                <a:gridCol w="1219200"/>
                <a:gridCol w="2667000"/>
              </a:tblGrid>
              <a:tr h="3961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Times New Roman" pitchFamily="18" charset="0"/>
                          <a:ea typeface="新細明體" pitchFamily="18" charset="-120"/>
                        </a:rPr>
                        <a:t>Device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Behavior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Times New Roman" pitchFamily="18" charset="0"/>
                          <a:ea typeface="新細明體" pitchFamily="18" charset="-120"/>
                        </a:rPr>
                        <a:t>User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Data rate (Mb/s)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Keyboard</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input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human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0.0001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Mouse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input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human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0.0038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Laser printer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output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human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3.2000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Graphics display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output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human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Times New Roman" pitchFamily="18" charset="0"/>
                          <a:ea typeface="新細明體" pitchFamily="18" charset="-120"/>
                        </a:rPr>
                        <a:t>800.0000-8000.0000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Network/LAN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input or output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machine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Times New Roman" pitchFamily="18" charset="0"/>
                          <a:ea typeface="新細明體" pitchFamily="18" charset="-120"/>
                        </a:rPr>
                        <a:t>10.0000-10000.0000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Magnetic disk</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storage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machine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TW" sz="2000" b="0" i="0" u="none" strike="noStrike" cap="none" normalizeH="0" baseline="0" dirty="0" smtClean="0">
                          <a:ln>
                            <a:noFill/>
                          </a:ln>
                          <a:solidFill>
                            <a:schemeClr val="tx1"/>
                          </a:solidFill>
                          <a:effectLst/>
                          <a:latin typeface="Times New Roman" pitchFamily="18" charset="0"/>
                          <a:ea typeface="新細明體" pitchFamily="18" charset="-120"/>
                        </a:rPr>
                        <a:t>240.0000-2560.0000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6"/>
          <p:cNvGrpSpPr>
            <a:grpSpLocks/>
          </p:cNvGrpSpPr>
          <p:nvPr/>
        </p:nvGrpSpPr>
        <p:grpSpPr bwMode="auto">
          <a:xfrm>
            <a:off x="8153400" y="3352800"/>
            <a:ext cx="641350" cy="2667000"/>
            <a:chOff x="5136" y="2112"/>
            <a:chExt cx="404" cy="1680"/>
          </a:xfrm>
        </p:grpSpPr>
        <p:sp>
          <p:nvSpPr>
            <p:cNvPr id="2471983" name="Line 47"/>
            <p:cNvSpPr>
              <a:spLocks noChangeShapeType="1"/>
            </p:cNvSpPr>
            <p:nvPr/>
          </p:nvSpPr>
          <p:spPr bwMode="auto">
            <a:xfrm>
              <a:off x="5136" y="2160"/>
              <a:ext cx="0" cy="1632"/>
            </a:xfrm>
            <a:prstGeom prst="line">
              <a:avLst/>
            </a:prstGeom>
            <a:noFill/>
            <a:ln w="28575">
              <a:solidFill>
                <a:schemeClr val="accent1"/>
              </a:solidFill>
              <a:round/>
              <a:headEnd type="triangle" w="med" len="med"/>
              <a:tailEnd type="triangle" w="med" len="med"/>
            </a:ln>
            <a:effectLst/>
          </p:spPr>
          <p:txBody>
            <a:bodyPr/>
            <a:lstStyle/>
            <a:p>
              <a:pPr>
                <a:defRPr/>
              </a:pPr>
              <a:endParaRPr lang="zh-TW" altLang="en-US">
                <a:effectLst>
                  <a:outerShdw blurRad="38100" dist="38100" dir="2700000" algn="tl">
                    <a:srgbClr val="000000">
                      <a:alpha val="43137"/>
                    </a:srgbClr>
                  </a:outerShdw>
                </a:effectLst>
              </a:endParaRPr>
            </a:p>
          </p:txBody>
        </p:sp>
        <p:sp>
          <p:nvSpPr>
            <p:cNvPr id="12337" name="Text Box 48"/>
            <p:cNvSpPr txBox="1">
              <a:spLocks noChangeArrowheads="1"/>
            </p:cNvSpPr>
            <p:nvPr/>
          </p:nvSpPr>
          <p:spPr bwMode="auto">
            <a:xfrm rot="5400000">
              <a:off x="4517" y="2731"/>
              <a:ext cx="16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r>
                <a:rPr lang="en-US" altLang="zh-TW" sz="1800" b="0" dirty="0" smtClean="0">
                  <a:latin typeface="Arial" charset="0"/>
                  <a:ea typeface="新細明體" pitchFamily="18" charset="-120"/>
                </a:rPr>
                <a:t>9 </a:t>
              </a:r>
              <a:r>
                <a:rPr lang="en-US" altLang="zh-TW" sz="1800" b="0" dirty="0">
                  <a:latin typeface="Arial" charset="0"/>
                  <a:ea typeface="新細明體" pitchFamily="18" charset="-120"/>
                </a:rPr>
                <a:t>orders of magnitude range</a:t>
              </a:r>
            </a:p>
          </p:txBody>
        </p:sp>
      </p:grpSp>
    </p:spTree>
    <p:extLst>
      <p:ext uri="{BB962C8B-B14F-4D97-AF65-F5344CB8AC3E}">
        <p14:creationId xmlns:p14="http://schemas.microsoft.com/office/powerpoint/2010/main" val="2995437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6E5AB4C-D8E2-42DA-9F4D-17CE5DDD3967}" type="slidenum">
              <a:rPr lang="en-US" altLang="zh-TW" sz="1400" smtClean="0">
                <a:latin typeface="Comic Sans MS" pitchFamily="66" charset="0"/>
              </a:rPr>
              <a:pPr/>
              <a:t>30</a:t>
            </a:fld>
            <a:endParaRPr lang="en-US" altLang="zh-TW" sz="1400" smtClean="0">
              <a:latin typeface="Comic Sans MS" pitchFamily="66" charset="0"/>
            </a:endParaRPr>
          </a:p>
        </p:txBody>
      </p:sp>
      <p:sp>
        <p:nvSpPr>
          <p:cNvPr id="38915"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Polling</a:t>
            </a:r>
          </a:p>
        </p:txBody>
      </p:sp>
      <p:sp>
        <p:nvSpPr>
          <p:cNvPr id="38916" name="Rectangle 3"/>
          <p:cNvSpPr>
            <a:spLocks noGrp="1" noChangeArrowheads="1"/>
          </p:cNvSpPr>
          <p:nvPr>
            <p:ph type="body" idx="1"/>
          </p:nvPr>
        </p:nvSpPr>
        <p:spPr>
          <a:xfrm>
            <a:off x="381000" y="1219200"/>
            <a:ext cx="8477250" cy="4114800"/>
          </a:xfrm>
        </p:spPr>
        <p:txBody>
          <a:bodyPr>
            <a:normAutofit fontScale="92500" lnSpcReduction="10000"/>
          </a:bodyPr>
          <a:lstStyle/>
          <a:p>
            <a:r>
              <a:rPr lang="en-US" altLang="zh-TW" sz="2400" smtClean="0">
                <a:ea typeface="新細明體" pitchFamily="18" charset="-120"/>
              </a:rPr>
              <a:t>Any device requesting access places a signal on request line.</a:t>
            </a:r>
          </a:p>
          <a:p>
            <a:r>
              <a:rPr lang="en-US" altLang="zh-TW" sz="2400" smtClean="0">
                <a:ea typeface="新細明體" pitchFamily="18" charset="-120"/>
              </a:rPr>
              <a:t>If the busy signal is off, the channel begins polling the devices to see which one is requesting access.</a:t>
            </a:r>
          </a:p>
          <a:p>
            <a:pPr lvl="1"/>
            <a:r>
              <a:rPr lang="en-US" altLang="zh-TW" sz="2000" smtClean="0">
                <a:ea typeface="新細明體" pitchFamily="18" charset="-120"/>
              </a:rPr>
              <a:t>It does this by sequentially sending a count from 1 to </a:t>
            </a:r>
            <a:r>
              <a:rPr lang="en-US" altLang="zh-TW" sz="2000" i="1" smtClean="0">
                <a:ea typeface="新細明體" pitchFamily="18" charset="-120"/>
              </a:rPr>
              <a:t>n</a:t>
            </a:r>
            <a:r>
              <a:rPr lang="en-US" altLang="zh-TW" sz="2000" smtClean="0">
                <a:ea typeface="新細明體" pitchFamily="18" charset="-120"/>
              </a:rPr>
              <a:t> on log</a:t>
            </a:r>
            <a:r>
              <a:rPr lang="en-US" altLang="zh-TW" sz="2000" baseline="-25000" smtClean="0">
                <a:ea typeface="新細明體" pitchFamily="18" charset="-120"/>
              </a:rPr>
              <a:t>2</a:t>
            </a:r>
            <a:r>
              <a:rPr lang="en-US" altLang="zh-TW" sz="2000" i="1" smtClean="0">
                <a:ea typeface="新細明體" pitchFamily="18" charset="-120"/>
              </a:rPr>
              <a:t>n</a:t>
            </a:r>
            <a:r>
              <a:rPr lang="en-US" altLang="zh-TW" sz="2000" smtClean="0">
                <a:ea typeface="新細明體" pitchFamily="18" charset="-120"/>
              </a:rPr>
              <a:t> lines to the devices.</a:t>
            </a:r>
          </a:p>
          <a:p>
            <a:r>
              <a:rPr lang="en-US" altLang="zh-TW" sz="2400" smtClean="0">
                <a:ea typeface="新細明體" pitchFamily="18" charset="-120"/>
              </a:rPr>
              <a:t>Whenever a requesting device matches the count against its own number (address), it activates the busy line.</a:t>
            </a:r>
          </a:p>
          <a:p>
            <a:r>
              <a:rPr lang="en-US" altLang="zh-TW" sz="2400" smtClean="0">
                <a:ea typeface="新細明體" pitchFamily="18" charset="-120"/>
              </a:rPr>
              <a:t>The channel stops the count (polling) and the device has access over the bus.</a:t>
            </a:r>
            <a:endParaRPr lang="en-US" altLang="zh-TW" sz="2400" smtClean="0">
              <a:solidFill>
                <a:schemeClr val="accent2"/>
              </a:solidFill>
              <a:ea typeface="新細明體" pitchFamily="18" charset="-120"/>
            </a:endParaRPr>
          </a:p>
          <a:p>
            <a:r>
              <a:rPr lang="en-US" altLang="zh-TW" sz="2400" smtClean="0">
                <a:ea typeface="新細明體" pitchFamily="18" charset="-120"/>
              </a:rPr>
              <a:t>When access is over, the busy line is deactivated and the channel can either continue the count from the last device (</a:t>
            </a:r>
            <a:r>
              <a:rPr lang="en-US" altLang="zh-TW" sz="2400" smtClean="0">
                <a:solidFill>
                  <a:srgbClr val="FF0000"/>
                </a:solidFill>
                <a:ea typeface="新細明體" pitchFamily="18" charset="-120"/>
              </a:rPr>
              <a:t>Round-Robin</a:t>
            </a:r>
            <a:r>
              <a:rPr lang="en-US" altLang="zh-TW" sz="2400" smtClean="0">
                <a:ea typeface="新細明體" pitchFamily="18" charset="-120"/>
              </a:rPr>
              <a:t>) or start from the beginning (</a:t>
            </a:r>
            <a:r>
              <a:rPr lang="en-US" altLang="zh-TW" sz="2400" smtClean="0">
                <a:solidFill>
                  <a:srgbClr val="FF0000"/>
                </a:solidFill>
                <a:ea typeface="新細明體" pitchFamily="18" charset="-120"/>
              </a:rPr>
              <a:t>priority</a:t>
            </a:r>
            <a:r>
              <a:rPr lang="en-US" altLang="zh-TW" sz="2400" smtClean="0">
                <a:ea typeface="新細明體" pitchFamily="18" charset="-120"/>
              </a:rPr>
              <a:t>).</a:t>
            </a:r>
          </a:p>
        </p:txBody>
      </p:sp>
    </p:spTree>
    <p:extLst>
      <p:ext uri="{BB962C8B-B14F-4D97-AF65-F5344CB8AC3E}">
        <p14:creationId xmlns:p14="http://schemas.microsoft.com/office/powerpoint/2010/main" val="22239426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55F5CEE-CEA1-41FD-9D8F-A7CA24745340}" type="slidenum">
              <a:rPr lang="en-US" altLang="zh-TW" sz="1400" smtClean="0">
                <a:latin typeface="Comic Sans MS" pitchFamily="66" charset="0"/>
              </a:rPr>
              <a:pPr/>
              <a:t>31</a:t>
            </a:fld>
            <a:endParaRPr lang="en-US" altLang="zh-TW" sz="1400" smtClean="0">
              <a:latin typeface="Comic Sans MS" pitchFamily="66" charset="0"/>
            </a:endParaRPr>
          </a:p>
        </p:txBody>
      </p:sp>
      <p:sp>
        <p:nvSpPr>
          <p:cNvPr id="2052"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Independent Requests</a:t>
            </a:r>
          </a:p>
        </p:txBody>
      </p:sp>
      <p:graphicFrame>
        <p:nvGraphicFramePr>
          <p:cNvPr id="2050" name="Object 3"/>
          <p:cNvGraphicFramePr>
            <a:graphicFrameLocks noGrp="1" noChangeAspect="1"/>
          </p:cNvGraphicFramePr>
          <p:nvPr>
            <p:ph type="body" idx="1"/>
          </p:nvPr>
        </p:nvGraphicFramePr>
        <p:xfrm>
          <a:off x="685800" y="1878013"/>
          <a:ext cx="7772400" cy="3481387"/>
        </p:xfrm>
        <a:graphic>
          <a:graphicData uri="http://schemas.openxmlformats.org/presentationml/2006/ole">
            <mc:AlternateContent xmlns:mc="http://schemas.openxmlformats.org/markup-compatibility/2006">
              <mc:Choice xmlns:v="urn:schemas-microsoft-com:vml" Requires="v">
                <p:oleObj spid="_x0000_s2074" name="VISIO" r:id="rId3" imgW="9865440" imgH="3670200" progId="Visio.Drawing.5">
                  <p:embed/>
                </p:oleObj>
              </mc:Choice>
              <mc:Fallback>
                <p:oleObj name="VISIO" r:id="rId3" imgW="9865440" imgH="36702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78013"/>
                        <a:ext cx="7772400" cy="348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6291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EEB30E68-B340-4BD8-9868-11A53A7AA085}" type="slidenum">
              <a:rPr lang="en-US" altLang="zh-TW" sz="1400" smtClean="0">
                <a:latin typeface="Comic Sans MS" pitchFamily="66" charset="0"/>
              </a:rPr>
              <a:pPr/>
              <a:t>32</a:t>
            </a:fld>
            <a:endParaRPr lang="en-US" altLang="zh-TW" sz="1400" smtClean="0">
              <a:latin typeface="Comic Sans MS" pitchFamily="66" charset="0"/>
            </a:endParaRPr>
          </a:p>
        </p:txBody>
      </p:sp>
      <p:sp>
        <p:nvSpPr>
          <p:cNvPr id="39939"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Independent Requests</a:t>
            </a:r>
          </a:p>
        </p:txBody>
      </p:sp>
      <p:sp>
        <p:nvSpPr>
          <p:cNvPr id="39940" name="Rectangle 3"/>
          <p:cNvSpPr>
            <a:spLocks noGrp="1" noChangeArrowheads="1"/>
          </p:cNvSpPr>
          <p:nvPr>
            <p:ph type="body" idx="1"/>
          </p:nvPr>
        </p:nvSpPr>
        <p:spPr>
          <a:xfrm>
            <a:off x="838200" y="1143000"/>
            <a:ext cx="7772400" cy="4524375"/>
          </a:xfrm>
        </p:spPr>
        <p:txBody>
          <a:bodyPr>
            <a:normAutofit lnSpcReduction="10000"/>
          </a:bodyPr>
          <a:lstStyle/>
          <a:p>
            <a:pPr>
              <a:spcBef>
                <a:spcPct val="35000"/>
              </a:spcBef>
            </a:pPr>
            <a:r>
              <a:rPr lang="en-US" altLang="zh-TW" smtClean="0">
                <a:ea typeface="新細明體" pitchFamily="18" charset="-120"/>
              </a:rPr>
              <a:t>Each device has its own Request-Grant lines:</a:t>
            </a:r>
          </a:p>
          <a:p>
            <a:pPr lvl="1">
              <a:spcBef>
                <a:spcPct val="35000"/>
              </a:spcBef>
            </a:pPr>
            <a:r>
              <a:rPr lang="en-US" altLang="zh-TW" smtClean="0">
                <a:ea typeface="新細明體" pitchFamily="18" charset="-120"/>
              </a:rPr>
              <a:t>Again, a device sends in its request, the channel responds by granting access</a:t>
            </a:r>
          </a:p>
          <a:p>
            <a:pPr lvl="1">
              <a:spcBef>
                <a:spcPct val="35000"/>
              </a:spcBef>
            </a:pPr>
            <a:r>
              <a:rPr lang="en-US" altLang="zh-TW" smtClean="0">
                <a:ea typeface="新細明體" pitchFamily="18" charset="-120"/>
              </a:rPr>
              <a:t>Only the device that holds the grant signal can access the bus</a:t>
            </a:r>
          </a:p>
          <a:p>
            <a:pPr lvl="1">
              <a:spcBef>
                <a:spcPct val="35000"/>
              </a:spcBef>
            </a:pPr>
            <a:r>
              <a:rPr lang="en-US" altLang="zh-TW" smtClean="0">
                <a:ea typeface="新細明體" pitchFamily="18" charset="-120"/>
              </a:rPr>
              <a:t>When a device finishes access, it lowers it request signal.</a:t>
            </a:r>
          </a:p>
          <a:p>
            <a:pPr lvl="1">
              <a:spcBef>
                <a:spcPct val="35000"/>
              </a:spcBef>
            </a:pPr>
            <a:r>
              <a:rPr lang="en-US" altLang="zh-TW" smtClean="0">
                <a:ea typeface="新細明體" pitchFamily="18" charset="-120"/>
              </a:rPr>
              <a:t>The channel can use either a Priority scheme or Round-Robin scheme to grant the access.</a:t>
            </a:r>
          </a:p>
        </p:txBody>
      </p:sp>
    </p:spTree>
    <p:extLst>
      <p:ext uri="{BB962C8B-B14F-4D97-AF65-F5344CB8AC3E}">
        <p14:creationId xmlns:p14="http://schemas.microsoft.com/office/powerpoint/2010/main" val="2435511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C7BC16BD-CE9C-4770-973F-13368F5B70E1}" type="slidenum">
              <a:rPr lang="en-US" altLang="zh-TW" sz="1400" smtClean="0">
                <a:latin typeface="Comic Sans MS" pitchFamily="66" charset="0"/>
              </a:rPr>
              <a:pPr/>
              <a:t>33</a:t>
            </a:fld>
            <a:endParaRPr lang="en-US" altLang="zh-TW" sz="1400" smtClean="0">
              <a:latin typeface="Comic Sans MS" pitchFamily="66" charset="0"/>
            </a:endParaRPr>
          </a:p>
        </p:txBody>
      </p:sp>
      <p:sp>
        <p:nvSpPr>
          <p:cNvPr id="40963"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Buses</a:t>
            </a:r>
          </a:p>
        </p:txBody>
      </p:sp>
      <p:sp>
        <p:nvSpPr>
          <p:cNvPr id="40964" name="Rectangle 3"/>
          <p:cNvSpPr>
            <a:spLocks noGrp="1" noChangeArrowheads="1"/>
          </p:cNvSpPr>
          <p:nvPr>
            <p:ph type="body" idx="1"/>
          </p:nvPr>
        </p:nvSpPr>
        <p:spPr>
          <a:xfrm>
            <a:off x="838200" y="1219200"/>
            <a:ext cx="8001000" cy="5105400"/>
          </a:xfrm>
        </p:spPr>
        <p:txBody>
          <a:bodyPr>
            <a:normAutofit fontScale="92500" lnSpcReduction="20000"/>
          </a:bodyPr>
          <a:lstStyle/>
          <a:p>
            <a:pPr>
              <a:spcBef>
                <a:spcPct val="35000"/>
              </a:spcBef>
            </a:pPr>
            <a:r>
              <a:rPr lang="en-US" altLang="zh-TW" smtClean="0">
                <a:ea typeface="新細明體" pitchFamily="18" charset="-120"/>
              </a:rPr>
              <a:t>Connect I/O devices (channels) to memory.</a:t>
            </a:r>
          </a:p>
          <a:p>
            <a:pPr lvl="1">
              <a:spcBef>
                <a:spcPct val="35000"/>
              </a:spcBef>
            </a:pPr>
            <a:r>
              <a:rPr lang="en-US" altLang="zh-TW" smtClean="0">
                <a:ea typeface="新細明體" pitchFamily="18" charset="-120"/>
              </a:rPr>
              <a:t>Many types of devices are connected to a bus.</a:t>
            </a:r>
          </a:p>
          <a:p>
            <a:pPr lvl="1">
              <a:spcBef>
                <a:spcPct val="35000"/>
              </a:spcBef>
            </a:pPr>
            <a:r>
              <a:rPr lang="en-US" altLang="zh-TW" smtClean="0">
                <a:ea typeface="新細明體" pitchFamily="18" charset="-120"/>
              </a:rPr>
              <a:t>Have a wide range of bandwidth requirements for the devices connected to a bus.</a:t>
            </a:r>
          </a:p>
          <a:p>
            <a:pPr lvl="1">
              <a:spcBef>
                <a:spcPct val="35000"/>
              </a:spcBef>
            </a:pPr>
            <a:r>
              <a:rPr lang="en-US" altLang="zh-TW" smtClean="0">
                <a:ea typeface="新細明體" pitchFamily="18" charset="-120"/>
              </a:rPr>
              <a:t>Typically follow a bus standard, e.g., PCI, SCSI.</a:t>
            </a:r>
          </a:p>
          <a:p>
            <a:pPr>
              <a:spcBef>
                <a:spcPct val="35000"/>
              </a:spcBef>
            </a:pPr>
            <a:r>
              <a:rPr lang="en-US" altLang="zh-TW" smtClean="0">
                <a:ea typeface="新細明體" pitchFamily="18" charset="-120"/>
              </a:rPr>
              <a:t>Clocking schemes:</a:t>
            </a:r>
          </a:p>
          <a:p>
            <a:pPr lvl="1">
              <a:spcBef>
                <a:spcPct val="35000"/>
              </a:spcBef>
            </a:pPr>
            <a:r>
              <a:rPr lang="en-US" altLang="zh-TW" smtClean="0">
                <a:solidFill>
                  <a:srgbClr val="0000FF"/>
                </a:solidFill>
                <a:ea typeface="新細明體" pitchFamily="18" charset="-120"/>
              </a:rPr>
              <a:t>Synchronous</a:t>
            </a:r>
            <a:r>
              <a:rPr lang="en-US" altLang="zh-TW" smtClean="0">
                <a:ea typeface="新細明體" pitchFamily="18" charset="-120"/>
              </a:rPr>
              <a:t>: The bus includes a clock signal in the control lines and a fixed protocol for address and data relative to the clock</a:t>
            </a:r>
          </a:p>
          <a:p>
            <a:pPr lvl="1">
              <a:spcBef>
                <a:spcPct val="35000"/>
              </a:spcBef>
            </a:pPr>
            <a:r>
              <a:rPr lang="en-US" altLang="zh-TW" smtClean="0">
                <a:solidFill>
                  <a:srgbClr val="0000FF"/>
                </a:solidFill>
                <a:ea typeface="新細明體" pitchFamily="18" charset="-120"/>
              </a:rPr>
              <a:t>Asynchronous</a:t>
            </a:r>
            <a:r>
              <a:rPr lang="en-US" altLang="zh-TW" smtClean="0">
                <a:ea typeface="新細明體" pitchFamily="18" charset="-120"/>
              </a:rPr>
              <a:t>: The bus is self-timed and uses a handshaking protocol between the sender and receiver</a:t>
            </a:r>
          </a:p>
          <a:p>
            <a:pPr lvl="1">
              <a:spcBef>
                <a:spcPct val="35000"/>
              </a:spcBef>
            </a:pPr>
            <a:endParaRPr lang="en-US" altLang="zh-TW" smtClean="0">
              <a:ea typeface="新細明體" pitchFamily="18" charset="-120"/>
            </a:endParaRPr>
          </a:p>
        </p:txBody>
      </p:sp>
    </p:spTree>
    <p:extLst>
      <p:ext uri="{BB962C8B-B14F-4D97-AF65-F5344CB8AC3E}">
        <p14:creationId xmlns:p14="http://schemas.microsoft.com/office/powerpoint/2010/main" val="1627735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A40E496-9B61-4842-8FA8-7C2A03BDF8F3}" type="slidenum">
              <a:rPr lang="en-US" altLang="zh-TW" sz="1400" smtClean="0">
                <a:latin typeface="Comic Sans MS" pitchFamily="66" charset="0"/>
              </a:rPr>
              <a:pPr/>
              <a:t>34</a:t>
            </a:fld>
            <a:endParaRPr lang="en-US" altLang="zh-TW" sz="1400" smtClean="0">
              <a:latin typeface="Comic Sans MS" pitchFamily="66" charset="0"/>
            </a:endParaRPr>
          </a:p>
        </p:txBody>
      </p:sp>
      <p:sp>
        <p:nvSpPr>
          <p:cNvPr id="41987"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Buses</a:t>
            </a:r>
          </a:p>
        </p:txBody>
      </p:sp>
      <p:sp>
        <p:nvSpPr>
          <p:cNvPr id="41988" name="Rectangle 3"/>
          <p:cNvSpPr>
            <a:spLocks noGrp="1" noChangeArrowheads="1"/>
          </p:cNvSpPr>
          <p:nvPr>
            <p:ph type="body" idx="1"/>
          </p:nvPr>
        </p:nvSpPr>
        <p:spPr/>
        <p:txBody>
          <a:bodyPr/>
          <a:lstStyle/>
          <a:p>
            <a:pPr marL="0" indent="0">
              <a:spcBef>
                <a:spcPct val="35000"/>
              </a:spcBef>
              <a:buNone/>
            </a:pPr>
            <a:r>
              <a:rPr lang="en-US" altLang="zh-TW" dirty="0" smtClean="0">
                <a:ea typeface="新細明體" pitchFamily="18" charset="-120"/>
              </a:rPr>
              <a:t>Synchronous buses are fast and inexpensive, but</a:t>
            </a:r>
          </a:p>
          <a:p>
            <a:pPr lvl="1">
              <a:spcBef>
                <a:spcPct val="35000"/>
              </a:spcBef>
            </a:pPr>
            <a:r>
              <a:rPr lang="en-US" altLang="zh-TW" dirty="0" smtClean="0">
                <a:ea typeface="新細明體" pitchFamily="18" charset="-120"/>
              </a:rPr>
              <a:t>All devices on the bus must run at the same clock rate.</a:t>
            </a:r>
          </a:p>
          <a:p>
            <a:pPr lvl="1">
              <a:spcBef>
                <a:spcPct val="35000"/>
              </a:spcBef>
            </a:pPr>
            <a:r>
              <a:rPr lang="en-US" altLang="zh-TW" dirty="0" smtClean="0">
                <a:ea typeface="新細明體" pitchFamily="18" charset="-120"/>
              </a:rPr>
              <a:t>Due to clock-skew problems, buses cannot be long.</a:t>
            </a:r>
          </a:p>
          <a:p>
            <a:pPr lvl="1">
              <a:spcBef>
                <a:spcPct val="35000"/>
              </a:spcBef>
            </a:pPr>
            <a:r>
              <a:rPr lang="en-US" altLang="zh-TW" i="1" dirty="0" smtClean="0">
                <a:solidFill>
                  <a:srgbClr val="0000FF"/>
                </a:solidFill>
                <a:ea typeface="新細明體" pitchFamily="18" charset="-120"/>
              </a:rPr>
              <a:t>CPU-Memory</a:t>
            </a:r>
            <a:r>
              <a:rPr lang="en-US" altLang="zh-TW" dirty="0" smtClean="0">
                <a:ea typeface="新細明體" pitchFamily="18" charset="-120"/>
              </a:rPr>
              <a:t> buses are typically implemented as synchronous buses.</a:t>
            </a:r>
          </a:p>
          <a:p>
            <a:pPr lvl="2">
              <a:spcBef>
                <a:spcPct val="35000"/>
              </a:spcBef>
            </a:pPr>
            <a:r>
              <a:rPr lang="en-US" altLang="zh-TW" dirty="0" smtClean="0">
                <a:ea typeface="新細明體" pitchFamily="18" charset="-120"/>
              </a:rPr>
              <a:t>The front side bus (FSB) clock rate typically determines the clock speed of the memory you must install.</a:t>
            </a:r>
          </a:p>
        </p:txBody>
      </p:sp>
    </p:spTree>
    <p:extLst>
      <p:ext uri="{BB962C8B-B14F-4D97-AF65-F5344CB8AC3E}">
        <p14:creationId xmlns:p14="http://schemas.microsoft.com/office/powerpoint/2010/main" val="26001845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AF2565BD-396D-4300-A8A3-3CFA59D16727}" type="slidenum">
              <a:rPr lang="en-US" altLang="zh-TW" sz="1400" smtClean="0">
                <a:latin typeface="Comic Sans MS" pitchFamily="66" charset="0"/>
              </a:rPr>
              <a:pPr/>
              <a:t>35</a:t>
            </a:fld>
            <a:endParaRPr lang="en-US" altLang="zh-TW" sz="1400" smtClean="0">
              <a:latin typeface="Comic Sans MS" pitchFamily="66" charset="0"/>
            </a:endParaRPr>
          </a:p>
        </p:txBody>
      </p:sp>
      <p:sp>
        <p:nvSpPr>
          <p:cNvPr id="43011"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Buses</a:t>
            </a:r>
          </a:p>
        </p:txBody>
      </p:sp>
      <p:sp>
        <p:nvSpPr>
          <p:cNvPr id="43012" name="Rectangle 3"/>
          <p:cNvSpPr>
            <a:spLocks noGrp="1" noChangeArrowheads="1"/>
          </p:cNvSpPr>
          <p:nvPr>
            <p:ph type="body" idx="1"/>
          </p:nvPr>
        </p:nvSpPr>
        <p:spPr/>
        <p:txBody>
          <a:bodyPr>
            <a:normAutofit lnSpcReduction="10000"/>
          </a:bodyPr>
          <a:lstStyle/>
          <a:p>
            <a:r>
              <a:rPr lang="en-US" altLang="zh-TW" smtClean="0">
                <a:solidFill>
                  <a:srgbClr val="0000FF"/>
                </a:solidFill>
                <a:ea typeface="新細明體" pitchFamily="18" charset="-120"/>
              </a:rPr>
              <a:t>Asynchronous buses</a:t>
            </a:r>
            <a:r>
              <a:rPr lang="en-US" altLang="zh-TW" smtClean="0">
                <a:ea typeface="新細明體" pitchFamily="18" charset="-120"/>
              </a:rPr>
              <a:t> are self-timed and use a handshaking protocol between the sender and receiver.</a:t>
            </a:r>
          </a:p>
          <a:p>
            <a:r>
              <a:rPr lang="en-US" altLang="zh-TW" smtClean="0">
                <a:ea typeface="新細明體" pitchFamily="18" charset="-120"/>
              </a:rPr>
              <a:t>This allows the bus to accommodate a wide variety of devices and to lengthen the bus.</a:t>
            </a:r>
          </a:p>
          <a:p>
            <a:r>
              <a:rPr lang="en-US" altLang="zh-TW" smtClean="0">
                <a:ea typeface="新細明體" pitchFamily="18" charset="-120"/>
              </a:rPr>
              <a:t>I/O buses are typically asynchronous.</a:t>
            </a:r>
          </a:p>
          <a:p>
            <a:pPr lvl="1"/>
            <a:r>
              <a:rPr lang="en-US" altLang="zh-TW" smtClean="0">
                <a:ea typeface="新細明體" pitchFamily="18" charset="-120"/>
              </a:rPr>
              <a:t>A master (e.g., an I/O channel writing into memory) asserts address, data, and control and begins the handshaking process.</a:t>
            </a:r>
          </a:p>
        </p:txBody>
      </p:sp>
    </p:spTree>
    <p:extLst>
      <p:ext uri="{BB962C8B-B14F-4D97-AF65-F5344CB8AC3E}">
        <p14:creationId xmlns:p14="http://schemas.microsoft.com/office/powerpoint/2010/main" val="4175980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1E5B1B8-200F-49C6-93F8-89FC446A0B9C}" type="slidenum">
              <a:rPr lang="en-US" altLang="zh-TW" sz="1400" smtClean="0">
                <a:latin typeface="Comic Sans MS" pitchFamily="66" charset="0"/>
              </a:rPr>
              <a:pPr/>
              <a:t>36</a:t>
            </a:fld>
            <a:endParaRPr lang="en-US" altLang="zh-TW" sz="1400" smtClean="0">
              <a:latin typeface="Comic Sans MS" pitchFamily="66" charset="0"/>
            </a:endParaRPr>
          </a:p>
        </p:txBody>
      </p:sp>
      <p:sp>
        <p:nvSpPr>
          <p:cNvPr id="3076"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Buses</a:t>
            </a:r>
          </a:p>
        </p:txBody>
      </p:sp>
      <p:graphicFrame>
        <p:nvGraphicFramePr>
          <p:cNvPr id="3074" name="Object 3"/>
          <p:cNvGraphicFramePr>
            <a:graphicFrameLocks noChangeAspect="1"/>
          </p:cNvGraphicFramePr>
          <p:nvPr/>
        </p:nvGraphicFramePr>
        <p:xfrm>
          <a:off x="922338" y="1608138"/>
          <a:ext cx="7831137" cy="3906837"/>
        </p:xfrm>
        <a:graphic>
          <a:graphicData uri="http://schemas.openxmlformats.org/presentationml/2006/ole">
            <mc:AlternateContent xmlns:mc="http://schemas.openxmlformats.org/markup-compatibility/2006">
              <mc:Choice xmlns:v="urn:schemas-microsoft-com:vml" Requires="v">
                <p:oleObj spid="_x0000_s3098" name="VISIO" r:id="rId3" imgW="5542920" imgH="2764800" progId="Visio.Drawing.5">
                  <p:embed/>
                </p:oleObj>
              </mc:Choice>
              <mc:Fallback>
                <p:oleObj name="VISIO" r:id="rId3" imgW="5542920" imgH="27648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608138"/>
                        <a:ext cx="7831137"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4"/>
          <p:cNvSpPr txBox="1">
            <a:spLocks noChangeArrowheads="1"/>
          </p:cNvSpPr>
          <p:nvPr/>
        </p:nvSpPr>
        <p:spPr bwMode="auto">
          <a:xfrm>
            <a:off x="889000" y="5613400"/>
            <a:ext cx="776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b="0">
                <a:ea typeface="新細明體" pitchFamily="18" charset="-120"/>
              </a:rPr>
              <a:t>Asynchronous write: master asserts address, data, write buses.</a:t>
            </a:r>
          </a:p>
        </p:txBody>
      </p:sp>
      <p:sp>
        <p:nvSpPr>
          <p:cNvPr id="2395141" name="Rectangle 5"/>
          <p:cNvSpPr>
            <a:spLocks noChangeArrowheads="1"/>
          </p:cNvSpPr>
          <p:nvPr/>
        </p:nvSpPr>
        <p:spPr bwMode="auto">
          <a:xfrm>
            <a:off x="2743200" y="4724400"/>
            <a:ext cx="381000" cy="381000"/>
          </a:xfrm>
          <a:prstGeom prst="rect">
            <a:avLst/>
          </a:prstGeom>
          <a:noFill/>
          <a:ln w="1905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1481394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AB59525F-B0F1-489F-8D45-706669CC9BCA}" type="slidenum">
              <a:rPr lang="en-US" altLang="zh-TW" sz="1400" smtClean="0">
                <a:latin typeface="Comic Sans MS" pitchFamily="66" charset="0"/>
              </a:rPr>
              <a:pPr/>
              <a:t>37</a:t>
            </a:fld>
            <a:endParaRPr lang="en-US" altLang="zh-TW" sz="1400" smtClean="0">
              <a:latin typeface="Comic Sans MS" pitchFamily="66" charset="0"/>
            </a:endParaRPr>
          </a:p>
        </p:txBody>
      </p:sp>
      <p:sp>
        <p:nvSpPr>
          <p:cNvPr id="4100" name="Rectangle 2"/>
          <p:cNvSpPr>
            <a:spLocks noGrp="1" noChangeArrowheads="1"/>
          </p:cNvSpPr>
          <p:nvPr>
            <p:ph type="title"/>
          </p:nvPr>
        </p:nvSpPr>
        <p:spPr>
          <a:xfrm>
            <a:off x="685800" y="152400"/>
            <a:ext cx="7772400" cy="609600"/>
          </a:xfrm>
        </p:spPr>
        <p:txBody>
          <a:bodyPr>
            <a:normAutofit fontScale="90000"/>
          </a:bodyPr>
          <a:lstStyle/>
          <a:p>
            <a:r>
              <a:rPr lang="en-US" altLang="zh-TW" sz="3600" b="1" smtClean="0">
                <a:solidFill>
                  <a:srgbClr val="FF3300"/>
                </a:solidFill>
                <a:ea typeface="新細明體" pitchFamily="18" charset="-120"/>
              </a:rPr>
              <a:t>I/O Buses</a:t>
            </a:r>
          </a:p>
        </p:txBody>
      </p:sp>
      <p:sp>
        <p:nvSpPr>
          <p:cNvPr id="4101" name="Text Box 3"/>
          <p:cNvSpPr txBox="1">
            <a:spLocks noChangeArrowheads="1"/>
          </p:cNvSpPr>
          <p:nvPr/>
        </p:nvSpPr>
        <p:spPr bwMode="auto">
          <a:xfrm>
            <a:off x="914400" y="685800"/>
            <a:ext cx="750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b="0">
                <a:ea typeface="新細明體" pitchFamily="18" charset="-120"/>
              </a:rPr>
              <a:t>Asynchronous write: master asserts request, expecting acknowledgement later.</a:t>
            </a:r>
          </a:p>
        </p:txBody>
      </p:sp>
      <p:graphicFrame>
        <p:nvGraphicFramePr>
          <p:cNvPr id="4098" name="Object 4"/>
          <p:cNvGraphicFramePr>
            <a:graphicFrameLocks noChangeAspect="1"/>
          </p:cNvGraphicFramePr>
          <p:nvPr/>
        </p:nvGraphicFramePr>
        <p:xfrm>
          <a:off x="914400" y="1524000"/>
          <a:ext cx="7831138" cy="3906838"/>
        </p:xfrm>
        <a:graphic>
          <a:graphicData uri="http://schemas.openxmlformats.org/presentationml/2006/ole">
            <mc:AlternateContent xmlns:mc="http://schemas.openxmlformats.org/markup-compatibility/2006">
              <mc:Choice xmlns:v="urn:schemas-microsoft-com:vml" Requires="v">
                <p:oleObj spid="_x0000_s4122" name="VISIO" r:id="rId3" imgW="5542920" imgH="2764800" progId="Visio.Drawing.5">
                  <p:embed/>
                </p:oleObj>
              </mc:Choice>
              <mc:Fallback>
                <p:oleObj name="VISIO" r:id="rId3" imgW="5542920" imgH="27648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24000"/>
                        <a:ext cx="7831138" cy="390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165" name="Rectangle 5"/>
          <p:cNvSpPr>
            <a:spLocks noChangeArrowheads="1"/>
          </p:cNvSpPr>
          <p:nvPr/>
        </p:nvSpPr>
        <p:spPr bwMode="auto">
          <a:xfrm>
            <a:off x="3429000" y="4724400"/>
            <a:ext cx="381000" cy="381000"/>
          </a:xfrm>
          <a:prstGeom prst="rect">
            <a:avLst/>
          </a:prstGeom>
          <a:noFill/>
          <a:ln w="1905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3566717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A27ED3C0-9AB6-43BB-A126-5FF08337EA08}" type="slidenum">
              <a:rPr lang="en-US" altLang="zh-TW" sz="1400" smtClean="0">
                <a:latin typeface="Comic Sans MS" pitchFamily="66" charset="0"/>
              </a:rPr>
              <a:pPr/>
              <a:t>38</a:t>
            </a:fld>
            <a:endParaRPr lang="en-US" altLang="zh-TW" sz="1400" smtClean="0">
              <a:latin typeface="Comic Sans MS" pitchFamily="66" charset="0"/>
            </a:endParaRPr>
          </a:p>
        </p:txBody>
      </p:sp>
      <p:sp>
        <p:nvSpPr>
          <p:cNvPr id="5124" name="Rectangle 2"/>
          <p:cNvSpPr>
            <a:spLocks noGrp="1" noChangeArrowheads="1"/>
          </p:cNvSpPr>
          <p:nvPr>
            <p:ph type="title"/>
          </p:nvPr>
        </p:nvSpPr>
        <p:spPr>
          <a:xfrm>
            <a:off x="762000" y="0"/>
            <a:ext cx="7772400" cy="609600"/>
          </a:xfrm>
        </p:spPr>
        <p:txBody>
          <a:bodyPr>
            <a:normAutofit fontScale="90000"/>
          </a:bodyPr>
          <a:lstStyle/>
          <a:p>
            <a:r>
              <a:rPr lang="en-US" altLang="zh-TW" sz="3600" b="1" smtClean="0">
                <a:solidFill>
                  <a:srgbClr val="FF3300"/>
                </a:solidFill>
                <a:ea typeface="新細明體" pitchFamily="18" charset="-120"/>
              </a:rPr>
              <a:t>I/O Buses</a:t>
            </a:r>
          </a:p>
        </p:txBody>
      </p:sp>
      <p:sp>
        <p:nvSpPr>
          <p:cNvPr id="5125" name="Text Box 3"/>
          <p:cNvSpPr txBox="1">
            <a:spLocks noChangeArrowheads="1"/>
          </p:cNvSpPr>
          <p:nvPr/>
        </p:nvSpPr>
        <p:spPr bwMode="auto">
          <a:xfrm>
            <a:off x="685800" y="685800"/>
            <a:ext cx="8020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b="0">
                <a:ea typeface="新細明體" pitchFamily="18" charset="-120"/>
              </a:rPr>
              <a:t>Asynchronous write: slave (memory) asserts acknowledgment, expecting request to be deasserted later.</a:t>
            </a:r>
          </a:p>
        </p:txBody>
      </p:sp>
      <p:graphicFrame>
        <p:nvGraphicFramePr>
          <p:cNvPr id="5122" name="Object 4"/>
          <p:cNvGraphicFramePr>
            <a:graphicFrameLocks noChangeAspect="1"/>
          </p:cNvGraphicFramePr>
          <p:nvPr/>
        </p:nvGraphicFramePr>
        <p:xfrm>
          <a:off x="922338" y="1608138"/>
          <a:ext cx="7831137" cy="3906837"/>
        </p:xfrm>
        <a:graphic>
          <a:graphicData uri="http://schemas.openxmlformats.org/presentationml/2006/ole">
            <mc:AlternateContent xmlns:mc="http://schemas.openxmlformats.org/markup-compatibility/2006">
              <mc:Choice xmlns:v="urn:schemas-microsoft-com:vml" Requires="v">
                <p:oleObj spid="_x0000_s5146" name="VISIO" r:id="rId3" imgW="5542920" imgH="2764800" progId="Visio.Drawing.5">
                  <p:embed/>
                </p:oleObj>
              </mc:Choice>
              <mc:Fallback>
                <p:oleObj name="VISIO" r:id="rId3" imgW="5542920" imgH="27648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608138"/>
                        <a:ext cx="7831137"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7189" name="Rectangle 5"/>
          <p:cNvSpPr>
            <a:spLocks noChangeArrowheads="1"/>
          </p:cNvSpPr>
          <p:nvPr/>
        </p:nvSpPr>
        <p:spPr bwMode="auto">
          <a:xfrm>
            <a:off x="4114800" y="4724400"/>
            <a:ext cx="381000" cy="381000"/>
          </a:xfrm>
          <a:prstGeom prst="rect">
            <a:avLst/>
          </a:prstGeom>
          <a:noFill/>
          <a:ln w="1905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2145215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4BB0CCB8-5107-4E9A-9526-FEB4E2E3B6CD}" type="slidenum">
              <a:rPr lang="en-US" altLang="zh-TW" sz="1400" smtClean="0">
                <a:latin typeface="Comic Sans MS" pitchFamily="66" charset="0"/>
              </a:rPr>
              <a:pPr/>
              <a:t>39</a:t>
            </a:fld>
            <a:endParaRPr lang="en-US" altLang="zh-TW" sz="1400" smtClean="0">
              <a:latin typeface="Comic Sans MS" pitchFamily="66" charset="0"/>
            </a:endParaRPr>
          </a:p>
        </p:txBody>
      </p:sp>
      <p:sp>
        <p:nvSpPr>
          <p:cNvPr id="6148" name="Rectangle 2"/>
          <p:cNvSpPr>
            <a:spLocks noGrp="1" noChangeArrowheads="1"/>
          </p:cNvSpPr>
          <p:nvPr>
            <p:ph type="title"/>
          </p:nvPr>
        </p:nvSpPr>
        <p:spPr>
          <a:xfrm>
            <a:off x="762000" y="152400"/>
            <a:ext cx="7772400" cy="609600"/>
          </a:xfrm>
        </p:spPr>
        <p:txBody>
          <a:bodyPr>
            <a:normAutofit fontScale="90000"/>
          </a:bodyPr>
          <a:lstStyle/>
          <a:p>
            <a:r>
              <a:rPr lang="en-US" altLang="zh-TW" sz="3600" b="1" smtClean="0">
                <a:solidFill>
                  <a:srgbClr val="FF3300"/>
                </a:solidFill>
                <a:ea typeface="新細明體" pitchFamily="18" charset="-120"/>
              </a:rPr>
              <a:t>I/O Buses</a:t>
            </a:r>
          </a:p>
        </p:txBody>
      </p:sp>
      <p:sp>
        <p:nvSpPr>
          <p:cNvPr id="6149" name="Text Box 3"/>
          <p:cNvSpPr txBox="1">
            <a:spLocks noChangeArrowheads="1"/>
          </p:cNvSpPr>
          <p:nvPr/>
        </p:nvSpPr>
        <p:spPr bwMode="auto">
          <a:xfrm>
            <a:off x="990600" y="685800"/>
            <a:ext cx="750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b="0">
                <a:ea typeface="新細明體" pitchFamily="18" charset="-120"/>
              </a:rPr>
              <a:t>Asynchronous write: master deasserts request and expects the acknowledgement to be deasserted later.</a:t>
            </a:r>
          </a:p>
        </p:txBody>
      </p:sp>
      <p:graphicFrame>
        <p:nvGraphicFramePr>
          <p:cNvPr id="6146" name="Object 4"/>
          <p:cNvGraphicFramePr>
            <a:graphicFrameLocks noChangeAspect="1"/>
          </p:cNvGraphicFramePr>
          <p:nvPr/>
        </p:nvGraphicFramePr>
        <p:xfrm>
          <a:off x="922338" y="1608138"/>
          <a:ext cx="7840662" cy="3911600"/>
        </p:xfrm>
        <a:graphic>
          <a:graphicData uri="http://schemas.openxmlformats.org/presentationml/2006/ole">
            <mc:AlternateContent xmlns:mc="http://schemas.openxmlformats.org/markup-compatibility/2006">
              <mc:Choice xmlns:v="urn:schemas-microsoft-com:vml" Requires="v">
                <p:oleObj spid="_x0000_s6170" name="VISIO" r:id="rId3" imgW="5542920" imgH="2764800" progId="Visio.Drawing.5">
                  <p:embed/>
                </p:oleObj>
              </mc:Choice>
              <mc:Fallback>
                <p:oleObj name="VISIO" r:id="rId3" imgW="5542920" imgH="27648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608138"/>
                        <a:ext cx="7840662"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8213" name="Rectangle 5"/>
          <p:cNvSpPr>
            <a:spLocks noChangeArrowheads="1"/>
          </p:cNvSpPr>
          <p:nvPr/>
        </p:nvSpPr>
        <p:spPr bwMode="auto">
          <a:xfrm>
            <a:off x="5486400" y="4724400"/>
            <a:ext cx="381000" cy="381000"/>
          </a:xfrm>
          <a:prstGeom prst="rect">
            <a:avLst/>
          </a:prstGeom>
          <a:noFill/>
          <a:ln w="1905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1858878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31BE5172-B365-4019-A34F-696B59E57683}" type="slidenum">
              <a:rPr lang="en-US" altLang="zh-TW" sz="1400" smtClean="0">
                <a:latin typeface="Comic Sans MS" pitchFamily="66" charset="0"/>
              </a:rPr>
              <a:pPr/>
              <a:t>4</a:t>
            </a:fld>
            <a:endParaRPr lang="en-US" altLang="zh-TW" sz="1400" smtClean="0">
              <a:latin typeface="Comic Sans MS" pitchFamily="66" charset="0"/>
            </a:endParaRPr>
          </a:p>
        </p:txBody>
      </p:sp>
      <p:sp>
        <p:nvSpPr>
          <p:cNvPr id="13315" name="Rectangle 2"/>
          <p:cNvSpPr>
            <a:spLocks noGrp="1" noChangeArrowheads="1"/>
          </p:cNvSpPr>
          <p:nvPr>
            <p:ph type="title"/>
          </p:nvPr>
        </p:nvSpPr>
        <p:spPr>
          <a:xfrm>
            <a:off x="762000" y="152400"/>
            <a:ext cx="7772400" cy="609600"/>
          </a:xfrm>
        </p:spPr>
        <p:txBody>
          <a:bodyPr>
            <a:normAutofit fontScale="90000"/>
          </a:bodyPr>
          <a:lstStyle/>
          <a:p>
            <a:r>
              <a:rPr lang="en-US" altLang="zh-TW" b="1" smtClean="0">
                <a:solidFill>
                  <a:srgbClr val="FF3300"/>
                </a:solidFill>
                <a:ea typeface="新細明體" pitchFamily="18" charset="-120"/>
              </a:rPr>
              <a:t>I/O Performance Measures</a:t>
            </a:r>
          </a:p>
        </p:txBody>
      </p:sp>
      <p:sp>
        <p:nvSpPr>
          <p:cNvPr id="2473987" name="Rectangle 3"/>
          <p:cNvSpPr>
            <a:spLocks noGrp="1" noChangeArrowheads="1"/>
          </p:cNvSpPr>
          <p:nvPr>
            <p:ph type="body" idx="1"/>
          </p:nvPr>
        </p:nvSpPr>
        <p:spPr>
          <a:xfrm>
            <a:off x="228600" y="990600"/>
            <a:ext cx="8686800" cy="5476875"/>
          </a:xfrm>
        </p:spPr>
        <p:txBody>
          <a:bodyPr/>
          <a:lstStyle/>
          <a:p>
            <a:pPr marL="457200" indent="-457200">
              <a:spcBef>
                <a:spcPct val="35000"/>
              </a:spcBef>
            </a:pPr>
            <a:r>
              <a:rPr lang="en-US" altLang="zh-TW" sz="2400" smtClean="0">
                <a:solidFill>
                  <a:srgbClr val="0000FF"/>
                </a:solidFill>
                <a:ea typeface="新細明體" pitchFamily="18" charset="-120"/>
              </a:rPr>
              <a:t>I/O bandwidth</a:t>
            </a:r>
            <a:r>
              <a:rPr lang="en-US" altLang="zh-TW" sz="2400" smtClean="0">
                <a:ea typeface="新細明體" pitchFamily="18" charset="-120"/>
              </a:rPr>
              <a:t> (throughput) – amount of information that can be input (output) and communicated across an interconnect (e.g., a bus) to the processor/memory (I/O device) per unit time</a:t>
            </a:r>
          </a:p>
          <a:p>
            <a:pPr marL="876300" lvl="1" indent="-381000">
              <a:spcBef>
                <a:spcPct val="35000"/>
              </a:spcBef>
              <a:buFont typeface="Monotype Sorts" charset="0"/>
              <a:buAutoNum type="arabicPeriod"/>
            </a:pPr>
            <a:r>
              <a:rPr lang="en-US" altLang="zh-TW" sz="2000" smtClean="0">
                <a:ea typeface="新細明體" pitchFamily="18" charset="-120"/>
              </a:rPr>
              <a:t>How much data can we move through the system in a certain time?</a:t>
            </a:r>
          </a:p>
          <a:p>
            <a:pPr marL="876300" lvl="1" indent="-381000">
              <a:spcBef>
                <a:spcPct val="35000"/>
              </a:spcBef>
              <a:buFont typeface="Monotype Sorts" charset="0"/>
              <a:buAutoNum type="arabicPeriod"/>
            </a:pPr>
            <a:r>
              <a:rPr lang="en-US" altLang="zh-TW" sz="2000" smtClean="0">
                <a:ea typeface="新細明體" pitchFamily="18" charset="-120"/>
              </a:rPr>
              <a:t>How many I/O operations can we do per unit time?</a:t>
            </a:r>
          </a:p>
          <a:p>
            <a:pPr marL="1312863" lvl="2" indent="-342900">
              <a:spcBef>
                <a:spcPct val="35000"/>
              </a:spcBef>
              <a:buFont typeface="Monotype Sorts" charset="0"/>
              <a:buAutoNum type="arabicPeriod"/>
            </a:pPr>
            <a:endParaRPr lang="en-US" altLang="zh-TW" smtClean="0">
              <a:ea typeface="新細明體" pitchFamily="18" charset="-120"/>
            </a:endParaRPr>
          </a:p>
          <a:p>
            <a:pPr marL="457200" indent="-457200">
              <a:spcBef>
                <a:spcPct val="35000"/>
              </a:spcBef>
            </a:pPr>
            <a:r>
              <a:rPr lang="en-US" altLang="zh-TW" sz="2400" smtClean="0">
                <a:solidFill>
                  <a:srgbClr val="0000FF"/>
                </a:solidFill>
                <a:ea typeface="新細明體" pitchFamily="18" charset="-120"/>
              </a:rPr>
              <a:t>I/O response time</a:t>
            </a:r>
            <a:r>
              <a:rPr lang="en-US" altLang="zh-TW" sz="2400" smtClean="0">
                <a:solidFill>
                  <a:schemeClr val="accent1"/>
                </a:solidFill>
                <a:ea typeface="新細明體" pitchFamily="18" charset="-120"/>
              </a:rPr>
              <a:t> </a:t>
            </a:r>
            <a:r>
              <a:rPr lang="en-US" altLang="zh-TW" sz="2400" smtClean="0">
                <a:ea typeface="新細明體" pitchFamily="18" charset="-120"/>
              </a:rPr>
              <a:t>(latency) – the total elapsed time to accomplish an input or output operation</a:t>
            </a:r>
          </a:p>
          <a:p>
            <a:pPr marL="876300" lvl="1" indent="-381000">
              <a:spcBef>
                <a:spcPct val="35000"/>
              </a:spcBef>
            </a:pPr>
            <a:r>
              <a:rPr lang="en-US" altLang="zh-TW" sz="2000" smtClean="0">
                <a:ea typeface="新細明體" pitchFamily="18" charset="-120"/>
              </a:rPr>
              <a:t>An especially important performance metric in real-time systems</a:t>
            </a:r>
          </a:p>
          <a:p>
            <a:pPr marL="1312863" lvl="2" indent="-342900">
              <a:spcBef>
                <a:spcPct val="35000"/>
              </a:spcBef>
            </a:pPr>
            <a:endParaRPr lang="en-US" altLang="zh-TW" smtClean="0">
              <a:ea typeface="新細明體" pitchFamily="18" charset="-120"/>
            </a:endParaRPr>
          </a:p>
          <a:p>
            <a:pPr marL="457200" indent="-457200">
              <a:spcBef>
                <a:spcPct val="35000"/>
              </a:spcBef>
            </a:pPr>
            <a:r>
              <a:rPr lang="en-US" altLang="zh-TW" sz="2400" smtClean="0">
                <a:ea typeface="新細明體" pitchFamily="18" charset="-120"/>
              </a:rPr>
              <a:t>Many applications require both high throughput and short response times</a:t>
            </a:r>
          </a:p>
        </p:txBody>
      </p:sp>
    </p:spTree>
    <p:extLst>
      <p:ext uri="{BB962C8B-B14F-4D97-AF65-F5344CB8AC3E}">
        <p14:creationId xmlns:p14="http://schemas.microsoft.com/office/powerpoint/2010/main" val="413200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473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73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73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3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7398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73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398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4B00E50F-463D-4E01-B24C-1847661E888E}" type="slidenum">
              <a:rPr lang="en-US" altLang="zh-TW" sz="1400" smtClean="0">
                <a:latin typeface="Comic Sans MS" pitchFamily="66" charset="0"/>
              </a:rPr>
              <a:pPr/>
              <a:t>40</a:t>
            </a:fld>
            <a:endParaRPr lang="en-US" altLang="zh-TW" sz="1400" smtClean="0">
              <a:latin typeface="Comic Sans MS" pitchFamily="66" charset="0"/>
            </a:endParaRPr>
          </a:p>
        </p:txBody>
      </p:sp>
      <p:sp>
        <p:nvSpPr>
          <p:cNvPr id="7172" name="Rectangle 2"/>
          <p:cNvSpPr>
            <a:spLocks noGrp="1" noChangeArrowheads="1"/>
          </p:cNvSpPr>
          <p:nvPr>
            <p:ph type="title"/>
          </p:nvPr>
        </p:nvSpPr>
        <p:spPr>
          <a:xfrm>
            <a:off x="685800" y="152400"/>
            <a:ext cx="7772400" cy="609600"/>
          </a:xfrm>
        </p:spPr>
        <p:txBody>
          <a:bodyPr>
            <a:normAutofit fontScale="90000"/>
          </a:bodyPr>
          <a:lstStyle/>
          <a:p>
            <a:r>
              <a:rPr lang="en-US" altLang="zh-TW" sz="3600" b="1" smtClean="0">
                <a:solidFill>
                  <a:srgbClr val="FF3300"/>
                </a:solidFill>
                <a:ea typeface="新細明體" pitchFamily="18" charset="-120"/>
              </a:rPr>
              <a:t>I/O Buses</a:t>
            </a:r>
          </a:p>
        </p:txBody>
      </p:sp>
      <p:sp>
        <p:nvSpPr>
          <p:cNvPr id="7173" name="Text Box 3"/>
          <p:cNvSpPr txBox="1">
            <a:spLocks noChangeArrowheads="1"/>
          </p:cNvSpPr>
          <p:nvPr/>
        </p:nvSpPr>
        <p:spPr bwMode="auto">
          <a:xfrm>
            <a:off x="990600" y="838200"/>
            <a:ext cx="750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b="0">
                <a:ea typeface="新細明體" pitchFamily="18" charset="-120"/>
              </a:rPr>
              <a:t>Asynchronous write: slave deasserts acknowledgement and operation completes.</a:t>
            </a:r>
          </a:p>
        </p:txBody>
      </p:sp>
      <p:graphicFrame>
        <p:nvGraphicFramePr>
          <p:cNvPr id="7170" name="Object 4"/>
          <p:cNvGraphicFramePr>
            <a:graphicFrameLocks noChangeAspect="1"/>
          </p:cNvGraphicFramePr>
          <p:nvPr/>
        </p:nvGraphicFramePr>
        <p:xfrm>
          <a:off x="922338" y="1608138"/>
          <a:ext cx="7840662" cy="3911600"/>
        </p:xfrm>
        <a:graphic>
          <a:graphicData uri="http://schemas.openxmlformats.org/presentationml/2006/ole">
            <mc:AlternateContent xmlns:mc="http://schemas.openxmlformats.org/markup-compatibility/2006">
              <mc:Choice xmlns:v="urn:schemas-microsoft-com:vml" Requires="v">
                <p:oleObj spid="_x0000_s7194" name="VISIO" r:id="rId3" imgW="5542920" imgH="2764800" progId="Visio.Drawing.5">
                  <p:embed/>
                </p:oleObj>
              </mc:Choice>
              <mc:Fallback>
                <p:oleObj name="VISIO" r:id="rId3" imgW="5542920" imgH="27648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608138"/>
                        <a:ext cx="7840662"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9237" name="Rectangle 5"/>
          <p:cNvSpPr>
            <a:spLocks noChangeArrowheads="1"/>
          </p:cNvSpPr>
          <p:nvPr/>
        </p:nvSpPr>
        <p:spPr bwMode="auto">
          <a:xfrm>
            <a:off x="6172200" y="4724400"/>
            <a:ext cx="381000" cy="381000"/>
          </a:xfrm>
          <a:prstGeom prst="rect">
            <a:avLst/>
          </a:prstGeom>
          <a:noFill/>
          <a:ln w="1905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Tree>
    <p:extLst>
      <p:ext uri="{BB962C8B-B14F-4D97-AF65-F5344CB8AC3E}">
        <p14:creationId xmlns:p14="http://schemas.microsoft.com/office/powerpoint/2010/main" val="32379605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88C74B9-25A5-426C-9327-2B86C388105E}" type="slidenum">
              <a:rPr lang="en-US" altLang="zh-TW" sz="1400" smtClean="0">
                <a:latin typeface="Comic Sans MS" pitchFamily="66" charset="0"/>
              </a:rPr>
              <a:pPr/>
              <a:t>41</a:t>
            </a:fld>
            <a:endParaRPr lang="en-US" altLang="zh-TW" sz="1400" smtClean="0">
              <a:latin typeface="Comic Sans MS" pitchFamily="66" charset="0"/>
            </a:endParaRPr>
          </a:p>
        </p:txBody>
      </p:sp>
      <p:sp>
        <p:nvSpPr>
          <p:cNvPr id="44035"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 Examples</a:t>
            </a:r>
          </a:p>
        </p:txBody>
      </p:sp>
      <p:sp>
        <p:nvSpPr>
          <p:cNvPr id="44036" name="Rectangle 3"/>
          <p:cNvSpPr>
            <a:spLocks noGrp="1" noChangeArrowheads="1"/>
          </p:cNvSpPr>
          <p:nvPr>
            <p:ph type="body" idx="1"/>
          </p:nvPr>
        </p:nvSpPr>
        <p:spPr>
          <a:xfrm>
            <a:off x="838200" y="1866900"/>
            <a:ext cx="7772400" cy="4114800"/>
          </a:xfrm>
        </p:spPr>
        <p:txBody>
          <a:bodyPr/>
          <a:lstStyle/>
          <a:p>
            <a:r>
              <a:rPr lang="en-US" altLang="zh-TW" smtClean="0">
                <a:ea typeface="新細明體" pitchFamily="18" charset="-120"/>
              </a:rPr>
              <a:t>Multiple master I/O buses:</a:t>
            </a:r>
          </a:p>
        </p:txBody>
      </p:sp>
      <p:pic>
        <p:nvPicPr>
          <p:cNvPr id="4403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788" y="2751138"/>
            <a:ext cx="6092825"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123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D1985D96-F35A-4768-9B3E-65660BFF0579}" type="slidenum">
              <a:rPr lang="en-US" altLang="zh-TW" sz="1400" smtClean="0">
                <a:latin typeface="Comic Sans MS" pitchFamily="66" charset="0"/>
              </a:rPr>
              <a:pPr/>
              <a:t>42</a:t>
            </a:fld>
            <a:endParaRPr lang="en-US" altLang="zh-TW" sz="1400" smtClean="0">
              <a:latin typeface="Comic Sans MS" pitchFamily="66" charset="0"/>
            </a:endParaRPr>
          </a:p>
        </p:txBody>
      </p:sp>
      <p:sp>
        <p:nvSpPr>
          <p:cNvPr id="8196"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I/O Bus Examples</a:t>
            </a:r>
          </a:p>
        </p:txBody>
      </p:sp>
      <p:sp>
        <p:nvSpPr>
          <p:cNvPr id="8197" name="Rectangle 3"/>
          <p:cNvSpPr>
            <a:spLocks noGrp="1" noChangeArrowheads="1"/>
          </p:cNvSpPr>
          <p:nvPr>
            <p:ph type="body" idx="1"/>
          </p:nvPr>
        </p:nvSpPr>
        <p:spPr>
          <a:xfrm>
            <a:off x="847725" y="1809750"/>
            <a:ext cx="7772400" cy="4114800"/>
          </a:xfrm>
        </p:spPr>
        <p:txBody>
          <a:bodyPr/>
          <a:lstStyle/>
          <a:p>
            <a:r>
              <a:rPr lang="en-US" altLang="zh-TW" smtClean="0">
                <a:ea typeface="新細明體" pitchFamily="18" charset="-120"/>
              </a:rPr>
              <a:t>Multiple master CPU-memory buses:</a:t>
            </a:r>
          </a:p>
        </p:txBody>
      </p:sp>
      <p:graphicFrame>
        <p:nvGraphicFramePr>
          <p:cNvPr id="8194" name="Object 4"/>
          <p:cNvGraphicFramePr>
            <a:graphicFrameLocks noChangeAspect="1"/>
          </p:cNvGraphicFramePr>
          <p:nvPr/>
        </p:nvGraphicFramePr>
        <p:xfrm>
          <a:off x="1695450" y="2682875"/>
          <a:ext cx="5637213" cy="2195513"/>
        </p:xfrm>
        <a:graphic>
          <a:graphicData uri="http://schemas.openxmlformats.org/presentationml/2006/ole">
            <mc:AlternateContent xmlns:mc="http://schemas.openxmlformats.org/markup-compatibility/2006">
              <mc:Choice xmlns:v="urn:schemas-microsoft-com:vml" Requires="v">
                <p:oleObj spid="_x0000_s8218" name="Document" r:id="rId3" imgW="5636160" imgH="2195640" progId="Word.Document.8">
                  <p:embed/>
                </p:oleObj>
              </mc:Choice>
              <mc:Fallback>
                <p:oleObj name="Document" r:id="rId3" imgW="5636160" imgH="21956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2682875"/>
                        <a:ext cx="5637213"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627602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81000" y="381000"/>
            <a:ext cx="8458200" cy="5638800"/>
          </a:xfrm>
        </p:spPr>
        <p:txBody>
          <a:bodyPr/>
          <a:lstStyle/>
          <a:p>
            <a:pPr>
              <a:spcBef>
                <a:spcPct val="150000"/>
              </a:spcBef>
            </a:pPr>
            <a:r>
              <a:rPr lang="en-US" altLang="zh-TW" sz="2800" b="1" u="sng" dirty="0" smtClean="0">
                <a:solidFill>
                  <a:srgbClr val="0000FF"/>
                </a:solidFill>
                <a:latin typeface="Arial Rounded MT Bold" pitchFamily="34" charset="0"/>
                <a:ea typeface="新細明體" pitchFamily="18" charset="-120"/>
                <a:cs typeface="Times New Roman" pitchFamily="18" charset="0"/>
              </a:rPr>
              <a:t/>
            </a:r>
            <a:br>
              <a:rPr lang="en-US" altLang="zh-TW" sz="2800" b="1" u="sng" dirty="0" smtClean="0">
                <a:solidFill>
                  <a:srgbClr val="0000FF"/>
                </a:solidFill>
                <a:latin typeface="Arial Rounded MT Bold" pitchFamily="34" charset="0"/>
                <a:ea typeface="新細明體" pitchFamily="18" charset="-120"/>
                <a:cs typeface="Times New Roman" pitchFamily="18" charset="0"/>
              </a:rPr>
            </a:br>
            <a:r>
              <a:rPr lang="en-US" altLang="zh-TW" sz="5400" b="1" dirty="0" smtClean="0">
                <a:solidFill>
                  <a:schemeClr val="accent2"/>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RAID</a:t>
            </a:r>
            <a: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 (</a:t>
            </a:r>
            <a:r>
              <a:rPr lang="en-US" altLang="zh-TW" sz="5400" b="1" dirty="0" smtClean="0">
                <a:solidFill>
                  <a:srgbClr val="0000CC"/>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R</a:t>
            </a:r>
            <a: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edundant </a:t>
            </a:r>
            <a:r>
              <a:rPr lang="en-US" altLang="zh-TW" sz="5400" b="1" dirty="0" smtClean="0">
                <a:solidFill>
                  <a:srgbClr val="0000CC"/>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A</a:t>
            </a:r>
            <a: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rray of </a:t>
            </a:r>
            <a:r>
              <a:rPr lang="en-US" altLang="zh-TW" sz="5400" b="1" dirty="0" smtClean="0">
                <a:solidFill>
                  <a:srgbClr val="0000CC"/>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I</a:t>
            </a:r>
            <a: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nexpensive </a:t>
            </a:r>
            <a:r>
              <a:rPr lang="en-US" altLang="zh-TW" sz="5400" b="1" dirty="0" smtClean="0">
                <a:solidFill>
                  <a:srgbClr val="0000CC"/>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D</a:t>
            </a:r>
            <a: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t>isks)</a:t>
            </a:r>
            <a:br>
              <a:rPr lang="en-US" altLang="zh-TW" sz="5400" b="1" dirty="0" smtClean="0">
                <a:solidFill>
                  <a:srgbClr val="FF0000"/>
                </a:solidFill>
                <a:effectLst>
                  <a:outerShdw blurRad="38100" dist="38100" dir="2700000" algn="tl">
                    <a:srgbClr val="C0C0C0"/>
                  </a:outerShdw>
                </a:effectLst>
                <a:latin typeface="Arial Rounded MT Bold" pitchFamily="34" charset="0"/>
                <a:ea typeface="新細明體" pitchFamily="18" charset="-120"/>
                <a:cs typeface="Times New Roman" pitchFamily="18" charset="0"/>
              </a:rPr>
            </a:br>
            <a:endParaRPr lang="en-US" altLang="zh-TW" sz="2800" b="1" dirty="0" smtClean="0">
              <a:solidFill>
                <a:srgbClr val="000000"/>
              </a:solidFill>
              <a:latin typeface="Arial Rounded MT Bold" pitchFamily="34" charset="0"/>
              <a:ea typeface="新細明體" pitchFamily="18" charset="-120"/>
              <a:cs typeface="Times New Roman" pitchFamily="18" charset="0"/>
            </a:endParaRPr>
          </a:p>
        </p:txBody>
      </p:sp>
    </p:spTree>
    <p:extLst>
      <p:ext uri="{BB962C8B-B14F-4D97-AF65-F5344CB8AC3E}">
        <p14:creationId xmlns:p14="http://schemas.microsoft.com/office/powerpoint/2010/main" val="32932321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228600"/>
            <a:ext cx="7772400" cy="609600"/>
          </a:xfrm>
        </p:spPr>
        <p:txBody>
          <a:bodyPr>
            <a:no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Disk Latency &amp; Bandwidth Improvements</a:t>
            </a:r>
          </a:p>
        </p:txBody>
      </p:sp>
      <p:sp>
        <p:nvSpPr>
          <p:cNvPr id="1028" name="Rectangle 3"/>
          <p:cNvSpPr>
            <a:spLocks noGrp="1" noChangeArrowheads="1"/>
          </p:cNvSpPr>
          <p:nvPr>
            <p:ph type="body" sz="half" idx="1"/>
          </p:nvPr>
        </p:nvSpPr>
        <p:spPr>
          <a:xfrm>
            <a:off x="609600" y="1447800"/>
            <a:ext cx="8153400" cy="1219200"/>
          </a:xfrm>
        </p:spPr>
        <p:txBody>
          <a:bodyPr>
            <a:noAutofit/>
          </a:bodyPr>
          <a:lstStyle/>
          <a:p>
            <a:pPr marL="287338" indent="-287338"/>
            <a:r>
              <a:rPr lang="en-US" altLang="zh-TW" sz="1800" dirty="0" smtClean="0">
                <a:ea typeface="新細明體" pitchFamily="18" charset="-120"/>
              </a:rPr>
              <a:t>Disk </a:t>
            </a:r>
            <a:r>
              <a:rPr lang="en-US" altLang="zh-TW" sz="1800" dirty="0" smtClean="0">
                <a:solidFill>
                  <a:srgbClr val="0000FF"/>
                </a:solidFill>
                <a:ea typeface="新細明體" pitchFamily="18" charset="-120"/>
              </a:rPr>
              <a:t>latency</a:t>
            </a:r>
            <a:r>
              <a:rPr lang="en-US" altLang="zh-TW" sz="1800" dirty="0" smtClean="0">
                <a:ea typeface="新細明體" pitchFamily="18" charset="-120"/>
              </a:rPr>
              <a:t> is one average seek time plus the rotational latency</a:t>
            </a:r>
          </a:p>
          <a:p>
            <a:pPr marL="287338" indent="-287338"/>
            <a:r>
              <a:rPr lang="en-US" altLang="zh-TW" sz="1800" dirty="0" smtClean="0">
                <a:ea typeface="新細明體" pitchFamily="18" charset="-120"/>
              </a:rPr>
              <a:t>Disk </a:t>
            </a:r>
            <a:r>
              <a:rPr lang="en-US" altLang="zh-TW" sz="1800" dirty="0" smtClean="0">
                <a:solidFill>
                  <a:srgbClr val="0000FF"/>
                </a:solidFill>
                <a:ea typeface="新細明體" pitchFamily="18" charset="-120"/>
              </a:rPr>
              <a:t>bandwidth</a:t>
            </a:r>
            <a:r>
              <a:rPr lang="en-US" altLang="zh-TW" sz="1800" dirty="0" smtClean="0">
                <a:ea typeface="新細明體" pitchFamily="18" charset="-120"/>
              </a:rPr>
              <a:t> is the peak transfer rate of formatted data</a:t>
            </a:r>
          </a:p>
          <a:p>
            <a:pPr marL="287338" indent="-287338"/>
            <a:r>
              <a:rPr lang="en-US" altLang="zh-TW" sz="1800" dirty="0" smtClean="0">
                <a:ea typeface="新細明體" pitchFamily="18" charset="-120"/>
              </a:rPr>
              <a:t>In the time that the disk </a:t>
            </a:r>
            <a:r>
              <a:rPr lang="en-US" altLang="zh-TW" sz="1800" dirty="0" smtClean="0">
                <a:solidFill>
                  <a:srgbClr val="0000FF"/>
                </a:solidFill>
                <a:ea typeface="新細明體" pitchFamily="18" charset="-120"/>
              </a:rPr>
              <a:t>bandwidth doubles</a:t>
            </a:r>
            <a:r>
              <a:rPr lang="en-US" altLang="zh-TW" sz="1800" dirty="0" smtClean="0">
                <a:ea typeface="新細明體" pitchFamily="18" charset="-120"/>
              </a:rPr>
              <a:t> the </a:t>
            </a:r>
            <a:r>
              <a:rPr lang="en-US" altLang="zh-TW" sz="1800" dirty="0" smtClean="0">
                <a:solidFill>
                  <a:schemeClr val="accent2"/>
                </a:solidFill>
                <a:ea typeface="新細明體" pitchFamily="18" charset="-120"/>
              </a:rPr>
              <a:t>latency</a:t>
            </a:r>
            <a:r>
              <a:rPr lang="en-US" altLang="zh-TW" sz="1800" dirty="0" smtClean="0">
                <a:ea typeface="新細明體" pitchFamily="18" charset="-120"/>
              </a:rPr>
              <a:t> improves by a factor of only </a:t>
            </a:r>
            <a:r>
              <a:rPr lang="en-US" altLang="zh-TW" sz="1800" dirty="0" smtClean="0">
                <a:solidFill>
                  <a:schemeClr val="accent2"/>
                </a:solidFill>
                <a:ea typeface="新細明體" pitchFamily="18" charset="-120"/>
              </a:rPr>
              <a:t>1.2</a:t>
            </a:r>
            <a:r>
              <a:rPr lang="en-US" altLang="zh-TW" sz="1800" dirty="0" smtClean="0">
                <a:ea typeface="新細明體" pitchFamily="18" charset="-120"/>
              </a:rPr>
              <a:t> to </a:t>
            </a:r>
            <a:r>
              <a:rPr lang="en-US" altLang="zh-TW" sz="1800" dirty="0" smtClean="0">
                <a:solidFill>
                  <a:schemeClr val="accent2"/>
                </a:solidFill>
                <a:ea typeface="新細明體" pitchFamily="18" charset="-120"/>
              </a:rPr>
              <a:t>1.4</a:t>
            </a:r>
          </a:p>
        </p:txBody>
      </p:sp>
      <p:graphicFrame>
        <p:nvGraphicFramePr>
          <p:cNvPr id="1026" name="Object 4"/>
          <p:cNvGraphicFramePr>
            <a:graphicFrameLocks noGrp="1" noChangeAspect="1"/>
          </p:cNvGraphicFramePr>
          <p:nvPr>
            <p:ph sz="half" idx="2"/>
          </p:nvPr>
        </p:nvGraphicFramePr>
        <p:xfrm>
          <a:off x="1905000" y="2671763"/>
          <a:ext cx="5486400" cy="3535362"/>
        </p:xfrm>
        <a:graphic>
          <a:graphicData uri="http://schemas.openxmlformats.org/presentationml/2006/ole">
            <mc:AlternateContent xmlns:mc="http://schemas.openxmlformats.org/markup-compatibility/2006">
              <mc:Choice xmlns:v="urn:schemas-microsoft-com:vml" Requires="v">
                <p:oleObj spid="_x0000_s9242" name="Chart" r:id="rId3" imgW="9134370" imgH="5886450" progId="MSGraph.Chart.8">
                  <p:embed followColorScheme="full"/>
                </p:oleObj>
              </mc:Choice>
              <mc:Fallback>
                <p:oleObj name="Chart" r:id="rId3" imgW="9134370" imgH="5886450" progId="MSGraph.Chart.8">
                  <p:embed followColorScheme="full"/>
                  <p:pic>
                    <p:nvPicPr>
                      <p:cNvPr id="0" name=""/>
                      <p:cNvPicPr>
                        <a:picLocks noChangeAspect="1" noChangeArrowheads="1"/>
                      </p:cNvPicPr>
                      <p:nvPr/>
                    </p:nvPicPr>
                    <p:blipFill>
                      <a:blip r:embed="rId4"/>
                      <a:srcRect/>
                      <a:stretch>
                        <a:fillRect/>
                      </a:stretch>
                    </p:blipFill>
                    <p:spPr bwMode="auto">
                      <a:xfrm>
                        <a:off x="1905000" y="2671763"/>
                        <a:ext cx="5486400" cy="353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4240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92162"/>
          </a:xfrm>
        </p:spPr>
        <p:txBody>
          <a:bodyPr>
            <a:normAutofit fontScale="90000"/>
          </a:bodyPr>
          <a:lstStyle/>
          <a:p>
            <a:r>
              <a:rPr lang="en-US" altLang="zh-TW" b="1" dirty="0" smtClean="0">
                <a:solidFill>
                  <a:srgbClr val="FF3300"/>
                </a:solidFill>
                <a:ea typeface="新細明體" pitchFamily="18" charset="-120"/>
              </a:rPr>
              <a:t>Media Bandwidth/Latency Demands</a:t>
            </a:r>
          </a:p>
        </p:txBody>
      </p:sp>
      <p:sp>
        <p:nvSpPr>
          <p:cNvPr id="2525187" name="Rectangle 3"/>
          <p:cNvSpPr>
            <a:spLocks noGrp="1" noChangeArrowheads="1"/>
          </p:cNvSpPr>
          <p:nvPr>
            <p:ph type="body" idx="1"/>
          </p:nvPr>
        </p:nvSpPr>
        <p:spPr>
          <a:xfrm>
            <a:off x="304800" y="1066800"/>
            <a:ext cx="8610600" cy="5105400"/>
          </a:xfrm>
        </p:spPr>
        <p:txBody>
          <a:bodyPr/>
          <a:lstStyle/>
          <a:p>
            <a:pPr marL="287338" indent="-287338">
              <a:spcBef>
                <a:spcPct val="35000"/>
              </a:spcBef>
            </a:pPr>
            <a:r>
              <a:rPr lang="en-US" altLang="zh-TW" sz="2400" smtClean="0">
                <a:ea typeface="新細明體" pitchFamily="18" charset="-120"/>
              </a:rPr>
              <a:t>Bandwidth requirements</a:t>
            </a:r>
          </a:p>
          <a:p>
            <a:pPr marL="741363" lvl="1" indent="-246063">
              <a:spcBef>
                <a:spcPct val="35000"/>
              </a:spcBef>
            </a:pPr>
            <a:r>
              <a:rPr lang="en-US" altLang="zh-TW" sz="2000" smtClean="0">
                <a:ea typeface="新細明體" pitchFamily="18" charset="-120"/>
              </a:rPr>
              <a:t>High quality video</a:t>
            </a:r>
          </a:p>
          <a:p>
            <a:pPr marL="1146175" lvl="2" indent="-176213">
              <a:spcBef>
                <a:spcPct val="35000"/>
              </a:spcBef>
            </a:pPr>
            <a:r>
              <a:rPr lang="en-US" altLang="zh-TW" sz="1800" smtClean="0">
                <a:ea typeface="新細明體" pitchFamily="18" charset="-120"/>
              </a:rPr>
              <a:t>Digital data = (30 frames/s) </a:t>
            </a:r>
            <a:r>
              <a:rPr lang="en-US" altLang="zh-TW" sz="1800" smtClean="0">
                <a:ea typeface="新細明體" pitchFamily="18" charset="-120"/>
                <a:cs typeface="Arial" charset="0"/>
              </a:rPr>
              <a:t>× </a:t>
            </a:r>
            <a:r>
              <a:rPr lang="en-US" altLang="zh-TW" sz="1800" smtClean="0">
                <a:ea typeface="新細明體" pitchFamily="18" charset="-120"/>
              </a:rPr>
              <a:t>(640 x 480 pixels) × (24-b color/pixel) = </a:t>
            </a:r>
            <a:r>
              <a:rPr lang="en-US" altLang="zh-TW" sz="1800" smtClean="0">
                <a:solidFill>
                  <a:srgbClr val="0000FF"/>
                </a:solidFill>
                <a:ea typeface="新細明體" pitchFamily="18" charset="-120"/>
              </a:rPr>
              <a:t>221 Mb/s   (27.625 MB/s)</a:t>
            </a:r>
          </a:p>
          <a:p>
            <a:pPr marL="741363" lvl="1" indent="-246063">
              <a:spcBef>
                <a:spcPct val="35000"/>
              </a:spcBef>
            </a:pPr>
            <a:r>
              <a:rPr lang="en-US" altLang="zh-TW" sz="2000" smtClean="0">
                <a:ea typeface="新細明體" pitchFamily="18" charset="-120"/>
              </a:rPr>
              <a:t>High quality audio</a:t>
            </a:r>
          </a:p>
          <a:p>
            <a:pPr marL="1146175" lvl="2" indent="-176213">
              <a:spcBef>
                <a:spcPct val="35000"/>
              </a:spcBef>
            </a:pPr>
            <a:r>
              <a:rPr lang="en-US" altLang="zh-TW" sz="1800" smtClean="0">
                <a:ea typeface="新細明體" pitchFamily="18" charset="-120"/>
              </a:rPr>
              <a:t>Digital data = (44,100 audio samples/s) × (16-b audio samples) ×  (2 audio channels for stereo) = </a:t>
            </a:r>
            <a:r>
              <a:rPr lang="en-US" altLang="zh-TW" sz="1800" smtClean="0">
                <a:solidFill>
                  <a:srgbClr val="0000FF"/>
                </a:solidFill>
                <a:ea typeface="新細明體" pitchFamily="18" charset="-120"/>
              </a:rPr>
              <a:t>1.4 Mb/s   (0.175 MB/s)</a:t>
            </a:r>
          </a:p>
          <a:p>
            <a:pPr marL="287338" indent="-287338">
              <a:spcBef>
                <a:spcPct val="35000"/>
              </a:spcBef>
            </a:pPr>
            <a:r>
              <a:rPr lang="en-US" altLang="zh-TW" sz="2400" smtClean="0">
                <a:ea typeface="新細明體" pitchFamily="18" charset="-120"/>
              </a:rPr>
              <a:t>Latency issues</a:t>
            </a:r>
          </a:p>
          <a:p>
            <a:pPr marL="741363" lvl="1" indent="-246063">
              <a:spcBef>
                <a:spcPct val="35000"/>
              </a:spcBef>
            </a:pPr>
            <a:r>
              <a:rPr lang="en-US" altLang="zh-TW" sz="2000" smtClean="0">
                <a:ea typeface="新細明體" pitchFamily="18" charset="-120"/>
              </a:rPr>
              <a:t>How sensitive is your eye (ear) to variations in video (audio) rates?</a:t>
            </a:r>
          </a:p>
          <a:p>
            <a:pPr marL="741363" lvl="1" indent="-246063">
              <a:spcBef>
                <a:spcPct val="35000"/>
              </a:spcBef>
            </a:pPr>
            <a:r>
              <a:rPr lang="en-US" altLang="zh-TW" sz="2000" smtClean="0">
                <a:ea typeface="新細明體" pitchFamily="18" charset="-120"/>
              </a:rPr>
              <a:t>How can you ensure a constant rate of delivery?</a:t>
            </a:r>
          </a:p>
          <a:p>
            <a:pPr marL="741363" lvl="1" indent="-246063">
              <a:spcBef>
                <a:spcPct val="35000"/>
              </a:spcBef>
            </a:pPr>
            <a:r>
              <a:rPr lang="en-US" altLang="zh-TW" sz="2000" smtClean="0">
                <a:ea typeface="新細明體" pitchFamily="18" charset="-120"/>
              </a:rPr>
              <a:t>How important is synchronizing the audio and video streams?</a:t>
            </a:r>
          </a:p>
          <a:p>
            <a:pPr marL="1146175" lvl="2" indent="-176213">
              <a:spcBef>
                <a:spcPct val="35000"/>
              </a:spcBef>
            </a:pPr>
            <a:r>
              <a:rPr lang="en-US" altLang="zh-TW" sz="1800" smtClean="0">
                <a:ea typeface="新細明體" pitchFamily="18" charset="-120"/>
              </a:rPr>
              <a:t>15 to 20 ms early to 30 to 40 ms late is tolerable</a:t>
            </a:r>
          </a:p>
        </p:txBody>
      </p:sp>
    </p:spTree>
    <p:extLst>
      <p:ext uri="{BB962C8B-B14F-4D97-AF65-F5344CB8AC3E}">
        <p14:creationId xmlns:p14="http://schemas.microsoft.com/office/powerpoint/2010/main" val="2408185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25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5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5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5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5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51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51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251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251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251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609600"/>
          </a:xfrm>
        </p:spPr>
        <p:txBody>
          <a:bodyPr>
            <a:normAutofit fontScale="90000"/>
          </a:bodyPr>
          <a:lstStyle/>
          <a:p>
            <a:r>
              <a:rPr lang="en-US" altLang="zh-TW" sz="3600" b="1" smtClean="0">
                <a:solidFill>
                  <a:srgbClr val="FF3300"/>
                </a:solidFill>
                <a:ea typeface="新細明體" pitchFamily="18" charset="-120"/>
              </a:rPr>
              <a:t>Storage Pressures  </a:t>
            </a:r>
          </a:p>
        </p:txBody>
      </p:sp>
      <p:sp>
        <p:nvSpPr>
          <p:cNvPr id="2526211" name="Rectangle 3"/>
          <p:cNvSpPr>
            <a:spLocks noGrp="1" noChangeArrowheads="1"/>
          </p:cNvSpPr>
          <p:nvPr>
            <p:ph type="body" idx="1"/>
          </p:nvPr>
        </p:nvSpPr>
        <p:spPr>
          <a:xfrm>
            <a:off x="381000" y="1219200"/>
            <a:ext cx="8212138" cy="4638675"/>
          </a:xfrm>
        </p:spPr>
        <p:txBody>
          <a:bodyPr>
            <a:normAutofit fontScale="92500" lnSpcReduction="20000"/>
          </a:bodyPr>
          <a:lstStyle/>
          <a:p>
            <a:pPr marL="403225" indent="-403225">
              <a:lnSpc>
                <a:spcPct val="90000"/>
              </a:lnSpc>
              <a:spcBef>
                <a:spcPct val="30000"/>
              </a:spcBef>
              <a:defRPr/>
            </a:pPr>
            <a:r>
              <a:rPr lang="en-US" altLang="zh-TW" dirty="0" smtClean="0">
                <a:ea typeface="新細明體" pitchFamily="18" charset="-120"/>
              </a:rPr>
              <a:t>Storage capacity growth estimates: 60-100% per year</a:t>
            </a:r>
          </a:p>
          <a:p>
            <a:pPr marL="736600" lvl="1" indent="-331788">
              <a:lnSpc>
                <a:spcPct val="90000"/>
              </a:lnSpc>
              <a:spcBef>
                <a:spcPct val="30000"/>
              </a:spcBef>
              <a:defRPr/>
            </a:pPr>
            <a:r>
              <a:rPr lang="en-US" altLang="zh-TW" dirty="0" smtClean="0">
                <a:ea typeface="新細明體" pitchFamily="18" charset="-120"/>
              </a:rPr>
              <a:t>Growth of e-business, e-commerce, and e-mail </a:t>
            </a:r>
            <a:r>
              <a:rPr lang="en-US" altLang="zh-TW" dirty="0" smtClean="0">
                <a:ea typeface="新細明體" pitchFamily="18" charset="-120"/>
                <a:sym typeface="Wingdings" pitchFamily="2" charset="2"/>
              </a:rPr>
              <a:t> now </a:t>
            </a:r>
            <a:r>
              <a:rPr lang="en-US" altLang="zh-TW" dirty="0" smtClean="0">
                <a:ea typeface="新細明體" pitchFamily="18" charset="-120"/>
              </a:rPr>
              <a:t>common for organizations to manage hundreds of TB of data</a:t>
            </a:r>
          </a:p>
          <a:p>
            <a:pPr marL="736600" lvl="1" indent="-331788">
              <a:lnSpc>
                <a:spcPct val="90000"/>
              </a:lnSpc>
              <a:spcBef>
                <a:spcPct val="30000"/>
              </a:spcBef>
              <a:defRPr/>
            </a:pPr>
            <a:r>
              <a:rPr lang="en-US" altLang="zh-TW" dirty="0" smtClean="0">
                <a:ea typeface="新細明體" pitchFamily="18" charset="-120"/>
              </a:rPr>
              <a:t>Mission critical data must be continuously available</a:t>
            </a:r>
          </a:p>
          <a:p>
            <a:pPr marL="736600" lvl="1" indent="-331788">
              <a:lnSpc>
                <a:spcPct val="90000"/>
              </a:lnSpc>
              <a:spcBef>
                <a:spcPct val="30000"/>
              </a:spcBef>
              <a:defRPr/>
            </a:pPr>
            <a:r>
              <a:rPr lang="en-US" altLang="zh-TW" dirty="0" smtClean="0">
                <a:ea typeface="新細明體" pitchFamily="18" charset="-120"/>
              </a:rPr>
              <a:t>Regulations require long-term archiving</a:t>
            </a:r>
          </a:p>
          <a:p>
            <a:pPr marL="736600" lvl="1" indent="-331788">
              <a:lnSpc>
                <a:spcPct val="90000"/>
              </a:lnSpc>
              <a:spcBef>
                <a:spcPct val="30000"/>
              </a:spcBef>
              <a:defRPr/>
            </a:pPr>
            <a:r>
              <a:rPr lang="en-US" altLang="zh-TW" dirty="0" smtClean="0">
                <a:ea typeface="新細明體" pitchFamily="18" charset="-120"/>
              </a:rPr>
              <a:t>More storage-intensive applications on market</a:t>
            </a:r>
          </a:p>
          <a:p>
            <a:pPr marL="403225" indent="-403225">
              <a:lnSpc>
                <a:spcPct val="90000"/>
              </a:lnSpc>
              <a:spcBef>
                <a:spcPct val="30000"/>
              </a:spcBef>
              <a:defRPr/>
            </a:pPr>
            <a:r>
              <a:rPr lang="en-US" altLang="zh-TW" dirty="0" smtClean="0">
                <a:ea typeface="新細明體" pitchFamily="18" charset="-120"/>
              </a:rPr>
              <a:t>Storage and Security are leading </a:t>
            </a:r>
            <a:r>
              <a:rPr lang="en-US" altLang="zh-TW" b="1" dirty="0" smtClean="0">
                <a:solidFill>
                  <a:srgbClr val="A50021"/>
                </a:solidFill>
                <a:effectLst>
                  <a:outerShdw blurRad="38100" dist="38100" dir="2700000" algn="tl">
                    <a:srgbClr val="C0C0C0"/>
                  </a:outerShdw>
                </a:effectLst>
                <a:ea typeface="新細明體" pitchFamily="18" charset="-120"/>
              </a:rPr>
              <a:t>pain points</a:t>
            </a:r>
            <a:r>
              <a:rPr lang="en-US" altLang="zh-TW" dirty="0" smtClean="0">
                <a:ea typeface="新細明體" pitchFamily="18" charset="-120"/>
              </a:rPr>
              <a:t> for the IT community</a:t>
            </a:r>
          </a:p>
          <a:p>
            <a:pPr marL="403225" indent="-403225">
              <a:lnSpc>
                <a:spcPct val="90000"/>
              </a:lnSpc>
              <a:spcBef>
                <a:spcPct val="30000"/>
              </a:spcBef>
              <a:defRPr/>
            </a:pPr>
            <a:r>
              <a:rPr lang="en-US" altLang="zh-TW" dirty="0" smtClean="0">
                <a:ea typeface="新細明體" pitchFamily="18" charset="-120"/>
              </a:rPr>
              <a:t>Managing storage growth effectively is a challenge </a:t>
            </a:r>
          </a:p>
          <a:p>
            <a:pPr marL="736600" lvl="1" indent="-331788">
              <a:lnSpc>
                <a:spcPct val="90000"/>
              </a:lnSpc>
              <a:spcBef>
                <a:spcPct val="30000"/>
              </a:spcBef>
              <a:defRPr/>
            </a:pPr>
            <a:endParaRPr lang="en-US" altLang="zh-TW" dirty="0" smtClean="0">
              <a:ea typeface="新細明體" pitchFamily="18" charset="-120"/>
            </a:endParaRPr>
          </a:p>
        </p:txBody>
      </p:sp>
    </p:spTree>
    <p:extLst>
      <p:ext uri="{BB962C8B-B14F-4D97-AF65-F5344CB8AC3E}">
        <p14:creationId xmlns:p14="http://schemas.microsoft.com/office/powerpoint/2010/main" val="21978415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p:cNvSpPr>
            <a:spLocks noChangeArrowheads="1"/>
          </p:cNvSpPr>
          <p:nvPr/>
        </p:nvSpPr>
        <p:spPr bwMode="auto">
          <a:xfrm>
            <a:off x="512763" y="1246188"/>
            <a:ext cx="7735887" cy="4164012"/>
          </a:xfrm>
          <a:prstGeom prst="rect">
            <a:avLst/>
          </a:prstGeom>
          <a:solidFill>
            <a:srgbClr val="FFFFFF"/>
          </a:solidFill>
          <a:ln w="15875">
            <a:solidFill>
              <a:srgbClr val="00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55" name="Freeform 3"/>
          <p:cNvSpPr>
            <a:spLocks/>
          </p:cNvSpPr>
          <p:nvPr/>
        </p:nvSpPr>
        <p:spPr bwMode="auto">
          <a:xfrm>
            <a:off x="1816100" y="4208463"/>
            <a:ext cx="6211888" cy="161925"/>
          </a:xfrm>
          <a:custGeom>
            <a:avLst/>
            <a:gdLst/>
            <a:ahLst/>
            <a:cxnLst>
              <a:cxn ang="0">
                <a:pos x="0" y="132"/>
              </a:cxn>
              <a:cxn ang="0">
                <a:pos x="187" y="0"/>
              </a:cxn>
              <a:cxn ang="0">
                <a:pos x="4472" y="0"/>
              </a:cxn>
              <a:cxn ang="0">
                <a:pos x="4285" y="132"/>
              </a:cxn>
              <a:cxn ang="0">
                <a:pos x="0" y="132"/>
              </a:cxn>
            </a:cxnLst>
            <a:rect l="0" t="0" r="r" b="b"/>
            <a:pathLst>
              <a:path w="4472" h="132">
                <a:moveTo>
                  <a:pt x="0" y="132"/>
                </a:moveTo>
                <a:lnTo>
                  <a:pt x="187" y="0"/>
                </a:lnTo>
                <a:lnTo>
                  <a:pt x="4472" y="0"/>
                </a:lnTo>
                <a:lnTo>
                  <a:pt x="4285" y="132"/>
                </a:lnTo>
                <a:lnTo>
                  <a:pt x="0" y="132"/>
                </a:lnTo>
                <a:close/>
              </a:path>
            </a:pathLst>
          </a:custGeom>
          <a:solidFill>
            <a:srgbClr val="80808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56" name="Freeform 4"/>
          <p:cNvSpPr>
            <a:spLocks/>
          </p:cNvSpPr>
          <p:nvPr/>
        </p:nvSpPr>
        <p:spPr bwMode="auto">
          <a:xfrm>
            <a:off x="1816100" y="1957388"/>
            <a:ext cx="258763" cy="2413000"/>
          </a:xfrm>
          <a:custGeom>
            <a:avLst/>
            <a:gdLst/>
            <a:ahLst/>
            <a:cxnLst>
              <a:cxn ang="0">
                <a:pos x="0" y="1976"/>
              </a:cxn>
              <a:cxn ang="0">
                <a:pos x="0" y="132"/>
              </a:cxn>
              <a:cxn ang="0">
                <a:pos x="187" y="0"/>
              </a:cxn>
              <a:cxn ang="0">
                <a:pos x="187" y="1844"/>
              </a:cxn>
              <a:cxn ang="0">
                <a:pos x="0" y="1976"/>
              </a:cxn>
            </a:cxnLst>
            <a:rect l="0" t="0" r="r" b="b"/>
            <a:pathLst>
              <a:path w="187" h="1976">
                <a:moveTo>
                  <a:pt x="0" y="1976"/>
                </a:moveTo>
                <a:lnTo>
                  <a:pt x="0" y="132"/>
                </a:lnTo>
                <a:lnTo>
                  <a:pt x="187" y="0"/>
                </a:lnTo>
                <a:lnTo>
                  <a:pt x="187" y="1844"/>
                </a:lnTo>
                <a:lnTo>
                  <a:pt x="0" y="1976"/>
                </a:lnTo>
                <a:close/>
              </a:path>
            </a:pathLst>
          </a:cu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57" name="Rectangle 5"/>
          <p:cNvSpPr>
            <a:spLocks noChangeArrowheads="1"/>
          </p:cNvSpPr>
          <p:nvPr/>
        </p:nvSpPr>
        <p:spPr bwMode="auto">
          <a:xfrm>
            <a:off x="2074863" y="1957388"/>
            <a:ext cx="5953125" cy="2251075"/>
          </a:xfrm>
          <a:prstGeom prst="rect">
            <a:avLst/>
          </a:prstGeom>
          <a:solidFill>
            <a:srgbClr val="FFFFFF"/>
          </a:solidFill>
          <a:ln w="9525">
            <a:no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58" name="Freeform 6"/>
          <p:cNvSpPr>
            <a:spLocks/>
          </p:cNvSpPr>
          <p:nvPr/>
        </p:nvSpPr>
        <p:spPr bwMode="auto">
          <a:xfrm>
            <a:off x="1816100" y="4208463"/>
            <a:ext cx="6211888" cy="161925"/>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59" name="Freeform 7"/>
          <p:cNvSpPr>
            <a:spLocks/>
          </p:cNvSpPr>
          <p:nvPr/>
        </p:nvSpPr>
        <p:spPr bwMode="auto">
          <a:xfrm>
            <a:off x="1816100" y="3887788"/>
            <a:ext cx="6211888" cy="160337"/>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0" name="Freeform 8"/>
          <p:cNvSpPr>
            <a:spLocks/>
          </p:cNvSpPr>
          <p:nvPr/>
        </p:nvSpPr>
        <p:spPr bwMode="auto">
          <a:xfrm>
            <a:off x="1816100" y="3565525"/>
            <a:ext cx="6211888" cy="160338"/>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1" name="Freeform 9"/>
          <p:cNvSpPr>
            <a:spLocks/>
          </p:cNvSpPr>
          <p:nvPr/>
        </p:nvSpPr>
        <p:spPr bwMode="auto">
          <a:xfrm>
            <a:off x="1816100" y="3244850"/>
            <a:ext cx="6211888" cy="160338"/>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2" name="Freeform 10"/>
          <p:cNvSpPr>
            <a:spLocks/>
          </p:cNvSpPr>
          <p:nvPr/>
        </p:nvSpPr>
        <p:spPr bwMode="auto">
          <a:xfrm>
            <a:off x="1816100" y="2924175"/>
            <a:ext cx="6211888" cy="158750"/>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3" name="Freeform 11"/>
          <p:cNvSpPr>
            <a:spLocks/>
          </p:cNvSpPr>
          <p:nvPr/>
        </p:nvSpPr>
        <p:spPr bwMode="auto">
          <a:xfrm>
            <a:off x="1816100" y="2600325"/>
            <a:ext cx="6211888" cy="161925"/>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4" name="Freeform 12"/>
          <p:cNvSpPr>
            <a:spLocks/>
          </p:cNvSpPr>
          <p:nvPr/>
        </p:nvSpPr>
        <p:spPr bwMode="auto">
          <a:xfrm>
            <a:off x="1816100" y="2279650"/>
            <a:ext cx="6211888" cy="158750"/>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5" name="Freeform 13"/>
          <p:cNvSpPr>
            <a:spLocks/>
          </p:cNvSpPr>
          <p:nvPr/>
        </p:nvSpPr>
        <p:spPr bwMode="auto">
          <a:xfrm>
            <a:off x="1816100" y="1957388"/>
            <a:ext cx="6211888" cy="160337"/>
          </a:xfrm>
          <a:custGeom>
            <a:avLst/>
            <a:gdLst/>
            <a:ahLst/>
            <a:cxnLst>
              <a:cxn ang="0">
                <a:pos x="0" y="14"/>
              </a:cxn>
              <a:cxn ang="0">
                <a:pos x="19" y="0"/>
              </a:cxn>
              <a:cxn ang="0">
                <a:pos x="454" y="0"/>
              </a:cxn>
            </a:cxnLst>
            <a:rect l="0" t="0" r="r" b="b"/>
            <a:pathLst>
              <a:path w="454" h="14">
                <a:moveTo>
                  <a:pt x="0" y="14"/>
                </a:moveTo>
                <a:lnTo>
                  <a:pt x="19" y="0"/>
                </a:lnTo>
                <a:lnTo>
                  <a:pt x="454" y="0"/>
                </a:lnTo>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6" name="Freeform 14"/>
          <p:cNvSpPr>
            <a:spLocks/>
          </p:cNvSpPr>
          <p:nvPr/>
        </p:nvSpPr>
        <p:spPr bwMode="auto">
          <a:xfrm>
            <a:off x="1816100" y="4208463"/>
            <a:ext cx="6211888" cy="161925"/>
          </a:xfrm>
          <a:custGeom>
            <a:avLst/>
            <a:gdLst/>
            <a:ahLst/>
            <a:cxnLst>
              <a:cxn ang="0">
                <a:pos x="4472" y="0"/>
              </a:cxn>
              <a:cxn ang="0">
                <a:pos x="4285" y="132"/>
              </a:cxn>
              <a:cxn ang="0">
                <a:pos x="0" y="132"/>
              </a:cxn>
              <a:cxn ang="0">
                <a:pos x="187" y="0"/>
              </a:cxn>
              <a:cxn ang="0">
                <a:pos x="4472" y="0"/>
              </a:cxn>
            </a:cxnLst>
            <a:rect l="0" t="0" r="r" b="b"/>
            <a:pathLst>
              <a:path w="4472" h="132">
                <a:moveTo>
                  <a:pt x="4472" y="0"/>
                </a:moveTo>
                <a:lnTo>
                  <a:pt x="4285" y="132"/>
                </a:lnTo>
                <a:lnTo>
                  <a:pt x="0" y="132"/>
                </a:lnTo>
                <a:lnTo>
                  <a:pt x="187" y="0"/>
                </a:lnTo>
                <a:lnTo>
                  <a:pt x="4472" y="0"/>
                </a:lnTo>
                <a:close/>
              </a:path>
            </a:pathLst>
          </a:custGeom>
          <a:noFill/>
          <a:ln w="0">
            <a:solidFill>
              <a:srgbClr val="00000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7" name="Freeform 15"/>
          <p:cNvSpPr>
            <a:spLocks/>
          </p:cNvSpPr>
          <p:nvPr/>
        </p:nvSpPr>
        <p:spPr bwMode="auto">
          <a:xfrm>
            <a:off x="1816100" y="1957388"/>
            <a:ext cx="258763" cy="2413000"/>
          </a:xfrm>
          <a:custGeom>
            <a:avLst/>
            <a:gdLst/>
            <a:ahLst/>
            <a:cxnLst>
              <a:cxn ang="0">
                <a:pos x="0" y="1976"/>
              </a:cxn>
              <a:cxn ang="0">
                <a:pos x="0" y="132"/>
              </a:cxn>
              <a:cxn ang="0">
                <a:pos x="187" y="0"/>
              </a:cxn>
              <a:cxn ang="0">
                <a:pos x="187" y="1844"/>
              </a:cxn>
              <a:cxn ang="0">
                <a:pos x="0" y="1976"/>
              </a:cxn>
            </a:cxnLst>
            <a:rect l="0" t="0" r="r" b="b"/>
            <a:pathLst>
              <a:path w="187" h="1976">
                <a:moveTo>
                  <a:pt x="0" y="1976"/>
                </a:moveTo>
                <a:lnTo>
                  <a:pt x="0" y="132"/>
                </a:lnTo>
                <a:lnTo>
                  <a:pt x="187" y="0"/>
                </a:lnTo>
                <a:lnTo>
                  <a:pt x="187" y="1844"/>
                </a:lnTo>
                <a:lnTo>
                  <a:pt x="0" y="1976"/>
                </a:lnTo>
                <a:close/>
              </a:path>
            </a:pathLst>
          </a:custGeom>
          <a:noFill/>
          <a:ln w="15875">
            <a:solidFill>
              <a:srgbClr val="808080"/>
            </a:solidFill>
            <a:prstDash val="solid"/>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8" name="Rectangle 16"/>
          <p:cNvSpPr>
            <a:spLocks noChangeArrowheads="1"/>
          </p:cNvSpPr>
          <p:nvPr/>
        </p:nvSpPr>
        <p:spPr bwMode="auto">
          <a:xfrm>
            <a:off x="2074863" y="1957388"/>
            <a:ext cx="5953125" cy="2251075"/>
          </a:xfrm>
          <a:prstGeom prst="rect">
            <a:avLst/>
          </a:prstGeom>
          <a:noFill/>
          <a:ln w="15875">
            <a:solidFill>
              <a:srgbClr val="80808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506769" name="Freeform 17"/>
          <p:cNvSpPr>
            <a:spLocks/>
          </p:cNvSpPr>
          <p:nvPr/>
        </p:nvSpPr>
        <p:spPr bwMode="auto">
          <a:xfrm>
            <a:off x="2417763" y="4244975"/>
            <a:ext cx="93662" cy="79375"/>
          </a:xfrm>
          <a:custGeom>
            <a:avLst/>
            <a:gdLst/>
            <a:ahLst/>
            <a:cxnLst>
              <a:cxn ang="0">
                <a:pos x="0" y="65"/>
              </a:cxn>
              <a:cxn ang="0">
                <a:pos x="0" y="56"/>
              </a:cxn>
              <a:cxn ang="0">
                <a:pos x="69" y="0"/>
              </a:cxn>
              <a:cxn ang="0">
                <a:pos x="69" y="9"/>
              </a:cxn>
              <a:cxn ang="0">
                <a:pos x="0" y="65"/>
              </a:cxn>
            </a:cxnLst>
            <a:rect l="0" t="0" r="r" b="b"/>
            <a:pathLst>
              <a:path w="69" h="65">
                <a:moveTo>
                  <a:pt x="0" y="65"/>
                </a:moveTo>
                <a:lnTo>
                  <a:pt x="0" y="56"/>
                </a:lnTo>
                <a:lnTo>
                  <a:pt x="69" y="0"/>
                </a:lnTo>
                <a:lnTo>
                  <a:pt x="69" y="9"/>
                </a:lnTo>
                <a:lnTo>
                  <a:pt x="0" y="65"/>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0" name="Rectangle 18"/>
          <p:cNvSpPr>
            <a:spLocks noChangeArrowheads="1"/>
          </p:cNvSpPr>
          <p:nvPr/>
        </p:nvSpPr>
        <p:spPr bwMode="auto">
          <a:xfrm>
            <a:off x="2116138" y="4313238"/>
            <a:ext cx="301625" cy="11112"/>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1" name="Freeform 19"/>
          <p:cNvSpPr>
            <a:spLocks/>
          </p:cNvSpPr>
          <p:nvPr/>
        </p:nvSpPr>
        <p:spPr bwMode="auto">
          <a:xfrm>
            <a:off x="2116138" y="4244975"/>
            <a:ext cx="395287" cy="68263"/>
          </a:xfrm>
          <a:custGeom>
            <a:avLst/>
            <a:gdLst/>
            <a:ahLst/>
            <a:cxnLst>
              <a:cxn ang="0">
                <a:pos x="216" y="56"/>
              </a:cxn>
              <a:cxn ang="0">
                <a:pos x="285" y="0"/>
              </a:cxn>
              <a:cxn ang="0">
                <a:pos x="69" y="0"/>
              </a:cxn>
              <a:cxn ang="0">
                <a:pos x="0" y="56"/>
              </a:cxn>
              <a:cxn ang="0">
                <a:pos x="216" y="56"/>
              </a:cxn>
            </a:cxnLst>
            <a:rect l="0" t="0" r="r" b="b"/>
            <a:pathLst>
              <a:path w="285" h="56">
                <a:moveTo>
                  <a:pt x="216" y="56"/>
                </a:moveTo>
                <a:lnTo>
                  <a:pt x="285" y="0"/>
                </a:lnTo>
                <a:lnTo>
                  <a:pt x="69" y="0"/>
                </a:lnTo>
                <a:lnTo>
                  <a:pt x="0" y="56"/>
                </a:lnTo>
                <a:lnTo>
                  <a:pt x="216" y="56"/>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2" name="Freeform 20"/>
          <p:cNvSpPr>
            <a:spLocks/>
          </p:cNvSpPr>
          <p:nvPr/>
        </p:nvSpPr>
        <p:spPr bwMode="auto">
          <a:xfrm>
            <a:off x="3155950" y="4198938"/>
            <a:ext cx="109538" cy="125412"/>
          </a:xfrm>
          <a:custGeom>
            <a:avLst/>
            <a:gdLst/>
            <a:ahLst/>
            <a:cxnLst>
              <a:cxn ang="0">
                <a:pos x="0" y="103"/>
              </a:cxn>
              <a:cxn ang="0">
                <a:pos x="0" y="47"/>
              </a:cxn>
              <a:cxn ang="0">
                <a:pos x="79" y="0"/>
              </a:cxn>
              <a:cxn ang="0">
                <a:pos x="79" y="47"/>
              </a:cxn>
              <a:cxn ang="0">
                <a:pos x="0" y="103"/>
              </a:cxn>
            </a:cxnLst>
            <a:rect l="0" t="0" r="r" b="b"/>
            <a:pathLst>
              <a:path w="79" h="103">
                <a:moveTo>
                  <a:pt x="0" y="103"/>
                </a:moveTo>
                <a:lnTo>
                  <a:pt x="0" y="47"/>
                </a:lnTo>
                <a:lnTo>
                  <a:pt x="79" y="0"/>
                </a:lnTo>
                <a:lnTo>
                  <a:pt x="79" y="47"/>
                </a:lnTo>
                <a:lnTo>
                  <a:pt x="0" y="103"/>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3" name="Rectangle 21"/>
          <p:cNvSpPr>
            <a:spLocks noChangeArrowheads="1"/>
          </p:cNvSpPr>
          <p:nvPr/>
        </p:nvSpPr>
        <p:spPr bwMode="auto">
          <a:xfrm>
            <a:off x="2855913" y="4256088"/>
            <a:ext cx="300037" cy="68262"/>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4" name="Freeform 22"/>
          <p:cNvSpPr>
            <a:spLocks/>
          </p:cNvSpPr>
          <p:nvPr/>
        </p:nvSpPr>
        <p:spPr bwMode="auto">
          <a:xfrm>
            <a:off x="2855913" y="4198938"/>
            <a:ext cx="409575" cy="57150"/>
          </a:xfrm>
          <a:custGeom>
            <a:avLst/>
            <a:gdLst/>
            <a:ahLst/>
            <a:cxnLst>
              <a:cxn ang="0">
                <a:pos x="216" y="47"/>
              </a:cxn>
              <a:cxn ang="0">
                <a:pos x="295" y="0"/>
              </a:cxn>
              <a:cxn ang="0">
                <a:pos x="78" y="0"/>
              </a:cxn>
              <a:cxn ang="0">
                <a:pos x="0" y="47"/>
              </a:cxn>
              <a:cxn ang="0">
                <a:pos x="216" y="47"/>
              </a:cxn>
            </a:cxnLst>
            <a:rect l="0" t="0" r="r" b="b"/>
            <a:pathLst>
              <a:path w="295" h="47">
                <a:moveTo>
                  <a:pt x="216" y="47"/>
                </a:moveTo>
                <a:lnTo>
                  <a:pt x="295" y="0"/>
                </a:lnTo>
                <a:lnTo>
                  <a:pt x="78" y="0"/>
                </a:lnTo>
                <a:lnTo>
                  <a:pt x="0" y="47"/>
                </a:lnTo>
                <a:lnTo>
                  <a:pt x="216" y="47"/>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5" name="Freeform 23"/>
          <p:cNvSpPr>
            <a:spLocks/>
          </p:cNvSpPr>
          <p:nvPr/>
        </p:nvSpPr>
        <p:spPr bwMode="auto">
          <a:xfrm>
            <a:off x="3908425" y="4129088"/>
            <a:ext cx="96838" cy="195262"/>
          </a:xfrm>
          <a:custGeom>
            <a:avLst/>
            <a:gdLst/>
            <a:ahLst/>
            <a:cxnLst>
              <a:cxn ang="0">
                <a:pos x="0" y="160"/>
              </a:cxn>
              <a:cxn ang="0">
                <a:pos x="0" y="57"/>
              </a:cxn>
              <a:cxn ang="0">
                <a:pos x="69" y="0"/>
              </a:cxn>
              <a:cxn ang="0">
                <a:pos x="69" y="104"/>
              </a:cxn>
              <a:cxn ang="0">
                <a:pos x="0" y="160"/>
              </a:cxn>
            </a:cxnLst>
            <a:rect l="0" t="0" r="r" b="b"/>
            <a:pathLst>
              <a:path w="69" h="160">
                <a:moveTo>
                  <a:pt x="0" y="160"/>
                </a:moveTo>
                <a:lnTo>
                  <a:pt x="0" y="57"/>
                </a:lnTo>
                <a:lnTo>
                  <a:pt x="69" y="0"/>
                </a:lnTo>
                <a:lnTo>
                  <a:pt x="69" y="104"/>
                </a:lnTo>
                <a:lnTo>
                  <a:pt x="0" y="160"/>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6" name="Rectangle 24"/>
          <p:cNvSpPr>
            <a:spLocks noChangeArrowheads="1"/>
          </p:cNvSpPr>
          <p:nvPr/>
        </p:nvSpPr>
        <p:spPr bwMode="auto">
          <a:xfrm>
            <a:off x="3608388" y="4198938"/>
            <a:ext cx="300037" cy="125412"/>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7" name="Freeform 25"/>
          <p:cNvSpPr>
            <a:spLocks/>
          </p:cNvSpPr>
          <p:nvPr/>
        </p:nvSpPr>
        <p:spPr bwMode="auto">
          <a:xfrm>
            <a:off x="3608388" y="4129088"/>
            <a:ext cx="396875" cy="69850"/>
          </a:xfrm>
          <a:custGeom>
            <a:avLst/>
            <a:gdLst/>
            <a:ahLst/>
            <a:cxnLst>
              <a:cxn ang="0">
                <a:pos x="217" y="57"/>
              </a:cxn>
              <a:cxn ang="0">
                <a:pos x="286" y="0"/>
              </a:cxn>
              <a:cxn ang="0">
                <a:pos x="69" y="0"/>
              </a:cxn>
              <a:cxn ang="0">
                <a:pos x="0" y="57"/>
              </a:cxn>
              <a:cxn ang="0">
                <a:pos x="217" y="57"/>
              </a:cxn>
            </a:cxnLst>
            <a:rect l="0" t="0" r="r" b="b"/>
            <a:pathLst>
              <a:path w="286" h="57">
                <a:moveTo>
                  <a:pt x="217" y="57"/>
                </a:moveTo>
                <a:lnTo>
                  <a:pt x="286" y="0"/>
                </a:lnTo>
                <a:lnTo>
                  <a:pt x="69" y="0"/>
                </a:lnTo>
                <a:lnTo>
                  <a:pt x="0" y="57"/>
                </a:lnTo>
                <a:lnTo>
                  <a:pt x="217" y="57"/>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8" name="Freeform 26"/>
          <p:cNvSpPr>
            <a:spLocks/>
          </p:cNvSpPr>
          <p:nvPr/>
        </p:nvSpPr>
        <p:spPr bwMode="auto">
          <a:xfrm>
            <a:off x="4648200" y="4083050"/>
            <a:ext cx="95250" cy="241300"/>
          </a:xfrm>
          <a:custGeom>
            <a:avLst/>
            <a:gdLst/>
            <a:ahLst/>
            <a:cxnLst>
              <a:cxn ang="0">
                <a:pos x="0" y="197"/>
              </a:cxn>
              <a:cxn ang="0">
                <a:pos x="0" y="47"/>
              </a:cxn>
              <a:cxn ang="0">
                <a:pos x="69" y="0"/>
              </a:cxn>
              <a:cxn ang="0">
                <a:pos x="69" y="141"/>
              </a:cxn>
              <a:cxn ang="0">
                <a:pos x="0" y="197"/>
              </a:cxn>
            </a:cxnLst>
            <a:rect l="0" t="0" r="r" b="b"/>
            <a:pathLst>
              <a:path w="69" h="197">
                <a:moveTo>
                  <a:pt x="0" y="197"/>
                </a:moveTo>
                <a:lnTo>
                  <a:pt x="0" y="47"/>
                </a:lnTo>
                <a:lnTo>
                  <a:pt x="69" y="0"/>
                </a:lnTo>
                <a:lnTo>
                  <a:pt x="69" y="141"/>
                </a:lnTo>
                <a:lnTo>
                  <a:pt x="0" y="197"/>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79" name="Rectangle 27"/>
          <p:cNvSpPr>
            <a:spLocks noChangeArrowheads="1"/>
          </p:cNvSpPr>
          <p:nvPr/>
        </p:nvSpPr>
        <p:spPr bwMode="auto">
          <a:xfrm>
            <a:off x="4346575" y="4141788"/>
            <a:ext cx="301625" cy="182562"/>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0" name="Freeform 28"/>
          <p:cNvSpPr>
            <a:spLocks/>
          </p:cNvSpPr>
          <p:nvPr/>
        </p:nvSpPr>
        <p:spPr bwMode="auto">
          <a:xfrm>
            <a:off x="4346575" y="4083050"/>
            <a:ext cx="396875" cy="58738"/>
          </a:xfrm>
          <a:custGeom>
            <a:avLst/>
            <a:gdLst/>
            <a:ahLst/>
            <a:cxnLst>
              <a:cxn ang="0">
                <a:pos x="217" y="47"/>
              </a:cxn>
              <a:cxn ang="0">
                <a:pos x="286" y="0"/>
              </a:cxn>
              <a:cxn ang="0">
                <a:pos x="79" y="0"/>
              </a:cxn>
              <a:cxn ang="0">
                <a:pos x="0" y="47"/>
              </a:cxn>
              <a:cxn ang="0">
                <a:pos x="217" y="47"/>
              </a:cxn>
            </a:cxnLst>
            <a:rect l="0" t="0" r="r" b="b"/>
            <a:pathLst>
              <a:path w="286" h="47">
                <a:moveTo>
                  <a:pt x="217" y="47"/>
                </a:moveTo>
                <a:lnTo>
                  <a:pt x="286" y="0"/>
                </a:lnTo>
                <a:lnTo>
                  <a:pt x="79" y="0"/>
                </a:lnTo>
                <a:lnTo>
                  <a:pt x="0" y="47"/>
                </a:lnTo>
                <a:lnTo>
                  <a:pt x="217" y="47"/>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1" name="Freeform 29"/>
          <p:cNvSpPr>
            <a:spLocks/>
          </p:cNvSpPr>
          <p:nvPr/>
        </p:nvSpPr>
        <p:spPr bwMode="auto">
          <a:xfrm>
            <a:off x="5386388" y="3933825"/>
            <a:ext cx="111125" cy="390525"/>
          </a:xfrm>
          <a:custGeom>
            <a:avLst/>
            <a:gdLst/>
            <a:ahLst/>
            <a:cxnLst>
              <a:cxn ang="0">
                <a:pos x="0" y="319"/>
              </a:cxn>
              <a:cxn ang="0">
                <a:pos x="0" y="56"/>
              </a:cxn>
              <a:cxn ang="0">
                <a:pos x="79" y="0"/>
              </a:cxn>
              <a:cxn ang="0">
                <a:pos x="79" y="263"/>
              </a:cxn>
              <a:cxn ang="0">
                <a:pos x="0" y="319"/>
              </a:cxn>
            </a:cxnLst>
            <a:rect l="0" t="0" r="r" b="b"/>
            <a:pathLst>
              <a:path w="79" h="319">
                <a:moveTo>
                  <a:pt x="0" y="319"/>
                </a:moveTo>
                <a:lnTo>
                  <a:pt x="0" y="56"/>
                </a:lnTo>
                <a:lnTo>
                  <a:pt x="79" y="0"/>
                </a:lnTo>
                <a:lnTo>
                  <a:pt x="79" y="263"/>
                </a:lnTo>
                <a:lnTo>
                  <a:pt x="0" y="319"/>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2" name="Rectangle 30"/>
          <p:cNvSpPr>
            <a:spLocks noChangeArrowheads="1"/>
          </p:cNvSpPr>
          <p:nvPr/>
        </p:nvSpPr>
        <p:spPr bwMode="auto">
          <a:xfrm>
            <a:off x="5099050" y="4003675"/>
            <a:ext cx="287338" cy="320675"/>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3" name="Freeform 31"/>
          <p:cNvSpPr>
            <a:spLocks/>
          </p:cNvSpPr>
          <p:nvPr/>
        </p:nvSpPr>
        <p:spPr bwMode="auto">
          <a:xfrm>
            <a:off x="5099050" y="3933825"/>
            <a:ext cx="398463" cy="69850"/>
          </a:xfrm>
          <a:custGeom>
            <a:avLst/>
            <a:gdLst/>
            <a:ahLst/>
            <a:cxnLst>
              <a:cxn ang="0">
                <a:pos x="207" y="56"/>
              </a:cxn>
              <a:cxn ang="0">
                <a:pos x="286" y="0"/>
              </a:cxn>
              <a:cxn ang="0">
                <a:pos x="69" y="0"/>
              </a:cxn>
              <a:cxn ang="0">
                <a:pos x="0" y="56"/>
              </a:cxn>
              <a:cxn ang="0">
                <a:pos x="207" y="56"/>
              </a:cxn>
            </a:cxnLst>
            <a:rect l="0" t="0" r="r" b="b"/>
            <a:pathLst>
              <a:path w="286" h="56">
                <a:moveTo>
                  <a:pt x="207" y="56"/>
                </a:moveTo>
                <a:lnTo>
                  <a:pt x="286" y="0"/>
                </a:lnTo>
                <a:lnTo>
                  <a:pt x="69" y="0"/>
                </a:lnTo>
                <a:lnTo>
                  <a:pt x="0" y="56"/>
                </a:lnTo>
                <a:lnTo>
                  <a:pt x="207" y="56"/>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4" name="Freeform 32"/>
          <p:cNvSpPr>
            <a:spLocks/>
          </p:cNvSpPr>
          <p:nvPr/>
        </p:nvSpPr>
        <p:spPr bwMode="auto">
          <a:xfrm>
            <a:off x="6140450" y="3613150"/>
            <a:ext cx="95250" cy="711200"/>
          </a:xfrm>
          <a:custGeom>
            <a:avLst/>
            <a:gdLst/>
            <a:ahLst/>
            <a:cxnLst>
              <a:cxn ang="0">
                <a:pos x="0" y="583"/>
              </a:cxn>
              <a:cxn ang="0">
                <a:pos x="0" y="57"/>
              </a:cxn>
              <a:cxn ang="0">
                <a:pos x="69" y="0"/>
              </a:cxn>
              <a:cxn ang="0">
                <a:pos x="69" y="527"/>
              </a:cxn>
              <a:cxn ang="0">
                <a:pos x="0" y="583"/>
              </a:cxn>
            </a:cxnLst>
            <a:rect l="0" t="0" r="r" b="b"/>
            <a:pathLst>
              <a:path w="69" h="583">
                <a:moveTo>
                  <a:pt x="0" y="583"/>
                </a:moveTo>
                <a:lnTo>
                  <a:pt x="0" y="57"/>
                </a:lnTo>
                <a:lnTo>
                  <a:pt x="69" y="0"/>
                </a:lnTo>
                <a:lnTo>
                  <a:pt x="69" y="527"/>
                </a:lnTo>
                <a:lnTo>
                  <a:pt x="0" y="583"/>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5" name="Rectangle 33"/>
          <p:cNvSpPr>
            <a:spLocks noChangeArrowheads="1"/>
          </p:cNvSpPr>
          <p:nvPr/>
        </p:nvSpPr>
        <p:spPr bwMode="auto">
          <a:xfrm>
            <a:off x="5838825" y="3681413"/>
            <a:ext cx="301625" cy="642937"/>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6" name="Freeform 34"/>
          <p:cNvSpPr>
            <a:spLocks/>
          </p:cNvSpPr>
          <p:nvPr/>
        </p:nvSpPr>
        <p:spPr bwMode="auto">
          <a:xfrm>
            <a:off x="5838825" y="3613150"/>
            <a:ext cx="396875" cy="68263"/>
          </a:xfrm>
          <a:custGeom>
            <a:avLst/>
            <a:gdLst/>
            <a:ahLst/>
            <a:cxnLst>
              <a:cxn ang="0">
                <a:pos x="217" y="57"/>
              </a:cxn>
              <a:cxn ang="0">
                <a:pos x="286" y="0"/>
              </a:cxn>
              <a:cxn ang="0">
                <a:pos x="69" y="0"/>
              </a:cxn>
              <a:cxn ang="0">
                <a:pos x="0" y="57"/>
              </a:cxn>
              <a:cxn ang="0">
                <a:pos x="217" y="57"/>
              </a:cxn>
            </a:cxnLst>
            <a:rect l="0" t="0" r="r" b="b"/>
            <a:pathLst>
              <a:path w="286" h="57">
                <a:moveTo>
                  <a:pt x="217" y="57"/>
                </a:moveTo>
                <a:lnTo>
                  <a:pt x="286" y="0"/>
                </a:lnTo>
                <a:lnTo>
                  <a:pt x="69" y="0"/>
                </a:lnTo>
                <a:lnTo>
                  <a:pt x="0" y="57"/>
                </a:lnTo>
                <a:lnTo>
                  <a:pt x="217" y="57"/>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7" name="Freeform 35"/>
          <p:cNvSpPr>
            <a:spLocks/>
          </p:cNvSpPr>
          <p:nvPr/>
        </p:nvSpPr>
        <p:spPr bwMode="auto">
          <a:xfrm>
            <a:off x="6880225" y="3128963"/>
            <a:ext cx="107950" cy="1195387"/>
          </a:xfrm>
          <a:custGeom>
            <a:avLst/>
            <a:gdLst/>
            <a:ahLst/>
            <a:cxnLst>
              <a:cxn ang="0">
                <a:pos x="0" y="978"/>
              </a:cxn>
              <a:cxn ang="0">
                <a:pos x="0" y="56"/>
              </a:cxn>
              <a:cxn ang="0">
                <a:pos x="79" y="0"/>
              </a:cxn>
              <a:cxn ang="0">
                <a:pos x="79" y="922"/>
              </a:cxn>
              <a:cxn ang="0">
                <a:pos x="0" y="978"/>
              </a:cxn>
            </a:cxnLst>
            <a:rect l="0" t="0" r="r" b="b"/>
            <a:pathLst>
              <a:path w="79" h="978">
                <a:moveTo>
                  <a:pt x="0" y="978"/>
                </a:moveTo>
                <a:lnTo>
                  <a:pt x="0" y="56"/>
                </a:lnTo>
                <a:lnTo>
                  <a:pt x="79" y="0"/>
                </a:lnTo>
                <a:lnTo>
                  <a:pt x="79" y="922"/>
                </a:lnTo>
                <a:lnTo>
                  <a:pt x="0" y="978"/>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8" name="Rectangle 36"/>
          <p:cNvSpPr>
            <a:spLocks noChangeArrowheads="1"/>
          </p:cNvSpPr>
          <p:nvPr/>
        </p:nvSpPr>
        <p:spPr bwMode="auto">
          <a:xfrm>
            <a:off x="6577013" y="3197225"/>
            <a:ext cx="303212" cy="1127125"/>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89" name="Freeform 37"/>
          <p:cNvSpPr>
            <a:spLocks/>
          </p:cNvSpPr>
          <p:nvPr/>
        </p:nvSpPr>
        <p:spPr bwMode="auto">
          <a:xfrm>
            <a:off x="6577013" y="3128963"/>
            <a:ext cx="411162" cy="68262"/>
          </a:xfrm>
          <a:custGeom>
            <a:avLst/>
            <a:gdLst/>
            <a:ahLst/>
            <a:cxnLst>
              <a:cxn ang="0">
                <a:pos x="217" y="56"/>
              </a:cxn>
              <a:cxn ang="0">
                <a:pos x="296" y="0"/>
              </a:cxn>
              <a:cxn ang="0">
                <a:pos x="79" y="0"/>
              </a:cxn>
              <a:cxn ang="0">
                <a:pos x="0" y="56"/>
              </a:cxn>
              <a:cxn ang="0">
                <a:pos x="217" y="56"/>
              </a:cxn>
            </a:cxnLst>
            <a:rect l="0" t="0" r="r" b="b"/>
            <a:pathLst>
              <a:path w="296" h="56">
                <a:moveTo>
                  <a:pt x="217" y="56"/>
                </a:moveTo>
                <a:lnTo>
                  <a:pt x="296" y="0"/>
                </a:lnTo>
                <a:lnTo>
                  <a:pt x="79" y="0"/>
                </a:lnTo>
                <a:lnTo>
                  <a:pt x="0" y="56"/>
                </a:lnTo>
                <a:lnTo>
                  <a:pt x="217" y="56"/>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90" name="Freeform 38"/>
          <p:cNvSpPr>
            <a:spLocks/>
          </p:cNvSpPr>
          <p:nvPr/>
        </p:nvSpPr>
        <p:spPr bwMode="auto">
          <a:xfrm>
            <a:off x="7629525" y="2106613"/>
            <a:ext cx="96838" cy="2217737"/>
          </a:xfrm>
          <a:custGeom>
            <a:avLst/>
            <a:gdLst/>
            <a:ahLst/>
            <a:cxnLst>
              <a:cxn ang="0">
                <a:pos x="0" y="1815"/>
              </a:cxn>
              <a:cxn ang="0">
                <a:pos x="0" y="47"/>
              </a:cxn>
              <a:cxn ang="0">
                <a:pos x="69" y="0"/>
              </a:cxn>
              <a:cxn ang="0">
                <a:pos x="69" y="1759"/>
              </a:cxn>
              <a:cxn ang="0">
                <a:pos x="0" y="1815"/>
              </a:cxn>
            </a:cxnLst>
            <a:rect l="0" t="0" r="r" b="b"/>
            <a:pathLst>
              <a:path w="69" h="1815">
                <a:moveTo>
                  <a:pt x="0" y="1815"/>
                </a:moveTo>
                <a:lnTo>
                  <a:pt x="0" y="47"/>
                </a:lnTo>
                <a:lnTo>
                  <a:pt x="69" y="0"/>
                </a:lnTo>
                <a:lnTo>
                  <a:pt x="69" y="1759"/>
                </a:lnTo>
                <a:lnTo>
                  <a:pt x="0" y="1815"/>
                </a:lnTo>
                <a:close/>
              </a:path>
            </a:pathLst>
          </a:custGeom>
          <a:solidFill>
            <a:srgbClr val="4D4D80"/>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91" name="Rectangle 39"/>
          <p:cNvSpPr>
            <a:spLocks noChangeArrowheads="1"/>
          </p:cNvSpPr>
          <p:nvPr/>
        </p:nvSpPr>
        <p:spPr bwMode="auto">
          <a:xfrm>
            <a:off x="7331075" y="2165350"/>
            <a:ext cx="298450" cy="2159000"/>
          </a:xfrm>
          <a:prstGeom prst="rect">
            <a:avLst/>
          </a:prstGeom>
          <a:solidFill>
            <a:srgbClr val="9999FF"/>
          </a:solidFill>
          <a:ln w="15875">
            <a:solidFill>
              <a:srgbClr val="000000"/>
            </a:solidFill>
            <a:miter lim="800000"/>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92" name="Freeform 40"/>
          <p:cNvSpPr>
            <a:spLocks/>
          </p:cNvSpPr>
          <p:nvPr/>
        </p:nvSpPr>
        <p:spPr bwMode="auto">
          <a:xfrm>
            <a:off x="7331075" y="2106613"/>
            <a:ext cx="395288" cy="58737"/>
          </a:xfrm>
          <a:custGeom>
            <a:avLst/>
            <a:gdLst/>
            <a:ahLst/>
            <a:cxnLst>
              <a:cxn ang="0">
                <a:pos x="216" y="47"/>
              </a:cxn>
              <a:cxn ang="0">
                <a:pos x="285" y="0"/>
              </a:cxn>
              <a:cxn ang="0">
                <a:pos x="69" y="0"/>
              </a:cxn>
              <a:cxn ang="0">
                <a:pos x="0" y="47"/>
              </a:cxn>
              <a:cxn ang="0">
                <a:pos x="216" y="47"/>
              </a:cxn>
            </a:cxnLst>
            <a:rect l="0" t="0" r="r" b="b"/>
            <a:pathLst>
              <a:path w="285" h="47">
                <a:moveTo>
                  <a:pt x="216" y="47"/>
                </a:moveTo>
                <a:lnTo>
                  <a:pt x="285" y="0"/>
                </a:lnTo>
                <a:lnTo>
                  <a:pt x="69" y="0"/>
                </a:lnTo>
                <a:lnTo>
                  <a:pt x="0" y="47"/>
                </a:lnTo>
                <a:lnTo>
                  <a:pt x="216" y="47"/>
                </a:lnTo>
                <a:close/>
              </a:path>
            </a:pathLst>
          </a:custGeom>
          <a:solidFill>
            <a:srgbClr val="7373BF"/>
          </a:solidFill>
          <a:ln w="15875">
            <a:solidFill>
              <a:srgbClr val="000000"/>
            </a:solidFill>
            <a:prstDash val="solid"/>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506793" name="Line 41"/>
          <p:cNvSpPr>
            <a:spLocks noChangeShapeType="1"/>
          </p:cNvSpPr>
          <p:nvPr/>
        </p:nvSpPr>
        <p:spPr bwMode="auto">
          <a:xfrm flipV="1">
            <a:off x="1816100" y="2117725"/>
            <a:ext cx="0" cy="2252663"/>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4" name="Line 42"/>
          <p:cNvSpPr>
            <a:spLocks noChangeShapeType="1"/>
          </p:cNvSpPr>
          <p:nvPr/>
        </p:nvSpPr>
        <p:spPr bwMode="auto">
          <a:xfrm flipH="1">
            <a:off x="1774825" y="4370388"/>
            <a:ext cx="41275" cy="0"/>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5" name="Line 43"/>
          <p:cNvSpPr>
            <a:spLocks noChangeShapeType="1"/>
          </p:cNvSpPr>
          <p:nvPr/>
        </p:nvSpPr>
        <p:spPr bwMode="auto">
          <a:xfrm flipH="1">
            <a:off x="1774825" y="4048125"/>
            <a:ext cx="41275" cy="1588"/>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6" name="Line 44"/>
          <p:cNvSpPr>
            <a:spLocks noChangeShapeType="1"/>
          </p:cNvSpPr>
          <p:nvPr/>
        </p:nvSpPr>
        <p:spPr bwMode="auto">
          <a:xfrm flipH="1">
            <a:off x="1774825" y="3725863"/>
            <a:ext cx="41275" cy="158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7" name="Line 45"/>
          <p:cNvSpPr>
            <a:spLocks noChangeShapeType="1"/>
          </p:cNvSpPr>
          <p:nvPr/>
        </p:nvSpPr>
        <p:spPr bwMode="auto">
          <a:xfrm flipH="1">
            <a:off x="1774825" y="3405188"/>
            <a:ext cx="41275" cy="158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8" name="Line 46"/>
          <p:cNvSpPr>
            <a:spLocks noChangeShapeType="1"/>
          </p:cNvSpPr>
          <p:nvPr/>
        </p:nvSpPr>
        <p:spPr bwMode="auto">
          <a:xfrm flipH="1">
            <a:off x="1774825" y="3082925"/>
            <a:ext cx="41275" cy="1588"/>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799" name="Line 47"/>
          <p:cNvSpPr>
            <a:spLocks noChangeShapeType="1"/>
          </p:cNvSpPr>
          <p:nvPr/>
        </p:nvSpPr>
        <p:spPr bwMode="auto">
          <a:xfrm flipH="1">
            <a:off x="1774825" y="2762250"/>
            <a:ext cx="41275" cy="0"/>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00" name="Line 48"/>
          <p:cNvSpPr>
            <a:spLocks noChangeShapeType="1"/>
          </p:cNvSpPr>
          <p:nvPr/>
        </p:nvSpPr>
        <p:spPr bwMode="auto">
          <a:xfrm flipH="1">
            <a:off x="1774825" y="2438400"/>
            <a:ext cx="41275" cy="1588"/>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01" name="Line 49"/>
          <p:cNvSpPr>
            <a:spLocks noChangeShapeType="1"/>
          </p:cNvSpPr>
          <p:nvPr/>
        </p:nvSpPr>
        <p:spPr bwMode="auto">
          <a:xfrm flipH="1">
            <a:off x="1774825" y="2117725"/>
            <a:ext cx="41275" cy="1588"/>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11314" name="Rectangle 50"/>
          <p:cNvSpPr>
            <a:spLocks noChangeArrowheads="1"/>
          </p:cNvSpPr>
          <p:nvPr/>
        </p:nvSpPr>
        <p:spPr bwMode="auto">
          <a:xfrm>
            <a:off x="1444625" y="4278313"/>
            <a:ext cx="714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a:t>
            </a:r>
            <a:endParaRPr lang="en-US" altLang="zh-TW" sz="2900" b="0">
              <a:solidFill>
                <a:schemeClr val="tx2"/>
              </a:solidFill>
              <a:latin typeface="Helvetica" pitchFamily="34" charset="0"/>
              <a:ea typeface="新細明體" pitchFamily="18" charset="-120"/>
            </a:endParaRPr>
          </a:p>
        </p:txBody>
      </p:sp>
      <p:sp>
        <p:nvSpPr>
          <p:cNvPr id="11315" name="Rectangle 51"/>
          <p:cNvSpPr>
            <a:spLocks noChangeArrowheads="1"/>
          </p:cNvSpPr>
          <p:nvPr/>
        </p:nvSpPr>
        <p:spPr bwMode="auto">
          <a:xfrm>
            <a:off x="838200" y="3956050"/>
            <a:ext cx="965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1,000,000</a:t>
            </a:r>
            <a:endParaRPr lang="en-US" altLang="zh-TW" sz="2900" b="0">
              <a:solidFill>
                <a:schemeClr val="tx2"/>
              </a:solidFill>
              <a:latin typeface="Helvetica" pitchFamily="34" charset="0"/>
              <a:ea typeface="新細明體" pitchFamily="18" charset="-120"/>
            </a:endParaRPr>
          </a:p>
        </p:txBody>
      </p:sp>
      <p:sp>
        <p:nvSpPr>
          <p:cNvPr id="11316" name="Rectangle 52"/>
          <p:cNvSpPr>
            <a:spLocks noChangeArrowheads="1"/>
          </p:cNvSpPr>
          <p:nvPr/>
        </p:nvSpPr>
        <p:spPr bwMode="auto">
          <a:xfrm>
            <a:off x="812800" y="3635375"/>
            <a:ext cx="965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2,000,000</a:t>
            </a:r>
            <a:endParaRPr lang="en-US" altLang="zh-TW" sz="2900" b="0">
              <a:solidFill>
                <a:schemeClr val="tx2"/>
              </a:solidFill>
              <a:latin typeface="Helvetica" pitchFamily="34" charset="0"/>
              <a:ea typeface="新細明體" pitchFamily="18" charset="-120"/>
            </a:endParaRPr>
          </a:p>
        </p:txBody>
      </p:sp>
      <p:sp>
        <p:nvSpPr>
          <p:cNvPr id="11317" name="Rectangle 53"/>
          <p:cNvSpPr>
            <a:spLocks noChangeArrowheads="1"/>
          </p:cNvSpPr>
          <p:nvPr/>
        </p:nvSpPr>
        <p:spPr bwMode="auto">
          <a:xfrm>
            <a:off x="812800" y="3313113"/>
            <a:ext cx="965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3,000,000</a:t>
            </a:r>
            <a:endParaRPr lang="en-US" altLang="zh-TW" sz="2900" b="0">
              <a:solidFill>
                <a:schemeClr val="tx2"/>
              </a:solidFill>
              <a:latin typeface="Helvetica" pitchFamily="34" charset="0"/>
              <a:ea typeface="新細明體" pitchFamily="18" charset="-120"/>
            </a:endParaRPr>
          </a:p>
        </p:txBody>
      </p:sp>
      <p:sp>
        <p:nvSpPr>
          <p:cNvPr id="11318" name="Rectangle 54"/>
          <p:cNvSpPr>
            <a:spLocks noChangeArrowheads="1"/>
          </p:cNvSpPr>
          <p:nvPr/>
        </p:nvSpPr>
        <p:spPr bwMode="auto">
          <a:xfrm>
            <a:off x="812800" y="2990850"/>
            <a:ext cx="965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4,000,000</a:t>
            </a:r>
            <a:endParaRPr lang="en-US" altLang="zh-TW" sz="2900" b="0">
              <a:solidFill>
                <a:schemeClr val="tx2"/>
              </a:solidFill>
              <a:latin typeface="Helvetica" pitchFamily="34" charset="0"/>
              <a:ea typeface="新細明體" pitchFamily="18" charset="-120"/>
            </a:endParaRPr>
          </a:p>
        </p:txBody>
      </p:sp>
      <p:sp>
        <p:nvSpPr>
          <p:cNvPr id="11319" name="Rectangle 55"/>
          <p:cNvSpPr>
            <a:spLocks noChangeArrowheads="1"/>
          </p:cNvSpPr>
          <p:nvPr/>
        </p:nvSpPr>
        <p:spPr bwMode="auto">
          <a:xfrm>
            <a:off x="812800" y="2670175"/>
            <a:ext cx="965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5,000,000</a:t>
            </a:r>
            <a:endParaRPr lang="en-US" altLang="zh-TW" sz="2900" b="0">
              <a:solidFill>
                <a:schemeClr val="tx2"/>
              </a:solidFill>
              <a:latin typeface="Helvetica" pitchFamily="34" charset="0"/>
              <a:ea typeface="新細明體" pitchFamily="18" charset="-120"/>
            </a:endParaRPr>
          </a:p>
        </p:txBody>
      </p:sp>
      <p:sp>
        <p:nvSpPr>
          <p:cNvPr id="11320" name="Rectangle 56"/>
          <p:cNvSpPr>
            <a:spLocks noChangeArrowheads="1"/>
          </p:cNvSpPr>
          <p:nvPr/>
        </p:nvSpPr>
        <p:spPr bwMode="auto">
          <a:xfrm>
            <a:off x="812800" y="2347913"/>
            <a:ext cx="965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6,000,000</a:t>
            </a:r>
            <a:endParaRPr lang="en-US" altLang="zh-TW" sz="2900" b="0">
              <a:solidFill>
                <a:schemeClr val="tx2"/>
              </a:solidFill>
              <a:latin typeface="Helvetica" pitchFamily="34" charset="0"/>
              <a:ea typeface="新細明體" pitchFamily="18" charset="-120"/>
            </a:endParaRPr>
          </a:p>
        </p:txBody>
      </p:sp>
      <p:sp>
        <p:nvSpPr>
          <p:cNvPr id="11321" name="Rectangle 57"/>
          <p:cNvSpPr>
            <a:spLocks noChangeArrowheads="1"/>
          </p:cNvSpPr>
          <p:nvPr/>
        </p:nvSpPr>
        <p:spPr bwMode="auto">
          <a:xfrm>
            <a:off x="812800" y="2027238"/>
            <a:ext cx="965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7,000,000</a:t>
            </a:r>
            <a:endParaRPr lang="en-US" altLang="zh-TW" sz="2900" b="0">
              <a:solidFill>
                <a:schemeClr val="tx2"/>
              </a:solidFill>
              <a:latin typeface="Helvetica" pitchFamily="34" charset="0"/>
              <a:ea typeface="新細明體" pitchFamily="18" charset="-120"/>
            </a:endParaRPr>
          </a:p>
        </p:txBody>
      </p:sp>
      <p:sp>
        <p:nvSpPr>
          <p:cNvPr id="2506810" name="Line 58"/>
          <p:cNvSpPr>
            <a:spLocks noChangeShapeType="1"/>
          </p:cNvSpPr>
          <p:nvPr/>
        </p:nvSpPr>
        <p:spPr bwMode="auto">
          <a:xfrm>
            <a:off x="1816100" y="4370388"/>
            <a:ext cx="5951538" cy="0"/>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1" name="Line 59"/>
          <p:cNvSpPr>
            <a:spLocks noChangeShapeType="1"/>
          </p:cNvSpPr>
          <p:nvPr/>
        </p:nvSpPr>
        <p:spPr bwMode="auto">
          <a:xfrm>
            <a:off x="1816100" y="4370388"/>
            <a:ext cx="0"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2" name="Line 60"/>
          <p:cNvSpPr>
            <a:spLocks noChangeShapeType="1"/>
          </p:cNvSpPr>
          <p:nvPr/>
        </p:nvSpPr>
        <p:spPr bwMode="auto">
          <a:xfrm>
            <a:off x="2554288" y="4370388"/>
            <a:ext cx="0"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3" name="Line 61"/>
          <p:cNvSpPr>
            <a:spLocks noChangeShapeType="1"/>
          </p:cNvSpPr>
          <p:nvPr/>
        </p:nvSpPr>
        <p:spPr bwMode="auto">
          <a:xfrm>
            <a:off x="3306763" y="4370388"/>
            <a:ext cx="1587"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4" name="Line 62"/>
          <p:cNvSpPr>
            <a:spLocks noChangeShapeType="1"/>
          </p:cNvSpPr>
          <p:nvPr/>
        </p:nvSpPr>
        <p:spPr bwMode="auto">
          <a:xfrm>
            <a:off x="4046538" y="4370388"/>
            <a:ext cx="1587"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5" name="Line 63"/>
          <p:cNvSpPr>
            <a:spLocks noChangeShapeType="1"/>
          </p:cNvSpPr>
          <p:nvPr/>
        </p:nvSpPr>
        <p:spPr bwMode="auto">
          <a:xfrm>
            <a:off x="4799013" y="4370388"/>
            <a:ext cx="1587"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6" name="Line 64"/>
          <p:cNvSpPr>
            <a:spLocks noChangeShapeType="1"/>
          </p:cNvSpPr>
          <p:nvPr/>
        </p:nvSpPr>
        <p:spPr bwMode="auto">
          <a:xfrm>
            <a:off x="5537200" y="4370388"/>
            <a:ext cx="1588"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7" name="Line 65"/>
          <p:cNvSpPr>
            <a:spLocks noChangeShapeType="1"/>
          </p:cNvSpPr>
          <p:nvPr/>
        </p:nvSpPr>
        <p:spPr bwMode="auto">
          <a:xfrm>
            <a:off x="6289675" y="4370388"/>
            <a:ext cx="1588"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8" name="Line 66"/>
          <p:cNvSpPr>
            <a:spLocks noChangeShapeType="1"/>
          </p:cNvSpPr>
          <p:nvPr/>
        </p:nvSpPr>
        <p:spPr bwMode="auto">
          <a:xfrm>
            <a:off x="7029450" y="4370388"/>
            <a:ext cx="1588"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506819" name="Line 67"/>
          <p:cNvSpPr>
            <a:spLocks noChangeShapeType="1"/>
          </p:cNvSpPr>
          <p:nvPr/>
        </p:nvSpPr>
        <p:spPr bwMode="auto">
          <a:xfrm>
            <a:off x="7767638" y="4370388"/>
            <a:ext cx="1587" cy="33337"/>
          </a:xfrm>
          <a:prstGeom prst="line">
            <a:avLst/>
          </a:prstGeom>
          <a:noFill/>
          <a:ln w="0">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11332" name="Rectangle 68"/>
          <p:cNvSpPr>
            <a:spLocks noChangeArrowheads="1"/>
          </p:cNvSpPr>
          <p:nvPr/>
        </p:nvSpPr>
        <p:spPr bwMode="auto">
          <a:xfrm>
            <a:off x="1984375"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1999</a:t>
            </a:r>
            <a:endParaRPr lang="en-US" altLang="zh-TW" sz="2900" b="0">
              <a:solidFill>
                <a:schemeClr val="tx2"/>
              </a:solidFill>
              <a:latin typeface="Helvetica" pitchFamily="34" charset="0"/>
              <a:ea typeface="新細明體" pitchFamily="18" charset="-120"/>
            </a:endParaRPr>
          </a:p>
        </p:txBody>
      </p:sp>
      <p:sp>
        <p:nvSpPr>
          <p:cNvPr id="11333" name="Rectangle 69"/>
          <p:cNvSpPr>
            <a:spLocks noChangeArrowheads="1"/>
          </p:cNvSpPr>
          <p:nvPr/>
        </p:nvSpPr>
        <p:spPr bwMode="auto">
          <a:xfrm>
            <a:off x="2735263"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2000</a:t>
            </a:r>
            <a:endParaRPr lang="en-US" altLang="zh-TW" sz="2900" b="0">
              <a:solidFill>
                <a:schemeClr val="tx2"/>
              </a:solidFill>
              <a:latin typeface="Helvetica" pitchFamily="34" charset="0"/>
              <a:ea typeface="新細明體" pitchFamily="18" charset="-120"/>
            </a:endParaRPr>
          </a:p>
        </p:txBody>
      </p:sp>
      <p:sp>
        <p:nvSpPr>
          <p:cNvPr id="11334" name="Rectangle 70"/>
          <p:cNvSpPr>
            <a:spLocks noChangeArrowheads="1"/>
          </p:cNvSpPr>
          <p:nvPr/>
        </p:nvSpPr>
        <p:spPr bwMode="auto">
          <a:xfrm>
            <a:off x="3476625"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2001</a:t>
            </a:r>
            <a:endParaRPr lang="en-US" altLang="zh-TW" sz="2900" b="0">
              <a:solidFill>
                <a:schemeClr val="tx2"/>
              </a:solidFill>
              <a:latin typeface="Helvetica" pitchFamily="34" charset="0"/>
              <a:ea typeface="新細明體" pitchFamily="18" charset="-120"/>
            </a:endParaRPr>
          </a:p>
        </p:txBody>
      </p:sp>
      <p:sp>
        <p:nvSpPr>
          <p:cNvPr id="11335" name="Rectangle 71"/>
          <p:cNvSpPr>
            <a:spLocks noChangeArrowheads="1"/>
          </p:cNvSpPr>
          <p:nvPr/>
        </p:nvSpPr>
        <p:spPr bwMode="auto">
          <a:xfrm>
            <a:off x="4214813"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2002</a:t>
            </a:r>
            <a:endParaRPr lang="en-US" altLang="zh-TW" sz="2900" b="0">
              <a:solidFill>
                <a:schemeClr val="tx2"/>
              </a:solidFill>
              <a:latin typeface="Helvetica" pitchFamily="34" charset="0"/>
              <a:ea typeface="新細明體" pitchFamily="18" charset="-120"/>
            </a:endParaRPr>
          </a:p>
        </p:txBody>
      </p:sp>
      <p:sp>
        <p:nvSpPr>
          <p:cNvPr id="11336" name="Rectangle 72"/>
          <p:cNvSpPr>
            <a:spLocks noChangeArrowheads="1"/>
          </p:cNvSpPr>
          <p:nvPr/>
        </p:nvSpPr>
        <p:spPr bwMode="auto">
          <a:xfrm>
            <a:off x="4967288"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2003</a:t>
            </a:r>
            <a:endParaRPr lang="en-US" altLang="zh-TW" sz="2900" b="0">
              <a:solidFill>
                <a:schemeClr val="tx2"/>
              </a:solidFill>
              <a:latin typeface="Helvetica" pitchFamily="34" charset="0"/>
              <a:ea typeface="新細明體" pitchFamily="18" charset="-120"/>
            </a:endParaRPr>
          </a:p>
        </p:txBody>
      </p:sp>
      <p:sp>
        <p:nvSpPr>
          <p:cNvPr id="11337" name="Rectangle 73"/>
          <p:cNvSpPr>
            <a:spLocks noChangeArrowheads="1"/>
          </p:cNvSpPr>
          <p:nvPr/>
        </p:nvSpPr>
        <p:spPr bwMode="auto">
          <a:xfrm>
            <a:off x="5708650"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2004</a:t>
            </a:r>
            <a:endParaRPr lang="en-US" altLang="zh-TW" sz="2900" b="0">
              <a:solidFill>
                <a:schemeClr val="tx2"/>
              </a:solidFill>
              <a:latin typeface="Helvetica" pitchFamily="34" charset="0"/>
              <a:ea typeface="新細明體" pitchFamily="18" charset="-120"/>
            </a:endParaRPr>
          </a:p>
        </p:txBody>
      </p:sp>
      <p:sp>
        <p:nvSpPr>
          <p:cNvPr id="11338" name="Rectangle 74"/>
          <p:cNvSpPr>
            <a:spLocks noChangeArrowheads="1"/>
          </p:cNvSpPr>
          <p:nvPr/>
        </p:nvSpPr>
        <p:spPr bwMode="auto">
          <a:xfrm>
            <a:off x="6457950"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2005</a:t>
            </a:r>
            <a:endParaRPr lang="en-US" altLang="zh-TW" sz="2900" b="0">
              <a:solidFill>
                <a:schemeClr val="tx2"/>
              </a:solidFill>
              <a:latin typeface="Helvetica" pitchFamily="34" charset="0"/>
              <a:ea typeface="新細明體" pitchFamily="18" charset="-120"/>
            </a:endParaRPr>
          </a:p>
        </p:txBody>
      </p:sp>
      <p:sp>
        <p:nvSpPr>
          <p:cNvPr id="11339" name="Rectangle 75"/>
          <p:cNvSpPr>
            <a:spLocks noChangeArrowheads="1"/>
          </p:cNvSpPr>
          <p:nvPr/>
        </p:nvSpPr>
        <p:spPr bwMode="auto">
          <a:xfrm>
            <a:off x="7196138" y="4473575"/>
            <a:ext cx="482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700">
                <a:solidFill>
                  <a:srgbClr val="000000"/>
                </a:solidFill>
                <a:latin typeface="Helvetica" pitchFamily="34" charset="0"/>
                <a:ea typeface="新細明體" pitchFamily="18" charset="-120"/>
              </a:rPr>
              <a:t>2006</a:t>
            </a:r>
            <a:endParaRPr lang="en-US" altLang="zh-TW" sz="2900" b="0">
              <a:solidFill>
                <a:schemeClr val="tx2"/>
              </a:solidFill>
              <a:latin typeface="Helvetica" pitchFamily="34" charset="0"/>
              <a:ea typeface="新細明體" pitchFamily="18" charset="-120"/>
            </a:endParaRPr>
          </a:p>
        </p:txBody>
      </p:sp>
      <p:sp>
        <p:nvSpPr>
          <p:cNvPr id="11340" name="Rectangle 76"/>
          <p:cNvSpPr>
            <a:spLocks noChangeArrowheads="1"/>
          </p:cNvSpPr>
          <p:nvPr/>
        </p:nvSpPr>
        <p:spPr bwMode="auto">
          <a:xfrm>
            <a:off x="3687763" y="1406525"/>
            <a:ext cx="149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0738" eaLnBrk="1" hangingPunct="1">
              <a:spcBef>
                <a:spcPct val="50000"/>
              </a:spcBef>
            </a:pPr>
            <a:r>
              <a:rPr lang="en-US" altLang="zh-TW" sz="1800">
                <a:solidFill>
                  <a:srgbClr val="000000"/>
                </a:solidFill>
                <a:latin typeface="Helvetica" pitchFamily="34" charset="0"/>
                <a:ea typeface="新細明體" pitchFamily="18" charset="-120"/>
              </a:rPr>
              <a:t>(in Terabytes)</a:t>
            </a:r>
            <a:endParaRPr lang="en-US" altLang="zh-TW" sz="2900" b="0">
              <a:solidFill>
                <a:schemeClr val="tx2"/>
              </a:solidFill>
              <a:latin typeface="Helvetica" pitchFamily="34" charset="0"/>
              <a:ea typeface="新細明體" pitchFamily="18" charset="-120"/>
            </a:endParaRPr>
          </a:p>
        </p:txBody>
      </p:sp>
      <p:sp>
        <p:nvSpPr>
          <p:cNvPr id="2506829" name="Rectangle 77"/>
          <p:cNvSpPr>
            <a:spLocks noChangeArrowheads="1"/>
          </p:cNvSpPr>
          <p:nvPr/>
        </p:nvSpPr>
        <p:spPr bwMode="auto">
          <a:xfrm>
            <a:off x="514350" y="1246188"/>
            <a:ext cx="7720013" cy="3630612"/>
          </a:xfrm>
          <a:prstGeom prst="rect">
            <a:avLst/>
          </a:prstGeom>
          <a:noFill/>
          <a:ln w="15875">
            <a:solidFill>
              <a:srgbClr val="00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grpSp>
        <p:nvGrpSpPr>
          <p:cNvPr id="11342" name="Group 78"/>
          <p:cNvGrpSpPr>
            <a:grpSpLocks/>
          </p:cNvGrpSpPr>
          <p:nvPr/>
        </p:nvGrpSpPr>
        <p:grpSpPr bwMode="auto">
          <a:xfrm>
            <a:off x="2082800" y="2798763"/>
            <a:ext cx="2316163" cy="1217612"/>
            <a:chOff x="1514" y="2279"/>
            <a:chExt cx="1668" cy="997"/>
          </a:xfrm>
        </p:grpSpPr>
        <p:sp>
          <p:nvSpPr>
            <p:cNvPr id="2506831" name="Line 79"/>
            <p:cNvSpPr>
              <a:spLocks noChangeShapeType="1"/>
            </p:cNvSpPr>
            <p:nvPr/>
          </p:nvSpPr>
          <p:spPr bwMode="auto">
            <a:xfrm rot="21420374" flipV="1">
              <a:off x="1918" y="3260"/>
              <a:ext cx="933" cy="16"/>
            </a:xfrm>
            <a:prstGeom prst="line">
              <a:avLst/>
            </a:prstGeom>
            <a:noFill/>
            <a:ln w="57150">
              <a:solidFill>
                <a:srgbClr val="0066FF"/>
              </a:solidFill>
              <a:round/>
              <a:headEnd type="oval" w="med" len="med"/>
              <a:tailEnd type="oval" w="med" len="med"/>
            </a:ln>
            <a:effectLst/>
          </p:spPr>
          <p:txBody>
            <a:bodyPr wrap="none" lIns="82048" tIns="41025" rIns="82048" bIns="41025">
              <a:spAutoFit/>
            </a:bodyPr>
            <a:lstStyle/>
            <a:p>
              <a:pPr>
                <a:defRPr/>
              </a:pPr>
              <a:endParaRPr lang="zh-TW" altLang="en-US">
                <a:effectLst>
                  <a:outerShdw blurRad="38100" dist="38100" dir="2700000" algn="tl">
                    <a:srgbClr val="000000">
                      <a:alpha val="43137"/>
                    </a:srgbClr>
                  </a:outerShdw>
                </a:effectLst>
              </a:endParaRPr>
            </a:p>
          </p:txBody>
        </p:sp>
        <p:sp>
          <p:nvSpPr>
            <p:cNvPr id="11348" name="Text Box 80"/>
            <p:cNvSpPr txBox="1">
              <a:spLocks noChangeArrowheads="1"/>
            </p:cNvSpPr>
            <p:nvPr/>
          </p:nvSpPr>
          <p:spPr bwMode="auto">
            <a:xfrm>
              <a:off x="1514" y="2279"/>
              <a:ext cx="1668"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48" tIns="41025" rIns="82048" bIns="41025">
              <a:spAutoFit/>
            </a:bodyPr>
            <a:lstStyle>
              <a:lvl1pPr defTabSz="820738">
                <a:defRPr sz="2400" b="1">
                  <a:solidFill>
                    <a:schemeClr val="tx1"/>
                  </a:solidFill>
                  <a:latin typeface="Times New Roman" pitchFamily="18" charset="0"/>
                </a:defRPr>
              </a:lvl1pPr>
              <a:lvl2pPr marL="742950" indent="-285750" defTabSz="820738">
                <a:defRPr sz="2400" b="1">
                  <a:solidFill>
                    <a:schemeClr val="tx1"/>
                  </a:solidFill>
                  <a:latin typeface="Times New Roman" pitchFamily="18" charset="0"/>
                </a:defRPr>
              </a:lvl2pPr>
              <a:lvl3pPr marL="1143000" indent="-228600" defTabSz="820738">
                <a:defRPr sz="2400" b="1">
                  <a:solidFill>
                    <a:schemeClr val="tx1"/>
                  </a:solidFill>
                  <a:latin typeface="Times New Roman" pitchFamily="18" charset="0"/>
                </a:defRPr>
              </a:lvl3pPr>
              <a:lvl4pPr marL="1600200" indent="-228600" defTabSz="820738">
                <a:defRPr sz="2400" b="1">
                  <a:solidFill>
                    <a:schemeClr val="tx1"/>
                  </a:solidFill>
                  <a:latin typeface="Times New Roman" pitchFamily="18" charset="0"/>
                </a:defRPr>
              </a:lvl4pPr>
              <a:lvl5pPr marL="2057400" indent="-228600" defTabSz="820738">
                <a:defRPr sz="2400" b="1">
                  <a:solidFill>
                    <a:schemeClr val="tx1"/>
                  </a:solidFill>
                  <a:latin typeface="Times New Roman" pitchFamily="18" charset="0"/>
                </a:defRPr>
              </a:lvl5pPr>
              <a:lvl6pPr marL="2514600" indent="-228600" algn="ctr" defTabSz="820738" eaLnBrk="0" fontAlgn="base" hangingPunct="0">
                <a:spcBef>
                  <a:spcPct val="0"/>
                </a:spcBef>
                <a:spcAft>
                  <a:spcPct val="0"/>
                </a:spcAft>
                <a:defRPr sz="2400" b="1">
                  <a:solidFill>
                    <a:schemeClr val="tx1"/>
                  </a:solidFill>
                  <a:latin typeface="Times New Roman" pitchFamily="18" charset="0"/>
                </a:defRPr>
              </a:lvl6pPr>
              <a:lvl7pPr marL="2971800" indent="-228600" algn="ctr" defTabSz="820738" eaLnBrk="0" fontAlgn="base" hangingPunct="0">
                <a:spcBef>
                  <a:spcPct val="0"/>
                </a:spcBef>
                <a:spcAft>
                  <a:spcPct val="0"/>
                </a:spcAft>
                <a:defRPr sz="2400" b="1">
                  <a:solidFill>
                    <a:schemeClr val="tx1"/>
                  </a:solidFill>
                  <a:latin typeface="Times New Roman" pitchFamily="18" charset="0"/>
                </a:defRPr>
              </a:lvl7pPr>
              <a:lvl8pPr marL="3429000" indent="-228600" algn="ctr" defTabSz="820738" eaLnBrk="0" fontAlgn="base" hangingPunct="0">
                <a:spcBef>
                  <a:spcPct val="0"/>
                </a:spcBef>
                <a:spcAft>
                  <a:spcPct val="0"/>
                </a:spcAft>
                <a:defRPr sz="2400" b="1">
                  <a:solidFill>
                    <a:schemeClr val="tx1"/>
                  </a:solidFill>
                  <a:latin typeface="Times New Roman" pitchFamily="18" charset="0"/>
                </a:defRPr>
              </a:lvl8pPr>
              <a:lvl9pPr marL="3886200" indent="-228600" algn="ctr" defTabSz="820738"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600">
                  <a:latin typeface="Helvetica" pitchFamily="34" charset="0"/>
                  <a:ea typeface="新細明體" pitchFamily="18" charset="-120"/>
                </a:rPr>
                <a:t>From 1999 to 2001</a:t>
              </a:r>
            </a:p>
            <a:p>
              <a:pPr eaLnBrk="1" hangingPunct="1"/>
              <a:r>
                <a:rPr lang="en-US" altLang="zh-TW" sz="1600">
                  <a:latin typeface="Helvetica" pitchFamily="34" charset="0"/>
                  <a:ea typeface="新細明體" pitchFamily="18" charset="-120"/>
                </a:rPr>
                <a:t>Storage Shipped grew</a:t>
              </a:r>
            </a:p>
            <a:p>
              <a:pPr eaLnBrk="1" hangingPunct="1"/>
              <a:r>
                <a:rPr lang="en-US" altLang="zh-TW" sz="1600">
                  <a:latin typeface="Helvetica" pitchFamily="34" charset="0"/>
                  <a:ea typeface="新細明體" pitchFamily="18" charset="-120"/>
                </a:rPr>
                <a:t>at 78% CAGR</a:t>
              </a:r>
            </a:p>
          </p:txBody>
        </p:sp>
      </p:grpSp>
      <p:grpSp>
        <p:nvGrpSpPr>
          <p:cNvPr id="11343" name="Group 81"/>
          <p:cNvGrpSpPr>
            <a:grpSpLocks/>
          </p:cNvGrpSpPr>
          <p:nvPr/>
        </p:nvGrpSpPr>
        <p:grpSpPr bwMode="auto">
          <a:xfrm>
            <a:off x="3581400" y="2209800"/>
            <a:ext cx="3854450" cy="906463"/>
            <a:chOff x="2640" y="1955"/>
            <a:chExt cx="2775" cy="741"/>
          </a:xfrm>
        </p:grpSpPr>
        <p:sp>
          <p:nvSpPr>
            <p:cNvPr id="2506834" name="Line 82"/>
            <p:cNvSpPr>
              <a:spLocks noChangeShapeType="1"/>
            </p:cNvSpPr>
            <p:nvPr/>
          </p:nvSpPr>
          <p:spPr bwMode="auto">
            <a:xfrm rot="19279409">
              <a:off x="2640" y="2355"/>
              <a:ext cx="2775" cy="230"/>
            </a:xfrm>
            <a:prstGeom prst="line">
              <a:avLst/>
            </a:prstGeom>
            <a:noFill/>
            <a:ln w="57150">
              <a:solidFill>
                <a:srgbClr val="0066FF"/>
              </a:solidFill>
              <a:round/>
              <a:headEnd type="oval" w="med" len="med"/>
              <a:tailEnd type="oval" w="med" len="med"/>
            </a:ln>
            <a:effectLst/>
          </p:spPr>
          <p:txBody>
            <a:bodyPr wrap="none" lIns="82048" tIns="41025" rIns="82048" bIns="41025">
              <a:spAutoFit/>
            </a:bodyPr>
            <a:lstStyle/>
            <a:p>
              <a:pPr>
                <a:defRPr/>
              </a:pPr>
              <a:endParaRPr lang="zh-TW" altLang="en-US">
                <a:effectLst>
                  <a:outerShdw blurRad="38100" dist="38100" dir="2700000" algn="tl">
                    <a:srgbClr val="000000">
                      <a:alpha val="43137"/>
                    </a:srgbClr>
                  </a:outerShdw>
                </a:effectLst>
              </a:endParaRPr>
            </a:p>
          </p:txBody>
        </p:sp>
        <p:sp>
          <p:nvSpPr>
            <p:cNvPr id="2506835" name="Text Box 83"/>
            <p:cNvSpPr txBox="1">
              <a:spLocks noChangeArrowheads="1"/>
            </p:cNvSpPr>
            <p:nvPr/>
          </p:nvSpPr>
          <p:spPr bwMode="auto">
            <a:xfrm>
              <a:off x="3117" y="1955"/>
              <a:ext cx="1841" cy="741"/>
            </a:xfrm>
            <a:prstGeom prst="rect">
              <a:avLst/>
            </a:prstGeom>
            <a:solidFill>
              <a:schemeClr val="bg1"/>
            </a:solidFill>
            <a:ln w="9525">
              <a:noFill/>
              <a:miter lim="800000"/>
              <a:headEnd/>
              <a:tailEnd/>
            </a:ln>
            <a:effectLst/>
          </p:spPr>
          <p:txBody>
            <a:bodyPr wrap="none" lIns="82048" tIns="41025" rIns="82048" bIns="41025">
              <a:spAutoFit/>
            </a:bodyPr>
            <a:lstStyle/>
            <a:p>
              <a:pPr defTabSz="820738" eaLnBrk="1" hangingPunct="1">
                <a:defRPr/>
              </a:pPr>
              <a:r>
                <a:rPr lang="en-US" altLang="zh-TW" sz="1800">
                  <a:solidFill>
                    <a:srgbClr val="0066FF"/>
                  </a:solidFill>
                  <a:effectLst>
                    <a:outerShdw blurRad="38100" dist="38100" dir="2700000" algn="tl">
                      <a:srgbClr val="C0C0C0"/>
                    </a:outerShdw>
                  </a:effectLst>
                  <a:latin typeface="Helvetica" pitchFamily="34" charset="0"/>
                  <a:ea typeface="PMingLiU" pitchFamily="18" charset="-120"/>
                </a:rPr>
                <a:t>From 2002 to 2006</a:t>
              </a:r>
            </a:p>
            <a:p>
              <a:pPr defTabSz="820738" eaLnBrk="1" hangingPunct="1">
                <a:defRPr/>
              </a:pPr>
              <a:r>
                <a:rPr lang="en-US" altLang="zh-TW" sz="1800">
                  <a:solidFill>
                    <a:srgbClr val="0066FF"/>
                  </a:solidFill>
                  <a:effectLst>
                    <a:outerShdw blurRad="38100" dist="38100" dir="2700000" algn="tl">
                      <a:srgbClr val="C0C0C0"/>
                    </a:outerShdw>
                  </a:effectLst>
                  <a:latin typeface="Helvetica" pitchFamily="34" charset="0"/>
                  <a:ea typeface="PMingLiU" pitchFamily="18" charset="-120"/>
                </a:rPr>
                <a:t>Storage shipped grew</a:t>
              </a:r>
            </a:p>
            <a:p>
              <a:pPr defTabSz="820738" eaLnBrk="1" hangingPunct="1">
                <a:defRPr/>
              </a:pPr>
              <a:r>
                <a:rPr lang="en-US" altLang="zh-TW" sz="1800">
                  <a:solidFill>
                    <a:srgbClr val="0066FF"/>
                  </a:solidFill>
                  <a:effectLst>
                    <a:outerShdw blurRad="38100" dist="38100" dir="2700000" algn="tl">
                      <a:srgbClr val="C0C0C0"/>
                    </a:outerShdw>
                  </a:effectLst>
                  <a:latin typeface="Helvetica" pitchFamily="34" charset="0"/>
                  <a:ea typeface="PMingLiU" pitchFamily="18" charset="-120"/>
                </a:rPr>
                <a:t>at 83% CAGR</a:t>
              </a:r>
            </a:p>
          </p:txBody>
        </p:sp>
      </p:grpSp>
      <p:sp>
        <p:nvSpPr>
          <p:cNvPr id="11344" name="Rectangle 84"/>
          <p:cNvSpPr>
            <a:spLocks noGrp="1" noChangeArrowheads="1"/>
          </p:cNvSpPr>
          <p:nvPr>
            <p:ph type="title"/>
          </p:nvPr>
        </p:nvSpPr>
        <p:spPr/>
        <p:txBody>
          <a:bodyPr/>
          <a:lstStyle/>
          <a:p>
            <a:r>
              <a:rPr lang="en-US" altLang="zh-TW" b="1" smtClean="0">
                <a:solidFill>
                  <a:srgbClr val="FF3300"/>
                </a:solidFill>
                <a:ea typeface="新細明體" pitchFamily="18" charset="-120"/>
              </a:rPr>
              <a:t>Data Growth Trends</a:t>
            </a:r>
          </a:p>
        </p:txBody>
      </p:sp>
    </p:spTree>
    <p:extLst>
      <p:ext uri="{BB962C8B-B14F-4D97-AF65-F5344CB8AC3E}">
        <p14:creationId xmlns:p14="http://schemas.microsoft.com/office/powerpoint/2010/main" val="220681706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Storage Cost</a:t>
            </a:r>
          </a:p>
        </p:txBody>
      </p:sp>
      <p:sp>
        <p:nvSpPr>
          <p:cNvPr id="2513923" name="Rectangle 3"/>
          <p:cNvSpPr>
            <a:spLocks noChangeArrowheads="1"/>
          </p:cNvSpPr>
          <p:nvPr/>
        </p:nvSpPr>
        <p:spPr bwMode="auto">
          <a:xfrm>
            <a:off x="2190750" y="2228850"/>
            <a:ext cx="9144000" cy="0"/>
          </a:xfrm>
          <a:prstGeom prst="rect">
            <a:avLst/>
          </a:prstGeom>
          <a:noFill/>
          <a:ln w="9525">
            <a:noFill/>
            <a:miter lim="800000"/>
            <a:headEnd/>
            <a:tailEnd/>
          </a:ln>
          <a:effectLst/>
        </p:spPr>
        <p:txBody>
          <a:bodyPr>
            <a:spAutoFit/>
          </a:bodyPr>
          <a:lstStyle/>
          <a:p>
            <a:pPr>
              <a:defRPr/>
            </a:pPr>
            <a:endParaRPr lang="zh-TW" altLang="en-US">
              <a:effectLst>
                <a:outerShdw blurRad="38100" dist="38100" dir="2700000" algn="tl">
                  <a:srgbClr val="C0C0C0"/>
                </a:outerShdw>
              </a:effectLst>
              <a:ea typeface="新細明體" pitchFamily="18" charset="-120"/>
            </a:endParaRPr>
          </a:p>
        </p:txBody>
      </p:sp>
      <p:graphicFrame>
        <p:nvGraphicFramePr>
          <p:cNvPr id="2050" name="Object 4"/>
          <p:cNvGraphicFramePr>
            <a:graphicFrameLocks noChangeAspect="1"/>
          </p:cNvGraphicFramePr>
          <p:nvPr/>
        </p:nvGraphicFramePr>
        <p:xfrm>
          <a:off x="533400" y="1143000"/>
          <a:ext cx="7772400" cy="3919538"/>
        </p:xfrm>
        <a:graphic>
          <a:graphicData uri="http://schemas.openxmlformats.org/presentationml/2006/ole">
            <mc:AlternateContent xmlns:mc="http://schemas.openxmlformats.org/markup-compatibility/2006">
              <mc:Choice xmlns:v="urn:schemas-microsoft-com:vml" Requires="v">
                <p:oleObj spid="_x0000_s10267" name="Chart" r:id="rId4" imgW="4762500" imgH="2400300" progId="MSGraph.Chart.8">
                  <p:embed/>
                </p:oleObj>
              </mc:Choice>
              <mc:Fallback>
                <p:oleObj name="Chart" r:id="rId4" imgW="4762500" imgH="2400300" progId="MSGraph.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143000"/>
                        <a:ext cx="7772400" cy="391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5"/>
          <p:cNvSpPr>
            <a:spLocks noChangeArrowheads="1"/>
          </p:cNvSpPr>
          <p:nvPr/>
        </p:nvSpPr>
        <p:spPr bwMode="auto">
          <a:xfrm>
            <a:off x="533400" y="52578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altLang="zh-TW" sz="2000" i="1">
                <a:solidFill>
                  <a:schemeClr val="tx2"/>
                </a:solidFill>
                <a:latin typeface="Tahoma" charset="0"/>
                <a:ea typeface="新細明體" pitchFamily="18" charset="-120"/>
              </a:rPr>
              <a:t>Storage cost as proportion of total IT spending as compared to                   server cost 				        	</a:t>
            </a:r>
            <a:endParaRPr lang="en-US" altLang="zh-TW" sz="1600" i="1">
              <a:solidFill>
                <a:schemeClr val="tx2"/>
              </a:solidFill>
              <a:latin typeface="Tahoma" charset="0"/>
              <a:ea typeface="新細明體" pitchFamily="18" charset="-120"/>
            </a:endParaRPr>
          </a:p>
        </p:txBody>
      </p:sp>
      <p:sp>
        <p:nvSpPr>
          <p:cNvPr id="6" name="Text Box 30"/>
          <p:cNvSpPr txBox="1">
            <a:spLocks noChangeArrowheads="1"/>
          </p:cNvSpPr>
          <p:nvPr/>
        </p:nvSpPr>
        <p:spPr bwMode="auto">
          <a:xfrm>
            <a:off x="503903" y="5831656"/>
            <a:ext cx="8153400" cy="946150"/>
          </a:xfrm>
          <a:prstGeom prst="rect">
            <a:avLst/>
          </a:prstGeom>
          <a:noFill/>
          <a:ln w="9525">
            <a:noFill/>
            <a:miter lim="800000"/>
            <a:headEnd/>
            <a:tailEnd/>
          </a:ln>
          <a:effectLst/>
        </p:spPr>
        <p:txBody>
          <a:bodyPr>
            <a:spAutoFit/>
          </a:bodyPr>
          <a:lstStyle/>
          <a:p>
            <a:pPr>
              <a:spcBef>
                <a:spcPct val="50000"/>
              </a:spcBef>
              <a:defRPr/>
            </a:pPr>
            <a:r>
              <a:rPr lang="en-US" altLang="zh-TW" sz="2800" dirty="0">
                <a:solidFill>
                  <a:srgbClr val="A50021"/>
                </a:solidFill>
                <a:effectLst>
                  <a:outerShdw blurRad="38100" dist="38100" dir="2700000" algn="tl">
                    <a:srgbClr val="C0C0C0"/>
                  </a:outerShdw>
                </a:effectLst>
                <a:ea typeface="PMingLiU" pitchFamily="18" charset="-120"/>
              </a:rPr>
              <a:t>Availability/Reliability and Performance are EXTREMLY important</a:t>
            </a:r>
          </a:p>
        </p:txBody>
      </p:sp>
    </p:spTree>
    <p:extLst>
      <p:ext uri="{BB962C8B-B14F-4D97-AF65-F5344CB8AC3E}">
        <p14:creationId xmlns:p14="http://schemas.microsoft.com/office/powerpoint/2010/main" val="4139233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304800"/>
            <a:ext cx="7721600" cy="1143000"/>
          </a:xfrm>
        </p:spPr>
        <p:txBody>
          <a:bodyPr/>
          <a:lstStyle/>
          <a:p>
            <a:r>
              <a:rPr lang="en-US" altLang="zh-TW" sz="3600" b="1" smtClean="0">
                <a:solidFill>
                  <a:srgbClr val="FF3300"/>
                </a:solidFill>
                <a:ea typeface="新細明體" pitchFamily="18" charset="-120"/>
              </a:rPr>
              <a:t>Importance of Storage Reliability</a:t>
            </a:r>
          </a:p>
        </p:txBody>
      </p:sp>
      <p:pic>
        <p:nvPicPr>
          <p:cNvPr id="14339" name="Picture 3" descr="105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943600"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6006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6914B0D6-2222-463E-8F4F-D2C00238429D}" type="slidenum">
              <a:rPr lang="en-US" altLang="zh-TW" sz="1400" smtClean="0">
                <a:latin typeface="Comic Sans MS" pitchFamily="66" charset="0"/>
              </a:rPr>
              <a:pPr/>
              <a:t>5</a:t>
            </a:fld>
            <a:endParaRPr lang="en-US" altLang="zh-TW" sz="1400" smtClean="0">
              <a:latin typeface="Comic Sans MS" pitchFamily="66" charset="0"/>
            </a:endParaRPr>
          </a:p>
        </p:txBody>
      </p:sp>
      <p:sp>
        <p:nvSpPr>
          <p:cNvPr id="14339" name="Rectangle 2"/>
          <p:cNvSpPr>
            <a:spLocks noGrp="1" noChangeArrowheads="1"/>
          </p:cNvSpPr>
          <p:nvPr>
            <p:ph type="title"/>
          </p:nvPr>
        </p:nvSpPr>
        <p:spPr>
          <a:xfrm>
            <a:off x="838200" y="457200"/>
            <a:ext cx="7543800" cy="381000"/>
          </a:xfrm>
          <a:noFill/>
        </p:spPr>
        <p:txBody>
          <a:bodyPr lIns="90488" tIns="44450" rIns="90488" bIns="44450">
            <a:normAutofit fontScale="90000"/>
          </a:bodyPr>
          <a:lstStyle/>
          <a:p>
            <a:r>
              <a:rPr lang="en-US" altLang="zh-TW" b="1" dirty="0" smtClean="0">
                <a:solidFill>
                  <a:srgbClr val="FF3300"/>
                </a:solidFill>
                <a:ea typeface="新細明體" pitchFamily="18" charset="-120"/>
              </a:rPr>
              <a:t>A </a:t>
            </a:r>
            <a:r>
              <a:rPr lang="en-US" altLang="zh-TW" b="1" dirty="0" err="1" smtClean="0">
                <a:solidFill>
                  <a:srgbClr val="FF3300"/>
                </a:solidFill>
                <a:ea typeface="新細明體" pitchFamily="18" charset="-120"/>
              </a:rPr>
              <a:t>Simpe</a:t>
            </a:r>
            <a:r>
              <a:rPr lang="en-US" altLang="zh-TW" b="1" dirty="0" smtClean="0">
                <a:solidFill>
                  <a:srgbClr val="FF3300"/>
                </a:solidFill>
                <a:ea typeface="新細明體" pitchFamily="18" charset="-120"/>
              </a:rPr>
              <a:t> System with I/O</a:t>
            </a:r>
          </a:p>
        </p:txBody>
      </p:sp>
      <p:sp>
        <p:nvSpPr>
          <p:cNvPr id="2445315" name="Rectangle 3" descr="25%"/>
          <p:cNvSpPr>
            <a:spLocks noChangeArrowheads="1"/>
          </p:cNvSpPr>
          <p:nvPr/>
        </p:nvSpPr>
        <p:spPr bwMode="auto">
          <a:xfrm>
            <a:off x="1803400" y="3079750"/>
            <a:ext cx="5994400" cy="279400"/>
          </a:xfrm>
          <a:prstGeom prst="rect">
            <a:avLst/>
          </a:prstGeom>
          <a:pattFill prst="pct25">
            <a:fgClr>
              <a:schemeClr val="accent1"/>
            </a:fgClr>
            <a:bgClr>
              <a:schemeClr val="bg1"/>
            </a:bgClr>
          </a:patt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useBgFill="1">
        <p:nvSpPr>
          <p:cNvPr id="2445316" name="Rectangle 4"/>
          <p:cNvSpPr>
            <a:spLocks noChangeArrowheads="1"/>
          </p:cNvSpPr>
          <p:nvPr/>
        </p:nvSpPr>
        <p:spPr bwMode="auto">
          <a:xfrm>
            <a:off x="3327400" y="4756150"/>
            <a:ext cx="584200" cy="431800"/>
          </a:xfrm>
          <a:prstGeom prst="rect">
            <a:avLst/>
          </a:prstGeom>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17" name="Rectangle 5"/>
          <p:cNvSpPr>
            <a:spLocks noChangeArrowheads="1"/>
          </p:cNvSpPr>
          <p:nvPr/>
        </p:nvSpPr>
        <p:spPr bwMode="auto">
          <a:xfrm>
            <a:off x="1879600" y="1250950"/>
            <a:ext cx="1346200" cy="5842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14343" name="Rectangle 6"/>
          <p:cNvSpPr>
            <a:spLocks noChangeArrowheads="1"/>
          </p:cNvSpPr>
          <p:nvPr/>
        </p:nvSpPr>
        <p:spPr bwMode="auto">
          <a:xfrm>
            <a:off x="1955800" y="1339850"/>
            <a:ext cx="1244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1800">
                <a:latin typeface="Arial" charset="0"/>
                <a:ea typeface="新細明體" pitchFamily="18" charset="-120"/>
              </a:rPr>
              <a:t>Processor</a:t>
            </a:r>
          </a:p>
        </p:txBody>
      </p:sp>
      <p:sp>
        <p:nvSpPr>
          <p:cNvPr id="14344" name="Rectangle 7"/>
          <p:cNvSpPr>
            <a:spLocks noChangeArrowheads="1"/>
          </p:cNvSpPr>
          <p:nvPr/>
        </p:nvSpPr>
        <p:spPr bwMode="auto">
          <a:xfrm>
            <a:off x="2108200" y="2178050"/>
            <a:ext cx="812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1800">
                <a:latin typeface="Arial" charset="0"/>
                <a:ea typeface="新細明體" pitchFamily="18" charset="-120"/>
              </a:rPr>
              <a:t>Cache</a:t>
            </a:r>
          </a:p>
        </p:txBody>
      </p:sp>
      <p:sp>
        <p:nvSpPr>
          <p:cNvPr id="14345" name="Rectangle 8"/>
          <p:cNvSpPr>
            <a:spLocks noChangeArrowheads="1"/>
          </p:cNvSpPr>
          <p:nvPr/>
        </p:nvSpPr>
        <p:spPr bwMode="auto">
          <a:xfrm>
            <a:off x="3098800" y="3092450"/>
            <a:ext cx="2006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a:lnSpc>
                <a:spcPct val="85000"/>
              </a:lnSpc>
            </a:pPr>
            <a:r>
              <a:rPr lang="en-US" altLang="zh-TW" sz="1800">
                <a:latin typeface="Arial" charset="0"/>
                <a:ea typeface="新細明體" pitchFamily="18" charset="-120"/>
              </a:rPr>
              <a:t>Memory - I/O Bus</a:t>
            </a:r>
          </a:p>
        </p:txBody>
      </p:sp>
      <p:sp>
        <p:nvSpPr>
          <p:cNvPr id="2445321" name="Rectangle 9"/>
          <p:cNvSpPr>
            <a:spLocks noChangeArrowheads="1"/>
          </p:cNvSpPr>
          <p:nvPr/>
        </p:nvSpPr>
        <p:spPr bwMode="auto">
          <a:xfrm>
            <a:off x="1955800" y="2089150"/>
            <a:ext cx="1117600" cy="4318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14347" name="Rectangle 10"/>
          <p:cNvSpPr>
            <a:spLocks noChangeArrowheads="1"/>
          </p:cNvSpPr>
          <p:nvPr/>
        </p:nvSpPr>
        <p:spPr bwMode="auto">
          <a:xfrm>
            <a:off x="1949450" y="3854450"/>
            <a:ext cx="100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Main</a:t>
            </a:r>
          </a:p>
          <a:p>
            <a:pPr>
              <a:lnSpc>
                <a:spcPct val="85000"/>
              </a:lnSpc>
            </a:pPr>
            <a:r>
              <a:rPr lang="en-US" altLang="zh-TW" sz="1800">
                <a:latin typeface="Arial" charset="0"/>
                <a:ea typeface="新細明體" pitchFamily="18" charset="-120"/>
              </a:rPr>
              <a:t>Memory</a:t>
            </a:r>
          </a:p>
        </p:txBody>
      </p:sp>
      <p:sp>
        <p:nvSpPr>
          <p:cNvPr id="14348" name="Rectangle 11"/>
          <p:cNvSpPr>
            <a:spLocks noChangeArrowheads="1"/>
          </p:cNvSpPr>
          <p:nvPr/>
        </p:nvSpPr>
        <p:spPr bwMode="auto">
          <a:xfrm>
            <a:off x="3390900" y="385445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I/O</a:t>
            </a:r>
          </a:p>
          <a:p>
            <a:pPr>
              <a:lnSpc>
                <a:spcPct val="85000"/>
              </a:lnSpc>
            </a:pPr>
            <a:r>
              <a:rPr lang="en-US" altLang="zh-TW" sz="1800">
                <a:latin typeface="Arial" charset="0"/>
                <a:ea typeface="新細明體" pitchFamily="18" charset="-120"/>
              </a:rPr>
              <a:t>Controller</a:t>
            </a:r>
          </a:p>
        </p:txBody>
      </p:sp>
      <p:sp>
        <p:nvSpPr>
          <p:cNvPr id="14349" name="Rectangle 12"/>
          <p:cNvSpPr>
            <a:spLocks noChangeArrowheads="1"/>
          </p:cNvSpPr>
          <p:nvPr/>
        </p:nvSpPr>
        <p:spPr bwMode="auto">
          <a:xfrm>
            <a:off x="3314700" y="4845050"/>
            <a:ext cx="609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Disk</a:t>
            </a:r>
          </a:p>
        </p:txBody>
      </p:sp>
      <p:sp>
        <p:nvSpPr>
          <p:cNvPr id="2445325" name="Rectangle 13"/>
          <p:cNvSpPr>
            <a:spLocks noChangeArrowheads="1"/>
          </p:cNvSpPr>
          <p:nvPr/>
        </p:nvSpPr>
        <p:spPr bwMode="auto">
          <a:xfrm>
            <a:off x="1803400" y="3689350"/>
            <a:ext cx="1193800" cy="11938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26" name="Rectangle 14"/>
          <p:cNvSpPr>
            <a:spLocks noChangeArrowheads="1"/>
          </p:cNvSpPr>
          <p:nvPr/>
        </p:nvSpPr>
        <p:spPr bwMode="auto">
          <a:xfrm>
            <a:off x="3327400" y="3689350"/>
            <a:ext cx="1346200" cy="6604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27" name="Oval 15"/>
          <p:cNvSpPr>
            <a:spLocks noChangeArrowheads="1"/>
          </p:cNvSpPr>
          <p:nvPr/>
        </p:nvSpPr>
        <p:spPr bwMode="auto">
          <a:xfrm>
            <a:off x="3327400" y="5137150"/>
            <a:ext cx="584200" cy="127000"/>
          </a:xfrm>
          <a:prstGeom prst="ellips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useBgFill="1">
        <p:nvSpPr>
          <p:cNvPr id="2445328" name="Oval 16"/>
          <p:cNvSpPr>
            <a:spLocks noChangeArrowheads="1"/>
          </p:cNvSpPr>
          <p:nvPr/>
        </p:nvSpPr>
        <p:spPr bwMode="auto">
          <a:xfrm>
            <a:off x="3327400" y="4679950"/>
            <a:ext cx="584200" cy="127000"/>
          </a:xfrm>
          <a:prstGeom prst="ellipse">
            <a:avLst/>
          </a:prstGeom>
          <a:ln w="254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useBgFill="1">
        <p:nvSpPr>
          <p:cNvPr id="2445329" name="Rectangle 17"/>
          <p:cNvSpPr>
            <a:spLocks noChangeArrowheads="1"/>
          </p:cNvSpPr>
          <p:nvPr/>
        </p:nvSpPr>
        <p:spPr bwMode="auto">
          <a:xfrm>
            <a:off x="4089400" y="4756150"/>
            <a:ext cx="584200" cy="431800"/>
          </a:xfrm>
          <a:prstGeom prst="rect">
            <a:avLst/>
          </a:prstGeom>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14355" name="Rectangle 18"/>
          <p:cNvSpPr>
            <a:spLocks noChangeArrowheads="1"/>
          </p:cNvSpPr>
          <p:nvPr/>
        </p:nvSpPr>
        <p:spPr bwMode="auto">
          <a:xfrm>
            <a:off x="4076700" y="4845050"/>
            <a:ext cx="609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Disk</a:t>
            </a:r>
          </a:p>
        </p:txBody>
      </p:sp>
      <p:sp>
        <p:nvSpPr>
          <p:cNvPr id="2445331" name="Oval 19"/>
          <p:cNvSpPr>
            <a:spLocks noChangeArrowheads="1"/>
          </p:cNvSpPr>
          <p:nvPr/>
        </p:nvSpPr>
        <p:spPr bwMode="auto">
          <a:xfrm>
            <a:off x="4089400" y="5137150"/>
            <a:ext cx="584200" cy="127000"/>
          </a:xfrm>
          <a:prstGeom prst="ellips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useBgFill="1">
        <p:nvSpPr>
          <p:cNvPr id="2445332" name="Oval 20"/>
          <p:cNvSpPr>
            <a:spLocks noChangeArrowheads="1"/>
          </p:cNvSpPr>
          <p:nvPr/>
        </p:nvSpPr>
        <p:spPr bwMode="auto">
          <a:xfrm>
            <a:off x="4089400" y="4679950"/>
            <a:ext cx="584200" cy="127000"/>
          </a:xfrm>
          <a:prstGeom prst="ellipse">
            <a:avLst/>
          </a:prstGeom>
          <a:ln w="254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33" name="Line 21"/>
          <p:cNvSpPr>
            <a:spLocks noChangeShapeType="1"/>
          </p:cNvSpPr>
          <p:nvPr/>
        </p:nvSpPr>
        <p:spPr bwMode="auto">
          <a:xfrm flipV="1">
            <a:off x="2324100" y="33591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34" name="Line 22"/>
          <p:cNvSpPr>
            <a:spLocks noChangeShapeType="1"/>
          </p:cNvSpPr>
          <p:nvPr/>
        </p:nvSpPr>
        <p:spPr bwMode="auto">
          <a:xfrm flipV="1">
            <a:off x="2324100" y="2520950"/>
            <a:ext cx="0" cy="5588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35" name="Line 23"/>
          <p:cNvSpPr>
            <a:spLocks noChangeShapeType="1"/>
          </p:cNvSpPr>
          <p:nvPr/>
        </p:nvSpPr>
        <p:spPr bwMode="auto">
          <a:xfrm flipV="1">
            <a:off x="2324100" y="1835150"/>
            <a:ext cx="0" cy="2540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36" name="Line 24"/>
          <p:cNvSpPr>
            <a:spLocks noChangeShapeType="1"/>
          </p:cNvSpPr>
          <p:nvPr/>
        </p:nvSpPr>
        <p:spPr bwMode="auto">
          <a:xfrm flipV="1">
            <a:off x="3924300" y="33591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37" name="Line 25"/>
          <p:cNvSpPr>
            <a:spLocks noChangeShapeType="1"/>
          </p:cNvSpPr>
          <p:nvPr/>
        </p:nvSpPr>
        <p:spPr bwMode="auto">
          <a:xfrm flipV="1">
            <a:off x="3619500" y="43497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38" name="Line 26"/>
          <p:cNvSpPr>
            <a:spLocks noChangeShapeType="1"/>
          </p:cNvSpPr>
          <p:nvPr/>
        </p:nvSpPr>
        <p:spPr bwMode="auto">
          <a:xfrm flipV="1">
            <a:off x="4381500" y="43497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14364" name="Rectangle 27"/>
          <p:cNvSpPr>
            <a:spLocks noChangeArrowheads="1"/>
          </p:cNvSpPr>
          <p:nvPr/>
        </p:nvSpPr>
        <p:spPr bwMode="auto">
          <a:xfrm>
            <a:off x="4838700" y="385445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I/O</a:t>
            </a:r>
          </a:p>
          <a:p>
            <a:pPr>
              <a:lnSpc>
                <a:spcPct val="85000"/>
              </a:lnSpc>
            </a:pPr>
            <a:r>
              <a:rPr lang="en-US" altLang="zh-TW" sz="1800">
                <a:latin typeface="Arial" charset="0"/>
                <a:ea typeface="新細明體" pitchFamily="18" charset="-120"/>
              </a:rPr>
              <a:t>Controller</a:t>
            </a:r>
          </a:p>
        </p:txBody>
      </p:sp>
      <p:sp>
        <p:nvSpPr>
          <p:cNvPr id="2445340" name="Rectangle 28"/>
          <p:cNvSpPr>
            <a:spLocks noChangeArrowheads="1"/>
          </p:cNvSpPr>
          <p:nvPr/>
        </p:nvSpPr>
        <p:spPr bwMode="auto">
          <a:xfrm>
            <a:off x="4775200" y="3689350"/>
            <a:ext cx="1346200" cy="6604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41" name="Line 29"/>
          <p:cNvSpPr>
            <a:spLocks noChangeShapeType="1"/>
          </p:cNvSpPr>
          <p:nvPr/>
        </p:nvSpPr>
        <p:spPr bwMode="auto">
          <a:xfrm flipV="1">
            <a:off x="5372100" y="33591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14367" name="Rectangle 30"/>
          <p:cNvSpPr>
            <a:spLocks noChangeArrowheads="1"/>
          </p:cNvSpPr>
          <p:nvPr/>
        </p:nvSpPr>
        <p:spPr bwMode="auto">
          <a:xfrm>
            <a:off x="6362700" y="385445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I/O</a:t>
            </a:r>
          </a:p>
          <a:p>
            <a:pPr>
              <a:lnSpc>
                <a:spcPct val="85000"/>
              </a:lnSpc>
            </a:pPr>
            <a:r>
              <a:rPr lang="en-US" altLang="zh-TW" sz="1800">
                <a:latin typeface="Arial" charset="0"/>
                <a:ea typeface="新細明體" pitchFamily="18" charset="-120"/>
              </a:rPr>
              <a:t>Controller</a:t>
            </a:r>
          </a:p>
        </p:txBody>
      </p:sp>
      <p:sp>
        <p:nvSpPr>
          <p:cNvPr id="2445343" name="Rectangle 31"/>
          <p:cNvSpPr>
            <a:spLocks noChangeArrowheads="1"/>
          </p:cNvSpPr>
          <p:nvPr/>
        </p:nvSpPr>
        <p:spPr bwMode="auto">
          <a:xfrm>
            <a:off x="6299200" y="3689350"/>
            <a:ext cx="1346200" cy="660400"/>
          </a:xfrm>
          <a:prstGeom prst="rect">
            <a:avLst/>
          </a:prstGeom>
          <a:noFill/>
          <a:ln w="25400">
            <a:solidFill>
              <a:schemeClr val="tx1"/>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44" name="Line 32"/>
          <p:cNvSpPr>
            <a:spLocks noChangeShapeType="1"/>
          </p:cNvSpPr>
          <p:nvPr/>
        </p:nvSpPr>
        <p:spPr bwMode="auto">
          <a:xfrm flipV="1">
            <a:off x="6896100" y="33591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14370" name="Rectangle 33"/>
          <p:cNvSpPr>
            <a:spLocks noChangeArrowheads="1"/>
          </p:cNvSpPr>
          <p:nvPr/>
        </p:nvSpPr>
        <p:spPr bwMode="auto">
          <a:xfrm>
            <a:off x="4889500" y="4768850"/>
            <a:ext cx="1117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Graphics</a:t>
            </a:r>
          </a:p>
        </p:txBody>
      </p:sp>
      <p:sp>
        <p:nvSpPr>
          <p:cNvPr id="2445346" name="AutoShape 34"/>
          <p:cNvSpPr>
            <a:spLocks noChangeArrowheads="1"/>
          </p:cNvSpPr>
          <p:nvPr/>
        </p:nvSpPr>
        <p:spPr bwMode="auto">
          <a:xfrm>
            <a:off x="4851400" y="4679950"/>
            <a:ext cx="1193800" cy="431800"/>
          </a:xfrm>
          <a:prstGeom prst="roundRect">
            <a:avLst>
              <a:gd name="adj" fmla="val 12495"/>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2445347" name="Line 35"/>
          <p:cNvSpPr>
            <a:spLocks noChangeShapeType="1"/>
          </p:cNvSpPr>
          <p:nvPr/>
        </p:nvSpPr>
        <p:spPr bwMode="auto">
          <a:xfrm flipV="1">
            <a:off x="5372100" y="4349750"/>
            <a:ext cx="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48" name="Line 36"/>
          <p:cNvSpPr>
            <a:spLocks noChangeShapeType="1"/>
          </p:cNvSpPr>
          <p:nvPr/>
        </p:nvSpPr>
        <p:spPr bwMode="auto">
          <a:xfrm>
            <a:off x="6896100" y="4375150"/>
            <a:ext cx="0" cy="3556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14374" name="Rectangle 37"/>
          <p:cNvSpPr>
            <a:spLocks noChangeArrowheads="1"/>
          </p:cNvSpPr>
          <p:nvPr/>
        </p:nvSpPr>
        <p:spPr bwMode="auto">
          <a:xfrm>
            <a:off x="6610350" y="4845050"/>
            <a:ext cx="10287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TW" sz="1800">
                <a:latin typeface="Arial" charset="0"/>
                <a:ea typeface="新細明體" pitchFamily="18" charset="-120"/>
              </a:rPr>
              <a:t>Network</a:t>
            </a:r>
          </a:p>
        </p:txBody>
      </p:sp>
      <p:sp>
        <p:nvSpPr>
          <p:cNvPr id="2445350" name="Line 38"/>
          <p:cNvSpPr>
            <a:spLocks noChangeShapeType="1"/>
          </p:cNvSpPr>
          <p:nvPr/>
        </p:nvSpPr>
        <p:spPr bwMode="auto">
          <a:xfrm flipV="1">
            <a:off x="6375400" y="4654550"/>
            <a:ext cx="1117600" cy="3302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51" name="Line 39"/>
          <p:cNvSpPr>
            <a:spLocks noChangeShapeType="1"/>
          </p:cNvSpPr>
          <p:nvPr/>
        </p:nvSpPr>
        <p:spPr bwMode="auto">
          <a:xfrm flipH="1">
            <a:off x="3225800" y="1466850"/>
            <a:ext cx="3683000" cy="0"/>
          </a:xfrm>
          <a:prstGeom prst="line">
            <a:avLst/>
          </a:prstGeom>
          <a:noFill/>
          <a:ln w="254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52" name="Line 40"/>
          <p:cNvSpPr>
            <a:spLocks noChangeShapeType="1"/>
          </p:cNvSpPr>
          <p:nvPr/>
        </p:nvSpPr>
        <p:spPr bwMode="auto">
          <a:xfrm>
            <a:off x="6896100" y="1479550"/>
            <a:ext cx="0" cy="15748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53" name="Line 41"/>
          <p:cNvSpPr>
            <a:spLocks noChangeShapeType="1"/>
          </p:cNvSpPr>
          <p:nvPr/>
        </p:nvSpPr>
        <p:spPr bwMode="auto">
          <a:xfrm flipV="1">
            <a:off x="5372100" y="1454150"/>
            <a:ext cx="0" cy="16256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54" name="Line 42"/>
          <p:cNvSpPr>
            <a:spLocks noChangeShapeType="1"/>
          </p:cNvSpPr>
          <p:nvPr/>
        </p:nvSpPr>
        <p:spPr bwMode="auto">
          <a:xfrm flipV="1">
            <a:off x="3924300" y="1454150"/>
            <a:ext cx="0" cy="1625600"/>
          </a:xfrm>
          <a:prstGeom prst="line">
            <a:avLst/>
          </a:prstGeom>
          <a:noFill/>
          <a:ln w="25400">
            <a:solidFill>
              <a:schemeClr val="tx1"/>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5355" name="Rectangle 43"/>
          <p:cNvSpPr>
            <a:spLocks noChangeArrowheads="1"/>
          </p:cNvSpPr>
          <p:nvPr/>
        </p:nvSpPr>
        <p:spPr bwMode="auto">
          <a:xfrm>
            <a:off x="3592513" y="1200150"/>
            <a:ext cx="954087" cy="277813"/>
          </a:xfrm>
          <a:prstGeom prst="rect">
            <a:avLst/>
          </a:prstGeom>
          <a:noFill/>
          <a:ln w="12700">
            <a:noFill/>
            <a:miter lim="800000"/>
            <a:headEnd/>
            <a:tailEnd/>
          </a:ln>
          <a:effectLst/>
        </p:spPr>
        <p:txBody>
          <a:bodyPr wrap="none" lIns="63500" tIns="25400" rIns="63500" bIns="25400">
            <a:spAutoFit/>
          </a:bodyPr>
          <a:lstStyle/>
          <a:p>
            <a:pPr>
              <a:lnSpc>
                <a:spcPct val="107000"/>
              </a:lnSpc>
              <a:defRPr/>
            </a:pPr>
            <a:r>
              <a:rPr lang="en-US" altLang="zh-TW" sz="1400">
                <a:effectLst>
                  <a:outerShdw blurRad="38100" dist="38100" dir="2700000" algn="tl">
                    <a:srgbClr val="C0C0C0"/>
                  </a:outerShdw>
                </a:effectLst>
                <a:latin typeface="Arial" pitchFamily="34" charset="0"/>
                <a:ea typeface="新細明體" pitchFamily="18" charset="-120"/>
              </a:rPr>
              <a:t>interrupts</a:t>
            </a:r>
          </a:p>
        </p:txBody>
      </p:sp>
    </p:spTree>
    <p:extLst>
      <p:ext uri="{BB962C8B-B14F-4D97-AF65-F5344CB8AC3E}">
        <p14:creationId xmlns:p14="http://schemas.microsoft.com/office/powerpoint/2010/main" val="1824793881"/>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RAID</a:t>
            </a:r>
          </a:p>
        </p:txBody>
      </p:sp>
      <p:sp>
        <p:nvSpPr>
          <p:cNvPr id="15363" name="Rectangle 3"/>
          <p:cNvSpPr>
            <a:spLocks noGrp="1" noChangeArrowheads="1"/>
          </p:cNvSpPr>
          <p:nvPr>
            <p:ph type="body" idx="1"/>
          </p:nvPr>
        </p:nvSpPr>
        <p:spPr>
          <a:xfrm>
            <a:off x="457200" y="1219200"/>
            <a:ext cx="8001000" cy="4114800"/>
          </a:xfrm>
        </p:spPr>
        <p:txBody>
          <a:bodyPr>
            <a:normAutofit fontScale="85000" lnSpcReduction="10000"/>
          </a:bodyPr>
          <a:lstStyle/>
          <a:p>
            <a:pPr>
              <a:spcBef>
                <a:spcPct val="35000"/>
              </a:spcBef>
            </a:pPr>
            <a:r>
              <a:rPr lang="en-US" altLang="zh-TW" smtClean="0">
                <a:ea typeface="新細明體" pitchFamily="18" charset="-120"/>
              </a:rPr>
              <a:t>To increase the availability and the performance (bandwidth) of a storage system, instead of a single disk, a set of disks (</a:t>
            </a:r>
            <a:r>
              <a:rPr lang="en-US" altLang="zh-TW" smtClean="0">
                <a:solidFill>
                  <a:srgbClr val="FF0000"/>
                </a:solidFill>
                <a:ea typeface="新細明體" pitchFamily="18" charset="-120"/>
              </a:rPr>
              <a:t>disk arrays</a:t>
            </a:r>
            <a:r>
              <a:rPr lang="en-US" altLang="zh-TW" smtClean="0">
                <a:ea typeface="新細明體" pitchFamily="18" charset="-120"/>
              </a:rPr>
              <a:t>) can be used.</a:t>
            </a:r>
          </a:p>
          <a:p>
            <a:pPr>
              <a:spcBef>
                <a:spcPct val="35000"/>
              </a:spcBef>
            </a:pPr>
            <a:r>
              <a:rPr lang="en-US" altLang="zh-TW" smtClean="0">
                <a:ea typeface="新細明體" pitchFamily="18" charset="-120"/>
              </a:rPr>
              <a:t>Similar to memory interleaving, data can be spread among multiple disks (</a:t>
            </a:r>
            <a:r>
              <a:rPr lang="en-US" altLang="zh-TW" i="1" smtClean="0">
                <a:solidFill>
                  <a:srgbClr val="FF0000"/>
                </a:solidFill>
                <a:ea typeface="新細明體" pitchFamily="18" charset="-120"/>
              </a:rPr>
              <a:t>striping</a:t>
            </a:r>
            <a:r>
              <a:rPr lang="en-US" altLang="zh-TW" smtClean="0">
                <a:ea typeface="新細明體" pitchFamily="18" charset="-120"/>
              </a:rPr>
              <a:t>), allowing simultaneous access to the data and thus improving the throughput.</a:t>
            </a:r>
          </a:p>
          <a:p>
            <a:pPr>
              <a:spcBef>
                <a:spcPct val="35000"/>
              </a:spcBef>
            </a:pPr>
            <a:r>
              <a:rPr lang="en-US" altLang="zh-TW" smtClean="0">
                <a:ea typeface="新細明體" pitchFamily="18" charset="-120"/>
              </a:rPr>
              <a:t>However, the reliability of the system drops (</a:t>
            </a:r>
            <a:r>
              <a:rPr lang="en-US" altLang="zh-TW" i="1" smtClean="0">
                <a:ea typeface="新細明體" pitchFamily="18" charset="-120"/>
              </a:rPr>
              <a:t>n</a:t>
            </a:r>
            <a:r>
              <a:rPr lang="en-US" altLang="zh-TW" smtClean="0">
                <a:ea typeface="新細明體" pitchFamily="18" charset="-120"/>
              </a:rPr>
              <a:t> devices have 1/</a:t>
            </a:r>
            <a:r>
              <a:rPr lang="en-US" altLang="zh-TW" i="1" smtClean="0">
                <a:ea typeface="新細明體" pitchFamily="18" charset="-120"/>
              </a:rPr>
              <a:t>n</a:t>
            </a:r>
            <a:r>
              <a:rPr lang="en-US" altLang="zh-TW" smtClean="0">
                <a:ea typeface="新細明體" pitchFamily="18" charset="-120"/>
              </a:rPr>
              <a:t> the reliability of a single device).</a:t>
            </a:r>
          </a:p>
        </p:txBody>
      </p:sp>
    </p:spTree>
    <p:extLst>
      <p:ext uri="{BB962C8B-B14F-4D97-AF65-F5344CB8AC3E}">
        <p14:creationId xmlns:p14="http://schemas.microsoft.com/office/powerpoint/2010/main" val="255591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ChangeArrowheads="1"/>
          </p:cNvSpPr>
          <p:nvPr>
            <p:ph type="title"/>
          </p:nvPr>
        </p:nvSpPr>
        <p:spPr/>
        <p:txBody>
          <a:bodyPr/>
          <a:lstStyle/>
          <a:p>
            <a:r>
              <a:rPr lang="en-US"/>
              <a:t>Dependability Measures</a:t>
            </a:r>
            <a:endParaRPr lang="en-AU"/>
          </a:p>
        </p:txBody>
      </p:sp>
      <p:sp>
        <p:nvSpPr>
          <p:cNvPr id="340998" name="Rectangle 6"/>
          <p:cNvSpPr>
            <a:spLocks noGrp="1" noChangeArrowheads="1"/>
          </p:cNvSpPr>
          <p:nvPr>
            <p:ph type="body" idx="1"/>
          </p:nvPr>
        </p:nvSpPr>
        <p:spPr/>
        <p:txBody>
          <a:bodyPr>
            <a:normAutofit lnSpcReduction="10000"/>
          </a:bodyPr>
          <a:lstStyle/>
          <a:p>
            <a:r>
              <a:rPr lang="en-US" sz="2800"/>
              <a:t>Reliability: mean time to failure (MTTF)</a:t>
            </a:r>
          </a:p>
          <a:p>
            <a:r>
              <a:rPr lang="en-US" sz="2800"/>
              <a:t>Service interruption: mean time to repair (MTTR)</a:t>
            </a:r>
          </a:p>
          <a:p>
            <a:r>
              <a:rPr lang="en-US" sz="2800"/>
              <a:t>Mean time between failures</a:t>
            </a:r>
          </a:p>
          <a:p>
            <a:pPr lvl="1"/>
            <a:r>
              <a:rPr lang="en-US" sz="2400"/>
              <a:t>MTBF = MTTF + MTTR</a:t>
            </a:r>
          </a:p>
          <a:p>
            <a:r>
              <a:rPr lang="en-US" sz="2800"/>
              <a:t>Availability = MTTF / (MTTF + MTTR)</a:t>
            </a:r>
            <a:endParaRPr lang="en-AU" sz="2800"/>
          </a:p>
          <a:p>
            <a:r>
              <a:rPr lang="en-US" sz="2800"/>
              <a:t>Improving Availability</a:t>
            </a:r>
            <a:endParaRPr lang="en-AU" sz="2800"/>
          </a:p>
          <a:p>
            <a:pPr lvl="1"/>
            <a:r>
              <a:rPr lang="en-US" sz="2400"/>
              <a:t>Increase MTTF: fault avoidance, fault tolerance, fault forecasting</a:t>
            </a:r>
          </a:p>
          <a:p>
            <a:pPr lvl="1"/>
            <a:r>
              <a:rPr lang="en-US" sz="2400"/>
              <a:t>Reduce MTTR: improved tools and processes for diagnosis and repair</a:t>
            </a:r>
            <a:endParaRPr lang="en-AU" sz="2400"/>
          </a:p>
        </p:txBody>
      </p:sp>
    </p:spTree>
    <p:extLst>
      <p:ext uri="{BB962C8B-B14F-4D97-AF65-F5344CB8AC3E}">
        <p14:creationId xmlns:p14="http://schemas.microsoft.com/office/powerpoint/2010/main" val="2248259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57250" y="266700"/>
            <a:ext cx="7162800" cy="1143000"/>
          </a:xfrm>
          <a:noFill/>
        </p:spPr>
        <p:txBody>
          <a:bodyPr lIns="90488" tIns="44450" rIns="90488" bIns="44450"/>
          <a:lstStyle/>
          <a:p>
            <a:r>
              <a:rPr lang="en-US" altLang="ko-KR" sz="3600" b="1" smtClean="0">
                <a:solidFill>
                  <a:srgbClr val="FF3300"/>
                </a:solidFill>
                <a:ea typeface="Gulim" pitchFamily="34" charset="-127"/>
              </a:rPr>
              <a:t>Array Reliability</a:t>
            </a:r>
          </a:p>
        </p:txBody>
      </p:sp>
      <p:sp>
        <p:nvSpPr>
          <p:cNvPr id="16387" name="Rectangle 3"/>
          <p:cNvSpPr>
            <a:spLocks noChangeArrowheads="1"/>
          </p:cNvSpPr>
          <p:nvPr/>
        </p:nvSpPr>
        <p:spPr bwMode="auto">
          <a:xfrm>
            <a:off x="400050" y="1524000"/>
            <a:ext cx="854075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spcBef>
                <a:spcPct val="35000"/>
              </a:spcBef>
              <a:buFontTx/>
              <a:buChar char="•"/>
            </a:pPr>
            <a:r>
              <a:rPr kumimoji="1" lang="en-US" altLang="ko-KR">
                <a:solidFill>
                  <a:schemeClr val="bg2"/>
                </a:solidFill>
                <a:latin typeface="Arial" charset="0"/>
                <a:ea typeface="Gulim" pitchFamily="34" charset="-127"/>
              </a:rPr>
              <a:t>  </a:t>
            </a:r>
            <a:r>
              <a:rPr kumimoji="1" lang="en-US" altLang="ko-KR">
                <a:latin typeface="Arial" charset="0"/>
                <a:ea typeface="Gulim" pitchFamily="34" charset="-127"/>
              </a:rPr>
              <a:t>Reliability of N disks = Reliability of 1 Disk ÷N</a:t>
            </a:r>
          </a:p>
          <a:p>
            <a:pPr lvl="1" algn="l">
              <a:spcBef>
                <a:spcPct val="35000"/>
              </a:spcBef>
            </a:pPr>
            <a:r>
              <a:rPr kumimoji="1" lang="en-US" altLang="ko-KR">
                <a:latin typeface="Arial" charset="0"/>
                <a:ea typeface="Gulim" pitchFamily="34" charset="-127"/>
              </a:rPr>
              <a:t>	50,000 Hours ÷ 70 disks = 700 hours</a:t>
            </a:r>
          </a:p>
          <a:p>
            <a:pPr algn="l">
              <a:spcBef>
                <a:spcPct val="35000"/>
              </a:spcBef>
            </a:pPr>
            <a:r>
              <a:rPr kumimoji="1" lang="en-US" altLang="ko-KR">
                <a:latin typeface="Arial" charset="0"/>
                <a:ea typeface="Gulim" pitchFamily="34" charset="-127"/>
              </a:rPr>
              <a:t>   	Disk system Mean Time To Failure (MTTF): Drops 	from 6 years  to 1 month!</a:t>
            </a:r>
          </a:p>
          <a:p>
            <a:pPr algn="l">
              <a:spcBef>
                <a:spcPct val="35000"/>
              </a:spcBef>
            </a:pPr>
            <a:endParaRPr kumimoji="1" lang="en-US" altLang="ko-KR">
              <a:latin typeface="Arial" charset="0"/>
              <a:ea typeface="Gulim" pitchFamily="34" charset="-127"/>
            </a:endParaRPr>
          </a:p>
          <a:p>
            <a:pPr algn="l">
              <a:spcBef>
                <a:spcPct val="25000"/>
              </a:spcBef>
              <a:buFontTx/>
              <a:buChar char="•"/>
            </a:pPr>
            <a:r>
              <a:rPr kumimoji="1" lang="en-US" altLang="ko-KR">
                <a:solidFill>
                  <a:srgbClr val="0000FF"/>
                </a:solidFill>
                <a:latin typeface="Arial" charset="0"/>
                <a:ea typeface="Gulim" pitchFamily="34" charset="-127"/>
              </a:rPr>
              <a:t>Arrays without redundancy too unreliable to be useful!</a:t>
            </a:r>
          </a:p>
          <a:p>
            <a:pPr algn="l">
              <a:lnSpc>
                <a:spcPct val="85000"/>
              </a:lnSpc>
            </a:pPr>
            <a:endParaRPr kumimoji="1" lang="en-US" altLang="ko-KR">
              <a:solidFill>
                <a:srgbClr val="0000FF"/>
              </a:solidFill>
              <a:latin typeface="Arial" charset="0"/>
              <a:ea typeface="Gulim" pitchFamily="34" charset="-127"/>
            </a:endParaRPr>
          </a:p>
          <a:p>
            <a:pPr algn="l">
              <a:lnSpc>
                <a:spcPct val="85000"/>
              </a:lnSpc>
            </a:pPr>
            <a:endParaRPr kumimoji="1" lang="en-US" altLang="ko-KR">
              <a:solidFill>
                <a:schemeClr val="bg2"/>
              </a:solidFill>
              <a:latin typeface="Arial" charset="0"/>
              <a:ea typeface="Gulim" pitchFamily="34" charset="-127"/>
            </a:endParaRPr>
          </a:p>
        </p:txBody>
      </p:sp>
    </p:spTree>
    <p:extLst>
      <p:ext uri="{BB962C8B-B14F-4D97-AF65-F5344CB8AC3E}">
        <p14:creationId xmlns:p14="http://schemas.microsoft.com/office/powerpoint/2010/main" val="171135775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z="3600" b="1" smtClean="0">
                <a:solidFill>
                  <a:srgbClr val="FF3300"/>
                </a:solidFill>
                <a:ea typeface="新細明體" pitchFamily="18" charset="-120"/>
              </a:rPr>
              <a:t>RAID</a:t>
            </a:r>
          </a:p>
        </p:txBody>
      </p:sp>
      <p:sp>
        <p:nvSpPr>
          <p:cNvPr id="17411" name="Rectangle 3"/>
          <p:cNvSpPr>
            <a:spLocks noGrp="1" noChangeArrowheads="1"/>
          </p:cNvSpPr>
          <p:nvPr>
            <p:ph type="body" idx="1"/>
          </p:nvPr>
        </p:nvSpPr>
        <p:spPr>
          <a:xfrm>
            <a:off x="457200" y="1143000"/>
            <a:ext cx="8401050" cy="4953000"/>
          </a:xfrm>
        </p:spPr>
        <p:txBody>
          <a:bodyPr>
            <a:normAutofit fontScale="92500" lnSpcReduction="10000"/>
          </a:bodyPr>
          <a:lstStyle/>
          <a:p>
            <a:pPr>
              <a:lnSpc>
                <a:spcPct val="90000"/>
              </a:lnSpc>
              <a:spcBef>
                <a:spcPct val="35000"/>
              </a:spcBef>
            </a:pPr>
            <a:r>
              <a:rPr lang="en-US" altLang="zh-TW" smtClean="0">
                <a:ea typeface="新細明體" pitchFamily="18" charset="-120"/>
              </a:rPr>
              <a:t>A disk array’s availability can be improved by adding redundant disks:</a:t>
            </a:r>
          </a:p>
          <a:p>
            <a:pPr lvl="1">
              <a:lnSpc>
                <a:spcPct val="90000"/>
              </a:lnSpc>
              <a:spcBef>
                <a:spcPct val="35000"/>
              </a:spcBef>
            </a:pPr>
            <a:r>
              <a:rPr lang="en-US" altLang="zh-TW" smtClean="0">
                <a:ea typeface="新細明體" pitchFamily="18" charset="-120"/>
              </a:rPr>
              <a:t>If a single disk in the array fails, the lost information can be reconstructed from redundant information.</a:t>
            </a:r>
          </a:p>
          <a:p>
            <a:pPr>
              <a:lnSpc>
                <a:spcPct val="90000"/>
              </a:lnSpc>
              <a:spcBef>
                <a:spcPct val="35000"/>
              </a:spcBef>
            </a:pPr>
            <a:r>
              <a:rPr lang="en-US" altLang="zh-TW" smtClean="0">
                <a:ea typeface="新細明體" pitchFamily="18" charset="-120"/>
              </a:rPr>
              <a:t>These systems have become known as </a:t>
            </a:r>
            <a:r>
              <a:rPr lang="en-US" altLang="zh-TW" smtClean="0">
                <a:solidFill>
                  <a:srgbClr val="FF0000"/>
                </a:solidFill>
                <a:ea typeface="新細明體" pitchFamily="18" charset="-120"/>
              </a:rPr>
              <a:t>RAID</a:t>
            </a:r>
            <a:r>
              <a:rPr lang="en-US" altLang="zh-TW" smtClean="0">
                <a:ea typeface="新細明體" pitchFamily="18" charset="-120"/>
              </a:rPr>
              <a:t> - Redundant Array of Inexpensive Disks.</a:t>
            </a:r>
          </a:p>
          <a:p>
            <a:pPr lvl="1">
              <a:lnSpc>
                <a:spcPct val="90000"/>
              </a:lnSpc>
              <a:spcBef>
                <a:spcPct val="35000"/>
              </a:spcBef>
            </a:pPr>
            <a:r>
              <a:rPr lang="en-US" altLang="zh-TW" smtClean="0">
                <a:ea typeface="新細明體" pitchFamily="18" charset="-120"/>
              </a:rPr>
              <a:t>Depending on the number of redundant disks and the redundancy scheme used, RAIDs are classified into levels.</a:t>
            </a:r>
          </a:p>
          <a:p>
            <a:pPr lvl="1">
              <a:lnSpc>
                <a:spcPct val="90000"/>
              </a:lnSpc>
              <a:spcBef>
                <a:spcPct val="35000"/>
              </a:spcBef>
            </a:pPr>
            <a:r>
              <a:rPr lang="en-US" altLang="zh-TW" smtClean="0">
                <a:ea typeface="新細明體" pitchFamily="18" charset="-120"/>
              </a:rPr>
              <a:t>6 levels of RAID (0-5) are accepted by the industry. </a:t>
            </a:r>
          </a:p>
          <a:p>
            <a:pPr lvl="1">
              <a:lnSpc>
                <a:spcPct val="90000"/>
              </a:lnSpc>
              <a:spcBef>
                <a:spcPct val="35000"/>
              </a:spcBef>
            </a:pPr>
            <a:r>
              <a:rPr lang="en-US" altLang="zh-TW" smtClean="0">
                <a:ea typeface="新細明體" pitchFamily="18" charset="-120"/>
              </a:rPr>
              <a:t>Level 2 and 4 are not commercially available, they are included for clarity</a:t>
            </a:r>
          </a:p>
        </p:txBody>
      </p:sp>
    </p:spTree>
    <p:extLst>
      <p:ext uri="{BB962C8B-B14F-4D97-AF65-F5344CB8AC3E}">
        <p14:creationId xmlns:p14="http://schemas.microsoft.com/office/powerpoint/2010/main" val="4133553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en-US" altLang="zh-TW" b="1" smtClean="0">
                <a:solidFill>
                  <a:srgbClr val="FF3300"/>
                </a:solidFill>
                <a:ea typeface="新細明體" pitchFamily="18" charset="-120"/>
              </a:rPr>
              <a:t>RAID-0</a:t>
            </a:r>
          </a:p>
        </p:txBody>
      </p:sp>
      <p:grpSp>
        <p:nvGrpSpPr>
          <p:cNvPr id="6147" name="Group 3"/>
          <p:cNvGrpSpPr>
            <a:grpSpLocks/>
          </p:cNvGrpSpPr>
          <p:nvPr/>
        </p:nvGrpSpPr>
        <p:grpSpPr bwMode="auto">
          <a:xfrm>
            <a:off x="1371600" y="1295400"/>
            <a:ext cx="5943600" cy="1676400"/>
            <a:chOff x="864" y="816"/>
            <a:chExt cx="3744" cy="1056"/>
          </a:xfrm>
        </p:grpSpPr>
        <p:grpSp>
          <p:nvGrpSpPr>
            <p:cNvPr id="6149" name="Group 4"/>
            <p:cNvGrpSpPr>
              <a:grpSpLocks/>
            </p:cNvGrpSpPr>
            <p:nvPr/>
          </p:nvGrpSpPr>
          <p:grpSpPr bwMode="auto">
            <a:xfrm>
              <a:off x="864" y="816"/>
              <a:ext cx="576" cy="1056"/>
              <a:chOff x="864" y="816"/>
              <a:chExt cx="576" cy="1056"/>
            </a:xfrm>
          </p:grpSpPr>
          <p:sp>
            <p:nvSpPr>
              <p:cNvPr id="2463749" name="AutoShape 5"/>
              <p:cNvSpPr>
                <a:spLocks noChangeArrowheads="1"/>
              </p:cNvSpPr>
              <p:nvPr/>
            </p:nvSpPr>
            <p:spPr bwMode="auto">
              <a:xfrm>
                <a:off x="864" y="1584"/>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63750" name="AutoShape 6"/>
              <p:cNvSpPr>
                <a:spLocks noChangeArrowheads="1"/>
              </p:cNvSpPr>
              <p:nvPr/>
            </p:nvSpPr>
            <p:spPr bwMode="auto">
              <a:xfrm>
                <a:off x="864" y="1392"/>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6173" name="AutoShape 7"/>
              <p:cNvSpPr>
                <a:spLocks noChangeArrowheads="1"/>
              </p:cNvSpPr>
              <p:nvPr/>
            </p:nvSpPr>
            <p:spPr bwMode="auto">
              <a:xfrm>
                <a:off x="864" y="1392"/>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12</a:t>
                </a:r>
              </a:p>
            </p:txBody>
          </p:sp>
          <p:sp>
            <p:nvSpPr>
              <p:cNvPr id="6174" name="AutoShape 8"/>
              <p:cNvSpPr>
                <a:spLocks noChangeArrowheads="1"/>
              </p:cNvSpPr>
              <p:nvPr/>
            </p:nvSpPr>
            <p:spPr bwMode="auto">
              <a:xfrm>
                <a:off x="864" y="1200"/>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8</a:t>
                </a:r>
              </a:p>
            </p:txBody>
          </p:sp>
          <p:sp>
            <p:nvSpPr>
              <p:cNvPr id="6175" name="AutoShape 9"/>
              <p:cNvSpPr>
                <a:spLocks noChangeArrowheads="1"/>
              </p:cNvSpPr>
              <p:nvPr/>
            </p:nvSpPr>
            <p:spPr bwMode="auto">
              <a:xfrm>
                <a:off x="864" y="1008"/>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4</a:t>
                </a:r>
              </a:p>
            </p:txBody>
          </p:sp>
          <p:sp>
            <p:nvSpPr>
              <p:cNvPr id="6176" name="AutoShape 10"/>
              <p:cNvSpPr>
                <a:spLocks noChangeArrowheads="1"/>
              </p:cNvSpPr>
              <p:nvPr/>
            </p:nvSpPr>
            <p:spPr bwMode="auto">
              <a:xfrm>
                <a:off x="864" y="816"/>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0</a:t>
                </a:r>
              </a:p>
            </p:txBody>
          </p:sp>
        </p:grpSp>
        <p:grpSp>
          <p:nvGrpSpPr>
            <p:cNvPr id="6150" name="Group 11"/>
            <p:cNvGrpSpPr>
              <a:grpSpLocks/>
            </p:cNvGrpSpPr>
            <p:nvPr/>
          </p:nvGrpSpPr>
          <p:grpSpPr bwMode="auto">
            <a:xfrm>
              <a:off x="1920" y="816"/>
              <a:ext cx="576" cy="1056"/>
              <a:chOff x="1920" y="816"/>
              <a:chExt cx="576" cy="1056"/>
            </a:xfrm>
          </p:grpSpPr>
          <p:sp>
            <p:nvSpPr>
              <p:cNvPr id="2463756" name="AutoShape 12"/>
              <p:cNvSpPr>
                <a:spLocks noChangeArrowheads="1"/>
              </p:cNvSpPr>
              <p:nvPr/>
            </p:nvSpPr>
            <p:spPr bwMode="auto">
              <a:xfrm>
                <a:off x="1920" y="1584"/>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63757" name="AutoShape 13"/>
              <p:cNvSpPr>
                <a:spLocks noChangeArrowheads="1"/>
              </p:cNvSpPr>
              <p:nvPr/>
            </p:nvSpPr>
            <p:spPr bwMode="auto">
              <a:xfrm>
                <a:off x="1920" y="1392"/>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6167" name="AutoShape 14"/>
              <p:cNvSpPr>
                <a:spLocks noChangeArrowheads="1"/>
              </p:cNvSpPr>
              <p:nvPr/>
            </p:nvSpPr>
            <p:spPr bwMode="auto">
              <a:xfrm>
                <a:off x="1920" y="1392"/>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13</a:t>
                </a:r>
              </a:p>
            </p:txBody>
          </p:sp>
          <p:sp>
            <p:nvSpPr>
              <p:cNvPr id="6168" name="AutoShape 15"/>
              <p:cNvSpPr>
                <a:spLocks noChangeArrowheads="1"/>
              </p:cNvSpPr>
              <p:nvPr/>
            </p:nvSpPr>
            <p:spPr bwMode="auto">
              <a:xfrm>
                <a:off x="1920" y="1200"/>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9</a:t>
                </a:r>
              </a:p>
            </p:txBody>
          </p:sp>
          <p:sp>
            <p:nvSpPr>
              <p:cNvPr id="6169" name="AutoShape 16"/>
              <p:cNvSpPr>
                <a:spLocks noChangeArrowheads="1"/>
              </p:cNvSpPr>
              <p:nvPr/>
            </p:nvSpPr>
            <p:spPr bwMode="auto">
              <a:xfrm>
                <a:off x="1920" y="1008"/>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5</a:t>
                </a:r>
              </a:p>
            </p:txBody>
          </p:sp>
          <p:sp>
            <p:nvSpPr>
              <p:cNvPr id="6170" name="AutoShape 17"/>
              <p:cNvSpPr>
                <a:spLocks noChangeArrowheads="1"/>
              </p:cNvSpPr>
              <p:nvPr/>
            </p:nvSpPr>
            <p:spPr bwMode="auto">
              <a:xfrm>
                <a:off x="1920" y="816"/>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a:t>
                </a:r>
              </a:p>
            </p:txBody>
          </p:sp>
        </p:grpSp>
        <p:grpSp>
          <p:nvGrpSpPr>
            <p:cNvPr id="6151" name="Group 18"/>
            <p:cNvGrpSpPr>
              <a:grpSpLocks/>
            </p:cNvGrpSpPr>
            <p:nvPr/>
          </p:nvGrpSpPr>
          <p:grpSpPr bwMode="auto">
            <a:xfrm>
              <a:off x="2976" y="816"/>
              <a:ext cx="576" cy="1056"/>
              <a:chOff x="2976" y="816"/>
              <a:chExt cx="576" cy="1056"/>
            </a:xfrm>
          </p:grpSpPr>
          <p:sp>
            <p:nvSpPr>
              <p:cNvPr id="2463763" name="AutoShape 19"/>
              <p:cNvSpPr>
                <a:spLocks noChangeArrowheads="1"/>
              </p:cNvSpPr>
              <p:nvPr/>
            </p:nvSpPr>
            <p:spPr bwMode="auto">
              <a:xfrm>
                <a:off x="2976" y="1584"/>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63764" name="AutoShape 20"/>
              <p:cNvSpPr>
                <a:spLocks noChangeArrowheads="1"/>
              </p:cNvSpPr>
              <p:nvPr/>
            </p:nvSpPr>
            <p:spPr bwMode="auto">
              <a:xfrm>
                <a:off x="2976" y="1392"/>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6161" name="AutoShape 21"/>
              <p:cNvSpPr>
                <a:spLocks noChangeArrowheads="1"/>
              </p:cNvSpPr>
              <p:nvPr/>
            </p:nvSpPr>
            <p:spPr bwMode="auto">
              <a:xfrm>
                <a:off x="2976" y="1392"/>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14</a:t>
                </a:r>
              </a:p>
            </p:txBody>
          </p:sp>
          <p:sp>
            <p:nvSpPr>
              <p:cNvPr id="6162" name="AutoShape 22"/>
              <p:cNvSpPr>
                <a:spLocks noChangeArrowheads="1"/>
              </p:cNvSpPr>
              <p:nvPr/>
            </p:nvSpPr>
            <p:spPr bwMode="auto">
              <a:xfrm>
                <a:off x="2976" y="1200"/>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10</a:t>
                </a:r>
              </a:p>
            </p:txBody>
          </p:sp>
          <p:sp>
            <p:nvSpPr>
              <p:cNvPr id="6163" name="AutoShape 23"/>
              <p:cNvSpPr>
                <a:spLocks noChangeArrowheads="1"/>
              </p:cNvSpPr>
              <p:nvPr/>
            </p:nvSpPr>
            <p:spPr bwMode="auto">
              <a:xfrm>
                <a:off x="2976" y="1008"/>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6</a:t>
                </a:r>
              </a:p>
            </p:txBody>
          </p:sp>
          <p:sp>
            <p:nvSpPr>
              <p:cNvPr id="6164" name="AutoShape 24"/>
              <p:cNvSpPr>
                <a:spLocks noChangeArrowheads="1"/>
              </p:cNvSpPr>
              <p:nvPr/>
            </p:nvSpPr>
            <p:spPr bwMode="auto">
              <a:xfrm>
                <a:off x="2976" y="816"/>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2</a:t>
                </a:r>
              </a:p>
            </p:txBody>
          </p:sp>
        </p:grpSp>
        <p:grpSp>
          <p:nvGrpSpPr>
            <p:cNvPr id="6152" name="Group 25"/>
            <p:cNvGrpSpPr>
              <a:grpSpLocks/>
            </p:cNvGrpSpPr>
            <p:nvPr/>
          </p:nvGrpSpPr>
          <p:grpSpPr bwMode="auto">
            <a:xfrm>
              <a:off x="4032" y="816"/>
              <a:ext cx="576" cy="1056"/>
              <a:chOff x="4032" y="816"/>
              <a:chExt cx="576" cy="1056"/>
            </a:xfrm>
          </p:grpSpPr>
          <p:sp>
            <p:nvSpPr>
              <p:cNvPr id="2463770" name="AutoShape 26"/>
              <p:cNvSpPr>
                <a:spLocks noChangeArrowheads="1"/>
              </p:cNvSpPr>
              <p:nvPr/>
            </p:nvSpPr>
            <p:spPr bwMode="auto">
              <a:xfrm>
                <a:off x="4032" y="1584"/>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63771" name="AutoShape 27"/>
              <p:cNvSpPr>
                <a:spLocks noChangeArrowheads="1"/>
              </p:cNvSpPr>
              <p:nvPr/>
            </p:nvSpPr>
            <p:spPr bwMode="auto">
              <a:xfrm>
                <a:off x="4032" y="1392"/>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6155" name="AutoShape 28"/>
              <p:cNvSpPr>
                <a:spLocks noChangeArrowheads="1"/>
              </p:cNvSpPr>
              <p:nvPr/>
            </p:nvSpPr>
            <p:spPr bwMode="auto">
              <a:xfrm>
                <a:off x="4032" y="1392"/>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15</a:t>
                </a:r>
              </a:p>
            </p:txBody>
          </p:sp>
          <p:sp>
            <p:nvSpPr>
              <p:cNvPr id="6156" name="AutoShape 29"/>
              <p:cNvSpPr>
                <a:spLocks noChangeArrowheads="1"/>
              </p:cNvSpPr>
              <p:nvPr/>
            </p:nvSpPr>
            <p:spPr bwMode="auto">
              <a:xfrm>
                <a:off x="4032" y="1200"/>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11</a:t>
                </a:r>
              </a:p>
            </p:txBody>
          </p:sp>
          <p:sp>
            <p:nvSpPr>
              <p:cNvPr id="6157" name="AutoShape 30"/>
              <p:cNvSpPr>
                <a:spLocks noChangeArrowheads="1"/>
              </p:cNvSpPr>
              <p:nvPr/>
            </p:nvSpPr>
            <p:spPr bwMode="auto">
              <a:xfrm>
                <a:off x="4032" y="1008"/>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7</a:t>
                </a:r>
              </a:p>
            </p:txBody>
          </p:sp>
          <p:sp>
            <p:nvSpPr>
              <p:cNvPr id="6158" name="AutoShape 31"/>
              <p:cNvSpPr>
                <a:spLocks noChangeArrowheads="1"/>
              </p:cNvSpPr>
              <p:nvPr/>
            </p:nvSpPr>
            <p:spPr bwMode="auto">
              <a:xfrm>
                <a:off x="4032" y="816"/>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3</a:t>
                </a:r>
              </a:p>
            </p:txBody>
          </p:sp>
        </p:grpSp>
      </p:grpSp>
      <p:sp>
        <p:nvSpPr>
          <p:cNvPr id="6148" name="Rectangle 32"/>
          <p:cNvSpPr>
            <a:spLocks noGrp="1" noChangeArrowheads="1"/>
          </p:cNvSpPr>
          <p:nvPr>
            <p:ph type="body" sz="half" idx="4294967295"/>
          </p:nvPr>
        </p:nvSpPr>
        <p:spPr>
          <a:xfrm>
            <a:off x="685800" y="3124200"/>
            <a:ext cx="7772400" cy="2895600"/>
          </a:xfrm>
        </p:spPr>
        <p:txBody>
          <a:bodyPr/>
          <a:lstStyle/>
          <a:p>
            <a:pPr>
              <a:lnSpc>
                <a:spcPct val="90000"/>
              </a:lnSpc>
            </a:pPr>
            <a:r>
              <a:rPr lang="en-US" altLang="zh-TW" sz="2400" smtClean="0">
                <a:ea typeface="新細明體" pitchFamily="18" charset="-120"/>
              </a:rPr>
              <a:t>Striped, non-redundant</a:t>
            </a:r>
          </a:p>
          <a:p>
            <a:pPr lvl="1">
              <a:lnSpc>
                <a:spcPct val="90000"/>
              </a:lnSpc>
            </a:pPr>
            <a:r>
              <a:rPr lang="en-US" altLang="zh-TW" sz="2000" smtClean="0">
                <a:ea typeface="新細明體" pitchFamily="18" charset="-120"/>
              </a:rPr>
              <a:t>Parallel access to multiple disks</a:t>
            </a:r>
            <a:endParaRPr lang="en-US" altLang="zh-TW" sz="2000" smtClean="0">
              <a:ea typeface="新細明體" pitchFamily="18" charset="-120"/>
              <a:sym typeface="Wingdings" pitchFamily="2" charset="2"/>
            </a:endParaRPr>
          </a:p>
          <a:p>
            <a:pPr lvl="1">
              <a:lnSpc>
                <a:spcPct val="90000"/>
              </a:lnSpc>
              <a:buFont typeface="Wingdings" pitchFamily="2" charset="2"/>
              <a:buChar char="è"/>
            </a:pPr>
            <a:r>
              <a:rPr lang="en-US" altLang="zh-TW" sz="2000" smtClean="0">
                <a:ea typeface="新細明體" pitchFamily="18" charset="-120"/>
              </a:rPr>
              <a:t>Excellent data transfer rate </a:t>
            </a:r>
          </a:p>
          <a:p>
            <a:pPr lvl="1">
              <a:lnSpc>
                <a:spcPct val="90000"/>
              </a:lnSpc>
              <a:buFont typeface="Wingdings" pitchFamily="2" charset="2"/>
              <a:buChar char="è"/>
            </a:pPr>
            <a:r>
              <a:rPr lang="en-US" altLang="zh-TW" sz="2000" smtClean="0">
                <a:ea typeface="新細明體" pitchFamily="18" charset="-120"/>
              </a:rPr>
              <a:t>Excellent I/O request processing rate (for large stripes) if the controller supports independent Reads/Writes</a:t>
            </a:r>
          </a:p>
          <a:p>
            <a:pPr lvl="1">
              <a:lnSpc>
                <a:spcPct val="90000"/>
              </a:lnSpc>
              <a:buFont typeface="Wingdings" pitchFamily="2" charset="2"/>
              <a:buChar char="è"/>
            </a:pPr>
            <a:r>
              <a:rPr lang="en-US" altLang="zh-TW" sz="2000" smtClean="0">
                <a:ea typeface="新細明體" pitchFamily="18" charset="-120"/>
              </a:rPr>
              <a:t>Not fault tolerant (</a:t>
            </a:r>
            <a:r>
              <a:rPr lang="en-US" altLang="zh-TW" sz="2000" b="1" smtClean="0">
                <a:solidFill>
                  <a:srgbClr val="A50021"/>
                </a:solidFill>
                <a:ea typeface="新細明體" pitchFamily="18" charset="-120"/>
              </a:rPr>
              <a:t>AID</a:t>
            </a:r>
            <a:r>
              <a:rPr lang="en-US" altLang="zh-TW" sz="2000" smtClean="0">
                <a:ea typeface="新細明體" pitchFamily="18" charset="-120"/>
              </a:rPr>
              <a:t>)</a:t>
            </a:r>
          </a:p>
          <a:p>
            <a:pPr>
              <a:lnSpc>
                <a:spcPct val="90000"/>
              </a:lnSpc>
            </a:pPr>
            <a:r>
              <a:rPr lang="en-US" altLang="zh-TW" sz="2400" smtClean="0">
                <a:ea typeface="新細明體" pitchFamily="18" charset="-120"/>
              </a:rPr>
              <a:t>Typically used for applications requiring high performance for non-critical data (e.g., video streaming and editing)</a:t>
            </a:r>
          </a:p>
        </p:txBody>
      </p:sp>
    </p:spTree>
    <p:extLst>
      <p:ext uri="{BB962C8B-B14F-4D97-AF65-F5344CB8AC3E}">
        <p14:creationId xmlns:p14="http://schemas.microsoft.com/office/powerpoint/2010/main" val="371948011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5800" y="228600"/>
            <a:ext cx="7772400" cy="609600"/>
          </a:xfrm>
        </p:spPr>
        <p:txBody>
          <a:bodyPr>
            <a:normAutofit fontScale="90000"/>
          </a:bodyPr>
          <a:lstStyle/>
          <a:p>
            <a:r>
              <a:rPr lang="en-US" altLang="zh-TW" sz="3600" b="1" smtClean="0">
                <a:solidFill>
                  <a:srgbClr val="FF3300"/>
                </a:solidFill>
                <a:ea typeface="新細明體" pitchFamily="18" charset="-120"/>
              </a:rPr>
              <a:t>RAID-1 - Mirroring</a:t>
            </a:r>
          </a:p>
        </p:txBody>
      </p:sp>
      <p:sp>
        <p:nvSpPr>
          <p:cNvPr id="7171" name="Rectangle 3"/>
          <p:cNvSpPr>
            <a:spLocks noGrp="1" noChangeArrowheads="1"/>
          </p:cNvSpPr>
          <p:nvPr>
            <p:ph type="body" idx="4294967295"/>
          </p:nvPr>
        </p:nvSpPr>
        <p:spPr>
          <a:xfrm>
            <a:off x="685800" y="2743200"/>
            <a:ext cx="8153400" cy="3352800"/>
          </a:xfrm>
        </p:spPr>
        <p:txBody>
          <a:bodyPr/>
          <a:lstStyle/>
          <a:p>
            <a:pPr>
              <a:lnSpc>
                <a:spcPct val="90000"/>
              </a:lnSpc>
              <a:spcBef>
                <a:spcPct val="50000"/>
              </a:spcBef>
            </a:pPr>
            <a:r>
              <a:rPr lang="en-US" altLang="zh-TW" sz="2000" smtClean="0">
                <a:ea typeface="新細明體" pitchFamily="18" charset="-120"/>
              </a:rPr>
              <a:t>Called </a:t>
            </a:r>
            <a:r>
              <a:rPr lang="en-US" altLang="zh-TW" sz="2000" smtClean="0">
                <a:solidFill>
                  <a:srgbClr val="FF0000"/>
                </a:solidFill>
                <a:ea typeface="新細明體" pitchFamily="18" charset="-120"/>
              </a:rPr>
              <a:t>mirroring</a:t>
            </a:r>
            <a:r>
              <a:rPr lang="en-US" altLang="zh-TW" sz="2000" smtClean="0">
                <a:ea typeface="新細明體" pitchFamily="18" charset="-120"/>
              </a:rPr>
              <a:t> or </a:t>
            </a:r>
            <a:r>
              <a:rPr lang="en-US" altLang="zh-TW" sz="2000" smtClean="0">
                <a:solidFill>
                  <a:srgbClr val="FF0000"/>
                </a:solidFill>
                <a:ea typeface="新細明體" pitchFamily="18" charset="-120"/>
              </a:rPr>
              <a:t>shadowing</a:t>
            </a:r>
            <a:r>
              <a:rPr lang="en-US" altLang="zh-TW" sz="2000" smtClean="0">
                <a:ea typeface="新細明體" pitchFamily="18" charset="-120"/>
              </a:rPr>
              <a:t>, uses an extra disk for each disk in the array (most costly form of redundancy)</a:t>
            </a:r>
          </a:p>
          <a:p>
            <a:pPr>
              <a:lnSpc>
                <a:spcPct val="90000"/>
              </a:lnSpc>
              <a:spcBef>
                <a:spcPct val="50000"/>
              </a:spcBef>
            </a:pPr>
            <a:r>
              <a:rPr lang="en-US" altLang="zh-TW" sz="2000" smtClean="0">
                <a:ea typeface="新細明體" pitchFamily="18" charset="-120"/>
              </a:rPr>
              <a:t>Whenever data is written to one disk, that data is also written to a redundant disk: good for reads, fair for writes</a:t>
            </a:r>
          </a:p>
          <a:p>
            <a:pPr>
              <a:lnSpc>
                <a:spcPct val="90000"/>
              </a:lnSpc>
              <a:spcBef>
                <a:spcPct val="50000"/>
              </a:spcBef>
            </a:pPr>
            <a:r>
              <a:rPr lang="en-US" altLang="zh-TW" sz="2000" smtClean="0">
                <a:ea typeface="新細明體" pitchFamily="18" charset="-120"/>
              </a:rPr>
              <a:t>If a disk fails, the system just goes to the mirror and gets the desired data.</a:t>
            </a:r>
          </a:p>
          <a:p>
            <a:pPr>
              <a:lnSpc>
                <a:spcPct val="90000"/>
              </a:lnSpc>
              <a:spcBef>
                <a:spcPct val="50000"/>
              </a:spcBef>
            </a:pPr>
            <a:r>
              <a:rPr lang="en-US" altLang="zh-TW" sz="2000" smtClean="0">
                <a:ea typeface="新細明體" pitchFamily="18" charset="-120"/>
              </a:rPr>
              <a:t>Fast, but very expensive.</a:t>
            </a:r>
          </a:p>
          <a:p>
            <a:pPr>
              <a:lnSpc>
                <a:spcPct val="90000"/>
              </a:lnSpc>
            </a:pPr>
            <a:r>
              <a:rPr lang="en-US" altLang="zh-TW" sz="2000" smtClean="0">
                <a:ea typeface="新細明體" pitchFamily="18" charset="-120"/>
              </a:rPr>
              <a:t>Typically used in system drives and critical files</a:t>
            </a:r>
          </a:p>
          <a:p>
            <a:pPr lvl="1">
              <a:lnSpc>
                <a:spcPct val="90000"/>
              </a:lnSpc>
            </a:pPr>
            <a:r>
              <a:rPr lang="en-US" altLang="zh-TW" sz="1800" smtClean="0">
                <a:ea typeface="新細明體" pitchFamily="18" charset="-120"/>
              </a:rPr>
              <a:t>Banking, insurance data</a:t>
            </a:r>
          </a:p>
          <a:p>
            <a:pPr lvl="1">
              <a:lnSpc>
                <a:spcPct val="90000"/>
              </a:lnSpc>
            </a:pPr>
            <a:r>
              <a:rPr lang="en-US" altLang="zh-TW" sz="1800" smtClean="0">
                <a:ea typeface="新細明體" pitchFamily="18" charset="-120"/>
              </a:rPr>
              <a:t>Web (e-commerce) servers</a:t>
            </a:r>
          </a:p>
        </p:txBody>
      </p:sp>
      <p:grpSp>
        <p:nvGrpSpPr>
          <p:cNvPr id="7172" name="Group 4"/>
          <p:cNvGrpSpPr>
            <a:grpSpLocks/>
          </p:cNvGrpSpPr>
          <p:nvPr/>
        </p:nvGrpSpPr>
        <p:grpSpPr bwMode="auto">
          <a:xfrm>
            <a:off x="3225800" y="912813"/>
            <a:ext cx="914400" cy="1676400"/>
            <a:chOff x="864" y="816"/>
            <a:chExt cx="576" cy="1056"/>
          </a:xfrm>
        </p:grpSpPr>
        <p:sp>
          <p:nvSpPr>
            <p:cNvPr id="2414597" name="AutoShape 5"/>
            <p:cNvSpPr>
              <a:spLocks noChangeArrowheads="1"/>
            </p:cNvSpPr>
            <p:nvPr/>
          </p:nvSpPr>
          <p:spPr bwMode="auto">
            <a:xfrm>
              <a:off x="864" y="1584"/>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4598" name="AutoShape 6"/>
            <p:cNvSpPr>
              <a:spLocks noChangeArrowheads="1"/>
            </p:cNvSpPr>
            <p:nvPr/>
          </p:nvSpPr>
          <p:spPr bwMode="auto">
            <a:xfrm>
              <a:off x="864" y="1392"/>
              <a:ext cx="576" cy="288"/>
            </a:xfrm>
            <a:prstGeom prst="can">
              <a:avLst>
                <a:gd name="adj" fmla="val 36111"/>
              </a:avLst>
            </a:prstGeom>
            <a:solidFill>
              <a:schemeClr val="bg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7182" name="AutoShape 7"/>
            <p:cNvSpPr>
              <a:spLocks noChangeArrowheads="1"/>
            </p:cNvSpPr>
            <p:nvPr/>
          </p:nvSpPr>
          <p:spPr bwMode="auto">
            <a:xfrm>
              <a:off x="864" y="1392"/>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3</a:t>
              </a:r>
            </a:p>
          </p:txBody>
        </p:sp>
        <p:sp>
          <p:nvSpPr>
            <p:cNvPr id="7183" name="AutoShape 8"/>
            <p:cNvSpPr>
              <a:spLocks noChangeArrowheads="1"/>
            </p:cNvSpPr>
            <p:nvPr/>
          </p:nvSpPr>
          <p:spPr bwMode="auto">
            <a:xfrm>
              <a:off x="864" y="1200"/>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2</a:t>
              </a:r>
            </a:p>
          </p:txBody>
        </p:sp>
        <p:sp>
          <p:nvSpPr>
            <p:cNvPr id="7184" name="AutoShape 9"/>
            <p:cNvSpPr>
              <a:spLocks noChangeArrowheads="1"/>
            </p:cNvSpPr>
            <p:nvPr/>
          </p:nvSpPr>
          <p:spPr bwMode="auto">
            <a:xfrm>
              <a:off x="864" y="1008"/>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1</a:t>
              </a:r>
            </a:p>
          </p:txBody>
        </p:sp>
        <p:sp>
          <p:nvSpPr>
            <p:cNvPr id="7185" name="AutoShape 10"/>
            <p:cNvSpPr>
              <a:spLocks noChangeArrowheads="1"/>
            </p:cNvSpPr>
            <p:nvPr/>
          </p:nvSpPr>
          <p:spPr bwMode="auto">
            <a:xfrm>
              <a:off x="864" y="816"/>
              <a:ext cx="576" cy="288"/>
            </a:xfrm>
            <a:prstGeom prst="can">
              <a:avLst>
                <a:gd name="adj" fmla="val 36111"/>
              </a:avLst>
            </a:prstGeom>
            <a:solidFill>
              <a:schemeClr val="bg1"/>
            </a:solidFill>
            <a:ln w="12700">
              <a:solidFill>
                <a:schemeClr val="tx1"/>
              </a:solidFill>
              <a:round/>
              <a:headEnd/>
              <a:tailEnd/>
            </a:ln>
          </p:spPr>
          <p:txBody>
            <a:bodyPr wrap="none" anchor="ctr"/>
            <a:lstStyle/>
            <a:p>
              <a:pPr algn="ctr" eaLnBrk="0" hangingPunct="0"/>
              <a:r>
                <a:rPr lang="en-US" altLang="zh-TW" sz="2000" b="0">
                  <a:latin typeface="Arial" charset="0"/>
                </a:rPr>
                <a:t>stripe 0</a:t>
              </a:r>
            </a:p>
          </p:txBody>
        </p:sp>
      </p:grpSp>
      <p:grpSp>
        <p:nvGrpSpPr>
          <p:cNvPr id="7173" name="Group 11"/>
          <p:cNvGrpSpPr>
            <a:grpSpLocks/>
          </p:cNvGrpSpPr>
          <p:nvPr/>
        </p:nvGrpSpPr>
        <p:grpSpPr bwMode="auto">
          <a:xfrm>
            <a:off x="4648200" y="914400"/>
            <a:ext cx="914400" cy="1676400"/>
            <a:chOff x="864" y="816"/>
            <a:chExt cx="576" cy="1056"/>
          </a:xfrm>
        </p:grpSpPr>
        <p:sp>
          <p:nvSpPr>
            <p:cNvPr id="2414604" name="AutoShape 12"/>
            <p:cNvSpPr>
              <a:spLocks noChangeArrowheads="1"/>
            </p:cNvSpPr>
            <p:nvPr/>
          </p:nvSpPr>
          <p:spPr bwMode="auto">
            <a:xfrm>
              <a:off x="864" y="1584"/>
              <a:ext cx="576" cy="288"/>
            </a:xfrm>
            <a:prstGeom prst="can">
              <a:avLst>
                <a:gd name="adj" fmla="val 36111"/>
              </a:avLst>
            </a:prstGeom>
            <a:solidFill>
              <a:schemeClr val="accent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4605" name="AutoShape 13"/>
            <p:cNvSpPr>
              <a:spLocks noChangeArrowheads="1"/>
            </p:cNvSpPr>
            <p:nvPr/>
          </p:nvSpPr>
          <p:spPr bwMode="auto">
            <a:xfrm>
              <a:off x="864" y="1392"/>
              <a:ext cx="576" cy="288"/>
            </a:xfrm>
            <a:prstGeom prst="can">
              <a:avLst>
                <a:gd name="adj" fmla="val 36111"/>
              </a:avLst>
            </a:prstGeom>
            <a:solidFill>
              <a:schemeClr val="accent1"/>
            </a:solidFill>
            <a:ln w="12700">
              <a:solidFill>
                <a:schemeClr val="tx1"/>
              </a:solidFill>
              <a:prstDash val="dash"/>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7176" name="AutoShape 14"/>
            <p:cNvSpPr>
              <a:spLocks noChangeArrowheads="1"/>
            </p:cNvSpPr>
            <p:nvPr/>
          </p:nvSpPr>
          <p:spPr bwMode="auto">
            <a:xfrm>
              <a:off x="864" y="1392"/>
              <a:ext cx="576" cy="288"/>
            </a:xfrm>
            <a:prstGeom prst="can">
              <a:avLst>
                <a:gd name="adj" fmla="val 36111"/>
              </a:avLst>
            </a:prstGeom>
            <a:solidFill>
              <a:schemeClr val="accent1"/>
            </a:solidFill>
            <a:ln w="12700">
              <a:solidFill>
                <a:schemeClr val="tx1"/>
              </a:solidFill>
              <a:round/>
              <a:headEnd/>
              <a:tailEnd/>
            </a:ln>
          </p:spPr>
          <p:txBody>
            <a:bodyPr wrap="none" anchor="ctr"/>
            <a:lstStyle/>
            <a:p>
              <a:pPr algn="ctr" eaLnBrk="0" hangingPunct="0"/>
              <a:r>
                <a:rPr lang="en-US" altLang="zh-TW" sz="2000" b="0">
                  <a:solidFill>
                    <a:schemeClr val="bg2"/>
                  </a:solidFill>
                  <a:latin typeface="Arial" charset="0"/>
                </a:rPr>
                <a:t>stripe 3</a:t>
              </a:r>
            </a:p>
          </p:txBody>
        </p:sp>
        <p:sp>
          <p:nvSpPr>
            <p:cNvPr id="7177" name="AutoShape 15"/>
            <p:cNvSpPr>
              <a:spLocks noChangeArrowheads="1"/>
            </p:cNvSpPr>
            <p:nvPr/>
          </p:nvSpPr>
          <p:spPr bwMode="auto">
            <a:xfrm>
              <a:off x="864" y="1200"/>
              <a:ext cx="576" cy="288"/>
            </a:xfrm>
            <a:prstGeom prst="can">
              <a:avLst>
                <a:gd name="adj" fmla="val 36111"/>
              </a:avLst>
            </a:prstGeom>
            <a:solidFill>
              <a:schemeClr val="accent1"/>
            </a:solidFill>
            <a:ln w="12700">
              <a:solidFill>
                <a:schemeClr val="tx1"/>
              </a:solidFill>
              <a:round/>
              <a:headEnd/>
              <a:tailEnd/>
            </a:ln>
          </p:spPr>
          <p:txBody>
            <a:bodyPr wrap="none" anchor="ctr"/>
            <a:lstStyle/>
            <a:p>
              <a:pPr algn="ctr" eaLnBrk="0" hangingPunct="0"/>
              <a:r>
                <a:rPr lang="en-US" altLang="zh-TW" sz="2000" b="0">
                  <a:solidFill>
                    <a:schemeClr val="bg2"/>
                  </a:solidFill>
                  <a:latin typeface="Arial" charset="0"/>
                </a:rPr>
                <a:t>stripe 2</a:t>
              </a:r>
            </a:p>
          </p:txBody>
        </p:sp>
        <p:sp>
          <p:nvSpPr>
            <p:cNvPr id="7178" name="AutoShape 16"/>
            <p:cNvSpPr>
              <a:spLocks noChangeArrowheads="1"/>
            </p:cNvSpPr>
            <p:nvPr/>
          </p:nvSpPr>
          <p:spPr bwMode="auto">
            <a:xfrm>
              <a:off x="864" y="1008"/>
              <a:ext cx="576" cy="288"/>
            </a:xfrm>
            <a:prstGeom prst="can">
              <a:avLst>
                <a:gd name="adj" fmla="val 36111"/>
              </a:avLst>
            </a:prstGeom>
            <a:solidFill>
              <a:schemeClr val="accent1"/>
            </a:solidFill>
            <a:ln w="12700">
              <a:solidFill>
                <a:schemeClr val="tx1"/>
              </a:solidFill>
              <a:round/>
              <a:headEnd/>
              <a:tailEnd/>
            </a:ln>
          </p:spPr>
          <p:txBody>
            <a:bodyPr wrap="none" anchor="ctr"/>
            <a:lstStyle/>
            <a:p>
              <a:pPr algn="ctr" eaLnBrk="0" hangingPunct="0"/>
              <a:r>
                <a:rPr lang="en-US" altLang="zh-TW" sz="2000" b="0">
                  <a:solidFill>
                    <a:schemeClr val="bg2"/>
                  </a:solidFill>
                  <a:latin typeface="Arial" charset="0"/>
                </a:rPr>
                <a:t>stripe 1</a:t>
              </a:r>
            </a:p>
          </p:txBody>
        </p:sp>
        <p:sp>
          <p:nvSpPr>
            <p:cNvPr id="7179" name="AutoShape 17"/>
            <p:cNvSpPr>
              <a:spLocks noChangeArrowheads="1"/>
            </p:cNvSpPr>
            <p:nvPr/>
          </p:nvSpPr>
          <p:spPr bwMode="auto">
            <a:xfrm>
              <a:off x="864" y="816"/>
              <a:ext cx="576" cy="288"/>
            </a:xfrm>
            <a:prstGeom prst="can">
              <a:avLst>
                <a:gd name="adj" fmla="val 36111"/>
              </a:avLst>
            </a:prstGeom>
            <a:solidFill>
              <a:schemeClr val="accent1"/>
            </a:solidFill>
            <a:ln w="12700">
              <a:solidFill>
                <a:schemeClr val="tx1"/>
              </a:solidFill>
              <a:round/>
              <a:headEnd/>
              <a:tailEnd/>
            </a:ln>
          </p:spPr>
          <p:txBody>
            <a:bodyPr wrap="none" anchor="ctr"/>
            <a:lstStyle/>
            <a:p>
              <a:pPr algn="ctr" eaLnBrk="0" hangingPunct="0"/>
              <a:r>
                <a:rPr lang="en-US" altLang="zh-TW" sz="2000" b="0">
                  <a:solidFill>
                    <a:schemeClr val="bg2"/>
                  </a:solidFill>
                  <a:latin typeface="Arial" charset="0"/>
                </a:rPr>
                <a:t>stripe 0</a:t>
              </a:r>
            </a:p>
          </p:txBody>
        </p:sp>
      </p:grpSp>
    </p:spTree>
    <p:extLst>
      <p:ext uri="{BB962C8B-B14F-4D97-AF65-F5344CB8AC3E}">
        <p14:creationId xmlns:p14="http://schemas.microsoft.com/office/powerpoint/2010/main" val="21276138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0" y="381000"/>
            <a:ext cx="7162800" cy="609600"/>
          </a:xfrm>
        </p:spPr>
        <p:txBody>
          <a:bodyPr>
            <a:normAutofit fontScale="90000"/>
          </a:bodyPr>
          <a:lstStyle/>
          <a:p>
            <a:r>
              <a:rPr lang="en-US" altLang="zh-TW" b="1" smtClean="0">
                <a:solidFill>
                  <a:srgbClr val="FF3300"/>
                </a:solidFill>
                <a:ea typeface="新細明體" pitchFamily="18" charset="-120"/>
              </a:rPr>
              <a:t>RAID-2: Memory-Style ECC</a:t>
            </a:r>
          </a:p>
        </p:txBody>
      </p:sp>
      <p:grpSp>
        <p:nvGrpSpPr>
          <p:cNvPr id="8195" name="Group 3"/>
          <p:cNvGrpSpPr>
            <a:grpSpLocks/>
          </p:cNvGrpSpPr>
          <p:nvPr/>
        </p:nvGrpSpPr>
        <p:grpSpPr bwMode="auto">
          <a:xfrm>
            <a:off x="609600" y="1524000"/>
            <a:ext cx="7850188" cy="1751013"/>
            <a:chOff x="288" y="960"/>
            <a:chExt cx="4945" cy="1103"/>
          </a:xfrm>
        </p:grpSpPr>
        <p:grpSp>
          <p:nvGrpSpPr>
            <p:cNvPr id="8199" name="Group 4"/>
            <p:cNvGrpSpPr>
              <a:grpSpLocks/>
            </p:cNvGrpSpPr>
            <p:nvPr/>
          </p:nvGrpSpPr>
          <p:grpSpPr bwMode="auto">
            <a:xfrm>
              <a:off x="288" y="960"/>
              <a:ext cx="481" cy="1103"/>
              <a:chOff x="432" y="1633"/>
              <a:chExt cx="481" cy="1103"/>
            </a:xfrm>
          </p:grpSpPr>
          <p:sp>
            <p:nvSpPr>
              <p:cNvPr id="2464773" name="Oval 5"/>
              <p:cNvSpPr>
                <a:spLocks noChangeArrowheads="1"/>
              </p:cNvSpPr>
              <p:nvPr/>
            </p:nvSpPr>
            <p:spPr bwMode="auto">
              <a:xfrm>
                <a:off x="433"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774" name="Line 6"/>
              <p:cNvSpPr>
                <a:spLocks noChangeShapeType="1"/>
              </p:cNvSpPr>
              <p:nvPr/>
            </p:nvSpPr>
            <p:spPr bwMode="auto">
              <a:xfrm>
                <a:off x="432"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75" name="Line 7"/>
              <p:cNvSpPr>
                <a:spLocks noChangeShapeType="1"/>
              </p:cNvSpPr>
              <p:nvPr/>
            </p:nvSpPr>
            <p:spPr bwMode="auto">
              <a:xfrm>
                <a:off x="912"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76" name="Arc 8"/>
              <p:cNvSpPr>
                <a:spLocks/>
              </p:cNvSpPr>
              <p:nvPr/>
            </p:nvSpPr>
            <p:spPr bwMode="auto">
              <a:xfrm>
                <a:off x="433"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77" name="Arc 9"/>
              <p:cNvSpPr>
                <a:spLocks/>
              </p:cNvSpPr>
              <p:nvPr/>
            </p:nvSpPr>
            <p:spPr bwMode="auto">
              <a:xfrm>
                <a:off x="433"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78" name="Arc 10"/>
              <p:cNvSpPr>
                <a:spLocks/>
              </p:cNvSpPr>
              <p:nvPr/>
            </p:nvSpPr>
            <p:spPr bwMode="auto">
              <a:xfrm>
                <a:off x="433"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79" name="Arc 11"/>
              <p:cNvSpPr>
                <a:spLocks/>
              </p:cNvSpPr>
              <p:nvPr/>
            </p:nvSpPr>
            <p:spPr bwMode="auto">
              <a:xfrm>
                <a:off x="433"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80" name="Arc 12"/>
              <p:cNvSpPr>
                <a:spLocks/>
              </p:cNvSpPr>
              <p:nvPr/>
            </p:nvSpPr>
            <p:spPr bwMode="auto">
              <a:xfrm>
                <a:off x="433"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81" name="Line 13"/>
              <p:cNvSpPr>
                <a:spLocks noChangeShapeType="1"/>
              </p:cNvSpPr>
              <p:nvPr/>
            </p:nvSpPr>
            <p:spPr bwMode="auto">
              <a:xfrm>
                <a:off x="432"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82" name="Line 14"/>
              <p:cNvSpPr>
                <a:spLocks noChangeShapeType="1"/>
              </p:cNvSpPr>
              <p:nvPr/>
            </p:nvSpPr>
            <p:spPr bwMode="auto">
              <a:xfrm>
                <a:off x="912"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0" name="Group 15"/>
            <p:cNvGrpSpPr>
              <a:grpSpLocks/>
            </p:cNvGrpSpPr>
            <p:nvPr/>
          </p:nvGrpSpPr>
          <p:grpSpPr bwMode="auto">
            <a:xfrm>
              <a:off x="1056" y="960"/>
              <a:ext cx="481" cy="1103"/>
              <a:chOff x="1200" y="1633"/>
              <a:chExt cx="481" cy="1103"/>
            </a:xfrm>
          </p:grpSpPr>
          <p:sp>
            <p:nvSpPr>
              <p:cNvPr id="2464784" name="Oval 16"/>
              <p:cNvSpPr>
                <a:spLocks noChangeArrowheads="1"/>
              </p:cNvSpPr>
              <p:nvPr/>
            </p:nvSpPr>
            <p:spPr bwMode="auto">
              <a:xfrm>
                <a:off x="1201"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785" name="Line 17"/>
              <p:cNvSpPr>
                <a:spLocks noChangeShapeType="1"/>
              </p:cNvSpPr>
              <p:nvPr/>
            </p:nvSpPr>
            <p:spPr bwMode="auto">
              <a:xfrm>
                <a:off x="1200"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86" name="Line 18"/>
              <p:cNvSpPr>
                <a:spLocks noChangeShapeType="1"/>
              </p:cNvSpPr>
              <p:nvPr/>
            </p:nvSpPr>
            <p:spPr bwMode="auto">
              <a:xfrm>
                <a:off x="1680"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87" name="Arc 19"/>
              <p:cNvSpPr>
                <a:spLocks/>
              </p:cNvSpPr>
              <p:nvPr/>
            </p:nvSpPr>
            <p:spPr bwMode="auto">
              <a:xfrm>
                <a:off x="1201"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88" name="Arc 20"/>
              <p:cNvSpPr>
                <a:spLocks/>
              </p:cNvSpPr>
              <p:nvPr/>
            </p:nvSpPr>
            <p:spPr bwMode="auto">
              <a:xfrm>
                <a:off x="1201"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89" name="Arc 21"/>
              <p:cNvSpPr>
                <a:spLocks/>
              </p:cNvSpPr>
              <p:nvPr/>
            </p:nvSpPr>
            <p:spPr bwMode="auto">
              <a:xfrm>
                <a:off x="1201"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90" name="Arc 22"/>
              <p:cNvSpPr>
                <a:spLocks/>
              </p:cNvSpPr>
              <p:nvPr/>
            </p:nvSpPr>
            <p:spPr bwMode="auto">
              <a:xfrm>
                <a:off x="1201"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91" name="Arc 23"/>
              <p:cNvSpPr>
                <a:spLocks/>
              </p:cNvSpPr>
              <p:nvPr/>
            </p:nvSpPr>
            <p:spPr bwMode="auto">
              <a:xfrm>
                <a:off x="1201"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92" name="Line 24"/>
              <p:cNvSpPr>
                <a:spLocks noChangeShapeType="1"/>
              </p:cNvSpPr>
              <p:nvPr/>
            </p:nvSpPr>
            <p:spPr bwMode="auto">
              <a:xfrm>
                <a:off x="120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93" name="Line 25"/>
              <p:cNvSpPr>
                <a:spLocks noChangeShapeType="1"/>
              </p:cNvSpPr>
              <p:nvPr/>
            </p:nvSpPr>
            <p:spPr bwMode="auto">
              <a:xfrm>
                <a:off x="168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1" name="Group 26"/>
            <p:cNvGrpSpPr>
              <a:grpSpLocks/>
            </p:cNvGrpSpPr>
            <p:nvPr/>
          </p:nvGrpSpPr>
          <p:grpSpPr bwMode="auto">
            <a:xfrm>
              <a:off x="1776" y="960"/>
              <a:ext cx="481" cy="1103"/>
              <a:chOff x="1920" y="1633"/>
              <a:chExt cx="481" cy="1103"/>
            </a:xfrm>
          </p:grpSpPr>
          <p:sp>
            <p:nvSpPr>
              <p:cNvPr id="2464795" name="Oval 27"/>
              <p:cNvSpPr>
                <a:spLocks noChangeArrowheads="1"/>
              </p:cNvSpPr>
              <p:nvPr/>
            </p:nvSpPr>
            <p:spPr bwMode="auto">
              <a:xfrm>
                <a:off x="1921"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796" name="Line 28"/>
              <p:cNvSpPr>
                <a:spLocks noChangeShapeType="1"/>
              </p:cNvSpPr>
              <p:nvPr/>
            </p:nvSpPr>
            <p:spPr bwMode="auto">
              <a:xfrm>
                <a:off x="1920"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97" name="Line 29"/>
              <p:cNvSpPr>
                <a:spLocks noChangeShapeType="1"/>
              </p:cNvSpPr>
              <p:nvPr/>
            </p:nvSpPr>
            <p:spPr bwMode="auto">
              <a:xfrm>
                <a:off x="2400"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798" name="Arc 30"/>
              <p:cNvSpPr>
                <a:spLocks/>
              </p:cNvSpPr>
              <p:nvPr/>
            </p:nvSpPr>
            <p:spPr bwMode="auto">
              <a:xfrm>
                <a:off x="1921"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799" name="Arc 31"/>
              <p:cNvSpPr>
                <a:spLocks/>
              </p:cNvSpPr>
              <p:nvPr/>
            </p:nvSpPr>
            <p:spPr bwMode="auto">
              <a:xfrm>
                <a:off x="1921"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00" name="Arc 32"/>
              <p:cNvSpPr>
                <a:spLocks/>
              </p:cNvSpPr>
              <p:nvPr/>
            </p:nvSpPr>
            <p:spPr bwMode="auto">
              <a:xfrm>
                <a:off x="1921"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01" name="Arc 33"/>
              <p:cNvSpPr>
                <a:spLocks/>
              </p:cNvSpPr>
              <p:nvPr/>
            </p:nvSpPr>
            <p:spPr bwMode="auto">
              <a:xfrm>
                <a:off x="1921"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02" name="Arc 34"/>
              <p:cNvSpPr>
                <a:spLocks/>
              </p:cNvSpPr>
              <p:nvPr/>
            </p:nvSpPr>
            <p:spPr bwMode="auto">
              <a:xfrm>
                <a:off x="1921"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03" name="Line 35"/>
              <p:cNvSpPr>
                <a:spLocks noChangeShapeType="1"/>
              </p:cNvSpPr>
              <p:nvPr/>
            </p:nvSpPr>
            <p:spPr bwMode="auto">
              <a:xfrm>
                <a:off x="192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04" name="Line 36"/>
              <p:cNvSpPr>
                <a:spLocks noChangeShapeType="1"/>
              </p:cNvSpPr>
              <p:nvPr/>
            </p:nvSpPr>
            <p:spPr bwMode="auto">
              <a:xfrm>
                <a:off x="240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2" name="Group 37"/>
            <p:cNvGrpSpPr>
              <a:grpSpLocks/>
            </p:cNvGrpSpPr>
            <p:nvPr/>
          </p:nvGrpSpPr>
          <p:grpSpPr bwMode="auto">
            <a:xfrm>
              <a:off x="2496" y="960"/>
              <a:ext cx="481" cy="1103"/>
              <a:chOff x="2640" y="1633"/>
              <a:chExt cx="481" cy="1103"/>
            </a:xfrm>
          </p:grpSpPr>
          <p:sp>
            <p:nvSpPr>
              <p:cNvPr id="2464806" name="Oval 38"/>
              <p:cNvSpPr>
                <a:spLocks noChangeArrowheads="1"/>
              </p:cNvSpPr>
              <p:nvPr/>
            </p:nvSpPr>
            <p:spPr bwMode="auto">
              <a:xfrm>
                <a:off x="2641"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807" name="Line 39"/>
              <p:cNvSpPr>
                <a:spLocks noChangeShapeType="1"/>
              </p:cNvSpPr>
              <p:nvPr/>
            </p:nvSpPr>
            <p:spPr bwMode="auto">
              <a:xfrm>
                <a:off x="2640"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08" name="Line 40"/>
              <p:cNvSpPr>
                <a:spLocks noChangeShapeType="1"/>
              </p:cNvSpPr>
              <p:nvPr/>
            </p:nvSpPr>
            <p:spPr bwMode="auto">
              <a:xfrm>
                <a:off x="3120"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09" name="Arc 41"/>
              <p:cNvSpPr>
                <a:spLocks/>
              </p:cNvSpPr>
              <p:nvPr/>
            </p:nvSpPr>
            <p:spPr bwMode="auto">
              <a:xfrm>
                <a:off x="2641"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10" name="Arc 42"/>
              <p:cNvSpPr>
                <a:spLocks/>
              </p:cNvSpPr>
              <p:nvPr/>
            </p:nvSpPr>
            <p:spPr bwMode="auto">
              <a:xfrm>
                <a:off x="2641"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11" name="Arc 43"/>
              <p:cNvSpPr>
                <a:spLocks/>
              </p:cNvSpPr>
              <p:nvPr/>
            </p:nvSpPr>
            <p:spPr bwMode="auto">
              <a:xfrm>
                <a:off x="2641"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12" name="Arc 44"/>
              <p:cNvSpPr>
                <a:spLocks/>
              </p:cNvSpPr>
              <p:nvPr/>
            </p:nvSpPr>
            <p:spPr bwMode="auto">
              <a:xfrm>
                <a:off x="2641"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13" name="Arc 45"/>
              <p:cNvSpPr>
                <a:spLocks/>
              </p:cNvSpPr>
              <p:nvPr/>
            </p:nvSpPr>
            <p:spPr bwMode="auto">
              <a:xfrm>
                <a:off x="2641"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14" name="Line 46"/>
              <p:cNvSpPr>
                <a:spLocks noChangeShapeType="1"/>
              </p:cNvSpPr>
              <p:nvPr/>
            </p:nvSpPr>
            <p:spPr bwMode="auto">
              <a:xfrm>
                <a:off x="264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15" name="Line 47"/>
              <p:cNvSpPr>
                <a:spLocks noChangeShapeType="1"/>
              </p:cNvSpPr>
              <p:nvPr/>
            </p:nvSpPr>
            <p:spPr bwMode="auto">
              <a:xfrm>
                <a:off x="312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3" name="Group 48"/>
            <p:cNvGrpSpPr>
              <a:grpSpLocks/>
            </p:cNvGrpSpPr>
            <p:nvPr/>
          </p:nvGrpSpPr>
          <p:grpSpPr bwMode="auto">
            <a:xfrm>
              <a:off x="4752" y="960"/>
              <a:ext cx="481" cy="1103"/>
              <a:chOff x="4896" y="1633"/>
              <a:chExt cx="481" cy="1103"/>
            </a:xfrm>
          </p:grpSpPr>
          <p:sp>
            <p:nvSpPr>
              <p:cNvPr id="2464817" name="Oval 49"/>
              <p:cNvSpPr>
                <a:spLocks noChangeArrowheads="1"/>
              </p:cNvSpPr>
              <p:nvPr/>
            </p:nvSpPr>
            <p:spPr bwMode="auto">
              <a:xfrm>
                <a:off x="4897"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818" name="Line 50"/>
              <p:cNvSpPr>
                <a:spLocks noChangeShapeType="1"/>
              </p:cNvSpPr>
              <p:nvPr/>
            </p:nvSpPr>
            <p:spPr bwMode="auto">
              <a:xfrm>
                <a:off x="4896"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19" name="Line 51"/>
              <p:cNvSpPr>
                <a:spLocks noChangeShapeType="1"/>
              </p:cNvSpPr>
              <p:nvPr/>
            </p:nvSpPr>
            <p:spPr bwMode="auto">
              <a:xfrm>
                <a:off x="5376"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20" name="Arc 52"/>
              <p:cNvSpPr>
                <a:spLocks/>
              </p:cNvSpPr>
              <p:nvPr/>
            </p:nvSpPr>
            <p:spPr bwMode="auto">
              <a:xfrm>
                <a:off x="4897"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21" name="Arc 53"/>
              <p:cNvSpPr>
                <a:spLocks/>
              </p:cNvSpPr>
              <p:nvPr/>
            </p:nvSpPr>
            <p:spPr bwMode="auto">
              <a:xfrm>
                <a:off x="4897"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22" name="Arc 54"/>
              <p:cNvSpPr>
                <a:spLocks/>
              </p:cNvSpPr>
              <p:nvPr/>
            </p:nvSpPr>
            <p:spPr bwMode="auto">
              <a:xfrm>
                <a:off x="4897"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23" name="Arc 55"/>
              <p:cNvSpPr>
                <a:spLocks/>
              </p:cNvSpPr>
              <p:nvPr/>
            </p:nvSpPr>
            <p:spPr bwMode="auto">
              <a:xfrm>
                <a:off x="4897"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24" name="Arc 56"/>
              <p:cNvSpPr>
                <a:spLocks/>
              </p:cNvSpPr>
              <p:nvPr/>
            </p:nvSpPr>
            <p:spPr bwMode="auto">
              <a:xfrm>
                <a:off x="4897"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25" name="Line 57"/>
              <p:cNvSpPr>
                <a:spLocks noChangeShapeType="1"/>
              </p:cNvSpPr>
              <p:nvPr/>
            </p:nvSpPr>
            <p:spPr bwMode="auto">
              <a:xfrm>
                <a:off x="4896"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26" name="Line 58"/>
              <p:cNvSpPr>
                <a:spLocks noChangeShapeType="1"/>
              </p:cNvSpPr>
              <p:nvPr/>
            </p:nvSpPr>
            <p:spPr bwMode="auto">
              <a:xfrm>
                <a:off x="5376"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4" name="Group 59"/>
            <p:cNvGrpSpPr>
              <a:grpSpLocks/>
            </p:cNvGrpSpPr>
            <p:nvPr/>
          </p:nvGrpSpPr>
          <p:grpSpPr bwMode="auto">
            <a:xfrm>
              <a:off x="3984" y="960"/>
              <a:ext cx="481" cy="1103"/>
              <a:chOff x="4128" y="1633"/>
              <a:chExt cx="481" cy="1103"/>
            </a:xfrm>
          </p:grpSpPr>
          <p:sp>
            <p:nvSpPr>
              <p:cNvPr id="2464828" name="Oval 60"/>
              <p:cNvSpPr>
                <a:spLocks noChangeArrowheads="1"/>
              </p:cNvSpPr>
              <p:nvPr/>
            </p:nvSpPr>
            <p:spPr bwMode="auto">
              <a:xfrm>
                <a:off x="4129"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829" name="Line 61"/>
              <p:cNvSpPr>
                <a:spLocks noChangeShapeType="1"/>
              </p:cNvSpPr>
              <p:nvPr/>
            </p:nvSpPr>
            <p:spPr bwMode="auto">
              <a:xfrm>
                <a:off x="4128"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30" name="Line 62"/>
              <p:cNvSpPr>
                <a:spLocks noChangeShapeType="1"/>
              </p:cNvSpPr>
              <p:nvPr/>
            </p:nvSpPr>
            <p:spPr bwMode="auto">
              <a:xfrm>
                <a:off x="4608"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31" name="Arc 63"/>
              <p:cNvSpPr>
                <a:spLocks/>
              </p:cNvSpPr>
              <p:nvPr/>
            </p:nvSpPr>
            <p:spPr bwMode="auto">
              <a:xfrm>
                <a:off x="4129"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32" name="Arc 64"/>
              <p:cNvSpPr>
                <a:spLocks/>
              </p:cNvSpPr>
              <p:nvPr/>
            </p:nvSpPr>
            <p:spPr bwMode="auto">
              <a:xfrm>
                <a:off x="4129"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33" name="Arc 65"/>
              <p:cNvSpPr>
                <a:spLocks/>
              </p:cNvSpPr>
              <p:nvPr/>
            </p:nvSpPr>
            <p:spPr bwMode="auto">
              <a:xfrm>
                <a:off x="4129"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34" name="Arc 66"/>
              <p:cNvSpPr>
                <a:spLocks/>
              </p:cNvSpPr>
              <p:nvPr/>
            </p:nvSpPr>
            <p:spPr bwMode="auto">
              <a:xfrm>
                <a:off x="4129"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35" name="Arc 67"/>
              <p:cNvSpPr>
                <a:spLocks/>
              </p:cNvSpPr>
              <p:nvPr/>
            </p:nvSpPr>
            <p:spPr bwMode="auto">
              <a:xfrm>
                <a:off x="4129"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36" name="Line 68"/>
              <p:cNvSpPr>
                <a:spLocks noChangeShapeType="1"/>
              </p:cNvSpPr>
              <p:nvPr/>
            </p:nvSpPr>
            <p:spPr bwMode="auto">
              <a:xfrm>
                <a:off x="4128"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37" name="Line 69"/>
              <p:cNvSpPr>
                <a:spLocks noChangeShapeType="1"/>
              </p:cNvSpPr>
              <p:nvPr/>
            </p:nvSpPr>
            <p:spPr bwMode="auto">
              <a:xfrm>
                <a:off x="4608"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8205" name="Group 70"/>
            <p:cNvGrpSpPr>
              <a:grpSpLocks/>
            </p:cNvGrpSpPr>
            <p:nvPr/>
          </p:nvGrpSpPr>
          <p:grpSpPr bwMode="auto">
            <a:xfrm>
              <a:off x="3216" y="960"/>
              <a:ext cx="481" cy="1103"/>
              <a:chOff x="3360" y="1633"/>
              <a:chExt cx="481" cy="1103"/>
            </a:xfrm>
          </p:grpSpPr>
          <p:sp>
            <p:nvSpPr>
              <p:cNvPr id="2464839" name="Oval 71"/>
              <p:cNvSpPr>
                <a:spLocks noChangeArrowheads="1"/>
              </p:cNvSpPr>
              <p:nvPr/>
            </p:nvSpPr>
            <p:spPr bwMode="auto">
              <a:xfrm>
                <a:off x="3361" y="1633"/>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4840" name="Line 72"/>
              <p:cNvSpPr>
                <a:spLocks noChangeShapeType="1"/>
              </p:cNvSpPr>
              <p:nvPr/>
            </p:nvSpPr>
            <p:spPr bwMode="auto">
              <a:xfrm>
                <a:off x="3360" y="1761"/>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41" name="Line 73"/>
              <p:cNvSpPr>
                <a:spLocks noChangeShapeType="1"/>
              </p:cNvSpPr>
              <p:nvPr/>
            </p:nvSpPr>
            <p:spPr bwMode="auto">
              <a:xfrm>
                <a:off x="3840" y="1713"/>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42" name="Arc 74"/>
              <p:cNvSpPr>
                <a:spLocks/>
              </p:cNvSpPr>
              <p:nvPr/>
            </p:nvSpPr>
            <p:spPr bwMode="auto">
              <a:xfrm>
                <a:off x="3361"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43" name="Arc 75"/>
              <p:cNvSpPr>
                <a:spLocks/>
              </p:cNvSpPr>
              <p:nvPr/>
            </p:nvSpPr>
            <p:spPr bwMode="auto">
              <a:xfrm>
                <a:off x="3361"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44" name="Arc 76"/>
              <p:cNvSpPr>
                <a:spLocks/>
              </p:cNvSpPr>
              <p:nvPr/>
            </p:nvSpPr>
            <p:spPr bwMode="auto">
              <a:xfrm>
                <a:off x="3361"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45" name="Arc 77"/>
              <p:cNvSpPr>
                <a:spLocks/>
              </p:cNvSpPr>
              <p:nvPr/>
            </p:nvSpPr>
            <p:spPr bwMode="auto">
              <a:xfrm>
                <a:off x="3361"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46" name="Arc 78"/>
              <p:cNvSpPr>
                <a:spLocks/>
              </p:cNvSpPr>
              <p:nvPr/>
            </p:nvSpPr>
            <p:spPr bwMode="auto">
              <a:xfrm>
                <a:off x="3361"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4847" name="Line 79"/>
              <p:cNvSpPr>
                <a:spLocks noChangeShapeType="1"/>
              </p:cNvSpPr>
              <p:nvPr/>
            </p:nvSpPr>
            <p:spPr bwMode="auto">
              <a:xfrm>
                <a:off x="336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4848" name="Line 80"/>
              <p:cNvSpPr>
                <a:spLocks noChangeShapeType="1"/>
              </p:cNvSpPr>
              <p:nvPr/>
            </p:nvSpPr>
            <p:spPr bwMode="auto">
              <a:xfrm>
                <a:off x="3840" y="2481"/>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sp>
          <p:nvSpPr>
            <p:cNvPr id="8206" name="Rectangle 81"/>
            <p:cNvSpPr>
              <a:spLocks noChangeArrowheads="1"/>
            </p:cNvSpPr>
            <p:nvPr/>
          </p:nvSpPr>
          <p:spPr bwMode="auto">
            <a:xfrm>
              <a:off x="3312" y="1519"/>
              <a:ext cx="2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f</a:t>
              </a:r>
              <a:r>
                <a:rPr lang="nl-NL" altLang="zh-TW" sz="1200" baseline="-25000">
                  <a:solidFill>
                    <a:srgbClr val="0000CC"/>
                  </a:solidFill>
                  <a:ea typeface="Gulim" pitchFamily="34" charset="-127"/>
                </a:rPr>
                <a:t>0</a:t>
              </a:r>
              <a:r>
                <a:rPr lang="nl-NL" altLang="zh-TW" sz="1200">
                  <a:solidFill>
                    <a:srgbClr val="0000CC"/>
                  </a:solidFill>
                  <a:ea typeface="Gulim" pitchFamily="34" charset="-127"/>
                </a:rPr>
                <a:t>(b)</a:t>
              </a:r>
            </a:p>
          </p:txBody>
        </p:sp>
        <p:sp>
          <p:nvSpPr>
            <p:cNvPr id="8207" name="Rectangle 82"/>
            <p:cNvSpPr>
              <a:spLocks noChangeArrowheads="1"/>
            </p:cNvSpPr>
            <p:nvPr/>
          </p:nvSpPr>
          <p:spPr bwMode="auto">
            <a:xfrm>
              <a:off x="1920" y="1527"/>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a:t>
              </a:r>
              <a:r>
                <a:rPr lang="nl-NL" altLang="zh-TW" sz="1200" baseline="-25000">
                  <a:ea typeface="Gulim" pitchFamily="34" charset="-127"/>
                </a:rPr>
                <a:t>2</a:t>
              </a:r>
            </a:p>
          </p:txBody>
        </p:sp>
        <p:sp>
          <p:nvSpPr>
            <p:cNvPr id="8208" name="Rectangle 83"/>
            <p:cNvSpPr>
              <a:spLocks noChangeArrowheads="1"/>
            </p:cNvSpPr>
            <p:nvPr/>
          </p:nvSpPr>
          <p:spPr bwMode="auto">
            <a:xfrm>
              <a:off x="1200" y="1527"/>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a:t>
              </a:r>
              <a:r>
                <a:rPr lang="nl-NL" altLang="zh-TW" sz="1200" baseline="-25000">
                  <a:ea typeface="Gulim" pitchFamily="34" charset="-127"/>
                </a:rPr>
                <a:t>1</a:t>
              </a:r>
            </a:p>
          </p:txBody>
        </p:sp>
        <p:sp>
          <p:nvSpPr>
            <p:cNvPr id="8209" name="Rectangle 84"/>
            <p:cNvSpPr>
              <a:spLocks noChangeArrowheads="1"/>
            </p:cNvSpPr>
            <p:nvPr/>
          </p:nvSpPr>
          <p:spPr bwMode="auto">
            <a:xfrm>
              <a:off x="432" y="1527"/>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a:t>
              </a:r>
              <a:r>
                <a:rPr lang="nl-NL" altLang="zh-TW" sz="1200" baseline="-25000">
                  <a:ea typeface="Gulim" pitchFamily="34" charset="-127"/>
                </a:rPr>
                <a:t>0</a:t>
              </a:r>
            </a:p>
          </p:txBody>
        </p:sp>
        <p:sp>
          <p:nvSpPr>
            <p:cNvPr id="8210" name="Rectangle 85"/>
            <p:cNvSpPr>
              <a:spLocks noChangeArrowheads="1"/>
            </p:cNvSpPr>
            <p:nvPr/>
          </p:nvSpPr>
          <p:spPr bwMode="auto">
            <a:xfrm>
              <a:off x="2679" y="153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a:t>
              </a:r>
              <a:r>
                <a:rPr lang="nl-NL" altLang="zh-TW" sz="1200" baseline="-25000">
                  <a:ea typeface="Gulim" pitchFamily="34" charset="-127"/>
                </a:rPr>
                <a:t>3</a:t>
              </a:r>
            </a:p>
          </p:txBody>
        </p:sp>
        <p:sp>
          <p:nvSpPr>
            <p:cNvPr id="8211" name="Rectangle 86"/>
            <p:cNvSpPr>
              <a:spLocks noChangeArrowheads="1"/>
            </p:cNvSpPr>
            <p:nvPr/>
          </p:nvSpPr>
          <p:spPr bwMode="auto">
            <a:xfrm>
              <a:off x="4080" y="1511"/>
              <a:ext cx="2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f</a:t>
              </a:r>
              <a:r>
                <a:rPr lang="nl-NL" altLang="zh-TW" sz="1200" baseline="-25000">
                  <a:solidFill>
                    <a:srgbClr val="0000CC"/>
                  </a:solidFill>
                  <a:ea typeface="Gulim" pitchFamily="34" charset="-127"/>
                </a:rPr>
                <a:t>1</a:t>
              </a:r>
              <a:r>
                <a:rPr lang="nl-NL" altLang="zh-TW" sz="1200">
                  <a:solidFill>
                    <a:srgbClr val="0000CC"/>
                  </a:solidFill>
                  <a:ea typeface="Gulim" pitchFamily="34" charset="-127"/>
                </a:rPr>
                <a:t>(b)</a:t>
              </a:r>
            </a:p>
          </p:txBody>
        </p:sp>
        <p:sp>
          <p:nvSpPr>
            <p:cNvPr id="8212" name="Rectangle 87"/>
            <p:cNvSpPr>
              <a:spLocks noChangeArrowheads="1"/>
            </p:cNvSpPr>
            <p:nvPr/>
          </p:nvSpPr>
          <p:spPr bwMode="auto">
            <a:xfrm>
              <a:off x="4851" y="1487"/>
              <a:ext cx="2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P(b)</a:t>
              </a:r>
            </a:p>
          </p:txBody>
        </p:sp>
      </p:grpSp>
      <p:sp>
        <p:nvSpPr>
          <p:cNvPr id="8196" name="Text Box 88"/>
          <p:cNvSpPr txBox="1">
            <a:spLocks noChangeArrowheads="1"/>
          </p:cNvSpPr>
          <p:nvPr/>
        </p:nvSpPr>
        <p:spPr bwMode="auto">
          <a:xfrm>
            <a:off x="1812925" y="346551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lgn="ctr" eaLnBrk="0" hangingPunct="0">
              <a:defRPr sz="2400" b="1">
                <a:solidFill>
                  <a:schemeClr val="tx1"/>
                </a:solidFill>
                <a:latin typeface="Times New Roman" pitchFamily="18" charset="0"/>
              </a:defRPr>
            </a:lvl1pPr>
            <a:lvl2pPr marL="742950" indent="-285750" algn="ctr" eaLnBrk="0" hangingPunct="0">
              <a:defRPr sz="2400" b="1">
                <a:solidFill>
                  <a:schemeClr val="tx1"/>
                </a:solidFill>
                <a:latin typeface="Times New Roman" pitchFamily="18" charset="0"/>
              </a:defRPr>
            </a:lvl2pPr>
            <a:lvl3pPr marL="1143000" indent="-228600" algn="ctr" eaLnBrk="0" hangingPunct="0">
              <a:defRPr sz="2400" b="1">
                <a:solidFill>
                  <a:schemeClr val="tx1"/>
                </a:solidFill>
                <a:latin typeface="Times New Roman" pitchFamily="18" charset="0"/>
              </a:defRPr>
            </a:lvl3pPr>
            <a:lvl4pPr marL="1600200" indent="-228600" algn="ctr" eaLnBrk="0" hangingPunct="0">
              <a:defRPr sz="2400" b="1">
                <a:solidFill>
                  <a:schemeClr val="tx1"/>
                </a:solidFill>
                <a:latin typeface="Times New Roman" pitchFamily="18" charset="0"/>
              </a:defRPr>
            </a:lvl4pPr>
            <a:lvl5pPr marL="2057400" indent="-228600" algn="ctr" eaLnBrk="0" hangingPunct="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kumimoji="1" lang="en-US" altLang="zh-TW" sz="1800">
                <a:latin typeface="Arial" charset="0"/>
                <a:ea typeface="Gulim" pitchFamily="34" charset="-127"/>
              </a:rPr>
              <a:t>Data Disks</a:t>
            </a:r>
          </a:p>
        </p:txBody>
      </p:sp>
      <p:sp>
        <p:nvSpPr>
          <p:cNvPr id="8197" name="Text Box 89"/>
          <p:cNvSpPr txBox="1">
            <a:spLocks noChangeArrowheads="1"/>
          </p:cNvSpPr>
          <p:nvPr/>
        </p:nvSpPr>
        <p:spPr bwMode="auto">
          <a:xfrm>
            <a:off x="4572000" y="3505200"/>
            <a:ext cx="417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lgn="ctr" eaLnBrk="0" hangingPunct="0">
              <a:defRPr sz="2400" b="1">
                <a:solidFill>
                  <a:schemeClr val="tx1"/>
                </a:solidFill>
                <a:latin typeface="Times New Roman" pitchFamily="18" charset="0"/>
              </a:defRPr>
            </a:lvl1pPr>
            <a:lvl2pPr marL="742950" indent="-285750" algn="ctr" eaLnBrk="0" hangingPunct="0">
              <a:defRPr sz="2400" b="1">
                <a:solidFill>
                  <a:schemeClr val="tx1"/>
                </a:solidFill>
                <a:latin typeface="Times New Roman" pitchFamily="18" charset="0"/>
              </a:defRPr>
            </a:lvl2pPr>
            <a:lvl3pPr marL="1143000" indent="-228600" algn="ctr" eaLnBrk="0" hangingPunct="0">
              <a:defRPr sz="2400" b="1">
                <a:solidFill>
                  <a:schemeClr val="tx1"/>
                </a:solidFill>
                <a:latin typeface="Times New Roman" pitchFamily="18" charset="0"/>
              </a:defRPr>
            </a:lvl3pPr>
            <a:lvl4pPr marL="1600200" indent="-228600" algn="ctr" eaLnBrk="0" hangingPunct="0">
              <a:defRPr sz="2400" b="1">
                <a:solidFill>
                  <a:schemeClr val="tx1"/>
                </a:solidFill>
                <a:latin typeface="Times New Roman" pitchFamily="18" charset="0"/>
              </a:defRPr>
            </a:lvl4pPr>
            <a:lvl5pPr marL="2057400" indent="-228600" algn="ctr" eaLnBrk="0" hangingPunct="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kumimoji="1" lang="en-US" altLang="zh-TW" sz="1800">
                <a:latin typeface="Arial" charset="0"/>
                <a:ea typeface="Gulim" pitchFamily="34" charset="-127"/>
              </a:rPr>
              <a:t>Multiple ECC Disks and a Parity Disk</a:t>
            </a:r>
          </a:p>
        </p:txBody>
      </p:sp>
      <p:sp>
        <p:nvSpPr>
          <p:cNvPr id="8198" name="Rectangle 90"/>
          <p:cNvSpPr>
            <a:spLocks noChangeArrowheads="1"/>
          </p:cNvSpPr>
          <p:nvPr/>
        </p:nvSpPr>
        <p:spPr bwMode="auto">
          <a:xfrm>
            <a:off x="381000" y="3876675"/>
            <a:ext cx="80772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t" hangingPunct="0">
              <a:lnSpc>
                <a:spcPct val="105000"/>
              </a:lnSpc>
              <a:spcBef>
                <a:spcPct val="15000"/>
              </a:spcBef>
              <a:buFontTx/>
              <a:buChar char="•"/>
            </a:pPr>
            <a:r>
              <a:rPr kumimoji="1" lang="en-US" altLang="ko-KR" b="0">
                <a:latin typeface="Arial" charset="0"/>
                <a:ea typeface="Gulim" pitchFamily="34" charset="-127"/>
              </a:rPr>
              <a:t> </a:t>
            </a:r>
            <a:r>
              <a:rPr lang="en-US" altLang="zh-TW" sz="2000" b="0">
                <a:latin typeface="Comic Sans MS" pitchFamily="66" charset="0"/>
                <a:ea typeface="Gulim" pitchFamily="34" charset="-127"/>
              </a:rPr>
              <a:t>Multiple disks record the (error correcting code) ECC information to determine which disk is in fault</a:t>
            </a:r>
          </a:p>
          <a:p>
            <a:pPr eaLnBrk="0" fontAlgn="t" hangingPunct="0">
              <a:lnSpc>
                <a:spcPct val="105000"/>
              </a:lnSpc>
              <a:spcBef>
                <a:spcPct val="15000"/>
              </a:spcBef>
              <a:buFontTx/>
              <a:buChar char="•"/>
            </a:pPr>
            <a:r>
              <a:rPr kumimoji="1" lang="en-US" altLang="ko-KR" sz="2000" b="0">
                <a:latin typeface="Comic Sans MS" pitchFamily="66" charset="0"/>
                <a:ea typeface="Gulim" pitchFamily="34" charset="-127"/>
              </a:rPr>
              <a:t> </a:t>
            </a:r>
            <a:r>
              <a:rPr lang="en-US" altLang="zh-TW" sz="2000" b="0">
                <a:latin typeface="Comic Sans MS" pitchFamily="66" charset="0"/>
                <a:ea typeface="Gulim" pitchFamily="34" charset="-127"/>
              </a:rPr>
              <a:t>A parity disk is then used to reconstruct corrupted or lost data</a:t>
            </a:r>
          </a:p>
          <a:p>
            <a:pPr eaLnBrk="0" fontAlgn="t" hangingPunct="0">
              <a:lnSpc>
                <a:spcPct val="105000"/>
              </a:lnSpc>
              <a:spcBef>
                <a:spcPct val="15000"/>
              </a:spcBef>
            </a:pPr>
            <a:r>
              <a:rPr lang="en-US" altLang="ko-KR" sz="2000" b="0">
                <a:latin typeface="Comic Sans MS" pitchFamily="66" charset="0"/>
                <a:ea typeface="Gulim" pitchFamily="34" charset="-127"/>
              </a:rPr>
              <a:t> Needs </a:t>
            </a:r>
            <a:r>
              <a:rPr lang="en-US" altLang="zh-TW" sz="2000" b="0">
                <a:latin typeface="Comic Sans MS" pitchFamily="66" charset="0"/>
                <a:ea typeface="Gulim" pitchFamily="34" charset="-127"/>
              </a:rPr>
              <a:t>log</a:t>
            </a:r>
            <a:r>
              <a:rPr lang="en-US" altLang="zh-TW" sz="2000" b="0" baseline="-25000">
                <a:latin typeface="Comic Sans MS" pitchFamily="66" charset="0"/>
                <a:ea typeface="Gulim" pitchFamily="34" charset="-127"/>
              </a:rPr>
              <a:t>2</a:t>
            </a:r>
            <a:r>
              <a:rPr lang="en-US" altLang="zh-TW" sz="2000" b="0">
                <a:latin typeface="Comic Sans MS" pitchFamily="66" charset="0"/>
                <a:ea typeface="Gulim" pitchFamily="34" charset="-127"/>
              </a:rPr>
              <a:t>(number of disks) redundancy disks</a:t>
            </a:r>
          </a:p>
          <a:p>
            <a:pPr eaLnBrk="0" fontAlgn="t" hangingPunct="0">
              <a:lnSpc>
                <a:spcPct val="105000"/>
              </a:lnSpc>
              <a:spcBef>
                <a:spcPct val="15000"/>
              </a:spcBef>
              <a:buFontTx/>
              <a:buChar char="•"/>
            </a:pPr>
            <a:r>
              <a:rPr lang="en-US" altLang="ko-KR" sz="2000" b="0">
                <a:latin typeface="Comic Sans MS" pitchFamily="66" charset="0"/>
                <a:ea typeface="Gulim" pitchFamily="34" charset="-127"/>
              </a:rPr>
              <a:t>Least used since </a:t>
            </a:r>
            <a:r>
              <a:rPr lang="en-US" altLang="zh-TW" sz="2000" b="0">
                <a:latin typeface="Comic Sans MS" pitchFamily="66" charset="0"/>
              </a:rPr>
              <a:t>ECC is irrelevant because most new Hard drives support built-in error correction</a:t>
            </a:r>
            <a:endParaRPr kumimoji="1" lang="en-US" altLang="ko-KR" sz="2000" b="0">
              <a:latin typeface="Comic Sans MS" pitchFamily="66" charset="0"/>
              <a:ea typeface="Gulim" pitchFamily="34" charset="-127"/>
            </a:endParaRPr>
          </a:p>
        </p:txBody>
      </p:sp>
    </p:spTree>
    <p:extLst>
      <p:ext uri="{BB962C8B-B14F-4D97-AF65-F5344CB8AC3E}">
        <p14:creationId xmlns:p14="http://schemas.microsoft.com/office/powerpoint/2010/main" val="39112636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85800" y="228600"/>
            <a:ext cx="7772400" cy="609600"/>
          </a:xfrm>
        </p:spPr>
        <p:txBody>
          <a:bodyPr>
            <a:normAutofit fontScale="90000"/>
          </a:bodyPr>
          <a:lstStyle/>
          <a:p>
            <a:r>
              <a:rPr lang="en-US" altLang="zh-TW" sz="3600" b="1" smtClean="0">
                <a:solidFill>
                  <a:srgbClr val="FF3300"/>
                </a:solidFill>
                <a:ea typeface="新細明體" pitchFamily="18" charset="-120"/>
              </a:rPr>
              <a:t>RAID-3 - Bit-interleaved Parity</a:t>
            </a:r>
          </a:p>
        </p:txBody>
      </p:sp>
      <p:sp>
        <p:nvSpPr>
          <p:cNvPr id="9219" name="Rectangle 3"/>
          <p:cNvSpPr>
            <a:spLocks noGrp="1" noChangeArrowheads="1"/>
          </p:cNvSpPr>
          <p:nvPr>
            <p:ph type="body" idx="4294967295"/>
          </p:nvPr>
        </p:nvSpPr>
        <p:spPr>
          <a:xfrm>
            <a:off x="609600" y="3124200"/>
            <a:ext cx="8001000" cy="2971800"/>
          </a:xfrm>
        </p:spPr>
        <p:txBody>
          <a:bodyPr/>
          <a:lstStyle/>
          <a:p>
            <a:pPr>
              <a:lnSpc>
                <a:spcPct val="90000"/>
              </a:lnSpc>
              <a:spcBef>
                <a:spcPct val="35000"/>
              </a:spcBef>
            </a:pPr>
            <a:r>
              <a:rPr lang="en-US" altLang="zh-TW" sz="2000" smtClean="0">
                <a:ea typeface="新細明體" pitchFamily="18" charset="-120"/>
              </a:rPr>
              <a:t>Use 1 extra disk for each array of </a:t>
            </a:r>
            <a:r>
              <a:rPr lang="en-US" altLang="zh-TW" sz="2000" i="1" smtClean="0">
                <a:ea typeface="新細明體" pitchFamily="18" charset="-120"/>
              </a:rPr>
              <a:t>n</a:t>
            </a:r>
            <a:r>
              <a:rPr lang="en-US" altLang="zh-TW" sz="2000" smtClean="0">
                <a:ea typeface="新細明體" pitchFamily="18" charset="-120"/>
              </a:rPr>
              <a:t> disks.</a:t>
            </a:r>
          </a:p>
          <a:p>
            <a:pPr>
              <a:lnSpc>
                <a:spcPct val="90000"/>
              </a:lnSpc>
              <a:spcBef>
                <a:spcPct val="35000"/>
              </a:spcBef>
            </a:pPr>
            <a:r>
              <a:rPr lang="en-US" altLang="zh-TW" sz="2000" smtClean="0">
                <a:ea typeface="新細明體" pitchFamily="18" charset="-120"/>
              </a:rPr>
              <a:t>Reads or writes go to all disks in the array, with the extra disk to hold the </a:t>
            </a:r>
            <a:r>
              <a:rPr lang="en-US" altLang="zh-TW" sz="2000" smtClean="0">
                <a:solidFill>
                  <a:srgbClr val="FF0000"/>
                </a:solidFill>
                <a:ea typeface="新細明體" pitchFamily="18" charset="-120"/>
              </a:rPr>
              <a:t>parity information</a:t>
            </a:r>
            <a:r>
              <a:rPr lang="en-US" altLang="zh-TW" sz="2000" smtClean="0">
                <a:ea typeface="新細明體" pitchFamily="18" charset="-120"/>
              </a:rPr>
              <a:t> in case there is a failure.</a:t>
            </a:r>
          </a:p>
          <a:p>
            <a:pPr>
              <a:lnSpc>
                <a:spcPct val="90000"/>
              </a:lnSpc>
              <a:spcBef>
                <a:spcPct val="35000"/>
              </a:spcBef>
            </a:pPr>
            <a:r>
              <a:rPr lang="en-US" altLang="zh-TW" sz="2000" smtClean="0">
                <a:ea typeface="新細明體" pitchFamily="18" charset="-120"/>
              </a:rPr>
              <a:t>The parity is carried out at bit level:</a:t>
            </a:r>
          </a:p>
          <a:p>
            <a:pPr lvl="1">
              <a:lnSpc>
                <a:spcPct val="90000"/>
              </a:lnSpc>
              <a:spcBef>
                <a:spcPct val="35000"/>
              </a:spcBef>
            </a:pPr>
            <a:r>
              <a:rPr lang="en-US" altLang="zh-TW" sz="1800" smtClean="0">
                <a:ea typeface="新細明體" pitchFamily="18" charset="-120"/>
              </a:rPr>
              <a:t>A parity bit is kept for </a:t>
            </a:r>
            <a:r>
              <a:rPr lang="en-US" altLang="zh-TW" sz="1800" smtClean="0">
                <a:solidFill>
                  <a:srgbClr val="FF0000"/>
                </a:solidFill>
                <a:ea typeface="新細明體" pitchFamily="18" charset="-120"/>
              </a:rPr>
              <a:t>each bit position</a:t>
            </a:r>
            <a:r>
              <a:rPr lang="en-US" altLang="zh-TW" sz="1800" smtClean="0">
                <a:ea typeface="新細明體" pitchFamily="18" charset="-120"/>
              </a:rPr>
              <a:t> across the disk array and stored in the redundant disk.</a:t>
            </a:r>
          </a:p>
          <a:p>
            <a:pPr lvl="1">
              <a:lnSpc>
                <a:spcPct val="90000"/>
              </a:lnSpc>
              <a:spcBef>
                <a:spcPct val="35000"/>
              </a:spcBef>
            </a:pPr>
            <a:r>
              <a:rPr lang="en-US" altLang="zh-TW" sz="1800" smtClean="0">
                <a:ea typeface="新細明體" pitchFamily="18" charset="-120"/>
              </a:rPr>
              <a:t>Parity: sum modulo 2.</a:t>
            </a:r>
          </a:p>
          <a:p>
            <a:pPr lvl="2">
              <a:lnSpc>
                <a:spcPct val="90000"/>
              </a:lnSpc>
              <a:spcBef>
                <a:spcPct val="35000"/>
              </a:spcBef>
            </a:pPr>
            <a:r>
              <a:rPr lang="en-US" altLang="zh-TW" sz="1600" smtClean="0">
                <a:ea typeface="新細明體" pitchFamily="18" charset="-120"/>
              </a:rPr>
              <a:t>parity of 1010 is 0</a:t>
            </a:r>
          </a:p>
          <a:p>
            <a:pPr lvl="2">
              <a:lnSpc>
                <a:spcPct val="90000"/>
              </a:lnSpc>
              <a:spcBef>
                <a:spcPct val="35000"/>
              </a:spcBef>
            </a:pPr>
            <a:r>
              <a:rPr lang="en-US" altLang="zh-TW" sz="1600" smtClean="0">
                <a:ea typeface="新細明體" pitchFamily="18" charset="-120"/>
              </a:rPr>
              <a:t>parity of 1110 is 1</a:t>
            </a:r>
          </a:p>
        </p:txBody>
      </p:sp>
      <p:sp>
        <p:nvSpPr>
          <p:cNvPr id="9220" name="AutoShape 4"/>
          <p:cNvSpPr>
            <a:spLocks noChangeArrowheads="1"/>
          </p:cNvSpPr>
          <p:nvPr/>
        </p:nvSpPr>
        <p:spPr bwMode="auto">
          <a:xfrm>
            <a:off x="5486400" y="5257800"/>
            <a:ext cx="2057400" cy="892175"/>
          </a:xfrm>
          <a:prstGeom prst="wedgeRoundRectCallout">
            <a:avLst>
              <a:gd name="adj1" fmla="val -77315"/>
              <a:gd name="adj2" fmla="val -91102"/>
              <a:gd name="adj3" fmla="val 16667"/>
            </a:avLst>
          </a:prstGeom>
          <a:solidFill>
            <a:srgbClr val="FFFF99"/>
          </a:solidFill>
          <a:ln w="9525">
            <a:solidFill>
              <a:schemeClr val="tx1"/>
            </a:solidFill>
            <a:miter lim="800000"/>
            <a:headEnd/>
            <a:tailEnd/>
          </a:ln>
        </p:spPr>
        <p:txBody>
          <a:bodyPr anchor="ctr">
            <a:spAutoFit/>
          </a:bodyPr>
          <a:lstStyle/>
          <a:p>
            <a:pPr algn="ctr" eaLnBrk="0" hangingPunct="0"/>
            <a:r>
              <a:rPr lang="en-US" altLang="zh-TW" b="0"/>
              <a:t>Or use </a:t>
            </a:r>
            <a:r>
              <a:rPr lang="en-US" altLang="zh-TW" b="0">
                <a:solidFill>
                  <a:srgbClr val="FF0000"/>
                </a:solidFill>
              </a:rPr>
              <a:t>XOR</a:t>
            </a:r>
            <a:r>
              <a:rPr lang="en-US" altLang="zh-TW" b="0"/>
              <a:t> of bits</a:t>
            </a:r>
          </a:p>
        </p:txBody>
      </p:sp>
      <p:grpSp>
        <p:nvGrpSpPr>
          <p:cNvPr id="9221" name="Group 5"/>
          <p:cNvGrpSpPr>
            <a:grpSpLocks/>
          </p:cNvGrpSpPr>
          <p:nvPr/>
        </p:nvGrpSpPr>
        <p:grpSpPr bwMode="auto">
          <a:xfrm>
            <a:off x="381000" y="1066800"/>
            <a:ext cx="8382000" cy="2074863"/>
            <a:chOff x="288" y="624"/>
            <a:chExt cx="5280" cy="1307"/>
          </a:xfrm>
        </p:grpSpPr>
        <p:grpSp>
          <p:nvGrpSpPr>
            <p:cNvPr id="9222" name="Group 6"/>
            <p:cNvGrpSpPr>
              <a:grpSpLocks/>
            </p:cNvGrpSpPr>
            <p:nvPr/>
          </p:nvGrpSpPr>
          <p:grpSpPr bwMode="auto">
            <a:xfrm>
              <a:off x="288" y="624"/>
              <a:ext cx="5280" cy="1211"/>
              <a:chOff x="288" y="672"/>
              <a:chExt cx="5280" cy="1211"/>
            </a:xfrm>
          </p:grpSpPr>
          <p:sp>
            <p:nvSpPr>
              <p:cNvPr id="2415623" name="Rectangle 7"/>
              <p:cNvSpPr>
                <a:spLocks noChangeArrowheads="1"/>
              </p:cNvSpPr>
              <p:nvPr/>
            </p:nvSpPr>
            <p:spPr bwMode="auto">
              <a:xfrm>
                <a:off x="2292" y="776"/>
                <a:ext cx="3276" cy="424"/>
              </a:xfrm>
              <a:prstGeom prst="rect">
                <a:avLst/>
              </a:prstGeom>
              <a:noFill/>
              <a:ln w="12700">
                <a:solidFill>
                  <a:schemeClr val="tx1"/>
                </a:solidFill>
                <a:miter lim="800000"/>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9225" name="Rectangle 8"/>
              <p:cNvSpPr>
                <a:spLocks noChangeArrowheads="1"/>
              </p:cNvSpPr>
              <p:nvPr/>
            </p:nvSpPr>
            <p:spPr bwMode="auto">
              <a:xfrm>
                <a:off x="384" y="672"/>
                <a:ext cx="762" cy="652"/>
              </a:xfrm>
              <a:prstGeom prst="rect">
                <a:avLst/>
              </a:prstGeom>
              <a:ln w="12700">
                <a:solidFill>
                  <a:schemeClr val="tx1"/>
                </a:solidFill>
                <a:miter lim="800000"/>
                <a:headEnd/>
                <a:tailEnd/>
              </a:ln>
            </p:spPr>
            <p:txBody>
              <a:bodyPr wrap="none" lIns="90488" tIns="44450" rIns="90488" bIns="44450" anchor="ctr">
                <a:spAutoFit/>
              </a:bodyPr>
              <a:lstStyle/>
              <a:p>
                <a:pPr algn="ctr" eaLnBrk="0" hangingPunct="0">
                  <a:lnSpc>
                    <a:spcPct val="85000"/>
                  </a:lnSpc>
                </a:pPr>
                <a:r>
                  <a:rPr kumimoji="1" lang="en-US" altLang="ko-KR" sz="1800">
                    <a:latin typeface="Arial" charset="0"/>
                    <a:ea typeface="Gulim" pitchFamily="34" charset="-127"/>
                  </a:rPr>
                  <a:t>10010011</a:t>
                </a:r>
              </a:p>
              <a:p>
                <a:pPr algn="ctr" eaLnBrk="0" hangingPunct="0">
                  <a:lnSpc>
                    <a:spcPct val="85000"/>
                  </a:lnSpc>
                </a:pPr>
                <a:r>
                  <a:rPr kumimoji="1" lang="en-US" altLang="ko-KR" sz="1800">
                    <a:latin typeface="Arial" charset="0"/>
                    <a:ea typeface="Gulim" pitchFamily="34" charset="-127"/>
                  </a:rPr>
                  <a:t>11001101</a:t>
                </a:r>
              </a:p>
              <a:p>
                <a:pPr algn="ctr" eaLnBrk="0" hangingPunct="0">
                  <a:lnSpc>
                    <a:spcPct val="85000"/>
                  </a:lnSpc>
                </a:pPr>
                <a:r>
                  <a:rPr kumimoji="1" lang="en-US" altLang="ko-KR" sz="1800">
                    <a:latin typeface="Arial" charset="0"/>
                    <a:ea typeface="Gulim" pitchFamily="34" charset="-127"/>
                  </a:rPr>
                  <a:t>10010011</a:t>
                </a:r>
              </a:p>
              <a:p>
                <a:pPr algn="ctr" eaLnBrk="0" hangingPunct="0">
                  <a:lnSpc>
                    <a:spcPct val="85000"/>
                  </a:lnSpc>
                </a:pPr>
                <a:r>
                  <a:rPr kumimoji="1" lang="en-US" altLang="ko-KR" sz="1800">
                    <a:latin typeface="Arial" charset="0"/>
                    <a:ea typeface="Gulim" pitchFamily="34" charset="-127"/>
                  </a:rPr>
                  <a:t>. . .</a:t>
                </a:r>
              </a:p>
            </p:txBody>
          </p:sp>
          <p:sp>
            <p:nvSpPr>
              <p:cNvPr id="9226" name="Rectangle 9"/>
              <p:cNvSpPr>
                <a:spLocks noChangeArrowheads="1"/>
              </p:cNvSpPr>
              <p:nvPr/>
            </p:nvSpPr>
            <p:spPr bwMode="auto">
              <a:xfrm>
                <a:off x="288" y="1680"/>
                <a:ext cx="110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5000"/>
                  </a:lnSpc>
                </a:pPr>
                <a:r>
                  <a:rPr kumimoji="1" lang="en-US" altLang="ko-KR" sz="1800">
                    <a:solidFill>
                      <a:srgbClr val="0000FF"/>
                    </a:solidFill>
                    <a:latin typeface="Arial" charset="0"/>
                    <a:ea typeface="Gulim" pitchFamily="34" charset="-127"/>
                  </a:rPr>
                  <a:t>Logical record</a:t>
                </a:r>
              </a:p>
            </p:txBody>
          </p:sp>
          <p:sp>
            <p:nvSpPr>
              <p:cNvPr id="9227" name="Rectangle 10"/>
              <p:cNvSpPr>
                <a:spLocks noChangeArrowheads="1"/>
              </p:cNvSpPr>
              <p:nvPr/>
            </p:nvSpPr>
            <p:spPr bwMode="auto">
              <a:xfrm>
                <a:off x="2400" y="1248"/>
                <a:ext cx="312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lnSpc>
                    <a:spcPct val="90000"/>
                  </a:lnSpc>
                </a:pPr>
                <a:r>
                  <a:rPr kumimoji="1" lang="en-US" altLang="ko-KR" sz="1400">
                    <a:latin typeface="Arial" charset="0"/>
                    <a:ea typeface="Gulim" pitchFamily="34" charset="-127"/>
                  </a:rPr>
                  <a:t>     1         0        0         1         0         0         1        1         0</a:t>
                </a:r>
              </a:p>
              <a:p>
                <a:pPr eaLnBrk="0" hangingPunct="0">
                  <a:lnSpc>
                    <a:spcPct val="90000"/>
                  </a:lnSpc>
                </a:pPr>
                <a:r>
                  <a:rPr kumimoji="1" lang="en-US" altLang="ko-KR" sz="1400">
                    <a:latin typeface="Arial" charset="0"/>
                    <a:ea typeface="Gulim" pitchFamily="34" charset="-127"/>
                  </a:rPr>
                  <a:t>     1         1        0         0         1         1         0        1         1</a:t>
                </a:r>
              </a:p>
              <a:p>
                <a:pPr eaLnBrk="0" hangingPunct="0">
                  <a:lnSpc>
                    <a:spcPct val="90000"/>
                  </a:lnSpc>
                </a:pPr>
                <a:r>
                  <a:rPr kumimoji="1" lang="en-US" altLang="ko-KR" sz="1400">
                    <a:latin typeface="Arial" charset="0"/>
                    <a:ea typeface="Gulim" pitchFamily="34" charset="-127"/>
                  </a:rPr>
                  <a:t>     1         0        0         1         0         0         1        1         0</a:t>
                </a:r>
              </a:p>
            </p:txBody>
          </p:sp>
          <p:sp>
            <p:nvSpPr>
              <p:cNvPr id="9228" name="Rectangle 11"/>
              <p:cNvSpPr>
                <a:spLocks noChangeArrowheads="1"/>
              </p:cNvSpPr>
              <p:nvPr/>
            </p:nvSpPr>
            <p:spPr bwMode="auto">
              <a:xfrm>
                <a:off x="1152" y="1104"/>
                <a:ext cx="113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lnSpc>
                    <a:spcPct val="85000"/>
                  </a:lnSpc>
                </a:pPr>
                <a:r>
                  <a:rPr kumimoji="1" lang="en-US" altLang="ko-KR" sz="1800" b="0">
                    <a:latin typeface="Arial" charset="0"/>
                    <a:ea typeface="Gulim" pitchFamily="34" charset="-127"/>
                  </a:rPr>
                  <a:t>Striped physical</a:t>
                </a:r>
              </a:p>
              <a:p>
                <a:pPr algn="ctr" eaLnBrk="0" hangingPunct="0">
                  <a:lnSpc>
                    <a:spcPct val="85000"/>
                  </a:lnSpc>
                </a:pPr>
                <a:r>
                  <a:rPr kumimoji="1" lang="en-US" altLang="ko-KR" sz="1800" b="0">
                    <a:latin typeface="Arial" charset="0"/>
                    <a:ea typeface="Gulim" pitchFamily="34" charset="-127"/>
                  </a:rPr>
                  <a:t>records</a:t>
                </a:r>
              </a:p>
            </p:txBody>
          </p:sp>
          <p:sp>
            <p:nvSpPr>
              <p:cNvPr id="2415628" name="Line 12"/>
              <p:cNvSpPr>
                <a:spLocks noChangeShapeType="1"/>
              </p:cNvSpPr>
              <p:nvPr/>
            </p:nvSpPr>
            <p:spPr bwMode="auto">
              <a:xfrm>
                <a:off x="1200" y="1008"/>
                <a:ext cx="1008" cy="0"/>
              </a:xfrm>
              <a:prstGeom prst="line">
                <a:avLst/>
              </a:prstGeom>
              <a:noFill/>
              <a:ln w="28575">
                <a:solidFill>
                  <a:schemeClr val="tx1"/>
                </a:solidFill>
                <a:round/>
                <a:headEnd type="none" w="sm" len="sm"/>
                <a:tailEnd type="triangl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nvGrpSpPr>
              <p:cNvPr id="9230" name="Group 13"/>
              <p:cNvGrpSpPr>
                <a:grpSpLocks/>
              </p:cNvGrpSpPr>
              <p:nvPr/>
            </p:nvGrpSpPr>
            <p:grpSpPr bwMode="auto">
              <a:xfrm>
                <a:off x="2464" y="864"/>
                <a:ext cx="2944" cy="240"/>
                <a:chOff x="2464" y="864"/>
                <a:chExt cx="2944" cy="240"/>
              </a:xfrm>
            </p:grpSpPr>
            <p:grpSp>
              <p:nvGrpSpPr>
                <p:cNvPr id="9232" name="Group 14"/>
                <p:cNvGrpSpPr>
                  <a:grpSpLocks/>
                </p:cNvGrpSpPr>
                <p:nvPr/>
              </p:nvGrpSpPr>
              <p:grpSpPr bwMode="auto">
                <a:xfrm>
                  <a:off x="2464" y="872"/>
                  <a:ext cx="272" cy="232"/>
                  <a:chOff x="2464" y="872"/>
                  <a:chExt cx="552" cy="560"/>
                </a:xfrm>
              </p:grpSpPr>
              <p:sp useBgFill="1">
                <p:nvSpPr>
                  <p:cNvPr id="2415631" name="Oval 15"/>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32" name="Oval 16"/>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33" name="Line 17"/>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34" name="Line 18"/>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3" name="Group 19"/>
                <p:cNvGrpSpPr>
                  <a:grpSpLocks/>
                </p:cNvGrpSpPr>
                <p:nvPr/>
              </p:nvGrpSpPr>
              <p:grpSpPr bwMode="auto">
                <a:xfrm>
                  <a:off x="2800" y="872"/>
                  <a:ext cx="272" cy="232"/>
                  <a:chOff x="2464" y="872"/>
                  <a:chExt cx="552" cy="560"/>
                </a:xfrm>
              </p:grpSpPr>
              <p:sp useBgFill="1">
                <p:nvSpPr>
                  <p:cNvPr id="2415636" name="Oval 20"/>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37" name="Oval 21"/>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38" name="Line 22"/>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39" name="Line 23"/>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4" name="Group 24"/>
                <p:cNvGrpSpPr>
                  <a:grpSpLocks/>
                </p:cNvGrpSpPr>
                <p:nvPr/>
              </p:nvGrpSpPr>
              <p:grpSpPr bwMode="auto">
                <a:xfrm>
                  <a:off x="3136" y="864"/>
                  <a:ext cx="272" cy="232"/>
                  <a:chOff x="2464" y="872"/>
                  <a:chExt cx="552" cy="560"/>
                </a:xfrm>
              </p:grpSpPr>
              <p:sp useBgFill="1">
                <p:nvSpPr>
                  <p:cNvPr id="2415641" name="Oval 25"/>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42" name="Oval 26"/>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43" name="Line 27"/>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44" name="Line 28"/>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5" name="Group 29"/>
                <p:cNvGrpSpPr>
                  <a:grpSpLocks/>
                </p:cNvGrpSpPr>
                <p:nvPr/>
              </p:nvGrpSpPr>
              <p:grpSpPr bwMode="auto">
                <a:xfrm>
                  <a:off x="3472" y="864"/>
                  <a:ext cx="272" cy="232"/>
                  <a:chOff x="2464" y="872"/>
                  <a:chExt cx="552" cy="560"/>
                </a:xfrm>
              </p:grpSpPr>
              <p:sp useBgFill="1">
                <p:nvSpPr>
                  <p:cNvPr id="2415646" name="Oval 30"/>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47" name="Oval 31"/>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48" name="Line 32"/>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49" name="Line 33"/>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6" name="Group 34"/>
                <p:cNvGrpSpPr>
                  <a:grpSpLocks/>
                </p:cNvGrpSpPr>
                <p:nvPr/>
              </p:nvGrpSpPr>
              <p:grpSpPr bwMode="auto">
                <a:xfrm>
                  <a:off x="3808" y="872"/>
                  <a:ext cx="272" cy="232"/>
                  <a:chOff x="2464" y="872"/>
                  <a:chExt cx="552" cy="560"/>
                </a:xfrm>
              </p:grpSpPr>
              <p:sp useBgFill="1">
                <p:nvSpPr>
                  <p:cNvPr id="2415651" name="Oval 35"/>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52" name="Oval 36"/>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53" name="Line 37"/>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54" name="Line 38"/>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7" name="Group 39"/>
                <p:cNvGrpSpPr>
                  <a:grpSpLocks/>
                </p:cNvGrpSpPr>
                <p:nvPr/>
              </p:nvGrpSpPr>
              <p:grpSpPr bwMode="auto">
                <a:xfrm>
                  <a:off x="4144" y="872"/>
                  <a:ext cx="272" cy="232"/>
                  <a:chOff x="2464" y="872"/>
                  <a:chExt cx="552" cy="560"/>
                </a:xfrm>
              </p:grpSpPr>
              <p:sp useBgFill="1">
                <p:nvSpPr>
                  <p:cNvPr id="2415656" name="Oval 40"/>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57" name="Oval 41"/>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58" name="Line 42"/>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59" name="Line 43"/>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8" name="Group 44"/>
                <p:cNvGrpSpPr>
                  <a:grpSpLocks/>
                </p:cNvGrpSpPr>
                <p:nvPr/>
              </p:nvGrpSpPr>
              <p:grpSpPr bwMode="auto">
                <a:xfrm>
                  <a:off x="4480" y="864"/>
                  <a:ext cx="272" cy="232"/>
                  <a:chOff x="2464" y="872"/>
                  <a:chExt cx="552" cy="560"/>
                </a:xfrm>
              </p:grpSpPr>
              <p:sp useBgFill="1">
                <p:nvSpPr>
                  <p:cNvPr id="2415661" name="Oval 45"/>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62" name="Oval 46"/>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63" name="Line 47"/>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64" name="Line 48"/>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39" name="Group 49"/>
                <p:cNvGrpSpPr>
                  <a:grpSpLocks/>
                </p:cNvGrpSpPr>
                <p:nvPr/>
              </p:nvGrpSpPr>
              <p:grpSpPr bwMode="auto">
                <a:xfrm>
                  <a:off x="4816" y="864"/>
                  <a:ext cx="272" cy="232"/>
                  <a:chOff x="2464" y="872"/>
                  <a:chExt cx="552" cy="560"/>
                </a:xfrm>
              </p:grpSpPr>
              <p:sp useBgFill="1">
                <p:nvSpPr>
                  <p:cNvPr id="2415666" name="Oval 50"/>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67" name="Oval 51"/>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68" name="Line 52"/>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69" name="Line 53"/>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9240" name="Group 54"/>
                <p:cNvGrpSpPr>
                  <a:grpSpLocks/>
                </p:cNvGrpSpPr>
                <p:nvPr/>
              </p:nvGrpSpPr>
              <p:grpSpPr bwMode="auto">
                <a:xfrm>
                  <a:off x="5136" y="864"/>
                  <a:ext cx="272" cy="232"/>
                  <a:chOff x="2464" y="872"/>
                  <a:chExt cx="552" cy="560"/>
                </a:xfrm>
              </p:grpSpPr>
              <p:sp useBgFill="1">
                <p:nvSpPr>
                  <p:cNvPr id="2415671" name="Oval 55"/>
                  <p:cNvSpPr>
                    <a:spLocks noChangeArrowheads="1"/>
                  </p:cNvSpPr>
                  <p:nvPr/>
                </p:nvSpPr>
                <p:spPr bwMode="auto">
                  <a:xfrm>
                    <a:off x="2468" y="872"/>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useBgFill="1">
                <p:nvSpPr>
                  <p:cNvPr id="2415672" name="Oval 56"/>
                  <p:cNvSpPr>
                    <a:spLocks noChangeArrowheads="1"/>
                  </p:cNvSpPr>
                  <p:nvPr/>
                </p:nvSpPr>
                <p:spPr bwMode="auto">
                  <a:xfrm>
                    <a:off x="2468" y="1249"/>
                    <a:ext cx="544" cy="183"/>
                  </a:xfrm>
                  <a:prstGeom prst="ellipse">
                    <a:avLst/>
                  </a:prstGeom>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
                <p:nvSpPr>
                  <p:cNvPr id="2415673" name="Line 57"/>
                  <p:cNvSpPr>
                    <a:spLocks noChangeShapeType="1"/>
                  </p:cNvSpPr>
                  <p:nvPr/>
                </p:nvSpPr>
                <p:spPr bwMode="auto">
                  <a:xfrm>
                    <a:off x="2464" y="983"/>
                    <a:ext cx="0" cy="362"/>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15674" name="Line 58"/>
                  <p:cNvSpPr>
                    <a:spLocks noChangeShapeType="1"/>
                  </p:cNvSpPr>
                  <p:nvPr/>
                </p:nvSpPr>
                <p:spPr bwMode="auto">
                  <a:xfrm>
                    <a:off x="3016" y="969"/>
                    <a:ext cx="0" cy="360"/>
                  </a:xfrm>
                  <a:prstGeom prst="line">
                    <a:avLst/>
                  </a:prstGeom>
                  <a:no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sp>
            <p:nvSpPr>
              <p:cNvPr id="9231" name="Text Box 59"/>
              <p:cNvSpPr txBox="1">
                <a:spLocks noChangeArrowheads="1"/>
              </p:cNvSpPr>
              <p:nvPr/>
            </p:nvSpPr>
            <p:spPr bwMode="auto">
              <a:xfrm>
                <a:off x="5174" y="83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lgn="ctr" eaLnBrk="0" hangingPunct="0">
                  <a:defRPr sz="2400" b="1">
                    <a:solidFill>
                      <a:schemeClr val="tx1"/>
                    </a:solidFill>
                    <a:latin typeface="Times New Roman" pitchFamily="18" charset="0"/>
                  </a:defRPr>
                </a:lvl1pPr>
                <a:lvl2pPr marL="742950" indent="-285750" algn="ctr" eaLnBrk="0" hangingPunct="0">
                  <a:defRPr sz="2400" b="1">
                    <a:solidFill>
                      <a:schemeClr val="tx1"/>
                    </a:solidFill>
                    <a:latin typeface="Times New Roman" pitchFamily="18" charset="0"/>
                  </a:defRPr>
                </a:lvl2pPr>
                <a:lvl3pPr marL="1143000" indent="-228600" algn="ctr" eaLnBrk="0" hangingPunct="0">
                  <a:defRPr sz="2400" b="1">
                    <a:solidFill>
                      <a:schemeClr val="tx1"/>
                    </a:solidFill>
                    <a:latin typeface="Times New Roman" pitchFamily="18" charset="0"/>
                  </a:defRPr>
                </a:lvl3pPr>
                <a:lvl4pPr marL="1600200" indent="-228600" algn="ctr" eaLnBrk="0" hangingPunct="0">
                  <a:defRPr sz="2400" b="1">
                    <a:solidFill>
                      <a:schemeClr val="tx1"/>
                    </a:solidFill>
                    <a:latin typeface="Times New Roman" pitchFamily="18" charset="0"/>
                  </a:defRPr>
                </a:lvl4pPr>
                <a:lvl5pPr marL="2057400" indent="-228600" algn="ctr" eaLnBrk="0" hangingPunct="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kumimoji="1" lang="en-US" altLang="zh-TW" sz="1800">
                    <a:solidFill>
                      <a:srgbClr val="FF0000"/>
                    </a:solidFill>
                    <a:latin typeface="Arial" charset="0"/>
                    <a:ea typeface="Gulim" pitchFamily="34" charset="-127"/>
                  </a:rPr>
                  <a:t>P</a:t>
                </a:r>
              </a:p>
            </p:txBody>
          </p:sp>
        </p:grpSp>
        <p:sp>
          <p:nvSpPr>
            <p:cNvPr id="9223" name="Rectangle 60"/>
            <p:cNvSpPr>
              <a:spLocks noChangeArrowheads="1"/>
            </p:cNvSpPr>
            <p:nvPr/>
          </p:nvSpPr>
          <p:spPr bwMode="auto">
            <a:xfrm>
              <a:off x="3600" y="1728"/>
              <a:ext cx="118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5000"/>
                </a:lnSpc>
              </a:pPr>
              <a:r>
                <a:rPr kumimoji="1" lang="en-US" altLang="ko-KR" sz="1800">
                  <a:solidFill>
                    <a:srgbClr val="0000FF"/>
                  </a:solidFill>
                  <a:latin typeface="Arial" charset="0"/>
                  <a:ea typeface="Gulim" pitchFamily="34" charset="-127"/>
                </a:rPr>
                <a:t>Physical record</a:t>
              </a:r>
            </a:p>
          </p:txBody>
        </p:sp>
      </p:grpSp>
    </p:spTree>
    <p:extLst>
      <p:ext uri="{BB962C8B-B14F-4D97-AF65-F5344CB8AC3E}">
        <p14:creationId xmlns:p14="http://schemas.microsoft.com/office/powerpoint/2010/main" val="6265673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r>
              <a:rPr lang="en-US" altLang="zh-TW" sz="3600" b="1" smtClean="0">
                <a:solidFill>
                  <a:srgbClr val="FF3300"/>
                </a:solidFill>
                <a:ea typeface="新細明體" pitchFamily="18" charset="-120"/>
              </a:rPr>
              <a:t>RAID-3 - Bit-interleaved Parity</a:t>
            </a:r>
          </a:p>
        </p:txBody>
      </p:sp>
      <p:sp>
        <p:nvSpPr>
          <p:cNvPr id="1028" name="Rectangle 3"/>
          <p:cNvSpPr>
            <a:spLocks noGrp="1" noChangeArrowheads="1"/>
          </p:cNvSpPr>
          <p:nvPr>
            <p:ph type="body" idx="4294967295"/>
          </p:nvPr>
        </p:nvSpPr>
        <p:spPr>
          <a:xfrm>
            <a:off x="304800" y="1371600"/>
            <a:ext cx="8229600" cy="4114800"/>
          </a:xfrm>
        </p:spPr>
        <p:txBody>
          <a:bodyPr/>
          <a:lstStyle/>
          <a:p>
            <a:pPr>
              <a:spcBef>
                <a:spcPct val="50000"/>
              </a:spcBef>
            </a:pPr>
            <a:r>
              <a:rPr lang="en-US" altLang="zh-TW" sz="2400" smtClean="0">
                <a:ea typeface="新細明體" pitchFamily="18" charset="-120"/>
              </a:rPr>
              <a:t>If one of the disks fails, the data for the failed disk must be recovered from the parity information:</a:t>
            </a:r>
          </a:p>
          <a:p>
            <a:pPr lvl="1">
              <a:spcBef>
                <a:spcPct val="50000"/>
              </a:spcBef>
            </a:pPr>
            <a:r>
              <a:rPr lang="en-US" altLang="zh-TW" sz="2000" smtClean="0">
                <a:ea typeface="新細明體" pitchFamily="18" charset="-120"/>
              </a:rPr>
              <a:t>This is achieved by subtracting the parity of good data from the original parity information:</a:t>
            </a:r>
          </a:p>
          <a:p>
            <a:pPr lvl="1"/>
            <a:r>
              <a:rPr lang="en-US" altLang="zh-TW" sz="2000" smtClean="0">
                <a:ea typeface="新細明體" pitchFamily="18" charset="-120"/>
              </a:rPr>
              <a:t>Recovering from failures takes longer than in mirroring, but failures are rare, so is okay</a:t>
            </a:r>
          </a:p>
          <a:p>
            <a:pPr lvl="1">
              <a:spcBef>
                <a:spcPct val="50000"/>
              </a:spcBef>
            </a:pPr>
            <a:r>
              <a:rPr lang="en-US" altLang="zh-TW" sz="2000" smtClean="0">
                <a:ea typeface="新細明體" pitchFamily="18" charset="-120"/>
              </a:rPr>
              <a:t>Examples:</a:t>
            </a:r>
          </a:p>
          <a:p>
            <a:pPr lvl="1">
              <a:lnSpc>
                <a:spcPct val="90000"/>
              </a:lnSpc>
            </a:pPr>
            <a:endParaRPr lang="en-US" altLang="zh-TW" sz="2000" smtClean="0">
              <a:ea typeface="新細明體" pitchFamily="18" charset="-120"/>
            </a:endParaRPr>
          </a:p>
        </p:txBody>
      </p:sp>
      <p:graphicFrame>
        <p:nvGraphicFramePr>
          <p:cNvPr id="1026" name="Object 4"/>
          <p:cNvGraphicFramePr>
            <a:graphicFrameLocks noChangeAspect="1"/>
          </p:cNvGraphicFramePr>
          <p:nvPr/>
        </p:nvGraphicFramePr>
        <p:xfrm>
          <a:off x="3098800" y="3724275"/>
          <a:ext cx="5637213" cy="2284413"/>
        </p:xfrm>
        <a:graphic>
          <a:graphicData uri="http://schemas.openxmlformats.org/presentationml/2006/ole">
            <mc:AlternateContent xmlns:mc="http://schemas.openxmlformats.org/markup-compatibility/2006">
              <mc:Choice xmlns:v="urn:schemas-microsoft-com:vml" Requires="v">
                <p:oleObj spid="_x0000_s11290" name="Document" r:id="rId3" imgW="5636160" imgH="2284560" progId="Word.Document.8">
                  <p:embed/>
                </p:oleObj>
              </mc:Choice>
              <mc:Fallback>
                <p:oleObj name="Document" r:id="rId3" imgW="5636160" imgH="2284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800" y="3724275"/>
                        <a:ext cx="56372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03220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43000" y="0"/>
            <a:ext cx="7277100" cy="1104900"/>
          </a:xfrm>
        </p:spPr>
        <p:txBody>
          <a:bodyPr/>
          <a:lstStyle/>
          <a:p>
            <a:r>
              <a:rPr lang="en-US" altLang="zh-TW" sz="3600" b="1" smtClean="0">
                <a:solidFill>
                  <a:srgbClr val="FF3300"/>
                </a:solidFill>
                <a:ea typeface="新細明體" pitchFamily="18" charset="-120"/>
              </a:rPr>
              <a:t>RAID-4 - Block-interleaved Parity</a:t>
            </a:r>
          </a:p>
        </p:txBody>
      </p:sp>
      <p:sp>
        <p:nvSpPr>
          <p:cNvPr id="10243" name="Rectangle 3"/>
          <p:cNvSpPr>
            <a:spLocks noGrp="1" noChangeArrowheads="1"/>
          </p:cNvSpPr>
          <p:nvPr>
            <p:ph type="body" idx="4294967295"/>
          </p:nvPr>
        </p:nvSpPr>
        <p:spPr>
          <a:xfrm>
            <a:off x="457200" y="1143000"/>
            <a:ext cx="8229600" cy="4953000"/>
          </a:xfrm>
        </p:spPr>
        <p:txBody>
          <a:bodyPr/>
          <a:lstStyle/>
          <a:p>
            <a:pPr>
              <a:spcBef>
                <a:spcPct val="50000"/>
              </a:spcBef>
            </a:pPr>
            <a:r>
              <a:rPr lang="en-US" altLang="zh-TW" sz="2400" smtClean="0">
                <a:ea typeface="新細明體" pitchFamily="18" charset="-120"/>
              </a:rPr>
              <a:t>In RAID 3, every read or write needs to go to </a:t>
            </a:r>
            <a:r>
              <a:rPr lang="en-US" altLang="zh-TW" sz="2400" smtClean="0">
                <a:solidFill>
                  <a:srgbClr val="FF0000"/>
                </a:solidFill>
                <a:ea typeface="新細明體" pitchFamily="18" charset="-120"/>
              </a:rPr>
              <a:t>all</a:t>
            </a:r>
            <a:r>
              <a:rPr lang="en-US" altLang="zh-TW" sz="2400" smtClean="0">
                <a:ea typeface="新細明體" pitchFamily="18" charset="-120"/>
              </a:rPr>
              <a:t> disks since bits are interleaved among the disks.</a:t>
            </a:r>
          </a:p>
          <a:p>
            <a:r>
              <a:rPr lang="en-US" altLang="zh-TW" sz="2400" smtClean="0">
                <a:ea typeface="新細明體" pitchFamily="18" charset="-120"/>
              </a:rPr>
              <a:t>Performance of RAID 3:</a:t>
            </a:r>
          </a:p>
          <a:p>
            <a:pPr lvl="1"/>
            <a:r>
              <a:rPr kumimoji="1" lang="en-US" altLang="ko-KR" sz="2000" smtClean="0">
                <a:ea typeface="Gulim" pitchFamily="34" charset="-127"/>
              </a:rPr>
              <a:t>Only one request can be serviced at a time</a:t>
            </a:r>
          </a:p>
          <a:p>
            <a:pPr lvl="1"/>
            <a:r>
              <a:rPr kumimoji="1" lang="en-US" altLang="ko-KR" sz="2000" b="1" smtClean="0">
                <a:ea typeface="Gulim" pitchFamily="34" charset="-127"/>
              </a:rPr>
              <a:t> </a:t>
            </a:r>
            <a:r>
              <a:rPr lang="en-US" altLang="zh-TW" sz="2000" smtClean="0">
                <a:ea typeface="新細明體" pitchFamily="18" charset="-120"/>
              </a:rPr>
              <a:t>Poor I/O request rate</a:t>
            </a:r>
          </a:p>
          <a:p>
            <a:pPr lvl="1"/>
            <a:r>
              <a:rPr lang="en-US" altLang="zh-TW" sz="2000" smtClean="0">
                <a:ea typeface="新細明體" pitchFamily="18" charset="-120"/>
              </a:rPr>
              <a:t>Excellent data transfer rate</a:t>
            </a:r>
          </a:p>
          <a:p>
            <a:pPr lvl="1"/>
            <a:r>
              <a:rPr lang="en-US" altLang="zh-TW" sz="2000" smtClean="0">
                <a:ea typeface="新細明體" pitchFamily="18" charset="-120"/>
              </a:rPr>
              <a:t>Typically used in large I/O request size applications, such as imaging or CAD</a:t>
            </a:r>
          </a:p>
          <a:p>
            <a:pPr>
              <a:spcBef>
                <a:spcPct val="50000"/>
              </a:spcBef>
            </a:pPr>
            <a:r>
              <a:rPr lang="en-US" altLang="zh-TW" sz="2400" smtClean="0">
                <a:ea typeface="新細明體" pitchFamily="18" charset="-120"/>
              </a:rPr>
              <a:t>RAID 4: If we distribute the information block-interleaved, where a </a:t>
            </a:r>
            <a:r>
              <a:rPr lang="en-US" altLang="zh-TW" sz="2400" smtClean="0">
                <a:solidFill>
                  <a:srgbClr val="FF0000"/>
                </a:solidFill>
                <a:ea typeface="新細明體" pitchFamily="18" charset="-120"/>
              </a:rPr>
              <a:t>disk sector</a:t>
            </a:r>
            <a:r>
              <a:rPr lang="en-US" altLang="zh-TW" sz="2400" smtClean="0">
                <a:ea typeface="新細明體" pitchFamily="18" charset="-120"/>
              </a:rPr>
              <a:t> is a block, then for normal reads different reads can access different segments in parallel.  Only if a disk fails we will need to access all the disks to recover the data. </a:t>
            </a:r>
          </a:p>
        </p:txBody>
      </p:sp>
    </p:spTree>
    <p:extLst>
      <p:ext uri="{BB962C8B-B14F-4D97-AF65-F5344CB8AC3E}">
        <p14:creationId xmlns:p14="http://schemas.microsoft.com/office/powerpoint/2010/main" val="187775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99BCA2BC-4B9C-45CA-A3ED-95FC94024CE1}" type="slidenum">
              <a:rPr lang="en-US" altLang="zh-TW" sz="1400" smtClean="0">
                <a:latin typeface="Comic Sans MS" pitchFamily="66" charset="0"/>
              </a:rPr>
              <a:pPr/>
              <a:t>6</a:t>
            </a:fld>
            <a:endParaRPr lang="en-US" altLang="zh-TW" sz="1400" smtClean="0">
              <a:latin typeface="Comic Sans MS" pitchFamily="66" charset="0"/>
            </a:endParaRPr>
          </a:p>
        </p:txBody>
      </p:sp>
      <p:sp>
        <p:nvSpPr>
          <p:cNvPr id="15363" name="Rectangle 2"/>
          <p:cNvSpPr>
            <a:spLocks noGrp="1" noChangeArrowheads="1"/>
          </p:cNvSpPr>
          <p:nvPr>
            <p:ph type="title"/>
          </p:nvPr>
        </p:nvSpPr>
        <p:spPr>
          <a:xfrm>
            <a:off x="685800" y="228600"/>
            <a:ext cx="7772400" cy="685800"/>
          </a:xfrm>
        </p:spPr>
        <p:txBody>
          <a:bodyPr>
            <a:normAutofit fontScale="90000"/>
          </a:bodyPr>
          <a:lstStyle/>
          <a:p>
            <a:r>
              <a:rPr lang="en-US" altLang="zh-TW" b="1" dirty="0" smtClean="0">
                <a:solidFill>
                  <a:srgbClr val="FF0000"/>
                </a:solidFill>
                <a:ea typeface="新細明體" pitchFamily="18" charset="-120"/>
              </a:rPr>
              <a:t>A More Recent System</a:t>
            </a:r>
          </a:p>
        </p:txBody>
      </p:sp>
      <p:pic>
        <p:nvPicPr>
          <p:cNvPr id="1536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38200"/>
            <a:ext cx="53340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65" name="Rectangle 4"/>
          <p:cNvSpPr>
            <a:spLocks noChangeArrowheads="1"/>
          </p:cNvSpPr>
          <p:nvPr/>
        </p:nvSpPr>
        <p:spPr bwMode="auto">
          <a:xfrm>
            <a:off x="6324600" y="1524000"/>
            <a:ext cx="2238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TW" sz="1800">
                <a:solidFill>
                  <a:srgbClr val="0000CC"/>
                </a:solidFill>
                <a:latin typeface="Arial" charset="0"/>
                <a:ea typeface="新細明體" pitchFamily="18" charset="-120"/>
              </a:rPr>
              <a:t>Processor/Memory</a:t>
            </a:r>
          </a:p>
          <a:p>
            <a:r>
              <a:rPr lang="en-US" altLang="zh-TW" sz="1800">
                <a:solidFill>
                  <a:srgbClr val="0000CC"/>
                </a:solidFill>
                <a:latin typeface="Arial" charset="0"/>
                <a:ea typeface="新細明體" pitchFamily="18" charset="-120"/>
              </a:rPr>
              <a:t>Bus</a:t>
            </a:r>
          </a:p>
        </p:txBody>
      </p:sp>
      <p:sp>
        <p:nvSpPr>
          <p:cNvPr id="15366" name="Rectangle 5"/>
          <p:cNvSpPr>
            <a:spLocks noChangeArrowheads="1"/>
          </p:cNvSpPr>
          <p:nvPr/>
        </p:nvSpPr>
        <p:spPr bwMode="auto">
          <a:xfrm>
            <a:off x="6477000" y="4191000"/>
            <a:ext cx="15549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TW" dirty="0">
                <a:solidFill>
                  <a:srgbClr val="0000CC"/>
                </a:solidFill>
                <a:latin typeface="Arial" charset="0"/>
                <a:ea typeface="新細明體" pitchFamily="18" charset="-120"/>
              </a:rPr>
              <a:t>I/O Bus (</a:t>
            </a:r>
            <a:r>
              <a:rPr lang="en-US" altLang="zh-TW" dirty="0" smtClean="0">
                <a:solidFill>
                  <a:srgbClr val="0000CC"/>
                </a:solidFill>
                <a:latin typeface="Arial" charset="0"/>
                <a:ea typeface="新細明體" pitchFamily="18" charset="-120"/>
              </a:rPr>
              <a:t>PCI)</a:t>
            </a:r>
            <a:endParaRPr lang="en-US" altLang="zh-TW" sz="1800" dirty="0">
              <a:solidFill>
                <a:srgbClr val="0000CC"/>
              </a:solidFill>
              <a:latin typeface="Arial" charset="0"/>
              <a:ea typeface="新細明體" pitchFamily="18" charset="-120"/>
            </a:endParaRPr>
          </a:p>
        </p:txBody>
      </p:sp>
      <p:sp>
        <p:nvSpPr>
          <p:cNvPr id="15367" name="Rectangle 6"/>
          <p:cNvSpPr>
            <a:spLocks noChangeArrowheads="1"/>
          </p:cNvSpPr>
          <p:nvPr/>
        </p:nvSpPr>
        <p:spPr bwMode="auto">
          <a:xfrm>
            <a:off x="6400800" y="5638800"/>
            <a:ext cx="178574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US" altLang="zh-TW" sz="1800" dirty="0">
                <a:solidFill>
                  <a:srgbClr val="0000CC"/>
                </a:solidFill>
                <a:latin typeface="Arial" charset="0"/>
                <a:ea typeface="新細明體" pitchFamily="18" charset="-120"/>
              </a:rPr>
              <a:t>I/O </a:t>
            </a:r>
            <a:r>
              <a:rPr lang="en-US" altLang="zh-TW" sz="1800" dirty="0" smtClean="0">
                <a:solidFill>
                  <a:srgbClr val="0000CC"/>
                </a:solidFill>
                <a:latin typeface="Arial" charset="0"/>
                <a:ea typeface="新細明體" pitchFamily="18" charset="-120"/>
              </a:rPr>
              <a:t>Buses (ISA)</a:t>
            </a:r>
            <a:endParaRPr lang="en-US" altLang="zh-TW" sz="1800" dirty="0">
              <a:solidFill>
                <a:srgbClr val="0000CC"/>
              </a:solidFill>
              <a:latin typeface="Arial" charset="0"/>
              <a:ea typeface="新細明體" pitchFamily="18" charset="-120"/>
            </a:endParaRPr>
          </a:p>
        </p:txBody>
      </p:sp>
    </p:spTree>
    <p:extLst>
      <p:ext uri="{BB962C8B-B14F-4D97-AF65-F5344CB8AC3E}">
        <p14:creationId xmlns:p14="http://schemas.microsoft.com/office/powerpoint/2010/main" val="397243852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90600" y="152400"/>
            <a:ext cx="7162800" cy="609600"/>
          </a:xfrm>
        </p:spPr>
        <p:txBody>
          <a:bodyPr>
            <a:normAutofit fontScale="90000"/>
          </a:bodyPr>
          <a:lstStyle/>
          <a:p>
            <a:r>
              <a:rPr lang="en-US" altLang="ko-KR" b="1" smtClean="0">
                <a:solidFill>
                  <a:srgbClr val="FC0128"/>
                </a:solidFill>
                <a:ea typeface="Gulim" pitchFamily="34" charset="-127"/>
              </a:rPr>
              <a:t>RAID-4: Block Interleaved Parity</a:t>
            </a:r>
          </a:p>
        </p:txBody>
      </p:sp>
      <p:grpSp>
        <p:nvGrpSpPr>
          <p:cNvPr id="11267" name="Group 3"/>
          <p:cNvGrpSpPr>
            <a:grpSpLocks/>
          </p:cNvGrpSpPr>
          <p:nvPr/>
        </p:nvGrpSpPr>
        <p:grpSpPr bwMode="auto">
          <a:xfrm>
            <a:off x="2057400" y="838200"/>
            <a:ext cx="5411788" cy="1776413"/>
            <a:chOff x="1072" y="1825"/>
            <a:chExt cx="3409" cy="1119"/>
          </a:xfrm>
        </p:grpSpPr>
        <p:grpSp>
          <p:nvGrpSpPr>
            <p:cNvPr id="11269" name="Group 4"/>
            <p:cNvGrpSpPr>
              <a:grpSpLocks/>
            </p:cNvGrpSpPr>
            <p:nvPr/>
          </p:nvGrpSpPr>
          <p:grpSpPr bwMode="auto">
            <a:xfrm>
              <a:off x="1072" y="1841"/>
              <a:ext cx="481" cy="1103"/>
              <a:chOff x="768" y="1825"/>
              <a:chExt cx="481" cy="1103"/>
            </a:xfrm>
          </p:grpSpPr>
          <p:sp>
            <p:nvSpPr>
              <p:cNvPr id="2465797" name="Oval 5"/>
              <p:cNvSpPr>
                <a:spLocks noChangeArrowheads="1"/>
              </p:cNvSpPr>
              <p:nvPr/>
            </p:nvSpPr>
            <p:spPr bwMode="auto">
              <a:xfrm>
                <a:off x="769" y="1825"/>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5798" name="Line 6"/>
              <p:cNvSpPr>
                <a:spLocks noChangeShapeType="1"/>
              </p:cNvSpPr>
              <p:nvPr/>
            </p:nvSpPr>
            <p:spPr bwMode="auto">
              <a:xfrm>
                <a:off x="768" y="1953"/>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799" name="Line 7"/>
              <p:cNvSpPr>
                <a:spLocks noChangeShapeType="1"/>
              </p:cNvSpPr>
              <p:nvPr/>
            </p:nvSpPr>
            <p:spPr bwMode="auto">
              <a:xfrm>
                <a:off x="1248" y="1905"/>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00" name="Arc 8"/>
              <p:cNvSpPr>
                <a:spLocks/>
              </p:cNvSpPr>
              <p:nvPr/>
            </p:nvSpPr>
            <p:spPr bwMode="auto">
              <a:xfrm>
                <a:off x="768"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01" name="Arc 9"/>
              <p:cNvSpPr>
                <a:spLocks/>
              </p:cNvSpPr>
              <p:nvPr/>
            </p:nvSpPr>
            <p:spPr bwMode="auto">
              <a:xfrm>
                <a:off x="769" y="246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02" name="Arc 10"/>
              <p:cNvSpPr>
                <a:spLocks/>
              </p:cNvSpPr>
              <p:nvPr/>
            </p:nvSpPr>
            <p:spPr bwMode="auto">
              <a:xfrm>
                <a:off x="769" y="228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03" name="Arc 11"/>
              <p:cNvSpPr>
                <a:spLocks/>
              </p:cNvSpPr>
              <p:nvPr/>
            </p:nvSpPr>
            <p:spPr bwMode="auto">
              <a:xfrm>
                <a:off x="769"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04" name="Arc 12"/>
              <p:cNvSpPr>
                <a:spLocks/>
              </p:cNvSpPr>
              <p:nvPr/>
            </p:nvSpPr>
            <p:spPr bwMode="auto">
              <a:xfrm>
                <a:off x="769"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05" name="Line 13"/>
              <p:cNvSpPr>
                <a:spLocks noChangeShapeType="1"/>
              </p:cNvSpPr>
              <p:nvPr/>
            </p:nvSpPr>
            <p:spPr bwMode="auto">
              <a:xfrm>
                <a:off x="768" y="2673"/>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06" name="Line 14"/>
              <p:cNvSpPr>
                <a:spLocks noChangeShapeType="1"/>
              </p:cNvSpPr>
              <p:nvPr/>
            </p:nvSpPr>
            <p:spPr bwMode="auto">
              <a:xfrm>
                <a:off x="1248" y="2673"/>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11270" name="Group 15"/>
            <p:cNvGrpSpPr>
              <a:grpSpLocks/>
            </p:cNvGrpSpPr>
            <p:nvPr/>
          </p:nvGrpSpPr>
          <p:grpSpPr bwMode="auto">
            <a:xfrm>
              <a:off x="1792" y="1825"/>
              <a:ext cx="481" cy="1103"/>
              <a:chOff x="1488" y="1809"/>
              <a:chExt cx="481" cy="1103"/>
            </a:xfrm>
          </p:grpSpPr>
          <p:sp>
            <p:nvSpPr>
              <p:cNvPr id="2465808" name="Oval 16"/>
              <p:cNvSpPr>
                <a:spLocks noChangeArrowheads="1"/>
              </p:cNvSpPr>
              <p:nvPr/>
            </p:nvSpPr>
            <p:spPr bwMode="auto">
              <a:xfrm>
                <a:off x="1489" y="1809"/>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5809" name="Line 17"/>
              <p:cNvSpPr>
                <a:spLocks noChangeShapeType="1"/>
              </p:cNvSpPr>
              <p:nvPr/>
            </p:nvSpPr>
            <p:spPr bwMode="auto">
              <a:xfrm>
                <a:off x="1488" y="1937"/>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10" name="Line 18"/>
              <p:cNvSpPr>
                <a:spLocks noChangeShapeType="1"/>
              </p:cNvSpPr>
              <p:nvPr/>
            </p:nvSpPr>
            <p:spPr bwMode="auto">
              <a:xfrm>
                <a:off x="1968" y="1889"/>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11" name="Arc 19"/>
              <p:cNvSpPr>
                <a:spLocks/>
              </p:cNvSpPr>
              <p:nvPr/>
            </p:nvSpPr>
            <p:spPr bwMode="auto">
              <a:xfrm>
                <a:off x="1489" y="262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12" name="Arc 20"/>
              <p:cNvSpPr>
                <a:spLocks/>
              </p:cNvSpPr>
              <p:nvPr/>
            </p:nvSpPr>
            <p:spPr bwMode="auto">
              <a:xfrm>
                <a:off x="1489"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13" name="Arc 21"/>
              <p:cNvSpPr>
                <a:spLocks/>
              </p:cNvSpPr>
              <p:nvPr/>
            </p:nvSpPr>
            <p:spPr bwMode="auto">
              <a:xfrm>
                <a:off x="1489"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14" name="Arc 22"/>
              <p:cNvSpPr>
                <a:spLocks/>
              </p:cNvSpPr>
              <p:nvPr/>
            </p:nvSpPr>
            <p:spPr bwMode="auto">
              <a:xfrm>
                <a:off x="1489" y="208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15" name="Arc 23"/>
              <p:cNvSpPr>
                <a:spLocks/>
              </p:cNvSpPr>
              <p:nvPr/>
            </p:nvSpPr>
            <p:spPr bwMode="auto">
              <a:xfrm>
                <a:off x="1489" y="281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16" name="Line 24"/>
              <p:cNvSpPr>
                <a:spLocks noChangeShapeType="1"/>
              </p:cNvSpPr>
              <p:nvPr/>
            </p:nvSpPr>
            <p:spPr bwMode="auto">
              <a:xfrm>
                <a:off x="1488" y="2657"/>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17" name="Line 25"/>
              <p:cNvSpPr>
                <a:spLocks noChangeShapeType="1"/>
              </p:cNvSpPr>
              <p:nvPr/>
            </p:nvSpPr>
            <p:spPr bwMode="auto">
              <a:xfrm>
                <a:off x="1968" y="2657"/>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11271" name="Group 26"/>
            <p:cNvGrpSpPr>
              <a:grpSpLocks/>
            </p:cNvGrpSpPr>
            <p:nvPr/>
          </p:nvGrpSpPr>
          <p:grpSpPr bwMode="auto">
            <a:xfrm>
              <a:off x="2512" y="1833"/>
              <a:ext cx="481" cy="1103"/>
              <a:chOff x="2208" y="1817"/>
              <a:chExt cx="481" cy="1103"/>
            </a:xfrm>
          </p:grpSpPr>
          <p:sp>
            <p:nvSpPr>
              <p:cNvPr id="2465819" name="Oval 27"/>
              <p:cNvSpPr>
                <a:spLocks noChangeArrowheads="1"/>
              </p:cNvSpPr>
              <p:nvPr/>
            </p:nvSpPr>
            <p:spPr bwMode="auto">
              <a:xfrm>
                <a:off x="2209" y="1817"/>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5820" name="Line 28"/>
              <p:cNvSpPr>
                <a:spLocks noChangeShapeType="1"/>
              </p:cNvSpPr>
              <p:nvPr/>
            </p:nvSpPr>
            <p:spPr bwMode="auto">
              <a:xfrm>
                <a:off x="2208" y="1945"/>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21" name="Line 29"/>
              <p:cNvSpPr>
                <a:spLocks noChangeShapeType="1"/>
              </p:cNvSpPr>
              <p:nvPr/>
            </p:nvSpPr>
            <p:spPr bwMode="auto">
              <a:xfrm>
                <a:off x="2688" y="1897"/>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22" name="Arc 30"/>
              <p:cNvSpPr>
                <a:spLocks/>
              </p:cNvSpPr>
              <p:nvPr/>
            </p:nvSpPr>
            <p:spPr bwMode="auto">
              <a:xfrm>
                <a:off x="2209" y="26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23" name="Arc 31"/>
              <p:cNvSpPr>
                <a:spLocks/>
              </p:cNvSpPr>
              <p:nvPr/>
            </p:nvSpPr>
            <p:spPr bwMode="auto">
              <a:xfrm>
                <a:off x="2209" y="245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24" name="Arc 32"/>
              <p:cNvSpPr>
                <a:spLocks/>
              </p:cNvSpPr>
              <p:nvPr/>
            </p:nvSpPr>
            <p:spPr bwMode="auto">
              <a:xfrm>
                <a:off x="2209" y="228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25" name="Arc 33"/>
              <p:cNvSpPr>
                <a:spLocks/>
              </p:cNvSpPr>
              <p:nvPr/>
            </p:nvSpPr>
            <p:spPr bwMode="auto">
              <a:xfrm>
                <a:off x="2209" y="208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26" name="Arc 34"/>
              <p:cNvSpPr>
                <a:spLocks/>
              </p:cNvSpPr>
              <p:nvPr/>
            </p:nvSpPr>
            <p:spPr bwMode="auto">
              <a:xfrm>
                <a:off x="2209" y="282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27" name="Line 35"/>
              <p:cNvSpPr>
                <a:spLocks noChangeShapeType="1"/>
              </p:cNvSpPr>
              <p:nvPr/>
            </p:nvSpPr>
            <p:spPr bwMode="auto">
              <a:xfrm>
                <a:off x="2208" y="2665"/>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28" name="Line 36"/>
              <p:cNvSpPr>
                <a:spLocks noChangeShapeType="1"/>
              </p:cNvSpPr>
              <p:nvPr/>
            </p:nvSpPr>
            <p:spPr bwMode="auto">
              <a:xfrm>
                <a:off x="2688" y="2665"/>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grpSp>
          <p:nvGrpSpPr>
            <p:cNvPr id="11272" name="Group 37"/>
            <p:cNvGrpSpPr>
              <a:grpSpLocks/>
            </p:cNvGrpSpPr>
            <p:nvPr/>
          </p:nvGrpSpPr>
          <p:grpSpPr bwMode="auto">
            <a:xfrm>
              <a:off x="3232" y="1833"/>
              <a:ext cx="481" cy="1103"/>
              <a:chOff x="2928" y="1817"/>
              <a:chExt cx="481" cy="1103"/>
            </a:xfrm>
          </p:grpSpPr>
          <p:sp>
            <p:nvSpPr>
              <p:cNvPr id="2465830" name="Oval 38"/>
              <p:cNvSpPr>
                <a:spLocks noChangeArrowheads="1"/>
              </p:cNvSpPr>
              <p:nvPr/>
            </p:nvSpPr>
            <p:spPr bwMode="auto">
              <a:xfrm>
                <a:off x="2929" y="1817"/>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5831" name="Line 39"/>
              <p:cNvSpPr>
                <a:spLocks noChangeShapeType="1"/>
              </p:cNvSpPr>
              <p:nvPr/>
            </p:nvSpPr>
            <p:spPr bwMode="auto">
              <a:xfrm>
                <a:off x="2928" y="1945"/>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32" name="Line 40"/>
              <p:cNvSpPr>
                <a:spLocks noChangeShapeType="1"/>
              </p:cNvSpPr>
              <p:nvPr/>
            </p:nvSpPr>
            <p:spPr bwMode="auto">
              <a:xfrm>
                <a:off x="3408" y="1897"/>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33" name="Arc 41"/>
              <p:cNvSpPr>
                <a:spLocks/>
              </p:cNvSpPr>
              <p:nvPr/>
            </p:nvSpPr>
            <p:spPr bwMode="auto">
              <a:xfrm>
                <a:off x="2929" y="26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34" name="Arc 42"/>
              <p:cNvSpPr>
                <a:spLocks/>
              </p:cNvSpPr>
              <p:nvPr/>
            </p:nvSpPr>
            <p:spPr bwMode="auto">
              <a:xfrm>
                <a:off x="2929" y="245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35" name="Arc 43"/>
              <p:cNvSpPr>
                <a:spLocks/>
              </p:cNvSpPr>
              <p:nvPr/>
            </p:nvSpPr>
            <p:spPr bwMode="auto">
              <a:xfrm>
                <a:off x="2929" y="228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36" name="Arc 44"/>
              <p:cNvSpPr>
                <a:spLocks/>
              </p:cNvSpPr>
              <p:nvPr/>
            </p:nvSpPr>
            <p:spPr bwMode="auto">
              <a:xfrm>
                <a:off x="2929" y="208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37" name="Arc 45"/>
              <p:cNvSpPr>
                <a:spLocks/>
              </p:cNvSpPr>
              <p:nvPr/>
            </p:nvSpPr>
            <p:spPr bwMode="auto">
              <a:xfrm>
                <a:off x="2929" y="282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38" name="Line 46"/>
              <p:cNvSpPr>
                <a:spLocks noChangeShapeType="1"/>
              </p:cNvSpPr>
              <p:nvPr/>
            </p:nvSpPr>
            <p:spPr bwMode="auto">
              <a:xfrm>
                <a:off x="2928" y="2665"/>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39" name="Line 47"/>
              <p:cNvSpPr>
                <a:spLocks noChangeShapeType="1"/>
              </p:cNvSpPr>
              <p:nvPr/>
            </p:nvSpPr>
            <p:spPr bwMode="auto">
              <a:xfrm>
                <a:off x="3408" y="2665"/>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sp>
          <p:nvSpPr>
            <p:cNvPr id="11273" name="Rectangle 48"/>
            <p:cNvSpPr>
              <a:spLocks noChangeArrowheads="1"/>
            </p:cNvSpPr>
            <p:nvPr/>
          </p:nvSpPr>
          <p:spPr bwMode="auto">
            <a:xfrm>
              <a:off x="110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0</a:t>
              </a:r>
            </a:p>
          </p:txBody>
        </p:sp>
        <p:sp>
          <p:nvSpPr>
            <p:cNvPr id="11274" name="Rectangle 49"/>
            <p:cNvSpPr>
              <a:spLocks noChangeArrowheads="1"/>
            </p:cNvSpPr>
            <p:nvPr/>
          </p:nvSpPr>
          <p:spPr bwMode="auto">
            <a:xfrm>
              <a:off x="110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4</a:t>
              </a:r>
            </a:p>
          </p:txBody>
        </p:sp>
        <p:sp>
          <p:nvSpPr>
            <p:cNvPr id="11275" name="Rectangle 50"/>
            <p:cNvSpPr>
              <a:spLocks noChangeArrowheads="1"/>
            </p:cNvSpPr>
            <p:nvPr/>
          </p:nvSpPr>
          <p:spPr bwMode="auto">
            <a:xfrm>
              <a:off x="1104" y="2400"/>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8</a:t>
              </a:r>
            </a:p>
          </p:txBody>
        </p:sp>
        <p:sp>
          <p:nvSpPr>
            <p:cNvPr id="11276" name="Rectangle 51"/>
            <p:cNvSpPr>
              <a:spLocks noChangeArrowheads="1"/>
            </p:cNvSpPr>
            <p:nvPr/>
          </p:nvSpPr>
          <p:spPr bwMode="auto">
            <a:xfrm>
              <a:off x="1104" y="2563"/>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12</a:t>
              </a:r>
            </a:p>
          </p:txBody>
        </p:sp>
        <p:sp>
          <p:nvSpPr>
            <p:cNvPr id="11277" name="Rectangle 52"/>
            <p:cNvSpPr>
              <a:spLocks noChangeArrowheads="1"/>
            </p:cNvSpPr>
            <p:nvPr/>
          </p:nvSpPr>
          <p:spPr bwMode="auto">
            <a:xfrm>
              <a:off x="182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a:t>
              </a:r>
            </a:p>
          </p:txBody>
        </p:sp>
        <p:sp>
          <p:nvSpPr>
            <p:cNvPr id="11278" name="Rectangle 53"/>
            <p:cNvSpPr>
              <a:spLocks noChangeArrowheads="1"/>
            </p:cNvSpPr>
            <p:nvPr/>
          </p:nvSpPr>
          <p:spPr bwMode="auto">
            <a:xfrm>
              <a:off x="182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5</a:t>
              </a:r>
            </a:p>
          </p:txBody>
        </p:sp>
        <p:sp>
          <p:nvSpPr>
            <p:cNvPr id="11279" name="Rectangle 54"/>
            <p:cNvSpPr>
              <a:spLocks noChangeArrowheads="1"/>
            </p:cNvSpPr>
            <p:nvPr/>
          </p:nvSpPr>
          <p:spPr bwMode="auto">
            <a:xfrm>
              <a:off x="1824" y="236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9</a:t>
              </a:r>
            </a:p>
          </p:txBody>
        </p:sp>
        <p:sp>
          <p:nvSpPr>
            <p:cNvPr id="11280" name="Rectangle 55"/>
            <p:cNvSpPr>
              <a:spLocks noChangeArrowheads="1"/>
            </p:cNvSpPr>
            <p:nvPr/>
          </p:nvSpPr>
          <p:spPr bwMode="auto">
            <a:xfrm>
              <a:off x="1824" y="254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13</a:t>
              </a:r>
            </a:p>
          </p:txBody>
        </p:sp>
        <p:sp>
          <p:nvSpPr>
            <p:cNvPr id="11281" name="Rectangle 56"/>
            <p:cNvSpPr>
              <a:spLocks noChangeArrowheads="1"/>
            </p:cNvSpPr>
            <p:nvPr/>
          </p:nvSpPr>
          <p:spPr bwMode="auto">
            <a:xfrm>
              <a:off x="254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2</a:t>
              </a:r>
            </a:p>
          </p:txBody>
        </p:sp>
        <p:sp>
          <p:nvSpPr>
            <p:cNvPr id="11282" name="Rectangle 57"/>
            <p:cNvSpPr>
              <a:spLocks noChangeArrowheads="1"/>
            </p:cNvSpPr>
            <p:nvPr/>
          </p:nvSpPr>
          <p:spPr bwMode="auto">
            <a:xfrm>
              <a:off x="254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6</a:t>
              </a:r>
            </a:p>
          </p:txBody>
        </p:sp>
        <p:sp>
          <p:nvSpPr>
            <p:cNvPr id="11283" name="Rectangle 58"/>
            <p:cNvSpPr>
              <a:spLocks noChangeArrowheads="1"/>
            </p:cNvSpPr>
            <p:nvPr/>
          </p:nvSpPr>
          <p:spPr bwMode="auto">
            <a:xfrm>
              <a:off x="2512" y="238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10</a:t>
              </a:r>
            </a:p>
          </p:txBody>
        </p:sp>
        <p:sp>
          <p:nvSpPr>
            <p:cNvPr id="11284" name="Rectangle 59"/>
            <p:cNvSpPr>
              <a:spLocks noChangeArrowheads="1"/>
            </p:cNvSpPr>
            <p:nvPr/>
          </p:nvSpPr>
          <p:spPr bwMode="auto">
            <a:xfrm>
              <a:off x="2520" y="2560"/>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14</a:t>
              </a:r>
            </a:p>
          </p:txBody>
        </p:sp>
        <p:sp>
          <p:nvSpPr>
            <p:cNvPr id="11285" name="Rectangle 60"/>
            <p:cNvSpPr>
              <a:spLocks noChangeArrowheads="1"/>
            </p:cNvSpPr>
            <p:nvPr/>
          </p:nvSpPr>
          <p:spPr bwMode="auto">
            <a:xfrm>
              <a:off x="326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3</a:t>
              </a:r>
            </a:p>
          </p:txBody>
        </p:sp>
        <p:sp>
          <p:nvSpPr>
            <p:cNvPr id="11286" name="Rectangle 61"/>
            <p:cNvSpPr>
              <a:spLocks noChangeArrowheads="1"/>
            </p:cNvSpPr>
            <p:nvPr/>
          </p:nvSpPr>
          <p:spPr bwMode="auto">
            <a:xfrm>
              <a:off x="326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7</a:t>
              </a:r>
            </a:p>
          </p:txBody>
        </p:sp>
        <p:sp>
          <p:nvSpPr>
            <p:cNvPr id="11287" name="Rectangle 62"/>
            <p:cNvSpPr>
              <a:spLocks noChangeArrowheads="1"/>
            </p:cNvSpPr>
            <p:nvPr/>
          </p:nvSpPr>
          <p:spPr bwMode="auto">
            <a:xfrm>
              <a:off x="3232" y="238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11</a:t>
              </a:r>
            </a:p>
          </p:txBody>
        </p:sp>
        <p:sp>
          <p:nvSpPr>
            <p:cNvPr id="11288" name="Rectangle 63"/>
            <p:cNvSpPr>
              <a:spLocks noChangeArrowheads="1"/>
            </p:cNvSpPr>
            <p:nvPr/>
          </p:nvSpPr>
          <p:spPr bwMode="auto">
            <a:xfrm>
              <a:off x="3240" y="254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ea typeface="Gulim" pitchFamily="34" charset="-127"/>
                </a:rPr>
                <a:t>block 15</a:t>
              </a:r>
            </a:p>
          </p:txBody>
        </p:sp>
        <p:grpSp>
          <p:nvGrpSpPr>
            <p:cNvPr id="11289" name="Group 64"/>
            <p:cNvGrpSpPr>
              <a:grpSpLocks/>
            </p:cNvGrpSpPr>
            <p:nvPr/>
          </p:nvGrpSpPr>
          <p:grpSpPr bwMode="auto">
            <a:xfrm>
              <a:off x="4000" y="1841"/>
              <a:ext cx="481" cy="1103"/>
              <a:chOff x="3696" y="1825"/>
              <a:chExt cx="481" cy="1103"/>
            </a:xfrm>
          </p:grpSpPr>
          <p:sp>
            <p:nvSpPr>
              <p:cNvPr id="2465857" name="Oval 65"/>
              <p:cNvSpPr>
                <a:spLocks noChangeArrowheads="1"/>
              </p:cNvSpPr>
              <p:nvPr/>
            </p:nvSpPr>
            <p:spPr bwMode="auto">
              <a:xfrm>
                <a:off x="3697" y="1825"/>
                <a:ext cx="478" cy="190"/>
              </a:xfrm>
              <a:prstGeom prst="ellipse">
                <a:avLst/>
              </a:prstGeom>
              <a:solidFill>
                <a:srgbClr val="DDDDDD"/>
              </a:solidFill>
              <a:ln w="12700">
                <a:solidFill>
                  <a:schemeClr val="tx1"/>
                </a:solidFill>
                <a:round/>
                <a:headEnd/>
                <a:tailEnd/>
              </a:ln>
              <a:effectLst/>
            </p:spPr>
            <p:txBody>
              <a:bodyPr wrap="none" anchor="ctr"/>
              <a:lstStyle/>
              <a:p>
                <a:pPr algn="ctr" eaLnBrk="0" hangingPunct="0">
                  <a:defRPr/>
                </a:pPr>
                <a:endParaRPr lang="zh-TW" altLang="en-US">
                  <a:effectLst>
                    <a:outerShdw blurRad="38100" dist="38100" dir="2700000" algn="tl">
                      <a:srgbClr val="FFFFFF"/>
                    </a:outerShdw>
                  </a:effectLst>
                </a:endParaRPr>
              </a:p>
            </p:txBody>
          </p:sp>
          <p:sp>
            <p:nvSpPr>
              <p:cNvPr id="2465858" name="Line 66"/>
              <p:cNvSpPr>
                <a:spLocks noChangeShapeType="1"/>
              </p:cNvSpPr>
              <p:nvPr/>
            </p:nvSpPr>
            <p:spPr bwMode="auto">
              <a:xfrm>
                <a:off x="3696" y="1953"/>
                <a:ext cx="0" cy="719"/>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59" name="Line 67"/>
              <p:cNvSpPr>
                <a:spLocks noChangeShapeType="1"/>
              </p:cNvSpPr>
              <p:nvPr/>
            </p:nvSpPr>
            <p:spPr bwMode="auto">
              <a:xfrm>
                <a:off x="4176" y="1905"/>
                <a:ext cx="0" cy="815"/>
              </a:xfrm>
              <a:prstGeom prst="line">
                <a:avLst/>
              </a:prstGeom>
              <a:noFill/>
              <a:ln w="12700">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60" name="Arc 68"/>
              <p:cNvSpPr>
                <a:spLocks/>
              </p:cNvSpPr>
              <p:nvPr/>
            </p:nvSpPr>
            <p:spPr bwMode="auto">
              <a:xfrm>
                <a:off x="3697"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61" name="Arc 69"/>
              <p:cNvSpPr>
                <a:spLocks/>
              </p:cNvSpPr>
              <p:nvPr/>
            </p:nvSpPr>
            <p:spPr bwMode="auto">
              <a:xfrm>
                <a:off x="3697" y="246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62" name="Arc 70"/>
              <p:cNvSpPr>
                <a:spLocks/>
              </p:cNvSpPr>
              <p:nvPr/>
            </p:nvSpPr>
            <p:spPr bwMode="auto">
              <a:xfrm>
                <a:off x="3697" y="228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63" name="Arc 71"/>
              <p:cNvSpPr>
                <a:spLocks/>
              </p:cNvSpPr>
              <p:nvPr/>
            </p:nvSpPr>
            <p:spPr bwMode="auto">
              <a:xfrm>
                <a:off x="3697"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64" name="Arc 72"/>
              <p:cNvSpPr>
                <a:spLocks/>
              </p:cNvSpPr>
              <p:nvPr/>
            </p:nvSpPr>
            <p:spPr bwMode="auto">
              <a:xfrm>
                <a:off x="3697"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C0C0C0"/>
                    </a:outerShdw>
                  </a:effectLst>
                </a:endParaRPr>
              </a:p>
            </p:txBody>
          </p:sp>
          <p:sp>
            <p:nvSpPr>
              <p:cNvPr id="2465865" name="Line 73"/>
              <p:cNvSpPr>
                <a:spLocks noChangeShapeType="1"/>
              </p:cNvSpPr>
              <p:nvPr/>
            </p:nvSpPr>
            <p:spPr bwMode="auto">
              <a:xfrm>
                <a:off x="3696" y="2673"/>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sp>
            <p:nvSpPr>
              <p:cNvPr id="2465866" name="Line 74"/>
              <p:cNvSpPr>
                <a:spLocks noChangeShapeType="1"/>
              </p:cNvSpPr>
              <p:nvPr/>
            </p:nvSpPr>
            <p:spPr bwMode="auto">
              <a:xfrm>
                <a:off x="4176" y="2673"/>
                <a:ext cx="0" cy="191"/>
              </a:xfrm>
              <a:prstGeom prst="line">
                <a:avLst/>
              </a:prstGeom>
              <a:noFill/>
              <a:ln w="12700">
                <a:solidFill>
                  <a:schemeClr val="tx1"/>
                </a:solidFill>
                <a:prstDash val="dash"/>
                <a:round/>
                <a:headEnd type="none" w="sm" len="sm"/>
                <a:tailEnd type="none" w="sm" len="sm"/>
              </a:ln>
              <a:effectLst/>
            </p:spPr>
            <p:txBody>
              <a:bodyPr/>
              <a:lstStyle/>
              <a:p>
                <a:pPr algn="ctr" eaLnBrk="0" hangingPunct="0">
                  <a:defRPr/>
                </a:pPr>
                <a:endParaRPr lang="zh-TW" altLang="en-US">
                  <a:effectLst>
                    <a:outerShdw blurRad="38100" dist="38100" dir="2700000" algn="tl">
                      <a:srgbClr val="000000">
                        <a:alpha val="43137"/>
                      </a:srgbClr>
                    </a:outerShdw>
                  </a:effectLst>
                  <a:ea typeface="+mn-ea"/>
                </a:endParaRPr>
              </a:p>
            </p:txBody>
          </p:sp>
        </p:grpSp>
        <p:sp>
          <p:nvSpPr>
            <p:cNvPr id="11290" name="Rectangle 75"/>
            <p:cNvSpPr>
              <a:spLocks noChangeArrowheads="1"/>
            </p:cNvSpPr>
            <p:nvPr/>
          </p:nvSpPr>
          <p:spPr bwMode="auto">
            <a:xfrm>
              <a:off x="4048" y="2032"/>
              <a:ext cx="3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P(0-3)</a:t>
              </a:r>
            </a:p>
          </p:txBody>
        </p:sp>
        <p:sp>
          <p:nvSpPr>
            <p:cNvPr id="11291" name="Rectangle 76"/>
            <p:cNvSpPr>
              <a:spLocks noChangeArrowheads="1"/>
            </p:cNvSpPr>
            <p:nvPr/>
          </p:nvSpPr>
          <p:spPr bwMode="auto">
            <a:xfrm>
              <a:off x="4048" y="2224"/>
              <a:ext cx="3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P(4-7)</a:t>
              </a:r>
            </a:p>
          </p:txBody>
        </p:sp>
        <p:sp>
          <p:nvSpPr>
            <p:cNvPr id="11292" name="Rectangle 77"/>
            <p:cNvSpPr>
              <a:spLocks noChangeArrowheads="1"/>
            </p:cNvSpPr>
            <p:nvPr/>
          </p:nvSpPr>
          <p:spPr bwMode="auto">
            <a:xfrm>
              <a:off x="4048" y="2416"/>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P(8-11)</a:t>
              </a:r>
            </a:p>
          </p:txBody>
        </p:sp>
        <p:sp>
          <p:nvSpPr>
            <p:cNvPr id="11293" name="Rectangle 78"/>
            <p:cNvSpPr>
              <a:spLocks noChangeArrowheads="1"/>
            </p:cNvSpPr>
            <p:nvPr/>
          </p:nvSpPr>
          <p:spPr bwMode="auto">
            <a:xfrm>
              <a:off x="4016" y="2560"/>
              <a:ext cx="4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nl-NL" altLang="zh-TW" sz="1200">
                  <a:solidFill>
                    <a:srgbClr val="0000CC"/>
                  </a:solidFill>
                  <a:ea typeface="Gulim" pitchFamily="34" charset="-127"/>
                </a:rPr>
                <a:t>P(12-15)</a:t>
              </a:r>
            </a:p>
          </p:txBody>
        </p:sp>
      </p:grpSp>
      <p:sp>
        <p:nvSpPr>
          <p:cNvPr id="11268" name="Rectangle 79"/>
          <p:cNvSpPr>
            <a:spLocks noChangeArrowheads="1"/>
          </p:cNvSpPr>
          <p:nvPr/>
        </p:nvSpPr>
        <p:spPr bwMode="auto">
          <a:xfrm>
            <a:off x="228600" y="2667000"/>
            <a:ext cx="87630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p>
            <a:pPr>
              <a:lnSpc>
                <a:spcPct val="90000"/>
              </a:lnSpc>
              <a:spcBef>
                <a:spcPct val="20000"/>
              </a:spcBef>
              <a:buFontTx/>
              <a:buChar char="•"/>
            </a:pPr>
            <a:r>
              <a:rPr lang="en-US" altLang="zh-TW">
                <a:latin typeface="Arial" charset="0"/>
                <a:ea typeface="Gulim" pitchFamily="34" charset="-127"/>
              </a:rPr>
              <a:t> </a:t>
            </a:r>
            <a:r>
              <a:rPr lang="en-US" altLang="zh-TW" sz="2000" b="0">
                <a:latin typeface="Comic Sans MS" pitchFamily="66" charset="0"/>
                <a:ea typeface="Gulim" pitchFamily="34" charset="-127"/>
              </a:rPr>
              <a:t>Allow for parallel access by multiple I/O requests </a:t>
            </a:r>
          </a:p>
          <a:p>
            <a:pPr>
              <a:lnSpc>
                <a:spcPct val="90000"/>
              </a:lnSpc>
              <a:spcBef>
                <a:spcPct val="20000"/>
              </a:spcBef>
              <a:buFontTx/>
              <a:buChar char="•"/>
            </a:pPr>
            <a:r>
              <a:rPr lang="en-US" altLang="zh-TW" sz="2000" b="0">
                <a:latin typeface="Comic Sans MS" pitchFamily="66" charset="0"/>
                <a:ea typeface="Gulim" pitchFamily="34" charset="-127"/>
              </a:rPr>
              <a:t> Doing multiple small reads is now faster than before.</a:t>
            </a:r>
          </a:p>
          <a:p>
            <a:pPr>
              <a:lnSpc>
                <a:spcPct val="90000"/>
              </a:lnSpc>
              <a:spcBef>
                <a:spcPct val="20000"/>
              </a:spcBef>
              <a:buFontTx/>
              <a:buChar char="•"/>
            </a:pPr>
            <a:r>
              <a:rPr lang="en-US" altLang="zh-TW" sz="2000" b="0">
                <a:latin typeface="Comic Sans MS" pitchFamily="66" charset="0"/>
              </a:rPr>
              <a:t>A write, however, is a different story since we need to update the parity information for the block.</a:t>
            </a:r>
            <a:endParaRPr lang="en-US" altLang="zh-TW" sz="2000" b="0">
              <a:latin typeface="Comic Sans MS" pitchFamily="66" charset="0"/>
              <a:ea typeface="Gulim" pitchFamily="34" charset="-127"/>
            </a:endParaRPr>
          </a:p>
          <a:p>
            <a:pPr>
              <a:lnSpc>
                <a:spcPct val="90000"/>
              </a:lnSpc>
              <a:spcBef>
                <a:spcPct val="20000"/>
              </a:spcBef>
              <a:buFontTx/>
              <a:buChar char="•"/>
            </a:pPr>
            <a:r>
              <a:rPr lang="en-US" altLang="zh-TW" sz="2000" b="0">
                <a:latin typeface="Comic Sans MS" pitchFamily="66" charset="0"/>
                <a:ea typeface="Gulim" pitchFamily="34" charset="-127"/>
              </a:rPr>
              <a:t> Large writes (full stripe), update the parity:</a:t>
            </a:r>
          </a:p>
          <a:p>
            <a:pPr>
              <a:lnSpc>
                <a:spcPct val="90000"/>
              </a:lnSpc>
              <a:spcBef>
                <a:spcPct val="20000"/>
              </a:spcBef>
            </a:pPr>
            <a:r>
              <a:rPr lang="en-US" altLang="zh-TW" sz="2000" b="0">
                <a:latin typeface="Comic Sans MS" pitchFamily="66" charset="0"/>
                <a:ea typeface="Gulim" pitchFamily="34" charset="-127"/>
              </a:rPr>
              <a:t>	P’ = d0’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d1’ </a:t>
            </a:r>
            <a:r>
              <a:rPr lang="en-US" altLang="zh-TW" sz="2000" b="0">
                <a:latin typeface="Comic Sans MS" pitchFamily="66" charset="0"/>
                <a:ea typeface="Gulim" pitchFamily="34" charset="-127"/>
                <a:sym typeface="Symbol" pitchFamily="18" charset="2"/>
              </a:rPr>
              <a:t> </a:t>
            </a:r>
            <a:r>
              <a:rPr lang="en-US" altLang="zh-TW" sz="2000" b="0">
                <a:latin typeface="Comic Sans MS" pitchFamily="66" charset="0"/>
                <a:ea typeface="Gulim" pitchFamily="34" charset="-127"/>
              </a:rPr>
              <a:t> d2’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d3’; </a:t>
            </a:r>
          </a:p>
          <a:p>
            <a:pPr>
              <a:lnSpc>
                <a:spcPct val="90000"/>
              </a:lnSpc>
              <a:spcBef>
                <a:spcPct val="20000"/>
              </a:spcBef>
              <a:buFontTx/>
              <a:buChar char="•"/>
            </a:pPr>
            <a:r>
              <a:rPr lang="en-US" altLang="zh-TW" sz="2000" b="0">
                <a:latin typeface="Comic Sans MS" pitchFamily="66" charset="0"/>
                <a:ea typeface="Gulim" pitchFamily="34" charset="-127"/>
              </a:rPr>
              <a:t> Small writes (eg. write on d0), update the parity:</a:t>
            </a:r>
          </a:p>
          <a:p>
            <a:pPr>
              <a:lnSpc>
                <a:spcPct val="90000"/>
              </a:lnSpc>
              <a:spcBef>
                <a:spcPct val="20000"/>
              </a:spcBef>
            </a:pPr>
            <a:r>
              <a:rPr lang="en-US" altLang="zh-TW" sz="2000" b="0">
                <a:latin typeface="Comic Sans MS" pitchFamily="66" charset="0"/>
                <a:ea typeface="Gulim" pitchFamily="34" charset="-127"/>
              </a:rPr>
              <a:t>	P  = d0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d1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d2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d3</a:t>
            </a:r>
          </a:p>
          <a:p>
            <a:pPr>
              <a:lnSpc>
                <a:spcPct val="90000"/>
              </a:lnSpc>
              <a:spcBef>
                <a:spcPct val="20000"/>
              </a:spcBef>
            </a:pPr>
            <a:r>
              <a:rPr lang="en-US" altLang="zh-TW" sz="2000" b="0">
                <a:latin typeface="Comic Sans MS" pitchFamily="66" charset="0"/>
                <a:ea typeface="Gulim" pitchFamily="34" charset="-127"/>
              </a:rPr>
              <a:t>	P’ = d0’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d1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d2 </a:t>
            </a:r>
            <a:r>
              <a:rPr lang="en-US" altLang="zh-TW" sz="2000" b="0">
                <a:latin typeface="Comic Sans MS" pitchFamily="66" charset="0"/>
                <a:ea typeface="Gulim" pitchFamily="34" charset="-127"/>
                <a:sym typeface="Symbol" pitchFamily="18" charset="2"/>
              </a:rPr>
              <a:t></a:t>
            </a:r>
            <a:r>
              <a:rPr lang="en-US" altLang="zh-TW" sz="2000" b="0">
                <a:latin typeface="Comic Sans MS" pitchFamily="66" charset="0"/>
                <a:ea typeface="Gulim" pitchFamily="34" charset="-127"/>
              </a:rPr>
              <a:t> d3 = d0’ </a:t>
            </a:r>
            <a:r>
              <a:rPr lang="en-US" altLang="zh-TW" sz="2000" b="0">
                <a:latin typeface="Comic Sans MS" pitchFamily="66" charset="0"/>
                <a:ea typeface="Gulim" pitchFamily="34" charset="-127"/>
                <a:sym typeface="Symbol" pitchFamily="18" charset="2"/>
              </a:rPr>
              <a:t> </a:t>
            </a:r>
            <a:r>
              <a:rPr lang="en-US" altLang="zh-TW" sz="2000" b="0">
                <a:latin typeface="Comic Sans MS" pitchFamily="66" charset="0"/>
                <a:ea typeface="Gulim" pitchFamily="34" charset="-127"/>
              </a:rPr>
              <a:t>d0 </a:t>
            </a:r>
            <a:r>
              <a:rPr lang="en-US" altLang="zh-TW" sz="2000" b="0">
                <a:latin typeface="Comic Sans MS" pitchFamily="66" charset="0"/>
                <a:ea typeface="Gulim" pitchFamily="34" charset="-127"/>
                <a:sym typeface="Symbol" pitchFamily="18" charset="2"/>
              </a:rPr>
              <a:t> </a:t>
            </a:r>
            <a:r>
              <a:rPr lang="en-US" altLang="zh-TW" sz="2000" b="0">
                <a:latin typeface="Comic Sans MS" pitchFamily="66" charset="0"/>
                <a:ea typeface="Gulim" pitchFamily="34" charset="-127"/>
              </a:rPr>
              <a:t>P;</a:t>
            </a:r>
          </a:p>
          <a:p>
            <a:pPr>
              <a:lnSpc>
                <a:spcPct val="90000"/>
              </a:lnSpc>
              <a:spcBef>
                <a:spcPct val="20000"/>
              </a:spcBef>
              <a:buFontTx/>
              <a:buChar char="•"/>
            </a:pPr>
            <a:r>
              <a:rPr lang="en-US" altLang="zh-TW" sz="2000" b="0">
                <a:latin typeface="Comic Sans MS" pitchFamily="66" charset="0"/>
                <a:ea typeface="Gulim" pitchFamily="34" charset="-127"/>
              </a:rPr>
              <a:t> However, writes are still very slow since parity disk is the bottleneck.</a:t>
            </a:r>
          </a:p>
        </p:txBody>
      </p:sp>
    </p:spTree>
    <p:extLst>
      <p:ext uri="{BB962C8B-B14F-4D97-AF65-F5344CB8AC3E}">
        <p14:creationId xmlns:p14="http://schemas.microsoft.com/office/powerpoint/2010/main" val="175725757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lIns="90488" tIns="44450" rIns="90488" bIns="44450"/>
          <a:lstStyle/>
          <a:p>
            <a:r>
              <a:rPr lang="en-US" altLang="ko-KR" b="1" smtClean="0">
                <a:solidFill>
                  <a:srgbClr val="FF3300"/>
                </a:solidFill>
                <a:ea typeface="Gulim" pitchFamily="34" charset="-127"/>
              </a:rPr>
              <a:t>RAID-4: Small Writes</a:t>
            </a:r>
          </a:p>
        </p:txBody>
      </p:sp>
      <p:pic>
        <p:nvPicPr>
          <p:cNvPr id="12291" name="Picture 35" descr="Ch7-fig1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28800" y="1143000"/>
            <a:ext cx="4965700" cy="4897438"/>
          </a:xfrm>
        </p:spPr>
      </p:pic>
    </p:spTree>
    <p:extLst>
      <p:ext uri="{BB962C8B-B14F-4D97-AF65-F5344CB8AC3E}">
        <p14:creationId xmlns:p14="http://schemas.microsoft.com/office/powerpoint/2010/main" val="94983374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219200" y="228600"/>
            <a:ext cx="7286625" cy="1104900"/>
          </a:xfrm>
        </p:spPr>
        <p:txBody>
          <a:bodyPr>
            <a:normAutofit fontScale="90000"/>
          </a:bodyPr>
          <a:lstStyle/>
          <a:p>
            <a:r>
              <a:rPr lang="en-US" altLang="zh-TW" sz="3600" b="1" smtClean="0">
                <a:solidFill>
                  <a:srgbClr val="FF3300"/>
                </a:solidFill>
                <a:ea typeface="新細明體" pitchFamily="18" charset="-120"/>
              </a:rPr>
              <a:t>RAID-5 - Block-interleaved Distributed Parity</a:t>
            </a:r>
          </a:p>
        </p:txBody>
      </p:sp>
      <p:sp>
        <p:nvSpPr>
          <p:cNvPr id="13315" name="Rectangle 3"/>
          <p:cNvSpPr>
            <a:spLocks noGrp="1" noChangeArrowheads="1"/>
          </p:cNvSpPr>
          <p:nvPr>
            <p:ph type="body" idx="4294967295"/>
          </p:nvPr>
        </p:nvSpPr>
        <p:spPr>
          <a:xfrm>
            <a:off x="847725" y="1657350"/>
            <a:ext cx="7772400" cy="4114800"/>
          </a:xfrm>
        </p:spPr>
        <p:txBody>
          <a:bodyPr/>
          <a:lstStyle/>
          <a:p>
            <a:r>
              <a:rPr lang="en-US" altLang="zh-TW" sz="2400" smtClean="0">
                <a:ea typeface="新細明體" pitchFamily="18" charset="-120"/>
              </a:rPr>
              <a:t>To address the write deficiency of RAID 4, RAID 5 distributes the parity blocks among all the disks. </a:t>
            </a:r>
          </a:p>
        </p:txBody>
      </p:sp>
      <p:sp>
        <p:nvSpPr>
          <p:cNvPr id="13316" name="AutoShape 6"/>
          <p:cNvSpPr>
            <a:spLocks noChangeAspect="1" noChangeArrowheads="1" noTextEdit="1"/>
          </p:cNvSpPr>
          <p:nvPr/>
        </p:nvSpPr>
        <p:spPr bwMode="auto">
          <a:xfrm>
            <a:off x="3213100" y="2640013"/>
            <a:ext cx="2935288"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3317" name="Group 208"/>
          <p:cNvGrpSpPr>
            <a:grpSpLocks/>
          </p:cNvGrpSpPr>
          <p:nvPr/>
        </p:nvGrpSpPr>
        <p:grpSpPr bwMode="auto">
          <a:xfrm>
            <a:off x="3230563" y="2657475"/>
            <a:ext cx="1692275" cy="3195638"/>
            <a:chOff x="2035" y="1674"/>
            <a:chExt cx="1066" cy="2013"/>
          </a:xfrm>
        </p:grpSpPr>
        <p:sp>
          <p:nvSpPr>
            <p:cNvPr id="13556" name="Rectangle 8"/>
            <p:cNvSpPr>
              <a:spLocks noChangeArrowheads="1"/>
            </p:cNvSpPr>
            <p:nvPr/>
          </p:nvSpPr>
          <p:spPr bwMode="auto">
            <a:xfrm>
              <a:off x="2186" y="185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0</a:t>
              </a:r>
              <a:endParaRPr lang="en-US" altLang="zh-TW"/>
            </a:p>
          </p:txBody>
        </p:sp>
        <p:sp>
          <p:nvSpPr>
            <p:cNvPr id="13557" name="Freeform 9"/>
            <p:cNvSpPr>
              <a:spLocks/>
            </p:cNvSpPr>
            <p:nvPr/>
          </p:nvSpPr>
          <p:spPr bwMode="auto">
            <a:xfrm>
              <a:off x="2334" y="3637"/>
              <a:ext cx="9" cy="9"/>
            </a:xfrm>
            <a:custGeom>
              <a:avLst/>
              <a:gdLst>
                <a:gd name="T0" fmla="*/ 0 w 9"/>
                <a:gd name="T1" fmla="*/ 7 h 9"/>
                <a:gd name="T2" fmla="*/ 2 w 9"/>
                <a:gd name="T3" fmla="*/ 0 h 9"/>
                <a:gd name="T4" fmla="*/ 9 w 9"/>
                <a:gd name="T5" fmla="*/ 0 h 9"/>
                <a:gd name="T6" fmla="*/ 7 w 9"/>
                <a:gd name="T7" fmla="*/ 9 h 9"/>
                <a:gd name="T8" fmla="*/ 0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7"/>
                  </a:moveTo>
                  <a:lnTo>
                    <a:pt x="2" y="0"/>
                  </a:lnTo>
                  <a:lnTo>
                    <a:pt x="9" y="0"/>
                  </a:lnTo>
                  <a:lnTo>
                    <a:pt x="7" y="9"/>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8" name="Freeform 10"/>
            <p:cNvSpPr>
              <a:spLocks/>
            </p:cNvSpPr>
            <p:nvPr/>
          </p:nvSpPr>
          <p:spPr bwMode="auto">
            <a:xfrm>
              <a:off x="2334" y="3644"/>
              <a:ext cx="7" cy="6"/>
            </a:xfrm>
            <a:custGeom>
              <a:avLst/>
              <a:gdLst>
                <a:gd name="T0" fmla="*/ 0 w 7"/>
                <a:gd name="T1" fmla="*/ 0 h 6"/>
                <a:gd name="T2" fmla="*/ 6 w 7"/>
                <a:gd name="T3" fmla="*/ 6 h 6"/>
                <a:gd name="T4" fmla="*/ 7 w 7"/>
                <a:gd name="T5" fmla="*/ 4 h 6"/>
                <a:gd name="T6" fmla="*/ 7 w 7"/>
                <a:gd name="T7" fmla="*/ 2 h 6"/>
                <a:gd name="T8" fmla="*/ 0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0"/>
                  </a:moveTo>
                  <a:lnTo>
                    <a:pt x="6" y="6"/>
                  </a:lnTo>
                  <a:lnTo>
                    <a:pt x="7"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9" name="Freeform 11"/>
            <p:cNvSpPr>
              <a:spLocks/>
            </p:cNvSpPr>
            <p:nvPr/>
          </p:nvSpPr>
          <p:spPr bwMode="auto">
            <a:xfrm>
              <a:off x="2329" y="3644"/>
              <a:ext cx="11" cy="13"/>
            </a:xfrm>
            <a:custGeom>
              <a:avLst/>
              <a:gdLst>
                <a:gd name="T0" fmla="*/ 0 w 11"/>
                <a:gd name="T1" fmla="*/ 6 h 13"/>
                <a:gd name="T2" fmla="*/ 5 w 11"/>
                <a:gd name="T3" fmla="*/ 0 h 13"/>
                <a:gd name="T4" fmla="*/ 11 w 11"/>
                <a:gd name="T5" fmla="*/ 6 h 13"/>
                <a:gd name="T6" fmla="*/ 3 w 11"/>
                <a:gd name="T7" fmla="*/ 13 h 13"/>
                <a:gd name="T8" fmla="*/ 0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6"/>
                  </a:moveTo>
                  <a:lnTo>
                    <a:pt x="5" y="0"/>
                  </a:lnTo>
                  <a:lnTo>
                    <a:pt x="11" y="6"/>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0" name="Freeform 12"/>
            <p:cNvSpPr>
              <a:spLocks/>
            </p:cNvSpPr>
            <p:nvPr/>
          </p:nvSpPr>
          <p:spPr bwMode="auto">
            <a:xfrm>
              <a:off x="2318" y="3650"/>
              <a:ext cx="14" cy="15"/>
            </a:xfrm>
            <a:custGeom>
              <a:avLst/>
              <a:gdLst>
                <a:gd name="T0" fmla="*/ 0 w 14"/>
                <a:gd name="T1" fmla="*/ 7 h 15"/>
                <a:gd name="T2" fmla="*/ 11 w 14"/>
                <a:gd name="T3" fmla="*/ 0 h 15"/>
                <a:gd name="T4" fmla="*/ 14 w 14"/>
                <a:gd name="T5" fmla="*/ 7 h 15"/>
                <a:gd name="T6" fmla="*/ 3 w 14"/>
                <a:gd name="T7" fmla="*/ 15 h 15"/>
                <a:gd name="T8" fmla="*/ 0 w 14"/>
                <a:gd name="T9" fmla="*/ 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7"/>
                  </a:moveTo>
                  <a:lnTo>
                    <a:pt x="11" y="0"/>
                  </a:lnTo>
                  <a:lnTo>
                    <a:pt x="14" y="7"/>
                  </a:lnTo>
                  <a:lnTo>
                    <a:pt x="3"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1" name="Freeform 13"/>
            <p:cNvSpPr>
              <a:spLocks/>
            </p:cNvSpPr>
            <p:nvPr/>
          </p:nvSpPr>
          <p:spPr bwMode="auto">
            <a:xfrm>
              <a:off x="2318" y="3657"/>
              <a:ext cx="3" cy="8"/>
            </a:xfrm>
            <a:custGeom>
              <a:avLst/>
              <a:gdLst>
                <a:gd name="T0" fmla="*/ 0 w 3"/>
                <a:gd name="T1" fmla="*/ 0 h 8"/>
                <a:gd name="T2" fmla="*/ 3 w 3"/>
                <a:gd name="T3" fmla="*/ 8 h 8"/>
                <a:gd name="T4" fmla="*/ 3 w 3"/>
                <a:gd name="T5" fmla="*/ 8 h 8"/>
                <a:gd name="T6" fmla="*/ 3 w 3"/>
                <a:gd name="T7" fmla="*/ 8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2" name="Freeform 14"/>
            <p:cNvSpPr>
              <a:spLocks/>
            </p:cNvSpPr>
            <p:nvPr/>
          </p:nvSpPr>
          <p:spPr bwMode="auto">
            <a:xfrm>
              <a:off x="2303" y="3657"/>
              <a:ext cx="18" cy="13"/>
            </a:xfrm>
            <a:custGeom>
              <a:avLst/>
              <a:gdLst>
                <a:gd name="T0" fmla="*/ 0 w 18"/>
                <a:gd name="T1" fmla="*/ 6 h 13"/>
                <a:gd name="T2" fmla="*/ 15 w 18"/>
                <a:gd name="T3" fmla="*/ 0 h 13"/>
                <a:gd name="T4" fmla="*/ 18 w 18"/>
                <a:gd name="T5" fmla="*/ 8 h 13"/>
                <a:gd name="T6" fmla="*/ 4 w 18"/>
                <a:gd name="T7" fmla="*/ 13 h 13"/>
                <a:gd name="T8" fmla="*/ 0 w 18"/>
                <a:gd name="T9" fmla="*/ 6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0" y="6"/>
                  </a:moveTo>
                  <a:lnTo>
                    <a:pt x="15" y="0"/>
                  </a:lnTo>
                  <a:lnTo>
                    <a:pt x="18" y="8"/>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3" name="Freeform 15"/>
            <p:cNvSpPr>
              <a:spLocks/>
            </p:cNvSpPr>
            <p:nvPr/>
          </p:nvSpPr>
          <p:spPr bwMode="auto">
            <a:xfrm>
              <a:off x="2286" y="3663"/>
              <a:ext cx="21" cy="13"/>
            </a:xfrm>
            <a:custGeom>
              <a:avLst/>
              <a:gdLst>
                <a:gd name="T0" fmla="*/ 0 w 21"/>
                <a:gd name="T1" fmla="*/ 5 h 13"/>
                <a:gd name="T2" fmla="*/ 17 w 21"/>
                <a:gd name="T3" fmla="*/ 0 h 13"/>
                <a:gd name="T4" fmla="*/ 21 w 21"/>
                <a:gd name="T5" fmla="*/ 7 h 13"/>
                <a:gd name="T6" fmla="*/ 0 w 21"/>
                <a:gd name="T7" fmla="*/ 13 h 13"/>
                <a:gd name="T8" fmla="*/ 0 w 21"/>
                <a:gd name="T9" fmla="*/ 5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5"/>
                  </a:moveTo>
                  <a:lnTo>
                    <a:pt x="17" y="0"/>
                  </a:lnTo>
                  <a:lnTo>
                    <a:pt x="21" y="7"/>
                  </a:lnTo>
                  <a:lnTo>
                    <a:pt x="0" y="1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4" name="Freeform 16"/>
            <p:cNvSpPr>
              <a:spLocks/>
            </p:cNvSpPr>
            <p:nvPr/>
          </p:nvSpPr>
          <p:spPr bwMode="auto">
            <a:xfrm>
              <a:off x="2266" y="3668"/>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5" name="Freeform 17"/>
            <p:cNvSpPr>
              <a:spLocks/>
            </p:cNvSpPr>
            <p:nvPr/>
          </p:nvSpPr>
          <p:spPr bwMode="auto">
            <a:xfrm>
              <a:off x="2242" y="3672"/>
              <a:ext cx="24" cy="11"/>
            </a:xfrm>
            <a:custGeom>
              <a:avLst/>
              <a:gdLst>
                <a:gd name="T0" fmla="*/ 0 w 24"/>
                <a:gd name="T1" fmla="*/ 4 h 11"/>
                <a:gd name="T2" fmla="*/ 24 w 24"/>
                <a:gd name="T3" fmla="*/ 0 h 11"/>
                <a:gd name="T4" fmla="*/ 24 w 24"/>
                <a:gd name="T5" fmla="*/ 7 h 11"/>
                <a:gd name="T6" fmla="*/ 0 w 24"/>
                <a:gd name="T7" fmla="*/ 11 h 11"/>
                <a:gd name="T8" fmla="*/ 0 w 24"/>
                <a:gd name="T9" fmla="*/ 4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4"/>
                  </a:moveTo>
                  <a:lnTo>
                    <a:pt x="24" y="0"/>
                  </a:lnTo>
                  <a:lnTo>
                    <a:pt x="24" y="7"/>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6" name="Freeform 18"/>
            <p:cNvSpPr>
              <a:spLocks/>
            </p:cNvSpPr>
            <p:nvPr/>
          </p:nvSpPr>
          <p:spPr bwMode="auto">
            <a:xfrm>
              <a:off x="2217" y="3676"/>
              <a:ext cx="25" cy="11"/>
            </a:xfrm>
            <a:custGeom>
              <a:avLst/>
              <a:gdLst>
                <a:gd name="T0" fmla="*/ 0 w 25"/>
                <a:gd name="T1" fmla="*/ 3 h 11"/>
                <a:gd name="T2" fmla="*/ 25 w 25"/>
                <a:gd name="T3" fmla="*/ 0 h 11"/>
                <a:gd name="T4" fmla="*/ 25 w 25"/>
                <a:gd name="T5" fmla="*/ 7 h 11"/>
                <a:gd name="T6" fmla="*/ 0 w 25"/>
                <a:gd name="T7" fmla="*/ 11 h 11"/>
                <a:gd name="T8" fmla="*/ 0 w 25"/>
                <a:gd name="T9" fmla="*/ 3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3"/>
                  </a:moveTo>
                  <a:lnTo>
                    <a:pt x="25" y="0"/>
                  </a:lnTo>
                  <a:lnTo>
                    <a:pt x="25"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67" name="Rectangle 19"/>
            <p:cNvSpPr>
              <a:spLocks noChangeArrowheads="1"/>
            </p:cNvSpPr>
            <p:nvPr/>
          </p:nvSpPr>
          <p:spPr bwMode="auto">
            <a:xfrm>
              <a:off x="2189" y="3679"/>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68" name="Rectangle 20"/>
            <p:cNvSpPr>
              <a:spLocks noChangeArrowheads="1"/>
            </p:cNvSpPr>
            <p:nvPr/>
          </p:nvSpPr>
          <p:spPr bwMode="auto">
            <a:xfrm>
              <a:off x="2163" y="3679"/>
              <a:ext cx="2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69" name="Freeform 21"/>
            <p:cNvSpPr>
              <a:spLocks/>
            </p:cNvSpPr>
            <p:nvPr/>
          </p:nvSpPr>
          <p:spPr bwMode="auto">
            <a:xfrm>
              <a:off x="2138" y="3676"/>
              <a:ext cx="25" cy="11"/>
            </a:xfrm>
            <a:custGeom>
              <a:avLst/>
              <a:gdLst>
                <a:gd name="T0" fmla="*/ 0 w 25"/>
                <a:gd name="T1" fmla="*/ 0 h 11"/>
                <a:gd name="T2" fmla="*/ 25 w 25"/>
                <a:gd name="T3" fmla="*/ 3 h 11"/>
                <a:gd name="T4" fmla="*/ 25 w 25"/>
                <a:gd name="T5" fmla="*/ 11 h 11"/>
                <a:gd name="T6" fmla="*/ 0 w 25"/>
                <a:gd name="T7" fmla="*/ 7 h 11"/>
                <a:gd name="T8" fmla="*/ 0 w 25"/>
                <a:gd name="T9" fmla="*/ 0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0"/>
                  </a:moveTo>
                  <a:lnTo>
                    <a:pt x="25" y="3"/>
                  </a:lnTo>
                  <a:lnTo>
                    <a:pt x="25"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0" name="Freeform 22"/>
            <p:cNvSpPr>
              <a:spLocks/>
            </p:cNvSpPr>
            <p:nvPr/>
          </p:nvSpPr>
          <p:spPr bwMode="auto">
            <a:xfrm>
              <a:off x="2114" y="3672"/>
              <a:ext cx="24" cy="11"/>
            </a:xfrm>
            <a:custGeom>
              <a:avLst/>
              <a:gdLst>
                <a:gd name="T0" fmla="*/ 0 w 24"/>
                <a:gd name="T1" fmla="*/ 0 h 11"/>
                <a:gd name="T2" fmla="*/ 24 w 24"/>
                <a:gd name="T3" fmla="*/ 4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4"/>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1" name="Freeform 23"/>
            <p:cNvSpPr>
              <a:spLocks/>
            </p:cNvSpPr>
            <p:nvPr/>
          </p:nvSpPr>
          <p:spPr bwMode="auto">
            <a:xfrm>
              <a:off x="2094" y="3668"/>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2" name="Freeform 24"/>
            <p:cNvSpPr>
              <a:spLocks/>
            </p:cNvSpPr>
            <p:nvPr/>
          </p:nvSpPr>
          <p:spPr bwMode="auto">
            <a:xfrm>
              <a:off x="2074" y="3663"/>
              <a:ext cx="20" cy="13"/>
            </a:xfrm>
            <a:custGeom>
              <a:avLst/>
              <a:gdLst>
                <a:gd name="T0" fmla="*/ 3 w 20"/>
                <a:gd name="T1" fmla="*/ 0 h 13"/>
                <a:gd name="T2" fmla="*/ 20 w 20"/>
                <a:gd name="T3" fmla="*/ 5 h 13"/>
                <a:gd name="T4" fmla="*/ 20 w 20"/>
                <a:gd name="T5" fmla="*/ 13 h 13"/>
                <a:gd name="T6" fmla="*/ 0 w 20"/>
                <a:gd name="T7" fmla="*/ 7 h 13"/>
                <a:gd name="T8" fmla="*/ 3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3" y="0"/>
                  </a:moveTo>
                  <a:lnTo>
                    <a:pt x="20" y="5"/>
                  </a:lnTo>
                  <a:lnTo>
                    <a:pt x="20" y="13"/>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3" name="Freeform 25"/>
            <p:cNvSpPr>
              <a:spLocks/>
            </p:cNvSpPr>
            <p:nvPr/>
          </p:nvSpPr>
          <p:spPr bwMode="auto">
            <a:xfrm>
              <a:off x="2059" y="3657"/>
              <a:ext cx="18" cy="13"/>
            </a:xfrm>
            <a:custGeom>
              <a:avLst/>
              <a:gdLst>
                <a:gd name="T0" fmla="*/ 4 w 18"/>
                <a:gd name="T1" fmla="*/ 0 h 13"/>
                <a:gd name="T2" fmla="*/ 18 w 18"/>
                <a:gd name="T3" fmla="*/ 6 h 13"/>
                <a:gd name="T4" fmla="*/ 15 w 18"/>
                <a:gd name="T5" fmla="*/ 13 h 13"/>
                <a:gd name="T6" fmla="*/ 0 w 18"/>
                <a:gd name="T7" fmla="*/ 8 h 13"/>
                <a:gd name="T8" fmla="*/ 4 w 18"/>
                <a:gd name="T9" fmla="*/ 0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4" y="0"/>
                  </a:moveTo>
                  <a:lnTo>
                    <a:pt x="18" y="6"/>
                  </a:lnTo>
                  <a:lnTo>
                    <a:pt x="15" y="13"/>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4" name="Freeform 26"/>
            <p:cNvSpPr>
              <a:spLocks/>
            </p:cNvSpPr>
            <p:nvPr/>
          </p:nvSpPr>
          <p:spPr bwMode="auto">
            <a:xfrm>
              <a:off x="2046" y="3650"/>
              <a:ext cx="17" cy="15"/>
            </a:xfrm>
            <a:custGeom>
              <a:avLst/>
              <a:gdLst>
                <a:gd name="T0" fmla="*/ 4 w 17"/>
                <a:gd name="T1" fmla="*/ 0 h 15"/>
                <a:gd name="T2" fmla="*/ 17 w 17"/>
                <a:gd name="T3" fmla="*/ 7 h 15"/>
                <a:gd name="T4" fmla="*/ 13 w 17"/>
                <a:gd name="T5" fmla="*/ 15 h 15"/>
                <a:gd name="T6" fmla="*/ 0 w 17"/>
                <a:gd name="T7" fmla="*/ 7 h 15"/>
                <a:gd name="T8" fmla="*/ 4 w 17"/>
                <a:gd name="T9" fmla="*/ 0 h 15"/>
                <a:gd name="T10" fmla="*/ 0 60000 65536"/>
                <a:gd name="T11" fmla="*/ 0 60000 65536"/>
                <a:gd name="T12" fmla="*/ 0 60000 65536"/>
                <a:gd name="T13" fmla="*/ 0 60000 65536"/>
                <a:gd name="T14" fmla="*/ 0 60000 65536"/>
                <a:gd name="T15" fmla="*/ 0 w 17"/>
                <a:gd name="T16" fmla="*/ 0 h 15"/>
                <a:gd name="T17" fmla="*/ 17 w 17"/>
                <a:gd name="T18" fmla="*/ 15 h 15"/>
              </a:gdLst>
              <a:ahLst/>
              <a:cxnLst>
                <a:cxn ang="T10">
                  <a:pos x="T0" y="T1"/>
                </a:cxn>
                <a:cxn ang="T11">
                  <a:pos x="T2" y="T3"/>
                </a:cxn>
                <a:cxn ang="T12">
                  <a:pos x="T4" y="T5"/>
                </a:cxn>
                <a:cxn ang="T13">
                  <a:pos x="T6" y="T7"/>
                </a:cxn>
                <a:cxn ang="T14">
                  <a:pos x="T8" y="T9"/>
                </a:cxn>
              </a:cxnLst>
              <a:rect l="T15" t="T16" r="T17" b="T18"/>
              <a:pathLst>
                <a:path w="17" h="15">
                  <a:moveTo>
                    <a:pt x="4" y="0"/>
                  </a:moveTo>
                  <a:lnTo>
                    <a:pt x="17" y="7"/>
                  </a:lnTo>
                  <a:lnTo>
                    <a:pt x="13" y="15"/>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5" name="Freeform 27"/>
            <p:cNvSpPr>
              <a:spLocks/>
            </p:cNvSpPr>
            <p:nvPr/>
          </p:nvSpPr>
          <p:spPr bwMode="auto">
            <a:xfrm>
              <a:off x="2044" y="3650"/>
              <a:ext cx="6" cy="7"/>
            </a:xfrm>
            <a:custGeom>
              <a:avLst/>
              <a:gdLst>
                <a:gd name="T0" fmla="*/ 6 w 6"/>
                <a:gd name="T1" fmla="*/ 0 h 7"/>
                <a:gd name="T2" fmla="*/ 0 w 6"/>
                <a:gd name="T3" fmla="*/ 5 h 7"/>
                <a:gd name="T4" fmla="*/ 2 w 6"/>
                <a:gd name="T5" fmla="*/ 7 h 7"/>
                <a:gd name="T6" fmla="*/ 2 w 6"/>
                <a:gd name="T7" fmla="*/ 7 h 7"/>
                <a:gd name="T8" fmla="*/ 6 w 6"/>
                <a:gd name="T9" fmla="*/ 0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6" y="0"/>
                  </a:moveTo>
                  <a:lnTo>
                    <a:pt x="0" y="5"/>
                  </a:lnTo>
                  <a:lnTo>
                    <a:pt x="2" y="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6" name="Freeform 28"/>
            <p:cNvSpPr>
              <a:spLocks/>
            </p:cNvSpPr>
            <p:nvPr/>
          </p:nvSpPr>
          <p:spPr bwMode="auto">
            <a:xfrm>
              <a:off x="2039" y="3644"/>
              <a:ext cx="11" cy="11"/>
            </a:xfrm>
            <a:custGeom>
              <a:avLst/>
              <a:gdLst>
                <a:gd name="T0" fmla="*/ 7 w 11"/>
                <a:gd name="T1" fmla="*/ 0 h 11"/>
                <a:gd name="T2" fmla="*/ 11 w 11"/>
                <a:gd name="T3" fmla="*/ 6 h 11"/>
                <a:gd name="T4" fmla="*/ 5 w 11"/>
                <a:gd name="T5" fmla="*/ 11 h 11"/>
                <a:gd name="T6" fmla="*/ 0 w 11"/>
                <a:gd name="T7" fmla="*/ 4 h 11"/>
                <a:gd name="T8" fmla="*/ 7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7" y="0"/>
                  </a:moveTo>
                  <a:lnTo>
                    <a:pt x="11" y="6"/>
                  </a:lnTo>
                  <a:lnTo>
                    <a:pt x="5" y="11"/>
                  </a:lnTo>
                  <a:lnTo>
                    <a:pt x="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7" name="Freeform 29"/>
            <p:cNvSpPr>
              <a:spLocks/>
            </p:cNvSpPr>
            <p:nvPr/>
          </p:nvSpPr>
          <p:spPr bwMode="auto">
            <a:xfrm>
              <a:off x="2039" y="3644"/>
              <a:ext cx="7" cy="4"/>
            </a:xfrm>
            <a:custGeom>
              <a:avLst/>
              <a:gdLst>
                <a:gd name="T0" fmla="*/ 7 w 7"/>
                <a:gd name="T1" fmla="*/ 0 h 4"/>
                <a:gd name="T2" fmla="*/ 0 w 7"/>
                <a:gd name="T3" fmla="*/ 4 h 4"/>
                <a:gd name="T4" fmla="*/ 0 w 7"/>
                <a:gd name="T5" fmla="*/ 4 h 4"/>
                <a:gd name="T6" fmla="*/ 0 w 7"/>
                <a:gd name="T7" fmla="*/ 4 h 4"/>
                <a:gd name="T8" fmla="*/ 7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7" y="0"/>
                  </a:moveTo>
                  <a:lnTo>
                    <a:pt x="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8" name="Freeform 30"/>
            <p:cNvSpPr>
              <a:spLocks/>
            </p:cNvSpPr>
            <p:nvPr/>
          </p:nvSpPr>
          <p:spPr bwMode="auto">
            <a:xfrm>
              <a:off x="2035" y="3635"/>
              <a:ext cx="11" cy="13"/>
            </a:xfrm>
            <a:custGeom>
              <a:avLst/>
              <a:gdLst>
                <a:gd name="T0" fmla="*/ 11 w 11"/>
                <a:gd name="T1" fmla="*/ 9 h 13"/>
                <a:gd name="T2" fmla="*/ 4 w 11"/>
                <a:gd name="T3" fmla="*/ 13 h 13"/>
                <a:gd name="T4" fmla="*/ 0 w 11"/>
                <a:gd name="T5" fmla="*/ 4 h 13"/>
                <a:gd name="T6" fmla="*/ 7 w 11"/>
                <a:gd name="T7" fmla="*/ 0 h 13"/>
                <a:gd name="T8" fmla="*/ 11 w 11"/>
                <a:gd name="T9" fmla="*/ 9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9"/>
                  </a:moveTo>
                  <a:lnTo>
                    <a:pt x="4" y="13"/>
                  </a:lnTo>
                  <a:lnTo>
                    <a:pt x="0" y="4"/>
                  </a:lnTo>
                  <a:lnTo>
                    <a:pt x="7" y="0"/>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79" name="Rectangle 31"/>
            <p:cNvSpPr>
              <a:spLocks noChangeArrowheads="1"/>
            </p:cNvSpPr>
            <p:nvPr/>
          </p:nvSpPr>
          <p:spPr bwMode="auto">
            <a:xfrm>
              <a:off x="2035"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80" name="Rectangle 32"/>
            <p:cNvSpPr>
              <a:spLocks noChangeArrowheads="1"/>
            </p:cNvSpPr>
            <p:nvPr/>
          </p:nvSpPr>
          <p:spPr bwMode="auto">
            <a:xfrm>
              <a:off x="2035"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81" name="Rectangle 33"/>
            <p:cNvSpPr>
              <a:spLocks noChangeArrowheads="1"/>
            </p:cNvSpPr>
            <p:nvPr/>
          </p:nvSpPr>
          <p:spPr bwMode="auto">
            <a:xfrm>
              <a:off x="2042" y="1716"/>
              <a:ext cx="29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82" name="Rectangle 34"/>
            <p:cNvSpPr>
              <a:spLocks noChangeArrowheads="1"/>
            </p:cNvSpPr>
            <p:nvPr/>
          </p:nvSpPr>
          <p:spPr bwMode="auto">
            <a:xfrm>
              <a:off x="2336"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83" name="Rectangle 35"/>
            <p:cNvSpPr>
              <a:spLocks noChangeArrowheads="1"/>
            </p:cNvSpPr>
            <p:nvPr/>
          </p:nvSpPr>
          <p:spPr bwMode="auto">
            <a:xfrm>
              <a:off x="2336"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84" name="Rectangle 36"/>
            <p:cNvSpPr>
              <a:spLocks noChangeArrowheads="1"/>
            </p:cNvSpPr>
            <p:nvPr/>
          </p:nvSpPr>
          <p:spPr bwMode="auto">
            <a:xfrm>
              <a:off x="2097" y="1827"/>
              <a:ext cx="195" cy="15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85" name="Rectangle 37"/>
            <p:cNvSpPr>
              <a:spLocks noChangeArrowheads="1"/>
            </p:cNvSpPr>
            <p:nvPr/>
          </p:nvSpPr>
          <p:spPr bwMode="auto">
            <a:xfrm>
              <a:off x="2186" y="211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4</a:t>
              </a:r>
              <a:endParaRPr lang="en-US" altLang="zh-TW"/>
            </a:p>
          </p:txBody>
        </p:sp>
        <p:sp>
          <p:nvSpPr>
            <p:cNvPr id="13586" name="Rectangle 38"/>
            <p:cNvSpPr>
              <a:spLocks noChangeArrowheads="1"/>
            </p:cNvSpPr>
            <p:nvPr/>
          </p:nvSpPr>
          <p:spPr bwMode="auto">
            <a:xfrm>
              <a:off x="2097" y="2089"/>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87" name="Rectangle 39"/>
            <p:cNvSpPr>
              <a:spLocks noChangeArrowheads="1"/>
            </p:cNvSpPr>
            <p:nvPr/>
          </p:nvSpPr>
          <p:spPr bwMode="auto">
            <a:xfrm>
              <a:off x="2186" y="23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8</a:t>
              </a:r>
              <a:endParaRPr lang="en-US" altLang="zh-TW"/>
            </a:p>
          </p:txBody>
        </p:sp>
        <p:sp>
          <p:nvSpPr>
            <p:cNvPr id="13588" name="Rectangle 40"/>
            <p:cNvSpPr>
              <a:spLocks noChangeArrowheads="1"/>
            </p:cNvSpPr>
            <p:nvPr/>
          </p:nvSpPr>
          <p:spPr bwMode="auto">
            <a:xfrm>
              <a:off x="2097" y="2354"/>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89" name="Rectangle 41"/>
            <p:cNvSpPr>
              <a:spLocks noChangeArrowheads="1"/>
            </p:cNvSpPr>
            <p:nvPr/>
          </p:nvSpPr>
          <p:spPr bwMode="auto">
            <a:xfrm>
              <a:off x="2159" y="264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12</a:t>
              </a:r>
              <a:endParaRPr lang="en-US" altLang="zh-TW"/>
            </a:p>
          </p:txBody>
        </p:sp>
        <p:sp>
          <p:nvSpPr>
            <p:cNvPr id="13590" name="Rectangle 42"/>
            <p:cNvSpPr>
              <a:spLocks noChangeArrowheads="1"/>
            </p:cNvSpPr>
            <p:nvPr/>
          </p:nvSpPr>
          <p:spPr bwMode="auto">
            <a:xfrm>
              <a:off x="2097" y="2619"/>
              <a:ext cx="195" cy="161"/>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91" name="Rectangle 43"/>
            <p:cNvSpPr>
              <a:spLocks noChangeArrowheads="1"/>
            </p:cNvSpPr>
            <p:nvPr/>
          </p:nvSpPr>
          <p:spPr bwMode="auto">
            <a:xfrm>
              <a:off x="2159" y="3175"/>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20</a:t>
              </a:r>
              <a:endParaRPr lang="en-US" altLang="zh-TW"/>
            </a:p>
          </p:txBody>
        </p:sp>
        <p:sp>
          <p:nvSpPr>
            <p:cNvPr id="13592" name="Rectangle 44"/>
            <p:cNvSpPr>
              <a:spLocks noChangeArrowheads="1"/>
            </p:cNvSpPr>
            <p:nvPr/>
          </p:nvSpPr>
          <p:spPr bwMode="auto">
            <a:xfrm>
              <a:off x="2147" y="3416"/>
              <a:ext cx="1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 . .</a:t>
              </a:r>
              <a:endParaRPr lang="en-US" altLang="zh-TW"/>
            </a:p>
          </p:txBody>
        </p:sp>
        <p:sp>
          <p:nvSpPr>
            <p:cNvPr id="13593" name="Rectangle 45"/>
            <p:cNvSpPr>
              <a:spLocks noChangeArrowheads="1"/>
            </p:cNvSpPr>
            <p:nvPr/>
          </p:nvSpPr>
          <p:spPr bwMode="auto">
            <a:xfrm>
              <a:off x="2097" y="3146"/>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94" name="Freeform 46"/>
            <p:cNvSpPr>
              <a:spLocks/>
            </p:cNvSpPr>
            <p:nvPr/>
          </p:nvSpPr>
          <p:spPr bwMode="auto">
            <a:xfrm>
              <a:off x="2039" y="1678"/>
              <a:ext cx="301" cy="90"/>
            </a:xfrm>
            <a:custGeom>
              <a:avLst/>
              <a:gdLst>
                <a:gd name="T0" fmla="*/ 150 w 301"/>
                <a:gd name="T1" fmla="*/ 90 h 90"/>
                <a:gd name="T2" fmla="*/ 178 w 301"/>
                <a:gd name="T3" fmla="*/ 88 h 90"/>
                <a:gd name="T4" fmla="*/ 203 w 301"/>
                <a:gd name="T5" fmla="*/ 86 h 90"/>
                <a:gd name="T6" fmla="*/ 227 w 301"/>
                <a:gd name="T7" fmla="*/ 82 h 90"/>
                <a:gd name="T8" fmla="*/ 247 w 301"/>
                <a:gd name="T9" fmla="*/ 79 h 90"/>
                <a:gd name="T10" fmla="*/ 266 w 301"/>
                <a:gd name="T11" fmla="*/ 73 h 90"/>
                <a:gd name="T12" fmla="*/ 280 w 301"/>
                <a:gd name="T13" fmla="*/ 68 h 90"/>
                <a:gd name="T14" fmla="*/ 291 w 301"/>
                <a:gd name="T15" fmla="*/ 60 h 90"/>
                <a:gd name="T16" fmla="*/ 299 w 301"/>
                <a:gd name="T17" fmla="*/ 53 h 90"/>
                <a:gd name="T18" fmla="*/ 301 w 301"/>
                <a:gd name="T19" fmla="*/ 46 h 90"/>
                <a:gd name="T20" fmla="*/ 299 w 301"/>
                <a:gd name="T21" fmla="*/ 36 h 90"/>
                <a:gd name="T22" fmla="*/ 291 w 301"/>
                <a:gd name="T23" fmla="*/ 29 h 90"/>
                <a:gd name="T24" fmla="*/ 280 w 301"/>
                <a:gd name="T25" fmla="*/ 22 h 90"/>
                <a:gd name="T26" fmla="*/ 266 w 301"/>
                <a:gd name="T27" fmla="*/ 16 h 90"/>
                <a:gd name="T28" fmla="*/ 247 w 301"/>
                <a:gd name="T29" fmla="*/ 11 h 90"/>
                <a:gd name="T30" fmla="*/ 227 w 301"/>
                <a:gd name="T31" fmla="*/ 7 h 90"/>
                <a:gd name="T32" fmla="*/ 203 w 301"/>
                <a:gd name="T33" fmla="*/ 3 h 90"/>
                <a:gd name="T34" fmla="*/ 178 w 301"/>
                <a:gd name="T35" fmla="*/ 2 h 90"/>
                <a:gd name="T36" fmla="*/ 150 w 301"/>
                <a:gd name="T37" fmla="*/ 0 h 90"/>
                <a:gd name="T38" fmla="*/ 124 w 301"/>
                <a:gd name="T39" fmla="*/ 2 h 90"/>
                <a:gd name="T40" fmla="*/ 99 w 301"/>
                <a:gd name="T41" fmla="*/ 3 h 90"/>
                <a:gd name="T42" fmla="*/ 75 w 301"/>
                <a:gd name="T43" fmla="*/ 7 h 90"/>
                <a:gd name="T44" fmla="*/ 55 w 301"/>
                <a:gd name="T45" fmla="*/ 11 h 90"/>
                <a:gd name="T46" fmla="*/ 36 w 301"/>
                <a:gd name="T47" fmla="*/ 16 h 90"/>
                <a:gd name="T48" fmla="*/ 22 w 301"/>
                <a:gd name="T49" fmla="*/ 22 h 90"/>
                <a:gd name="T50" fmla="*/ 9 w 301"/>
                <a:gd name="T51" fmla="*/ 29 h 90"/>
                <a:gd name="T52" fmla="*/ 3 w 301"/>
                <a:gd name="T53" fmla="*/ 36 h 90"/>
                <a:gd name="T54" fmla="*/ 0 w 301"/>
                <a:gd name="T55" fmla="*/ 46 h 90"/>
                <a:gd name="T56" fmla="*/ 3 w 301"/>
                <a:gd name="T57" fmla="*/ 53 h 90"/>
                <a:gd name="T58" fmla="*/ 9 w 301"/>
                <a:gd name="T59" fmla="*/ 60 h 90"/>
                <a:gd name="T60" fmla="*/ 22 w 301"/>
                <a:gd name="T61" fmla="*/ 68 h 90"/>
                <a:gd name="T62" fmla="*/ 36 w 301"/>
                <a:gd name="T63" fmla="*/ 73 h 90"/>
                <a:gd name="T64" fmla="*/ 55 w 301"/>
                <a:gd name="T65" fmla="*/ 79 h 90"/>
                <a:gd name="T66" fmla="*/ 75 w 301"/>
                <a:gd name="T67" fmla="*/ 82 h 90"/>
                <a:gd name="T68" fmla="*/ 99 w 301"/>
                <a:gd name="T69" fmla="*/ 86 h 90"/>
                <a:gd name="T70" fmla="*/ 124 w 301"/>
                <a:gd name="T71" fmla="*/ 88 h 90"/>
                <a:gd name="T72" fmla="*/ 150 w 301"/>
                <a:gd name="T73" fmla="*/ 90 h 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1"/>
                <a:gd name="T112" fmla="*/ 0 h 90"/>
                <a:gd name="T113" fmla="*/ 301 w 301"/>
                <a:gd name="T114" fmla="*/ 90 h 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1" h="90">
                  <a:moveTo>
                    <a:pt x="150" y="90"/>
                  </a:moveTo>
                  <a:lnTo>
                    <a:pt x="178" y="88"/>
                  </a:lnTo>
                  <a:lnTo>
                    <a:pt x="203" y="86"/>
                  </a:lnTo>
                  <a:lnTo>
                    <a:pt x="227" y="82"/>
                  </a:lnTo>
                  <a:lnTo>
                    <a:pt x="247" y="79"/>
                  </a:lnTo>
                  <a:lnTo>
                    <a:pt x="266" y="73"/>
                  </a:lnTo>
                  <a:lnTo>
                    <a:pt x="280" y="68"/>
                  </a:lnTo>
                  <a:lnTo>
                    <a:pt x="291" y="60"/>
                  </a:lnTo>
                  <a:lnTo>
                    <a:pt x="299" y="53"/>
                  </a:lnTo>
                  <a:lnTo>
                    <a:pt x="301" y="46"/>
                  </a:lnTo>
                  <a:lnTo>
                    <a:pt x="299" y="36"/>
                  </a:lnTo>
                  <a:lnTo>
                    <a:pt x="291" y="29"/>
                  </a:lnTo>
                  <a:lnTo>
                    <a:pt x="280" y="22"/>
                  </a:lnTo>
                  <a:lnTo>
                    <a:pt x="266" y="16"/>
                  </a:lnTo>
                  <a:lnTo>
                    <a:pt x="247" y="11"/>
                  </a:lnTo>
                  <a:lnTo>
                    <a:pt x="227" y="7"/>
                  </a:lnTo>
                  <a:lnTo>
                    <a:pt x="203" y="3"/>
                  </a:lnTo>
                  <a:lnTo>
                    <a:pt x="178" y="2"/>
                  </a:lnTo>
                  <a:lnTo>
                    <a:pt x="150" y="0"/>
                  </a:lnTo>
                  <a:lnTo>
                    <a:pt x="124" y="2"/>
                  </a:lnTo>
                  <a:lnTo>
                    <a:pt x="99" y="3"/>
                  </a:lnTo>
                  <a:lnTo>
                    <a:pt x="75" y="7"/>
                  </a:lnTo>
                  <a:lnTo>
                    <a:pt x="55" y="11"/>
                  </a:lnTo>
                  <a:lnTo>
                    <a:pt x="36" y="16"/>
                  </a:lnTo>
                  <a:lnTo>
                    <a:pt x="22" y="22"/>
                  </a:lnTo>
                  <a:lnTo>
                    <a:pt x="9" y="29"/>
                  </a:lnTo>
                  <a:lnTo>
                    <a:pt x="3" y="36"/>
                  </a:lnTo>
                  <a:lnTo>
                    <a:pt x="0" y="46"/>
                  </a:lnTo>
                  <a:lnTo>
                    <a:pt x="3" y="53"/>
                  </a:lnTo>
                  <a:lnTo>
                    <a:pt x="9" y="60"/>
                  </a:lnTo>
                  <a:lnTo>
                    <a:pt x="22" y="68"/>
                  </a:lnTo>
                  <a:lnTo>
                    <a:pt x="36" y="73"/>
                  </a:lnTo>
                  <a:lnTo>
                    <a:pt x="55" y="79"/>
                  </a:lnTo>
                  <a:lnTo>
                    <a:pt x="75" y="82"/>
                  </a:lnTo>
                  <a:lnTo>
                    <a:pt x="99" y="86"/>
                  </a:lnTo>
                  <a:lnTo>
                    <a:pt x="124" y="88"/>
                  </a:lnTo>
                  <a:lnTo>
                    <a:pt x="150" y="9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95" name="Freeform 47"/>
            <p:cNvSpPr>
              <a:spLocks/>
            </p:cNvSpPr>
            <p:nvPr/>
          </p:nvSpPr>
          <p:spPr bwMode="auto">
            <a:xfrm>
              <a:off x="2189" y="1762"/>
              <a:ext cx="28" cy="9"/>
            </a:xfrm>
            <a:custGeom>
              <a:avLst/>
              <a:gdLst>
                <a:gd name="T0" fmla="*/ 28 w 28"/>
                <a:gd name="T1" fmla="*/ 8 h 9"/>
                <a:gd name="T2" fmla="*/ 0 w 28"/>
                <a:gd name="T3" fmla="*/ 9 h 9"/>
                <a:gd name="T4" fmla="*/ 0 w 28"/>
                <a:gd name="T5" fmla="*/ 2 h 9"/>
                <a:gd name="T6" fmla="*/ 28 w 28"/>
                <a:gd name="T7" fmla="*/ 0 h 9"/>
                <a:gd name="T8" fmla="*/ 28 w 28"/>
                <a:gd name="T9" fmla="*/ 8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28" y="8"/>
                  </a:moveTo>
                  <a:lnTo>
                    <a:pt x="0" y="9"/>
                  </a:lnTo>
                  <a:lnTo>
                    <a:pt x="0" y="2"/>
                  </a:lnTo>
                  <a:lnTo>
                    <a:pt x="28" y="0"/>
                  </a:lnTo>
                  <a:lnTo>
                    <a:pt x="2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96" name="Freeform 48"/>
            <p:cNvSpPr>
              <a:spLocks/>
            </p:cNvSpPr>
            <p:nvPr/>
          </p:nvSpPr>
          <p:spPr bwMode="auto">
            <a:xfrm>
              <a:off x="2217" y="1760"/>
              <a:ext cx="25" cy="10"/>
            </a:xfrm>
            <a:custGeom>
              <a:avLst/>
              <a:gdLst>
                <a:gd name="T0" fmla="*/ 25 w 25"/>
                <a:gd name="T1" fmla="*/ 8 h 10"/>
                <a:gd name="T2" fmla="*/ 0 w 25"/>
                <a:gd name="T3" fmla="*/ 10 h 10"/>
                <a:gd name="T4" fmla="*/ 0 w 25"/>
                <a:gd name="T5" fmla="*/ 2 h 10"/>
                <a:gd name="T6" fmla="*/ 25 w 25"/>
                <a:gd name="T7" fmla="*/ 0 h 10"/>
                <a:gd name="T8" fmla="*/ 25 w 25"/>
                <a:gd name="T9" fmla="*/ 8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8"/>
                  </a:moveTo>
                  <a:lnTo>
                    <a:pt x="0" y="10"/>
                  </a:lnTo>
                  <a:lnTo>
                    <a:pt x="0" y="2"/>
                  </a:lnTo>
                  <a:lnTo>
                    <a:pt x="25"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97" name="Freeform 49"/>
            <p:cNvSpPr>
              <a:spLocks/>
            </p:cNvSpPr>
            <p:nvPr/>
          </p:nvSpPr>
          <p:spPr bwMode="auto">
            <a:xfrm>
              <a:off x="2242" y="1757"/>
              <a:ext cx="24" cy="11"/>
            </a:xfrm>
            <a:custGeom>
              <a:avLst/>
              <a:gdLst>
                <a:gd name="T0" fmla="*/ 24 w 24"/>
                <a:gd name="T1" fmla="*/ 7 h 11"/>
                <a:gd name="T2" fmla="*/ 0 w 24"/>
                <a:gd name="T3" fmla="*/ 11 h 11"/>
                <a:gd name="T4" fmla="*/ 0 w 24"/>
                <a:gd name="T5" fmla="*/ 3 h 11"/>
                <a:gd name="T6" fmla="*/ 24 w 24"/>
                <a:gd name="T7" fmla="*/ 0 h 11"/>
                <a:gd name="T8" fmla="*/ 24 w 24"/>
                <a:gd name="T9" fmla="*/ 7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7"/>
                  </a:moveTo>
                  <a:lnTo>
                    <a:pt x="0" y="11"/>
                  </a:lnTo>
                  <a:lnTo>
                    <a:pt x="0" y="3"/>
                  </a:lnTo>
                  <a:lnTo>
                    <a:pt x="24" y="0"/>
                  </a:lnTo>
                  <a:lnTo>
                    <a:pt x="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98" name="Freeform 50"/>
            <p:cNvSpPr>
              <a:spLocks/>
            </p:cNvSpPr>
            <p:nvPr/>
          </p:nvSpPr>
          <p:spPr bwMode="auto">
            <a:xfrm>
              <a:off x="2266" y="1753"/>
              <a:ext cx="20" cy="11"/>
            </a:xfrm>
            <a:custGeom>
              <a:avLst/>
              <a:gdLst>
                <a:gd name="T0" fmla="*/ 20 w 20"/>
                <a:gd name="T1" fmla="*/ 7 h 11"/>
                <a:gd name="T2" fmla="*/ 0 w 20"/>
                <a:gd name="T3" fmla="*/ 11 h 11"/>
                <a:gd name="T4" fmla="*/ 0 w 20"/>
                <a:gd name="T5" fmla="*/ 4 h 11"/>
                <a:gd name="T6" fmla="*/ 20 w 20"/>
                <a:gd name="T7" fmla="*/ 0 h 11"/>
                <a:gd name="T8" fmla="*/ 20 w 20"/>
                <a:gd name="T9" fmla="*/ 7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7"/>
                  </a:moveTo>
                  <a:lnTo>
                    <a:pt x="0" y="11"/>
                  </a:lnTo>
                  <a:lnTo>
                    <a:pt x="0" y="4"/>
                  </a:lnTo>
                  <a:lnTo>
                    <a:pt x="20" y="0"/>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99" name="Freeform 51"/>
            <p:cNvSpPr>
              <a:spLocks/>
            </p:cNvSpPr>
            <p:nvPr/>
          </p:nvSpPr>
          <p:spPr bwMode="auto">
            <a:xfrm>
              <a:off x="2286" y="1748"/>
              <a:ext cx="21" cy="12"/>
            </a:xfrm>
            <a:custGeom>
              <a:avLst/>
              <a:gdLst>
                <a:gd name="T0" fmla="*/ 21 w 21"/>
                <a:gd name="T1" fmla="*/ 7 h 12"/>
                <a:gd name="T2" fmla="*/ 0 w 21"/>
                <a:gd name="T3" fmla="*/ 12 h 12"/>
                <a:gd name="T4" fmla="*/ 0 w 21"/>
                <a:gd name="T5" fmla="*/ 5 h 12"/>
                <a:gd name="T6" fmla="*/ 17 w 21"/>
                <a:gd name="T7" fmla="*/ 0 h 12"/>
                <a:gd name="T8" fmla="*/ 21 w 21"/>
                <a:gd name="T9" fmla="*/ 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7"/>
                  </a:moveTo>
                  <a:lnTo>
                    <a:pt x="0" y="12"/>
                  </a:lnTo>
                  <a:lnTo>
                    <a:pt x="0" y="5"/>
                  </a:lnTo>
                  <a:lnTo>
                    <a:pt x="17" y="0"/>
                  </a:lnTo>
                  <a:lnTo>
                    <a:pt x="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0" name="Freeform 52"/>
            <p:cNvSpPr>
              <a:spLocks/>
            </p:cNvSpPr>
            <p:nvPr/>
          </p:nvSpPr>
          <p:spPr bwMode="auto">
            <a:xfrm>
              <a:off x="2303" y="1742"/>
              <a:ext cx="18" cy="13"/>
            </a:xfrm>
            <a:custGeom>
              <a:avLst/>
              <a:gdLst>
                <a:gd name="T0" fmla="*/ 18 w 18"/>
                <a:gd name="T1" fmla="*/ 7 h 13"/>
                <a:gd name="T2" fmla="*/ 4 w 18"/>
                <a:gd name="T3" fmla="*/ 13 h 13"/>
                <a:gd name="T4" fmla="*/ 0 w 18"/>
                <a:gd name="T5" fmla="*/ 6 h 13"/>
                <a:gd name="T6" fmla="*/ 15 w 18"/>
                <a:gd name="T7" fmla="*/ 0 h 13"/>
                <a:gd name="T8" fmla="*/ 18 w 18"/>
                <a:gd name="T9" fmla="*/ 7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8" y="7"/>
                  </a:moveTo>
                  <a:lnTo>
                    <a:pt x="4" y="13"/>
                  </a:lnTo>
                  <a:lnTo>
                    <a:pt x="0" y="6"/>
                  </a:lnTo>
                  <a:lnTo>
                    <a:pt x="15"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1" name="Freeform 53"/>
            <p:cNvSpPr>
              <a:spLocks/>
            </p:cNvSpPr>
            <p:nvPr/>
          </p:nvSpPr>
          <p:spPr bwMode="auto">
            <a:xfrm>
              <a:off x="2318" y="1742"/>
              <a:ext cx="3" cy="7"/>
            </a:xfrm>
            <a:custGeom>
              <a:avLst/>
              <a:gdLst>
                <a:gd name="T0" fmla="*/ 3 w 3"/>
                <a:gd name="T1" fmla="*/ 7 h 7"/>
                <a:gd name="T2" fmla="*/ 3 w 3"/>
                <a:gd name="T3" fmla="*/ 7 h 7"/>
                <a:gd name="T4" fmla="*/ 3 w 3"/>
                <a:gd name="T5" fmla="*/ 7 h 7"/>
                <a:gd name="T6" fmla="*/ 0 w 3"/>
                <a:gd name="T7" fmla="*/ 0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3" y="7"/>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2" name="Freeform 54"/>
            <p:cNvSpPr>
              <a:spLocks/>
            </p:cNvSpPr>
            <p:nvPr/>
          </p:nvSpPr>
          <p:spPr bwMode="auto">
            <a:xfrm>
              <a:off x="2318" y="1735"/>
              <a:ext cx="14" cy="14"/>
            </a:xfrm>
            <a:custGeom>
              <a:avLst/>
              <a:gdLst>
                <a:gd name="T0" fmla="*/ 14 w 14"/>
                <a:gd name="T1" fmla="*/ 7 h 14"/>
                <a:gd name="T2" fmla="*/ 3 w 14"/>
                <a:gd name="T3" fmla="*/ 14 h 14"/>
                <a:gd name="T4" fmla="*/ 0 w 14"/>
                <a:gd name="T5" fmla="*/ 7 h 14"/>
                <a:gd name="T6" fmla="*/ 11 w 14"/>
                <a:gd name="T7" fmla="*/ 0 h 14"/>
                <a:gd name="T8" fmla="*/ 14 w 14"/>
                <a:gd name="T9" fmla="*/ 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3" y="14"/>
                  </a:lnTo>
                  <a:lnTo>
                    <a:pt x="0" y="7"/>
                  </a:lnTo>
                  <a:lnTo>
                    <a:pt x="11"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3" name="Freeform 55"/>
            <p:cNvSpPr>
              <a:spLocks/>
            </p:cNvSpPr>
            <p:nvPr/>
          </p:nvSpPr>
          <p:spPr bwMode="auto">
            <a:xfrm>
              <a:off x="2329" y="1729"/>
              <a:ext cx="11" cy="13"/>
            </a:xfrm>
            <a:custGeom>
              <a:avLst/>
              <a:gdLst>
                <a:gd name="T0" fmla="*/ 11 w 11"/>
                <a:gd name="T1" fmla="*/ 6 h 13"/>
                <a:gd name="T2" fmla="*/ 3 w 11"/>
                <a:gd name="T3" fmla="*/ 13 h 13"/>
                <a:gd name="T4" fmla="*/ 0 w 11"/>
                <a:gd name="T5" fmla="*/ 6 h 13"/>
                <a:gd name="T6" fmla="*/ 5 w 11"/>
                <a:gd name="T7" fmla="*/ 0 h 13"/>
                <a:gd name="T8" fmla="*/ 11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6"/>
                  </a:moveTo>
                  <a:lnTo>
                    <a:pt x="3" y="13"/>
                  </a:lnTo>
                  <a:lnTo>
                    <a:pt x="0" y="6"/>
                  </a:lnTo>
                  <a:lnTo>
                    <a:pt x="5" y="0"/>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4" name="Freeform 56"/>
            <p:cNvSpPr>
              <a:spLocks/>
            </p:cNvSpPr>
            <p:nvPr/>
          </p:nvSpPr>
          <p:spPr bwMode="auto">
            <a:xfrm>
              <a:off x="2334" y="1729"/>
              <a:ext cx="7" cy="6"/>
            </a:xfrm>
            <a:custGeom>
              <a:avLst/>
              <a:gdLst>
                <a:gd name="T0" fmla="*/ 6 w 7"/>
                <a:gd name="T1" fmla="*/ 6 h 6"/>
                <a:gd name="T2" fmla="*/ 7 w 7"/>
                <a:gd name="T3" fmla="*/ 4 h 6"/>
                <a:gd name="T4" fmla="*/ 7 w 7"/>
                <a:gd name="T5" fmla="*/ 2 h 6"/>
                <a:gd name="T6" fmla="*/ 0 w 7"/>
                <a:gd name="T7" fmla="*/ 0 h 6"/>
                <a:gd name="T8" fmla="*/ 6 w 7"/>
                <a:gd name="T9" fmla="*/ 6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6" y="6"/>
                  </a:moveTo>
                  <a:lnTo>
                    <a:pt x="7" y="4"/>
                  </a:lnTo>
                  <a:lnTo>
                    <a:pt x="7" y="2"/>
                  </a:lnTo>
                  <a:lnTo>
                    <a:pt x="0"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5" name="Freeform 57"/>
            <p:cNvSpPr>
              <a:spLocks/>
            </p:cNvSpPr>
            <p:nvPr/>
          </p:nvSpPr>
          <p:spPr bwMode="auto">
            <a:xfrm>
              <a:off x="2334" y="1724"/>
              <a:ext cx="9" cy="7"/>
            </a:xfrm>
            <a:custGeom>
              <a:avLst/>
              <a:gdLst>
                <a:gd name="T0" fmla="*/ 9 w 9"/>
                <a:gd name="T1" fmla="*/ 1 h 7"/>
                <a:gd name="T2" fmla="*/ 7 w 9"/>
                <a:gd name="T3" fmla="*/ 7 h 7"/>
                <a:gd name="T4" fmla="*/ 0 w 9"/>
                <a:gd name="T5" fmla="*/ 5 h 7"/>
                <a:gd name="T6" fmla="*/ 2 w 9"/>
                <a:gd name="T7" fmla="*/ 0 h 7"/>
                <a:gd name="T8" fmla="*/ 9 w 9"/>
                <a:gd name="T9" fmla="*/ 1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9" y="1"/>
                  </a:moveTo>
                  <a:lnTo>
                    <a:pt x="7" y="7"/>
                  </a:lnTo>
                  <a:lnTo>
                    <a:pt x="0" y="5"/>
                  </a:lnTo>
                  <a:lnTo>
                    <a:pt x="2"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6" name="Freeform 58"/>
            <p:cNvSpPr>
              <a:spLocks/>
            </p:cNvSpPr>
            <p:nvPr/>
          </p:nvSpPr>
          <p:spPr bwMode="auto">
            <a:xfrm>
              <a:off x="2336" y="1722"/>
              <a:ext cx="7" cy="3"/>
            </a:xfrm>
            <a:custGeom>
              <a:avLst/>
              <a:gdLst>
                <a:gd name="T0" fmla="*/ 7 w 7"/>
                <a:gd name="T1" fmla="*/ 3 h 3"/>
                <a:gd name="T2" fmla="*/ 7 w 7"/>
                <a:gd name="T3" fmla="*/ 2 h 3"/>
                <a:gd name="T4" fmla="*/ 7 w 7"/>
                <a:gd name="T5" fmla="*/ 0 h 3"/>
                <a:gd name="T6" fmla="*/ 0 w 7"/>
                <a:gd name="T7" fmla="*/ 2 h 3"/>
                <a:gd name="T8" fmla="*/ 7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3"/>
                  </a:moveTo>
                  <a:lnTo>
                    <a:pt x="7" y="2"/>
                  </a:lnTo>
                  <a:lnTo>
                    <a:pt x="7" y="0"/>
                  </a:lnTo>
                  <a:lnTo>
                    <a:pt x="0" y="2"/>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7" name="Freeform 59"/>
            <p:cNvSpPr>
              <a:spLocks/>
            </p:cNvSpPr>
            <p:nvPr/>
          </p:nvSpPr>
          <p:spPr bwMode="auto">
            <a:xfrm>
              <a:off x="2334" y="1714"/>
              <a:ext cx="9" cy="10"/>
            </a:xfrm>
            <a:custGeom>
              <a:avLst/>
              <a:gdLst>
                <a:gd name="T0" fmla="*/ 7 w 9"/>
                <a:gd name="T1" fmla="*/ 0 h 10"/>
                <a:gd name="T2" fmla="*/ 9 w 9"/>
                <a:gd name="T3" fmla="*/ 8 h 10"/>
                <a:gd name="T4" fmla="*/ 2 w 9"/>
                <a:gd name="T5" fmla="*/ 10 h 10"/>
                <a:gd name="T6" fmla="*/ 0 w 9"/>
                <a:gd name="T7" fmla="*/ 2 h 10"/>
                <a:gd name="T8" fmla="*/ 7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7" y="0"/>
                  </a:moveTo>
                  <a:lnTo>
                    <a:pt x="9" y="8"/>
                  </a:lnTo>
                  <a:lnTo>
                    <a:pt x="2" y="10"/>
                  </a:lnTo>
                  <a:lnTo>
                    <a:pt x="0"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8" name="Freeform 60"/>
            <p:cNvSpPr>
              <a:spLocks/>
            </p:cNvSpPr>
            <p:nvPr/>
          </p:nvSpPr>
          <p:spPr bwMode="auto">
            <a:xfrm>
              <a:off x="2334" y="1711"/>
              <a:ext cx="7" cy="5"/>
            </a:xfrm>
            <a:custGeom>
              <a:avLst/>
              <a:gdLst>
                <a:gd name="T0" fmla="*/ 7 w 7"/>
                <a:gd name="T1" fmla="*/ 3 h 5"/>
                <a:gd name="T2" fmla="*/ 7 w 7"/>
                <a:gd name="T3" fmla="*/ 2 h 5"/>
                <a:gd name="T4" fmla="*/ 6 w 7"/>
                <a:gd name="T5" fmla="*/ 0 h 5"/>
                <a:gd name="T6" fmla="*/ 0 w 7"/>
                <a:gd name="T7" fmla="*/ 5 h 5"/>
                <a:gd name="T8" fmla="*/ 7 w 7"/>
                <a:gd name="T9" fmla="*/ 3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7" y="3"/>
                  </a:moveTo>
                  <a:lnTo>
                    <a:pt x="7" y="2"/>
                  </a:lnTo>
                  <a:lnTo>
                    <a:pt x="6" y="0"/>
                  </a:lnTo>
                  <a:lnTo>
                    <a:pt x="0" y="5"/>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09" name="Freeform 61"/>
            <p:cNvSpPr>
              <a:spLocks/>
            </p:cNvSpPr>
            <p:nvPr/>
          </p:nvSpPr>
          <p:spPr bwMode="auto">
            <a:xfrm>
              <a:off x="2329" y="1703"/>
              <a:ext cx="11" cy="13"/>
            </a:xfrm>
            <a:custGeom>
              <a:avLst/>
              <a:gdLst>
                <a:gd name="T0" fmla="*/ 3 w 11"/>
                <a:gd name="T1" fmla="*/ 0 h 13"/>
                <a:gd name="T2" fmla="*/ 11 w 11"/>
                <a:gd name="T3" fmla="*/ 8 h 13"/>
                <a:gd name="T4" fmla="*/ 5 w 11"/>
                <a:gd name="T5" fmla="*/ 13 h 13"/>
                <a:gd name="T6" fmla="*/ 0 w 11"/>
                <a:gd name="T7" fmla="*/ 8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11" y="8"/>
                  </a:lnTo>
                  <a:lnTo>
                    <a:pt x="5" y="13"/>
                  </a:ln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0" name="Freeform 62"/>
            <p:cNvSpPr>
              <a:spLocks/>
            </p:cNvSpPr>
            <p:nvPr/>
          </p:nvSpPr>
          <p:spPr bwMode="auto">
            <a:xfrm>
              <a:off x="2318" y="1696"/>
              <a:ext cx="14" cy="15"/>
            </a:xfrm>
            <a:custGeom>
              <a:avLst/>
              <a:gdLst>
                <a:gd name="T0" fmla="*/ 3 w 14"/>
                <a:gd name="T1" fmla="*/ 0 h 15"/>
                <a:gd name="T2" fmla="*/ 14 w 14"/>
                <a:gd name="T3" fmla="*/ 7 h 15"/>
                <a:gd name="T4" fmla="*/ 11 w 14"/>
                <a:gd name="T5" fmla="*/ 15 h 15"/>
                <a:gd name="T6" fmla="*/ 0 w 14"/>
                <a:gd name="T7" fmla="*/ 7 h 15"/>
                <a:gd name="T8" fmla="*/ 3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3" y="0"/>
                  </a:moveTo>
                  <a:lnTo>
                    <a:pt x="14" y="7"/>
                  </a:lnTo>
                  <a:lnTo>
                    <a:pt x="11" y="15"/>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1" name="Freeform 63"/>
            <p:cNvSpPr>
              <a:spLocks/>
            </p:cNvSpPr>
            <p:nvPr/>
          </p:nvSpPr>
          <p:spPr bwMode="auto">
            <a:xfrm>
              <a:off x="2318" y="1696"/>
              <a:ext cx="3" cy="7"/>
            </a:xfrm>
            <a:custGeom>
              <a:avLst/>
              <a:gdLst>
                <a:gd name="T0" fmla="*/ 3 w 3"/>
                <a:gd name="T1" fmla="*/ 0 h 7"/>
                <a:gd name="T2" fmla="*/ 3 w 3"/>
                <a:gd name="T3" fmla="*/ 0 h 7"/>
                <a:gd name="T4" fmla="*/ 3 w 3"/>
                <a:gd name="T5" fmla="*/ 0 h 7"/>
                <a:gd name="T6" fmla="*/ 0 w 3"/>
                <a:gd name="T7" fmla="*/ 7 h 7"/>
                <a:gd name="T8" fmla="*/ 3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0"/>
                  </a:moveTo>
                  <a:lnTo>
                    <a:pt x="3" y="0"/>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2" name="Freeform 64"/>
            <p:cNvSpPr>
              <a:spLocks/>
            </p:cNvSpPr>
            <p:nvPr/>
          </p:nvSpPr>
          <p:spPr bwMode="auto">
            <a:xfrm>
              <a:off x="2303" y="1691"/>
              <a:ext cx="18" cy="12"/>
            </a:xfrm>
            <a:custGeom>
              <a:avLst/>
              <a:gdLst>
                <a:gd name="T0" fmla="*/ 4 w 18"/>
                <a:gd name="T1" fmla="*/ 0 h 12"/>
                <a:gd name="T2" fmla="*/ 18 w 18"/>
                <a:gd name="T3" fmla="*/ 5 h 12"/>
                <a:gd name="T4" fmla="*/ 15 w 18"/>
                <a:gd name="T5" fmla="*/ 12 h 12"/>
                <a:gd name="T6" fmla="*/ 0 w 18"/>
                <a:gd name="T7" fmla="*/ 7 h 12"/>
                <a:gd name="T8" fmla="*/ 4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4" y="0"/>
                  </a:moveTo>
                  <a:lnTo>
                    <a:pt x="18" y="5"/>
                  </a:lnTo>
                  <a:lnTo>
                    <a:pt x="15" y="12"/>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3" name="Freeform 65"/>
            <p:cNvSpPr>
              <a:spLocks/>
            </p:cNvSpPr>
            <p:nvPr/>
          </p:nvSpPr>
          <p:spPr bwMode="auto">
            <a:xfrm>
              <a:off x="2286" y="1685"/>
              <a:ext cx="21" cy="13"/>
            </a:xfrm>
            <a:custGeom>
              <a:avLst/>
              <a:gdLst>
                <a:gd name="T0" fmla="*/ 0 w 21"/>
                <a:gd name="T1" fmla="*/ 0 h 13"/>
                <a:gd name="T2" fmla="*/ 21 w 21"/>
                <a:gd name="T3" fmla="*/ 6 h 13"/>
                <a:gd name="T4" fmla="*/ 17 w 21"/>
                <a:gd name="T5" fmla="*/ 13 h 13"/>
                <a:gd name="T6" fmla="*/ 0 w 21"/>
                <a:gd name="T7" fmla="*/ 7 h 13"/>
                <a:gd name="T8" fmla="*/ 0 w 21"/>
                <a:gd name="T9" fmla="*/ 0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0"/>
                  </a:moveTo>
                  <a:lnTo>
                    <a:pt x="21" y="6"/>
                  </a:lnTo>
                  <a:lnTo>
                    <a:pt x="17" y="1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4" name="Freeform 66"/>
            <p:cNvSpPr>
              <a:spLocks/>
            </p:cNvSpPr>
            <p:nvPr/>
          </p:nvSpPr>
          <p:spPr bwMode="auto">
            <a:xfrm>
              <a:off x="2266" y="1681"/>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5" name="Freeform 67"/>
            <p:cNvSpPr>
              <a:spLocks/>
            </p:cNvSpPr>
            <p:nvPr/>
          </p:nvSpPr>
          <p:spPr bwMode="auto">
            <a:xfrm>
              <a:off x="2242" y="1678"/>
              <a:ext cx="24" cy="11"/>
            </a:xfrm>
            <a:custGeom>
              <a:avLst/>
              <a:gdLst>
                <a:gd name="T0" fmla="*/ 0 w 24"/>
                <a:gd name="T1" fmla="*/ 0 h 11"/>
                <a:gd name="T2" fmla="*/ 24 w 24"/>
                <a:gd name="T3" fmla="*/ 3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3"/>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6" name="Freeform 68"/>
            <p:cNvSpPr>
              <a:spLocks/>
            </p:cNvSpPr>
            <p:nvPr/>
          </p:nvSpPr>
          <p:spPr bwMode="auto">
            <a:xfrm>
              <a:off x="2217" y="1676"/>
              <a:ext cx="25" cy="9"/>
            </a:xfrm>
            <a:custGeom>
              <a:avLst/>
              <a:gdLst>
                <a:gd name="T0" fmla="*/ 0 w 25"/>
                <a:gd name="T1" fmla="*/ 0 h 9"/>
                <a:gd name="T2" fmla="*/ 25 w 25"/>
                <a:gd name="T3" fmla="*/ 2 h 9"/>
                <a:gd name="T4" fmla="*/ 25 w 25"/>
                <a:gd name="T5" fmla="*/ 9 h 9"/>
                <a:gd name="T6" fmla="*/ 0 w 25"/>
                <a:gd name="T7" fmla="*/ 7 h 9"/>
                <a:gd name="T8" fmla="*/ 0 w 25"/>
                <a:gd name="T9" fmla="*/ 0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0"/>
                  </a:moveTo>
                  <a:lnTo>
                    <a:pt x="25" y="2"/>
                  </a:lnTo>
                  <a:lnTo>
                    <a:pt x="25"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7" name="Freeform 69"/>
            <p:cNvSpPr>
              <a:spLocks/>
            </p:cNvSpPr>
            <p:nvPr/>
          </p:nvSpPr>
          <p:spPr bwMode="auto">
            <a:xfrm>
              <a:off x="2189" y="1674"/>
              <a:ext cx="28" cy="9"/>
            </a:xfrm>
            <a:custGeom>
              <a:avLst/>
              <a:gdLst>
                <a:gd name="T0" fmla="*/ 0 w 28"/>
                <a:gd name="T1" fmla="*/ 0 h 9"/>
                <a:gd name="T2" fmla="*/ 28 w 28"/>
                <a:gd name="T3" fmla="*/ 2 h 9"/>
                <a:gd name="T4" fmla="*/ 28 w 28"/>
                <a:gd name="T5" fmla="*/ 9 h 9"/>
                <a:gd name="T6" fmla="*/ 0 w 28"/>
                <a:gd name="T7" fmla="*/ 7 h 9"/>
                <a:gd name="T8" fmla="*/ 0 w 28"/>
                <a:gd name="T9" fmla="*/ 0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0"/>
                  </a:moveTo>
                  <a:lnTo>
                    <a:pt x="28" y="2"/>
                  </a:lnTo>
                  <a:lnTo>
                    <a:pt x="28"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8" name="Freeform 70"/>
            <p:cNvSpPr>
              <a:spLocks/>
            </p:cNvSpPr>
            <p:nvPr/>
          </p:nvSpPr>
          <p:spPr bwMode="auto">
            <a:xfrm>
              <a:off x="2163" y="1674"/>
              <a:ext cx="26" cy="9"/>
            </a:xfrm>
            <a:custGeom>
              <a:avLst/>
              <a:gdLst>
                <a:gd name="T0" fmla="*/ 0 w 26"/>
                <a:gd name="T1" fmla="*/ 2 h 9"/>
                <a:gd name="T2" fmla="*/ 26 w 26"/>
                <a:gd name="T3" fmla="*/ 0 h 9"/>
                <a:gd name="T4" fmla="*/ 26 w 26"/>
                <a:gd name="T5" fmla="*/ 7 h 9"/>
                <a:gd name="T6" fmla="*/ 0 w 26"/>
                <a:gd name="T7" fmla="*/ 9 h 9"/>
                <a:gd name="T8" fmla="*/ 0 w 26"/>
                <a:gd name="T9" fmla="*/ 2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2"/>
                  </a:moveTo>
                  <a:lnTo>
                    <a:pt x="26" y="0"/>
                  </a:lnTo>
                  <a:lnTo>
                    <a:pt x="26"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19" name="Freeform 71"/>
            <p:cNvSpPr>
              <a:spLocks/>
            </p:cNvSpPr>
            <p:nvPr/>
          </p:nvSpPr>
          <p:spPr bwMode="auto">
            <a:xfrm>
              <a:off x="2138" y="1676"/>
              <a:ext cx="25" cy="9"/>
            </a:xfrm>
            <a:custGeom>
              <a:avLst/>
              <a:gdLst>
                <a:gd name="T0" fmla="*/ 0 w 25"/>
                <a:gd name="T1" fmla="*/ 2 h 9"/>
                <a:gd name="T2" fmla="*/ 25 w 25"/>
                <a:gd name="T3" fmla="*/ 0 h 9"/>
                <a:gd name="T4" fmla="*/ 25 w 25"/>
                <a:gd name="T5" fmla="*/ 7 h 9"/>
                <a:gd name="T6" fmla="*/ 0 w 25"/>
                <a:gd name="T7" fmla="*/ 9 h 9"/>
                <a:gd name="T8" fmla="*/ 0 w 25"/>
                <a:gd name="T9" fmla="*/ 2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2"/>
                  </a:moveTo>
                  <a:lnTo>
                    <a:pt x="25" y="0"/>
                  </a:lnTo>
                  <a:lnTo>
                    <a:pt x="25"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0" name="Freeform 72"/>
            <p:cNvSpPr>
              <a:spLocks/>
            </p:cNvSpPr>
            <p:nvPr/>
          </p:nvSpPr>
          <p:spPr bwMode="auto">
            <a:xfrm>
              <a:off x="2114" y="1678"/>
              <a:ext cx="24" cy="11"/>
            </a:xfrm>
            <a:custGeom>
              <a:avLst/>
              <a:gdLst>
                <a:gd name="T0" fmla="*/ 0 w 24"/>
                <a:gd name="T1" fmla="*/ 3 h 11"/>
                <a:gd name="T2" fmla="*/ 24 w 24"/>
                <a:gd name="T3" fmla="*/ 0 h 11"/>
                <a:gd name="T4" fmla="*/ 24 w 24"/>
                <a:gd name="T5" fmla="*/ 7 h 11"/>
                <a:gd name="T6" fmla="*/ 0 w 24"/>
                <a:gd name="T7" fmla="*/ 11 h 11"/>
                <a:gd name="T8" fmla="*/ 0 w 24"/>
                <a:gd name="T9" fmla="*/ 3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3"/>
                  </a:moveTo>
                  <a:lnTo>
                    <a:pt x="24" y="0"/>
                  </a:lnTo>
                  <a:lnTo>
                    <a:pt x="24"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1" name="Freeform 73"/>
            <p:cNvSpPr>
              <a:spLocks/>
            </p:cNvSpPr>
            <p:nvPr/>
          </p:nvSpPr>
          <p:spPr bwMode="auto">
            <a:xfrm>
              <a:off x="2094" y="1681"/>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2" name="Freeform 74"/>
            <p:cNvSpPr>
              <a:spLocks/>
            </p:cNvSpPr>
            <p:nvPr/>
          </p:nvSpPr>
          <p:spPr bwMode="auto">
            <a:xfrm>
              <a:off x="2074" y="1685"/>
              <a:ext cx="20" cy="13"/>
            </a:xfrm>
            <a:custGeom>
              <a:avLst/>
              <a:gdLst>
                <a:gd name="T0" fmla="*/ 0 w 20"/>
                <a:gd name="T1" fmla="*/ 6 h 13"/>
                <a:gd name="T2" fmla="*/ 20 w 20"/>
                <a:gd name="T3" fmla="*/ 0 h 13"/>
                <a:gd name="T4" fmla="*/ 20 w 20"/>
                <a:gd name="T5" fmla="*/ 7 h 13"/>
                <a:gd name="T6" fmla="*/ 3 w 20"/>
                <a:gd name="T7" fmla="*/ 13 h 13"/>
                <a:gd name="T8" fmla="*/ 0 w 20"/>
                <a:gd name="T9" fmla="*/ 6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6"/>
                  </a:moveTo>
                  <a:lnTo>
                    <a:pt x="20" y="0"/>
                  </a:lnTo>
                  <a:lnTo>
                    <a:pt x="20" y="7"/>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3" name="Freeform 75"/>
            <p:cNvSpPr>
              <a:spLocks/>
            </p:cNvSpPr>
            <p:nvPr/>
          </p:nvSpPr>
          <p:spPr bwMode="auto">
            <a:xfrm>
              <a:off x="2059" y="1691"/>
              <a:ext cx="18" cy="12"/>
            </a:xfrm>
            <a:custGeom>
              <a:avLst/>
              <a:gdLst>
                <a:gd name="T0" fmla="*/ 0 w 18"/>
                <a:gd name="T1" fmla="*/ 5 h 12"/>
                <a:gd name="T2" fmla="*/ 15 w 18"/>
                <a:gd name="T3" fmla="*/ 0 h 12"/>
                <a:gd name="T4" fmla="*/ 18 w 18"/>
                <a:gd name="T5" fmla="*/ 7 h 12"/>
                <a:gd name="T6" fmla="*/ 4 w 18"/>
                <a:gd name="T7" fmla="*/ 12 h 12"/>
                <a:gd name="T8" fmla="*/ 0 w 18"/>
                <a:gd name="T9" fmla="*/ 5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5"/>
                  </a:moveTo>
                  <a:lnTo>
                    <a:pt x="15" y="0"/>
                  </a:lnTo>
                  <a:lnTo>
                    <a:pt x="18" y="7"/>
                  </a:lnTo>
                  <a:lnTo>
                    <a:pt x="4" y="1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4" name="Freeform 76"/>
            <p:cNvSpPr>
              <a:spLocks/>
            </p:cNvSpPr>
            <p:nvPr/>
          </p:nvSpPr>
          <p:spPr bwMode="auto">
            <a:xfrm>
              <a:off x="2046" y="1696"/>
              <a:ext cx="17" cy="15"/>
            </a:xfrm>
            <a:custGeom>
              <a:avLst/>
              <a:gdLst>
                <a:gd name="T0" fmla="*/ 0 w 17"/>
                <a:gd name="T1" fmla="*/ 7 h 15"/>
                <a:gd name="T2" fmla="*/ 13 w 17"/>
                <a:gd name="T3" fmla="*/ 0 h 15"/>
                <a:gd name="T4" fmla="*/ 17 w 17"/>
                <a:gd name="T5" fmla="*/ 7 h 15"/>
                <a:gd name="T6" fmla="*/ 4 w 17"/>
                <a:gd name="T7" fmla="*/ 15 h 15"/>
                <a:gd name="T8" fmla="*/ 0 w 17"/>
                <a:gd name="T9" fmla="*/ 7 h 15"/>
                <a:gd name="T10" fmla="*/ 0 60000 65536"/>
                <a:gd name="T11" fmla="*/ 0 60000 65536"/>
                <a:gd name="T12" fmla="*/ 0 60000 65536"/>
                <a:gd name="T13" fmla="*/ 0 60000 65536"/>
                <a:gd name="T14" fmla="*/ 0 60000 65536"/>
                <a:gd name="T15" fmla="*/ 0 w 17"/>
                <a:gd name="T16" fmla="*/ 0 h 15"/>
                <a:gd name="T17" fmla="*/ 17 w 17"/>
                <a:gd name="T18" fmla="*/ 15 h 15"/>
              </a:gdLst>
              <a:ahLst/>
              <a:cxnLst>
                <a:cxn ang="T10">
                  <a:pos x="T0" y="T1"/>
                </a:cxn>
                <a:cxn ang="T11">
                  <a:pos x="T2" y="T3"/>
                </a:cxn>
                <a:cxn ang="T12">
                  <a:pos x="T4" y="T5"/>
                </a:cxn>
                <a:cxn ang="T13">
                  <a:pos x="T6" y="T7"/>
                </a:cxn>
                <a:cxn ang="T14">
                  <a:pos x="T8" y="T9"/>
                </a:cxn>
              </a:cxnLst>
              <a:rect l="T15" t="T16" r="T17" b="T18"/>
              <a:pathLst>
                <a:path w="17" h="15">
                  <a:moveTo>
                    <a:pt x="0" y="7"/>
                  </a:moveTo>
                  <a:lnTo>
                    <a:pt x="13" y="0"/>
                  </a:lnTo>
                  <a:lnTo>
                    <a:pt x="17" y="7"/>
                  </a:lnTo>
                  <a:lnTo>
                    <a:pt x="4"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5" name="Freeform 77"/>
            <p:cNvSpPr>
              <a:spLocks/>
            </p:cNvSpPr>
            <p:nvPr/>
          </p:nvSpPr>
          <p:spPr bwMode="auto">
            <a:xfrm>
              <a:off x="2044" y="1703"/>
              <a:ext cx="6" cy="8"/>
            </a:xfrm>
            <a:custGeom>
              <a:avLst/>
              <a:gdLst>
                <a:gd name="T0" fmla="*/ 2 w 6"/>
                <a:gd name="T1" fmla="*/ 0 h 8"/>
                <a:gd name="T2" fmla="*/ 2 w 6"/>
                <a:gd name="T3" fmla="*/ 0 h 8"/>
                <a:gd name="T4" fmla="*/ 0 w 6"/>
                <a:gd name="T5" fmla="*/ 2 h 8"/>
                <a:gd name="T6" fmla="*/ 6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2" y="0"/>
                  </a:lnTo>
                  <a:lnTo>
                    <a:pt x="0" y="2"/>
                  </a:lnTo>
                  <a:lnTo>
                    <a:pt x="6" y="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6" name="Freeform 78"/>
            <p:cNvSpPr>
              <a:spLocks/>
            </p:cNvSpPr>
            <p:nvPr/>
          </p:nvSpPr>
          <p:spPr bwMode="auto">
            <a:xfrm>
              <a:off x="2039" y="1705"/>
              <a:ext cx="11" cy="11"/>
            </a:xfrm>
            <a:custGeom>
              <a:avLst/>
              <a:gdLst>
                <a:gd name="T0" fmla="*/ 0 w 11"/>
                <a:gd name="T1" fmla="*/ 8 h 11"/>
                <a:gd name="T2" fmla="*/ 5 w 11"/>
                <a:gd name="T3" fmla="*/ 0 h 11"/>
                <a:gd name="T4" fmla="*/ 11 w 11"/>
                <a:gd name="T5" fmla="*/ 6 h 11"/>
                <a:gd name="T6" fmla="*/ 7 w 11"/>
                <a:gd name="T7" fmla="*/ 11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5" y="0"/>
                  </a:lnTo>
                  <a:lnTo>
                    <a:pt x="11" y="6"/>
                  </a:lnTo>
                  <a:lnTo>
                    <a:pt x="7" y="11"/>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7" name="Freeform 79"/>
            <p:cNvSpPr>
              <a:spLocks/>
            </p:cNvSpPr>
            <p:nvPr/>
          </p:nvSpPr>
          <p:spPr bwMode="auto">
            <a:xfrm>
              <a:off x="2039" y="1713"/>
              <a:ext cx="7" cy="3"/>
            </a:xfrm>
            <a:custGeom>
              <a:avLst/>
              <a:gdLst>
                <a:gd name="T0" fmla="*/ 0 w 7"/>
                <a:gd name="T1" fmla="*/ 0 h 3"/>
                <a:gd name="T2" fmla="*/ 0 w 7"/>
                <a:gd name="T3" fmla="*/ 0 h 3"/>
                <a:gd name="T4" fmla="*/ 0 w 7"/>
                <a:gd name="T5" fmla="*/ 0 h 3"/>
                <a:gd name="T6" fmla="*/ 7 w 7"/>
                <a:gd name="T7" fmla="*/ 3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0"/>
                  </a:moveTo>
                  <a:lnTo>
                    <a:pt x="0" y="0"/>
                  </a:lnTo>
                  <a:lnTo>
                    <a:pt x="7"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8" name="Freeform 80"/>
            <p:cNvSpPr>
              <a:spLocks/>
            </p:cNvSpPr>
            <p:nvPr/>
          </p:nvSpPr>
          <p:spPr bwMode="auto">
            <a:xfrm>
              <a:off x="2035" y="1713"/>
              <a:ext cx="11" cy="11"/>
            </a:xfrm>
            <a:custGeom>
              <a:avLst/>
              <a:gdLst>
                <a:gd name="T0" fmla="*/ 0 w 11"/>
                <a:gd name="T1" fmla="*/ 7 h 11"/>
                <a:gd name="T2" fmla="*/ 4 w 11"/>
                <a:gd name="T3" fmla="*/ 0 h 11"/>
                <a:gd name="T4" fmla="*/ 11 w 11"/>
                <a:gd name="T5" fmla="*/ 3 h 11"/>
                <a:gd name="T6" fmla="*/ 7 w 11"/>
                <a:gd name="T7" fmla="*/ 11 h 11"/>
                <a:gd name="T8" fmla="*/ 0 w 11"/>
                <a:gd name="T9" fmla="*/ 7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7"/>
                  </a:moveTo>
                  <a:lnTo>
                    <a:pt x="4" y="0"/>
                  </a:lnTo>
                  <a:lnTo>
                    <a:pt x="11" y="3"/>
                  </a:lnTo>
                  <a:lnTo>
                    <a:pt x="7"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29" name="Freeform 81"/>
            <p:cNvSpPr>
              <a:spLocks/>
            </p:cNvSpPr>
            <p:nvPr/>
          </p:nvSpPr>
          <p:spPr bwMode="auto">
            <a:xfrm>
              <a:off x="2035" y="1720"/>
              <a:ext cx="7" cy="7"/>
            </a:xfrm>
            <a:custGeom>
              <a:avLst/>
              <a:gdLst>
                <a:gd name="T0" fmla="*/ 0 w 7"/>
                <a:gd name="T1" fmla="*/ 0 h 7"/>
                <a:gd name="T2" fmla="*/ 0 w 7"/>
                <a:gd name="T3" fmla="*/ 4 h 7"/>
                <a:gd name="T4" fmla="*/ 2 w 7"/>
                <a:gd name="T5" fmla="*/ 7 h 7"/>
                <a:gd name="T6" fmla="*/ 7 w 7"/>
                <a:gd name="T7" fmla="*/ 4 h 7"/>
                <a:gd name="T8" fmla="*/ 0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0"/>
                  </a:moveTo>
                  <a:lnTo>
                    <a:pt x="0" y="4"/>
                  </a:lnTo>
                  <a:lnTo>
                    <a:pt x="2" y="7"/>
                  </a:lnTo>
                  <a:lnTo>
                    <a:pt x="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0" name="Freeform 82"/>
            <p:cNvSpPr>
              <a:spLocks/>
            </p:cNvSpPr>
            <p:nvPr/>
          </p:nvSpPr>
          <p:spPr bwMode="auto">
            <a:xfrm>
              <a:off x="2037" y="1724"/>
              <a:ext cx="9" cy="9"/>
            </a:xfrm>
            <a:custGeom>
              <a:avLst/>
              <a:gdLst>
                <a:gd name="T0" fmla="*/ 2 w 9"/>
                <a:gd name="T1" fmla="*/ 9 h 9"/>
                <a:gd name="T2" fmla="*/ 0 w 9"/>
                <a:gd name="T3" fmla="*/ 3 h 9"/>
                <a:gd name="T4" fmla="*/ 5 w 9"/>
                <a:gd name="T5" fmla="*/ 0 h 9"/>
                <a:gd name="T6" fmla="*/ 9 w 9"/>
                <a:gd name="T7" fmla="*/ 5 h 9"/>
                <a:gd name="T8" fmla="*/ 2 w 9"/>
                <a:gd name="T9" fmla="*/ 9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2" y="9"/>
                  </a:moveTo>
                  <a:lnTo>
                    <a:pt x="0" y="3"/>
                  </a:lnTo>
                  <a:lnTo>
                    <a:pt x="5" y="0"/>
                  </a:lnTo>
                  <a:lnTo>
                    <a:pt x="9" y="5"/>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1" name="Freeform 83"/>
            <p:cNvSpPr>
              <a:spLocks/>
            </p:cNvSpPr>
            <p:nvPr/>
          </p:nvSpPr>
          <p:spPr bwMode="auto">
            <a:xfrm>
              <a:off x="2039" y="1729"/>
              <a:ext cx="11" cy="11"/>
            </a:xfrm>
            <a:custGeom>
              <a:avLst/>
              <a:gdLst>
                <a:gd name="T0" fmla="*/ 5 w 11"/>
                <a:gd name="T1" fmla="*/ 11 h 11"/>
                <a:gd name="T2" fmla="*/ 0 w 11"/>
                <a:gd name="T3" fmla="*/ 4 h 11"/>
                <a:gd name="T4" fmla="*/ 7 w 11"/>
                <a:gd name="T5" fmla="*/ 0 h 11"/>
                <a:gd name="T6" fmla="*/ 11 w 11"/>
                <a:gd name="T7" fmla="*/ 6 h 11"/>
                <a:gd name="T8" fmla="*/ 5 w 11"/>
                <a:gd name="T9" fmla="*/ 11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5" y="11"/>
                  </a:moveTo>
                  <a:lnTo>
                    <a:pt x="0" y="4"/>
                  </a:lnTo>
                  <a:lnTo>
                    <a:pt x="7" y="0"/>
                  </a:lnTo>
                  <a:lnTo>
                    <a:pt x="11" y="6"/>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2" name="Freeform 84"/>
            <p:cNvSpPr>
              <a:spLocks/>
            </p:cNvSpPr>
            <p:nvPr/>
          </p:nvSpPr>
          <p:spPr bwMode="auto">
            <a:xfrm>
              <a:off x="2044" y="1735"/>
              <a:ext cx="6" cy="7"/>
            </a:xfrm>
            <a:custGeom>
              <a:avLst/>
              <a:gdLst>
                <a:gd name="T0" fmla="*/ 0 w 6"/>
                <a:gd name="T1" fmla="*/ 5 h 7"/>
                <a:gd name="T2" fmla="*/ 2 w 6"/>
                <a:gd name="T3" fmla="*/ 7 h 7"/>
                <a:gd name="T4" fmla="*/ 2 w 6"/>
                <a:gd name="T5" fmla="*/ 7 h 7"/>
                <a:gd name="T6" fmla="*/ 6 w 6"/>
                <a:gd name="T7" fmla="*/ 0 h 7"/>
                <a:gd name="T8" fmla="*/ 0 w 6"/>
                <a:gd name="T9" fmla="*/ 5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0" y="5"/>
                  </a:moveTo>
                  <a:lnTo>
                    <a:pt x="2" y="7"/>
                  </a:lnTo>
                  <a:lnTo>
                    <a:pt x="6"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3" name="Freeform 85"/>
            <p:cNvSpPr>
              <a:spLocks/>
            </p:cNvSpPr>
            <p:nvPr/>
          </p:nvSpPr>
          <p:spPr bwMode="auto">
            <a:xfrm>
              <a:off x="2046" y="1735"/>
              <a:ext cx="17" cy="14"/>
            </a:xfrm>
            <a:custGeom>
              <a:avLst/>
              <a:gdLst>
                <a:gd name="T0" fmla="*/ 13 w 17"/>
                <a:gd name="T1" fmla="*/ 14 h 14"/>
                <a:gd name="T2" fmla="*/ 0 w 17"/>
                <a:gd name="T3" fmla="*/ 7 h 14"/>
                <a:gd name="T4" fmla="*/ 4 w 17"/>
                <a:gd name="T5" fmla="*/ 0 h 14"/>
                <a:gd name="T6" fmla="*/ 17 w 17"/>
                <a:gd name="T7" fmla="*/ 7 h 14"/>
                <a:gd name="T8" fmla="*/ 13 w 17"/>
                <a:gd name="T9" fmla="*/ 14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13" y="14"/>
                  </a:moveTo>
                  <a:lnTo>
                    <a:pt x="0" y="7"/>
                  </a:lnTo>
                  <a:lnTo>
                    <a:pt x="4" y="0"/>
                  </a:lnTo>
                  <a:lnTo>
                    <a:pt x="17" y="7"/>
                  </a:lnTo>
                  <a:lnTo>
                    <a:pt x="1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4" name="Freeform 86"/>
            <p:cNvSpPr>
              <a:spLocks/>
            </p:cNvSpPr>
            <p:nvPr/>
          </p:nvSpPr>
          <p:spPr bwMode="auto">
            <a:xfrm>
              <a:off x="2059" y="1742"/>
              <a:ext cx="18" cy="13"/>
            </a:xfrm>
            <a:custGeom>
              <a:avLst/>
              <a:gdLst>
                <a:gd name="T0" fmla="*/ 15 w 18"/>
                <a:gd name="T1" fmla="*/ 13 h 13"/>
                <a:gd name="T2" fmla="*/ 0 w 18"/>
                <a:gd name="T3" fmla="*/ 7 h 13"/>
                <a:gd name="T4" fmla="*/ 4 w 18"/>
                <a:gd name="T5" fmla="*/ 0 h 13"/>
                <a:gd name="T6" fmla="*/ 18 w 18"/>
                <a:gd name="T7" fmla="*/ 6 h 13"/>
                <a:gd name="T8" fmla="*/ 15 w 18"/>
                <a:gd name="T9" fmla="*/ 13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5" y="13"/>
                  </a:moveTo>
                  <a:lnTo>
                    <a:pt x="0" y="7"/>
                  </a:lnTo>
                  <a:lnTo>
                    <a:pt x="4" y="0"/>
                  </a:lnTo>
                  <a:lnTo>
                    <a:pt x="18" y="6"/>
                  </a:lnTo>
                  <a:lnTo>
                    <a:pt x="1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5" name="Freeform 87"/>
            <p:cNvSpPr>
              <a:spLocks/>
            </p:cNvSpPr>
            <p:nvPr/>
          </p:nvSpPr>
          <p:spPr bwMode="auto">
            <a:xfrm>
              <a:off x="2074" y="1748"/>
              <a:ext cx="20" cy="12"/>
            </a:xfrm>
            <a:custGeom>
              <a:avLst/>
              <a:gdLst>
                <a:gd name="T0" fmla="*/ 20 w 20"/>
                <a:gd name="T1" fmla="*/ 12 h 12"/>
                <a:gd name="T2" fmla="*/ 0 w 20"/>
                <a:gd name="T3" fmla="*/ 7 h 12"/>
                <a:gd name="T4" fmla="*/ 3 w 20"/>
                <a:gd name="T5" fmla="*/ 0 h 12"/>
                <a:gd name="T6" fmla="*/ 20 w 20"/>
                <a:gd name="T7" fmla="*/ 5 h 12"/>
                <a:gd name="T8" fmla="*/ 20 w 20"/>
                <a:gd name="T9" fmla="*/ 12 h 12"/>
                <a:gd name="T10" fmla="*/ 0 60000 65536"/>
                <a:gd name="T11" fmla="*/ 0 60000 65536"/>
                <a:gd name="T12" fmla="*/ 0 60000 65536"/>
                <a:gd name="T13" fmla="*/ 0 60000 65536"/>
                <a:gd name="T14" fmla="*/ 0 60000 65536"/>
                <a:gd name="T15" fmla="*/ 0 w 20"/>
                <a:gd name="T16" fmla="*/ 0 h 12"/>
                <a:gd name="T17" fmla="*/ 20 w 20"/>
                <a:gd name="T18" fmla="*/ 12 h 12"/>
              </a:gdLst>
              <a:ahLst/>
              <a:cxnLst>
                <a:cxn ang="T10">
                  <a:pos x="T0" y="T1"/>
                </a:cxn>
                <a:cxn ang="T11">
                  <a:pos x="T2" y="T3"/>
                </a:cxn>
                <a:cxn ang="T12">
                  <a:pos x="T4" y="T5"/>
                </a:cxn>
                <a:cxn ang="T13">
                  <a:pos x="T6" y="T7"/>
                </a:cxn>
                <a:cxn ang="T14">
                  <a:pos x="T8" y="T9"/>
                </a:cxn>
              </a:cxnLst>
              <a:rect l="T15" t="T16" r="T17" b="T18"/>
              <a:pathLst>
                <a:path w="20" h="12">
                  <a:moveTo>
                    <a:pt x="20" y="12"/>
                  </a:moveTo>
                  <a:lnTo>
                    <a:pt x="0" y="7"/>
                  </a:lnTo>
                  <a:lnTo>
                    <a:pt x="3" y="0"/>
                  </a:lnTo>
                  <a:lnTo>
                    <a:pt x="20" y="5"/>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6" name="Freeform 88"/>
            <p:cNvSpPr>
              <a:spLocks/>
            </p:cNvSpPr>
            <p:nvPr/>
          </p:nvSpPr>
          <p:spPr bwMode="auto">
            <a:xfrm>
              <a:off x="2094" y="1753"/>
              <a:ext cx="20" cy="11"/>
            </a:xfrm>
            <a:custGeom>
              <a:avLst/>
              <a:gdLst>
                <a:gd name="T0" fmla="*/ 20 w 20"/>
                <a:gd name="T1" fmla="*/ 11 h 11"/>
                <a:gd name="T2" fmla="*/ 0 w 20"/>
                <a:gd name="T3" fmla="*/ 7 h 11"/>
                <a:gd name="T4" fmla="*/ 0 w 20"/>
                <a:gd name="T5" fmla="*/ 0 h 11"/>
                <a:gd name="T6" fmla="*/ 20 w 20"/>
                <a:gd name="T7" fmla="*/ 4 h 11"/>
                <a:gd name="T8" fmla="*/ 20 w 20"/>
                <a:gd name="T9" fmla="*/ 11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11"/>
                  </a:moveTo>
                  <a:lnTo>
                    <a:pt x="0" y="7"/>
                  </a:lnTo>
                  <a:lnTo>
                    <a:pt x="0" y="0"/>
                  </a:lnTo>
                  <a:lnTo>
                    <a:pt x="20" y="4"/>
                  </a:lnTo>
                  <a:lnTo>
                    <a:pt x="2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7" name="Freeform 89"/>
            <p:cNvSpPr>
              <a:spLocks/>
            </p:cNvSpPr>
            <p:nvPr/>
          </p:nvSpPr>
          <p:spPr bwMode="auto">
            <a:xfrm>
              <a:off x="2114" y="1757"/>
              <a:ext cx="24" cy="11"/>
            </a:xfrm>
            <a:custGeom>
              <a:avLst/>
              <a:gdLst>
                <a:gd name="T0" fmla="*/ 24 w 24"/>
                <a:gd name="T1" fmla="*/ 11 h 11"/>
                <a:gd name="T2" fmla="*/ 0 w 24"/>
                <a:gd name="T3" fmla="*/ 7 h 11"/>
                <a:gd name="T4" fmla="*/ 0 w 24"/>
                <a:gd name="T5" fmla="*/ 0 h 11"/>
                <a:gd name="T6" fmla="*/ 24 w 24"/>
                <a:gd name="T7" fmla="*/ 3 h 11"/>
                <a:gd name="T8" fmla="*/ 24 w 24"/>
                <a:gd name="T9" fmla="*/ 11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11"/>
                  </a:moveTo>
                  <a:lnTo>
                    <a:pt x="0" y="7"/>
                  </a:lnTo>
                  <a:lnTo>
                    <a:pt x="0" y="0"/>
                  </a:lnTo>
                  <a:lnTo>
                    <a:pt x="24" y="3"/>
                  </a:lnTo>
                  <a:lnTo>
                    <a:pt x="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8" name="Freeform 90"/>
            <p:cNvSpPr>
              <a:spLocks/>
            </p:cNvSpPr>
            <p:nvPr/>
          </p:nvSpPr>
          <p:spPr bwMode="auto">
            <a:xfrm>
              <a:off x="2138" y="1760"/>
              <a:ext cx="25" cy="10"/>
            </a:xfrm>
            <a:custGeom>
              <a:avLst/>
              <a:gdLst>
                <a:gd name="T0" fmla="*/ 25 w 25"/>
                <a:gd name="T1" fmla="*/ 10 h 10"/>
                <a:gd name="T2" fmla="*/ 0 w 25"/>
                <a:gd name="T3" fmla="*/ 8 h 10"/>
                <a:gd name="T4" fmla="*/ 0 w 25"/>
                <a:gd name="T5" fmla="*/ 0 h 10"/>
                <a:gd name="T6" fmla="*/ 25 w 25"/>
                <a:gd name="T7" fmla="*/ 2 h 10"/>
                <a:gd name="T8" fmla="*/ 25 w 25"/>
                <a:gd name="T9" fmla="*/ 10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10"/>
                  </a:moveTo>
                  <a:lnTo>
                    <a:pt x="0" y="8"/>
                  </a:lnTo>
                  <a:lnTo>
                    <a:pt x="0" y="0"/>
                  </a:lnTo>
                  <a:lnTo>
                    <a:pt x="25" y="2"/>
                  </a:lnTo>
                  <a:lnTo>
                    <a:pt x="2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39" name="Freeform 91"/>
            <p:cNvSpPr>
              <a:spLocks/>
            </p:cNvSpPr>
            <p:nvPr/>
          </p:nvSpPr>
          <p:spPr bwMode="auto">
            <a:xfrm>
              <a:off x="2163" y="1762"/>
              <a:ext cx="26" cy="9"/>
            </a:xfrm>
            <a:custGeom>
              <a:avLst/>
              <a:gdLst>
                <a:gd name="T0" fmla="*/ 0 w 26"/>
                <a:gd name="T1" fmla="*/ 8 h 9"/>
                <a:gd name="T2" fmla="*/ 0 w 26"/>
                <a:gd name="T3" fmla="*/ 0 h 9"/>
                <a:gd name="T4" fmla="*/ 26 w 26"/>
                <a:gd name="T5" fmla="*/ 2 h 9"/>
                <a:gd name="T6" fmla="*/ 26 w 26"/>
                <a:gd name="T7" fmla="*/ 9 h 9"/>
                <a:gd name="T8" fmla="*/ 0 w 26"/>
                <a:gd name="T9" fmla="*/ 8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8"/>
                  </a:moveTo>
                  <a:lnTo>
                    <a:pt x="0" y="0"/>
                  </a:lnTo>
                  <a:lnTo>
                    <a:pt x="26" y="2"/>
                  </a:lnTo>
                  <a:lnTo>
                    <a:pt x="26" y="9"/>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0" name="Rectangle 92"/>
            <p:cNvSpPr>
              <a:spLocks noChangeArrowheads="1"/>
            </p:cNvSpPr>
            <p:nvPr/>
          </p:nvSpPr>
          <p:spPr bwMode="auto">
            <a:xfrm>
              <a:off x="2566" y="185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a:t>
              </a:r>
              <a:endParaRPr lang="en-US" altLang="zh-TW"/>
            </a:p>
          </p:txBody>
        </p:sp>
        <p:sp>
          <p:nvSpPr>
            <p:cNvPr id="13641" name="Freeform 93"/>
            <p:cNvSpPr>
              <a:spLocks/>
            </p:cNvSpPr>
            <p:nvPr/>
          </p:nvSpPr>
          <p:spPr bwMode="auto">
            <a:xfrm>
              <a:off x="2712" y="3635"/>
              <a:ext cx="11" cy="11"/>
            </a:xfrm>
            <a:custGeom>
              <a:avLst/>
              <a:gdLst>
                <a:gd name="T0" fmla="*/ 0 w 11"/>
                <a:gd name="T1" fmla="*/ 9 h 11"/>
                <a:gd name="T2" fmla="*/ 4 w 11"/>
                <a:gd name="T3" fmla="*/ 0 h 11"/>
                <a:gd name="T4" fmla="*/ 11 w 11"/>
                <a:gd name="T5" fmla="*/ 4 h 11"/>
                <a:gd name="T6" fmla="*/ 8 w 11"/>
                <a:gd name="T7" fmla="*/ 11 h 11"/>
                <a:gd name="T8" fmla="*/ 0 w 11"/>
                <a:gd name="T9" fmla="*/ 9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9"/>
                  </a:moveTo>
                  <a:lnTo>
                    <a:pt x="4" y="0"/>
                  </a:lnTo>
                  <a:lnTo>
                    <a:pt x="11" y="4"/>
                  </a:lnTo>
                  <a:lnTo>
                    <a:pt x="8" y="1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2" name="Freeform 94"/>
            <p:cNvSpPr>
              <a:spLocks/>
            </p:cNvSpPr>
            <p:nvPr/>
          </p:nvSpPr>
          <p:spPr bwMode="auto">
            <a:xfrm>
              <a:off x="2712" y="3644"/>
              <a:ext cx="8" cy="6"/>
            </a:xfrm>
            <a:custGeom>
              <a:avLst/>
              <a:gdLst>
                <a:gd name="T0" fmla="*/ 0 w 8"/>
                <a:gd name="T1" fmla="*/ 0 h 6"/>
                <a:gd name="T2" fmla="*/ 6 w 8"/>
                <a:gd name="T3" fmla="*/ 6 h 6"/>
                <a:gd name="T4" fmla="*/ 8 w 8"/>
                <a:gd name="T5" fmla="*/ 4 h 6"/>
                <a:gd name="T6" fmla="*/ 8 w 8"/>
                <a:gd name="T7" fmla="*/ 2 h 6"/>
                <a:gd name="T8" fmla="*/ 0 w 8"/>
                <a:gd name="T9" fmla="*/ 0 h 6"/>
                <a:gd name="T10" fmla="*/ 0 60000 65536"/>
                <a:gd name="T11" fmla="*/ 0 60000 65536"/>
                <a:gd name="T12" fmla="*/ 0 60000 65536"/>
                <a:gd name="T13" fmla="*/ 0 60000 65536"/>
                <a:gd name="T14" fmla="*/ 0 60000 65536"/>
                <a:gd name="T15" fmla="*/ 0 w 8"/>
                <a:gd name="T16" fmla="*/ 0 h 6"/>
                <a:gd name="T17" fmla="*/ 8 w 8"/>
                <a:gd name="T18" fmla="*/ 6 h 6"/>
              </a:gdLst>
              <a:ahLst/>
              <a:cxnLst>
                <a:cxn ang="T10">
                  <a:pos x="T0" y="T1"/>
                </a:cxn>
                <a:cxn ang="T11">
                  <a:pos x="T2" y="T3"/>
                </a:cxn>
                <a:cxn ang="T12">
                  <a:pos x="T4" y="T5"/>
                </a:cxn>
                <a:cxn ang="T13">
                  <a:pos x="T6" y="T7"/>
                </a:cxn>
                <a:cxn ang="T14">
                  <a:pos x="T8" y="T9"/>
                </a:cxn>
              </a:cxnLst>
              <a:rect l="T15" t="T16" r="T17" b="T18"/>
              <a:pathLst>
                <a:path w="8" h="6">
                  <a:moveTo>
                    <a:pt x="0" y="0"/>
                  </a:moveTo>
                  <a:lnTo>
                    <a:pt x="6" y="6"/>
                  </a:lnTo>
                  <a:lnTo>
                    <a:pt x="8" y="4"/>
                  </a:lnTo>
                  <a:lnTo>
                    <a:pt x="8"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3" name="Freeform 95"/>
            <p:cNvSpPr>
              <a:spLocks/>
            </p:cNvSpPr>
            <p:nvPr/>
          </p:nvSpPr>
          <p:spPr bwMode="auto">
            <a:xfrm>
              <a:off x="2707" y="3644"/>
              <a:ext cx="11" cy="13"/>
            </a:xfrm>
            <a:custGeom>
              <a:avLst/>
              <a:gdLst>
                <a:gd name="T0" fmla="*/ 0 w 11"/>
                <a:gd name="T1" fmla="*/ 6 h 13"/>
                <a:gd name="T2" fmla="*/ 5 w 11"/>
                <a:gd name="T3" fmla="*/ 0 h 13"/>
                <a:gd name="T4" fmla="*/ 11 w 11"/>
                <a:gd name="T5" fmla="*/ 6 h 13"/>
                <a:gd name="T6" fmla="*/ 3 w 11"/>
                <a:gd name="T7" fmla="*/ 13 h 13"/>
                <a:gd name="T8" fmla="*/ 0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6"/>
                  </a:moveTo>
                  <a:lnTo>
                    <a:pt x="5" y="0"/>
                  </a:lnTo>
                  <a:lnTo>
                    <a:pt x="11" y="6"/>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4" name="Freeform 96"/>
            <p:cNvSpPr>
              <a:spLocks/>
            </p:cNvSpPr>
            <p:nvPr/>
          </p:nvSpPr>
          <p:spPr bwMode="auto">
            <a:xfrm>
              <a:off x="2696" y="3650"/>
              <a:ext cx="14" cy="15"/>
            </a:xfrm>
            <a:custGeom>
              <a:avLst/>
              <a:gdLst>
                <a:gd name="T0" fmla="*/ 0 w 14"/>
                <a:gd name="T1" fmla="*/ 7 h 15"/>
                <a:gd name="T2" fmla="*/ 11 w 14"/>
                <a:gd name="T3" fmla="*/ 0 h 15"/>
                <a:gd name="T4" fmla="*/ 14 w 14"/>
                <a:gd name="T5" fmla="*/ 7 h 15"/>
                <a:gd name="T6" fmla="*/ 3 w 14"/>
                <a:gd name="T7" fmla="*/ 15 h 15"/>
                <a:gd name="T8" fmla="*/ 0 w 14"/>
                <a:gd name="T9" fmla="*/ 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7"/>
                  </a:moveTo>
                  <a:lnTo>
                    <a:pt x="11" y="0"/>
                  </a:lnTo>
                  <a:lnTo>
                    <a:pt x="14" y="7"/>
                  </a:lnTo>
                  <a:lnTo>
                    <a:pt x="3"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5" name="Freeform 97"/>
            <p:cNvSpPr>
              <a:spLocks/>
            </p:cNvSpPr>
            <p:nvPr/>
          </p:nvSpPr>
          <p:spPr bwMode="auto">
            <a:xfrm>
              <a:off x="2696" y="3657"/>
              <a:ext cx="3" cy="8"/>
            </a:xfrm>
            <a:custGeom>
              <a:avLst/>
              <a:gdLst>
                <a:gd name="T0" fmla="*/ 0 w 3"/>
                <a:gd name="T1" fmla="*/ 0 h 8"/>
                <a:gd name="T2" fmla="*/ 3 w 3"/>
                <a:gd name="T3" fmla="*/ 8 h 8"/>
                <a:gd name="T4" fmla="*/ 3 w 3"/>
                <a:gd name="T5" fmla="*/ 8 h 8"/>
                <a:gd name="T6" fmla="*/ 3 w 3"/>
                <a:gd name="T7" fmla="*/ 8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6" name="Freeform 98"/>
            <p:cNvSpPr>
              <a:spLocks/>
            </p:cNvSpPr>
            <p:nvPr/>
          </p:nvSpPr>
          <p:spPr bwMode="auto">
            <a:xfrm>
              <a:off x="2681" y="3657"/>
              <a:ext cx="18" cy="13"/>
            </a:xfrm>
            <a:custGeom>
              <a:avLst/>
              <a:gdLst>
                <a:gd name="T0" fmla="*/ 0 w 18"/>
                <a:gd name="T1" fmla="*/ 6 h 13"/>
                <a:gd name="T2" fmla="*/ 15 w 18"/>
                <a:gd name="T3" fmla="*/ 0 h 13"/>
                <a:gd name="T4" fmla="*/ 18 w 18"/>
                <a:gd name="T5" fmla="*/ 8 h 13"/>
                <a:gd name="T6" fmla="*/ 4 w 18"/>
                <a:gd name="T7" fmla="*/ 13 h 13"/>
                <a:gd name="T8" fmla="*/ 0 w 18"/>
                <a:gd name="T9" fmla="*/ 6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0" y="6"/>
                  </a:moveTo>
                  <a:lnTo>
                    <a:pt x="15" y="0"/>
                  </a:lnTo>
                  <a:lnTo>
                    <a:pt x="18" y="8"/>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7" name="Freeform 99"/>
            <p:cNvSpPr>
              <a:spLocks/>
            </p:cNvSpPr>
            <p:nvPr/>
          </p:nvSpPr>
          <p:spPr bwMode="auto">
            <a:xfrm>
              <a:off x="2664" y="3663"/>
              <a:ext cx="21" cy="13"/>
            </a:xfrm>
            <a:custGeom>
              <a:avLst/>
              <a:gdLst>
                <a:gd name="T0" fmla="*/ 0 w 21"/>
                <a:gd name="T1" fmla="*/ 5 h 13"/>
                <a:gd name="T2" fmla="*/ 17 w 21"/>
                <a:gd name="T3" fmla="*/ 0 h 13"/>
                <a:gd name="T4" fmla="*/ 21 w 21"/>
                <a:gd name="T5" fmla="*/ 7 h 13"/>
                <a:gd name="T6" fmla="*/ 0 w 21"/>
                <a:gd name="T7" fmla="*/ 13 h 13"/>
                <a:gd name="T8" fmla="*/ 0 w 21"/>
                <a:gd name="T9" fmla="*/ 5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5"/>
                  </a:moveTo>
                  <a:lnTo>
                    <a:pt x="17" y="0"/>
                  </a:lnTo>
                  <a:lnTo>
                    <a:pt x="21" y="7"/>
                  </a:lnTo>
                  <a:lnTo>
                    <a:pt x="0" y="1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8" name="Freeform 100"/>
            <p:cNvSpPr>
              <a:spLocks/>
            </p:cNvSpPr>
            <p:nvPr/>
          </p:nvSpPr>
          <p:spPr bwMode="auto">
            <a:xfrm>
              <a:off x="2644" y="3668"/>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49" name="Freeform 101"/>
            <p:cNvSpPr>
              <a:spLocks/>
            </p:cNvSpPr>
            <p:nvPr/>
          </p:nvSpPr>
          <p:spPr bwMode="auto">
            <a:xfrm>
              <a:off x="2620" y="3672"/>
              <a:ext cx="24" cy="11"/>
            </a:xfrm>
            <a:custGeom>
              <a:avLst/>
              <a:gdLst>
                <a:gd name="T0" fmla="*/ 0 w 24"/>
                <a:gd name="T1" fmla="*/ 4 h 11"/>
                <a:gd name="T2" fmla="*/ 24 w 24"/>
                <a:gd name="T3" fmla="*/ 0 h 11"/>
                <a:gd name="T4" fmla="*/ 24 w 24"/>
                <a:gd name="T5" fmla="*/ 7 h 11"/>
                <a:gd name="T6" fmla="*/ 0 w 24"/>
                <a:gd name="T7" fmla="*/ 11 h 11"/>
                <a:gd name="T8" fmla="*/ 0 w 24"/>
                <a:gd name="T9" fmla="*/ 4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4"/>
                  </a:moveTo>
                  <a:lnTo>
                    <a:pt x="24" y="0"/>
                  </a:lnTo>
                  <a:lnTo>
                    <a:pt x="24" y="7"/>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0" name="Freeform 102"/>
            <p:cNvSpPr>
              <a:spLocks/>
            </p:cNvSpPr>
            <p:nvPr/>
          </p:nvSpPr>
          <p:spPr bwMode="auto">
            <a:xfrm>
              <a:off x="2595" y="3676"/>
              <a:ext cx="25" cy="11"/>
            </a:xfrm>
            <a:custGeom>
              <a:avLst/>
              <a:gdLst>
                <a:gd name="T0" fmla="*/ 0 w 25"/>
                <a:gd name="T1" fmla="*/ 3 h 11"/>
                <a:gd name="T2" fmla="*/ 25 w 25"/>
                <a:gd name="T3" fmla="*/ 0 h 11"/>
                <a:gd name="T4" fmla="*/ 25 w 25"/>
                <a:gd name="T5" fmla="*/ 7 h 11"/>
                <a:gd name="T6" fmla="*/ 0 w 25"/>
                <a:gd name="T7" fmla="*/ 11 h 11"/>
                <a:gd name="T8" fmla="*/ 0 w 25"/>
                <a:gd name="T9" fmla="*/ 3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3"/>
                  </a:moveTo>
                  <a:lnTo>
                    <a:pt x="25" y="0"/>
                  </a:lnTo>
                  <a:lnTo>
                    <a:pt x="25"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1" name="Rectangle 103"/>
            <p:cNvSpPr>
              <a:spLocks noChangeArrowheads="1"/>
            </p:cNvSpPr>
            <p:nvPr/>
          </p:nvSpPr>
          <p:spPr bwMode="auto">
            <a:xfrm>
              <a:off x="2569" y="3679"/>
              <a:ext cx="2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52" name="Rectangle 104"/>
            <p:cNvSpPr>
              <a:spLocks noChangeArrowheads="1"/>
            </p:cNvSpPr>
            <p:nvPr/>
          </p:nvSpPr>
          <p:spPr bwMode="auto">
            <a:xfrm>
              <a:off x="2542" y="3679"/>
              <a:ext cx="2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53" name="Freeform 105"/>
            <p:cNvSpPr>
              <a:spLocks/>
            </p:cNvSpPr>
            <p:nvPr/>
          </p:nvSpPr>
          <p:spPr bwMode="auto">
            <a:xfrm>
              <a:off x="2516" y="3676"/>
              <a:ext cx="26" cy="11"/>
            </a:xfrm>
            <a:custGeom>
              <a:avLst/>
              <a:gdLst>
                <a:gd name="T0" fmla="*/ 0 w 26"/>
                <a:gd name="T1" fmla="*/ 0 h 11"/>
                <a:gd name="T2" fmla="*/ 26 w 26"/>
                <a:gd name="T3" fmla="*/ 3 h 11"/>
                <a:gd name="T4" fmla="*/ 26 w 26"/>
                <a:gd name="T5" fmla="*/ 11 h 11"/>
                <a:gd name="T6" fmla="*/ 0 w 26"/>
                <a:gd name="T7" fmla="*/ 7 h 11"/>
                <a:gd name="T8" fmla="*/ 0 w 26"/>
                <a:gd name="T9" fmla="*/ 0 h 11"/>
                <a:gd name="T10" fmla="*/ 0 60000 65536"/>
                <a:gd name="T11" fmla="*/ 0 60000 65536"/>
                <a:gd name="T12" fmla="*/ 0 60000 65536"/>
                <a:gd name="T13" fmla="*/ 0 60000 65536"/>
                <a:gd name="T14" fmla="*/ 0 60000 65536"/>
                <a:gd name="T15" fmla="*/ 0 w 26"/>
                <a:gd name="T16" fmla="*/ 0 h 11"/>
                <a:gd name="T17" fmla="*/ 26 w 26"/>
                <a:gd name="T18" fmla="*/ 11 h 11"/>
              </a:gdLst>
              <a:ahLst/>
              <a:cxnLst>
                <a:cxn ang="T10">
                  <a:pos x="T0" y="T1"/>
                </a:cxn>
                <a:cxn ang="T11">
                  <a:pos x="T2" y="T3"/>
                </a:cxn>
                <a:cxn ang="T12">
                  <a:pos x="T4" y="T5"/>
                </a:cxn>
                <a:cxn ang="T13">
                  <a:pos x="T6" y="T7"/>
                </a:cxn>
                <a:cxn ang="T14">
                  <a:pos x="T8" y="T9"/>
                </a:cxn>
              </a:cxnLst>
              <a:rect l="T15" t="T16" r="T17" b="T18"/>
              <a:pathLst>
                <a:path w="26" h="11">
                  <a:moveTo>
                    <a:pt x="0" y="0"/>
                  </a:moveTo>
                  <a:lnTo>
                    <a:pt x="26" y="3"/>
                  </a:lnTo>
                  <a:lnTo>
                    <a:pt x="26"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4" name="Freeform 106"/>
            <p:cNvSpPr>
              <a:spLocks/>
            </p:cNvSpPr>
            <p:nvPr/>
          </p:nvSpPr>
          <p:spPr bwMode="auto">
            <a:xfrm>
              <a:off x="2492" y="3672"/>
              <a:ext cx="24" cy="11"/>
            </a:xfrm>
            <a:custGeom>
              <a:avLst/>
              <a:gdLst>
                <a:gd name="T0" fmla="*/ 0 w 24"/>
                <a:gd name="T1" fmla="*/ 0 h 11"/>
                <a:gd name="T2" fmla="*/ 24 w 24"/>
                <a:gd name="T3" fmla="*/ 4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4"/>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5" name="Freeform 107"/>
            <p:cNvSpPr>
              <a:spLocks/>
            </p:cNvSpPr>
            <p:nvPr/>
          </p:nvSpPr>
          <p:spPr bwMode="auto">
            <a:xfrm>
              <a:off x="2472" y="3668"/>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6" name="Freeform 108"/>
            <p:cNvSpPr>
              <a:spLocks/>
            </p:cNvSpPr>
            <p:nvPr/>
          </p:nvSpPr>
          <p:spPr bwMode="auto">
            <a:xfrm>
              <a:off x="2452" y="3663"/>
              <a:ext cx="20" cy="13"/>
            </a:xfrm>
            <a:custGeom>
              <a:avLst/>
              <a:gdLst>
                <a:gd name="T0" fmla="*/ 3 w 20"/>
                <a:gd name="T1" fmla="*/ 0 h 13"/>
                <a:gd name="T2" fmla="*/ 20 w 20"/>
                <a:gd name="T3" fmla="*/ 5 h 13"/>
                <a:gd name="T4" fmla="*/ 20 w 20"/>
                <a:gd name="T5" fmla="*/ 13 h 13"/>
                <a:gd name="T6" fmla="*/ 0 w 20"/>
                <a:gd name="T7" fmla="*/ 7 h 13"/>
                <a:gd name="T8" fmla="*/ 3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3" y="0"/>
                  </a:moveTo>
                  <a:lnTo>
                    <a:pt x="20" y="5"/>
                  </a:lnTo>
                  <a:lnTo>
                    <a:pt x="20" y="13"/>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7" name="Freeform 109"/>
            <p:cNvSpPr>
              <a:spLocks/>
            </p:cNvSpPr>
            <p:nvPr/>
          </p:nvSpPr>
          <p:spPr bwMode="auto">
            <a:xfrm>
              <a:off x="2437" y="3657"/>
              <a:ext cx="18" cy="13"/>
            </a:xfrm>
            <a:custGeom>
              <a:avLst/>
              <a:gdLst>
                <a:gd name="T0" fmla="*/ 4 w 18"/>
                <a:gd name="T1" fmla="*/ 0 h 13"/>
                <a:gd name="T2" fmla="*/ 18 w 18"/>
                <a:gd name="T3" fmla="*/ 6 h 13"/>
                <a:gd name="T4" fmla="*/ 15 w 18"/>
                <a:gd name="T5" fmla="*/ 13 h 13"/>
                <a:gd name="T6" fmla="*/ 0 w 18"/>
                <a:gd name="T7" fmla="*/ 8 h 13"/>
                <a:gd name="T8" fmla="*/ 4 w 18"/>
                <a:gd name="T9" fmla="*/ 0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4" y="0"/>
                  </a:moveTo>
                  <a:lnTo>
                    <a:pt x="18" y="6"/>
                  </a:lnTo>
                  <a:lnTo>
                    <a:pt x="15" y="13"/>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8" name="Freeform 110"/>
            <p:cNvSpPr>
              <a:spLocks/>
            </p:cNvSpPr>
            <p:nvPr/>
          </p:nvSpPr>
          <p:spPr bwMode="auto">
            <a:xfrm>
              <a:off x="2437" y="3657"/>
              <a:ext cx="4" cy="8"/>
            </a:xfrm>
            <a:custGeom>
              <a:avLst/>
              <a:gdLst>
                <a:gd name="T0" fmla="*/ 4 w 4"/>
                <a:gd name="T1" fmla="*/ 0 h 8"/>
                <a:gd name="T2" fmla="*/ 0 w 4"/>
                <a:gd name="T3" fmla="*/ 8 h 8"/>
                <a:gd name="T4" fmla="*/ 0 w 4"/>
                <a:gd name="T5" fmla="*/ 8 h 8"/>
                <a:gd name="T6" fmla="*/ 0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59" name="Freeform 111"/>
            <p:cNvSpPr>
              <a:spLocks/>
            </p:cNvSpPr>
            <p:nvPr/>
          </p:nvSpPr>
          <p:spPr bwMode="auto">
            <a:xfrm>
              <a:off x="2426" y="3650"/>
              <a:ext cx="15" cy="15"/>
            </a:xfrm>
            <a:custGeom>
              <a:avLst/>
              <a:gdLst>
                <a:gd name="T0" fmla="*/ 4 w 15"/>
                <a:gd name="T1" fmla="*/ 0 h 15"/>
                <a:gd name="T2" fmla="*/ 15 w 15"/>
                <a:gd name="T3" fmla="*/ 7 h 15"/>
                <a:gd name="T4" fmla="*/ 11 w 15"/>
                <a:gd name="T5" fmla="*/ 15 h 15"/>
                <a:gd name="T6" fmla="*/ 0 w 15"/>
                <a:gd name="T7" fmla="*/ 7 h 15"/>
                <a:gd name="T8" fmla="*/ 4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0"/>
                  </a:moveTo>
                  <a:lnTo>
                    <a:pt x="15" y="7"/>
                  </a:lnTo>
                  <a:lnTo>
                    <a:pt x="11" y="15"/>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60" name="Freeform 112"/>
            <p:cNvSpPr>
              <a:spLocks/>
            </p:cNvSpPr>
            <p:nvPr/>
          </p:nvSpPr>
          <p:spPr bwMode="auto">
            <a:xfrm>
              <a:off x="2419" y="3644"/>
              <a:ext cx="11" cy="13"/>
            </a:xfrm>
            <a:custGeom>
              <a:avLst/>
              <a:gdLst>
                <a:gd name="T0" fmla="*/ 5 w 11"/>
                <a:gd name="T1" fmla="*/ 0 h 13"/>
                <a:gd name="T2" fmla="*/ 11 w 11"/>
                <a:gd name="T3" fmla="*/ 6 h 13"/>
                <a:gd name="T4" fmla="*/ 7 w 11"/>
                <a:gd name="T5" fmla="*/ 13 h 13"/>
                <a:gd name="T6" fmla="*/ 0 w 11"/>
                <a:gd name="T7" fmla="*/ 6 h 13"/>
                <a:gd name="T8" fmla="*/ 5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5" y="0"/>
                  </a:moveTo>
                  <a:lnTo>
                    <a:pt x="11" y="6"/>
                  </a:lnTo>
                  <a:lnTo>
                    <a:pt x="7" y="13"/>
                  </a:lnTo>
                  <a:lnTo>
                    <a:pt x="0"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61" name="Freeform 113"/>
            <p:cNvSpPr>
              <a:spLocks/>
            </p:cNvSpPr>
            <p:nvPr/>
          </p:nvSpPr>
          <p:spPr bwMode="auto">
            <a:xfrm>
              <a:off x="2417" y="3644"/>
              <a:ext cx="7" cy="6"/>
            </a:xfrm>
            <a:custGeom>
              <a:avLst/>
              <a:gdLst>
                <a:gd name="T0" fmla="*/ 7 w 7"/>
                <a:gd name="T1" fmla="*/ 0 h 6"/>
                <a:gd name="T2" fmla="*/ 0 w 7"/>
                <a:gd name="T3" fmla="*/ 2 h 6"/>
                <a:gd name="T4" fmla="*/ 0 w 7"/>
                <a:gd name="T5" fmla="*/ 4 h 6"/>
                <a:gd name="T6" fmla="*/ 2 w 7"/>
                <a:gd name="T7" fmla="*/ 6 h 6"/>
                <a:gd name="T8" fmla="*/ 7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7" y="0"/>
                  </a:moveTo>
                  <a:lnTo>
                    <a:pt x="0" y="2"/>
                  </a:lnTo>
                  <a:lnTo>
                    <a:pt x="0" y="4"/>
                  </a:lnTo>
                  <a:lnTo>
                    <a:pt x="2"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62" name="Freeform 114"/>
            <p:cNvSpPr>
              <a:spLocks/>
            </p:cNvSpPr>
            <p:nvPr/>
          </p:nvSpPr>
          <p:spPr bwMode="auto">
            <a:xfrm>
              <a:off x="2415" y="3637"/>
              <a:ext cx="9" cy="9"/>
            </a:xfrm>
            <a:custGeom>
              <a:avLst/>
              <a:gdLst>
                <a:gd name="T0" fmla="*/ 9 w 9"/>
                <a:gd name="T1" fmla="*/ 7 h 9"/>
                <a:gd name="T2" fmla="*/ 2 w 9"/>
                <a:gd name="T3" fmla="*/ 9 h 9"/>
                <a:gd name="T4" fmla="*/ 0 w 9"/>
                <a:gd name="T5" fmla="*/ 0 h 9"/>
                <a:gd name="T6" fmla="*/ 7 w 9"/>
                <a:gd name="T7" fmla="*/ 0 h 9"/>
                <a:gd name="T8" fmla="*/ 9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7"/>
                  </a:moveTo>
                  <a:lnTo>
                    <a:pt x="2" y="9"/>
                  </a:lnTo>
                  <a:lnTo>
                    <a:pt x="0" y="0"/>
                  </a:lnTo>
                  <a:lnTo>
                    <a:pt x="7" y="0"/>
                  </a:lnTo>
                  <a:lnTo>
                    <a:pt x="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63" name="Rectangle 115"/>
            <p:cNvSpPr>
              <a:spLocks noChangeArrowheads="1"/>
            </p:cNvSpPr>
            <p:nvPr/>
          </p:nvSpPr>
          <p:spPr bwMode="auto">
            <a:xfrm>
              <a:off x="2415"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64" name="Rectangle 116"/>
            <p:cNvSpPr>
              <a:spLocks noChangeArrowheads="1"/>
            </p:cNvSpPr>
            <p:nvPr/>
          </p:nvSpPr>
          <p:spPr bwMode="auto">
            <a:xfrm>
              <a:off x="2415"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65" name="Rectangle 117"/>
            <p:cNvSpPr>
              <a:spLocks noChangeArrowheads="1"/>
            </p:cNvSpPr>
            <p:nvPr/>
          </p:nvSpPr>
          <p:spPr bwMode="auto">
            <a:xfrm>
              <a:off x="2422" y="1716"/>
              <a:ext cx="29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66" name="Rectangle 118"/>
            <p:cNvSpPr>
              <a:spLocks noChangeArrowheads="1"/>
            </p:cNvSpPr>
            <p:nvPr/>
          </p:nvSpPr>
          <p:spPr bwMode="auto">
            <a:xfrm>
              <a:off x="2716"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67" name="Rectangle 119"/>
            <p:cNvSpPr>
              <a:spLocks noChangeArrowheads="1"/>
            </p:cNvSpPr>
            <p:nvPr/>
          </p:nvSpPr>
          <p:spPr bwMode="auto">
            <a:xfrm>
              <a:off x="2716"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668" name="Rectangle 120"/>
            <p:cNvSpPr>
              <a:spLocks noChangeArrowheads="1"/>
            </p:cNvSpPr>
            <p:nvPr/>
          </p:nvSpPr>
          <p:spPr bwMode="auto">
            <a:xfrm>
              <a:off x="2475" y="1827"/>
              <a:ext cx="197" cy="15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669" name="Rectangle 121"/>
            <p:cNvSpPr>
              <a:spLocks noChangeArrowheads="1"/>
            </p:cNvSpPr>
            <p:nvPr/>
          </p:nvSpPr>
          <p:spPr bwMode="auto">
            <a:xfrm>
              <a:off x="2566" y="211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5</a:t>
              </a:r>
              <a:endParaRPr lang="en-US" altLang="zh-TW"/>
            </a:p>
          </p:txBody>
        </p:sp>
        <p:sp>
          <p:nvSpPr>
            <p:cNvPr id="13670" name="Rectangle 122"/>
            <p:cNvSpPr>
              <a:spLocks noChangeArrowheads="1"/>
            </p:cNvSpPr>
            <p:nvPr/>
          </p:nvSpPr>
          <p:spPr bwMode="auto">
            <a:xfrm>
              <a:off x="2475" y="2089"/>
              <a:ext cx="197"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671" name="Rectangle 123"/>
            <p:cNvSpPr>
              <a:spLocks noChangeArrowheads="1"/>
            </p:cNvSpPr>
            <p:nvPr/>
          </p:nvSpPr>
          <p:spPr bwMode="auto">
            <a:xfrm>
              <a:off x="2566" y="238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9</a:t>
              </a:r>
              <a:endParaRPr lang="en-US" altLang="zh-TW"/>
            </a:p>
          </p:txBody>
        </p:sp>
        <p:sp>
          <p:nvSpPr>
            <p:cNvPr id="13672" name="Rectangle 124"/>
            <p:cNvSpPr>
              <a:spLocks noChangeArrowheads="1"/>
            </p:cNvSpPr>
            <p:nvPr/>
          </p:nvSpPr>
          <p:spPr bwMode="auto">
            <a:xfrm>
              <a:off x="2475" y="2354"/>
              <a:ext cx="197"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673" name="Rectangle 125"/>
            <p:cNvSpPr>
              <a:spLocks noChangeArrowheads="1"/>
            </p:cNvSpPr>
            <p:nvPr/>
          </p:nvSpPr>
          <p:spPr bwMode="auto">
            <a:xfrm>
              <a:off x="2539" y="291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16</a:t>
              </a:r>
              <a:endParaRPr lang="en-US" altLang="zh-TW"/>
            </a:p>
          </p:txBody>
        </p:sp>
        <p:sp>
          <p:nvSpPr>
            <p:cNvPr id="13674" name="Rectangle 126"/>
            <p:cNvSpPr>
              <a:spLocks noChangeArrowheads="1"/>
            </p:cNvSpPr>
            <p:nvPr/>
          </p:nvSpPr>
          <p:spPr bwMode="auto">
            <a:xfrm>
              <a:off x="2475" y="2883"/>
              <a:ext cx="197" cy="16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675" name="Rectangle 127"/>
            <p:cNvSpPr>
              <a:spLocks noChangeArrowheads="1"/>
            </p:cNvSpPr>
            <p:nvPr/>
          </p:nvSpPr>
          <p:spPr bwMode="auto">
            <a:xfrm>
              <a:off x="2539" y="3175"/>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21</a:t>
              </a:r>
              <a:endParaRPr lang="en-US" altLang="zh-TW"/>
            </a:p>
          </p:txBody>
        </p:sp>
        <p:sp>
          <p:nvSpPr>
            <p:cNvPr id="13676" name="Rectangle 128"/>
            <p:cNvSpPr>
              <a:spLocks noChangeArrowheads="1"/>
            </p:cNvSpPr>
            <p:nvPr/>
          </p:nvSpPr>
          <p:spPr bwMode="auto">
            <a:xfrm>
              <a:off x="2527" y="3416"/>
              <a:ext cx="1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 . .</a:t>
              </a:r>
              <a:endParaRPr lang="en-US" altLang="zh-TW"/>
            </a:p>
          </p:txBody>
        </p:sp>
        <p:sp>
          <p:nvSpPr>
            <p:cNvPr id="13677" name="Rectangle 129"/>
            <p:cNvSpPr>
              <a:spLocks noChangeArrowheads="1"/>
            </p:cNvSpPr>
            <p:nvPr/>
          </p:nvSpPr>
          <p:spPr bwMode="auto">
            <a:xfrm>
              <a:off x="2475" y="3146"/>
              <a:ext cx="197"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678" name="Freeform 130"/>
            <p:cNvSpPr>
              <a:spLocks/>
            </p:cNvSpPr>
            <p:nvPr/>
          </p:nvSpPr>
          <p:spPr bwMode="auto">
            <a:xfrm>
              <a:off x="2419" y="1678"/>
              <a:ext cx="301" cy="90"/>
            </a:xfrm>
            <a:custGeom>
              <a:avLst/>
              <a:gdLst>
                <a:gd name="T0" fmla="*/ 150 w 301"/>
                <a:gd name="T1" fmla="*/ 90 h 90"/>
                <a:gd name="T2" fmla="*/ 176 w 301"/>
                <a:gd name="T3" fmla="*/ 88 h 90"/>
                <a:gd name="T4" fmla="*/ 201 w 301"/>
                <a:gd name="T5" fmla="*/ 86 h 90"/>
                <a:gd name="T6" fmla="*/ 225 w 301"/>
                <a:gd name="T7" fmla="*/ 82 h 90"/>
                <a:gd name="T8" fmla="*/ 245 w 301"/>
                <a:gd name="T9" fmla="*/ 79 h 90"/>
                <a:gd name="T10" fmla="*/ 264 w 301"/>
                <a:gd name="T11" fmla="*/ 73 h 90"/>
                <a:gd name="T12" fmla="*/ 279 w 301"/>
                <a:gd name="T13" fmla="*/ 68 h 90"/>
                <a:gd name="T14" fmla="*/ 290 w 301"/>
                <a:gd name="T15" fmla="*/ 60 h 90"/>
                <a:gd name="T16" fmla="*/ 297 w 301"/>
                <a:gd name="T17" fmla="*/ 53 h 90"/>
                <a:gd name="T18" fmla="*/ 301 w 301"/>
                <a:gd name="T19" fmla="*/ 46 h 90"/>
                <a:gd name="T20" fmla="*/ 297 w 301"/>
                <a:gd name="T21" fmla="*/ 36 h 90"/>
                <a:gd name="T22" fmla="*/ 290 w 301"/>
                <a:gd name="T23" fmla="*/ 29 h 90"/>
                <a:gd name="T24" fmla="*/ 279 w 301"/>
                <a:gd name="T25" fmla="*/ 22 h 90"/>
                <a:gd name="T26" fmla="*/ 264 w 301"/>
                <a:gd name="T27" fmla="*/ 16 h 90"/>
                <a:gd name="T28" fmla="*/ 245 w 301"/>
                <a:gd name="T29" fmla="*/ 11 h 90"/>
                <a:gd name="T30" fmla="*/ 225 w 301"/>
                <a:gd name="T31" fmla="*/ 7 h 90"/>
                <a:gd name="T32" fmla="*/ 201 w 301"/>
                <a:gd name="T33" fmla="*/ 3 h 90"/>
                <a:gd name="T34" fmla="*/ 176 w 301"/>
                <a:gd name="T35" fmla="*/ 2 h 90"/>
                <a:gd name="T36" fmla="*/ 150 w 301"/>
                <a:gd name="T37" fmla="*/ 0 h 90"/>
                <a:gd name="T38" fmla="*/ 123 w 301"/>
                <a:gd name="T39" fmla="*/ 2 h 90"/>
                <a:gd name="T40" fmla="*/ 97 w 301"/>
                <a:gd name="T41" fmla="*/ 3 h 90"/>
                <a:gd name="T42" fmla="*/ 73 w 301"/>
                <a:gd name="T43" fmla="*/ 7 h 90"/>
                <a:gd name="T44" fmla="*/ 53 w 301"/>
                <a:gd name="T45" fmla="*/ 11 h 90"/>
                <a:gd name="T46" fmla="*/ 34 w 301"/>
                <a:gd name="T47" fmla="*/ 16 h 90"/>
                <a:gd name="T48" fmla="*/ 20 w 301"/>
                <a:gd name="T49" fmla="*/ 22 h 90"/>
                <a:gd name="T50" fmla="*/ 9 w 301"/>
                <a:gd name="T51" fmla="*/ 29 h 90"/>
                <a:gd name="T52" fmla="*/ 1 w 301"/>
                <a:gd name="T53" fmla="*/ 36 h 90"/>
                <a:gd name="T54" fmla="*/ 0 w 301"/>
                <a:gd name="T55" fmla="*/ 46 h 90"/>
                <a:gd name="T56" fmla="*/ 1 w 301"/>
                <a:gd name="T57" fmla="*/ 53 h 90"/>
                <a:gd name="T58" fmla="*/ 9 w 301"/>
                <a:gd name="T59" fmla="*/ 60 h 90"/>
                <a:gd name="T60" fmla="*/ 20 w 301"/>
                <a:gd name="T61" fmla="*/ 68 h 90"/>
                <a:gd name="T62" fmla="*/ 34 w 301"/>
                <a:gd name="T63" fmla="*/ 73 h 90"/>
                <a:gd name="T64" fmla="*/ 53 w 301"/>
                <a:gd name="T65" fmla="*/ 79 h 90"/>
                <a:gd name="T66" fmla="*/ 73 w 301"/>
                <a:gd name="T67" fmla="*/ 82 h 90"/>
                <a:gd name="T68" fmla="*/ 97 w 301"/>
                <a:gd name="T69" fmla="*/ 86 h 90"/>
                <a:gd name="T70" fmla="*/ 123 w 301"/>
                <a:gd name="T71" fmla="*/ 88 h 90"/>
                <a:gd name="T72" fmla="*/ 150 w 301"/>
                <a:gd name="T73" fmla="*/ 90 h 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1"/>
                <a:gd name="T112" fmla="*/ 0 h 90"/>
                <a:gd name="T113" fmla="*/ 301 w 301"/>
                <a:gd name="T114" fmla="*/ 90 h 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1" h="90">
                  <a:moveTo>
                    <a:pt x="150" y="90"/>
                  </a:moveTo>
                  <a:lnTo>
                    <a:pt x="176" y="88"/>
                  </a:lnTo>
                  <a:lnTo>
                    <a:pt x="201" y="86"/>
                  </a:lnTo>
                  <a:lnTo>
                    <a:pt x="225" y="82"/>
                  </a:lnTo>
                  <a:lnTo>
                    <a:pt x="245" y="79"/>
                  </a:lnTo>
                  <a:lnTo>
                    <a:pt x="264" y="73"/>
                  </a:lnTo>
                  <a:lnTo>
                    <a:pt x="279" y="68"/>
                  </a:lnTo>
                  <a:lnTo>
                    <a:pt x="290" y="60"/>
                  </a:lnTo>
                  <a:lnTo>
                    <a:pt x="297" y="53"/>
                  </a:lnTo>
                  <a:lnTo>
                    <a:pt x="301" y="46"/>
                  </a:lnTo>
                  <a:lnTo>
                    <a:pt x="297" y="36"/>
                  </a:lnTo>
                  <a:lnTo>
                    <a:pt x="290" y="29"/>
                  </a:lnTo>
                  <a:lnTo>
                    <a:pt x="279" y="22"/>
                  </a:lnTo>
                  <a:lnTo>
                    <a:pt x="264" y="16"/>
                  </a:lnTo>
                  <a:lnTo>
                    <a:pt x="245" y="11"/>
                  </a:lnTo>
                  <a:lnTo>
                    <a:pt x="225" y="7"/>
                  </a:lnTo>
                  <a:lnTo>
                    <a:pt x="201" y="3"/>
                  </a:lnTo>
                  <a:lnTo>
                    <a:pt x="176" y="2"/>
                  </a:lnTo>
                  <a:lnTo>
                    <a:pt x="150" y="0"/>
                  </a:lnTo>
                  <a:lnTo>
                    <a:pt x="123" y="2"/>
                  </a:lnTo>
                  <a:lnTo>
                    <a:pt x="97" y="3"/>
                  </a:lnTo>
                  <a:lnTo>
                    <a:pt x="73" y="7"/>
                  </a:lnTo>
                  <a:lnTo>
                    <a:pt x="53" y="11"/>
                  </a:lnTo>
                  <a:lnTo>
                    <a:pt x="34" y="16"/>
                  </a:lnTo>
                  <a:lnTo>
                    <a:pt x="20" y="22"/>
                  </a:lnTo>
                  <a:lnTo>
                    <a:pt x="9" y="29"/>
                  </a:lnTo>
                  <a:lnTo>
                    <a:pt x="1" y="36"/>
                  </a:lnTo>
                  <a:lnTo>
                    <a:pt x="0" y="46"/>
                  </a:lnTo>
                  <a:lnTo>
                    <a:pt x="1" y="53"/>
                  </a:lnTo>
                  <a:lnTo>
                    <a:pt x="9" y="60"/>
                  </a:lnTo>
                  <a:lnTo>
                    <a:pt x="20" y="68"/>
                  </a:lnTo>
                  <a:lnTo>
                    <a:pt x="34" y="73"/>
                  </a:lnTo>
                  <a:lnTo>
                    <a:pt x="53" y="79"/>
                  </a:lnTo>
                  <a:lnTo>
                    <a:pt x="73" y="82"/>
                  </a:lnTo>
                  <a:lnTo>
                    <a:pt x="97" y="86"/>
                  </a:lnTo>
                  <a:lnTo>
                    <a:pt x="123" y="88"/>
                  </a:lnTo>
                  <a:lnTo>
                    <a:pt x="150" y="9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79" name="Freeform 131"/>
            <p:cNvSpPr>
              <a:spLocks/>
            </p:cNvSpPr>
            <p:nvPr/>
          </p:nvSpPr>
          <p:spPr bwMode="auto">
            <a:xfrm>
              <a:off x="2569" y="1762"/>
              <a:ext cx="26" cy="9"/>
            </a:xfrm>
            <a:custGeom>
              <a:avLst/>
              <a:gdLst>
                <a:gd name="T0" fmla="*/ 26 w 26"/>
                <a:gd name="T1" fmla="*/ 8 h 9"/>
                <a:gd name="T2" fmla="*/ 0 w 26"/>
                <a:gd name="T3" fmla="*/ 9 h 9"/>
                <a:gd name="T4" fmla="*/ 0 w 26"/>
                <a:gd name="T5" fmla="*/ 2 h 9"/>
                <a:gd name="T6" fmla="*/ 26 w 26"/>
                <a:gd name="T7" fmla="*/ 0 h 9"/>
                <a:gd name="T8" fmla="*/ 26 w 26"/>
                <a:gd name="T9" fmla="*/ 8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26" y="8"/>
                  </a:moveTo>
                  <a:lnTo>
                    <a:pt x="0" y="9"/>
                  </a:lnTo>
                  <a:lnTo>
                    <a:pt x="0" y="2"/>
                  </a:lnTo>
                  <a:lnTo>
                    <a:pt x="26" y="0"/>
                  </a:lnTo>
                  <a:lnTo>
                    <a:pt x="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0" name="Freeform 132"/>
            <p:cNvSpPr>
              <a:spLocks/>
            </p:cNvSpPr>
            <p:nvPr/>
          </p:nvSpPr>
          <p:spPr bwMode="auto">
            <a:xfrm>
              <a:off x="2595" y="1760"/>
              <a:ext cx="25" cy="10"/>
            </a:xfrm>
            <a:custGeom>
              <a:avLst/>
              <a:gdLst>
                <a:gd name="T0" fmla="*/ 25 w 25"/>
                <a:gd name="T1" fmla="*/ 8 h 10"/>
                <a:gd name="T2" fmla="*/ 0 w 25"/>
                <a:gd name="T3" fmla="*/ 10 h 10"/>
                <a:gd name="T4" fmla="*/ 0 w 25"/>
                <a:gd name="T5" fmla="*/ 2 h 10"/>
                <a:gd name="T6" fmla="*/ 25 w 25"/>
                <a:gd name="T7" fmla="*/ 0 h 10"/>
                <a:gd name="T8" fmla="*/ 25 w 25"/>
                <a:gd name="T9" fmla="*/ 8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8"/>
                  </a:moveTo>
                  <a:lnTo>
                    <a:pt x="0" y="10"/>
                  </a:lnTo>
                  <a:lnTo>
                    <a:pt x="0" y="2"/>
                  </a:lnTo>
                  <a:lnTo>
                    <a:pt x="25"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1" name="Freeform 133"/>
            <p:cNvSpPr>
              <a:spLocks/>
            </p:cNvSpPr>
            <p:nvPr/>
          </p:nvSpPr>
          <p:spPr bwMode="auto">
            <a:xfrm>
              <a:off x="2620" y="1757"/>
              <a:ext cx="24" cy="11"/>
            </a:xfrm>
            <a:custGeom>
              <a:avLst/>
              <a:gdLst>
                <a:gd name="T0" fmla="*/ 24 w 24"/>
                <a:gd name="T1" fmla="*/ 7 h 11"/>
                <a:gd name="T2" fmla="*/ 0 w 24"/>
                <a:gd name="T3" fmla="*/ 11 h 11"/>
                <a:gd name="T4" fmla="*/ 0 w 24"/>
                <a:gd name="T5" fmla="*/ 3 h 11"/>
                <a:gd name="T6" fmla="*/ 24 w 24"/>
                <a:gd name="T7" fmla="*/ 0 h 11"/>
                <a:gd name="T8" fmla="*/ 24 w 24"/>
                <a:gd name="T9" fmla="*/ 7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7"/>
                  </a:moveTo>
                  <a:lnTo>
                    <a:pt x="0" y="11"/>
                  </a:lnTo>
                  <a:lnTo>
                    <a:pt x="0" y="3"/>
                  </a:lnTo>
                  <a:lnTo>
                    <a:pt x="24" y="0"/>
                  </a:lnTo>
                  <a:lnTo>
                    <a:pt x="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2" name="Freeform 134"/>
            <p:cNvSpPr>
              <a:spLocks/>
            </p:cNvSpPr>
            <p:nvPr/>
          </p:nvSpPr>
          <p:spPr bwMode="auto">
            <a:xfrm>
              <a:off x="2644" y="1753"/>
              <a:ext cx="20" cy="11"/>
            </a:xfrm>
            <a:custGeom>
              <a:avLst/>
              <a:gdLst>
                <a:gd name="T0" fmla="*/ 20 w 20"/>
                <a:gd name="T1" fmla="*/ 7 h 11"/>
                <a:gd name="T2" fmla="*/ 0 w 20"/>
                <a:gd name="T3" fmla="*/ 11 h 11"/>
                <a:gd name="T4" fmla="*/ 0 w 20"/>
                <a:gd name="T5" fmla="*/ 4 h 11"/>
                <a:gd name="T6" fmla="*/ 20 w 20"/>
                <a:gd name="T7" fmla="*/ 0 h 11"/>
                <a:gd name="T8" fmla="*/ 20 w 20"/>
                <a:gd name="T9" fmla="*/ 7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7"/>
                  </a:moveTo>
                  <a:lnTo>
                    <a:pt x="0" y="11"/>
                  </a:lnTo>
                  <a:lnTo>
                    <a:pt x="0" y="4"/>
                  </a:lnTo>
                  <a:lnTo>
                    <a:pt x="20" y="0"/>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3" name="Freeform 135"/>
            <p:cNvSpPr>
              <a:spLocks/>
            </p:cNvSpPr>
            <p:nvPr/>
          </p:nvSpPr>
          <p:spPr bwMode="auto">
            <a:xfrm>
              <a:off x="2664" y="1748"/>
              <a:ext cx="21" cy="12"/>
            </a:xfrm>
            <a:custGeom>
              <a:avLst/>
              <a:gdLst>
                <a:gd name="T0" fmla="*/ 21 w 21"/>
                <a:gd name="T1" fmla="*/ 7 h 12"/>
                <a:gd name="T2" fmla="*/ 0 w 21"/>
                <a:gd name="T3" fmla="*/ 12 h 12"/>
                <a:gd name="T4" fmla="*/ 0 w 21"/>
                <a:gd name="T5" fmla="*/ 5 h 12"/>
                <a:gd name="T6" fmla="*/ 17 w 21"/>
                <a:gd name="T7" fmla="*/ 0 h 12"/>
                <a:gd name="T8" fmla="*/ 21 w 21"/>
                <a:gd name="T9" fmla="*/ 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7"/>
                  </a:moveTo>
                  <a:lnTo>
                    <a:pt x="0" y="12"/>
                  </a:lnTo>
                  <a:lnTo>
                    <a:pt x="0" y="5"/>
                  </a:lnTo>
                  <a:lnTo>
                    <a:pt x="17" y="0"/>
                  </a:lnTo>
                  <a:lnTo>
                    <a:pt x="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4" name="Freeform 136"/>
            <p:cNvSpPr>
              <a:spLocks/>
            </p:cNvSpPr>
            <p:nvPr/>
          </p:nvSpPr>
          <p:spPr bwMode="auto">
            <a:xfrm>
              <a:off x="2681" y="1742"/>
              <a:ext cx="18" cy="13"/>
            </a:xfrm>
            <a:custGeom>
              <a:avLst/>
              <a:gdLst>
                <a:gd name="T0" fmla="*/ 18 w 18"/>
                <a:gd name="T1" fmla="*/ 7 h 13"/>
                <a:gd name="T2" fmla="*/ 4 w 18"/>
                <a:gd name="T3" fmla="*/ 13 h 13"/>
                <a:gd name="T4" fmla="*/ 0 w 18"/>
                <a:gd name="T5" fmla="*/ 6 h 13"/>
                <a:gd name="T6" fmla="*/ 15 w 18"/>
                <a:gd name="T7" fmla="*/ 0 h 13"/>
                <a:gd name="T8" fmla="*/ 18 w 18"/>
                <a:gd name="T9" fmla="*/ 7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8" y="7"/>
                  </a:moveTo>
                  <a:lnTo>
                    <a:pt x="4" y="13"/>
                  </a:lnTo>
                  <a:lnTo>
                    <a:pt x="0" y="6"/>
                  </a:lnTo>
                  <a:lnTo>
                    <a:pt x="15"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5" name="Freeform 137"/>
            <p:cNvSpPr>
              <a:spLocks/>
            </p:cNvSpPr>
            <p:nvPr/>
          </p:nvSpPr>
          <p:spPr bwMode="auto">
            <a:xfrm>
              <a:off x="2696" y="1742"/>
              <a:ext cx="3" cy="7"/>
            </a:xfrm>
            <a:custGeom>
              <a:avLst/>
              <a:gdLst>
                <a:gd name="T0" fmla="*/ 3 w 3"/>
                <a:gd name="T1" fmla="*/ 7 h 7"/>
                <a:gd name="T2" fmla="*/ 3 w 3"/>
                <a:gd name="T3" fmla="*/ 7 h 7"/>
                <a:gd name="T4" fmla="*/ 3 w 3"/>
                <a:gd name="T5" fmla="*/ 7 h 7"/>
                <a:gd name="T6" fmla="*/ 0 w 3"/>
                <a:gd name="T7" fmla="*/ 0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3" y="7"/>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6" name="Freeform 138"/>
            <p:cNvSpPr>
              <a:spLocks/>
            </p:cNvSpPr>
            <p:nvPr/>
          </p:nvSpPr>
          <p:spPr bwMode="auto">
            <a:xfrm>
              <a:off x="2696" y="1735"/>
              <a:ext cx="14" cy="14"/>
            </a:xfrm>
            <a:custGeom>
              <a:avLst/>
              <a:gdLst>
                <a:gd name="T0" fmla="*/ 14 w 14"/>
                <a:gd name="T1" fmla="*/ 7 h 14"/>
                <a:gd name="T2" fmla="*/ 3 w 14"/>
                <a:gd name="T3" fmla="*/ 14 h 14"/>
                <a:gd name="T4" fmla="*/ 0 w 14"/>
                <a:gd name="T5" fmla="*/ 7 h 14"/>
                <a:gd name="T6" fmla="*/ 11 w 14"/>
                <a:gd name="T7" fmla="*/ 0 h 14"/>
                <a:gd name="T8" fmla="*/ 14 w 14"/>
                <a:gd name="T9" fmla="*/ 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3" y="14"/>
                  </a:lnTo>
                  <a:lnTo>
                    <a:pt x="0" y="7"/>
                  </a:lnTo>
                  <a:lnTo>
                    <a:pt x="11"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7" name="Freeform 139"/>
            <p:cNvSpPr>
              <a:spLocks/>
            </p:cNvSpPr>
            <p:nvPr/>
          </p:nvSpPr>
          <p:spPr bwMode="auto">
            <a:xfrm>
              <a:off x="2707" y="1729"/>
              <a:ext cx="11" cy="13"/>
            </a:xfrm>
            <a:custGeom>
              <a:avLst/>
              <a:gdLst>
                <a:gd name="T0" fmla="*/ 11 w 11"/>
                <a:gd name="T1" fmla="*/ 6 h 13"/>
                <a:gd name="T2" fmla="*/ 3 w 11"/>
                <a:gd name="T3" fmla="*/ 13 h 13"/>
                <a:gd name="T4" fmla="*/ 0 w 11"/>
                <a:gd name="T5" fmla="*/ 6 h 13"/>
                <a:gd name="T6" fmla="*/ 5 w 11"/>
                <a:gd name="T7" fmla="*/ 0 h 13"/>
                <a:gd name="T8" fmla="*/ 11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6"/>
                  </a:moveTo>
                  <a:lnTo>
                    <a:pt x="3" y="13"/>
                  </a:lnTo>
                  <a:lnTo>
                    <a:pt x="0" y="6"/>
                  </a:lnTo>
                  <a:lnTo>
                    <a:pt x="5" y="0"/>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8" name="Freeform 140"/>
            <p:cNvSpPr>
              <a:spLocks/>
            </p:cNvSpPr>
            <p:nvPr/>
          </p:nvSpPr>
          <p:spPr bwMode="auto">
            <a:xfrm>
              <a:off x="2712" y="1729"/>
              <a:ext cx="8" cy="6"/>
            </a:xfrm>
            <a:custGeom>
              <a:avLst/>
              <a:gdLst>
                <a:gd name="T0" fmla="*/ 6 w 8"/>
                <a:gd name="T1" fmla="*/ 6 h 6"/>
                <a:gd name="T2" fmla="*/ 8 w 8"/>
                <a:gd name="T3" fmla="*/ 4 h 6"/>
                <a:gd name="T4" fmla="*/ 8 w 8"/>
                <a:gd name="T5" fmla="*/ 4 h 6"/>
                <a:gd name="T6" fmla="*/ 0 w 8"/>
                <a:gd name="T7" fmla="*/ 0 h 6"/>
                <a:gd name="T8" fmla="*/ 6 w 8"/>
                <a:gd name="T9" fmla="*/ 6 h 6"/>
                <a:gd name="T10" fmla="*/ 0 60000 65536"/>
                <a:gd name="T11" fmla="*/ 0 60000 65536"/>
                <a:gd name="T12" fmla="*/ 0 60000 65536"/>
                <a:gd name="T13" fmla="*/ 0 60000 65536"/>
                <a:gd name="T14" fmla="*/ 0 60000 65536"/>
                <a:gd name="T15" fmla="*/ 0 w 8"/>
                <a:gd name="T16" fmla="*/ 0 h 6"/>
                <a:gd name="T17" fmla="*/ 8 w 8"/>
                <a:gd name="T18" fmla="*/ 6 h 6"/>
              </a:gdLst>
              <a:ahLst/>
              <a:cxnLst>
                <a:cxn ang="T10">
                  <a:pos x="T0" y="T1"/>
                </a:cxn>
                <a:cxn ang="T11">
                  <a:pos x="T2" y="T3"/>
                </a:cxn>
                <a:cxn ang="T12">
                  <a:pos x="T4" y="T5"/>
                </a:cxn>
                <a:cxn ang="T13">
                  <a:pos x="T6" y="T7"/>
                </a:cxn>
                <a:cxn ang="T14">
                  <a:pos x="T8" y="T9"/>
                </a:cxn>
              </a:cxnLst>
              <a:rect l="T15" t="T16" r="T17" b="T18"/>
              <a:pathLst>
                <a:path w="8" h="6">
                  <a:moveTo>
                    <a:pt x="6" y="6"/>
                  </a:moveTo>
                  <a:lnTo>
                    <a:pt x="8" y="4"/>
                  </a:lnTo>
                  <a:lnTo>
                    <a:pt x="0"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89" name="Freeform 141"/>
            <p:cNvSpPr>
              <a:spLocks/>
            </p:cNvSpPr>
            <p:nvPr/>
          </p:nvSpPr>
          <p:spPr bwMode="auto">
            <a:xfrm>
              <a:off x="2712" y="1724"/>
              <a:ext cx="9" cy="9"/>
            </a:xfrm>
            <a:custGeom>
              <a:avLst/>
              <a:gdLst>
                <a:gd name="T0" fmla="*/ 9 w 9"/>
                <a:gd name="T1" fmla="*/ 3 h 9"/>
                <a:gd name="T2" fmla="*/ 8 w 9"/>
                <a:gd name="T3" fmla="*/ 9 h 9"/>
                <a:gd name="T4" fmla="*/ 0 w 9"/>
                <a:gd name="T5" fmla="*/ 5 h 9"/>
                <a:gd name="T6" fmla="*/ 4 w 9"/>
                <a:gd name="T7" fmla="*/ 0 h 9"/>
                <a:gd name="T8" fmla="*/ 9 w 9"/>
                <a:gd name="T9" fmla="*/ 3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9"/>
                  </a:lnTo>
                  <a:lnTo>
                    <a:pt x="0" y="5"/>
                  </a:lnTo>
                  <a:lnTo>
                    <a:pt x="4" y="0"/>
                  </a:lnTo>
                  <a:lnTo>
                    <a:pt x="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0" name="Freeform 142"/>
            <p:cNvSpPr>
              <a:spLocks/>
            </p:cNvSpPr>
            <p:nvPr/>
          </p:nvSpPr>
          <p:spPr bwMode="auto">
            <a:xfrm>
              <a:off x="2716" y="1720"/>
              <a:ext cx="7" cy="7"/>
            </a:xfrm>
            <a:custGeom>
              <a:avLst/>
              <a:gdLst>
                <a:gd name="T0" fmla="*/ 5 w 7"/>
                <a:gd name="T1" fmla="*/ 7 h 7"/>
                <a:gd name="T2" fmla="*/ 7 w 7"/>
                <a:gd name="T3" fmla="*/ 4 h 7"/>
                <a:gd name="T4" fmla="*/ 7 w 7"/>
                <a:gd name="T5" fmla="*/ 0 h 7"/>
                <a:gd name="T6" fmla="*/ 0 w 7"/>
                <a:gd name="T7" fmla="*/ 4 h 7"/>
                <a:gd name="T8" fmla="*/ 5 w 7"/>
                <a:gd name="T9" fmla="*/ 7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5" y="7"/>
                  </a:moveTo>
                  <a:lnTo>
                    <a:pt x="7" y="4"/>
                  </a:lnTo>
                  <a:lnTo>
                    <a:pt x="7" y="0"/>
                  </a:lnTo>
                  <a:lnTo>
                    <a:pt x="0" y="4"/>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1" name="Freeform 143"/>
            <p:cNvSpPr>
              <a:spLocks/>
            </p:cNvSpPr>
            <p:nvPr/>
          </p:nvSpPr>
          <p:spPr bwMode="auto">
            <a:xfrm>
              <a:off x="2712" y="1714"/>
              <a:ext cx="11" cy="10"/>
            </a:xfrm>
            <a:custGeom>
              <a:avLst/>
              <a:gdLst>
                <a:gd name="T0" fmla="*/ 8 w 11"/>
                <a:gd name="T1" fmla="*/ 0 h 10"/>
                <a:gd name="T2" fmla="*/ 11 w 11"/>
                <a:gd name="T3" fmla="*/ 6 h 10"/>
                <a:gd name="T4" fmla="*/ 4 w 11"/>
                <a:gd name="T5" fmla="*/ 10 h 10"/>
                <a:gd name="T6" fmla="*/ 0 w 11"/>
                <a:gd name="T7" fmla="*/ 2 h 10"/>
                <a:gd name="T8" fmla="*/ 8 w 11"/>
                <a:gd name="T9" fmla="*/ 0 h 10"/>
                <a:gd name="T10" fmla="*/ 0 60000 65536"/>
                <a:gd name="T11" fmla="*/ 0 60000 65536"/>
                <a:gd name="T12" fmla="*/ 0 60000 65536"/>
                <a:gd name="T13" fmla="*/ 0 60000 65536"/>
                <a:gd name="T14" fmla="*/ 0 60000 65536"/>
                <a:gd name="T15" fmla="*/ 0 w 11"/>
                <a:gd name="T16" fmla="*/ 0 h 10"/>
                <a:gd name="T17" fmla="*/ 11 w 11"/>
                <a:gd name="T18" fmla="*/ 10 h 10"/>
              </a:gdLst>
              <a:ahLst/>
              <a:cxnLst>
                <a:cxn ang="T10">
                  <a:pos x="T0" y="T1"/>
                </a:cxn>
                <a:cxn ang="T11">
                  <a:pos x="T2" y="T3"/>
                </a:cxn>
                <a:cxn ang="T12">
                  <a:pos x="T4" y="T5"/>
                </a:cxn>
                <a:cxn ang="T13">
                  <a:pos x="T6" y="T7"/>
                </a:cxn>
                <a:cxn ang="T14">
                  <a:pos x="T8" y="T9"/>
                </a:cxn>
              </a:cxnLst>
              <a:rect l="T15" t="T16" r="T17" b="T18"/>
              <a:pathLst>
                <a:path w="11" h="10">
                  <a:moveTo>
                    <a:pt x="8" y="0"/>
                  </a:moveTo>
                  <a:lnTo>
                    <a:pt x="11" y="6"/>
                  </a:lnTo>
                  <a:lnTo>
                    <a:pt x="4" y="10"/>
                  </a:lnTo>
                  <a:lnTo>
                    <a:pt x="0"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2" name="Freeform 144"/>
            <p:cNvSpPr>
              <a:spLocks/>
            </p:cNvSpPr>
            <p:nvPr/>
          </p:nvSpPr>
          <p:spPr bwMode="auto">
            <a:xfrm>
              <a:off x="2712" y="1711"/>
              <a:ext cx="8" cy="5"/>
            </a:xfrm>
            <a:custGeom>
              <a:avLst/>
              <a:gdLst>
                <a:gd name="T0" fmla="*/ 8 w 8"/>
                <a:gd name="T1" fmla="*/ 3 h 5"/>
                <a:gd name="T2" fmla="*/ 8 w 8"/>
                <a:gd name="T3" fmla="*/ 2 h 5"/>
                <a:gd name="T4" fmla="*/ 6 w 8"/>
                <a:gd name="T5" fmla="*/ 0 h 5"/>
                <a:gd name="T6" fmla="*/ 0 w 8"/>
                <a:gd name="T7" fmla="*/ 5 h 5"/>
                <a:gd name="T8" fmla="*/ 8 w 8"/>
                <a:gd name="T9" fmla="*/ 3 h 5"/>
                <a:gd name="T10" fmla="*/ 0 60000 65536"/>
                <a:gd name="T11" fmla="*/ 0 60000 65536"/>
                <a:gd name="T12" fmla="*/ 0 60000 65536"/>
                <a:gd name="T13" fmla="*/ 0 60000 65536"/>
                <a:gd name="T14" fmla="*/ 0 60000 65536"/>
                <a:gd name="T15" fmla="*/ 0 w 8"/>
                <a:gd name="T16" fmla="*/ 0 h 5"/>
                <a:gd name="T17" fmla="*/ 8 w 8"/>
                <a:gd name="T18" fmla="*/ 5 h 5"/>
              </a:gdLst>
              <a:ahLst/>
              <a:cxnLst>
                <a:cxn ang="T10">
                  <a:pos x="T0" y="T1"/>
                </a:cxn>
                <a:cxn ang="T11">
                  <a:pos x="T2" y="T3"/>
                </a:cxn>
                <a:cxn ang="T12">
                  <a:pos x="T4" y="T5"/>
                </a:cxn>
                <a:cxn ang="T13">
                  <a:pos x="T6" y="T7"/>
                </a:cxn>
                <a:cxn ang="T14">
                  <a:pos x="T8" y="T9"/>
                </a:cxn>
              </a:cxnLst>
              <a:rect l="T15" t="T16" r="T17" b="T18"/>
              <a:pathLst>
                <a:path w="8" h="5">
                  <a:moveTo>
                    <a:pt x="8" y="3"/>
                  </a:moveTo>
                  <a:lnTo>
                    <a:pt x="8" y="2"/>
                  </a:lnTo>
                  <a:lnTo>
                    <a:pt x="6" y="0"/>
                  </a:lnTo>
                  <a:lnTo>
                    <a:pt x="0" y="5"/>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3" name="Freeform 145"/>
            <p:cNvSpPr>
              <a:spLocks/>
            </p:cNvSpPr>
            <p:nvPr/>
          </p:nvSpPr>
          <p:spPr bwMode="auto">
            <a:xfrm>
              <a:off x="2707" y="1703"/>
              <a:ext cx="11" cy="13"/>
            </a:xfrm>
            <a:custGeom>
              <a:avLst/>
              <a:gdLst>
                <a:gd name="T0" fmla="*/ 3 w 11"/>
                <a:gd name="T1" fmla="*/ 0 h 13"/>
                <a:gd name="T2" fmla="*/ 11 w 11"/>
                <a:gd name="T3" fmla="*/ 8 h 13"/>
                <a:gd name="T4" fmla="*/ 5 w 11"/>
                <a:gd name="T5" fmla="*/ 13 h 13"/>
                <a:gd name="T6" fmla="*/ 0 w 11"/>
                <a:gd name="T7" fmla="*/ 8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11" y="8"/>
                  </a:lnTo>
                  <a:lnTo>
                    <a:pt x="5" y="13"/>
                  </a:ln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4" name="Freeform 146"/>
            <p:cNvSpPr>
              <a:spLocks/>
            </p:cNvSpPr>
            <p:nvPr/>
          </p:nvSpPr>
          <p:spPr bwMode="auto">
            <a:xfrm>
              <a:off x="2696" y="1696"/>
              <a:ext cx="14" cy="15"/>
            </a:xfrm>
            <a:custGeom>
              <a:avLst/>
              <a:gdLst>
                <a:gd name="T0" fmla="*/ 3 w 14"/>
                <a:gd name="T1" fmla="*/ 0 h 15"/>
                <a:gd name="T2" fmla="*/ 14 w 14"/>
                <a:gd name="T3" fmla="*/ 7 h 15"/>
                <a:gd name="T4" fmla="*/ 11 w 14"/>
                <a:gd name="T5" fmla="*/ 15 h 15"/>
                <a:gd name="T6" fmla="*/ 0 w 14"/>
                <a:gd name="T7" fmla="*/ 7 h 15"/>
                <a:gd name="T8" fmla="*/ 3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3" y="0"/>
                  </a:moveTo>
                  <a:lnTo>
                    <a:pt x="14" y="7"/>
                  </a:lnTo>
                  <a:lnTo>
                    <a:pt x="11" y="15"/>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5" name="Freeform 147"/>
            <p:cNvSpPr>
              <a:spLocks/>
            </p:cNvSpPr>
            <p:nvPr/>
          </p:nvSpPr>
          <p:spPr bwMode="auto">
            <a:xfrm>
              <a:off x="2696" y="1696"/>
              <a:ext cx="3" cy="7"/>
            </a:xfrm>
            <a:custGeom>
              <a:avLst/>
              <a:gdLst>
                <a:gd name="T0" fmla="*/ 3 w 3"/>
                <a:gd name="T1" fmla="*/ 0 h 7"/>
                <a:gd name="T2" fmla="*/ 3 w 3"/>
                <a:gd name="T3" fmla="*/ 0 h 7"/>
                <a:gd name="T4" fmla="*/ 3 w 3"/>
                <a:gd name="T5" fmla="*/ 0 h 7"/>
                <a:gd name="T6" fmla="*/ 0 w 3"/>
                <a:gd name="T7" fmla="*/ 7 h 7"/>
                <a:gd name="T8" fmla="*/ 3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0"/>
                  </a:moveTo>
                  <a:lnTo>
                    <a:pt x="3" y="0"/>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6" name="Freeform 148"/>
            <p:cNvSpPr>
              <a:spLocks/>
            </p:cNvSpPr>
            <p:nvPr/>
          </p:nvSpPr>
          <p:spPr bwMode="auto">
            <a:xfrm>
              <a:off x="2681" y="1691"/>
              <a:ext cx="18" cy="12"/>
            </a:xfrm>
            <a:custGeom>
              <a:avLst/>
              <a:gdLst>
                <a:gd name="T0" fmla="*/ 4 w 18"/>
                <a:gd name="T1" fmla="*/ 0 h 12"/>
                <a:gd name="T2" fmla="*/ 18 w 18"/>
                <a:gd name="T3" fmla="*/ 5 h 12"/>
                <a:gd name="T4" fmla="*/ 15 w 18"/>
                <a:gd name="T5" fmla="*/ 12 h 12"/>
                <a:gd name="T6" fmla="*/ 0 w 18"/>
                <a:gd name="T7" fmla="*/ 7 h 12"/>
                <a:gd name="T8" fmla="*/ 4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4" y="0"/>
                  </a:moveTo>
                  <a:lnTo>
                    <a:pt x="18" y="5"/>
                  </a:lnTo>
                  <a:lnTo>
                    <a:pt x="15" y="12"/>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7" name="Freeform 149"/>
            <p:cNvSpPr>
              <a:spLocks/>
            </p:cNvSpPr>
            <p:nvPr/>
          </p:nvSpPr>
          <p:spPr bwMode="auto">
            <a:xfrm>
              <a:off x="2664" y="1685"/>
              <a:ext cx="21" cy="13"/>
            </a:xfrm>
            <a:custGeom>
              <a:avLst/>
              <a:gdLst>
                <a:gd name="T0" fmla="*/ 0 w 21"/>
                <a:gd name="T1" fmla="*/ 0 h 13"/>
                <a:gd name="T2" fmla="*/ 21 w 21"/>
                <a:gd name="T3" fmla="*/ 6 h 13"/>
                <a:gd name="T4" fmla="*/ 17 w 21"/>
                <a:gd name="T5" fmla="*/ 13 h 13"/>
                <a:gd name="T6" fmla="*/ 0 w 21"/>
                <a:gd name="T7" fmla="*/ 7 h 13"/>
                <a:gd name="T8" fmla="*/ 0 w 21"/>
                <a:gd name="T9" fmla="*/ 0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0"/>
                  </a:moveTo>
                  <a:lnTo>
                    <a:pt x="21" y="6"/>
                  </a:lnTo>
                  <a:lnTo>
                    <a:pt x="17" y="1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8" name="Freeform 150"/>
            <p:cNvSpPr>
              <a:spLocks/>
            </p:cNvSpPr>
            <p:nvPr/>
          </p:nvSpPr>
          <p:spPr bwMode="auto">
            <a:xfrm>
              <a:off x="2644" y="1681"/>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699" name="Freeform 151"/>
            <p:cNvSpPr>
              <a:spLocks/>
            </p:cNvSpPr>
            <p:nvPr/>
          </p:nvSpPr>
          <p:spPr bwMode="auto">
            <a:xfrm>
              <a:off x="2620" y="1678"/>
              <a:ext cx="24" cy="11"/>
            </a:xfrm>
            <a:custGeom>
              <a:avLst/>
              <a:gdLst>
                <a:gd name="T0" fmla="*/ 0 w 24"/>
                <a:gd name="T1" fmla="*/ 0 h 11"/>
                <a:gd name="T2" fmla="*/ 24 w 24"/>
                <a:gd name="T3" fmla="*/ 3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3"/>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0" name="Freeform 152"/>
            <p:cNvSpPr>
              <a:spLocks/>
            </p:cNvSpPr>
            <p:nvPr/>
          </p:nvSpPr>
          <p:spPr bwMode="auto">
            <a:xfrm>
              <a:off x="2595" y="1676"/>
              <a:ext cx="25" cy="9"/>
            </a:xfrm>
            <a:custGeom>
              <a:avLst/>
              <a:gdLst>
                <a:gd name="T0" fmla="*/ 0 w 25"/>
                <a:gd name="T1" fmla="*/ 0 h 9"/>
                <a:gd name="T2" fmla="*/ 25 w 25"/>
                <a:gd name="T3" fmla="*/ 2 h 9"/>
                <a:gd name="T4" fmla="*/ 25 w 25"/>
                <a:gd name="T5" fmla="*/ 9 h 9"/>
                <a:gd name="T6" fmla="*/ 0 w 25"/>
                <a:gd name="T7" fmla="*/ 7 h 9"/>
                <a:gd name="T8" fmla="*/ 0 w 25"/>
                <a:gd name="T9" fmla="*/ 0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0"/>
                  </a:moveTo>
                  <a:lnTo>
                    <a:pt x="25" y="2"/>
                  </a:lnTo>
                  <a:lnTo>
                    <a:pt x="25"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1" name="Freeform 153"/>
            <p:cNvSpPr>
              <a:spLocks/>
            </p:cNvSpPr>
            <p:nvPr/>
          </p:nvSpPr>
          <p:spPr bwMode="auto">
            <a:xfrm>
              <a:off x="2569" y="1674"/>
              <a:ext cx="26" cy="9"/>
            </a:xfrm>
            <a:custGeom>
              <a:avLst/>
              <a:gdLst>
                <a:gd name="T0" fmla="*/ 0 w 26"/>
                <a:gd name="T1" fmla="*/ 0 h 9"/>
                <a:gd name="T2" fmla="*/ 26 w 26"/>
                <a:gd name="T3" fmla="*/ 2 h 9"/>
                <a:gd name="T4" fmla="*/ 26 w 26"/>
                <a:gd name="T5" fmla="*/ 9 h 9"/>
                <a:gd name="T6" fmla="*/ 0 w 26"/>
                <a:gd name="T7" fmla="*/ 7 h 9"/>
                <a:gd name="T8" fmla="*/ 0 w 26"/>
                <a:gd name="T9" fmla="*/ 0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0"/>
                  </a:moveTo>
                  <a:lnTo>
                    <a:pt x="26" y="2"/>
                  </a:lnTo>
                  <a:lnTo>
                    <a:pt x="26"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2" name="Freeform 154"/>
            <p:cNvSpPr>
              <a:spLocks/>
            </p:cNvSpPr>
            <p:nvPr/>
          </p:nvSpPr>
          <p:spPr bwMode="auto">
            <a:xfrm>
              <a:off x="2542" y="1674"/>
              <a:ext cx="27" cy="9"/>
            </a:xfrm>
            <a:custGeom>
              <a:avLst/>
              <a:gdLst>
                <a:gd name="T0" fmla="*/ 0 w 27"/>
                <a:gd name="T1" fmla="*/ 2 h 9"/>
                <a:gd name="T2" fmla="*/ 27 w 27"/>
                <a:gd name="T3" fmla="*/ 0 h 9"/>
                <a:gd name="T4" fmla="*/ 27 w 27"/>
                <a:gd name="T5" fmla="*/ 7 h 9"/>
                <a:gd name="T6" fmla="*/ 0 w 27"/>
                <a:gd name="T7" fmla="*/ 9 h 9"/>
                <a:gd name="T8" fmla="*/ 0 w 27"/>
                <a:gd name="T9" fmla="*/ 2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0" y="2"/>
                  </a:moveTo>
                  <a:lnTo>
                    <a:pt x="27" y="0"/>
                  </a:lnTo>
                  <a:lnTo>
                    <a:pt x="27"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3" name="Freeform 155"/>
            <p:cNvSpPr>
              <a:spLocks/>
            </p:cNvSpPr>
            <p:nvPr/>
          </p:nvSpPr>
          <p:spPr bwMode="auto">
            <a:xfrm>
              <a:off x="2516" y="1676"/>
              <a:ext cx="26" cy="9"/>
            </a:xfrm>
            <a:custGeom>
              <a:avLst/>
              <a:gdLst>
                <a:gd name="T0" fmla="*/ 0 w 26"/>
                <a:gd name="T1" fmla="*/ 2 h 9"/>
                <a:gd name="T2" fmla="*/ 26 w 26"/>
                <a:gd name="T3" fmla="*/ 0 h 9"/>
                <a:gd name="T4" fmla="*/ 26 w 26"/>
                <a:gd name="T5" fmla="*/ 7 h 9"/>
                <a:gd name="T6" fmla="*/ 0 w 26"/>
                <a:gd name="T7" fmla="*/ 9 h 9"/>
                <a:gd name="T8" fmla="*/ 0 w 26"/>
                <a:gd name="T9" fmla="*/ 2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2"/>
                  </a:moveTo>
                  <a:lnTo>
                    <a:pt x="26" y="0"/>
                  </a:lnTo>
                  <a:lnTo>
                    <a:pt x="26"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4" name="Freeform 156"/>
            <p:cNvSpPr>
              <a:spLocks/>
            </p:cNvSpPr>
            <p:nvPr/>
          </p:nvSpPr>
          <p:spPr bwMode="auto">
            <a:xfrm>
              <a:off x="2492" y="1678"/>
              <a:ext cx="24" cy="11"/>
            </a:xfrm>
            <a:custGeom>
              <a:avLst/>
              <a:gdLst>
                <a:gd name="T0" fmla="*/ 0 w 24"/>
                <a:gd name="T1" fmla="*/ 3 h 11"/>
                <a:gd name="T2" fmla="*/ 24 w 24"/>
                <a:gd name="T3" fmla="*/ 0 h 11"/>
                <a:gd name="T4" fmla="*/ 24 w 24"/>
                <a:gd name="T5" fmla="*/ 7 h 11"/>
                <a:gd name="T6" fmla="*/ 0 w 24"/>
                <a:gd name="T7" fmla="*/ 11 h 11"/>
                <a:gd name="T8" fmla="*/ 0 w 24"/>
                <a:gd name="T9" fmla="*/ 3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3"/>
                  </a:moveTo>
                  <a:lnTo>
                    <a:pt x="24" y="0"/>
                  </a:lnTo>
                  <a:lnTo>
                    <a:pt x="24"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5" name="Freeform 157"/>
            <p:cNvSpPr>
              <a:spLocks/>
            </p:cNvSpPr>
            <p:nvPr/>
          </p:nvSpPr>
          <p:spPr bwMode="auto">
            <a:xfrm>
              <a:off x="2472" y="1681"/>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6" name="Freeform 158"/>
            <p:cNvSpPr>
              <a:spLocks/>
            </p:cNvSpPr>
            <p:nvPr/>
          </p:nvSpPr>
          <p:spPr bwMode="auto">
            <a:xfrm>
              <a:off x="2452" y="1685"/>
              <a:ext cx="20" cy="13"/>
            </a:xfrm>
            <a:custGeom>
              <a:avLst/>
              <a:gdLst>
                <a:gd name="T0" fmla="*/ 0 w 20"/>
                <a:gd name="T1" fmla="*/ 6 h 13"/>
                <a:gd name="T2" fmla="*/ 20 w 20"/>
                <a:gd name="T3" fmla="*/ 0 h 13"/>
                <a:gd name="T4" fmla="*/ 20 w 20"/>
                <a:gd name="T5" fmla="*/ 7 h 13"/>
                <a:gd name="T6" fmla="*/ 3 w 20"/>
                <a:gd name="T7" fmla="*/ 13 h 13"/>
                <a:gd name="T8" fmla="*/ 0 w 20"/>
                <a:gd name="T9" fmla="*/ 6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6"/>
                  </a:moveTo>
                  <a:lnTo>
                    <a:pt x="20" y="0"/>
                  </a:lnTo>
                  <a:lnTo>
                    <a:pt x="20" y="7"/>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7" name="Freeform 159"/>
            <p:cNvSpPr>
              <a:spLocks/>
            </p:cNvSpPr>
            <p:nvPr/>
          </p:nvSpPr>
          <p:spPr bwMode="auto">
            <a:xfrm>
              <a:off x="2437" y="1691"/>
              <a:ext cx="18" cy="12"/>
            </a:xfrm>
            <a:custGeom>
              <a:avLst/>
              <a:gdLst>
                <a:gd name="T0" fmla="*/ 0 w 18"/>
                <a:gd name="T1" fmla="*/ 5 h 12"/>
                <a:gd name="T2" fmla="*/ 15 w 18"/>
                <a:gd name="T3" fmla="*/ 0 h 12"/>
                <a:gd name="T4" fmla="*/ 18 w 18"/>
                <a:gd name="T5" fmla="*/ 7 h 12"/>
                <a:gd name="T6" fmla="*/ 4 w 18"/>
                <a:gd name="T7" fmla="*/ 12 h 12"/>
                <a:gd name="T8" fmla="*/ 0 w 18"/>
                <a:gd name="T9" fmla="*/ 5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5"/>
                  </a:moveTo>
                  <a:lnTo>
                    <a:pt x="15" y="0"/>
                  </a:lnTo>
                  <a:lnTo>
                    <a:pt x="18" y="7"/>
                  </a:lnTo>
                  <a:lnTo>
                    <a:pt x="4" y="1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8" name="Freeform 160"/>
            <p:cNvSpPr>
              <a:spLocks/>
            </p:cNvSpPr>
            <p:nvPr/>
          </p:nvSpPr>
          <p:spPr bwMode="auto">
            <a:xfrm>
              <a:off x="2437" y="1696"/>
              <a:ext cx="4" cy="7"/>
            </a:xfrm>
            <a:custGeom>
              <a:avLst/>
              <a:gdLst>
                <a:gd name="T0" fmla="*/ 0 w 4"/>
                <a:gd name="T1" fmla="*/ 0 h 7"/>
                <a:gd name="T2" fmla="*/ 0 w 4"/>
                <a:gd name="T3" fmla="*/ 0 h 7"/>
                <a:gd name="T4" fmla="*/ 0 w 4"/>
                <a:gd name="T5" fmla="*/ 0 h 7"/>
                <a:gd name="T6" fmla="*/ 4 w 4"/>
                <a:gd name="T7" fmla="*/ 7 h 7"/>
                <a:gd name="T8" fmla="*/ 0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0"/>
                  </a:moveTo>
                  <a:lnTo>
                    <a:pt x="0" y="0"/>
                  </a:lnTo>
                  <a:lnTo>
                    <a:pt x="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09" name="Freeform 161"/>
            <p:cNvSpPr>
              <a:spLocks/>
            </p:cNvSpPr>
            <p:nvPr/>
          </p:nvSpPr>
          <p:spPr bwMode="auto">
            <a:xfrm>
              <a:off x="2426" y="1696"/>
              <a:ext cx="15" cy="15"/>
            </a:xfrm>
            <a:custGeom>
              <a:avLst/>
              <a:gdLst>
                <a:gd name="T0" fmla="*/ 0 w 15"/>
                <a:gd name="T1" fmla="*/ 7 h 15"/>
                <a:gd name="T2" fmla="*/ 11 w 15"/>
                <a:gd name="T3" fmla="*/ 0 h 15"/>
                <a:gd name="T4" fmla="*/ 15 w 15"/>
                <a:gd name="T5" fmla="*/ 7 h 15"/>
                <a:gd name="T6" fmla="*/ 4 w 15"/>
                <a:gd name="T7" fmla="*/ 15 h 15"/>
                <a:gd name="T8" fmla="*/ 0 w 15"/>
                <a:gd name="T9" fmla="*/ 7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7"/>
                  </a:moveTo>
                  <a:lnTo>
                    <a:pt x="11" y="0"/>
                  </a:lnTo>
                  <a:lnTo>
                    <a:pt x="15" y="7"/>
                  </a:lnTo>
                  <a:lnTo>
                    <a:pt x="4"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0" name="Freeform 162"/>
            <p:cNvSpPr>
              <a:spLocks/>
            </p:cNvSpPr>
            <p:nvPr/>
          </p:nvSpPr>
          <p:spPr bwMode="auto">
            <a:xfrm>
              <a:off x="2419" y="1703"/>
              <a:ext cx="11" cy="13"/>
            </a:xfrm>
            <a:custGeom>
              <a:avLst/>
              <a:gdLst>
                <a:gd name="T0" fmla="*/ 0 w 11"/>
                <a:gd name="T1" fmla="*/ 8 h 13"/>
                <a:gd name="T2" fmla="*/ 7 w 11"/>
                <a:gd name="T3" fmla="*/ 0 h 13"/>
                <a:gd name="T4" fmla="*/ 11 w 11"/>
                <a:gd name="T5" fmla="*/ 8 h 13"/>
                <a:gd name="T6" fmla="*/ 5 w 11"/>
                <a:gd name="T7" fmla="*/ 13 h 13"/>
                <a:gd name="T8" fmla="*/ 0 w 11"/>
                <a:gd name="T9" fmla="*/ 8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8"/>
                  </a:moveTo>
                  <a:lnTo>
                    <a:pt x="7" y="0"/>
                  </a:lnTo>
                  <a:lnTo>
                    <a:pt x="11" y="8"/>
                  </a:lnTo>
                  <a:lnTo>
                    <a:pt x="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1" name="Freeform 163"/>
            <p:cNvSpPr>
              <a:spLocks/>
            </p:cNvSpPr>
            <p:nvPr/>
          </p:nvSpPr>
          <p:spPr bwMode="auto">
            <a:xfrm>
              <a:off x="2417" y="1711"/>
              <a:ext cx="7" cy="5"/>
            </a:xfrm>
            <a:custGeom>
              <a:avLst/>
              <a:gdLst>
                <a:gd name="T0" fmla="*/ 2 w 7"/>
                <a:gd name="T1" fmla="*/ 0 h 5"/>
                <a:gd name="T2" fmla="*/ 0 w 7"/>
                <a:gd name="T3" fmla="*/ 2 h 5"/>
                <a:gd name="T4" fmla="*/ 0 w 7"/>
                <a:gd name="T5" fmla="*/ 3 h 5"/>
                <a:gd name="T6" fmla="*/ 7 w 7"/>
                <a:gd name="T7" fmla="*/ 5 h 5"/>
                <a:gd name="T8" fmla="*/ 2 w 7"/>
                <a:gd name="T9" fmla="*/ 0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2" y="0"/>
                  </a:moveTo>
                  <a:lnTo>
                    <a:pt x="0" y="2"/>
                  </a:lnTo>
                  <a:lnTo>
                    <a:pt x="0" y="3"/>
                  </a:lnTo>
                  <a:lnTo>
                    <a:pt x="7" y="5"/>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2" name="Freeform 164"/>
            <p:cNvSpPr>
              <a:spLocks/>
            </p:cNvSpPr>
            <p:nvPr/>
          </p:nvSpPr>
          <p:spPr bwMode="auto">
            <a:xfrm>
              <a:off x="2415" y="1714"/>
              <a:ext cx="9" cy="10"/>
            </a:xfrm>
            <a:custGeom>
              <a:avLst/>
              <a:gdLst>
                <a:gd name="T0" fmla="*/ 0 w 9"/>
                <a:gd name="T1" fmla="*/ 8 h 10"/>
                <a:gd name="T2" fmla="*/ 2 w 9"/>
                <a:gd name="T3" fmla="*/ 0 h 10"/>
                <a:gd name="T4" fmla="*/ 9 w 9"/>
                <a:gd name="T5" fmla="*/ 2 h 10"/>
                <a:gd name="T6" fmla="*/ 7 w 9"/>
                <a:gd name="T7" fmla="*/ 10 h 10"/>
                <a:gd name="T8" fmla="*/ 0 w 9"/>
                <a:gd name="T9" fmla="*/ 8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8"/>
                  </a:moveTo>
                  <a:lnTo>
                    <a:pt x="2" y="0"/>
                  </a:lnTo>
                  <a:lnTo>
                    <a:pt x="9" y="2"/>
                  </a:lnTo>
                  <a:lnTo>
                    <a:pt x="7" y="1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3" name="Freeform 165"/>
            <p:cNvSpPr>
              <a:spLocks/>
            </p:cNvSpPr>
            <p:nvPr/>
          </p:nvSpPr>
          <p:spPr bwMode="auto">
            <a:xfrm>
              <a:off x="2415" y="1722"/>
              <a:ext cx="7" cy="3"/>
            </a:xfrm>
            <a:custGeom>
              <a:avLst/>
              <a:gdLst>
                <a:gd name="T0" fmla="*/ 0 w 7"/>
                <a:gd name="T1" fmla="*/ 0 h 3"/>
                <a:gd name="T2" fmla="*/ 0 w 7"/>
                <a:gd name="T3" fmla="*/ 2 h 3"/>
                <a:gd name="T4" fmla="*/ 0 w 7"/>
                <a:gd name="T5" fmla="*/ 3 h 3"/>
                <a:gd name="T6" fmla="*/ 7 w 7"/>
                <a:gd name="T7" fmla="*/ 2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0"/>
                  </a:moveTo>
                  <a:lnTo>
                    <a:pt x="0" y="2"/>
                  </a:lnTo>
                  <a:lnTo>
                    <a:pt x="0" y="3"/>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4" name="Freeform 166"/>
            <p:cNvSpPr>
              <a:spLocks/>
            </p:cNvSpPr>
            <p:nvPr/>
          </p:nvSpPr>
          <p:spPr bwMode="auto">
            <a:xfrm>
              <a:off x="2415" y="1724"/>
              <a:ext cx="9" cy="7"/>
            </a:xfrm>
            <a:custGeom>
              <a:avLst/>
              <a:gdLst>
                <a:gd name="T0" fmla="*/ 2 w 9"/>
                <a:gd name="T1" fmla="*/ 7 h 7"/>
                <a:gd name="T2" fmla="*/ 0 w 9"/>
                <a:gd name="T3" fmla="*/ 1 h 7"/>
                <a:gd name="T4" fmla="*/ 7 w 9"/>
                <a:gd name="T5" fmla="*/ 0 h 7"/>
                <a:gd name="T6" fmla="*/ 9 w 9"/>
                <a:gd name="T7" fmla="*/ 5 h 7"/>
                <a:gd name="T8" fmla="*/ 2 w 9"/>
                <a:gd name="T9" fmla="*/ 7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2" y="7"/>
                  </a:moveTo>
                  <a:lnTo>
                    <a:pt x="0" y="1"/>
                  </a:lnTo>
                  <a:lnTo>
                    <a:pt x="7" y="0"/>
                  </a:lnTo>
                  <a:lnTo>
                    <a:pt x="9" y="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5" name="Freeform 167"/>
            <p:cNvSpPr>
              <a:spLocks/>
            </p:cNvSpPr>
            <p:nvPr/>
          </p:nvSpPr>
          <p:spPr bwMode="auto">
            <a:xfrm>
              <a:off x="2417" y="1729"/>
              <a:ext cx="7" cy="6"/>
            </a:xfrm>
            <a:custGeom>
              <a:avLst/>
              <a:gdLst>
                <a:gd name="T0" fmla="*/ 0 w 7"/>
                <a:gd name="T1" fmla="*/ 2 h 6"/>
                <a:gd name="T2" fmla="*/ 0 w 7"/>
                <a:gd name="T3" fmla="*/ 4 h 6"/>
                <a:gd name="T4" fmla="*/ 2 w 7"/>
                <a:gd name="T5" fmla="*/ 6 h 6"/>
                <a:gd name="T6" fmla="*/ 7 w 7"/>
                <a:gd name="T7" fmla="*/ 0 h 6"/>
                <a:gd name="T8" fmla="*/ 0 w 7"/>
                <a:gd name="T9" fmla="*/ 2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2"/>
                  </a:moveTo>
                  <a:lnTo>
                    <a:pt x="0" y="4"/>
                  </a:lnTo>
                  <a:lnTo>
                    <a:pt x="2" y="6"/>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6" name="Freeform 168"/>
            <p:cNvSpPr>
              <a:spLocks/>
            </p:cNvSpPr>
            <p:nvPr/>
          </p:nvSpPr>
          <p:spPr bwMode="auto">
            <a:xfrm>
              <a:off x="2419" y="1729"/>
              <a:ext cx="11" cy="13"/>
            </a:xfrm>
            <a:custGeom>
              <a:avLst/>
              <a:gdLst>
                <a:gd name="T0" fmla="*/ 7 w 11"/>
                <a:gd name="T1" fmla="*/ 13 h 13"/>
                <a:gd name="T2" fmla="*/ 0 w 11"/>
                <a:gd name="T3" fmla="*/ 6 h 13"/>
                <a:gd name="T4" fmla="*/ 5 w 11"/>
                <a:gd name="T5" fmla="*/ 0 h 13"/>
                <a:gd name="T6" fmla="*/ 11 w 11"/>
                <a:gd name="T7" fmla="*/ 6 h 13"/>
                <a:gd name="T8" fmla="*/ 7 w 11"/>
                <a:gd name="T9" fmla="*/ 13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7" y="13"/>
                  </a:moveTo>
                  <a:lnTo>
                    <a:pt x="0" y="6"/>
                  </a:lnTo>
                  <a:lnTo>
                    <a:pt x="5" y="0"/>
                  </a:lnTo>
                  <a:lnTo>
                    <a:pt x="11" y="6"/>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7" name="Freeform 169"/>
            <p:cNvSpPr>
              <a:spLocks/>
            </p:cNvSpPr>
            <p:nvPr/>
          </p:nvSpPr>
          <p:spPr bwMode="auto">
            <a:xfrm>
              <a:off x="2426" y="1735"/>
              <a:ext cx="15" cy="14"/>
            </a:xfrm>
            <a:custGeom>
              <a:avLst/>
              <a:gdLst>
                <a:gd name="T0" fmla="*/ 11 w 15"/>
                <a:gd name="T1" fmla="*/ 14 h 14"/>
                <a:gd name="T2" fmla="*/ 0 w 15"/>
                <a:gd name="T3" fmla="*/ 7 h 14"/>
                <a:gd name="T4" fmla="*/ 4 w 15"/>
                <a:gd name="T5" fmla="*/ 0 h 14"/>
                <a:gd name="T6" fmla="*/ 15 w 15"/>
                <a:gd name="T7" fmla="*/ 7 h 14"/>
                <a:gd name="T8" fmla="*/ 11 w 15"/>
                <a:gd name="T9" fmla="*/ 14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1" y="14"/>
                  </a:moveTo>
                  <a:lnTo>
                    <a:pt x="0" y="7"/>
                  </a:lnTo>
                  <a:lnTo>
                    <a:pt x="4" y="0"/>
                  </a:lnTo>
                  <a:lnTo>
                    <a:pt x="15" y="7"/>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8" name="Freeform 170"/>
            <p:cNvSpPr>
              <a:spLocks/>
            </p:cNvSpPr>
            <p:nvPr/>
          </p:nvSpPr>
          <p:spPr bwMode="auto">
            <a:xfrm>
              <a:off x="2437" y="1742"/>
              <a:ext cx="4" cy="7"/>
            </a:xfrm>
            <a:custGeom>
              <a:avLst/>
              <a:gdLst>
                <a:gd name="T0" fmla="*/ 0 w 4"/>
                <a:gd name="T1" fmla="*/ 7 h 7"/>
                <a:gd name="T2" fmla="*/ 0 w 4"/>
                <a:gd name="T3" fmla="*/ 7 h 7"/>
                <a:gd name="T4" fmla="*/ 0 w 4"/>
                <a:gd name="T5" fmla="*/ 7 h 7"/>
                <a:gd name="T6" fmla="*/ 4 w 4"/>
                <a:gd name="T7" fmla="*/ 0 h 7"/>
                <a:gd name="T8" fmla="*/ 0 w 4"/>
                <a:gd name="T9" fmla="*/ 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0" y="7"/>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19" name="Freeform 171"/>
            <p:cNvSpPr>
              <a:spLocks/>
            </p:cNvSpPr>
            <p:nvPr/>
          </p:nvSpPr>
          <p:spPr bwMode="auto">
            <a:xfrm>
              <a:off x="2437" y="1742"/>
              <a:ext cx="18" cy="13"/>
            </a:xfrm>
            <a:custGeom>
              <a:avLst/>
              <a:gdLst>
                <a:gd name="T0" fmla="*/ 15 w 18"/>
                <a:gd name="T1" fmla="*/ 13 h 13"/>
                <a:gd name="T2" fmla="*/ 0 w 18"/>
                <a:gd name="T3" fmla="*/ 7 h 13"/>
                <a:gd name="T4" fmla="*/ 4 w 18"/>
                <a:gd name="T5" fmla="*/ 0 h 13"/>
                <a:gd name="T6" fmla="*/ 18 w 18"/>
                <a:gd name="T7" fmla="*/ 6 h 13"/>
                <a:gd name="T8" fmla="*/ 15 w 18"/>
                <a:gd name="T9" fmla="*/ 13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5" y="13"/>
                  </a:moveTo>
                  <a:lnTo>
                    <a:pt x="0" y="7"/>
                  </a:lnTo>
                  <a:lnTo>
                    <a:pt x="4" y="0"/>
                  </a:lnTo>
                  <a:lnTo>
                    <a:pt x="18" y="6"/>
                  </a:lnTo>
                  <a:lnTo>
                    <a:pt x="1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0" name="Freeform 172"/>
            <p:cNvSpPr>
              <a:spLocks/>
            </p:cNvSpPr>
            <p:nvPr/>
          </p:nvSpPr>
          <p:spPr bwMode="auto">
            <a:xfrm>
              <a:off x="2452" y="1748"/>
              <a:ext cx="20" cy="12"/>
            </a:xfrm>
            <a:custGeom>
              <a:avLst/>
              <a:gdLst>
                <a:gd name="T0" fmla="*/ 20 w 20"/>
                <a:gd name="T1" fmla="*/ 12 h 12"/>
                <a:gd name="T2" fmla="*/ 0 w 20"/>
                <a:gd name="T3" fmla="*/ 7 h 12"/>
                <a:gd name="T4" fmla="*/ 3 w 20"/>
                <a:gd name="T5" fmla="*/ 0 h 12"/>
                <a:gd name="T6" fmla="*/ 20 w 20"/>
                <a:gd name="T7" fmla="*/ 5 h 12"/>
                <a:gd name="T8" fmla="*/ 20 w 20"/>
                <a:gd name="T9" fmla="*/ 12 h 12"/>
                <a:gd name="T10" fmla="*/ 0 60000 65536"/>
                <a:gd name="T11" fmla="*/ 0 60000 65536"/>
                <a:gd name="T12" fmla="*/ 0 60000 65536"/>
                <a:gd name="T13" fmla="*/ 0 60000 65536"/>
                <a:gd name="T14" fmla="*/ 0 60000 65536"/>
                <a:gd name="T15" fmla="*/ 0 w 20"/>
                <a:gd name="T16" fmla="*/ 0 h 12"/>
                <a:gd name="T17" fmla="*/ 20 w 20"/>
                <a:gd name="T18" fmla="*/ 12 h 12"/>
              </a:gdLst>
              <a:ahLst/>
              <a:cxnLst>
                <a:cxn ang="T10">
                  <a:pos x="T0" y="T1"/>
                </a:cxn>
                <a:cxn ang="T11">
                  <a:pos x="T2" y="T3"/>
                </a:cxn>
                <a:cxn ang="T12">
                  <a:pos x="T4" y="T5"/>
                </a:cxn>
                <a:cxn ang="T13">
                  <a:pos x="T6" y="T7"/>
                </a:cxn>
                <a:cxn ang="T14">
                  <a:pos x="T8" y="T9"/>
                </a:cxn>
              </a:cxnLst>
              <a:rect l="T15" t="T16" r="T17" b="T18"/>
              <a:pathLst>
                <a:path w="20" h="12">
                  <a:moveTo>
                    <a:pt x="20" y="12"/>
                  </a:moveTo>
                  <a:lnTo>
                    <a:pt x="0" y="7"/>
                  </a:lnTo>
                  <a:lnTo>
                    <a:pt x="3" y="0"/>
                  </a:lnTo>
                  <a:lnTo>
                    <a:pt x="20" y="5"/>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1" name="Freeform 173"/>
            <p:cNvSpPr>
              <a:spLocks/>
            </p:cNvSpPr>
            <p:nvPr/>
          </p:nvSpPr>
          <p:spPr bwMode="auto">
            <a:xfrm>
              <a:off x="2472" y="1753"/>
              <a:ext cx="20" cy="11"/>
            </a:xfrm>
            <a:custGeom>
              <a:avLst/>
              <a:gdLst>
                <a:gd name="T0" fmla="*/ 20 w 20"/>
                <a:gd name="T1" fmla="*/ 11 h 11"/>
                <a:gd name="T2" fmla="*/ 0 w 20"/>
                <a:gd name="T3" fmla="*/ 7 h 11"/>
                <a:gd name="T4" fmla="*/ 0 w 20"/>
                <a:gd name="T5" fmla="*/ 0 h 11"/>
                <a:gd name="T6" fmla="*/ 20 w 20"/>
                <a:gd name="T7" fmla="*/ 4 h 11"/>
                <a:gd name="T8" fmla="*/ 20 w 20"/>
                <a:gd name="T9" fmla="*/ 11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11"/>
                  </a:moveTo>
                  <a:lnTo>
                    <a:pt x="0" y="7"/>
                  </a:lnTo>
                  <a:lnTo>
                    <a:pt x="0" y="0"/>
                  </a:lnTo>
                  <a:lnTo>
                    <a:pt x="20" y="4"/>
                  </a:lnTo>
                  <a:lnTo>
                    <a:pt x="2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2" name="Freeform 174"/>
            <p:cNvSpPr>
              <a:spLocks/>
            </p:cNvSpPr>
            <p:nvPr/>
          </p:nvSpPr>
          <p:spPr bwMode="auto">
            <a:xfrm>
              <a:off x="2492" y="1757"/>
              <a:ext cx="24" cy="11"/>
            </a:xfrm>
            <a:custGeom>
              <a:avLst/>
              <a:gdLst>
                <a:gd name="T0" fmla="*/ 24 w 24"/>
                <a:gd name="T1" fmla="*/ 11 h 11"/>
                <a:gd name="T2" fmla="*/ 0 w 24"/>
                <a:gd name="T3" fmla="*/ 7 h 11"/>
                <a:gd name="T4" fmla="*/ 0 w 24"/>
                <a:gd name="T5" fmla="*/ 0 h 11"/>
                <a:gd name="T6" fmla="*/ 24 w 24"/>
                <a:gd name="T7" fmla="*/ 3 h 11"/>
                <a:gd name="T8" fmla="*/ 24 w 24"/>
                <a:gd name="T9" fmla="*/ 11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11"/>
                  </a:moveTo>
                  <a:lnTo>
                    <a:pt x="0" y="7"/>
                  </a:lnTo>
                  <a:lnTo>
                    <a:pt x="0" y="0"/>
                  </a:lnTo>
                  <a:lnTo>
                    <a:pt x="24" y="3"/>
                  </a:lnTo>
                  <a:lnTo>
                    <a:pt x="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3" name="Freeform 175"/>
            <p:cNvSpPr>
              <a:spLocks/>
            </p:cNvSpPr>
            <p:nvPr/>
          </p:nvSpPr>
          <p:spPr bwMode="auto">
            <a:xfrm>
              <a:off x="2516" y="1760"/>
              <a:ext cx="26" cy="10"/>
            </a:xfrm>
            <a:custGeom>
              <a:avLst/>
              <a:gdLst>
                <a:gd name="T0" fmla="*/ 26 w 26"/>
                <a:gd name="T1" fmla="*/ 10 h 10"/>
                <a:gd name="T2" fmla="*/ 0 w 26"/>
                <a:gd name="T3" fmla="*/ 8 h 10"/>
                <a:gd name="T4" fmla="*/ 0 w 26"/>
                <a:gd name="T5" fmla="*/ 0 h 10"/>
                <a:gd name="T6" fmla="*/ 26 w 26"/>
                <a:gd name="T7" fmla="*/ 2 h 10"/>
                <a:gd name="T8" fmla="*/ 26 w 26"/>
                <a:gd name="T9" fmla="*/ 10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6" y="10"/>
                  </a:moveTo>
                  <a:lnTo>
                    <a:pt x="0" y="8"/>
                  </a:lnTo>
                  <a:lnTo>
                    <a:pt x="0" y="0"/>
                  </a:lnTo>
                  <a:lnTo>
                    <a:pt x="26" y="2"/>
                  </a:ln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4" name="Freeform 176"/>
            <p:cNvSpPr>
              <a:spLocks/>
            </p:cNvSpPr>
            <p:nvPr/>
          </p:nvSpPr>
          <p:spPr bwMode="auto">
            <a:xfrm>
              <a:off x="2542" y="1762"/>
              <a:ext cx="27" cy="9"/>
            </a:xfrm>
            <a:custGeom>
              <a:avLst/>
              <a:gdLst>
                <a:gd name="T0" fmla="*/ 0 w 27"/>
                <a:gd name="T1" fmla="*/ 8 h 9"/>
                <a:gd name="T2" fmla="*/ 0 w 27"/>
                <a:gd name="T3" fmla="*/ 0 h 9"/>
                <a:gd name="T4" fmla="*/ 27 w 27"/>
                <a:gd name="T5" fmla="*/ 2 h 9"/>
                <a:gd name="T6" fmla="*/ 27 w 27"/>
                <a:gd name="T7" fmla="*/ 9 h 9"/>
                <a:gd name="T8" fmla="*/ 0 w 27"/>
                <a:gd name="T9" fmla="*/ 8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0" y="8"/>
                  </a:moveTo>
                  <a:lnTo>
                    <a:pt x="0" y="0"/>
                  </a:lnTo>
                  <a:lnTo>
                    <a:pt x="27" y="2"/>
                  </a:lnTo>
                  <a:lnTo>
                    <a:pt x="27" y="9"/>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5" name="Rectangle 177"/>
            <p:cNvSpPr>
              <a:spLocks noChangeArrowheads="1"/>
            </p:cNvSpPr>
            <p:nvPr/>
          </p:nvSpPr>
          <p:spPr bwMode="auto">
            <a:xfrm>
              <a:off x="2944" y="185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2</a:t>
              </a:r>
              <a:endParaRPr lang="en-US" altLang="zh-TW"/>
            </a:p>
          </p:txBody>
        </p:sp>
        <p:sp>
          <p:nvSpPr>
            <p:cNvPr id="13726" name="Freeform 178"/>
            <p:cNvSpPr>
              <a:spLocks/>
            </p:cNvSpPr>
            <p:nvPr/>
          </p:nvSpPr>
          <p:spPr bwMode="auto">
            <a:xfrm>
              <a:off x="3092" y="3637"/>
              <a:ext cx="9" cy="9"/>
            </a:xfrm>
            <a:custGeom>
              <a:avLst/>
              <a:gdLst>
                <a:gd name="T0" fmla="*/ 0 w 9"/>
                <a:gd name="T1" fmla="*/ 7 h 9"/>
                <a:gd name="T2" fmla="*/ 2 w 9"/>
                <a:gd name="T3" fmla="*/ 0 h 9"/>
                <a:gd name="T4" fmla="*/ 9 w 9"/>
                <a:gd name="T5" fmla="*/ 0 h 9"/>
                <a:gd name="T6" fmla="*/ 7 w 9"/>
                <a:gd name="T7" fmla="*/ 9 h 9"/>
                <a:gd name="T8" fmla="*/ 0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7"/>
                  </a:moveTo>
                  <a:lnTo>
                    <a:pt x="2" y="0"/>
                  </a:lnTo>
                  <a:lnTo>
                    <a:pt x="9" y="0"/>
                  </a:lnTo>
                  <a:lnTo>
                    <a:pt x="7" y="9"/>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7" name="Freeform 179"/>
            <p:cNvSpPr>
              <a:spLocks/>
            </p:cNvSpPr>
            <p:nvPr/>
          </p:nvSpPr>
          <p:spPr bwMode="auto">
            <a:xfrm>
              <a:off x="3092" y="3644"/>
              <a:ext cx="7" cy="6"/>
            </a:xfrm>
            <a:custGeom>
              <a:avLst/>
              <a:gdLst>
                <a:gd name="T0" fmla="*/ 0 w 7"/>
                <a:gd name="T1" fmla="*/ 0 h 6"/>
                <a:gd name="T2" fmla="*/ 6 w 7"/>
                <a:gd name="T3" fmla="*/ 6 h 6"/>
                <a:gd name="T4" fmla="*/ 7 w 7"/>
                <a:gd name="T5" fmla="*/ 4 h 6"/>
                <a:gd name="T6" fmla="*/ 7 w 7"/>
                <a:gd name="T7" fmla="*/ 2 h 6"/>
                <a:gd name="T8" fmla="*/ 0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0"/>
                  </a:moveTo>
                  <a:lnTo>
                    <a:pt x="6" y="6"/>
                  </a:lnTo>
                  <a:lnTo>
                    <a:pt x="7"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8" name="Freeform 180"/>
            <p:cNvSpPr>
              <a:spLocks/>
            </p:cNvSpPr>
            <p:nvPr/>
          </p:nvSpPr>
          <p:spPr bwMode="auto">
            <a:xfrm>
              <a:off x="3087" y="3644"/>
              <a:ext cx="11" cy="13"/>
            </a:xfrm>
            <a:custGeom>
              <a:avLst/>
              <a:gdLst>
                <a:gd name="T0" fmla="*/ 0 w 11"/>
                <a:gd name="T1" fmla="*/ 6 h 13"/>
                <a:gd name="T2" fmla="*/ 5 w 11"/>
                <a:gd name="T3" fmla="*/ 0 h 13"/>
                <a:gd name="T4" fmla="*/ 11 w 11"/>
                <a:gd name="T5" fmla="*/ 6 h 13"/>
                <a:gd name="T6" fmla="*/ 3 w 11"/>
                <a:gd name="T7" fmla="*/ 13 h 13"/>
                <a:gd name="T8" fmla="*/ 0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6"/>
                  </a:moveTo>
                  <a:lnTo>
                    <a:pt x="5" y="0"/>
                  </a:lnTo>
                  <a:lnTo>
                    <a:pt x="11" y="6"/>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29" name="Freeform 181"/>
            <p:cNvSpPr>
              <a:spLocks/>
            </p:cNvSpPr>
            <p:nvPr/>
          </p:nvSpPr>
          <p:spPr bwMode="auto">
            <a:xfrm>
              <a:off x="3076" y="3650"/>
              <a:ext cx="14" cy="15"/>
            </a:xfrm>
            <a:custGeom>
              <a:avLst/>
              <a:gdLst>
                <a:gd name="T0" fmla="*/ 0 w 14"/>
                <a:gd name="T1" fmla="*/ 7 h 15"/>
                <a:gd name="T2" fmla="*/ 11 w 14"/>
                <a:gd name="T3" fmla="*/ 0 h 15"/>
                <a:gd name="T4" fmla="*/ 14 w 14"/>
                <a:gd name="T5" fmla="*/ 7 h 15"/>
                <a:gd name="T6" fmla="*/ 3 w 14"/>
                <a:gd name="T7" fmla="*/ 15 h 15"/>
                <a:gd name="T8" fmla="*/ 0 w 14"/>
                <a:gd name="T9" fmla="*/ 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7"/>
                  </a:moveTo>
                  <a:lnTo>
                    <a:pt x="11" y="0"/>
                  </a:lnTo>
                  <a:lnTo>
                    <a:pt x="14" y="7"/>
                  </a:lnTo>
                  <a:lnTo>
                    <a:pt x="3"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0" name="Freeform 182"/>
            <p:cNvSpPr>
              <a:spLocks/>
            </p:cNvSpPr>
            <p:nvPr/>
          </p:nvSpPr>
          <p:spPr bwMode="auto">
            <a:xfrm>
              <a:off x="3076" y="3657"/>
              <a:ext cx="3" cy="8"/>
            </a:xfrm>
            <a:custGeom>
              <a:avLst/>
              <a:gdLst>
                <a:gd name="T0" fmla="*/ 0 w 3"/>
                <a:gd name="T1" fmla="*/ 0 h 8"/>
                <a:gd name="T2" fmla="*/ 3 w 3"/>
                <a:gd name="T3" fmla="*/ 8 h 8"/>
                <a:gd name="T4" fmla="*/ 3 w 3"/>
                <a:gd name="T5" fmla="*/ 8 h 8"/>
                <a:gd name="T6" fmla="*/ 3 w 3"/>
                <a:gd name="T7" fmla="*/ 8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1" name="Freeform 183"/>
            <p:cNvSpPr>
              <a:spLocks/>
            </p:cNvSpPr>
            <p:nvPr/>
          </p:nvSpPr>
          <p:spPr bwMode="auto">
            <a:xfrm>
              <a:off x="3061" y="3657"/>
              <a:ext cx="18" cy="13"/>
            </a:xfrm>
            <a:custGeom>
              <a:avLst/>
              <a:gdLst>
                <a:gd name="T0" fmla="*/ 0 w 18"/>
                <a:gd name="T1" fmla="*/ 6 h 13"/>
                <a:gd name="T2" fmla="*/ 15 w 18"/>
                <a:gd name="T3" fmla="*/ 0 h 13"/>
                <a:gd name="T4" fmla="*/ 18 w 18"/>
                <a:gd name="T5" fmla="*/ 8 h 13"/>
                <a:gd name="T6" fmla="*/ 4 w 18"/>
                <a:gd name="T7" fmla="*/ 13 h 13"/>
                <a:gd name="T8" fmla="*/ 0 w 18"/>
                <a:gd name="T9" fmla="*/ 6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0" y="6"/>
                  </a:moveTo>
                  <a:lnTo>
                    <a:pt x="15" y="0"/>
                  </a:lnTo>
                  <a:lnTo>
                    <a:pt x="18" y="8"/>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2" name="Freeform 184"/>
            <p:cNvSpPr>
              <a:spLocks/>
            </p:cNvSpPr>
            <p:nvPr/>
          </p:nvSpPr>
          <p:spPr bwMode="auto">
            <a:xfrm>
              <a:off x="3044" y="3663"/>
              <a:ext cx="21" cy="13"/>
            </a:xfrm>
            <a:custGeom>
              <a:avLst/>
              <a:gdLst>
                <a:gd name="T0" fmla="*/ 0 w 21"/>
                <a:gd name="T1" fmla="*/ 5 h 13"/>
                <a:gd name="T2" fmla="*/ 17 w 21"/>
                <a:gd name="T3" fmla="*/ 0 h 13"/>
                <a:gd name="T4" fmla="*/ 21 w 21"/>
                <a:gd name="T5" fmla="*/ 7 h 13"/>
                <a:gd name="T6" fmla="*/ 0 w 21"/>
                <a:gd name="T7" fmla="*/ 13 h 13"/>
                <a:gd name="T8" fmla="*/ 0 w 21"/>
                <a:gd name="T9" fmla="*/ 5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5"/>
                  </a:moveTo>
                  <a:lnTo>
                    <a:pt x="17" y="0"/>
                  </a:lnTo>
                  <a:lnTo>
                    <a:pt x="21" y="7"/>
                  </a:lnTo>
                  <a:lnTo>
                    <a:pt x="0" y="1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3" name="Freeform 185"/>
            <p:cNvSpPr>
              <a:spLocks/>
            </p:cNvSpPr>
            <p:nvPr/>
          </p:nvSpPr>
          <p:spPr bwMode="auto">
            <a:xfrm>
              <a:off x="3022" y="3668"/>
              <a:ext cx="22" cy="11"/>
            </a:xfrm>
            <a:custGeom>
              <a:avLst/>
              <a:gdLst>
                <a:gd name="T0" fmla="*/ 0 w 22"/>
                <a:gd name="T1" fmla="*/ 4 h 11"/>
                <a:gd name="T2" fmla="*/ 22 w 22"/>
                <a:gd name="T3" fmla="*/ 0 h 11"/>
                <a:gd name="T4" fmla="*/ 22 w 22"/>
                <a:gd name="T5" fmla="*/ 8 h 11"/>
                <a:gd name="T6" fmla="*/ 0 w 22"/>
                <a:gd name="T7" fmla="*/ 11 h 11"/>
                <a:gd name="T8" fmla="*/ 0 w 22"/>
                <a:gd name="T9" fmla="*/ 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4" name="Freeform 186"/>
            <p:cNvSpPr>
              <a:spLocks/>
            </p:cNvSpPr>
            <p:nvPr/>
          </p:nvSpPr>
          <p:spPr bwMode="auto">
            <a:xfrm>
              <a:off x="3000" y="3672"/>
              <a:ext cx="22" cy="11"/>
            </a:xfrm>
            <a:custGeom>
              <a:avLst/>
              <a:gdLst>
                <a:gd name="T0" fmla="*/ 0 w 22"/>
                <a:gd name="T1" fmla="*/ 4 h 11"/>
                <a:gd name="T2" fmla="*/ 22 w 22"/>
                <a:gd name="T3" fmla="*/ 0 h 11"/>
                <a:gd name="T4" fmla="*/ 22 w 22"/>
                <a:gd name="T5" fmla="*/ 7 h 11"/>
                <a:gd name="T6" fmla="*/ 0 w 22"/>
                <a:gd name="T7" fmla="*/ 11 h 11"/>
                <a:gd name="T8" fmla="*/ 0 w 22"/>
                <a:gd name="T9" fmla="*/ 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7"/>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5" name="Freeform 187"/>
            <p:cNvSpPr>
              <a:spLocks/>
            </p:cNvSpPr>
            <p:nvPr/>
          </p:nvSpPr>
          <p:spPr bwMode="auto">
            <a:xfrm>
              <a:off x="2975" y="3676"/>
              <a:ext cx="25" cy="11"/>
            </a:xfrm>
            <a:custGeom>
              <a:avLst/>
              <a:gdLst>
                <a:gd name="T0" fmla="*/ 0 w 25"/>
                <a:gd name="T1" fmla="*/ 3 h 11"/>
                <a:gd name="T2" fmla="*/ 25 w 25"/>
                <a:gd name="T3" fmla="*/ 0 h 11"/>
                <a:gd name="T4" fmla="*/ 25 w 25"/>
                <a:gd name="T5" fmla="*/ 7 h 11"/>
                <a:gd name="T6" fmla="*/ 0 w 25"/>
                <a:gd name="T7" fmla="*/ 11 h 11"/>
                <a:gd name="T8" fmla="*/ 0 w 25"/>
                <a:gd name="T9" fmla="*/ 3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3"/>
                  </a:moveTo>
                  <a:lnTo>
                    <a:pt x="25" y="0"/>
                  </a:lnTo>
                  <a:lnTo>
                    <a:pt x="25"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6" name="Rectangle 188"/>
            <p:cNvSpPr>
              <a:spLocks noChangeArrowheads="1"/>
            </p:cNvSpPr>
            <p:nvPr/>
          </p:nvSpPr>
          <p:spPr bwMode="auto">
            <a:xfrm>
              <a:off x="2947" y="3679"/>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37" name="Rectangle 189"/>
            <p:cNvSpPr>
              <a:spLocks noChangeArrowheads="1"/>
            </p:cNvSpPr>
            <p:nvPr/>
          </p:nvSpPr>
          <p:spPr bwMode="auto">
            <a:xfrm>
              <a:off x="2920" y="3679"/>
              <a:ext cx="2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38" name="Freeform 190"/>
            <p:cNvSpPr>
              <a:spLocks/>
            </p:cNvSpPr>
            <p:nvPr/>
          </p:nvSpPr>
          <p:spPr bwMode="auto">
            <a:xfrm>
              <a:off x="2896" y="3676"/>
              <a:ext cx="24" cy="11"/>
            </a:xfrm>
            <a:custGeom>
              <a:avLst/>
              <a:gdLst>
                <a:gd name="T0" fmla="*/ 0 w 24"/>
                <a:gd name="T1" fmla="*/ 0 h 11"/>
                <a:gd name="T2" fmla="*/ 24 w 24"/>
                <a:gd name="T3" fmla="*/ 3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3"/>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39" name="Freeform 191"/>
            <p:cNvSpPr>
              <a:spLocks/>
            </p:cNvSpPr>
            <p:nvPr/>
          </p:nvSpPr>
          <p:spPr bwMode="auto">
            <a:xfrm>
              <a:off x="2872" y="3672"/>
              <a:ext cx="24" cy="11"/>
            </a:xfrm>
            <a:custGeom>
              <a:avLst/>
              <a:gdLst>
                <a:gd name="T0" fmla="*/ 0 w 24"/>
                <a:gd name="T1" fmla="*/ 0 h 11"/>
                <a:gd name="T2" fmla="*/ 24 w 24"/>
                <a:gd name="T3" fmla="*/ 4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4"/>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0" name="Freeform 192"/>
            <p:cNvSpPr>
              <a:spLocks/>
            </p:cNvSpPr>
            <p:nvPr/>
          </p:nvSpPr>
          <p:spPr bwMode="auto">
            <a:xfrm>
              <a:off x="2850" y="3668"/>
              <a:ext cx="22" cy="11"/>
            </a:xfrm>
            <a:custGeom>
              <a:avLst/>
              <a:gdLst>
                <a:gd name="T0" fmla="*/ 0 w 22"/>
                <a:gd name="T1" fmla="*/ 0 h 11"/>
                <a:gd name="T2" fmla="*/ 22 w 22"/>
                <a:gd name="T3" fmla="*/ 4 h 11"/>
                <a:gd name="T4" fmla="*/ 22 w 22"/>
                <a:gd name="T5" fmla="*/ 11 h 11"/>
                <a:gd name="T6" fmla="*/ 0 w 22"/>
                <a:gd name="T7" fmla="*/ 8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4"/>
                  </a:lnTo>
                  <a:lnTo>
                    <a:pt x="22"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1" name="Freeform 193"/>
            <p:cNvSpPr>
              <a:spLocks/>
            </p:cNvSpPr>
            <p:nvPr/>
          </p:nvSpPr>
          <p:spPr bwMode="auto">
            <a:xfrm>
              <a:off x="2830" y="3663"/>
              <a:ext cx="20" cy="13"/>
            </a:xfrm>
            <a:custGeom>
              <a:avLst/>
              <a:gdLst>
                <a:gd name="T0" fmla="*/ 3 w 20"/>
                <a:gd name="T1" fmla="*/ 0 h 13"/>
                <a:gd name="T2" fmla="*/ 20 w 20"/>
                <a:gd name="T3" fmla="*/ 5 h 13"/>
                <a:gd name="T4" fmla="*/ 20 w 20"/>
                <a:gd name="T5" fmla="*/ 13 h 13"/>
                <a:gd name="T6" fmla="*/ 0 w 20"/>
                <a:gd name="T7" fmla="*/ 7 h 13"/>
                <a:gd name="T8" fmla="*/ 3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3" y="0"/>
                  </a:moveTo>
                  <a:lnTo>
                    <a:pt x="20" y="5"/>
                  </a:lnTo>
                  <a:lnTo>
                    <a:pt x="20" y="13"/>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2" name="Freeform 194"/>
            <p:cNvSpPr>
              <a:spLocks/>
            </p:cNvSpPr>
            <p:nvPr/>
          </p:nvSpPr>
          <p:spPr bwMode="auto">
            <a:xfrm>
              <a:off x="2815" y="3657"/>
              <a:ext cx="18" cy="13"/>
            </a:xfrm>
            <a:custGeom>
              <a:avLst/>
              <a:gdLst>
                <a:gd name="T0" fmla="*/ 4 w 18"/>
                <a:gd name="T1" fmla="*/ 0 h 13"/>
                <a:gd name="T2" fmla="*/ 18 w 18"/>
                <a:gd name="T3" fmla="*/ 6 h 13"/>
                <a:gd name="T4" fmla="*/ 15 w 18"/>
                <a:gd name="T5" fmla="*/ 13 h 13"/>
                <a:gd name="T6" fmla="*/ 0 w 18"/>
                <a:gd name="T7" fmla="*/ 8 h 13"/>
                <a:gd name="T8" fmla="*/ 4 w 18"/>
                <a:gd name="T9" fmla="*/ 0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4" y="0"/>
                  </a:moveTo>
                  <a:lnTo>
                    <a:pt x="18" y="6"/>
                  </a:lnTo>
                  <a:lnTo>
                    <a:pt x="15" y="13"/>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3" name="Freeform 195"/>
            <p:cNvSpPr>
              <a:spLocks/>
            </p:cNvSpPr>
            <p:nvPr/>
          </p:nvSpPr>
          <p:spPr bwMode="auto">
            <a:xfrm>
              <a:off x="2815" y="3657"/>
              <a:ext cx="4" cy="8"/>
            </a:xfrm>
            <a:custGeom>
              <a:avLst/>
              <a:gdLst>
                <a:gd name="T0" fmla="*/ 4 w 4"/>
                <a:gd name="T1" fmla="*/ 0 h 8"/>
                <a:gd name="T2" fmla="*/ 0 w 4"/>
                <a:gd name="T3" fmla="*/ 8 h 8"/>
                <a:gd name="T4" fmla="*/ 0 w 4"/>
                <a:gd name="T5" fmla="*/ 8 h 8"/>
                <a:gd name="T6" fmla="*/ 0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4" name="Freeform 196"/>
            <p:cNvSpPr>
              <a:spLocks/>
            </p:cNvSpPr>
            <p:nvPr/>
          </p:nvSpPr>
          <p:spPr bwMode="auto">
            <a:xfrm>
              <a:off x="2804" y="3650"/>
              <a:ext cx="15" cy="15"/>
            </a:xfrm>
            <a:custGeom>
              <a:avLst/>
              <a:gdLst>
                <a:gd name="T0" fmla="*/ 4 w 15"/>
                <a:gd name="T1" fmla="*/ 0 h 15"/>
                <a:gd name="T2" fmla="*/ 15 w 15"/>
                <a:gd name="T3" fmla="*/ 7 h 15"/>
                <a:gd name="T4" fmla="*/ 11 w 15"/>
                <a:gd name="T5" fmla="*/ 15 h 15"/>
                <a:gd name="T6" fmla="*/ 0 w 15"/>
                <a:gd name="T7" fmla="*/ 7 h 15"/>
                <a:gd name="T8" fmla="*/ 4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0"/>
                  </a:moveTo>
                  <a:lnTo>
                    <a:pt x="15" y="7"/>
                  </a:lnTo>
                  <a:lnTo>
                    <a:pt x="11" y="15"/>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5" name="Freeform 197"/>
            <p:cNvSpPr>
              <a:spLocks/>
            </p:cNvSpPr>
            <p:nvPr/>
          </p:nvSpPr>
          <p:spPr bwMode="auto">
            <a:xfrm>
              <a:off x="2802" y="3650"/>
              <a:ext cx="6" cy="7"/>
            </a:xfrm>
            <a:custGeom>
              <a:avLst/>
              <a:gdLst>
                <a:gd name="T0" fmla="*/ 6 w 6"/>
                <a:gd name="T1" fmla="*/ 0 h 7"/>
                <a:gd name="T2" fmla="*/ 0 w 6"/>
                <a:gd name="T3" fmla="*/ 5 h 7"/>
                <a:gd name="T4" fmla="*/ 2 w 6"/>
                <a:gd name="T5" fmla="*/ 7 h 7"/>
                <a:gd name="T6" fmla="*/ 2 w 6"/>
                <a:gd name="T7" fmla="*/ 7 h 7"/>
                <a:gd name="T8" fmla="*/ 6 w 6"/>
                <a:gd name="T9" fmla="*/ 0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6" y="0"/>
                  </a:moveTo>
                  <a:lnTo>
                    <a:pt x="0" y="5"/>
                  </a:lnTo>
                  <a:lnTo>
                    <a:pt x="2" y="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6" name="Freeform 198"/>
            <p:cNvSpPr>
              <a:spLocks/>
            </p:cNvSpPr>
            <p:nvPr/>
          </p:nvSpPr>
          <p:spPr bwMode="auto">
            <a:xfrm>
              <a:off x="2797" y="3644"/>
              <a:ext cx="11" cy="11"/>
            </a:xfrm>
            <a:custGeom>
              <a:avLst/>
              <a:gdLst>
                <a:gd name="T0" fmla="*/ 7 w 11"/>
                <a:gd name="T1" fmla="*/ 0 h 11"/>
                <a:gd name="T2" fmla="*/ 11 w 11"/>
                <a:gd name="T3" fmla="*/ 6 h 11"/>
                <a:gd name="T4" fmla="*/ 5 w 11"/>
                <a:gd name="T5" fmla="*/ 11 h 11"/>
                <a:gd name="T6" fmla="*/ 0 w 11"/>
                <a:gd name="T7" fmla="*/ 4 h 11"/>
                <a:gd name="T8" fmla="*/ 7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7" y="0"/>
                  </a:moveTo>
                  <a:lnTo>
                    <a:pt x="11" y="6"/>
                  </a:lnTo>
                  <a:lnTo>
                    <a:pt x="5" y="11"/>
                  </a:lnTo>
                  <a:lnTo>
                    <a:pt x="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7" name="Freeform 199"/>
            <p:cNvSpPr>
              <a:spLocks/>
            </p:cNvSpPr>
            <p:nvPr/>
          </p:nvSpPr>
          <p:spPr bwMode="auto">
            <a:xfrm>
              <a:off x="2797" y="3644"/>
              <a:ext cx="7" cy="4"/>
            </a:xfrm>
            <a:custGeom>
              <a:avLst/>
              <a:gdLst>
                <a:gd name="T0" fmla="*/ 7 w 7"/>
                <a:gd name="T1" fmla="*/ 0 h 4"/>
                <a:gd name="T2" fmla="*/ 0 w 7"/>
                <a:gd name="T3" fmla="*/ 4 h 4"/>
                <a:gd name="T4" fmla="*/ 0 w 7"/>
                <a:gd name="T5" fmla="*/ 4 h 4"/>
                <a:gd name="T6" fmla="*/ 0 w 7"/>
                <a:gd name="T7" fmla="*/ 4 h 4"/>
                <a:gd name="T8" fmla="*/ 7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7" y="0"/>
                  </a:moveTo>
                  <a:lnTo>
                    <a:pt x="0"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8" name="Freeform 200"/>
            <p:cNvSpPr>
              <a:spLocks/>
            </p:cNvSpPr>
            <p:nvPr/>
          </p:nvSpPr>
          <p:spPr bwMode="auto">
            <a:xfrm>
              <a:off x="2793" y="3635"/>
              <a:ext cx="11" cy="13"/>
            </a:xfrm>
            <a:custGeom>
              <a:avLst/>
              <a:gdLst>
                <a:gd name="T0" fmla="*/ 11 w 11"/>
                <a:gd name="T1" fmla="*/ 9 h 13"/>
                <a:gd name="T2" fmla="*/ 4 w 11"/>
                <a:gd name="T3" fmla="*/ 13 h 13"/>
                <a:gd name="T4" fmla="*/ 0 w 11"/>
                <a:gd name="T5" fmla="*/ 4 h 13"/>
                <a:gd name="T6" fmla="*/ 7 w 11"/>
                <a:gd name="T7" fmla="*/ 0 h 13"/>
                <a:gd name="T8" fmla="*/ 11 w 11"/>
                <a:gd name="T9" fmla="*/ 9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9"/>
                  </a:moveTo>
                  <a:lnTo>
                    <a:pt x="4" y="13"/>
                  </a:lnTo>
                  <a:lnTo>
                    <a:pt x="0" y="4"/>
                  </a:lnTo>
                  <a:lnTo>
                    <a:pt x="7" y="0"/>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749" name="Rectangle 201"/>
            <p:cNvSpPr>
              <a:spLocks noChangeArrowheads="1"/>
            </p:cNvSpPr>
            <p:nvPr/>
          </p:nvSpPr>
          <p:spPr bwMode="auto">
            <a:xfrm>
              <a:off x="2793"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50" name="Rectangle 202"/>
            <p:cNvSpPr>
              <a:spLocks noChangeArrowheads="1"/>
            </p:cNvSpPr>
            <p:nvPr/>
          </p:nvSpPr>
          <p:spPr bwMode="auto">
            <a:xfrm>
              <a:off x="2793"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51" name="Rectangle 203"/>
            <p:cNvSpPr>
              <a:spLocks noChangeArrowheads="1"/>
            </p:cNvSpPr>
            <p:nvPr/>
          </p:nvSpPr>
          <p:spPr bwMode="auto">
            <a:xfrm>
              <a:off x="2800" y="1716"/>
              <a:ext cx="29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52" name="Rectangle 204"/>
            <p:cNvSpPr>
              <a:spLocks noChangeArrowheads="1"/>
            </p:cNvSpPr>
            <p:nvPr/>
          </p:nvSpPr>
          <p:spPr bwMode="auto">
            <a:xfrm>
              <a:off x="3094"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53" name="Rectangle 205"/>
            <p:cNvSpPr>
              <a:spLocks noChangeArrowheads="1"/>
            </p:cNvSpPr>
            <p:nvPr/>
          </p:nvSpPr>
          <p:spPr bwMode="auto">
            <a:xfrm>
              <a:off x="3094"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754" name="Rectangle 206"/>
            <p:cNvSpPr>
              <a:spLocks noChangeArrowheads="1"/>
            </p:cNvSpPr>
            <p:nvPr/>
          </p:nvSpPr>
          <p:spPr bwMode="auto">
            <a:xfrm>
              <a:off x="2855" y="1827"/>
              <a:ext cx="195" cy="15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755" name="Rectangle 207"/>
            <p:cNvSpPr>
              <a:spLocks noChangeArrowheads="1"/>
            </p:cNvSpPr>
            <p:nvPr/>
          </p:nvSpPr>
          <p:spPr bwMode="auto">
            <a:xfrm>
              <a:off x="2944" y="211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6</a:t>
              </a:r>
              <a:endParaRPr lang="en-US" altLang="zh-TW"/>
            </a:p>
          </p:txBody>
        </p:sp>
      </p:grpSp>
      <p:grpSp>
        <p:nvGrpSpPr>
          <p:cNvPr id="13318" name="Group 409"/>
          <p:cNvGrpSpPr>
            <a:grpSpLocks/>
          </p:cNvGrpSpPr>
          <p:nvPr/>
        </p:nvGrpSpPr>
        <p:grpSpPr bwMode="auto">
          <a:xfrm>
            <a:off x="4433888" y="2657475"/>
            <a:ext cx="1695450" cy="3195638"/>
            <a:chOff x="2793" y="1674"/>
            <a:chExt cx="1068" cy="2013"/>
          </a:xfrm>
        </p:grpSpPr>
        <p:sp>
          <p:nvSpPr>
            <p:cNvPr id="13356" name="Rectangle 209"/>
            <p:cNvSpPr>
              <a:spLocks noChangeArrowheads="1"/>
            </p:cNvSpPr>
            <p:nvPr/>
          </p:nvSpPr>
          <p:spPr bwMode="auto">
            <a:xfrm>
              <a:off x="2855" y="2089"/>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357" name="Rectangle 210"/>
            <p:cNvSpPr>
              <a:spLocks noChangeArrowheads="1"/>
            </p:cNvSpPr>
            <p:nvPr/>
          </p:nvSpPr>
          <p:spPr bwMode="auto">
            <a:xfrm>
              <a:off x="2917" y="264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13</a:t>
              </a:r>
              <a:endParaRPr lang="en-US" altLang="zh-TW"/>
            </a:p>
          </p:txBody>
        </p:sp>
        <p:sp>
          <p:nvSpPr>
            <p:cNvPr id="13358" name="Rectangle 211"/>
            <p:cNvSpPr>
              <a:spLocks noChangeArrowheads="1"/>
            </p:cNvSpPr>
            <p:nvPr/>
          </p:nvSpPr>
          <p:spPr bwMode="auto">
            <a:xfrm>
              <a:off x="2855" y="2619"/>
              <a:ext cx="195" cy="161"/>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359" name="Rectangle 212"/>
            <p:cNvSpPr>
              <a:spLocks noChangeArrowheads="1"/>
            </p:cNvSpPr>
            <p:nvPr/>
          </p:nvSpPr>
          <p:spPr bwMode="auto">
            <a:xfrm>
              <a:off x="2917" y="291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17</a:t>
              </a:r>
              <a:endParaRPr lang="en-US" altLang="zh-TW"/>
            </a:p>
          </p:txBody>
        </p:sp>
        <p:sp>
          <p:nvSpPr>
            <p:cNvPr id="13360" name="Rectangle 213"/>
            <p:cNvSpPr>
              <a:spLocks noChangeArrowheads="1"/>
            </p:cNvSpPr>
            <p:nvPr/>
          </p:nvSpPr>
          <p:spPr bwMode="auto">
            <a:xfrm>
              <a:off x="2855" y="2883"/>
              <a:ext cx="195" cy="16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361" name="Rectangle 214"/>
            <p:cNvSpPr>
              <a:spLocks noChangeArrowheads="1"/>
            </p:cNvSpPr>
            <p:nvPr/>
          </p:nvSpPr>
          <p:spPr bwMode="auto">
            <a:xfrm>
              <a:off x="2917" y="3175"/>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22</a:t>
              </a:r>
              <a:endParaRPr lang="en-US" altLang="zh-TW"/>
            </a:p>
          </p:txBody>
        </p:sp>
        <p:sp>
          <p:nvSpPr>
            <p:cNvPr id="13362" name="Rectangle 215"/>
            <p:cNvSpPr>
              <a:spLocks noChangeArrowheads="1"/>
            </p:cNvSpPr>
            <p:nvPr/>
          </p:nvSpPr>
          <p:spPr bwMode="auto">
            <a:xfrm>
              <a:off x="2905" y="3416"/>
              <a:ext cx="1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 . .</a:t>
              </a:r>
              <a:endParaRPr lang="en-US" altLang="zh-TW"/>
            </a:p>
          </p:txBody>
        </p:sp>
        <p:sp>
          <p:nvSpPr>
            <p:cNvPr id="13363" name="Rectangle 216"/>
            <p:cNvSpPr>
              <a:spLocks noChangeArrowheads="1"/>
            </p:cNvSpPr>
            <p:nvPr/>
          </p:nvSpPr>
          <p:spPr bwMode="auto">
            <a:xfrm>
              <a:off x="2855" y="3146"/>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364" name="Freeform 217"/>
            <p:cNvSpPr>
              <a:spLocks/>
            </p:cNvSpPr>
            <p:nvPr/>
          </p:nvSpPr>
          <p:spPr bwMode="auto">
            <a:xfrm>
              <a:off x="2797" y="1678"/>
              <a:ext cx="301" cy="90"/>
            </a:xfrm>
            <a:custGeom>
              <a:avLst/>
              <a:gdLst>
                <a:gd name="T0" fmla="*/ 150 w 301"/>
                <a:gd name="T1" fmla="*/ 90 h 90"/>
                <a:gd name="T2" fmla="*/ 178 w 301"/>
                <a:gd name="T3" fmla="*/ 88 h 90"/>
                <a:gd name="T4" fmla="*/ 203 w 301"/>
                <a:gd name="T5" fmla="*/ 86 h 90"/>
                <a:gd name="T6" fmla="*/ 225 w 301"/>
                <a:gd name="T7" fmla="*/ 82 h 90"/>
                <a:gd name="T8" fmla="*/ 247 w 301"/>
                <a:gd name="T9" fmla="*/ 79 h 90"/>
                <a:gd name="T10" fmla="*/ 266 w 301"/>
                <a:gd name="T11" fmla="*/ 73 h 90"/>
                <a:gd name="T12" fmla="*/ 280 w 301"/>
                <a:gd name="T13" fmla="*/ 68 h 90"/>
                <a:gd name="T14" fmla="*/ 291 w 301"/>
                <a:gd name="T15" fmla="*/ 60 h 90"/>
                <a:gd name="T16" fmla="*/ 299 w 301"/>
                <a:gd name="T17" fmla="*/ 53 h 90"/>
                <a:gd name="T18" fmla="*/ 301 w 301"/>
                <a:gd name="T19" fmla="*/ 46 h 90"/>
                <a:gd name="T20" fmla="*/ 299 w 301"/>
                <a:gd name="T21" fmla="*/ 36 h 90"/>
                <a:gd name="T22" fmla="*/ 291 w 301"/>
                <a:gd name="T23" fmla="*/ 29 h 90"/>
                <a:gd name="T24" fmla="*/ 280 w 301"/>
                <a:gd name="T25" fmla="*/ 22 h 90"/>
                <a:gd name="T26" fmla="*/ 266 w 301"/>
                <a:gd name="T27" fmla="*/ 16 h 90"/>
                <a:gd name="T28" fmla="*/ 247 w 301"/>
                <a:gd name="T29" fmla="*/ 11 h 90"/>
                <a:gd name="T30" fmla="*/ 225 w 301"/>
                <a:gd name="T31" fmla="*/ 7 h 90"/>
                <a:gd name="T32" fmla="*/ 203 w 301"/>
                <a:gd name="T33" fmla="*/ 3 h 90"/>
                <a:gd name="T34" fmla="*/ 178 w 301"/>
                <a:gd name="T35" fmla="*/ 2 h 90"/>
                <a:gd name="T36" fmla="*/ 150 w 301"/>
                <a:gd name="T37" fmla="*/ 0 h 90"/>
                <a:gd name="T38" fmla="*/ 123 w 301"/>
                <a:gd name="T39" fmla="*/ 2 h 90"/>
                <a:gd name="T40" fmla="*/ 99 w 301"/>
                <a:gd name="T41" fmla="*/ 3 h 90"/>
                <a:gd name="T42" fmla="*/ 75 w 301"/>
                <a:gd name="T43" fmla="*/ 7 h 90"/>
                <a:gd name="T44" fmla="*/ 53 w 301"/>
                <a:gd name="T45" fmla="*/ 11 h 90"/>
                <a:gd name="T46" fmla="*/ 35 w 301"/>
                <a:gd name="T47" fmla="*/ 16 h 90"/>
                <a:gd name="T48" fmla="*/ 20 w 301"/>
                <a:gd name="T49" fmla="*/ 22 h 90"/>
                <a:gd name="T50" fmla="*/ 9 w 301"/>
                <a:gd name="T51" fmla="*/ 29 h 90"/>
                <a:gd name="T52" fmla="*/ 3 w 301"/>
                <a:gd name="T53" fmla="*/ 36 h 90"/>
                <a:gd name="T54" fmla="*/ 0 w 301"/>
                <a:gd name="T55" fmla="*/ 46 h 90"/>
                <a:gd name="T56" fmla="*/ 3 w 301"/>
                <a:gd name="T57" fmla="*/ 53 h 90"/>
                <a:gd name="T58" fmla="*/ 9 w 301"/>
                <a:gd name="T59" fmla="*/ 60 h 90"/>
                <a:gd name="T60" fmla="*/ 20 w 301"/>
                <a:gd name="T61" fmla="*/ 68 h 90"/>
                <a:gd name="T62" fmla="*/ 35 w 301"/>
                <a:gd name="T63" fmla="*/ 73 h 90"/>
                <a:gd name="T64" fmla="*/ 53 w 301"/>
                <a:gd name="T65" fmla="*/ 79 h 90"/>
                <a:gd name="T66" fmla="*/ 75 w 301"/>
                <a:gd name="T67" fmla="*/ 82 h 90"/>
                <a:gd name="T68" fmla="*/ 99 w 301"/>
                <a:gd name="T69" fmla="*/ 86 h 90"/>
                <a:gd name="T70" fmla="*/ 123 w 301"/>
                <a:gd name="T71" fmla="*/ 88 h 90"/>
                <a:gd name="T72" fmla="*/ 150 w 301"/>
                <a:gd name="T73" fmla="*/ 90 h 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1"/>
                <a:gd name="T112" fmla="*/ 0 h 90"/>
                <a:gd name="T113" fmla="*/ 301 w 301"/>
                <a:gd name="T114" fmla="*/ 90 h 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1" h="90">
                  <a:moveTo>
                    <a:pt x="150" y="90"/>
                  </a:moveTo>
                  <a:lnTo>
                    <a:pt x="178" y="88"/>
                  </a:lnTo>
                  <a:lnTo>
                    <a:pt x="203" y="86"/>
                  </a:lnTo>
                  <a:lnTo>
                    <a:pt x="225" y="82"/>
                  </a:lnTo>
                  <a:lnTo>
                    <a:pt x="247" y="79"/>
                  </a:lnTo>
                  <a:lnTo>
                    <a:pt x="266" y="73"/>
                  </a:lnTo>
                  <a:lnTo>
                    <a:pt x="280" y="68"/>
                  </a:lnTo>
                  <a:lnTo>
                    <a:pt x="291" y="60"/>
                  </a:lnTo>
                  <a:lnTo>
                    <a:pt x="299" y="53"/>
                  </a:lnTo>
                  <a:lnTo>
                    <a:pt x="301" y="46"/>
                  </a:lnTo>
                  <a:lnTo>
                    <a:pt x="299" y="36"/>
                  </a:lnTo>
                  <a:lnTo>
                    <a:pt x="291" y="29"/>
                  </a:lnTo>
                  <a:lnTo>
                    <a:pt x="280" y="22"/>
                  </a:lnTo>
                  <a:lnTo>
                    <a:pt x="266" y="16"/>
                  </a:lnTo>
                  <a:lnTo>
                    <a:pt x="247" y="11"/>
                  </a:lnTo>
                  <a:lnTo>
                    <a:pt x="225" y="7"/>
                  </a:lnTo>
                  <a:lnTo>
                    <a:pt x="203" y="3"/>
                  </a:lnTo>
                  <a:lnTo>
                    <a:pt x="178" y="2"/>
                  </a:lnTo>
                  <a:lnTo>
                    <a:pt x="150" y="0"/>
                  </a:lnTo>
                  <a:lnTo>
                    <a:pt x="123" y="2"/>
                  </a:lnTo>
                  <a:lnTo>
                    <a:pt x="99" y="3"/>
                  </a:lnTo>
                  <a:lnTo>
                    <a:pt x="75" y="7"/>
                  </a:lnTo>
                  <a:lnTo>
                    <a:pt x="53" y="11"/>
                  </a:lnTo>
                  <a:lnTo>
                    <a:pt x="35" y="16"/>
                  </a:lnTo>
                  <a:lnTo>
                    <a:pt x="20" y="22"/>
                  </a:lnTo>
                  <a:lnTo>
                    <a:pt x="9" y="29"/>
                  </a:lnTo>
                  <a:lnTo>
                    <a:pt x="3" y="36"/>
                  </a:lnTo>
                  <a:lnTo>
                    <a:pt x="0" y="46"/>
                  </a:lnTo>
                  <a:lnTo>
                    <a:pt x="3" y="53"/>
                  </a:lnTo>
                  <a:lnTo>
                    <a:pt x="9" y="60"/>
                  </a:lnTo>
                  <a:lnTo>
                    <a:pt x="20" y="68"/>
                  </a:lnTo>
                  <a:lnTo>
                    <a:pt x="35" y="73"/>
                  </a:lnTo>
                  <a:lnTo>
                    <a:pt x="53" y="79"/>
                  </a:lnTo>
                  <a:lnTo>
                    <a:pt x="75" y="82"/>
                  </a:lnTo>
                  <a:lnTo>
                    <a:pt x="99" y="86"/>
                  </a:lnTo>
                  <a:lnTo>
                    <a:pt x="123" y="88"/>
                  </a:lnTo>
                  <a:lnTo>
                    <a:pt x="150" y="9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65" name="Freeform 218"/>
            <p:cNvSpPr>
              <a:spLocks/>
            </p:cNvSpPr>
            <p:nvPr/>
          </p:nvSpPr>
          <p:spPr bwMode="auto">
            <a:xfrm>
              <a:off x="2947" y="1762"/>
              <a:ext cx="28" cy="9"/>
            </a:xfrm>
            <a:custGeom>
              <a:avLst/>
              <a:gdLst>
                <a:gd name="T0" fmla="*/ 28 w 28"/>
                <a:gd name="T1" fmla="*/ 8 h 9"/>
                <a:gd name="T2" fmla="*/ 0 w 28"/>
                <a:gd name="T3" fmla="*/ 9 h 9"/>
                <a:gd name="T4" fmla="*/ 0 w 28"/>
                <a:gd name="T5" fmla="*/ 2 h 9"/>
                <a:gd name="T6" fmla="*/ 28 w 28"/>
                <a:gd name="T7" fmla="*/ 0 h 9"/>
                <a:gd name="T8" fmla="*/ 28 w 28"/>
                <a:gd name="T9" fmla="*/ 8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28" y="8"/>
                  </a:moveTo>
                  <a:lnTo>
                    <a:pt x="0" y="9"/>
                  </a:lnTo>
                  <a:lnTo>
                    <a:pt x="0" y="2"/>
                  </a:lnTo>
                  <a:lnTo>
                    <a:pt x="28" y="0"/>
                  </a:lnTo>
                  <a:lnTo>
                    <a:pt x="2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66" name="Freeform 219"/>
            <p:cNvSpPr>
              <a:spLocks/>
            </p:cNvSpPr>
            <p:nvPr/>
          </p:nvSpPr>
          <p:spPr bwMode="auto">
            <a:xfrm>
              <a:off x="2975" y="1760"/>
              <a:ext cx="25" cy="10"/>
            </a:xfrm>
            <a:custGeom>
              <a:avLst/>
              <a:gdLst>
                <a:gd name="T0" fmla="*/ 25 w 25"/>
                <a:gd name="T1" fmla="*/ 8 h 10"/>
                <a:gd name="T2" fmla="*/ 0 w 25"/>
                <a:gd name="T3" fmla="*/ 10 h 10"/>
                <a:gd name="T4" fmla="*/ 0 w 25"/>
                <a:gd name="T5" fmla="*/ 2 h 10"/>
                <a:gd name="T6" fmla="*/ 25 w 25"/>
                <a:gd name="T7" fmla="*/ 0 h 10"/>
                <a:gd name="T8" fmla="*/ 25 w 25"/>
                <a:gd name="T9" fmla="*/ 8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8"/>
                  </a:moveTo>
                  <a:lnTo>
                    <a:pt x="0" y="10"/>
                  </a:lnTo>
                  <a:lnTo>
                    <a:pt x="0" y="2"/>
                  </a:lnTo>
                  <a:lnTo>
                    <a:pt x="25"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67" name="Freeform 220"/>
            <p:cNvSpPr>
              <a:spLocks/>
            </p:cNvSpPr>
            <p:nvPr/>
          </p:nvSpPr>
          <p:spPr bwMode="auto">
            <a:xfrm>
              <a:off x="3000" y="1757"/>
              <a:ext cx="22" cy="11"/>
            </a:xfrm>
            <a:custGeom>
              <a:avLst/>
              <a:gdLst>
                <a:gd name="T0" fmla="*/ 22 w 22"/>
                <a:gd name="T1" fmla="*/ 7 h 11"/>
                <a:gd name="T2" fmla="*/ 0 w 22"/>
                <a:gd name="T3" fmla="*/ 11 h 11"/>
                <a:gd name="T4" fmla="*/ 0 w 22"/>
                <a:gd name="T5" fmla="*/ 3 h 11"/>
                <a:gd name="T6" fmla="*/ 22 w 22"/>
                <a:gd name="T7" fmla="*/ 0 h 11"/>
                <a:gd name="T8" fmla="*/ 22 w 22"/>
                <a:gd name="T9" fmla="*/ 7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7"/>
                  </a:moveTo>
                  <a:lnTo>
                    <a:pt x="0" y="11"/>
                  </a:lnTo>
                  <a:lnTo>
                    <a:pt x="0" y="3"/>
                  </a:lnTo>
                  <a:lnTo>
                    <a:pt x="22" y="0"/>
                  </a:lnTo>
                  <a:lnTo>
                    <a:pt x="2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68" name="Freeform 221"/>
            <p:cNvSpPr>
              <a:spLocks/>
            </p:cNvSpPr>
            <p:nvPr/>
          </p:nvSpPr>
          <p:spPr bwMode="auto">
            <a:xfrm>
              <a:off x="3022" y="1753"/>
              <a:ext cx="22" cy="11"/>
            </a:xfrm>
            <a:custGeom>
              <a:avLst/>
              <a:gdLst>
                <a:gd name="T0" fmla="*/ 22 w 22"/>
                <a:gd name="T1" fmla="*/ 7 h 11"/>
                <a:gd name="T2" fmla="*/ 0 w 22"/>
                <a:gd name="T3" fmla="*/ 11 h 11"/>
                <a:gd name="T4" fmla="*/ 0 w 22"/>
                <a:gd name="T5" fmla="*/ 4 h 11"/>
                <a:gd name="T6" fmla="*/ 22 w 22"/>
                <a:gd name="T7" fmla="*/ 0 h 11"/>
                <a:gd name="T8" fmla="*/ 22 w 22"/>
                <a:gd name="T9" fmla="*/ 7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7"/>
                  </a:moveTo>
                  <a:lnTo>
                    <a:pt x="0" y="11"/>
                  </a:lnTo>
                  <a:lnTo>
                    <a:pt x="0" y="4"/>
                  </a:lnTo>
                  <a:lnTo>
                    <a:pt x="22" y="0"/>
                  </a:lnTo>
                  <a:lnTo>
                    <a:pt x="2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69" name="Freeform 222"/>
            <p:cNvSpPr>
              <a:spLocks/>
            </p:cNvSpPr>
            <p:nvPr/>
          </p:nvSpPr>
          <p:spPr bwMode="auto">
            <a:xfrm>
              <a:off x="3044" y="1748"/>
              <a:ext cx="21" cy="12"/>
            </a:xfrm>
            <a:custGeom>
              <a:avLst/>
              <a:gdLst>
                <a:gd name="T0" fmla="*/ 21 w 21"/>
                <a:gd name="T1" fmla="*/ 7 h 12"/>
                <a:gd name="T2" fmla="*/ 0 w 21"/>
                <a:gd name="T3" fmla="*/ 12 h 12"/>
                <a:gd name="T4" fmla="*/ 0 w 21"/>
                <a:gd name="T5" fmla="*/ 5 h 12"/>
                <a:gd name="T6" fmla="*/ 17 w 21"/>
                <a:gd name="T7" fmla="*/ 0 h 12"/>
                <a:gd name="T8" fmla="*/ 21 w 21"/>
                <a:gd name="T9" fmla="*/ 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7"/>
                  </a:moveTo>
                  <a:lnTo>
                    <a:pt x="0" y="12"/>
                  </a:lnTo>
                  <a:lnTo>
                    <a:pt x="0" y="5"/>
                  </a:lnTo>
                  <a:lnTo>
                    <a:pt x="17" y="0"/>
                  </a:lnTo>
                  <a:lnTo>
                    <a:pt x="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0" name="Freeform 223"/>
            <p:cNvSpPr>
              <a:spLocks/>
            </p:cNvSpPr>
            <p:nvPr/>
          </p:nvSpPr>
          <p:spPr bwMode="auto">
            <a:xfrm>
              <a:off x="3061" y="1742"/>
              <a:ext cx="18" cy="13"/>
            </a:xfrm>
            <a:custGeom>
              <a:avLst/>
              <a:gdLst>
                <a:gd name="T0" fmla="*/ 18 w 18"/>
                <a:gd name="T1" fmla="*/ 7 h 13"/>
                <a:gd name="T2" fmla="*/ 4 w 18"/>
                <a:gd name="T3" fmla="*/ 13 h 13"/>
                <a:gd name="T4" fmla="*/ 0 w 18"/>
                <a:gd name="T5" fmla="*/ 6 h 13"/>
                <a:gd name="T6" fmla="*/ 15 w 18"/>
                <a:gd name="T7" fmla="*/ 0 h 13"/>
                <a:gd name="T8" fmla="*/ 18 w 18"/>
                <a:gd name="T9" fmla="*/ 7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8" y="7"/>
                  </a:moveTo>
                  <a:lnTo>
                    <a:pt x="4" y="13"/>
                  </a:lnTo>
                  <a:lnTo>
                    <a:pt x="0" y="6"/>
                  </a:lnTo>
                  <a:lnTo>
                    <a:pt x="15"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1" name="Freeform 224"/>
            <p:cNvSpPr>
              <a:spLocks/>
            </p:cNvSpPr>
            <p:nvPr/>
          </p:nvSpPr>
          <p:spPr bwMode="auto">
            <a:xfrm>
              <a:off x="3076" y="1742"/>
              <a:ext cx="3" cy="7"/>
            </a:xfrm>
            <a:custGeom>
              <a:avLst/>
              <a:gdLst>
                <a:gd name="T0" fmla="*/ 3 w 3"/>
                <a:gd name="T1" fmla="*/ 7 h 7"/>
                <a:gd name="T2" fmla="*/ 3 w 3"/>
                <a:gd name="T3" fmla="*/ 7 h 7"/>
                <a:gd name="T4" fmla="*/ 3 w 3"/>
                <a:gd name="T5" fmla="*/ 7 h 7"/>
                <a:gd name="T6" fmla="*/ 0 w 3"/>
                <a:gd name="T7" fmla="*/ 0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3" y="7"/>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2" name="Freeform 225"/>
            <p:cNvSpPr>
              <a:spLocks/>
            </p:cNvSpPr>
            <p:nvPr/>
          </p:nvSpPr>
          <p:spPr bwMode="auto">
            <a:xfrm>
              <a:off x="3076" y="1735"/>
              <a:ext cx="14" cy="14"/>
            </a:xfrm>
            <a:custGeom>
              <a:avLst/>
              <a:gdLst>
                <a:gd name="T0" fmla="*/ 14 w 14"/>
                <a:gd name="T1" fmla="*/ 7 h 14"/>
                <a:gd name="T2" fmla="*/ 3 w 14"/>
                <a:gd name="T3" fmla="*/ 14 h 14"/>
                <a:gd name="T4" fmla="*/ 0 w 14"/>
                <a:gd name="T5" fmla="*/ 7 h 14"/>
                <a:gd name="T6" fmla="*/ 11 w 14"/>
                <a:gd name="T7" fmla="*/ 0 h 14"/>
                <a:gd name="T8" fmla="*/ 14 w 14"/>
                <a:gd name="T9" fmla="*/ 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3" y="14"/>
                  </a:lnTo>
                  <a:lnTo>
                    <a:pt x="0" y="7"/>
                  </a:lnTo>
                  <a:lnTo>
                    <a:pt x="11"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3" name="Freeform 226"/>
            <p:cNvSpPr>
              <a:spLocks/>
            </p:cNvSpPr>
            <p:nvPr/>
          </p:nvSpPr>
          <p:spPr bwMode="auto">
            <a:xfrm>
              <a:off x="3087" y="1729"/>
              <a:ext cx="11" cy="13"/>
            </a:xfrm>
            <a:custGeom>
              <a:avLst/>
              <a:gdLst>
                <a:gd name="T0" fmla="*/ 11 w 11"/>
                <a:gd name="T1" fmla="*/ 6 h 13"/>
                <a:gd name="T2" fmla="*/ 3 w 11"/>
                <a:gd name="T3" fmla="*/ 13 h 13"/>
                <a:gd name="T4" fmla="*/ 0 w 11"/>
                <a:gd name="T5" fmla="*/ 6 h 13"/>
                <a:gd name="T6" fmla="*/ 5 w 11"/>
                <a:gd name="T7" fmla="*/ 0 h 13"/>
                <a:gd name="T8" fmla="*/ 11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6"/>
                  </a:moveTo>
                  <a:lnTo>
                    <a:pt x="3" y="13"/>
                  </a:lnTo>
                  <a:lnTo>
                    <a:pt x="0" y="6"/>
                  </a:lnTo>
                  <a:lnTo>
                    <a:pt x="5" y="0"/>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4" name="Freeform 227"/>
            <p:cNvSpPr>
              <a:spLocks/>
            </p:cNvSpPr>
            <p:nvPr/>
          </p:nvSpPr>
          <p:spPr bwMode="auto">
            <a:xfrm>
              <a:off x="3092" y="1729"/>
              <a:ext cx="7" cy="6"/>
            </a:xfrm>
            <a:custGeom>
              <a:avLst/>
              <a:gdLst>
                <a:gd name="T0" fmla="*/ 6 w 7"/>
                <a:gd name="T1" fmla="*/ 6 h 6"/>
                <a:gd name="T2" fmla="*/ 7 w 7"/>
                <a:gd name="T3" fmla="*/ 4 h 6"/>
                <a:gd name="T4" fmla="*/ 7 w 7"/>
                <a:gd name="T5" fmla="*/ 2 h 6"/>
                <a:gd name="T6" fmla="*/ 0 w 7"/>
                <a:gd name="T7" fmla="*/ 0 h 6"/>
                <a:gd name="T8" fmla="*/ 6 w 7"/>
                <a:gd name="T9" fmla="*/ 6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6" y="6"/>
                  </a:moveTo>
                  <a:lnTo>
                    <a:pt x="7" y="4"/>
                  </a:lnTo>
                  <a:lnTo>
                    <a:pt x="7" y="2"/>
                  </a:lnTo>
                  <a:lnTo>
                    <a:pt x="0"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5" name="Freeform 228"/>
            <p:cNvSpPr>
              <a:spLocks/>
            </p:cNvSpPr>
            <p:nvPr/>
          </p:nvSpPr>
          <p:spPr bwMode="auto">
            <a:xfrm>
              <a:off x="3092" y="1724"/>
              <a:ext cx="9" cy="7"/>
            </a:xfrm>
            <a:custGeom>
              <a:avLst/>
              <a:gdLst>
                <a:gd name="T0" fmla="*/ 9 w 9"/>
                <a:gd name="T1" fmla="*/ 1 h 7"/>
                <a:gd name="T2" fmla="*/ 7 w 9"/>
                <a:gd name="T3" fmla="*/ 7 h 7"/>
                <a:gd name="T4" fmla="*/ 0 w 9"/>
                <a:gd name="T5" fmla="*/ 5 h 7"/>
                <a:gd name="T6" fmla="*/ 2 w 9"/>
                <a:gd name="T7" fmla="*/ 0 h 7"/>
                <a:gd name="T8" fmla="*/ 9 w 9"/>
                <a:gd name="T9" fmla="*/ 1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9" y="1"/>
                  </a:moveTo>
                  <a:lnTo>
                    <a:pt x="7" y="7"/>
                  </a:lnTo>
                  <a:lnTo>
                    <a:pt x="0" y="5"/>
                  </a:lnTo>
                  <a:lnTo>
                    <a:pt x="2"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6" name="Freeform 229"/>
            <p:cNvSpPr>
              <a:spLocks/>
            </p:cNvSpPr>
            <p:nvPr/>
          </p:nvSpPr>
          <p:spPr bwMode="auto">
            <a:xfrm>
              <a:off x="3094" y="1722"/>
              <a:ext cx="7" cy="3"/>
            </a:xfrm>
            <a:custGeom>
              <a:avLst/>
              <a:gdLst>
                <a:gd name="T0" fmla="*/ 7 w 7"/>
                <a:gd name="T1" fmla="*/ 3 h 3"/>
                <a:gd name="T2" fmla="*/ 7 w 7"/>
                <a:gd name="T3" fmla="*/ 2 h 3"/>
                <a:gd name="T4" fmla="*/ 7 w 7"/>
                <a:gd name="T5" fmla="*/ 0 h 3"/>
                <a:gd name="T6" fmla="*/ 0 w 7"/>
                <a:gd name="T7" fmla="*/ 2 h 3"/>
                <a:gd name="T8" fmla="*/ 7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3"/>
                  </a:moveTo>
                  <a:lnTo>
                    <a:pt x="7" y="2"/>
                  </a:lnTo>
                  <a:lnTo>
                    <a:pt x="7" y="0"/>
                  </a:lnTo>
                  <a:lnTo>
                    <a:pt x="0" y="2"/>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7" name="Freeform 230"/>
            <p:cNvSpPr>
              <a:spLocks/>
            </p:cNvSpPr>
            <p:nvPr/>
          </p:nvSpPr>
          <p:spPr bwMode="auto">
            <a:xfrm>
              <a:off x="3092" y="1714"/>
              <a:ext cx="9" cy="10"/>
            </a:xfrm>
            <a:custGeom>
              <a:avLst/>
              <a:gdLst>
                <a:gd name="T0" fmla="*/ 7 w 9"/>
                <a:gd name="T1" fmla="*/ 0 h 10"/>
                <a:gd name="T2" fmla="*/ 9 w 9"/>
                <a:gd name="T3" fmla="*/ 8 h 10"/>
                <a:gd name="T4" fmla="*/ 2 w 9"/>
                <a:gd name="T5" fmla="*/ 10 h 10"/>
                <a:gd name="T6" fmla="*/ 0 w 9"/>
                <a:gd name="T7" fmla="*/ 2 h 10"/>
                <a:gd name="T8" fmla="*/ 7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7" y="0"/>
                  </a:moveTo>
                  <a:lnTo>
                    <a:pt x="9" y="8"/>
                  </a:lnTo>
                  <a:lnTo>
                    <a:pt x="2" y="10"/>
                  </a:lnTo>
                  <a:lnTo>
                    <a:pt x="0"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8" name="Freeform 231"/>
            <p:cNvSpPr>
              <a:spLocks/>
            </p:cNvSpPr>
            <p:nvPr/>
          </p:nvSpPr>
          <p:spPr bwMode="auto">
            <a:xfrm>
              <a:off x="3092" y="1711"/>
              <a:ext cx="7" cy="5"/>
            </a:xfrm>
            <a:custGeom>
              <a:avLst/>
              <a:gdLst>
                <a:gd name="T0" fmla="*/ 7 w 7"/>
                <a:gd name="T1" fmla="*/ 3 h 5"/>
                <a:gd name="T2" fmla="*/ 7 w 7"/>
                <a:gd name="T3" fmla="*/ 2 h 5"/>
                <a:gd name="T4" fmla="*/ 6 w 7"/>
                <a:gd name="T5" fmla="*/ 0 h 5"/>
                <a:gd name="T6" fmla="*/ 0 w 7"/>
                <a:gd name="T7" fmla="*/ 5 h 5"/>
                <a:gd name="T8" fmla="*/ 7 w 7"/>
                <a:gd name="T9" fmla="*/ 3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7" y="3"/>
                  </a:moveTo>
                  <a:lnTo>
                    <a:pt x="7" y="2"/>
                  </a:lnTo>
                  <a:lnTo>
                    <a:pt x="6" y="0"/>
                  </a:lnTo>
                  <a:lnTo>
                    <a:pt x="0" y="5"/>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79" name="Freeform 232"/>
            <p:cNvSpPr>
              <a:spLocks/>
            </p:cNvSpPr>
            <p:nvPr/>
          </p:nvSpPr>
          <p:spPr bwMode="auto">
            <a:xfrm>
              <a:off x="3087" y="1703"/>
              <a:ext cx="11" cy="13"/>
            </a:xfrm>
            <a:custGeom>
              <a:avLst/>
              <a:gdLst>
                <a:gd name="T0" fmla="*/ 3 w 11"/>
                <a:gd name="T1" fmla="*/ 0 h 13"/>
                <a:gd name="T2" fmla="*/ 11 w 11"/>
                <a:gd name="T3" fmla="*/ 8 h 13"/>
                <a:gd name="T4" fmla="*/ 5 w 11"/>
                <a:gd name="T5" fmla="*/ 13 h 13"/>
                <a:gd name="T6" fmla="*/ 0 w 11"/>
                <a:gd name="T7" fmla="*/ 8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11" y="8"/>
                  </a:lnTo>
                  <a:lnTo>
                    <a:pt x="5" y="13"/>
                  </a:ln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0" name="Freeform 233"/>
            <p:cNvSpPr>
              <a:spLocks/>
            </p:cNvSpPr>
            <p:nvPr/>
          </p:nvSpPr>
          <p:spPr bwMode="auto">
            <a:xfrm>
              <a:off x="3076" y="1696"/>
              <a:ext cx="14" cy="15"/>
            </a:xfrm>
            <a:custGeom>
              <a:avLst/>
              <a:gdLst>
                <a:gd name="T0" fmla="*/ 3 w 14"/>
                <a:gd name="T1" fmla="*/ 0 h 15"/>
                <a:gd name="T2" fmla="*/ 14 w 14"/>
                <a:gd name="T3" fmla="*/ 7 h 15"/>
                <a:gd name="T4" fmla="*/ 11 w 14"/>
                <a:gd name="T5" fmla="*/ 15 h 15"/>
                <a:gd name="T6" fmla="*/ 0 w 14"/>
                <a:gd name="T7" fmla="*/ 7 h 15"/>
                <a:gd name="T8" fmla="*/ 3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3" y="0"/>
                  </a:moveTo>
                  <a:lnTo>
                    <a:pt x="14" y="7"/>
                  </a:lnTo>
                  <a:lnTo>
                    <a:pt x="11" y="15"/>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1" name="Freeform 234"/>
            <p:cNvSpPr>
              <a:spLocks/>
            </p:cNvSpPr>
            <p:nvPr/>
          </p:nvSpPr>
          <p:spPr bwMode="auto">
            <a:xfrm>
              <a:off x="3076" y="1696"/>
              <a:ext cx="3" cy="7"/>
            </a:xfrm>
            <a:custGeom>
              <a:avLst/>
              <a:gdLst>
                <a:gd name="T0" fmla="*/ 3 w 3"/>
                <a:gd name="T1" fmla="*/ 0 h 7"/>
                <a:gd name="T2" fmla="*/ 3 w 3"/>
                <a:gd name="T3" fmla="*/ 0 h 7"/>
                <a:gd name="T4" fmla="*/ 3 w 3"/>
                <a:gd name="T5" fmla="*/ 0 h 7"/>
                <a:gd name="T6" fmla="*/ 0 w 3"/>
                <a:gd name="T7" fmla="*/ 7 h 7"/>
                <a:gd name="T8" fmla="*/ 3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0"/>
                  </a:moveTo>
                  <a:lnTo>
                    <a:pt x="3" y="0"/>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2" name="Freeform 235"/>
            <p:cNvSpPr>
              <a:spLocks/>
            </p:cNvSpPr>
            <p:nvPr/>
          </p:nvSpPr>
          <p:spPr bwMode="auto">
            <a:xfrm>
              <a:off x="3061" y="1691"/>
              <a:ext cx="18" cy="12"/>
            </a:xfrm>
            <a:custGeom>
              <a:avLst/>
              <a:gdLst>
                <a:gd name="T0" fmla="*/ 4 w 18"/>
                <a:gd name="T1" fmla="*/ 0 h 12"/>
                <a:gd name="T2" fmla="*/ 18 w 18"/>
                <a:gd name="T3" fmla="*/ 5 h 12"/>
                <a:gd name="T4" fmla="*/ 15 w 18"/>
                <a:gd name="T5" fmla="*/ 12 h 12"/>
                <a:gd name="T6" fmla="*/ 0 w 18"/>
                <a:gd name="T7" fmla="*/ 7 h 12"/>
                <a:gd name="T8" fmla="*/ 4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4" y="0"/>
                  </a:moveTo>
                  <a:lnTo>
                    <a:pt x="18" y="5"/>
                  </a:lnTo>
                  <a:lnTo>
                    <a:pt x="15" y="12"/>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3" name="Freeform 236"/>
            <p:cNvSpPr>
              <a:spLocks/>
            </p:cNvSpPr>
            <p:nvPr/>
          </p:nvSpPr>
          <p:spPr bwMode="auto">
            <a:xfrm>
              <a:off x="3044" y="1685"/>
              <a:ext cx="21" cy="13"/>
            </a:xfrm>
            <a:custGeom>
              <a:avLst/>
              <a:gdLst>
                <a:gd name="T0" fmla="*/ 0 w 21"/>
                <a:gd name="T1" fmla="*/ 0 h 13"/>
                <a:gd name="T2" fmla="*/ 21 w 21"/>
                <a:gd name="T3" fmla="*/ 6 h 13"/>
                <a:gd name="T4" fmla="*/ 17 w 21"/>
                <a:gd name="T5" fmla="*/ 13 h 13"/>
                <a:gd name="T6" fmla="*/ 0 w 21"/>
                <a:gd name="T7" fmla="*/ 7 h 13"/>
                <a:gd name="T8" fmla="*/ 0 w 21"/>
                <a:gd name="T9" fmla="*/ 0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0"/>
                  </a:moveTo>
                  <a:lnTo>
                    <a:pt x="21" y="6"/>
                  </a:lnTo>
                  <a:lnTo>
                    <a:pt x="17" y="1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4" name="Freeform 237"/>
            <p:cNvSpPr>
              <a:spLocks/>
            </p:cNvSpPr>
            <p:nvPr/>
          </p:nvSpPr>
          <p:spPr bwMode="auto">
            <a:xfrm>
              <a:off x="3022" y="1681"/>
              <a:ext cx="22" cy="11"/>
            </a:xfrm>
            <a:custGeom>
              <a:avLst/>
              <a:gdLst>
                <a:gd name="T0" fmla="*/ 0 w 22"/>
                <a:gd name="T1" fmla="*/ 0 h 11"/>
                <a:gd name="T2" fmla="*/ 22 w 22"/>
                <a:gd name="T3" fmla="*/ 4 h 11"/>
                <a:gd name="T4" fmla="*/ 22 w 22"/>
                <a:gd name="T5" fmla="*/ 11 h 11"/>
                <a:gd name="T6" fmla="*/ 0 w 22"/>
                <a:gd name="T7" fmla="*/ 8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4"/>
                  </a:lnTo>
                  <a:lnTo>
                    <a:pt x="22"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5" name="Freeform 238"/>
            <p:cNvSpPr>
              <a:spLocks/>
            </p:cNvSpPr>
            <p:nvPr/>
          </p:nvSpPr>
          <p:spPr bwMode="auto">
            <a:xfrm>
              <a:off x="3000" y="1678"/>
              <a:ext cx="22" cy="11"/>
            </a:xfrm>
            <a:custGeom>
              <a:avLst/>
              <a:gdLst>
                <a:gd name="T0" fmla="*/ 0 w 22"/>
                <a:gd name="T1" fmla="*/ 0 h 11"/>
                <a:gd name="T2" fmla="*/ 22 w 22"/>
                <a:gd name="T3" fmla="*/ 3 h 11"/>
                <a:gd name="T4" fmla="*/ 22 w 22"/>
                <a:gd name="T5" fmla="*/ 11 h 11"/>
                <a:gd name="T6" fmla="*/ 0 w 22"/>
                <a:gd name="T7" fmla="*/ 7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3"/>
                  </a:lnTo>
                  <a:lnTo>
                    <a:pt x="22"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6" name="Freeform 239"/>
            <p:cNvSpPr>
              <a:spLocks/>
            </p:cNvSpPr>
            <p:nvPr/>
          </p:nvSpPr>
          <p:spPr bwMode="auto">
            <a:xfrm>
              <a:off x="2975" y="1676"/>
              <a:ext cx="25" cy="9"/>
            </a:xfrm>
            <a:custGeom>
              <a:avLst/>
              <a:gdLst>
                <a:gd name="T0" fmla="*/ 0 w 25"/>
                <a:gd name="T1" fmla="*/ 0 h 9"/>
                <a:gd name="T2" fmla="*/ 25 w 25"/>
                <a:gd name="T3" fmla="*/ 2 h 9"/>
                <a:gd name="T4" fmla="*/ 25 w 25"/>
                <a:gd name="T5" fmla="*/ 9 h 9"/>
                <a:gd name="T6" fmla="*/ 0 w 25"/>
                <a:gd name="T7" fmla="*/ 7 h 9"/>
                <a:gd name="T8" fmla="*/ 0 w 25"/>
                <a:gd name="T9" fmla="*/ 0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0"/>
                  </a:moveTo>
                  <a:lnTo>
                    <a:pt x="25" y="2"/>
                  </a:lnTo>
                  <a:lnTo>
                    <a:pt x="25"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7" name="Freeform 240"/>
            <p:cNvSpPr>
              <a:spLocks/>
            </p:cNvSpPr>
            <p:nvPr/>
          </p:nvSpPr>
          <p:spPr bwMode="auto">
            <a:xfrm>
              <a:off x="2947" y="1674"/>
              <a:ext cx="28" cy="9"/>
            </a:xfrm>
            <a:custGeom>
              <a:avLst/>
              <a:gdLst>
                <a:gd name="T0" fmla="*/ 0 w 28"/>
                <a:gd name="T1" fmla="*/ 0 h 9"/>
                <a:gd name="T2" fmla="*/ 28 w 28"/>
                <a:gd name="T3" fmla="*/ 2 h 9"/>
                <a:gd name="T4" fmla="*/ 28 w 28"/>
                <a:gd name="T5" fmla="*/ 9 h 9"/>
                <a:gd name="T6" fmla="*/ 0 w 28"/>
                <a:gd name="T7" fmla="*/ 7 h 9"/>
                <a:gd name="T8" fmla="*/ 0 w 28"/>
                <a:gd name="T9" fmla="*/ 0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0"/>
                  </a:moveTo>
                  <a:lnTo>
                    <a:pt x="28" y="2"/>
                  </a:lnTo>
                  <a:lnTo>
                    <a:pt x="28"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8" name="Freeform 241"/>
            <p:cNvSpPr>
              <a:spLocks/>
            </p:cNvSpPr>
            <p:nvPr/>
          </p:nvSpPr>
          <p:spPr bwMode="auto">
            <a:xfrm>
              <a:off x="2920" y="1674"/>
              <a:ext cx="27" cy="9"/>
            </a:xfrm>
            <a:custGeom>
              <a:avLst/>
              <a:gdLst>
                <a:gd name="T0" fmla="*/ 0 w 27"/>
                <a:gd name="T1" fmla="*/ 2 h 9"/>
                <a:gd name="T2" fmla="*/ 27 w 27"/>
                <a:gd name="T3" fmla="*/ 0 h 9"/>
                <a:gd name="T4" fmla="*/ 27 w 27"/>
                <a:gd name="T5" fmla="*/ 7 h 9"/>
                <a:gd name="T6" fmla="*/ 0 w 27"/>
                <a:gd name="T7" fmla="*/ 9 h 9"/>
                <a:gd name="T8" fmla="*/ 0 w 27"/>
                <a:gd name="T9" fmla="*/ 2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0" y="2"/>
                  </a:moveTo>
                  <a:lnTo>
                    <a:pt x="27" y="0"/>
                  </a:lnTo>
                  <a:lnTo>
                    <a:pt x="27"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89" name="Freeform 242"/>
            <p:cNvSpPr>
              <a:spLocks/>
            </p:cNvSpPr>
            <p:nvPr/>
          </p:nvSpPr>
          <p:spPr bwMode="auto">
            <a:xfrm>
              <a:off x="2896" y="1676"/>
              <a:ext cx="24" cy="9"/>
            </a:xfrm>
            <a:custGeom>
              <a:avLst/>
              <a:gdLst>
                <a:gd name="T0" fmla="*/ 0 w 24"/>
                <a:gd name="T1" fmla="*/ 2 h 9"/>
                <a:gd name="T2" fmla="*/ 24 w 24"/>
                <a:gd name="T3" fmla="*/ 0 h 9"/>
                <a:gd name="T4" fmla="*/ 24 w 24"/>
                <a:gd name="T5" fmla="*/ 7 h 9"/>
                <a:gd name="T6" fmla="*/ 0 w 24"/>
                <a:gd name="T7" fmla="*/ 9 h 9"/>
                <a:gd name="T8" fmla="*/ 0 w 24"/>
                <a:gd name="T9" fmla="*/ 2 h 9"/>
                <a:gd name="T10" fmla="*/ 0 60000 65536"/>
                <a:gd name="T11" fmla="*/ 0 60000 65536"/>
                <a:gd name="T12" fmla="*/ 0 60000 65536"/>
                <a:gd name="T13" fmla="*/ 0 60000 65536"/>
                <a:gd name="T14" fmla="*/ 0 60000 65536"/>
                <a:gd name="T15" fmla="*/ 0 w 24"/>
                <a:gd name="T16" fmla="*/ 0 h 9"/>
                <a:gd name="T17" fmla="*/ 24 w 24"/>
                <a:gd name="T18" fmla="*/ 9 h 9"/>
              </a:gdLst>
              <a:ahLst/>
              <a:cxnLst>
                <a:cxn ang="T10">
                  <a:pos x="T0" y="T1"/>
                </a:cxn>
                <a:cxn ang="T11">
                  <a:pos x="T2" y="T3"/>
                </a:cxn>
                <a:cxn ang="T12">
                  <a:pos x="T4" y="T5"/>
                </a:cxn>
                <a:cxn ang="T13">
                  <a:pos x="T6" y="T7"/>
                </a:cxn>
                <a:cxn ang="T14">
                  <a:pos x="T8" y="T9"/>
                </a:cxn>
              </a:cxnLst>
              <a:rect l="T15" t="T16" r="T17" b="T18"/>
              <a:pathLst>
                <a:path w="24" h="9">
                  <a:moveTo>
                    <a:pt x="0" y="2"/>
                  </a:moveTo>
                  <a:lnTo>
                    <a:pt x="24" y="0"/>
                  </a:lnTo>
                  <a:lnTo>
                    <a:pt x="24"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0" name="Freeform 243"/>
            <p:cNvSpPr>
              <a:spLocks/>
            </p:cNvSpPr>
            <p:nvPr/>
          </p:nvSpPr>
          <p:spPr bwMode="auto">
            <a:xfrm>
              <a:off x="2872" y="1678"/>
              <a:ext cx="24" cy="11"/>
            </a:xfrm>
            <a:custGeom>
              <a:avLst/>
              <a:gdLst>
                <a:gd name="T0" fmla="*/ 0 w 24"/>
                <a:gd name="T1" fmla="*/ 3 h 11"/>
                <a:gd name="T2" fmla="*/ 24 w 24"/>
                <a:gd name="T3" fmla="*/ 0 h 11"/>
                <a:gd name="T4" fmla="*/ 24 w 24"/>
                <a:gd name="T5" fmla="*/ 7 h 11"/>
                <a:gd name="T6" fmla="*/ 0 w 24"/>
                <a:gd name="T7" fmla="*/ 11 h 11"/>
                <a:gd name="T8" fmla="*/ 0 w 24"/>
                <a:gd name="T9" fmla="*/ 3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3"/>
                  </a:moveTo>
                  <a:lnTo>
                    <a:pt x="24" y="0"/>
                  </a:lnTo>
                  <a:lnTo>
                    <a:pt x="24"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1" name="Freeform 244"/>
            <p:cNvSpPr>
              <a:spLocks/>
            </p:cNvSpPr>
            <p:nvPr/>
          </p:nvSpPr>
          <p:spPr bwMode="auto">
            <a:xfrm>
              <a:off x="2850" y="1681"/>
              <a:ext cx="22" cy="11"/>
            </a:xfrm>
            <a:custGeom>
              <a:avLst/>
              <a:gdLst>
                <a:gd name="T0" fmla="*/ 0 w 22"/>
                <a:gd name="T1" fmla="*/ 4 h 11"/>
                <a:gd name="T2" fmla="*/ 22 w 22"/>
                <a:gd name="T3" fmla="*/ 0 h 11"/>
                <a:gd name="T4" fmla="*/ 22 w 22"/>
                <a:gd name="T5" fmla="*/ 8 h 11"/>
                <a:gd name="T6" fmla="*/ 0 w 22"/>
                <a:gd name="T7" fmla="*/ 11 h 11"/>
                <a:gd name="T8" fmla="*/ 0 w 22"/>
                <a:gd name="T9" fmla="*/ 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2" name="Freeform 245"/>
            <p:cNvSpPr>
              <a:spLocks/>
            </p:cNvSpPr>
            <p:nvPr/>
          </p:nvSpPr>
          <p:spPr bwMode="auto">
            <a:xfrm>
              <a:off x="2830" y="1685"/>
              <a:ext cx="20" cy="13"/>
            </a:xfrm>
            <a:custGeom>
              <a:avLst/>
              <a:gdLst>
                <a:gd name="T0" fmla="*/ 0 w 20"/>
                <a:gd name="T1" fmla="*/ 6 h 13"/>
                <a:gd name="T2" fmla="*/ 20 w 20"/>
                <a:gd name="T3" fmla="*/ 0 h 13"/>
                <a:gd name="T4" fmla="*/ 20 w 20"/>
                <a:gd name="T5" fmla="*/ 7 h 13"/>
                <a:gd name="T6" fmla="*/ 3 w 20"/>
                <a:gd name="T7" fmla="*/ 13 h 13"/>
                <a:gd name="T8" fmla="*/ 0 w 20"/>
                <a:gd name="T9" fmla="*/ 6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6"/>
                  </a:moveTo>
                  <a:lnTo>
                    <a:pt x="20" y="0"/>
                  </a:lnTo>
                  <a:lnTo>
                    <a:pt x="20" y="7"/>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3" name="Freeform 246"/>
            <p:cNvSpPr>
              <a:spLocks/>
            </p:cNvSpPr>
            <p:nvPr/>
          </p:nvSpPr>
          <p:spPr bwMode="auto">
            <a:xfrm>
              <a:off x="2815" y="1691"/>
              <a:ext cx="18" cy="12"/>
            </a:xfrm>
            <a:custGeom>
              <a:avLst/>
              <a:gdLst>
                <a:gd name="T0" fmla="*/ 0 w 18"/>
                <a:gd name="T1" fmla="*/ 5 h 12"/>
                <a:gd name="T2" fmla="*/ 15 w 18"/>
                <a:gd name="T3" fmla="*/ 0 h 12"/>
                <a:gd name="T4" fmla="*/ 18 w 18"/>
                <a:gd name="T5" fmla="*/ 7 h 12"/>
                <a:gd name="T6" fmla="*/ 4 w 18"/>
                <a:gd name="T7" fmla="*/ 12 h 12"/>
                <a:gd name="T8" fmla="*/ 0 w 18"/>
                <a:gd name="T9" fmla="*/ 5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5"/>
                  </a:moveTo>
                  <a:lnTo>
                    <a:pt x="15" y="0"/>
                  </a:lnTo>
                  <a:lnTo>
                    <a:pt x="18" y="7"/>
                  </a:lnTo>
                  <a:lnTo>
                    <a:pt x="4" y="1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4" name="Freeform 247"/>
            <p:cNvSpPr>
              <a:spLocks/>
            </p:cNvSpPr>
            <p:nvPr/>
          </p:nvSpPr>
          <p:spPr bwMode="auto">
            <a:xfrm>
              <a:off x="2815" y="1696"/>
              <a:ext cx="4" cy="7"/>
            </a:xfrm>
            <a:custGeom>
              <a:avLst/>
              <a:gdLst>
                <a:gd name="T0" fmla="*/ 0 w 4"/>
                <a:gd name="T1" fmla="*/ 0 h 7"/>
                <a:gd name="T2" fmla="*/ 0 w 4"/>
                <a:gd name="T3" fmla="*/ 0 h 7"/>
                <a:gd name="T4" fmla="*/ 0 w 4"/>
                <a:gd name="T5" fmla="*/ 0 h 7"/>
                <a:gd name="T6" fmla="*/ 4 w 4"/>
                <a:gd name="T7" fmla="*/ 7 h 7"/>
                <a:gd name="T8" fmla="*/ 0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0"/>
                  </a:moveTo>
                  <a:lnTo>
                    <a:pt x="0" y="0"/>
                  </a:lnTo>
                  <a:lnTo>
                    <a:pt x="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5" name="Freeform 248"/>
            <p:cNvSpPr>
              <a:spLocks/>
            </p:cNvSpPr>
            <p:nvPr/>
          </p:nvSpPr>
          <p:spPr bwMode="auto">
            <a:xfrm>
              <a:off x="2804" y="1696"/>
              <a:ext cx="15" cy="15"/>
            </a:xfrm>
            <a:custGeom>
              <a:avLst/>
              <a:gdLst>
                <a:gd name="T0" fmla="*/ 0 w 15"/>
                <a:gd name="T1" fmla="*/ 7 h 15"/>
                <a:gd name="T2" fmla="*/ 11 w 15"/>
                <a:gd name="T3" fmla="*/ 0 h 15"/>
                <a:gd name="T4" fmla="*/ 15 w 15"/>
                <a:gd name="T5" fmla="*/ 7 h 15"/>
                <a:gd name="T6" fmla="*/ 4 w 15"/>
                <a:gd name="T7" fmla="*/ 15 h 15"/>
                <a:gd name="T8" fmla="*/ 0 w 15"/>
                <a:gd name="T9" fmla="*/ 7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7"/>
                  </a:moveTo>
                  <a:lnTo>
                    <a:pt x="11" y="0"/>
                  </a:lnTo>
                  <a:lnTo>
                    <a:pt x="15" y="7"/>
                  </a:lnTo>
                  <a:lnTo>
                    <a:pt x="4"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6" name="Freeform 249"/>
            <p:cNvSpPr>
              <a:spLocks/>
            </p:cNvSpPr>
            <p:nvPr/>
          </p:nvSpPr>
          <p:spPr bwMode="auto">
            <a:xfrm>
              <a:off x="2802" y="1703"/>
              <a:ext cx="6" cy="8"/>
            </a:xfrm>
            <a:custGeom>
              <a:avLst/>
              <a:gdLst>
                <a:gd name="T0" fmla="*/ 2 w 6"/>
                <a:gd name="T1" fmla="*/ 0 h 8"/>
                <a:gd name="T2" fmla="*/ 2 w 6"/>
                <a:gd name="T3" fmla="*/ 0 h 8"/>
                <a:gd name="T4" fmla="*/ 0 w 6"/>
                <a:gd name="T5" fmla="*/ 2 h 8"/>
                <a:gd name="T6" fmla="*/ 6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2" y="0"/>
                  </a:lnTo>
                  <a:lnTo>
                    <a:pt x="0" y="2"/>
                  </a:lnTo>
                  <a:lnTo>
                    <a:pt x="6" y="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7" name="Freeform 250"/>
            <p:cNvSpPr>
              <a:spLocks/>
            </p:cNvSpPr>
            <p:nvPr/>
          </p:nvSpPr>
          <p:spPr bwMode="auto">
            <a:xfrm>
              <a:off x="2797" y="1705"/>
              <a:ext cx="11" cy="11"/>
            </a:xfrm>
            <a:custGeom>
              <a:avLst/>
              <a:gdLst>
                <a:gd name="T0" fmla="*/ 0 w 11"/>
                <a:gd name="T1" fmla="*/ 8 h 11"/>
                <a:gd name="T2" fmla="*/ 5 w 11"/>
                <a:gd name="T3" fmla="*/ 0 h 11"/>
                <a:gd name="T4" fmla="*/ 11 w 11"/>
                <a:gd name="T5" fmla="*/ 6 h 11"/>
                <a:gd name="T6" fmla="*/ 7 w 11"/>
                <a:gd name="T7" fmla="*/ 11 h 11"/>
                <a:gd name="T8" fmla="*/ 0 w 11"/>
                <a:gd name="T9" fmla="*/ 8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8"/>
                  </a:moveTo>
                  <a:lnTo>
                    <a:pt x="5" y="0"/>
                  </a:lnTo>
                  <a:lnTo>
                    <a:pt x="11" y="6"/>
                  </a:lnTo>
                  <a:lnTo>
                    <a:pt x="7" y="11"/>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8" name="Freeform 251"/>
            <p:cNvSpPr>
              <a:spLocks/>
            </p:cNvSpPr>
            <p:nvPr/>
          </p:nvSpPr>
          <p:spPr bwMode="auto">
            <a:xfrm>
              <a:off x="2797" y="1713"/>
              <a:ext cx="7" cy="3"/>
            </a:xfrm>
            <a:custGeom>
              <a:avLst/>
              <a:gdLst>
                <a:gd name="T0" fmla="*/ 0 w 7"/>
                <a:gd name="T1" fmla="*/ 0 h 3"/>
                <a:gd name="T2" fmla="*/ 0 w 7"/>
                <a:gd name="T3" fmla="*/ 0 h 3"/>
                <a:gd name="T4" fmla="*/ 0 w 7"/>
                <a:gd name="T5" fmla="*/ 0 h 3"/>
                <a:gd name="T6" fmla="*/ 7 w 7"/>
                <a:gd name="T7" fmla="*/ 3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0"/>
                  </a:moveTo>
                  <a:lnTo>
                    <a:pt x="0" y="0"/>
                  </a:lnTo>
                  <a:lnTo>
                    <a:pt x="7"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99" name="Freeform 252"/>
            <p:cNvSpPr>
              <a:spLocks/>
            </p:cNvSpPr>
            <p:nvPr/>
          </p:nvSpPr>
          <p:spPr bwMode="auto">
            <a:xfrm>
              <a:off x="2793" y="1713"/>
              <a:ext cx="11" cy="11"/>
            </a:xfrm>
            <a:custGeom>
              <a:avLst/>
              <a:gdLst>
                <a:gd name="T0" fmla="*/ 0 w 11"/>
                <a:gd name="T1" fmla="*/ 7 h 11"/>
                <a:gd name="T2" fmla="*/ 4 w 11"/>
                <a:gd name="T3" fmla="*/ 0 h 11"/>
                <a:gd name="T4" fmla="*/ 11 w 11"/>
                <a:gd name="T5" fmla="*/ 3 h 11"/>
                <a:gd name="T6" fmla="*/ 7 w 11"/>
                <a:gd name="T7" fmla="*/ 11 h 11"/>
                <a:gd name="T8" fmla="*/ 0 w 11"/>
                <a:gd name="T9" fmla="*/ 7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7"/>
                  </a:moveTo>
                  <a:lnTo>
                    <a:pt x="4" y="0"/>
                  </a:lnTo>
                  <a:lnTo>
                    <a:pt x="11" y="3"/>
                  </a:lnTo>
                  <a:lnTo>
                    <a:pt x="7"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0" name="Freeform 253"/>
            <p:cNvSpPr>
              <a:spLocks/>
            </p:cNvSpPr>
            <p:nvPr/>
          </p:nvSpPr>
          <p:spPr bwMode="auto">
            <a:xfrm>
              <a:off x="2793" y="1720"/>
              <a:ext cx="7" cy="7"/>
            </a:xfrm>
            <a:custGeom>
              <a:avLst/>
              <a:gdLst>
                <a:gd name="T0" fmla="*/ 0 w 7"/>
                <a:gd name="T1" fmla="*/ 0 h 7"/>
                <a:gd name="T2" fmla="*/ 0 w 7"/>
                <a:gd name="T3" fmla="*/ 4 h 7"/>
                <a:gd name="T4" fmla="*/ 2 w 7"/>
                <a:gd name="T5" fmla="*/ 7 h 7"/>
                <a:gd name="T6" fmla="*/ 7 w 7"/>
                <a:gd name="T7" fmla="*/ 4 h 7"/>
                <a:gd name="T8" fmla="*/ 0 w 7"/>
                <a:gd name="T9" fmla="*/ 0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0" y="0"/>
                  </a:moveTo>
                  <a:lnTo>
                    <a:pt x="0" y="4"/>
                  </a:lnTo>
                  <a:lnTo>
                    <a:pt x="2" y="7"/>
                  </a:lnTo>
                  <a:lnTo>
                    <a:pt x="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1" name="Freeform 254"/>
            <p:cNvSpPr>
              <a:spLocks/>
            </p:cNvSpPr>
            <p:nvPr/>
          </p:nvSpPr>
          <p:spPr bwMode="auto">
            <a:xfrm>
              <a:off x="2795" y="1724"/>
              <a:ext cx="9" cy="9"/>
            </a:xfrm>
            <a:custGeom>
              <a:avLst/>
              <a:gdLst>
                <a:gd name="T0" fmla="*/ 2 w 9"/>
                <a:gd name="T1" fmla="*/ 9 h 9"/>
                <a:gd name="T2" fmla="*/ 0 w 9"/>
                <a:gd name="T3" fmla="*/ 3 h 9"/>
                <a:gd name="T4" fmla="*/ 5 w 9"/>
                <a:gd name="T5" fmla="*/ 0 h 9"/>
                <a:gd name="T6" fmla="*/ 9 w 9"/>
                <a:gd name="T7" fmla="*/ 5 h 9"/>
                <a:gd name="T8" fmla="*/ 2 w 9"/>
                <a:gd name="T9" fmla="*/ 9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2" y="9"/>
                  </a:moveTo>
                  <a:lnTo>
                    <a:pt x="0" y="3"/>
                  </a:lnTo>
                  <a:lnTo>
                    <a:pt x="5" y="0"/>
                  </a:lnTo>
                  <a:lnTo>
                    <a:pt x="9" y="5"/>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2" name="Freeform 255"/>
            <p:cNvSpPr>
              <a:spLocks/>
            </p:cNvSpPr>
            <p:nvPr/>
          </p:nvSpPr>
          <p:spPr bwMode="auto">
            <a:xfrm>
              <a:off x="2797" y="1729"/>
              <a:ext cx="11" cy="11"/>
            </a:xfrm>
            <a:custGeom>
              <a:avLst/>
              <a:gdLst>
                <a:gd name="T0" fmla="*/ 5 w 11"/>
                <a:gd name="T1" fmla="*/ 11 h 11"/>
                <a:gd name="T2" fmla="*/ 0 w 11"/>
                <a:gd name="T3" fmla="*/ 4 h 11"/>
                <a:gd name="T4" fmla="*/ 7 w 11"/>
                <a:gd name="T5" fmla="*/ 0 h 11"/>
                <a:gd name="T6" fmla="*/ 11 w 11"/>
                <a:gd name="T7" fmla="*/ 6 h 11"/>
                <a:gd name="T8" fmla="*/ 5 w 11"/>
                <a:gd name="T9" fmla="*/ 11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5" y="11"/>
                  </a:moveTo>
                  <a:lnTo>
                    <a:pt x="0" y="4"/>
                  </a:lnTo>
                  <a:lnTo>
                    <a:pt x="7" y="0"/>
                  </a:lnTo>
                  <a:lnTo>
                    <a:pt x="11" y="6"/>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3" name="Freeform 256"/>
            <p:cNvSpPr>
              <a:spLocks/>
            </p:cNvSpPr>
            <p:nvPr/>
          </p:nvSpPr>
          <p:spPr bwMode="auto">
            <a:xfrm>
              <a:off x="2802" y="1735"/>
              <a:ext cx="6" cy="7"/>
            </a:xfrm>
            <a:custGeom>
              <a:avLst/>
              <a:gdLst>
                <a:gd name="T0" fmla="*/ 0 w 6"/>
                <a:gd name="T1" fmla="*/ 5 h 7"/>
                <a:gd name="T2" fmla="*/ 2 w 6"/>
                <a:gd name="T3" fmla="*/ 7 h 7"/>
                <a:gd name="T4" fmla="*/ 2 w 6"/>
                <a:gd name="T5" fmla="*/ 7 h 7"/>
                <a:gd name="T6" fmla="*/ 6 w 6"/>
                <a:gd name="T7" fmla="*/ 0 h 7"/>
                <a:gd name="T8" fmla="*/ 0 w 6"/>
                <a:gd name="T9" fmla="*/ 5 h 7"/>
                <a:gd name="T10" fmla="*/ 0 60000 65536"/>
                <a:gd name="T11" fmla="*/ 0 60000 65536"/>
                <a:gd name="T12" fmla="*/ 0 60000 65536"/>
                <a:gd name="T13" fmla="*/ 0 60000 65536"/>
                <a:gd name="T14" fmla="*/ 0 60000 65536"/>
                <a:gd name="T15" fmla="*/ 0 w 6"/>
                <a:gd name="T16" fmla="*/ 0 h 7"/>
                <a:gd name="T17" fmla="*/ 6 w 6"/>
                <a:gd name="T18" fmla="*/ 7 h 7"/>
              </a:gdLst>
              <a:ahLst/>
              <a:cxnLst>
                <a:cxn ang="T10">
                  <a:pos x="T0" y="T1"/>
                </a:cxn>
                <a:cxn ang="T11">
                  <a:pos x="T2" y="T3"/>
                </a:cxn>
                <a:cxn ang="T12">
                  <a:pos x="T4" y="T5"/>
                </a:cxn>
                <a:cxn ang="T13">
                  <a:pos x="T6" y="T7"/>
                </a:cxn>
                <a:cxn ang="T14">
                  <a:pos x="T8" y="T9"/>
                </a:cxn>
              </a:cxnLst>
              <a:rect l="T15" t="T16" r="T17" b="T18"/>
              <a:pathLst>
                <a:path w="6" h="7">
                  <a:moveTo>
                    <a:pt x="0" y="5"/>
                  </a:moveTo>
                  <a:lnTo>
                    <a:pt x="2" y="7"/>
                  </a:lnTo>
                  <a:lnTo>
                    <a:pt x="6"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4" name="Freeform 257"/>
            <p:cNvSpPr>
              <a:spLocks/>
            </p:cNvSpPr>
            <p:nvPr/>
          </p:nvSpPr>
          <p:spPr bwMode="auto">
            <a:xfrm>
              <a:off x="2804" y="1735"/>
              <a:ext cx="15" cy="14"/>
            </a:xfrm>
            <a:custGeom>
              <a:avLst/>
              <a:gdLst>
                <a:gd name="T0" fmla="*/ 11 w 15"/>
                <a:gd name="T1" fmla="*/ 14 h 14"/>
                <a:gd name="T2" fmla="*/ 0 w 15"/>
                <a:gd name="T3" fmla="*/ 7 h 14"/>
                <a:gd name="T4" fmla="*/ 4 w 15"/>
                <a:gd name="T5" fmla="*/ 0 h 14"/>
                <a:gd name="T6" fmla="*/ 15 w 15"/>
                <a:gd name="T7" fmla="*/ 7 h 14"/>
                <a:gd name="T8" fmla="*/ 11 w 15"/>
                <a:gd name="T9" fmla="*/ 14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1" y="14"/>
                  </a:moveTo>
                  <a:lnTo>
                    <a:pt x="0" y="7"/>
                  </a:lnTo>
                  <a:lnTo>
                    <a:pt x="4" y="0"/>
                  </a:lnTo>
                  <a:lnTo>
                    <a:pt x="15" y="7"/>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5" name="Freeform 258"/>
            <p:cNvSpPr>
              <a:spLocks/>
            </p:cNvSpPr>
            <p:nvPr/>
          </p:nvSpPr>
          <p:spPr bwMode="auto">
            <a:xfrm>
              <a:off x="2815" y="1742"/>
              <a:ext cx="4" cy="7"/>
            </a:xfrm>
            <a:custGeom>
              <a:avLst/>
              <a:gdLst>
                <a:gd name="T0" fmla="*/ 0 w 4"/>
                <a:gd name="T1" fmla="*/ 7 h 7"/>
                <a:gd name="T2" fmla="*/ 0 w 4"/>
                <a:gd name="T3" fmla="*/ 7 h 7"/>
                <a:gd name="T4" fmla="*/ 0 w 4"/>
                <a:gd name="T5" fmla="*/ 7 h 7"/>
                <a:gd name="T6" fmla="*/ 4 w 4"/>
                <a:gd name="T7" fmla="*/ 0 h 7"/>
                <a:gd name="T8" fmla="*/ 0 w 4"/>
                <a:gd name="T9" fmla="*/ 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0" y="7"/>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6" name="Freeform 259"/>
            <p:cNvSpPr>
              <a:spLocks/>
            </p:cNvSpPr>
            <p:nvPr/>
          </p:nvSpPr>
          <p:spPr bwMode="auto">
            <a:xfrm>
              <a:off x="2815" y="1742"/>
              <a:ext cx="18" cy="13"/>
            </a:xfrm>
            <a:custGeom>
              <a:avLst/>
              <a:gdLst>
                <a:gd name="T0" fmla="*/ 15 w 18"/>
                <a:gd name="T1" fmla="*/ 13 h 13"/>
                <a:gd name="T2" fmla="*/ 0 w 18"/>
                <a:gd name="T3" fmla="*/ 7 h 13"/>
                <a:gd name="T4" fmla="*/ 4 w 18"/>
                <a:gd name="T5" fmla="*/ 0 h 13"/>
                <a:gd name="T6" fmla="*/ 18 w 18"/>
                <a:gd name="T7" fmla="*/ 6 h 13"/>
                <a:gd name="T8" fmla="*/ 15 w 18"/>
                <a:gd name="T9" fmla="*/ 13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5" y="13"/>
                  </a:moveTo>
                  <a:lnTo>
                    <a:pt x="0" y="7"/>
                  </a:lnTo>
                  <a:lnTo>
                    <a:pt x="4" y="0"/>
                  </a:lnTo>
                  <a:lnTo>
                    <a:pt x="18" y="6"/>
                  </a:lnTo>
                  <a:lnTo>
                    <a:pt x="1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7" name="Freeform 260"/>
            <p:cNvSpPr>
              <a:spLocks/>
            </p:cNvSpPr>
            <p:nvPr/>
          </p:nvSpPr>
          <p:spPr bwMode="auto">
            <a:xfrm>
              <a:off x="2830" y="1748"/>
              <a:ext cx="20" cy="12"/>
            </a:xfrm>
            <a:custGeom>
              <a:avLst/>
              <a:gdLst>
                <a:gd name="T0" fmla="*/ 20 w 20"/>
                <a:gd name="T1" fmla="*/ 12 h 12"/>
                <a:gd name="T2" fmla="*/ 0 w 20"/>
                <a:gd name="T3" fmla="*/ 7 h 12"/>
                <a:gd name="T4" fmla="*/ 3 w 20"/>
                <a:gd name="T5" fmla="*/ 0 h 12"/>
                <a:gd name="T6" fmla="*/ 20 w 20"/>
                <a:gd name="T7" fmla="*/ 5 h 12"/>
                <a:gd name="T8" fmla="*/ 20 w 20"/>
                <a:gd name="T9" fmla="*/ 12 h 12"/>
                <a:gd name="T10" fmla="*/ 0 60000 65536"/>
                <a:gd name="T11" fmla="*/ 0 60000 65536"/>
                <a:gd name="T12" fmla="*/ 0 60000 65536"/>
                <a:gd name="T13" fmla="*/ 0 60000 65536"/>
                <a:gd name="T14" fmla="*/ 0 60000 65536"/>
                <a:gd name="T15" fmla="*/ 0 w 20"/>
                <a:gd name="T16" fmla="*/ 0 h 12"/>
                <a:gd name="T17" fmla="*/ 20 w 20"/>
                <a:gd name="T18" fmla="*/ 12 h 12"/>
              </a:gdLst>
              <a:ahLst/>
              <a:cxnLst>
                <a:cxn ang="T10">
                  <a:pos x="T0" y="T1"/>
                </a:cxn>
                <a:cxn ang="T11">
                  <a:pos x="T2" y="T3"/>
                </a:cxn>
                <a:cxn ang="T12">
                  <a:pos x="T4" y="T5"/>
                </a:cxn>
                <a:cxn ang="T13">
                  <a:pos x="T6" y="T7"/>
                </a:cxn>
                <a:cxn ang="T14">
                  <a:pos x="T8" y="T9"/>
                </a:cxn>
              </a:cxnLst>
              <a:rect l="T15" t="T16" r="T17" b="T18"/>
              <a:pathLst>
                <a:path w="20" h="12">
                  <a:moveTo>
                    <a:pt x="20" y="12"/>
                  </a:moveTo>
                  <a:lnTo>
                    <a:pt x="0" y="7"/>
                  </a:lnTo>
                  <a:lnTo>
                    <a:pt x="3" y="0"/>
                  </a:lnTo>
                  <a:lnTo>
                    <a:pt x="20" y="5"/>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8" name="Freeform 261"/>
            <p:cNvSpPr>
              <a:spLocks/>
            </p:cNvSpPr>
            <p:nvPr/>
          </p:nvSpPr>
          <p:spPr bwMode="auto">
            <a:xfrm>
              <a:off x="2850" y="1753"/>
              <a:ext cx="22" cy="11"/>
            </a:xfrm>
            <a:custGeom>
              <a:avLst/>
              <a:gdLst>
                <a:gd name="T0" fmla="*/ 22 w 22"/>
                <a:gd name="T1" fmla="*/ 11 h 11"/>
                <a:gd name="T2" fmla="*/ 0 w 22"/>
                <a:gd name="T3" fmla="*/ 7 h 11"/>
                <a:gd name="T4" fmla="*/ 0 w 22"/>
                <a:gd name="T5" fmla="*/ 0 h 11"/>
                <a:gd name="T6" fmla="*/ 22 w 22"/>
                <a:gd name="T7" fmla="*/ 4 h 11"/>
                <a:gd name="T8" fmla="*/ 22 w 22"/>
                <a:gd name="T9" fmla="*/ 11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11"/>
                  </a:moveTo>
                  <a:lnTo>
                    <a:pt x="0" y="7"/>
                  </a:lnTo>
                  <a:lnTo>
                    <a:pt x="0" y="0"/>
                  </a:lnTo>
                  <a:lnTo>
                    <a:pt x="22" y="4"/>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09" name="Freeform 262"/>
            <p:cNvSpPr>
              <a:spLocks/>
            </p:cNvSpPr>
            <p:nvPr/>
          </p:nvSpPr>
          <p:spPr bwMode="auto">
            <a:xfrm>
              <a:off x="2872" y="1757"/>
              <a:ext cx="24" cy="11"/>
            </a:xfrm>
            <a:custGeom>
              <a:avLst/>
              <a:gdLst>
                <a:gd name="T0" fmla="*/ 24 w 24"/>
                <a:gd name="T1" fmla="*/ 11 h 11"/>
                <a:gd name="T2" fmla="*/ 0 w 24"/>
                <a:gd name="T3" fmla="*/ 7 h 11"/>
                <a:gd name="T4" fmla="*/ 0 w 24"/>
                <a:gd name="T5" fmla="*/ 0 h 11"/>
                <a:gd name="T6" fmla="*/ 24 w 24"/>
                <a:gd name="T7" fmla="*/ 3 h 11"/>
                <a:gd name="T8" fmla="*/ 24 w 24"/>
                <a:gd name="T9" fmla="*/ 11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11"/>
                  </a:moveTo>
                  <a:lnTo>
                    <a:pt x="0" y="7"/>
                  </a:lnTo>
                  <a:lnTo>
                    <a:pt x="0" y="0"/>
                  </a:lnTo>
                  <a:lnTo>
                    <a:pt x="24" y="3"/>
                  </a:lnTo>
                  <a:lnTo>
                    <a:pt x="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0" name="Freeform 263"/>
            <p:cNvSpPr>
              <a:spLocks/>
            </p:cNvSpPr>
            <p:nvPr/>
          </p:nvSpPr>
          <p:spPr bwMode="auto">
            <a:xfrm>
              <a:off x="2896" y="1760"/>
              <a:ext cx="24" cy="10"/>
            </a:xfrm>
            <a:custGeom>
              <a:avLst/>
              <a:gdLst>
                <a:gd name="T0" fmla="*/ 24 w 24"/>
                <a:gd name="T1" fmla="*/ 10 h 10"/>
                <a:gd name="T2" fmla="*/ 0 w 24"/>
                <a:gd name="T3" fmla="*/ 8 h 10"/>
                <a:gd name="T4" fmla="*/ 0 w 24"/>
                <a:gd name="T5" fmla="*/ 0 h 10"/>
                <a:gd name="T6" fmla="*/ 24 w 24"/>
                <a:gd name="T7" fmla="*/ 2 h 10"/>
                <a:gd name="T8" fmla="*/ 24 w 24"/>
                <a:gd name="T9" fmla="*/ 10 h 10"/>
                <a:gd name="T10" fmla="*/ 0 60000 65536"/>
                <a:gd name="T11" fmla="*/ 0 60000 65536"/>
                <a:gd name="T12" fmla="*/ 0 60000 65536"/>
                <a:gd name="T13" fmla="*/ 0 60000 65536"/>
                <a:gd name="T14" fmla="*/ 0 60000 65536"/>
                <a:gd name="T15" fmla="*/ 0 w 24"/>
                <a:gd name="T16" fmla="*/ 0 h 10"/>
                <a:gd name="T17" fmla="*/ 24 w 24"/>
                <a:gd name="T18" fmla="*/ 10 h 10"/>
              </a:gdLst>
              <a:ahLst/>
              <a:cxnLst>
                <a:cxn ang="T10">
                  <a:pos x="T0" y="T1"/>
                </a:cxn>
                <a:cxn ang="T11">
                  <a:pos x="T2" y="T3"/>
                </a:cxn>
                <a:cxn ang="T12">
                  <a:pos x="T4" y="T5"/>
                </a:cxn>
                <a:cxn ang="T13">
                  <a:pos x="T6" y="T7"/>
                </a:cxn>
                <a:cxn ang="T14">
                  <a:pos x="T8" y="T9"/>
                </a:cxn>
              </a:cxnLst>
              <a:rect l="T15" t="T16" r="T17" b="T18"/>
              <a:pathLst>
                <a:path w="24" h="10">
                  <a:moveTo>
                    <a:pt x="24" y="10"/>
                  </a:moveTo>
                  <a:lnTo>
                    <a:pt x="0" y="8"/>
                  </a:lnTo>
                  <a:lnTo>
                    <a:pt x="0" y="0"/>
                  </a:lnTo>
                  <a:lnTo>
                    <a:pt x="24" y="2"/>
                  </a:lnTo>
                  <a:lnTo>
                    <a:pt x="2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1" name="Freeform 264"/>
            <p:cNvSpPr>
              <a:spLocks/>
            </p:cNvSpPr>
            <p:nvPr/>
          </p:nvSpPr>
          <p:spPr bwMode="auto">
            <a:xfrm>
              <a:off x="2920" y="1762"/>
              <a:ext cx="27" cy="9"/>
            </a:xfrm>
            <a:custGeom>
              <a:avLst/>
              <a:gdLst>
                <a:gd name="T0" fmla="*/ 0 w 27"/>
                <a:gd name="T1" fmla="*/ 8 h 9"/>
                <a:gd name="T2" fmla="*/ 0 w 27"/>
                <a:gd name="T3" fmla="*/ 0 h 9"/>
                <a:gd name="T4" fmla="*/ 27 w 27"/>
                <a:gd name="T5" fmla="*/ 2 h 9"/>
                <a:gd name="T6" fmla="*/ 27 w 27"/>
                <a:gd name="T7" fmla="*/ 9 h 9"/>
                <a:gd name="T8" fmla="*/ 0 w 27"/>
                <a:gd name="T9" fmla="*/ 8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0" y="8"/>
                  </a:moveTo>
                  <a:lnTo>
                    <a:pt x="0" y="0"/>
                  </a:lnTo>
                  <a:lnTo>
                    <a:pt x="27" y="2"/>
                  </a:lnTo>
                  <a:lnTo>
                    <a:pt x="27" y="9"/>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2" name="Rectangle 265"/>
            <p:cNvSpPr>
              <a:spLocks noChangeArrowheads="1"/>
            </p:cNvSpPr>
            <p:nvPr/>
          </p:nvSpPr>
          <p:spPr bwMode="auto">
            <a:xfrm>
              <a:off x="3324" y="185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3</a:t>
              </a:r>
              <a:endParaRPr lang="en-US" altLang="zh-TW"/>
            </a:p>
          </p:txBody>
        </p:sp>
        <p:sp>
          <p:nvSpPr>
            <p:cNvPr id="13413" name="Freeform 266"/>
            <p:cNvSpPr>
              <a:spLocks/>
            </p:cNvSpPr>
            <p:nvPr/>
          </p:nvSpPr>
          <p:spPr bwMode="auto">
            <a:xfrm>
              <a:off x="3470" y="3637"/>
              <a:ext cx="9" cy="9"/>
            </a:xfrm>
            <a:custGeom>
              <a:avLst/>
              <a:gdLst>
                <a:gd name="T0" fmla="*/ 0 w 9"/>
                <a:gd name="T1" fmla="*/ 7 h 9"/>
                <a:gd name="T2" fmla="*/ 2 w 9"/>
                <a:gd name="T3" fmla="*/ 0 h 9"/>
                <a:gd name="T4" fmla="*/ 9 w 9"/>
                <a:gd name="T5" fmla="*/ 0 h 9"/>
                <a:gd name="T6" fmla="*/ 8 w 9"/>
                <a:gd name="T7" fmla="*/ 9 h 9"/>
                <a:gd name="T8" fmla="*/ 0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7"/>
                  </a:moveTo>
                  <a:lnTo>
                    <a:pt x="2" y="0"/>
                  </a:lnTo>
                  <a:lnTo>
                    <a:pt x="9" y="0"/>
                  </a:lnTo>
                  <a:lnTo>
                    <a:pt x="8" y="9"/>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4" name="Freeform 267"/>
            <p:cNvSpPr>
              <a:spLocks/>
            </p:cNvSpPr>
            <p:nvPr/>
          </p:nvSpPr>
          <p:spPr bwMode="auto">
            <a:xfrm>
              <a:off x="3470" y="3644"/>
              <a:ext cx="8" cy="6"/>
            </a:xfrm>
            <a:custGeom>
              <a:avLst/>
              <a:gdLst>
                <a:gd name="T0" fmla="*/ 0 w 8"/>
                <a:gd name="T1" fmla="*/ 0 h 6"/>
                <a:gd name="T2" fmla="*/ 6 w 8"/>
                <a:gd name="T3" fmla="*/ 6 h 6"/>
                <a:gd name="T4" fmla="*/ 8 w 8"/>
                <a:gd name="T5" fmla="*/ 4 h 6"/>
                <a:gd name="T6" fmla="*/ 8 w 8"/>
                <a:gd name="T7" fmla="*/ 2 h 6"/>
                <a:gd name="T8" fmla="*/ 0 w 8"/>
                <a:gd name="T9" fmla="*/ 0 h 6"/>
                <a:gd name="T10" fmla="*/ 0 60000 65536"/>
                <a:gd name="T11" fmla="*/ 0 60000 65536"/>
                <a:gd name="T12" fmla="*/ 0 60000 65536"/>
                <a:gd name="T13" fmla="*/ 0 60000 65536"/>
                <a:gd name="T14" fmla="*/ 0 60000 65536"/>
                <a:gd name="T15" fmla="*/ 0 w 8"/>
                <a:gd name="T16" fmla="*/ 0 h 6"/>
                <a:gd name="T17" fmla="*/ 8 w 8"/>
                <a:gd name="T18" fmla="*/ 6 h 6"/>
              </a:gdLst>
              <a:ahLst/>
              <a:cxnLst>
                <a:cxn ang="T10">
                  <a:pos x="T0" y="T1"/>
                </a:cxn>
                <a:cxn ang="T11">
                  <a:pos x="T2" y="T3"/>
                </a:cxn>
                <a:cxn ang="T12">
                  <a:pos x="T4" y="T5"/>
                </a:cxn>
                <a:cxn ang="T13">
                  <a:pos x="T6" y="T7"/>
                </a:cxn>
                <a:cxn ang="T14">
                  <a:pos x="T8" y="T9"/>
                </a:cxn>
              </a:cxnLst>
              <a:rect l="T15" t="T16" r="T17" b="T18"/>
              <a:pathLst>
                <a:path w="8" h="6">
                  <a:moveTo>
                    <a:pt x="0" y="0"/>
                  </a:moveTo>
                  <a:lnTo>
                    <a:pt x="6" y="6"/>
                  </a:lnTo>
                  <a:lnTo>
                    <a:pt x="8" y="4"/>
                  </a:lnTo>
                  <a:lnTo>
                    <a:pt x="8"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5" name="Freeform 268"/>
            <p:cNvSpPr>
              <a:spLocks/>
            </p:cNvSpPr>
            <p:nvPr/>
          </p:nvSpPr>
          <p:spPr bwMode="auto">
            <a:xfrm>
              <a:off x="3465" y="3644"/>
              <a:ext cx="11" cy="13"/>
            </a:xfrm>
            <a:custGeom>
              <a:avLst/>
              <a:gdLst>
                <a:gd name="T0" fmla="*/ 0 w 11"/>
                <a:gd name="T1" fmla="*/ 6 h 13"/>
                <a:gd name="T2" fmla="*/ 5 w 11"/>
                <a:gd name="T3" fmla="*/ 0 h 13"/>
                <a:gd name="T4" fmla="*/ 11 w 11"/>
                <a:gd name="T5" fmla="*/ 6 h 13"/>
                <a:gd name="T6" fmla="*/ 3 w 11"/>
                <a:gd name="T7" fmla="*/ 13 h 13"/>
                <a:gd name="T8" fmla="*/ 0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6"/>
                  </a:moveTo>
                  <a:lnTo>
                    <a:pt x="5" y="0"/>
                  </a:lnTo>
                  <a:lnTo>
                    <a:pt x="11" y="6"/>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6" name="Freeform 269"/>
            <p:cNvSpPr>
              <a:spLocks/>
            </p:cNvSpPr>
            <p:nvPr/>
          </p:nvSpPr>
          <p:spPr bwMode="auto">
            <a:xfrm>
              <a:off x="3454" y="3650"/>
              <a:ext cx="14" cy="15"/>
            </a:xfrm>
            <a:custGeom>
              <a:avLst/>
              <a:gdLst>
                <a:gd name="T0" fmla="*/ 0 w 14"/>
                <a:gd name="T1" fmla="*/ 7 h 15"/>
                <a:gd name="T2" fmla="*/ 11 w 14"/>
                <a:gd name="T3" fmla="*/ 0 h 15"/>
                <a:gd name="T4" fmla="*/ 14 w 14"/>
                <a:gd name="T5" fmla="*/ 7 h 15"/>
                <a:gd name="T6" fmla="*/ 3 w 14"/>
                <a:gd name="T7" fmla="*/ 15 h 15"/>
                <a:gd name="T8" fmla="*/ 0 w 14"/>
                <a:gd name="T9" fmla="*/ 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7"/>
                  </a:moveTo>
                  <a:lnTo>
                    <a:pt x="11" y="0"/>
                  </a:lnTo>
                  <a:lnTo>
                    <a:pt x="14" y="7"/>
                  </a:lnTo>
                  <a:lnTo>
                    <a:pt x="3"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7" name="Freeform 270"/>
            <p:cNvSpPr>
              <a:spLocks/>
            </p:cNvSpPr>
            <p:nvPr/>
          </p:nvSpPr>
          <p:spPr bwMode="auto">
            <a:xfrm>
              <a:off x="3454" y="3657"/>
              <a:ext cx="3" cy="8"/>
            </a:xfrm>
            <a:custGeom>
              <a:avLst/>
              <a:gdLst>
                <a:gd name="T0" fmla="*/ 0 w 3"/>
                <a:gd name="T1" fmla="*/ 0 h 8"/>
                <a:gd name="T2" fmla="*/ 3 w 3"/>
                <a:gd name="T3" fmla="*/ 8 h 8"/>
                <a:gd name="T4" fmla="*/ 3 w 3"/>
                <a:gd name="T5" fmla="*/ 8 h 8"/>
                <a:gd name="T6" fmla="*/ 3 w 3"/>
                <a:gd name="T7" fmla="*/ 8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8" name="Freeform 271"/>
            <p:cNvSpPr>
              <a:spLocks/>
            </p:cNvSpPr>
            <p:nvPr/>
          </p:nvSpPr>
          <p:spPr bwMode="auto">
            <a:xfrm>
              <a:off x="3439" y="3657"/>
              <a:ext cx="18" cy="13"/>
            </a:xfrm>
            <a:custGeom>
              <a:avLst/>
              <a:gdLst>
                <a:gd name="T0" fmla="*/ 0 w 18"/>
                <a:gd name="T1" fmla="*/ 6 h 13"/>
                <a:gd name="T2" fmla="*/ 15 w 18"/>
                <a:gd name="T3" fmla="*/ 0 h 13"/>
                <a:gd name="T4" fmla="*/ 18 w 18"/>
                <a:gd name="T5" fmla="*/ 8 h 13"/>
                <a:gd name="T6" fmla="*/ 4 w 18"/>
                <a:gd name="T7" fmla="*/ 13 h 13"/>
                <a:gd name="T8" fmla="*/ 0 w 18"/>
                <a:gd name="T9" fmla="*/ 6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0" y="6"/>
                  </a:moveTo>
                  <a:lnTo>
                    <a:pt x="15" y="0"/>
                  </a:lnTo>
                  <a:lnTo>
                    <a:pt x="18" y="8"/>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19" name="Freeform 272"/>
            <p:cNvSpPr>
              <a:spLocks/>
            </p:cNvSpPr>
            <p:nvPr/>
          </p:nvSpPr>
          <p:spPr bwMode="auto">
            <a:xfrm>
              <a:off x="3422" y="3663"/>
              <a:ext cx="21" cy="13"/>
            </a:xfrm>
            <a:custGeom>
              <a:avLst/>
              <a:gdLst>
                <a:gd name="T0" fmla="*/ 0 w 21"/>
                <a:gd name="T1" fmla="*/ 5 h 13"/>
                <a:gd name="T2" fmla="*/ 17 w 21"/>
                <a:gd name="T3" fmla="*/ 0 h 13"/>
                <a:gd name="T4" fmla="*/ 21 w 21"/>
                <a:gd name="T5" fmla="*/ 7 h 13"/>
                <a:gd name="T6" fmla="*/ 0 w 21"/>
                <a:gd name="T7" fmla="*/ 13 h 13"/>
                <a:gd name="T8" fmla="*/ 0 w 21"/>
                <a:gd name="T9" fmla="*/ 5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5"/>
                  </a:moveTo>
                  <a:lnTo>
                    <a:pt x="17" y="0"/>
                  </a:lnTo>
                  <a:lnTo>
                    <a:pt x="21" y="7"/>
                  </a:lnTo>
                  <a:lnTo>
                    <a:pt x="0" y="1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0" name="Freeform 273"/>
            <p:cNvSpPr>
              <a:spLocks/>
            </p:cNvSpPr>
            <p:nvPr/>
          </p:nvSpPr>
          <p:spPr bwMode="auto">
            <a:xfrm>
              <a:off x="3402" y="3668"/>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1" name="Freeform 274"/>
            <p:cNvSpPr>
              <a:spLocks/>
            </p:cNvSpPr>
            <p:nvPr/>
          </p:nvSpPr>
          <p:spPr bwMode="auto">
            <a:xfrm>
              <a:off x="3378" y="3672"/>
              <a:ext cx="24" cy="11"/>
            </a:xfrm>
            <a:custGeom>
              <a:avLst/>
              <a:gdLst>
                <a:gd name="T0" fmla="*/ 0 w 24"/>
                <a:gd name="T1" fmla="*/ 4 h 11"/>
                <a:gd name="T2" fmla="*/ 24 w 24"/>
                <a:gd name="T3" fmla="*/ 0 h 11"/>
                <a:gd name="T4" fmla="*/ 24 w 24"/>
                <a:gd name="T5" fmla="*/ 7 h 11"/>
                <a:gd name="T6" fmla="*/ 0 w 24"/>
                <a:gd name="T7" fmla="*/ 11 h 11"/>
                <a:gd name="T8" fmla="*/ 0 w 24"/>
                <a:gd name="T9" fmla="*/ 4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4"/>
                  </a:moveTo>
                  <a:lnTo>
                    <a:pt x="24" y="0"/>
                  </a:lnTo>
                  <a:lnTo>
                    <a:pt x="24" y="7"/>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2" name="Freeform 275"/>
            <p:cNvSpPr>
              <a:spLocks/>
            </p:cNvSpPr>
            <p:nvPr/>
          </p:nvSpPr>
          <p:spPr bwMode="auto">
            <a:xfrm>
              <a:off x="3353" y="3676"/>
              <a:ext cx="25" cy="11"/>
            </a:xfrm>
            <a:custGeom>
              <a:avLst/>
              <a:gdLst>
                <a:gd name="T0" fmla="*/ 0 w 25"/>
                <a:gd name="T1" fmla="*/ 3 h 11"/>
                <a:gd name="T2" fmla="*/ 25 w 25"/>
                <a:gd name="T3" fmla="*/ 0 h 11"/>
                <a:gd name="T4" fmla="*/ 25 w 25"/>
                <a:gd name="T5" fmla="*/ 7 h 11"/>
                <a:gd name="T6" fmla="*/ 0 w 25"/>
                <a:gd name="T7" fmla="*/ 11 h 11"/>
                <a:gd name="T8" fmla="*/ 0 w 25"/>
                <a:gd name="T9" fmla="*/ 3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3"/>
                  </a:moveTo>
                  <a:lnTo>
                    <a:pt x="25" y="0"/>
                  </a:lnTo>
                  <a:lnTo>
                    <a:pt x="25"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3" name="Rectangle 276"/>
            <p:cNvSpPr>
              <a:spLocks noChangeArrowheads="1"/>
            </p:cNvSpPr>
            <p:nvPr/>
          </p:nvSpPr>
          <p:spPr bwMode="auto">
            <a:xfrm>
              <a:off x="3327" y="3679"/>
              <a:ext cx="2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24" name="Rectangle 277"/>
            <p:cNvSpPr>
              <a:spLocks noChangeArrowheads="1"/>
            </p:cNvSpPr>
            <p:nvPr/>
          </p:nvSpPr>
          <p:spPr bwMode="auto">
            <a:xfrm>
              <a:off x="3299" y="3679"/>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25" name="Freeform 278"/>
            <p:cNvSpPr>
              <a:spLocks/>
            </p:cNvSpPr>
            <p:nvPr/>
          </p:nvSpPr>
          <p:spPr bwMode="auto">
            <a:xfrm>
              <a:off x="3274" y="3676"/>
              <a:ext cx="25" cy="11"/>
            </a:xfrm>
            <a:custGeom>
              <a:avLst/>
              <a:gdLst>
                <a:gd name="T0" fmla="*/ 0 w 25"/>
                <a:gd name="T1" fmla="*/ 0 h 11"/>
                <a:gd name="T2" fmla="*/ 25 w 25"/>
                <a:gd name="T3" fmla="*/ 3 h 11"/>
                <a:gd name="T4" fmla="*/ 25 w 25"/>
                <a:gd name="T5" fmla="*/ 11 h 11"/>
                <a:gd name="T6" fmla="*/ 0 w 25"/>
                <a:gd name="T7" fmla="*/ 7 h 11"/>
                <a:gd name="T8" fmla="*/ 0 w 25"/>
                <a:gd name="T9" fmla="*/ 0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0"/>
                  </a:moveTo>
                  <a:lnTo>
                    <a:pt x="25" y="3"/>
                  </a:lnTo>
                  <a:lnTo>
                    <a:pt x="25"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6" name="Freeform 279"/>
            <p:cNvSpPr>
              <a:spLocks/>
            </p:cNvSpPr>
            <p:nvPr/>
          </p:nvSpPr>
          <p:spPr bwMode="auto">
            <a:xfrm>
              <a:off x="3250" y="3672"/>
              <a:ext cx="24" cy="11"/>
            </a:xfrm>
            <a:custGeom>
              <a:avLst/>
              <a:gdLst>
                <a:gd name="T0" fmla="*/ 0 w 24"/>
                <a:gd name="T1" fmla="*/ 0 h 11"/>
                <a:gd name="T2" fmla="*/ 24 w 24"/>
                <a:gd name="T3" fmla="*/ 4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4"/>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7" name="Freeform 280"/>
            <p:cNvSpPr>
              <a:spLocks/>
            </p:cNvSpPr>
            <p:nvPr/>
          </p:nvSpPr>
          <p:spPr bwMode="auto">
            <a:xfrm>
              <a:off x="3230" y="3668"/>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8" name="Freeform 281"/>
            <p:cNvSpPr>
              <a:spLocks/>
            </p:cNvSpPr>
            <p:nvPr/>
          </p:nvSpPr>
          <p:spPr bwMode="auto">
            <a:xfrm>
              <a:off x="3210" y="3663"/>
              <a:ext cx="20" cy="13"/>
            </a:xfrm>
            <a:custGeom>
              <a:avLst/>
              <a:gdLst>
                <a:gd name="T0" fmla="*/ 3 w 20"/>
                <a:gd name="T1" fmla="*/ 0 h 13"/>
                <a:gd name="T2" fmla="*/ 20 w 20"/>
                <a:gd name="T3" fmla="*/ 5 h 13"/>
                <a:gd name="T4" fmla="*/ 20 w 20"/>
                <a:gd name="T5" fmla="*/ 13 h 13"/>
                <a:gd name="T6" fmla="*/ 0 w 20"/>
                <a:gd name="T7" fmla="*/ 7 h 13"/>
                <a:gd name="T8" fmla="*/ 3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3" y="0"/>
                  </a:moveTo>
                  <a:lnTo>
                    <a:pt x="20" y="5"/>
                  </a:lnTo>
                  <a:lnTo>
                    <a:pt x="20" y="13"/>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29" name="Freeform 282"/>
            <p:cNvSpPr>
              <a:spLocks/>
            </p:cNvSpPr>
            <p:nvPr/>
          </p:nvSpPr>
          <p:spPr bwMode="auto">
            <a:xfrm>
              <a:off x="3195" y="3657"/>
              <a:ext cx="18" cy="13"/>
            </a:xfrm>
            <a:custGeom>
              <a:avLst/>
              <a:gdLst>
                <a:gd name="T0" fmla="*/ 4 w 18"/>
                <a:gd name="T1" fmla="*/ 0 h 13"/>
                <a:gd name="T2" fmla="*/ 18 w 18"/>
                <a:gd name="T3" fmla="*/ 6 h 13"/>
                <a:gd name="T4" fmla="*/ 15 w 18"/>
                <a:gd name="T5" fmla="*/ 13 h 13"/>
                <a:gd name="T6" fmla="*/ 0 w 18"/>
                <a:gd name="T7" fmla="*/ 8 h 13"/>
                <a:gd name="T8" fmla="*/ 4 w 18"/>
                <a:gd name="T9" fmla="*/ 0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4" y="0"/>
                  </a:moveTo>
                  <a:lnTo>
                    <a:pt x="18" y="6"/>
                  </a:lnTo>
                  <a:lnTo>
                    <a:pt x="15" y="13"/>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0" name="Freeform 283"/>
            <p:cNvSpPr>
              <a:spLocks/>
            </p:cNvSpPr>
            <p:nvPr/>
          </p:nvSpPr>
          <p:spPr bwMode="auto">
            <a:xfrm>
              <a:off x="3195" y="3657"/>
              <a:ext cx="4" cy="8"/>
            </a:xfrm>
            <a:custGeom>
              <a:avLst/>
              <a:gdLst>
                <a:gd name="T0" fmla="*/ 4 w 4"/>
                <a:gd name="T1" fmla="*/ 0 h 8"/>
                <a:gd name="T2" fmla="*/ 0 w 4"/>
                <a:gd name="T3" fmla="*/ 8 h 8"/>
                <a:gd name="T4" fmla="*/ 0 w 4"/>
                <a:gd name="T5" fmla="*/ 8 h 8"/>
                <a:gd name="T6" fmla="*/ 0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1" name="Freeform 284"/>
            <p:cNvSpPr>
              <a:spLocks/>
            </p:cNvSpPr>
            <p:nvPr/>
          </p:nvSpPr>
          <p:spPr bwMode="auto">
            <a:xfrm>
              <a:off x="3184" y="3650"/>
              <a:ext cx="15" cy="15"/>
            </a:xfrm>
            <a:custGeom>
              <a:avLst/>
              <a:gdLst>
                <a:gd name="T0" fmla="*/ 4 w 15"/>
                <a:gd name="T1" fmla="*/ 0 h 15"/>
                <a:gd name="T2" fmla="*/ 15 w 15"/>
                <a:gd name="T3" fmla="*/ 7 h 15"/>
                <a:gd name="T4" fmla="*/ 11 w 15"/>
                <a:gd name="T5" fmla="*/ 15 h 15"/>
                <a:gd name="T6" fmla="*/ 0 w 15"/>
                <a:gd name="T7" fmla="*/ 7 h 15"/>
                <a:gd name="T8" fmla="*/ 4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0"/>
                  </a:moveTo>
                  <a:lnTo>
                    <a:pt x="15" y="7"/>
                  </a:lnTo>
                  <a:lnTo>
                    <a:pt x="11" y="15"/>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2" name="Freeform 285"/>
            <p:cNvSpPr>
              <a:spLocks/>
            </p:cNvSpPr>
            <p:nvPr/>
          </p:nvSpPr>
          <p:spPr bwMode="auto">
            <a:xfrm>
              <a:off x="3177" y="3644"/>
              <a:ext cx="11" cy="13"/>
            </a:xfrm>
            <a:custGeom>
              <a:avLst/>
              <a:gdLst>
                <a:gd name="T0" fmla="*/ 5 w 11"/>
                <a:gd name="T1" fmla="*/ 0 h 13"/>
                <a:gd name="T2" fmla="*/ 11 w 11"/>
                <a:gd name="T3" fmla="*/ 6 h 13"/>
                <a:gd name="T4" fmla="*/ 7 w 11"/>
                <a:gd name="T5" fmla="*/ 13 h 13"/>
                <a:gd name="T6" fmla="*/ 0 w 11"/>
                <a:gd name="T7" fmla="*/ 6 h 13"/>
                <a:gd name="T8" fmla="*/ 5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5" y="0"/>
                  </a:moveTo>
                  <a:lnTo>
                    <a:pt x="11" y="6"/>
                  </a:lnTo>
                  <a:lnTo>
                    <a:pt x="7" y="13"/>
                  </a:lnTo>
                  <a:lnTo>
                    <a:pt x="0"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3" name="Freeform 286"/>
            <p:cNvSpPr>
              <a:spLocks/>
            </p:cNvSpPr>
            <p:nvPr/>
          </p:nvSpPr>
          <p:spPr bwMode="auto">
            <a:xfrm>
              <a:off x="3175" y="3644"/>
              <a:ext cx="7" cy="6"/>
            </a:xfrm>
            <a:custGeom>
              <a:avLst/>
              <a:gdLst>
                <a:gd name="T0" fmla="*/ 7 w 7"/>
                <a:gd name="T1" fmla="*/ 0 h 6"/>
                <a:gd name="T2" fmla="*/ 0 w 7"/>
                <a:gd name="T3" fmla="*/ 2 h 6"/>
                <a:gd name="T4" fmla="*/ 0 w 7"/>
                <a:gd name="T5" fmla="*/ 4 h 6"/>
                <a:gd name="T6" fmla="*/ 2 w 7"/>
                <a:gd name="T7" fmla="*/ 6 h 6"/>
                <a:gd name="T8" fmla="*/ 7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7" y="0"/>
                  </a:moveTo>
                  <a:lnTo>
                    <a:pt x="0" y="2"/>
                  </a:lnTo>
                  <a:lnTo>
                    <a:pt x="0" y="4"/>
                  </a:lnTo>
                  <a:lnTo>
                    <a:pt x="2"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4" name="Freeform 287"/>
            <p:cNvSpPr>
              <a:spLocks/>
            </p:cNvSpPr>
            <p:nvPr/>
          </p:nvSpPr>
          <p:spPr bwMode="auto">
            <a:xfrm>
              <a:off x="3173" y="3637"/>
              <a:ext cx="9" cy="9"/>
            </a:xfrm>
            <a:custGeom>
              <a:avLst/>
              <a:gdLst>
                <a:gd name="T0" fmla="*/ 9 w 9"/>
                <a:gd name="T1" fmla="*/ 7 h 9"/>
                <a:gd name="T2" fmla="*/ 2 w 9"/>
                <a:gd name="T3" fmla="*/ 9 h 9"/>
                <a:gd name="T4" fmla="*/ 0 w 9"/>
                <a:gd name="T5" fmla="*/ 0 h 9"/>
                <a:gd name="T6" fmla="*/ 7 w 9"/>
                <a:gd name="T7" fmla="*/ 0 h 9"/>
                <a:gd name="T8" fmla="*/ 9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7"/>
                  </a:moveTo>
                  <a:lnTo>
                    <a:pt x="2" y="9"/>
                  </a:lnTo>
                  <a:lnTo>
                    <a:pt x="0" y="0"/>
                  </a:lnTo>
                  <a:lnTo>
                    <a:pt x="7" y="0"/>
                  </a:lnTo>
                  <a:lnTo>
                    <a:pt x="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35" name="Rectangle 288"/>
            <p:cNvSpPr>
              <a:spLocks noChangeArrowheads="1"/>
            </p:cNvSpPr>
            <p:nvPr/>
          </p:nvSpPr>
          <p:spPr bwMode="auto">
            <a:xfrm>
              <a:off x="3173"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36" name="Rectangle 289"/>
            <p:cNvSpPr>
              <a:spLocks noChangeArrowheads="1"/>
            </p:cNvSpPr>
            <p:nvPr/>
          </p:nvSpPr>
          <p:spPr bwMode="auto">
            <a:xfrm>
              <a:off x="3173"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37" name="Rectangle 290"/>
            <p:cNvSpPr>
              <a:spLocks noChangeArrowheads="1"/>
            </p:cNvSpPr>
            <p:nvPr/>
          </p:nvSpPr>
          <p:spPr bwMode="auto">
            <a:xfrm>
              <a:off x="3180" y="1716"/>
              <a:ext cx="29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38" name="Rectangle 291"/>
            <p:cNvSpPr>
              <a:spLocks noChangeArrowheads="1"/>
            </p:cNvSpPr>
            <p:nvPr/>
          </p:nvSpPr>
          <p:spPr bwMode="auto">
            <a:xfrm>
              <a:off x="3472"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39" name="Rectangle 292"/>
            <p:cNvSpPr>
              <a:spLocks noChangeArrowheads="1"/>
            </p:cNvSpPr>
            <p:nvPr/>
          </p:nvSpPr>
          <p:spPr bwMode="auto">
            <a:xfrm>
              <a:off x="3472"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440" name="Rectangle 293"/>
            <p:cNvSpPr>
              <a:spLocks noChangeArrowheads="1"/>
            </p:cNvSpPr>
            <p:nvPr/>
          </p:nvSpPr>
          <p:spPr bwMode="auto">
            <a:xfrm>
              <a:off x="3233" y="1827"/>
              <a:ext cx="195" cy="15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441" name="Rectangle 294"/>
            <p:cNvSpPr>
              <a:spLocks noChangeArrowheads="1"/>
            </p:cNvSpPr>
            <p:nvPr/>
          </p:nvSpPr>
          <p:spPr bwMode="auto">
            <a:xfrm>
              <a:off x="3297" y="2383"/>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10</a:t>
              </a:r>
              <a:endParaRPr lang="en-US" altLang="zh-TW"/>
            </a:p>
          </p:txBody>
        </p:sp>
        <p:sp>
          <p:nvSpPr>
            <p:cNvPr id="13442" name="Rectangle 295"/>
            <p:cNvSpPr>
              <a:spLocks noChangeArrowheads="1"/>
            </p:cNvSpPr>
            <p:nvPr/>
          </p:nvSpPr>
          <p:spPr bwMode="auto">
            <a:xfrm>
              <a:off x="3233" y="2354"/>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443" name="Rectangle 296"/>
            <p:cNvSpPr>
              <a:spLocks noChangeArrowheads="1"/>
            </p:cNvSpPr>
            <p:nvPr/>
          </p:nvSpPr>
          <p:spPr bwMode="auto">
            <a:xfrm>
              <a:off x="3297" y="264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14</a:t>
              </a:r>
              <a:endParaRPr lang="en-US" altLang="zh-TW"/>
            </a:p>
          </p:txBody>
        </p:sp>
        <p:sp>
          <p:nvSpPr>
            <p:cNvPr id="13444" name="Rectangle 297"/>
            <p:cNvSpPr>
              <a:spLocks noChangeArrowheads="1"/>
            </p:cNvSpPr>
            <p:nvPr/>
          </p:nvSpPr>
          <p:spPr bwMode="auto">
            <a:xfrm>
              <a:off x="3233" y="2619"/>
              <a:ext cx="195" cy="161"/>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445" name="Rectangle 298"/>
            <p:cNvSpPr>
              <a:spLocks noChangeArrowheads="1"/>
            </p:cNvSpPr>
            <p:nvPr/>
          </p:nvSpPr>
          <p:spPr bwMode="auto">
            <a:xfrm>
              <a:off x="3297" y="291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18</a:t>
              </a:r>
              <a:endParaRPr lang="en-US" altLang="zh-TW"/>
            </a:p>
          </p:txBody>
        </p:sp>
        <p:sp>
          <p:nvSpPr>
            <p:cNvPr id="13446" name="Rectangle 299"/>
            <p:cNvSpPr>
              <a:spLocks noChangeArrowheads="1"/>
            </p:cNvSpPr>
            <p:nvPr/>
          </p:nvSpPr>
          <p:spPr bwMode="auto">
            <a:xfrm>
              <a:off x="3233" y="2883"/>
              <a:ext cx="195" cy="16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447" name="Rectangle 300"/>
            <p:cNvSpPr>
              <a:spLocks noChangeArrowheads="1"/>
            </p:cNvSpPr>
            <p:nvPr/>
          </p:nvSpPr>
          <p:spPr bwMode="auto">
            <a:xfrm>
              <a:off x="3297" y="3175"/>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23</a:t>
              </a:r>
              <a:endParaRPr lang="en-US" altLang="zh-TW"/>
            </a:p>
          </p:txBody>
        </p:sp>
        <p:sp>
          <p:nvSpPr>
            <p:cNvPr id="13448" name="Rectangle 301"/>
            <p:cNvSpPr>
              <a:spLocks noChangeArrowheads="1"/>
            </p:cNvSpPr>
            <p:nvPr/>
          </p:nvSpPr>
          <p:spPr bwMode="auto">
            <a:xfrm>
              <a:off x="3284" y="3416"/>
              <a:ext cx="1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 . .</a:t>
              </a:r>
              <a:endParaRPr lang="en-US" altLang="zh-TW"/>
            </a:p>
          </p:txBody>
        </p:sp>
        <p:sp>
          <p:nvSpPr>
            <p:cNvPr id="13449" name="Rectangle 302"/>
            <p:cNvSpPr>
              <a:spLocks noChangeArrowheads="1"/>
            </p:cNvSpPr>
            <p:nvPr/>
          </p:nvSpPr>
          <p:spPr bwMode="auto">
            <a:xfrm>
              <a:off x="3233" y="3146"/>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450" name="Freeform 303"/>
            <p:cNvSpPr>
              <a:spLocks/>
            </p:cNvSpPr>
            <p:nvPr/>
          </p:nvSpPr>
          <p:spPr bwMode="auto">
            <a:xfrm>
              <a:off x="3177" y="1678"/>
              <a:ext cx="299" cy="90"/>
            </a:xfrm>
            <a:custGeom>
              <a:avLst/>
              <a:gdLst>
                <a:gd name="T0" fmla="*/ 150 w 299"/>
                <a:gd name="T1" fmla="*/ 90 h 90"/>
                <a:gd name="T2" fmla="*/ 176 w 299"/>
                <a:gd name="T3" fmla="*/ 88 h 90"/>
                <a:gd name="T4" fmla="*/ 201 w 299"/>
                <a:gd name="T5" fmla="*/ 86 h 90"/>
                <a:gd name="T6" fmla="*/ 225 w 299"/>
                <a:gd name="T7" fmla="*/ 82 h 90"/>
                <a:gd name="T8" fmla="*/ 245 w 299"/>
                <a:gd name="T9" fmla="*/ 79 h 90"/>
                <a:gd name="T10" fmla="*/ 264 w 299"/>
                <a:gd name="T11" fmla="*/ 73 h 90"/>
                <a:gd name="T12" fmla="*/ 278 w 299"/>
                <a:gd name="T13" fmla="*/ 68 h 90"/>
                <a:gd name="T14" fmla="*/ 289 w 299"/>
                <a:gd name="T15" fmla="*/ 60 h 90"/>
                <a:gd name="T16" fmla="*/ 297 w 299"/>
                <a:gd name="T17" fmla="*/ 53 h 90"/>
                <a:gd name="T18" fmla="*/ 299 w 299"/>
                <a:gd name="T19" fmla="*/ 46 h 90"/>
                <a:gd name="T20" fmla="*/ 297 w 299"/>
                <a:gd name="T21" fmla="*/ 36 h 90"/>
                <a:gd name="T22" fmla="*/ 289 w 299"/>
                <a:gd name="T23" fmla="*/ 29 h 90"/>
                <a:gd name="T24" fmla="*/ 278 w 299"/>
                <a:gd name="T25" fmla="*/ 22 h 90"/>
                <a:gd name="T26" fmla="*/ 264 w 299"/>
                <a:gd name="T27" fmla="*/ 16 h 90"/>
                <a:gd name="T28" fmla="*/ 245 w 299"/>
                <a:gd name="T29" fmla="*/ 11 h 90"/>
                <a:gd name="T30" fmla="*/ 225 w 299"/>
                <a:gd name="T31" fmla="*/ 7 h 90"/>
                <a:gd name="T32" fmla="*/ 201 w 299"/>
                <a:gd name="T33" fmla="*/ 3 h 90"/>
                <a:gd name="T34" fmla="*/ 176 w 299"/>
                <a:gd name="T35" fmla="*/ 2 h 90"/>
                <a:gd name="T36" fmla="*/ 150 w 299"/>
                <a:gd name="T37" fmla="*/ 0 h 90"/>
                <a:gd name="T38" fmla="*/ 122 w 299"/>
                <a:gd name="T39" fmla="*/ 2 h 90"/>
                <a:gd name="T40" fmla="*/ 97 w 299"/>
                <a:gd name="T41" fmla="*/ 3 h 90"/>
                <a:gd name="T42" fmla="*/ 73 w 299"/>
                <a:gd name="T43" fmla="*/ 7 h 90"/>
                <a:gd name="T44" fmla="*/ 53 w 299"/>
                <a:gd name="T45" fmla="*/ 11 h 90"/>
                <a:gd name="T46" fmla="*/ 34 w 299"/>
                <a:gd name="T47" fmla="*/ 16 h 90"/>
                <a:gd name="T48" fmla="*/ 20 w 299"/>
                <a:gd name="T49" fmla="*/ 22 h 90"/>
                <a:gd name="T50" fmla="*/ 9 w 299"/>
                <a:gd name="T51" fmla="*/ 29 h 90"/>
                <a:gd name="T52" fmla="*/ 1 w 299"/>
                <a:gd name="T53" fmla="*/ 36 h 90"/>
                <a:gd name="T54" fmla="*/ 0 w 299"/>
                <a:gd name="T55" fmla="*/ 46 h 90"/>
                <a:gd name="T56" fmla="*/ 1 w 299"/>
                <a:gd name="T57" fmla="*/ 53 h 90"/>
                <a:gd name="T58" fmla="*/ 9 w 299"/>
                <a:gd name="T59" fmla="*/ 60 h 90"/>
                <a:gd name="T60" fmla="*/ 20 w 299"/>
                <a:gd name="T61" fmla="*/ 68 h 90"/>
                <a:gd name="T62" fmla="*/ 34 w 299"/>
                <a:gd name="T63" fmla="*/ 73 h 90"/>
                <a:gd name="T64" fmla="*/ 53 w 299"/>
                <a:gd name="T65" fmla="*/ 79 h 90"/>
                <a:gd name="T66" fmla="*/ 73 w 299"/>
                <a:gd name="T67" fmla="*/ 82 h 90"/>
                <a:gd name="T68" fmla="*/ 97 w 299"/>
                <a:gd name="T69" fmla="*/ 86 h 90"/>
                <a:gd name="T70" fmla="*/ 122 w 299"/>
                <a:gd name="T71" fmla="*/ 88 h 90"/>
                <a:gd name="T72" fmla="*/ 150 w 299"/>
                <a:gd name="T73" fmla="*/ 90 h 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9"/>
                <a:gd name="T112" fmla="*/ 0 h 90"/>
                <a:gd name="T113" fmla="*/ 299 w 299"/>
                <a:gd name="T114" fmla="*/ 90 h 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9" h="90">
                  <a:moveTo>
                    <a:pt x="150" y="90"/>
                  </a:moveTo>
                  <a:lnTo>
                    <a:pt x="176" y="88"/>
                  </a:lnTo>
                  <a:lnTo>
                    <a:pt x="201" y="86"/>
                  </a:lnTo>
                  <a:lnTo>
                    <a:pt x="225" y="82"/>
                  </a:lnTo>
                  <a:lnTo>
                    <a:pt x="245" y="79"/>
                  </a:lnTo>
                  <a:lnTo>
                    <a:pt x="264" y="73"/>
                  </a:lnTo>
                  <a:lnTo>
                    <a:pt x="278" y="68"/>
                  </a:lnTo>
                  <a:lnTo>
                    <a:pt x="289" y="60"/>
                  </a:lnTo>
                  <a:lnTo>
                    <a:pt x="297" y="53"/>
                  </a:lnTo>
                  <a:lnTo>
                    <a:pt x="299" y="46"/>
                  </a:lnTo>
                  <a:lnTo>
                    <a:pt x="297" y="36"/>
                  </a:lnTo>
                  <a:lnTo>
                    <a:pt x="289" y="29"/>
                  </a:lnTo>
                  <a:lnTo>
                    <a:pt x="278" y="22"/>
                  </a:lnTo>
                  <a:lnTo>
                    <a:pt x="264" y="16"/>
                  </a:lnTo>
                  <a:lnTo>
                    <a:pt x="245" y="11"/>
                  </a:lnTo>
                  <a:lnTo>
                    <a:pt x="225" y="7"/>
                  </a:lnTo>
                  <a:lnTo>
                    <a:pt x="201" y="3"/>
                  </a:lnTo>
                  <a:lnTo>
                    <a:pt x="176" y="2"/>
                  </a:lnTo>
                  <a:lnTo>
                    <a:pt x="150" y="0"/>
                  </a:lnTo>
                  <a:lnTo>
                    <a:pt x="122" y="2"/>
                  </a:lnTo>
                  <a:lnTo>
                    <a:pt x="97" y="3"/>
                  </a:lnTo>
                  <a:lnTo>
                    <a:pt x="73" y="7"/>
                  </a:lnTo>
                  <a:lnTo>
                    <a:pt x="53" y="11"/>
                  </a:lnTo>
                  <a:lnTo>
                    <a:pt x="34" y="16"/>
                  </a:lnTo>
                  <a:lnTo>
                    <a:pt x="20" y="22"/>
                  </a:lnTo>
                  <a:lnTo>
                    <a:pt x="9" y="29"/>
                  </a:lnTo>
                  <a:lnTo>
                    <a:pt x="1" y="36"/>
                  </a:lnTo>
                  <a:lnTo>
                    <a:pt x="0" y="46"/>
                  </a:lnTo>
                  <a:lnTo>
                    <a:pt x="1" y="53"/>
                  </a:lnTo>
                  <a:lnTo>
                    <a:pt x="9" y="60"/>
                  </a:lnTo>
                  <a:lnTo>
                    <a:pt x="20" y="68"/>
                  </a:lnTo>
                  <a:lnTo>
                    <a:pt x="34" y="73"/>
                  </a:lnTo>
                  <a:lnTo>
                    <a:pt x="53" y="79"/>
                  </a:lnTo>
                  <a:lnTo>
                    <a:pt x="73" y="82"/>
                  </a:lnTo>
                  <a:lnTo>
                    <a:pt x="97" y="86"/>
                  </a:lnTo>
                  <a:lnTo>
                    <a:pt x="122" y="88"/>
                  </a:lnTo>
                  <a:lnTo>
                    <a:pt x="150" y="9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1" name="Freeform 304"/>
            <p:cNvSpPr>
              <a:spLocks/>
            </p:cNvSpPr>
            <p:nvPr/>
          </p:nvSpPr>
          <p:spPr bwMode="auto">
            <a:xfrm>
              <a:off x="3327" y="1762"/>
              <a:ext cx="26" cy="9"/>
            </a:xfrm>
            <a:custGeom>
              <a:avLst/>
              <a:gdLst>
                <a:gd name="T0" fmla="*/ 26 w 26"/>
                <a:gd name="T1" fmla="*/ 8 h 9"/>
                <a:gd name="T2" fmla="*/ 0 w 26"/>
                <a:gd name="T3" fmla="*/ 9 h 9"/>
                <a:gd name="T4" fmla="*/ 0 w 26"/>
                <a:gd name="T5" fmla="*/ 2 h 9"/>
                <a:gd name="T6" fmla="*/ 26 w 26"/>
                <a:gd name="T7" fmla="*/ 0 h 9"/>
                <a:gd name="T8" fmla="*/ 26 w 26"/>
                <a:gd name="T9" fmla="*/ 8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26" y="8"/>
                  </a:moveTo>
                  <a:lnTo>
                    <a:pt x="0" y="9"/>
                  </a:lnTo>
                  <a:lnTo>
                    <a:pt x="0" y="2"/>
                  </a:lnTo>
                  <a:lnTo>
                    <a:pt x="26" y="0"/>
                  </a:lnTo>
                  <a:lnTo>
                    <a:pt x="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2" name="Freeform 305"/>
            <p:cNvSpPr>
              <a:spLocks/>
            </p:cNvSpPr>
            <p:nvPr/>
          </p:nvSpPr>
          <p:spPr bwMode="auto">
            <a:xfrm>
              <a:off x="3353" y="1760"/>
              <a:ext cx="25" cy="10"/>
            </a:xfrm>
            <a:custGeom>
              <a:avLst/>
              <a:gdLst>
                <a:gd name="T0" fmla="*/ 25 w 25"/>
                <a:gd name="T1" fmla="*/ 8 h 10"/>
                <a:gd name="T2" fmla="*/ 0 w 25"/>
                <a:gd name="T3" fmla="*/ 10 h 10"/>
                <a:gd name="T4" fmla="*/ 0 w 25"/>
                <a:gd name="T5" fmla="*/ 2 h 10"/>
                <a:gd name="T6" fmla="*/ 25 w 25"/>
                <a:gd name="T7" fmla="*/ 0 h 10"/>
                <a:gd name="T8" fmla="*/ 25 w 25"/>
                <a:gd name="T9" fmla="*/ 8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8"/>
                  </a:moveTo>
                  <a:lnTo>
                    <a:pt x="0" y="10"/>
                  </a:lnTo>
                  <a:lnTo>
                    <a:pt x="0" y="2"/>
                  </a:lnTo>
                  <a:lnTo>
                    <a:pt x="25"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3" name="Freeform 306"/>
            <p:cNvSpPr>
              <a:spLocks/>
            </p:cNvSpPr>
            <p:nvPr/>
          </p:nvSpPr>
          <p:spPr bwMode="auto">
            <a:xfrm>
              <a:off x="3378" y="1757"/>
              <a:ext cx="24" cy="11"/>
            </a:xfrm>
            <a:custGeom>
              <a:avLst/>
              <a:gdLst>
                <a:gd name="T0" fmla="*/ 24 w 24"/>
                <a:gd name="T1" fmla="*/ 7 h 11"/>
                <a:gd name="T2" fmla="*/ 0 w 24"/>
                <a:gd name="T3" fmla="*/ 11 h 11"/>
                <a:gd name="T4" fmla="*/ 0 w 24"/>
                <a:gd name="T5" fmla="*/ 3 h 11"/>
                <a:gd name="T6" fmla="*/ 24 w 24"/>
                <a:gd name="T7" fmla="*/ 0 h 11"/>
                <a:gd name="T8" fmla="*/ 24 w 24"/>
                <a:gd name="T9" fmla="*/ 7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7"/>
                  </a:moveTo>
                  <a:lnTo>
                    <a:pt x="0" y="11"/>
                  </a:lnTo>
                  <a:lnTo>
                    <a:pt x="0" y="3"/>
                  </a:lnTo>
                  <a:lnTo>
                    <a:pt x="24" y="0"/>
                  </a:lnTo>
                  <a:lnTo>
                    <a:pt x="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4" name="Freeform 307"/>
            <p:cNvSpPr>
              <a:spLocks/>
            </p:cNvSpPr>
            <p:nvPr/>
          </p:nvSpPr>
          <p:spPr bwMode="auto">
            <a:xfrm>
              <a:off x="3402" y="1753"/>
              <a:ext cx="20" cy="11"/>
            </a:xfrm>
            <a:custGeom>
              <a:avLst/>
              <a:gdLst>
                <a:gd name="T0" fmla="*/ 20 w 20"/>
                <a:gd name="T1" fmla="*/ 7 h 11"/>
                <a:gd name="T2" fmla="*/ 0 w 20"/>
                <a:gd name="T3" fmla="*/ 11 h 11"/>
                <a:gd name="T4" fmla="*/ 0 w 20"/>
                <a:gd name="T5" fmla="*/ 4 h 11"/>
                <a:gd name="T6" fmla="*/ 20 w 20"/>
                <a:gd name="T7" fmla="*/ 0 h 11"/>
                <a:gd name="T8" fmla="*/ 20 w 20"/>
                <a:gd name="T9" fmla="*/ 7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7"/>
                  </a:moveTo>
                  <a:lnTo>
                    <a:pt x="0" y="11"/>
                  </a:lnTo>
                  <a:lnTo>
                    <a:pt x="0" y="4"/>
                  </a:lnTo>
                  <a:lnTo>
                    <a:pt x="20" y="0"/>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5" name="Freeform 308"/>
            <p:cNvSpPr>
              <a:spLocks/>
            </p:cNvSpPr>
            <p:nvPr/>
          </p:nvSpPr>
          <p:spPr bwMode="auto">
            <a:xfrm>
              <a:off x="3422" y="1748"/>
              <a:ext cx="21" cy="12"/>
            </a:xfrm>
            <a:custGeom>
              <a:avLst/>
              <a:gdLst>
                <a:gd name="T0" fmla="*/ 21 w 21"/>
                <a:gd name="T1" fmla="*/ 7 h 12"/>
                <a:gd name="T2" fmla="*/ 0 w 21"/>
                <a:gd name="T3" fmla="*/ 12 h 12"/>
                <a:gd name="T4" fmla="*/ 0 w 21"/>
                <a:gd name="T5" fmla="*/ 5 h 12"/>
                <a:gd name="T6" fmla="*/ 17 w 21"/>
                <a:gd name="T7" fmla="*/ 0 h 12"/>
                <a:gd name="T8" fmla="*/ 21 w 21"/>
                <a:gd name="T9" fmla="*/ 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7"/>
                  </a:moveTo>
                  <a:lnTo>
                    <a:pt x="0" y="12"/>
                  </a:lnTo>
                  <a:lnTo>
                    <a:pt x="0" y="5"/>
                  </a:lnTo>
                  <a:lnTo>
                    <a:pt x="17" y="0"/>
                  </a:lnTo>
                  <a:lnTo>
                    <a:pt x="2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6" name="Freeform 309"/>
            <p:cNvSpPr>
              <a:spLocks/>
            </p:cNvSpPr>
            <p:nvPr/>
          </p:nvSpPr>
          <p:spPr bwMode="auto">
            <a:xfrm>
              <a:off x="3439" y="1742"/>
              <a:ext cx="18" cy="13"/>
            </a:xfrm>
            <a:custGeom>
              <a:avLst/>
              <a:gdLst>
                <a:gd name="T0" fmla="*/ 18 w 18"/>
                <a:gd name="T1" fmla="*/ 7 h 13"/>
                <a:gd name="T2" fmla="*/ 4 w 18"/>
                <a:gd name="T3" fmla="*/ 13 h 13"/>
                <a:gd name="T4" fmla="*/ 0 w 18"/>
                <a:gd name="T5" fmla="*/ 6 h 13"/>
                <a:gd name="T6" fmla="*/ 15 w 18"/>
                <a:gd name="T7" fmla="*/ 0 h 13"/>
                <a:gd name="T8" fmla="*/ 18 w 18"/>
                <a:gd name="T9" fmla="*/ 7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8" y="7"/>
                  </a:moveTo>
                  <a:lnTo>
                    <a:pt x="4" y="13"/>
                  </a:lnTo>
                  <a:lnTo>
                    <a:pt x="0" y="6"/>
                  </a:lnTo>
                  <a:lnTo>
                    <a:pt x="15"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7" name="Freeform 310"/>
            <p:cNvSpPr>
              <a:spLocks/>
            </p:cNvSpPr>
            <p:nvPr/>
          </p:nvSpPr>
          <p:spPr bwMode="auto">
            <a:xfrm>
              <a:off x="3454" y="1742"/>
              <a:ext cx="3" cy="7"/>
            </a:xfrm>
            <a:custGeom>
              <a:avLst/>
              <a:gdLst>
                <a:gd name="T0" fmla="*/ 3 w 3"/>
                <a:gd name="T1" fmla="*/ 7 h 7"/>
                <a:gd name="T2" fmla="*/ 3 w 3"/>
                <a:gd name="T3" fmla="*/ 7 h 7"/>
                <a:gd name="T4" fmla="*/ 3 w 3"/>
                <a:gd name="T5" fmla="*/ 7 h 7"/>
                <a:gd name="T6" fmla="*/ 0 w 3"/>
                <a:gd name="T7" fmla="*/ 0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3" y="7"/>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8" name="Freeform 311"/>
            <p:cNvSpPr>
              <a:spLocks/>
            </p:cNvSpPr>
            <p:nvPr/>
          </p:nvSpPr>
          <p:spPr bwMode="auto">
            <a:xfrm>
              <a:off x="3454" y="1735"/>
              <a:ext cx="14" cy="14"/>
            </a:xfrm>
            <a:custGeom>
              <a:avLst/>
              <a:gdLst>
                <a:gd name="T0" fmla="*/ 14 w 14"/>
                <a:gd name="T1" fmla="*/ 7 h 14"/>
                <a:gd name="T2" fmla="*/ 3 w 14"/>
                <a:gd name="T3" fmla="*/ 14 h 14"/>
                <a:gd name="T4" fmla="*/ 0 w 14"/>
                <a:gd name="T5" fmla="*/ 7 h 14"/>
                <a:gd name="T6" fmla="*/ 11 w 14"/>
                <a:gd name="T7" fmla="*/ 0 h 14"/>
                <a:gd name="T8" fmla="*/ 14 w 14"/>
                <a:gd name="T9" fmla="*/ 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3" y="14"/>
                  </a:lnTo>
                  <a:lnTo>
                    <a:pt x="0" y="7"/>
                  </a:lnTo>
                  <a:lnTo>
                    <a:pt x="11"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59" name="Freeform 312"/>
            <p:cNvSpPr>
              <a:spLocks/>
            </p:cNvSpPr>
            <p:nvPr/>
          </p:nvSpPr>
          <p:spPr bwMode="auto">
            <a:xfrm>
              <a:off x="3465" y="1729"/>
              <a:ext cx="11" cy="13"/>
            </a:xfrm>
            <a:custGeom>
              <a:avLst/>
              <a:gdLst>
                <a:gd name="T0" fmla="*/ 11 w 11"/>
                <a:gd name="T1" fmla="*/ 6 h 13"/>
                <a:gd name="T2" fmla="*/ 3 w 11"/>
                <a:gd name="T3" fmla="*/ 13 h 13"/>
                <a:gd name="T4" fmla="*/ 0 w 11"/>
                <a:gd name="T5" fmla="*/ 6 h 13"/>
                <a:gd name="T6" fmla="*/ 5 w 11"/>
                <a:gd name="T7" fmla="*/ 0 h 13"/>
                <a:gd name="T8" fmla="*/ 11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6"/>
                  </a:moveTo>
                  <a:lnTo>
                    <a:pt x="3" y="13"/>
                  </a:lnTo>
                  <a:lnTo>
                    <a:pt x="0" y="6"/>
                  </a:lnTo>
                  <a:lnTo>
                    <a:pt x="5" y="0"/>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0" name="Freeform 313"/>
            <p:cNvSpPr>
              <a:spLocks/>
            </p:cNvSpPr>
            <p:nvPr/>
          </p:nvSpPr>
          <p:spPr bwMode="auto">
            <a:xfrm>
              <a:off x="3470" y="1729"/>
              <a:ext cx="8" cy="6"/>
            </a:xfrm>
            <a:custGeom>
              <a:avLst/>
              <a:gdLst>
                <a:gd name="T0" fmla="*/ 6 w 8"/>
                <a:gd name="T1" fmla="*/ 6 h 6"/>
                <a:gd name="T2" fmla="*/ 8 w 8"/>
                <a:gd name="T3" fmla="*/ 4 h 6"/>
                <a:gd name="T4" fmla="*/ 8 w 8"/>
                <a:gd name="T5" fmla="*/ 2 h 6"/>
                <a:gd name="T6" fmla="*/ 0 w 8"/>
                <a:gd name="T7" fmla="*/ 0 h 6"/>
                <a:gd name="T8" fmla="*/ 6 w 8"/>
                <a:gd name="T9" fmla="*/ 6 h 6"/>
                <a:gd name="T10" fmla="*/ 0 60000 65536"/>
                <a:gd name="T11" fmla="*/ 0 60000 65536"/>
                <a:gd name="T12" fmla="*/ 0 60000 65536"/>
                <a:gd name="T13" fmla="*/ 0 60000 65536"/>
                <a:gd name="T14" fmla="*/ 0 60000 65536"/>
                <a:gd name="T15" fmla="*/ 0 w 8"/>
                <a:gd name="T16" fmla="*/ 0 h 6"/>
                <a:gd name="T17" fmla="*/ 8 w 8"/>
                <a:gd name="T18" fmla="*/ 6 h 6"/>
              </a:gdLst>
              <a:ahLst/>
              <a:cxnLst>
                <a:cxn ang="T10">
                  <a:pos x="T0" y="T1"/>
                </a:cxn>
                <a:cxn ang="T11">
                  <a:pos x="T2" y="T3"/>
                </a:cxn>
                <a:cxn ang="T12">
                  <a:pos x="T4" y="T5"/>
                </a:cxn>
                <a:cxn ang="T13">
                  <a:pos x="T6" y="T7"/>
                </a:cxn>
                <a:cxn ang="T14">
                  <a:pos x="T8" y="T9"/>
                </a:cxn>
              </a:cxnLst>
              <a:rect l="T15" t="T16" r="T17" b="T18"/>
              <a:pathLst>
                <a:path w="8" h="6">
                  <a:moveTo>
                    <a:pt x="6" y="6"/>
                  </a:moveTo>
                  <a:lnTo>
                    <a:pt x="8" y="4"/>
                  </a:lnTo>
                  <a:lnTo>
                    <a:pt x="8" y="2"/>
                  </a:lnTo>
                  <a:lnTo>
                    <a:pt x="0"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1" name="Freeform 314"/>
            <p:cNvSpPr>
              <a:spLocks/>
            </p:cNvSpPr>
            <p:nvPr/>
          </p:nvSpPr>
          <p:spPr bwMode="auto">
            <a:xfrm>
              <a:off x="3470" y="1724"/>
              <a:ext cx="9" cy="7"/>
            </a:xfrm>
            <a:custGeom>
              <a:avLst/>
              <a:gdLst>
                <a:gd name="T0" fmla="*/ 9 w 9"/>
                <a:gd name="T1" fmla="*/ 1 h 7"/>
                <a:gd name="T2" fmla="*/ 8 w 9"/>
                <a:gd name="T3" fmla="*/ 7 h 7"/>
                <a:gd name="T4" fmla="*/ 0 w 9"/>
                <a:gd name="T5" fmla="*/ 5 h 7"/>
                <a:gd name="T6" fmla="*/ 2 w 9"/>
                <a:gd name="T7" fmla="*/ 0 h 7"/>
                <a:gd name="T8" fmla="*/ 9 w 9"/>
                <a:gd name="T9" fmla="*/ 1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9" y="1"/>
                  </a:moveTo>
                  <a:lnTo>
                    <a:pt x="8" y="7"/>
                  </a:lnTo>
                  <a:lnTo>
                    <a:pt x="0" y="5"/>
                  </a:lnTo>
                  <a:lnTo>
                    <a:pt x="2"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2" name="Freeform 315"/>
            <p:cNvSpPr>
              <a:spLocks/>
            </p:cNvSpPr>
            <p:nvPr/>
          </p:nvSpPr>
          <p:spPr bwMode="auto">
            <a:xfrm>
              <a:off x="3472" y="1722"/>
              <a:ext cx="7" cy="3"/>
            </a:xfrm>
            <a:custGeom>
              <a:avLst/>
              <a:gdLst>
                <a:gd name="T0" fmla="*/ 7 w 7"/>
                <a:gd name="T1" fmla="*/ 3 h 3"/>
                <a:gd name="T2" fmla="*/ 7 w 7"/>
                <a:gd name="T3" fmla="*/ 2 h 3"/>
                <a:gd name="T4" fmla="*/ 7 w 7"/>
                <a:gd name="T5" fmla="*/ 0 h 3"/>
                <a:gd name="T6" fmla="*/ 0 w 7"/>
                <a:gd name="T7" fmla="*/ 2 h 3"/>
                <a:gd name="T8" fmla="*/ 7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3"/>
                  </a:moveTo>
                  <a:lnTo>
                    <a:pt x="7" y="2"/>
                  </a:lnTo>
                  <a:lnTo>
                    <a:pt x="7" y="0"/>
                  </a:lnTo>
                  <a:lnTo>
                    <a:pt x="0" y="2"/>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3" name="Freeform 316"/>
            <p:cNvSpPr>
              <a:spLocks/>
            </p:cNvSpPr>
            <p:nvPr/>
          </p:nvSpPr>
          <p:spPr bwMode="auto">
            <a:xfrm>
              <a:off x="3470" y="1714"/>
              <a:ext cx="9" cy="10"/>
            </a:xfrm>
            <a:custGeom>
              <a:avLst/>
              <a:gdLst>
                <a:gd name="T0" fmla="*/ 8 w 9"/>
                <a:gd name="T1" fmla="*/ 0 h 10"/>
                <a:gd name="T2" fmla="*/ 9 w 9"/>
                <a:gd name="T3" fmla="*/ 8 h 10"/>
                <a:gd name="T4" fmla="*/ 2 w 9"/>
                <a:gd name="T5" fmla="*/ 10 h 10"/>
                <a:gd name="T6" fmla="*/ 0 w 9"/>
                <a:gd name="T7" fmla="*/ 2 h 10"/>
                <a:gd name="T8" fmla="*/ 8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0"/>
                  </a:moveTo>
                  <a:lnTo>
                    <a:pt x="9" y="8"/>
                  </a:lnTo>
                  <a:lnTo>
                    <a:pt x="2" y="10"/>
                  </a:lnTo>
                  <a:lnTo>
                    <a:pt x="0"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4" name="Freeform 317"/>
            <p:cNvSpPr>
              <a:spLocks/>
            </p:cNvSpPr>
            <p:nvPr/>
          </p:nvSpPr>
          <p:spPr bwMode="auto">
            <a:xfrm>
              <a:off x="3470" y="1711"/>
              <a:ext cx="8" cy="5"/>
            </a:xfrm>
            <a:custGeom>
              <a:avLst/>
              <a:gdLst>
                <a:gd name="T0" fmla="*/ 8 w 8"/>
                <a:gd name="T1" fmla="*/ 3 h 5"/>
                <a:gd name="T2" fmla="*/ 8 w 8"/>
                <a:gd name="T3" fmla="*/ 2 h 5"/>
                <a:gd name="T4" fmla="*/ 6 w 8"/>
                <a:gd name="T5" fmla="*/ 0 h 5"/>
                <a:gd name="T6" fmla="*/ 0 w 8"/>
                <a:gd name="T7" fmla="*/ 5 h 5"/>
                <a:gd name="T8" fmla="*/ 8 w 8"/>
                <a:gd name="T9" fmla="*/ 3 h 5"/>
                <a:gd name="T10" fmla="*/ 0 60000 65536"/>
                <a:gd name="T11" fmla="*/ 0 60000 65536"/>
                <a:gd name="T12" fmla="*/ 0 60000 65536"/>
                <a:gd name="T13" fmla="*/ 0 60000 65536"/>
                <a:gd name="T14" fmla="*/ 0 60000 65536"/>
                <a:gd name="T15" fmla="*/ 0 w 8"/>
                <a:gd name="T16" fmla="*/ 0 h 5"/>
                <a:gd name="T17" fmla="*/ 8 w 8"/>
                <a:gd name="T18" fmla="*/ 5 h 5"/>
              </a:gdLst>
              <a:ahLst/>
              <a:cxnLst>
                <a:cxn ang="T10">
                  <a:pos x="T0" y="T1"/>
                </a:cxn>
                <a:cxn ang="T11">
                  <a:pos x="T2" y="T3"/>
                </a:cxn>
                <a:cxn ang="T12">
                  <a:pos x="T4" y="T5"/>
                </a:cxn>
                <a:cxn ang="T13">
                  <a:pos x="T6" y="T7"/>
                </a:cxn>
                <a:cxn ang="T14">
                  <a:pos x="T8" y="T9"/>
                </a:cxn>
              </a:cxnLst>
              <a:rect l="T15" t="T16" r="T17" b="T18"/>
              <a:pathLst>
                <a:path w="8" h="5">
                  <a:moveTo>
                    <a:pt x="8" y="3"/>
                  </a:moveTo>
                  <a:lnTo>
                    <a:pt x="8" y="2"/>
                  </a:lnTo>
                  <a:lnTo>
                    <a:pt x="6" y="0"/>
                  </a:lnTo>
                  <a:lnTo>
                    <a:pt x="0" y="5"/>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5" name="Freeform 318"/>
            <p:cNvSpPr>
              <a:spLocks/>
            </p:cNvSpPr>
            <p:nvPr/>
          </p:nvSpPr>
          <p:spPr bwMode="auto">
            <a:xfrm>
              <a:off x="3465" y="1703"/>
              <a:ext cx="11" cy="13"/>
            </a:xfrm>
            <a:custGeom>
              <a:avLst/>
              <a:gdLst>
                <a:gd name="T0" fmla="*/ 3 w 11"/>
                <a:gd name="T1" fmla="*/ 0 h 13"/>
                <a:gd name="T2" fmla="*/ 11 w 11"/>
                <a:gd name="T3" fmla="*/ 8 h 13"/>
                <a:gd name="T4" fmla="*/ 5 w 11"/>
                <a:gd name="T5" fmla="*/ 13 h 13"/>
                <a:gd name="T6" fmla="*/ 0 w 11"/>
                <a:gd name="T7" fmla="*/ 8 h 13"/>
                <a:gd name="T8" fmla="*/ 3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3" y="0"/>
                  </a:moveTo>
                  <a:lnTo>
                    <a:pt x="11" y="8"/>
                  </a:lnTo>
                  <a:lnTo>
                    <a:pt x="5" y="13"/>
                  </a:ln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6" name="Freeform 319"/>
            <p:cNvSpPr>
              <a:spLocks/>
            </p:cNvSpPr>
            <p:nvPr/>
          </p:nvSpPr>
          <p:spPr bwMode="auto">
            <a:xfrm>
              <a:off x="3454" y="1696"/>
              <a:ext cx="14" cy="15"/>
            </a:xfrm>
            <a:custGeom>
              <a:avLst/>
              <a:gdLst>
                <a:gd name="T0" fmla="*/ 3 w 14"/>
                <a:gd name="T1" fmla="*/ 0 h 15"/>
                <a:gd name="T2" fmla="*/ 14 w 14"/>
                <a:gd name="T3" fmla="*/ 7 h 15"/>
                <a:gd name="T4" fmla="*/ 11 w 14"/>
                <a:gd name="T5" fmla="*/ 15 h 15"/>
                <a:gd name="T6" fmla="*/ 0 w 14"/>
                <a:gd name="T7" fmla="*/ 7 h 15"/>
                <a:gd name="T8" fmla="*/ 3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3" y="0"/>
                  </a:moveTo>
                  <a:lnTo>
                    <a:pt x="14" y="7"/>
                  </a:lnTo>
                  <a:lnTo>
                    <a:pt x="11" y="15"/>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7" name="Freeform 320"/>
            <p:cNvSpPr>
              <a:spLocks/>
            </p:cNvSpPr>
            <p:nvPr/>
          </p:nvSpPr>
          <p:spPr bwMode="auto">
            <a:xfrm>
              <a:off x="3454" y="1696"/>
              <a:ext cx="3" cy="7"/>
            </a:xfrm>
            <a:custGeom>
              <a:avLst/>
              <a:gdLst>
                <a:gd name="T0" fmla="*/ 3 w 3"/>
                <a:gd name="T1" fmla="*/ 0 h 7"/>
                <a:gd name="T2" fmla="*/ 3 w 3"/>
                <a:gd name="T3" fmla="*/ 0 h 7"/>
                <a:gd name="T4" fmla="*/ 3 w 3"/>
                <a:gd name="T5" fmla="*/ 0 h 7"/>
                <a:gd name="T6" fmla="*/ 0 w 3"/>
                <a:gd name="T7" fmla="*/ 7 h 7"/>
                <a:gd name="T8" fmla="*/ 3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0"/>
                  </a:moveTo>
                  <a:lnTo>
                    <a:pt x="3" y="0"/>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8" name="Freeform 321"/>
            <p:cNvSpPr>
              <a:spLocks/>
            </p:cNvSpPr>
            <p:nvPr/>
          </p:nvSpPr>
          <p:spPr bwMode="auto">
            <a:xfrm>
              <a:off x="3439" y="1691"/>
              <a:ext cx="18" cy="12"/>
            </a:xfrm>
            <a:custGeom>
              <a:avLst/>
              <a:gdLst>
                <a:gd name="T0" fmla="*/ 4 w 18"/>
                <a:gd name="T1" fmla="*/ 0 h 12"/>
                <a:gd name="T2" fmla="*/ 18 w 18"/>
                <a:gd name="T3" fmla="*/ 5 h 12"/>
                <a:gd name="T4" fmla="*/ 15 w 18"/>
                <a:gd name="T5" fmla="*/ 12 h 12"/>
                <a:gd name="T6" fmla="*/ 0 w 18"/>
                <a:gd name="T7" fmla="*/ 7 h 12"/>
                <a:gd name="T8" fmla="*/ 4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4" y="0"/>
                  </a:moveTo>
                  <a:lnTo>
                    <a:pt x="18" y="5"/>
                  </a:lnTo>
                  <a:lnTo>
                    <a:pt x="15" y="12"/>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69" name="Freeform 322"/>
            <p:cNvSpPr>
              <a:spLocks/>
            </p:cNvSpPr>
            <p:nvPr/>
          </p:nvSpPr>
          <p:spPr bwMode="auto">
            <a:xfrm>
              <a:off x="3422" y="1685"/>
              <a:ext cx="21" cy="13"/>
            </a:xfrm>
            <a:custGeom>
              <a:avLst/>
              <a:gdLst>
                <a:gd name="T0" fmla="*/ 0 w 21"/>
                <a:gd name="T1" fmla="*/ 0 h 13"/>
                <a:gd name="T2" fmla="*/ 21 w 21"/>
                <a:gd name="T3" fmla="*/ 6 h 13"/>
                <a:gd name="T4" fmla="*/ 17 w 21"/>
                <a:gd name="T5" fmla="*/ 13 h 13"/>
                <a:gd name="T6" fmla="*/ 0 w 21"/>
                <a:gd name="T7" fmla="*/ 7 h 13"/>
                <a:gd name="T8" fmla="*/ 0 w 21"/>
                <a:gd name="T9" fmla="*/ 0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0"/>
                  </a:moveTo>
                  <a:lnTo>
                    <a:pt x="21" y="6"/>
                  </a:lnTo>
                  <a:lnTo>
                    <a:pt x="17" y="1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0" name="Freeform 323"/>
            <p:cNvSpPr>
              <a:spLocks/>
            </p:cNvSpPr>
            <p:nvPr/>
          </p:nvSpPr>
          <p:spPr bwMode="auto">
            <a:xfrm>
              <a:off x="3402" y="1681"/>
              <a:ext cx="20" cy="11"/>
            </a:xfrm>
            <a:custGeom>
              <a:avLst/>
              <a:gdLst>
                <a:gd name="T0" fmla="*/ 0 w 20"/>
                <a:gd name="T1" fmla="*/ 0 h 11"/>
                <a:gd name="T2" fmla="*/ 20 w 20"/>
                <a:gd name="T3" fmla="*/ 4 h 11"/>
                <a:gd name="T4" fmla="*/ 20 w 20"/>
                <a:gd name="T5" fmla="*/ 11 h 11"/>
                <a:gd name="T6" fmla="*/ 0 w 20"/>
                <a:gd name="T7" fmla="*/ 8 h 11"/>
                <a:gd name="T8" fmla="*/ 0 w 20"/>
                <a:gd name="T9" fmla="*/ 0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0"/>
                  </a:moveTo>
                  <a:lnTo>
                    <a:pt x="20" y="4"/>
                  </a:lnTo>
                  <a:lnTo>
                    <a:pt x="20"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1" name="Freeform 324"/>
            <p:cNvSpPr>
              <a:spLocks/>
            </p:cNvSpPr>
            <p:nvPr/>
          </p:nvSpPr>
          <p:spPr bwMode="auto">
            <a:xfrm>
              <a:off x="3378" y="1678"/>
              <a:ext cx="24" cy="11"/>
            </a:xfrm>
            <a:custGeom>
              <a:avLst/>
              <a:gdLst>
                <a:gd name="T0" fmla="*/ 0 w 24"/>
                <a:gd name="T1" fmla="*/ 0 h 11"/>
                <a:gd name="T2" fmla="*/ 24 w 24"/>
                <a:gd name="T3" fmla="*/ 3 h 11"/>
                <a:gd name="T4" fmla="*/ 24 w 24"/>
                <a:gd name="T5" fmla="*/ 11 h 11"/>
                <a:gd name="T6" fmla="*/ 0 w 24"/>
                <a:gd name="T7" fmla="*/ 7 h 11"/>
                <a:gd name="T8" fmla="*/ 0 w 24"/>
                <a:gd name="T9" fmla="*/ 0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0"/>
                  </a:moveTo>
                  <a:lnTo>
                    <a:pt x="24" y="3"/>
                  </a:lnTo>
                  <a:lnTo>
                    <a:pt x="24"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2" name="Freeform 325"/>
            <p:cNvSpPr>
              <a:spLocks/>
            </p:cNvSpPr>
            <p:nvPr/>
          </p:nvSpPr>
          <p:spPr bwMode="auto">
            <a:xfrm>
              <a:off x="3353" y="1676"/>
              <a:ext cx="25" cy="9"/>
            </a:xfrm>
            <a:custGeom>
              <a:avLst/>
              <a:gdLst>
                <a:gd name="T0" fmla="*/ 0 w 25"/>
                <a:gd name="T1" fmla="*/ 0 h 9"/>
                <a:gd name="T2" fmla="*/ 25 w 25"/>
                <a:gd name="T3" fmla="*/ 2 h 9"/>
                <a:gd name="T4" fmla="*/ 25 w 25"/>
                <a:gd name="T5" fmla="*/ 9 h 9"/>
                <a:gd name="T6" fmla="*/ 0 w 25"/>
                <a:gd name="T7" fmla="*/ 7 h 9"/>
                <a:gd name="T8" fmla="*/ 0 w 25"/>
                <a:gd name="T9" fmla="*/ 0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0"/>
                  </a:moveTo>
                  <a:lnTo>
                    <a:pt x="25" y="2"/>
                  </a:lnTo>
                  <a:lnTo>
                    <a:pt x="25"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3" name="Freeform 326"/>
            <p:cNvSpPr>
              <a:spLocks/>
            </p:cNvSpPr>
            <p:nvPr/>
          </p:nvSpPr>
          <p:spPr bwMode="auto">
            <a:xfrm>
              <a:off x="3327" y="1674"/>
              <a:ext cx="26" cy="9"/>
            </a:xfrm>
            <a:custGeom>
              <a:avLst/>
              <a:gdLst>
                <a:gd name="T0" fmla="*/ 0 w 26"/>
                <a:gd name="T1" fmla="*/ 0 h 9"/>
                <a:gd name="T2" fmla="*/ 26 w 26"/>
                <a:gd name="T3" fmla="*/ 2 h 9"/>
                <a:gd name="T4" fmla="*/ 26 w 26"/>
                <a:gd name="T5" fmla="*/ 9 h 9"/>
                <a:gd name="T6" fmla="*/ 0 w 26"/>
                <a:gd name="T7" fmla="*/ 7 h 9"/>
                <a:gd name="T8" fmla="*/ 0 w 26"/>
                <a:gd name="T9" fmla="*/ 0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0"/>
                  </a:moveTo>
                  <a:lnTo>
                    <a:pt x="26" y="2"/>
                  </a:lnTo>
                  <a:lnTo>
                    <a:pt x="26"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4" name="Freeform 327"/>
            <p:cNvSpPr>
              <a:spLocks/>
            </p:cNvSpPr>
            <p:nvPr/>
          </p:nvSpPr>
          <p:spPr bwMode="auto">
            <a:xfrm>
              <a:off x="3299" y="1674"/>
              <a:ext cx="28" cy="9"/>
            </a:xfrm>
            <a:custGeom>
              <a:avLst/>
              <a:gdLst>
                <a:gd name="T0" fmla="*/ 0 w 28"/>
                <a:gd name="T1" fmla="*/ 2 h 9"/>
                <a:gd name="T2" fmla="*/ 28 w 28"/>
                <a:gd name="T3" fmla="*/ 0 h 9"/>
                <a:gd name="T4" fmla="*/ 28 w 28"/>
                <a:gd name="T5" fmla="*/ 7 h 9"/>
                <a:gd name="T6" fmla="*/ 0 w 28"/>
                <a:gd name="T7" fmla="*/ 9 h 9"/>
                <a:gd name="T8" fmla="*/ 0 w 28"/>
                <a:gd name="T9" fmla="*/ 2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2"/>
                  </a:moveTo>
                  <a:lnTo>
                    <a:pt x="28" y="0"/>
                  </a:lnTo>
                  <a:lnTo>
                    <a:pt x="28"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5" name="Freeform 328"/>
            <p:cNvSpPr>
              <a:spLocks/>
            </p:cNvSpPr>
            <p:nvPr/>
          </p:nvSpPr>
          <p:spPr bwMode="auto">
            <a:xfrm>
              <a:off x="3274" y="1676"/>
              <a:ext cx="25" cy="9"/>
            </a:xfrm>
            <a:custGeom>
              <a:avLst/>
              <a:gdLst>
                <a:gd name="T0" fmla="*/ 0 w 25"/>
                <a:gd name="T1" fmla="*/ 2 h 9"/>
                <a:gd name="T2" fmla="*/ 25 w 25"/>
                <a:gd name="T3" fmla="*/ 0 h 9"/>
                <a:gd name="T4" fmla="*/ 25 w 25"/>
                <a:gd name="T5" fmla="*/ 7 h 9"/>
                <a:gd name="T6" fmla="*/ 0 w 25"/>
                <a:gd name="T7" fmla="*/ 9 h 9"/>
                <a:gd name="T8" fmla="*/ 0 w 25"/>
                <a:gd name="T9" fmla="*/ 2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2"/>
                  </a:moveTo>
                  <a:lnTo>
                    <a:pt x="25" y="0"/>
                  </a:lnTo>
                  <a:lnTo>
                    <a:pt x="25"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6" name="Freeform 329"/>
            <p:cNvSpPr>
              <a:spLocks/>
            </p:cNvSpPr>
            <p:nvPr/>
          </p:nvSpPr>
          <p:spPr bwMode="auto">
            <a:xfrm>
              <a:off x="3250" y="1678"/>
              <a:ext cx="24" cy="11"/>
            </a:xfrm>
            <a:custGeom>
              <a:avLst/>
              <a:gdLst>
                <a:gd name="T0" fmla="*/ 0 w 24"/>
                <a:gd name="T1" fmla="*/ 3 h 11"/>
                <a:gd name="T2" fmla="*/ 24 w 24"/>
                <a:gd name="T3" fmla="*/ 0 h 11"/>
                <a:gd name="T4" fmla="*/ 24 w 24"/>
                <a:gd name="T5" fmla="*/ 7 h 11"/>
                <a:gd name="T6" fmla="*/ 0 w 24"/>
                <a:gd name="T7" fmla="*/ 11 h 11"/>
                <a:gd name="T8" fmla="*/ 0 w 24"/>
                <a:gd name="T9" fmla="*/ 3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0" y="3"/>
                  </a:moveTo>
                  <a:lnTo>
                    <a:pt x="24" y="0"/>
                  </a:lnTo>
                  <a:lnTo>
                    <a:pt x="24"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7" name="Freeform 330"/>
            <p:cNvSpPr>
              <a:spLocks/>
            </p:cNvSpPr>
            <p:nvPr/>
          </p:nvSpPr>
          <p:spPr bwMode="auto">
            <a:xfrm>
              <a:off x="3230" y="1681"/>
              <a:ext cx="20" cy="11"/>
            </a:xfrm>
            <a:custGeom>
              <a:avLst/>
              <a:gdLst>
                <a:gd name="T0" fmla="*/ 0 w 20"/>
                <a:gd name="T1" fmla="*/ 4 h 11"/>
                <a:gd name="T2" fmla="*/ 20 w 20"/>
                <a:gd name="T3" fmla="*/ 0 h 11"/>
                <a:gd name="T4" fmla="*/ 20 w 20"/>
                <a:gd name="T5" fmla="*/ 8 h 11"/>
                <a:gd name="T6" fmla="*/ 0 w 20"/>
                <a:gd name="T7" fmla="*/ 11 h 11"/>
                <a:gd name="T8" fmla="*/ 0 w 20"/>
                <a:gd name="T9" fmla="*/ 4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0" y="4"/>
                  </a:moveTo>
                  <a:lnTo>
                    <a:pt x="20" y="0"/>
                  </a:lnTo>
                  <a:lnTo>
                    <a:pt x="20"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8" name="Freeform 331"/>
            <p:cNvSpPr>
              <a:spLocks/>
            </p:cNvSpPr>
            <p:nvPr/>
          </p:nvSpPr>
          <p:spPr bwMode="auto">
            <a:xfrm>
              <a:off x="3210" y="1685"/>
              <a:ext cx="20" cy="13"/>
            </a:xfrm>
            <a:custGeom>
              <a:avLst/>
              <a:gdLst>
                <a:gd name="T0" fmla="*/ 0 w 20"/>
                <a:gd name="T1" fmla="*/ 6 h 13"/>
                <a:gd name="T2" fmla="*/ 20 w 20"/>
                <a:gd name="T3" fmla="*/ 0 h 13"/>
                <a:gd name="T4" fmla="*/ 20 w 20"/>
                <a:gd name="T5" fmla="*/ 7 h 13"/>
                <a:gd name="T6" fmla="*/ 3 w 20"/>
                <a:gd name="T7" fmla="*/ 13 h 13"/>
                <a:gd name="T8" fmla="*/ 0 w 20"/>
                <a:gd name="T9" fmla="*/ 6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6"/>
                  </a:moveTo>
                  <a:lnTo>
                    <a:pt x="20" y="0"/>
                  </a:lnTo>
                  <a:lnTo>
                    <a:pt x="20" y="7"/>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79" name="Freeform 332"/>
            <p:cNvSpPr>
              <a:spLocks/>
            </p:cNvSpPr>
            <p:nvPr/>
          </p:nvSpPr>
          <p:spPr bwMode="auto">
            <a:xfrm>
              <a:off x="3195" y="1691"/>
              <a:ext cx="18" cy="12"/>
            </a:xfrm>
            <a:custGeom>
              <a:avLst/>
              <a:gdLst>
                <a:gd name="T0" fmla="*/ 0 w 18"/>
                <a:gd name="T1" fmla="*/ 5 h 12"/>
                <a:gd name="T2" fmla="*/ 15 w 18"/>
                <a:gd name="T3" fmla="*/ 0 h 12"/>
                <a:gd name="T4" fmla="*/ 18 w 18"/>
                <a:gd name="T5" fmla="*/ 7 h 12"/>
                <a:gd name="T6" fmla="*/ 4 w 18"/>
                <a:gd name="T7" fmla="*/ 12 h 12"/>
                <a:gd name="T8" fmla="*/ 0 w 18"/>
                <a:gd name="T9" fmla="*/ 5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5"/>
                  </a:moveTo>
                  <a:lnTo>
                    <a:pt x="15" y="0"/>
                  </a:lnTo>
                  <a:lnTo>
                    <a:pt x="18" y="7"/>
                  </a:lnTo>
                  <a:lnTo>
                    <a:pt x="4" y="1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0" name="Freeform 333"/>
            <p:cNvSpPr>
              <a:spLocks/>
            </p:cNvSpPr>
            <p:nvPr/>
          </p:nvSpPr>
          <p:spPr bwMode="auto">
            <a:xfrm>
              <a:off x="3195" y="1696"/>
              <a:ext cx="4" cy="7"/>
            </a:xfrm>
            <a:custGeom>
              <a:avLst/>
              <a:gdLst>
                <a:gd name="T0" fmla="*/ 0 w 4"/>
                <a:gd name="T1" fmla="*/ 0 h 7"/>
                <a:gd name="T2" fmla="*/ 0 w 4"/>
                <a:gd name="T3" fmla="*/ 0 h 7"/>
                <a:gd name="T4" fmla="*/ 0 w 4"/>
                <a:gd name="T5" fmla="*/ 0 h 7"/>
                <a:gd name="T6" fmla="*/ 4 w 4"/>
                <a:gd name="T7" fmla="*/ 7 h 7"/>
                <a:gd name="T8" fmla="*/ 0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0"/>
                  </a:moveTo>
                  <a:lnTo>
                    <a:pt x="0" y="0"/>
                  </a:lnTo>
                  <a:lnTo>
                    <a:pt x="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1" name="Freeform 334"/>
            <p:cNvSpPr>
              <a:spLocks/>
            </p:cNvSpPr>
            <p:nvPr/>
          </p:nvSpPr>
          <p:spPr bwMode="auto">
            <a:xfrm>
              <a:off x="3184" y="1696"/>
              <a:ext cx="15" cy="15"/>
            </a:xfrm>
            <a:custGeom>
              <a:avLst/>
              <a:gdLst>
                <a:gd name="T0" fmla="*/ 0 w 15"/>
                <a:gd name="T1" fmla="*/ 7 h 15"/>
                <a:gd name="T2" fmla="*/ 11 w 15"/>
                <a:gd name="T3" fmla="*/ 0 h 15"/>
                <a:gd name="T4" fmla="*/ 15 w 15"/>
                <a:gd name="T5" fmla="*/ 7 h 15"/>
                <a:gd name="T6" fmla="*/ 4 w 15"/>
                <a:gd name="T7" fmla="*/ 15 h 15"/>
                <a:gd name="T8" fmla="*/ 0 w 15"/>
                <a:gd name="T9" fmla="*/ 7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7"/>
                  </a:moveTo>
                  <a:lnTo>
                    <a:pt x="11" y="0"/>
                  </a:lnTo>
                  <a:lnTo>
                    <a:pt x="15" y="7"/>
                  </a:lnTo>
                  <a:lnTo>
                    <a:pt x="4"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2" name="Freeform 335"/>
            <p:cNvSpPr>
              <a:spLocks/>
            </p:cNvSpPr>
            <p:nvPr/>
          </p:nvSpPr>
          <p:spPr bwMode="auto">
            <a:xfrm>
              <a:off x="3177" y="1703"/>
              <a:ext cx="11" cy="13"/>
            </a:xfrm>
            <a:custGeom>
              <a:avLst/>
              <a:gdLst>
                <a:gd name="T0" fmla="*/ 0 w 11"/>
                <a:gd name="T1" fmla="*/ 8 h 13"/>
                <a:gd name="T2" fmla="*/ 7 w 11"/>
                <a:gd name="T3" fmla="*/ 0 h 13"/>
                <a:gd name="T4" fmla="*/ 11 w 11"/>
                <a:gd name="T5" fmla="*/ 8 h 13"/>
                <a:gd name="T6" fmla="*/ 5 w 11"/>
                <a:gd name="T7" fmla="*/ 13 h 13"/>
                <a:gd name="T8" fmla="*/ 0 w 11"/>
                <a:gd name="T9" fmla="*/ 8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8"/>
                  </a:moveTo>
                  <a:lnTo>
                    <a:pt x="7" y="0"/>
                  </a:lnTo>
                  <a:lnTo>
                    <a:pt x="11" y="8"/>
                  </a:lnTo>
                  <a:lnTo>
                    <a:pt x="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3" name="Freeform 336"/>
            <p:cNvSpPr>
              <a:spLocks/>
            </p:cNvSpPr>
            <p:nvPr/>
          </p:nvSpPr>
          <p:spPr bwMode="auto">
            <a:xfrm>
              <a:off x="3175" y="1711"/>
              <a:ext cx="7" cy="5"/>
            </a:xfrm>
            <a:custGeom>
              <a:avLst/>
              <a:gdLst>
                <a:gd name="T0" fmla="*/ 2 w 7"/>
                <a:gd name="T1" fmla="*/ 0 h 5"/>
                <a:gd name="T2" fmla="*/ 0 w 7"/>
                <a:gd name="T3" fmla="*/ 2 h 5"/>
                <a:gd name="T4" fmla="*/ 0 w 7"/>
                <a:gd name="T5" fmla="*/ 3 h 5"/>
                <a:gd name="T6" fmla="*/ 7 w 7"/>
                <a:gd name="T7" fmla="*/ 5 h 5"/>
                <a:gd name="T8" fmla="*/ 2 w 7"/>
                <a:gd name="T9" fmla="*/ 0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2" y="0"/>
                  </a:moveTo>
                  <a:lnTo>
                    <a:pt x="0" y="2"/>
                  </a:lnTo>
                  <a:lnTo>
                    <a:pt x="0" y="3"/>
                  </a:lnTo>
                  <a:lnTo>
                    <a:pt x="7" y="5"/>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4" name="Freeform 337"/>
            <p:cNvSpPr>
              <a:spLocks/>
            </p:cNvSpPr>
            <p:nvPr/>
          </p:nvSpPr>
          <p:spPr bwMode="auto">
            <a:xfrm>
              <a:off x="3173" y="1714"/>
              <a:ext cx="9" cy="10"/>
            </a:xfrm>
            <a:custGeom>
              <a:avLst/>
              <a:gdLst>
                <a:gd name="T0" fmla="*/ 0 w 9"/>
                <a:gd name="T1" fmla="*/ 8 h 10"/>
                <a:gd name="T2" fmla="*/ 2 w 9"/>
                <a:gd name="T3" fmla="*/ 0 h 10"/>
                <a:gd name="T4" fmla="*/ 9 w 9"/>
                <a:gd name="T5" fmla="*/ 2 h 10"/>
                <a:gd name="T6" fmla="*/ 7 w 9"/>
                <a:gd name="T7" fmla="*/ 10 h 10"/>
                <a:gd name="T8" fmla="*/ 0 w 9"/>
                <a:gd name="T9" fmla="*/ 8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8"/>
                  </a:moveTo>
                  <a:lnTo>
                    <a:pt x="2" y="0"/>
                  </a:lnTo>
                  <a:lnTo>
                    <a:pt x="9" y="2"/>
                  </a:lnTo>
                  <a:lnTo>
                    <a:pt x="7" y="1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5" name="Freeform 338"/>
            <p:cNvSpPr>
              <a:spLocks/>
            </p:cNvSpPr>
            <p:nvPr/>
          </p:nvSpPr>
          <p:spPr bwMode="auto">
            <a:xfrm>
              <a:off x="3173" y="1722"/>
              <a:ext cx="7" cy="3"/>
            </a:xfrm>
            <a:custGeom>
              <a:avLst/>
              <a:gdLst>
                <a:gd name="T0" fmla="*/ 0 w 7"/>
                <a:gd name="T1" fmla="*/ 0 h 3"/>
                <a:gd name="T2" fmla="*/ 0 w 7"/>
                <a:gd name="T3" fmla="*/ 2 h 3"/>
                <a:gd name="T4" fmla="*/ 0 w 7"/>
                <a:gd name="T5" fmla="*/ 3 h 3"/>
                <a:gd name="T6" fmla="*/ 7 w 7"/>
                <a:gd name="T7" fmla="*/ 2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0"/>
                  </a:moveTo>
                  <a:lnTo>
                    <a:pt x="0" y="2"/>
                  </a:lnTo>
                  <a:lnTo>
                    <a:pt x="0" y="3"/>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6" name="Freeform 339"/>
            <p:cNvSpPr>
              <a:spLocks/>
            </p:cNvSpPr>
            <p:nvPr/>
          </p:nvSpPr>
          <p:spPr bwMode="auto">
            <a:xfrm>
              <a:off x="3173" y="1724"/>
              <a:ext cx="9" cy="7"/>
            </a:xfrm>
            <a:custGeom>
              <a:avLst/>
              <a:gdLst>
                <a:gd name="T0" fmla="*/ 2 w 9"/>
                <a:gd name="T1" fmla="*/ 7 h 7"/>
                <a:gd name="T2" fmla="*/ 0 w 9"/>
                <a:gd name="T3" fmla="*/ 1 h 7"/>
                <a:gd name="T4" fmla="*/ 7 w 9"/>
                <a:gd name="T5" fmla="*/ 0 h 7"/>
                <a:gd name="T6" fmla="*/ 9 w 9"/>
                <a:gd name="T7" fmla="*/ 5 h 7"/>
                <a:gd name="T8" fmla="*/ 2 w 9"/>
                <a:gd name="T9" fmla="*/ 7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2" y="7"/>
                  </a:moveTo>
                  <a:lnTo>
                    <a:pt x="0" y="1"/>
                  </a:lnTo>
                  <a:lnTo>
                    <a:pt x="7" y="0"/>
                  </a:lnTo>
                  <a:lnTo>
                    <a:pt x="9" y="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7" name="Freeform 340"/>
            <p:cNvSpPr>
              <a:spLocks/>
            </p:cNvSpPr>
            <p:nvPr/>
          </p:nvSpPr>
          <p:spPr bwMode="auto">
            <a:xfrm>
              <a:off x="3175" y="1729"/>
              <a:ext cx="7" cy="6"/>
            </a:xfrm>
            <a:custGeom>
              <a:avLst/>
              <a:gdLst>
                <a:gd name="T0" fmla="*/ 0 w 7"/>
                <a:gd name="T1" fmla="*/ 2 h 6"/>
                <a:gd name="T2" fmla="*/ 0 w 7"/>
                <a:gd name="T3" fmla="*/ 4 h 6"/>
                <a:gd name="T4" fmla="*/ 2 w 7"/>
                <a:gd name="T5" fmla="*/ 6 h 6"/>
                <a:gd name="T6" fmla="*/ 7 w 7"/>
                <a:gd name="T7" fmla="*/ 0 h 6"/>
                <a:gd name="T8" fmla="*/ 0 w 7"/>
                <a:gd name="T9" fmla="*/ 2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2"/>
                  </a:moveTo>
                  <a:lnTo>
                    <a:pt x="0" y="4"/>
                  </a:lnTo>
                  <a:lnTo>
                    <a:pt x="2" y="6"/>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8" name="Freeform 341"/>
            <p:cNvSpPr>
              <a:spLocks/>
            </p:cNvSpPr>
            <p:nvPr/>
          </p:nvSpPr>
          <p:spPr bwMode="auto">
            <a:xfrm>
              <a:off x="3177" y="1729"/>
              <a:ext cx="11" cy="13"/>
            </a:xfrm>
            <a:custGeom>
              <a:avLst/>
              <a:gdLst>
                <a:gd name="T0" fmla="*/ 7 w 11"/>
                <a:gd name="T1" fmla="*/ 13 h 13"/>
                <a:gd name="T2" fmla="*/ 0 w 11"/>
                <a:gd name="T3" fmla="*/ 6 h 13"/>
                <a:gd name="T4" fmla="*/ 5 w 11"/>
                <a:gd name="T5" fmla="*/ 0 h 13"/>
                <a:gd name="T6" fmla="*/ 11 w 11"/>
                <a:gd name="T7" fmla="*/ 6 h 13"/>
                <a:gd name="T8" fmla="*/ 7 w 11"/>
                <a:gd name="T9" fmla="*/ 13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7" y="13"/>
                  </a:moveTo>
                  <a:lnTo>
                    <a:pt x="0" y="6"/>
                  </a:lnTo>
                  <a:lnTo>
                    <a:pt x="5" y="0"/>
                  </a:lnTo>
                  <a:lnTo>
                    <a:pt x="11" y="6"/>
                  </a:lnTo>
                  <a:lnTo>
                    <a:pt x="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89" name="Freeform 342"/>
            <p:cNvSpPr>
              <a:spLocks/>
            </p:cNvSpPr>
            <p:nvPr/>
          </p:nvSpPr>
          <p:spPr bwMode="auto">
            <a:xfrm>
              <a:off x="3184" y="1735"/>
              <a:ext cx="15" cy="14"/>
            </a:xfrm>
            <a:custGeom>
              <a:avLst/>
              <a:gdLst>
                <a:gd name="T0" fmla="*/ 11 w 15"/>
                <a:gd name="T1" fmla="*/ 14 h 14"/>
                <a:gd name="T2" fmla="*/ 0 w 15"/>
                <a:gd name="T3" fmla="*/ 7 h 14"/>
                <a:gd name="T4" fmla="*/ 4 w 15"/>
                <a:gd name="T5" fmla="*/ 0 h 14"/>
                <a:gd name="T6" fmla="*/ 15 w 15"/>
                <a:gd name="T7" fmla="*/ 7 h 14"/>
                <a:gd name="T8" fmla="*/ 11 w 15"/>
                <a:gd name="T9" fmla="*/ 14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1" y="14"/>
                  </a:moveTo>
                  <a:lnTo>
                    <a:pt x="0" y="7"/>
                  </a:lnTo>
                  <a:lnTo>
                    <a:pt x="4" y="0"/>
                  </a:lnTo>
                  <a:lnTo>
                    <a:pt x="15" y="7"/>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0" name="Freeform 343"/>
            <p:cNvSpPr>
              <a:spLocks/>
            </p:cNvSpPr>
            <p:nvPr/>
          </p:nvSpPr>
          <p:spPr bwMode="auto">
            <a:xfrm>
              <a:off x="3195" y="1742"/>
              <a:ext cx="4" cy="7"/>
            </a:xfrm>
            <a:custGeom>
              <a:avLst/>
              <a:gdLst>
                <a:gd name="T0" fmla="*/ 0 w 4"/>
                <a:gd name="T1" fmla="*/ 7 h 7"/>
                <a:gd name="T2" fmla="*/ 0 w 4"/>
                <a:gd name="T3" fmla="*/ 7 h 7"/>
                <a:gd name="T4" fmla="*/ 0 w 4"/>
                <a:gd name="T5" fmla="*/ 7 h 7"/>
                <a:gd name="T6" fmla="*/ 4 w 4"/>
                <a:gd name="T7" fmla="*/ 0 h 7"/>
                <a:gd name="T8" fmla="*/ 0 w 4"/>
                <a:gd name="T9" fmla="*/ 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0" y="7"/>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1" name="Freeform 344"/>
            <p:cNvSpPr>
              <a:spLocks/>
            </p:cNvSpPr>
            <p:nvPr/>
          </p:nvSpPr>
          <p:spPr bwMode="auto">
            <a:xfrm>
              <a:off x="3195" y="1742"/>
              <a:ext cx="18" cy="13"/>
            </a:xfrm>
            <a:custGeom>
              <a:avLst/>
              <a:gdLst>
                <a:gd name="T0" fmla="*/ 15 w 18"/>
                <a:gd name="T1" fmla="*/ 13 h 13"/>
                <a:gd name="T2" fmla="*/ 0 w 18"/>
                <a:gd name="T3" fmla="*/ 7 h 13"/>
                <a:gd name="T4" fmla="*/ 4 w 18"/>
                <a:gd name="T5" fmla="*/ 0 h 13"/>
                <a:gd name="T6" fmla="*/ 18 w 18"/>
                <a:gd name="T7" fmla="*/ 6 h 13"/>
                <a:gd name="T8" fmla="*/ 15 w 18"/>
                <a:gd name="T9" fmla="*/ 13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5" y="13"/>
                  </a:moveTo>
                  <a:lnTo>
                    <a:pt x="0" y="7"/>
                  </a:lnTo>
                  <a:lnTo>
                    <a:pt x="4" y="0"/>
                  </a:lnTo>
                  <a:lnTo>
                    <a:pt x="18" y="6"/>
                  </a:lnTo>
                  <a:lnTo>
                    <a:pt x="1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2" name="Freeform 345"/>
            <p:cNvSpPr>
              <a:spLocks/>
            </p:cNvSpPr>
            <p:nvPr/>
          </p:nvSpPr>
          <p:spPr bwMode="auto">
            <a:xfrm>
              <a:off x="3210" y="1748"/>
              <a:ext cx="20" cy="12"/>
            </a:xfrm>
            <a:custGeom>
              <a:avLst/>
              <a:gdLst>
                <a:gd name="T0" fmla="*/ 20 w 20"/>
                <a:gd name="T1" fmla="*/ 12 h 12"/>
                <a:gd name="T2" fmla="*/ 0 w 20"/>
                <a:gd name="T3" fmla="*/ 7 h 12"/>
                <a:gd name="T4" fmla="*/ 3 w 20"/>
                <a:gd name="T5" fmla="*/ 0 h 12"/>
                <a:gd name="T6" fmla="*/ 20 w 20"/>
                <a:gd name="T7" fmla="*/ 5 h 12"/>
                <a:gd name="T8" fmla="*/ 20 w 20"/>
                <a:gd name="T9" fmla="*/ 12 h 12"/>
                <a:gd name="T10" fmla="*/ 0 60000 65536"/>
                <a:gd name="T11" fmla="*/ 0 60000 65536"/>
                <a:gd name="T12" fmla="*/ 0 60000 65536"/>
                <a:gd name="T13" fmla="*/ 0 60000 65536"/>
                <a:gd name="T14" fmla="*/ 0 60000 65536"/>
                <a:gd name="T15" fmla="*/ 0 w 20"/>
                <a:gd name="T16" fmla="*/ 0 h 12"/>
                <a:gd name="T17" fmla="*/ 20 w 20"/>
                <a:gd name="T18" fmla="*/ 12 h 12"/>
              </a:gdLst>
              <a:ahLst/>
              <a:cxnLst>
                <a:cxn ang="T10">
                  <a:pos x="T0" y="T1"/>
                </a:cxn>
                <a:cxn ang="T11">
                  <a:pos x="T2" y="T3"/>
                </a:cxn>
                <a:cxn ang="T12">
                  <a:pos x="T4" y="T5"/>
                </a:cxn>
                <a:cxn ang="T13">
                  <a:pos x="T6" y="T7"/>
                </a:cxn>
                <a:cxn ang="T14">
                  <a:pos x="T8" y="T9"/>
                </a:cxn>
              </a:cxnLst>
              <a:rect l="T15" t="T16" r="T17" b="T18"/>
              <a:pathLst>
                <a:path w="20" h="12">
                  <a:moveTo>
                    <a:pt x="20" y="12"/>
                  </a:moveTo>
                  <a:lnTo>
                    <a:pt x="0" y="7"/>
                  </a:lnTo>
                  <a:lnTo>
                    <a:pt x="3" y="0"/>
                  </a:lnTo>
                  <a:lnTo>
                    <a:pt x="20" y="5"/>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3" name="Freeform 346"/>
            <p:cNvSpPr>
              <a:spLocks/>
            </p:cNvSpPr>
            <p:nvPr/>
          </p:nvSpPr>
          <p:spPr bwMode="auto">
            <a:xfrm>
              <a:off x="3230" y="1753"/>
              <a:ext cx="20" cy="11"/>
            </a:xfrm>
            <a:custGeom>
              <a:avLst/>
              <a:gdLst>
                <a:gd name="T0" fmla="*/ 20 w 20"/>
                <a:gd name="T1" fmla="*/ 11 h 11"/>
                <a:gd name="T2" fmla="*/ 0 w 20"/>
                <a:gd name="T3" fmla="*/ 7 h 11"/>
                <a:gd name="T4" fmla="*/ 0 w 20"/>
                <a:gd name="T5" fmla="*/ 0 h 11"/>
                <a:gd name="T6" fmla="*/ 20 w 20"/>
                <a:gd name="T7" fmla="*/ 4 h 11"/>
                <a:gd name="T8" fmla="*/ 20 w 20"/>
                <a:gd name="T9" fmla="*/ 11 h 11"/>
                <a:gd name="T10" fmla="*/ 0 60000 65536"/>
                <a:gd name="T11" fmla="*/ 0 60000 65536"/>
                <a:gd name="T12" fmla="*/ 0 60000 65536"/>
                <a:gd name="T13" fmla="*/ 0 60000 65536"/>
                <a:gd name="T14" fmla="*/ 0 60000 65536"/>
                <a:gd name="T15" fmla="*/ 0 w 20"/>
                <a:gd name="T16" fmla="*/ 0 h 11"/>
                <a:gd name="T17" fmla="*/ 20 w 20"/>
                <a:gd name="T18" fmla="*/ 11 h 11"/>
              </a:gdLst>
              <a:ahLst/>
              <a:cxnLst>
                <a:cxn ang="T10">
                  <a:pos x="T0" y="T1"/>
                </a:cxn>
                <a:cxn ang="T11">
                  <a:pos x="T2" y="T3"/>
                </a:cxn>
                <a:cxn ang="T12">
                  <a:pos x="T4" y="T5"/>
                </a:cxn>
                <a:cxn ang="T13">
                  <a:pos x="T6" y="T7"/>
                </a:cxn>
                <a:cxn ang="T14">
                  <a:pos x="T8" y="T9"/>
                </a:cxn>
              </a:cxnLst>
              <a:rect l="T15" t="T16" r="T17" b="T18"/>
              <a:pathLst>
                <a:path w="20" h="11">
                  <a:moveTo>
                    <a:pt x="20" y="11"/>
                  </a:moveTo>
                  <a:lnTo>
                    <a:pt x="0" y="7"/>
                  </a:lnTo>
                  <a:lnTo>
                    <a:pt x="0" y="0"/>
                  </a:lnTo>
                  <a:lnTo>
                    <a:pt x="20" y="4"/>
                  </a:lnTo>
                  <a:lnTo>
                    <a:pt x="2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4" name="Freeform 347"/>
            <p:cNvSpPr>
              <a:spLocks/>
            </p:cNvSpPr>
            <p:nvPr/>
          </p:nvSpPr>
          <p:spPr bwMode="auto">
            <a:xfrm>
              <a:off x="3250" y="1757"/>
              <a:ext cx="24" cy="11"/>
            </a:xfrm>
            <a:custGeom>
              <a:avLst/>
              <a:gdLst>
                <a:gd name="T0" fmla="*/ 24 w 24"/>
                <a:gd name="T1" fmla="*/ 11 h 11"/>
                <a:gd name="T2" fmla="*/ 0 w 24"/>
                <a:gd name="T3" fmla="*/ 7 h 11"/>
                <a:gd name="T4" fmla="*/ 0 w 24"/>
                <a:gd name="T5" fmla="*/ 0 h 11"/>
                <a:gd name="T6" fmla="*/ 24 w 24"/>
                <a:gd name="T7" fmla="*/ 3 h 11"/>
                <a:gd name="T8" fmla="*/ 24 w 24"/>
                <a:gd name="T9" fmla="*/ 11 h 11"/>
                <a:gd name="T10" fmla="*/ 0 60000 65536"/>
                <a:gd name="T11" fmla="*/ 0 60000 65536"/>
                <a:gd name="T12" fmla="*/ 0 60000 65536"/>
                <a:gd name="T13" fmla="*/ 0 60000 65536"/>
                <a:gd name="T14" fmla="*/ 0 60000 65536"/>
                <a:gd name="T15" fmla="*/ 0 w 24"/>
                <a:gd name="T16" fmla="*/ 0 h 11"/>
                <a:gd name="T17" fmla="*/ 24 w 24"/>
                <a:gd name="T18" fmla="*/ 11 h 11"/>
              </a:gdLst>
              <a:ahLst/>
              <a:cxnLst>
                <a:cxn ang="T10">
                  <a:pos x="T0" y="T1"/>
                </a:cxn>
                <a:cxn ang="T11">
                  <a:pos x="T2" y="T3"/>
                </a:cxn>
                <a:cxn ang="T12">
                  <a:pos x="T4" y="T5"/>
                </a:cxn>
                <a:cxn ang="T13">
                  <a:pos x="T6" y="T7"/>
                </a:cxn>
                <a:cxn ang="T14">
                  <a:pos x="T8" y="T9"/>
                </a:cxn>
              </a:cxnLst>
              <a:rect l="T15" t="T16" r="T17" b="T18"/>
              <a:pathLst>
                <a:path w="24" h="11">
                  <a:moveTo>
                    <a:pt x="24" y="11"/>
                  </a:moveTo>
                  <a:lnTo>
                    <a:pt x="0" y="7"/>
                  </a:lnTo>
                  <a:lnTo>
                    <a:pt x="0" y="0"/>
                  </a:lnTo>
                  <a:lnTo>
                    <a:pt x="24" y="3"/>
                  </a:lnTo>
                  <a:lnTo>
                    <a:pt x="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5" name="Freeform 348"/>
            <p:cNvSpPr>
              <a:spLocks/>
            </p:cNvSpPr>
            <p:nvPr/>
          </p:nvSpPr>
          <p:spPr bwMode="auto">
            <a:xfrm>
              <a:off x="3274" y="1760"/>
              <a:ext cx="25" cy="10"/>
            </a:xfrm>
            <a:custGeom>
              <a:avLst/>
              <a:gdLst>
                <a:gd name="T0" fmla="*/ 25 w 25"/>
                <a:gd name="T1" fmla="*/ 10 h 10"/>
                <a:gd name="T2" fmla="*/ 0 w 25"/>
                <a:gd name="T3" fmla="*/ 8 h 10"/>
                <a:gd name="T4" fmla="*/ 0 w 25"/>
                <a:gd name="T5" fmla="*/ 0 h 10"/>
                <a:gd name="T6" fmla="*/ 25 w 25"/>
                <a:gd name="T7" fmla="*/ 2 h 10"/>
                <a:gd name="T8" fmla="*/ 25 w 25"/>
                <a:gd name="T9" fmla="*/ 10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10"/>
                  </a:moveTo>
                  <a:lnTo>
                    <a:pt x="0" y="8"/>
                  </a:lnTo>
                  <a:lnTo>
                    <a:pt x="0" y="0"/>
                  </a:lnTo>
                  <a:lnTo>
                    <a:pt x="25" y="2"/>
                  </a:lnTo>
                  <a:lnTo>
                    <a:pt x="2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6" name="Freeform 349"/>
            <p:cNvSpPr>
              <a:spLocks/>
            </p:cNvSpPr>
            <p:nvPr/>
          </p:nvSpPr>
          <p:spPr bwMode="auto">
            <a:xfrm>
              <a:off x="3299" y="1762"/>
              <a:ext cx="28" cy="9"/>
            </a:xfrm>
            <a:custGeom>
              <a:avLst/>
              <a:gdLst>
                <a:gd name="T0" fmla="*/ 0 w 28"/>
                <a:gd name="T1" fmla="*/ 8 h 9"/>
                <a:gd name="T2" fmla="*/ 0 w 28"/>
                <a:gd name="T3" fmla="*/ 0 h 9"/>
                <a:gd name="T4" fmla="*/ 28 w 28"/>
                <a:gd name="T5" fmla="*/ 2 h 9"/>
                <a:gd name="T6" fmla="*/ 28 w 28"/>
                <a:gd name="T7" fmla="*/ 9 h 9"/>
                <a:gd name="T8" fmla="*/ 0 w 28"/>
                <a:gd name="T9" fmla="*/ 8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8"/>
                  </a:moveTo>
                  <a:lnTo>
                    <a:pt x="0" y="0"/>
                  </a:lnTo>
                  <a:lnTo>
                    <a:pt x="28" y="2"/>
                  </a:lnTo>
                  <a:lnTo>
                    <a:pt x="28" y="9"/>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7" name="Freeform 350"/>
            <p:cNvSpPr>
              <a:spLocks/>
            </p:cNvSpPr>
            <p:nvPr/>
          </p:nvSpPr>
          <p:spPr bwMode="auto">
            <a:xfrm>
              <a:off x="3852" y="3637"/>
              <a:ext cx="9" cy="9"/>
            </a:xfrm>
            <a:custGeom>
              <a:avLst/>
              <a:gdLst>
                <a:gd name="T0" fmla="*/ 0 w 9"/>
                <a:gd name="T1" fmla="*/ 7 h 9"/>
                <a:gd name="T2" fmla="*/ 2 w 9"/>
                <a:gd name="T3" fmla="*/ 0 h 9"/>
                <a:gd name="T4" fmla="*/ 9 w 9"/>
                <a:gd name="T5" fmla="*/ 0 h 9"/>
                <a:gd name="T6" fmla="*/ 7 w 9"/>
                <a:gd name="T7" fmla="*/ 9 h 9"/>
                <a:gd name="T8" fmla="*/ 0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0" y="7"/>
                  </a:moveTo>
                  <a:lnTo>
                    <a:pt x="2" y="0"/>
                  </a:lnTo>
                  <a:lnTo>
                    <a:pt x="9" y="0"/>
                  </a:lnTo>
                  <a:lnTo>
                    <a:pt x="7" y="9"/>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8" name="Freeform 351"/>
            <p:cNvSpPr>
              <a:spLocks/>
            </p:cNvSpPr>
            <p:nvPr/>
          </p:nvSpPr>
          <p:spPr bwMode="auto">
            <a:xfrm>
              <a:off x="3852" y="3644"/>
              <a:ext cx="7" cy="6"/>
            </a:xfrm>
            <a:custGeom>
              <a:avLst/>
              <a:gdLst>
                <a:gd name="T0" fmla="*/ 0 w 7"/>
                <a:gd name="T1" fmla="*/ 0 h 6"/>
                <a:gd name="T2" fmla="*/ 5 w 7"/>
                <a:gd name="T3" fmla="*/ 6 h 6"/>
                <a:gd name="T4" fmla="*/ 7 w 7"/>
                <a:gd name="T5" fmla="*/ 4 h 6"/>
                <a:gd name="T6" fmla="*/ 7 w 7"/>
                <a:gd name="T7" fmla="*/ 2 h 6"/>
                <a:gd name="T8" fmla="*/ 0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0"/>
                  </a:moveTo>
                  <a:lnTo>
                    <a:pt x="5" y="6"/>
                  </a:lnTo>
                  <a:lnTo>
                    <a:pt x="7"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499" name="Freeform 352"/>
            <p:cNvSpPr>
              <a:spLocks/>
            </p:cNvSpPr>
            <p:nvPr/>
          </p:nvSpPr>
          <p:spPr bwMode="auto">
            <a:xfrm>
              <a:off x="3846" y="3644"/>
              <a:ext cx="11" cy="13"/>
            </a:xfrm>
            <a:custGeom>
              <a:avLst/>
              <a:gdLst>
                <a:gd name="T0" fmla="*/ 0 w 11"/>
                <a:gd name="T1" fmla="*/ 6 h 13"/>
                <a:gd name="T2" fmla="*/ 6 w 11"/>
                <a:gd name="T3" fmla="*/ 0 h 13"/>
                <a:gd name="T4" fmla="*/ 11 w 11"/>
                <a:gd name="T5" fmla="*/ 6 h 13"/>
                <a:gd name="T6" fmla="*/ 4 w 11"/>
                <a:gd name="T7" fmla="*/ 13 h 13"/>
                <a:gd name="T8" fmla="*/ 0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6"/>
                  </a:moveTo>
                  <a:lnTo>
                    <a:pt x="6" y="0"/>
                  </a:lnTo>
                  <a:lnTo>
                    <a:pt x="11" y="6"/>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0" name="Freeform 353"/>
            <p:cNvSpPr>
              <a:spLocks/>
            </p:cNvSpPr>
            <p:nvPr/>
          </p:nvSpPr>
          <p:spPr bwMode="auto">
            <a:xfrm>
              <a:off x="3835" y="3650"/>
              <a:ext cx="15" cy="15"/>
            </a:xfrm>
            <a:custGeom>
              <a:avLst/>
              <a:gdLst>
                <a:gd name="T0" fmla="*/ 0 w 15"/>
                <a:gd name="T1" fmla="*/ 7 h 15"/>
                <a:gd name="T2" fmla="*/ 11 w 15"/>
                <a:gd name="T3" fmla="*/ 0 h 15"/>
                <a:gd name="T4" fmla="*/ 15 w 15"/>
                <a:gd name="T5" fmla="*/ 7 h 15"/>
                <a:gd name="T6" fmla="*/ 4 w 15"/>
                <a:gd name="T7" fmla="*/ 15 h 15"/>
                <a:gd name="T8" fmla="*/ 0 w 15"/>
                <a:gd name="T9" fmla="*/ 7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7"/>
                  </a:moveTo>
                  <a:lnTo>
                    <a:pt x="11" y="0"/>
                  </a:lnTo>
                  <a:lnTo>
                    <a:pt x="15" y="7"/>
                  </a:lnTo>
                  <a:lnTo>
                    <a:pt x="4"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1" name="Freeform 354"/>
            <p:cNvSpPr>
              <a:spLocks/>
            </p:cNvSpPr>
            <p:nvPr/>
          </p:nvSpPr>
          <p:spPr bwMode="auto">
            <a:xfrm>
              <a:off x="3835" y="3657"/>
              <a:ext cx="4" cy="8"/>
            </a:xfrm>
            <a:custGeom>
              <a:avLst/>
              <a:gdLst>
                <a:gd name="T0" fmla="*/ 0 w 4"/>
                <a:gd name="T1" fmla="*/ 0 h 8"/>
                <a:gd name="T2" fmla="*/ 4 w 4"/>
                <a:gd name="T3" fmla="*/ 8 h 8"/>
                <a:gd name="T4" fmla="*/ 4 w 4"/>
                <a:gd name="T5" fmla="*/ 8 h 8"/>
                <a:gd name="T6" fmla="*/ 4 w 4"/>
                <a:gd name="T7" fmla="*/ 8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4"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2" name="Freeform 355"/>
            <p:cNvSpPr>
              <a:spLocks/>
            </p:cNvSpPr>
            <p:nvPr/>
          </p:nvSpPr>
          <p:spPr bwMode="auto">
            <a:xfrm>
              <a:off x="3821" y="3657"/>
              <a:ext cx="18" cy="13"/>
            </a:xfrm>
            <a:custGeom>
              <a:avLst/>
              <a:gdLst>
                <a:gd name="T0" fmla="*/ 0 w 18"/>
                <a:gd name="T1" fmla="*/ 6 h 13"/>
                <a:gd name="T2" fmla="*/ 14 w 18"/>
                <a:gd name="T3" fmla="*/ 0 h 13"/>
                <a:gd name="T4" fmla="*/ 18 w 18"/>
                <a:gd name="T5" fmla="*/ 8 h 13"/>
                <a:gd name="T6" fmla="*/ 3 w 18"/>
                <a:gd name="T7" fmla="*/ 13 h 13"/>
                <a:gd name="T8" fmla="*/ 0 w 18"/>
                <a:gd name="T9" fmla="*/ 6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0" y="6"/>
                  </a:moveTo>
                  <a:lnTo>
                    <a:pt x="14" y="0"/>
                  </a:lnTo>
                  <a:lnTo>
                    <a:pt x="18" y="8"/>
                  </a:lnTo>
                  <a:lnTo>
                    <a:pt x="3"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3" name="Freeform 356"/>
            <p:cNvSpPr>
              <a:spLocks/>
            </p:cNvSpPr>
            <p:nvPr/>
          </p:nvSpPr>
          <p:spPr bwMode="auto">
            <a:xfrm>
              <a:off x="3804" y="3663"/>
              <a:ext cx="20" cy="13"/>
            </a:xfrm>
            <a:custGeom>
              <a:avLst/>
              <a:gdLst>
                <a:gd name="T0" fmla="*/ 0 w 20"/>
                <a:gd name="T1" fmla="*/ 5 h 13"/>
                <a:gd name="T2" fmla="*/ 17 w 20"/>
                <a:gd name="T3" fmla="*/ 0 h 13"/>
                <a:gd name="T4" fmla="*/ 20 w 20"/>
                <a:gd name="T5" fmla="*/ 7 h 13"/>
                <a:gd name="T6" fmla="*/ 0 w 20"/>
                <a:gd name="T7" fmla="*/ 13 h 13"/>
                <a:gd name="T8" fmla="*/ 0 w 20"/>
                <a:gd name="T9" fmla="*/ 5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5"/>
                  </a:moveTo>
                  <a:lnTo>
                    <a:pt x="17" y="0"/>
                  </a:lnTo>
                  <a:lnTo>
                    <a:pt x="20" y="7"/>
                  </a:lnTo>
                  <a:lnTo>
                    <a:pt x="0" y="1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4" name="Freeform 357"/>
            <p:cNvSpPr>
              <a:spLocks/>
            </p:cNvSpPr>
            <p:nvPr/>
          </p:nvSpPr>
          <p:spPr bwMode="auto">
            <a:xfrm>
              <a:off x="3782" y="3668"/>
              <a:ext cx="22" cy="11"/>
            </a:xfrm>
            <a:custGeom>
              <a:avLst/>
              <a:gdLst>
                <a:gd name="T0" fmla="*/ 0 w 22"/>
                <a:gd name="T1" fmla="*/ 4 h 11"/>
                <a:gd name="T2" fmla="*/ 22 w 22"/>
                <a:gd name="T3" fmla="*/ 0 h 11"/>
                <a:gd name="T4" fmla="*/ 22 w 22"/>
                <a:gd name="T5" fmla="*/ 8 h 11"/>
                <a:gd name="T6" fmla="*/ 0 w 22"/>
                <a:gd name="T7" fmla="*/ 11 h 11"/>
                <a:gd name="T8" fmla="*/ 0 w 22"/>
                <a:gd name="T9" fmla="*/ 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5" name="Freeform 358"/>
            <p:cNvSpPr>
              <a:spLocks/>
            </p:cNvSpPr>
            <p:nvPr/>
          </p:nvSpPr>
          <p:spPr bwMode="auto">
            <a:xfrm>
              <a:off x="3760" y="3672"/>
              <a:ext cx="22" cy="11"/>
            </a:xfrm>
            <a:custGeom>
              <a:avLst/>
              <a:gdLst>
                <a:gd name="T0" fmla="*/ 0 w 22"/>
                <a:gd name="T1" fmla="*/ 4 h 11"/>
                <a:gd name="T2" fmla="*/ 22 w 22"/>
                <a:gd name="T3" fmla="*/ 0 h 11"/>
                <a:gd name="T4" fmla="*/ 22 w 22"/>
                <a:gd name="T5" fmla="*/ 7 h 11"/>
                <a:gd name="T6" fmla="*/ 0 w 22"/>
                <a:gd name="T7" fmla="*/ 11 h 11"/>
                <a:gd name="T8" fmla="*/ 0 w 22"/>
                <a:gd name="T9" fmla="*/ 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7"/>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6" name="Freeform 359"/>
            <p:cNvSpPr>
              <a:spLocks/>
            </p:cNvSpPr>
            <p:nvPr/>
          </p:nvSpPr>
          <p:spPr bwMode="auto">
            <a:xfrm>
              <a:off x="3734" y="3676"/>
              <a:ext cx="26" cy="11"/>
            </a:xfrm>
            <a:custGeom>
              <a:avLst/>
              <a:gdLst>
                <a:gd name="T0" fmla="*/ 0 w 26"/>
                <a:gd name="T1" fmla="*/ 3 h 11"/>
                <a:gd name="T2" fmla="*/ 26 w 26"/>
                <a:gd name="T3" fmla="*/ 0 h 11"/>
                <a:gd name="T4" fmla="*/ 26 w 26"/>
                <a:gd name="T5" fmla="*/ 7 h 11"/>
                <a:gd name="T6" fmla="*/ 0 w 26"/>
                <a:gd name="T7" fmla="*/ 11 h 11"/>
                <a:gd name="T8" fmla="*/ 0 w 26"/>
                <a:gd name="T9" fmla="*/ 3 h 11"/>
                <a:gd name="T10" fmla="*/ 0 60000 65536"/>
                <a:gd name="T11" fmla="*/ 0 60000 65536"/>
                <a:gd name="T12" fmla="*/ 0 60000 65536"/>
                <a:gd name="T13" fmla="*/ 0 60000 65536"/>
                <a:gd name="T14" fmla="*/ 0 60000 65536"/>
                <a:gd name="T15" fmla="*/ 0 w 26"/>
                <a:gd name="T16" fmla="*/ 0 h 11"/>
                <a:gd name="T17" fmla="*/ 26 w 26"/>
                <a:gd name="T18" fmla="*/ 11 h 11"/>
              </a:gdLst>
              <a:ahLst/>
              <a:cxnLst>
                <a:cxn ang="T10">
                  <a:pos x="T0" y="T1"/>
                </a:cxn>
                <a:cxn ang="T11">
                  <a:pos x="T2" y="T3"/>
                </a:cxn>
                <a:cxn ang="T12">
                  <a:pos x="T4" y="T5"/>
                </a:cxn>
                <a:cxn ang="T13">
                  <a:pos x="T6" y="T7"/>
                </a:cxn>
                <a:cxn ang="T14">
                  <a:pos x="T8" y="T9"/>
                </a:cxn>
              </a:cxnLst>
              <a:rect l="T15" t="T16" r="T17" b="T18"/>
              <a:pathLst>
                <a:path w="26" h="11">
                  <a:moveTo>
                    <a:pt x="0" y="3"/>
                  </a:moveTo>
                  <a:lnTo>
                    <a:pt x="26" y="0"/>
                  </a:lnTo>
                  <a:lnTo>
                    <a:pt x="26"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07" name="Rectangle 360"/>
            <p:cNvSpPr>
              <a:spLocks noChangeArrowheads="1"/>
            </p:cNvSpPr>
            <p:nvPr/>
          </p:nvSpPr>
          <p:spPr bwMode="auto">
            <a:xfrm>
              <a:off x="3707" y="3679"/>
              <a:ext cx="2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08" name="Rectangle 361"/>
            <p:cNvSpPr>
              <a:spLocks noChangeArrowheads="1"/>
            </p:cNvSpPr>
            <p:nvPr/>
          </p:nvSpPr>
          <p:spPr bwMode="auto">
            <a:xfrm>
              <a:off x="3679" y="3679"/>
              <a:ext cx="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09" name="Freeform 362"/>
            <p:cNvSpPr>
              <a:spLocks/>
            </p:cNvSpPr>
            <p:nvPr/>
          </p:nvSpPr>
          <p:spPr bwMode="auto">
            <a:xfrm>
              <a:off x="3654" y="3676"/>
              <a:ext cx="25" cy="11"/>
            </a:xfrm>
            <a:custGeom>
              <a:avLst/>
              <a:gdLst>
                <a:gd name="T0" fmla="*/ 0 w 25"/>
                <a:gd name="T1" fmla="*/ 0 h 11"/>
                <a:gd name="T2" fmla="*/ 25 w 25"/>
                <a:gd name="T3" fmla="*/ 3 h 11"/>
                <a:gd name="T4" fmla="*/ 25 w 25"/>
                <a:gd name="T5" fmla="*/ 11 h 11"/>
                <a:gd name="T6" fmla="*/ 0 w 25"/>
                <a:gd name="T7" fmla="*/ 7 h 11"/>
                <a:gd name="T8" fmla="*/ 0 w 25"/>
                <a:gd name="T9" fmla="*/ 0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0"/>
                  </a:moveTo>
                  <a:lnTo>
                    <a:pt x="25" y="3"/>
                  </a:lnTo>
                  <a:lnTo>
                    <a:pt x="25"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0" name="Freeform 363"/>
            <p:cNvSpPr>
              <a:spLocks/>
            </p:cNvSpPr>
            <p:nvPr/>
          </p:nvSpPr>
          <p:spPr bwMode="auto">
            <a:xfrm>
              <a:off x="3632" y="3672"/>
              <a:ext cx="22" cy="11"/>
            </a:xfrm>
            <a:custGeom>
              <a:avLst/>
              <a:gdLst>
                <a:gd name="T0" fmla="*/ 0 w 22"/>
                <a:gd name="T1" fmla="*/ 0 h 11"/>
                <a:gd name="T2" fmla="*/ 22 w 22"/>
                <a:gd name="T3" fmla="*/ 4 h 11"/>
                <a:gd name="T4" fmla="*/ 22 w 22"/>
                <a:gd name="T5" fmla="*/ 11 h 11"/>
                <a:gd name="T6" fmla="*/ 0 w 22"/>
                <a:gd name="T7" fmla="*/ 7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4"/>
                  </a:lnTo>
                  <a:lnTo>
                    <a:pt x="22"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1" name="Freeform 364"/>
            <p:cNvSpPr>
              <a:spLocks/>
            </p:cNvSpPr>
            <p:nvPr/>
          </p:nvSpPr>
          <p:spPr bwMode="auto">
            <a:xfrm>
              <a:off x="3610" y="3668"/>
              <a:ext cx="22" cy="11"/>
            </a:xfrm>
            <a:custGeom>
              <a:avLst/>
              <a:gdLst>
                <a:gd name="T0" fmla="*/ 0 w 22"/>
                <a:gd name="T1" fmla="*/ 0 h 11"/>
                <a:gd name="T2" fmla="*/ 22 w 22"/>
                <a:gd name="T3" fmla="*/ 4 h 11"/>
                <a:gd name="T4" fmla="*/ 22 w 22"/>
                <a:gd name="T5" fmla="*/ 11 h 11"/>
                <a:gd name="T6" fmla="*/ 0 w 22"/>
                <a:gd name="T7" fmla="*/ 8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4"/>
                  </a:lnTo>
                  <a:lnTo>
                    <a:pt x="22"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2" name="Freeform 365"/>
            <p:cNvSpPr>
              <a:spLocks/>
            </p:cNvSpPr>
            <p:nvPr/>
          </p:nvSpPr>
          <p:spPr bwMode="auto">
            <a:xfrm>
              <a:off x="3589" y="3663"/>
              <a:ext cx="21" cy="13"/>
            </a:xfrm>
            <a:custGeom>
              <a:avLst/>
              <a:gdLst>
                <a:gd name="T0" fmla="*/ 4 w 21"/>
                <a:gd name="T1" fmla="*/ 0 h 13"/>
                <a:gd name="T2" fmla="*/ 21 w 21"/>
                <a:gd name="T3" fmla="*/ 5 h 13"/>
                <a:gd name="T4" fmla="*/ 21 w 21"/>
                <a:gd name="T5" fmla="*/ 13 h 13"/>
                <a:gd name="T6" fmla="*/ 0 w 21"/>
                <a:gd name="T7" fmla="*/ 7 h 13"/>
                <a:gd name="T8" fmla="*/ 4 w 21"/>
                <a:gd name="T9" fmla="*/ 0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4" y="0"/>
                  </a:moveTo>
                  <a:lnTo>
                    <a:pt x="21" y="5"/>
                  </a:lnTo>
                  <a:lnTo>
                    <a:pt x="21" y="13"/>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3" name="Freeform 366"/>
            <p:cNvSpPr>
              <a:spLocks/>
            </p:cNvSpPr>
            <p:nvPr/>
          </p:nvSpPr>
          <p:spPr bwMode="auto">
            <a:xfrm>
              <a:off x="3575" y="3657"/>
              <a:ext cx="18" cy="13"/>
            </a:xfrm>
            <a:custGeom>
              <a:avLst/>
              <a:gdLst>
                <a:gd name="T0" fmla="*/ 3 w 18"/>
                <a:gd name="T1" fmla="*/ 0 h 13"/>
                <a:gd name="T2" fmla="*/ 18 w 18"/>
                <a:gd name="T3" fmla="*/ 6 h 13"/>
                <a:gd name="T4" fmla="*/ 14 w 18"/>
                <a:gd name="T5" fmla="*/ 13 h 13"/>
                <a:gd name="T6" fmla="*/ 0 w 18"/>
                <a:gd name="T7" fmla="*/ 8 h 13"/>
                <a:gd name="T8" fmla="*/ 3 w 18"/>
                <a:gd name="T9" fmla="*/ 0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3" y="0"/>
                  </a:moveTo>
                  <a:lnTo>
                    <a:pt x="18" y="6"/>
                  </a:lnTo>
                  <a:lnTo>
                    <a:pt x="14" y="13"/>
                  </a:ln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4" name="Freeform 367"/>
            <p:cNvSpPr>
              <a:spLocks/>
            </p:cNvSpPr>
            <p:nvPr/>
          </p:nvSpPr>
          <p:spPr bwMode="auto">
            <a:xfrm>
              <a:off x="3575" y="3657"/>
              <a:ext cx="3" cy="8"/>
            </a:xfrm>
            <a:custGeom>
              <a:avLst/>
              <a:gdLst>
                <a:gd name="T0" fmla="*/ 3 w 3"/>
                <a:gd name="T1" fmla="*/ 0 h 8"/>
                <a:gd name="T2" fmla="*/ 0 w 3"/>
                <a:gd name="T3" fmla="*/ 8 h 8"/>
                <a:gd name="T4" fmla="*/ 0 w 3"/>
                <a:gd name="T5" fmla="*/ 8 h 8"/>
                <a:gd name="T6" fmla="*/ 0 w 3"/>
                <a:gd name="T7" fmla="*/ 8 h 8"/>
                <a:gd name="T8" fmla="*/ 3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3" y="0"/>
                  </a:moveTo>
                  <a:lnTo>
                    <a:pt x="0" y="8"/>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5" name="Freeform 368"/>
            <p:cNvSpPr>
              <a:spLocks/>
            </p:cNvSpPr>
            <p:nvPr/>
          </p:nvSpPr>
          <p:spPr bwMode="auto">
            <a:xfrm>
              <a:off x="3564" y="3650"/>
              <a:ext cx="14" cy="15"/>
            </a:xfrm>
            <a:custGeom>
              <a:avLst/>
              <a:gdLst>
                <a:gd name="T0" fmla="*/ 3 w 14"/>
                <a:gd name="T1" fmla="*/ 0 h 15"/>
                <a:gd name="T2" fmla="*/ 14 w 14"/>
                <a:gd name="T3" fmla="*/ 7 h 15"/>
                <a:gd name="T4" fmla="*/ 11 w 14"/>
                <a:gd name="T5" fmla="*/ 15 h 15"/>
                <a:gd name="T6" fmla="*/ 0 w 14"/>
                <a:gd name="T7" fmla="*/ 7 h 15"/>
                <a:gd name="T8" fmla="*/ 3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3" y="0"/>
                  </a:moveTo>
                  <a:lnTo>
                    <a:pt x="14" y="7"/>
                  </a:lnTo>
                  <a:lnTo>
                    <a:pt x="11" y="15"/>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6" name="Freeform 369"/>
            <p:cNvSpPr>
              <a:spLocks/>
            </p:cNvSpPr>
            <p:nvPr/>
          </p:nvSpPr>
          <p:spPr bwMode="auto">
            <a:xfrm>
              <a:off x="3556" y="3644"/>
              <a:ext cx="11" cy="13"/>
            </a:xfrm>
            <a:custGeom>
              <a:avLst/>
              <a:gdLst>
                <a:gd name="T0" fmla="*/ 6 w 11"/>
                <a:gd name="T1" fmla="*/ 0 h 13"/>
                <a:gd name="T2" fmla="*/ 11 w 11"/>
                <a:gd name="T3" fmla="*/ 6 h 13"/>
                <a:gd name="T4" fmla="*/ 8 w 11"/>
                <a:gd name="T5" fmla="*/ 13 h 13"/>
                <a:gd name="T6" fmla="*/ 0 w 11"/>
                <a:gd name="T7" fmla="*/ 6 h 13"/>
                <a:gd name="T8" fmla="*/ 6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6" y="0"/>
                  </a:moveTo>
                  <a:lnTo>
                    <a:pt x="11" y="6"/>
                  </a:lnTo>
                  <a:lnTo>
                    <a:pt x="8" y="13"/>
                  </a:lnTo>
                  <a:lnTo>
                    <a:pt x="0"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7" name="Freeform 370"/>
            <p:cNvSpPr>
              <a:spLocks/>
            </p:cNvSpPr>
            <p:nvPr/>
          </p:nvSpPr>
          <p:spPr bwMode="auto">
            <a:xfrm>
              <a:off x="3555" y="3644"/>
              <a:ext cx="7" cy="6"/>
            </a:xfrm>
            <a:custGeom>
              <a:avLst/>
              <a:gdLst>
                <a:gd name="T0" fmla="*/ 7 w 7"/>
                <a:gd name="T1" fmla="*/ 0 h 6"/>
                <a:gd name="T2" fmla="*/ 0 w 7"/>
                <a:gd name="T3" fmla="*/ 2 h 6"/>
                <a:gd name="T4" fmla="*/ 0 w 7"/>
                <a:gd name="T5" fmla="*/ 4 h 6"/>
                <a:gd name="T6" fmla="*/ 1 w 7"/>
                <a:gd name="T7" fmla="*/ 6 h 6"/>
                <a:gd name="T8" fmla="*/ 7 w 7"/>
                <a:gd name="T9" fmla="*/ 0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7" y="0"/>
                  </a:moveTo>
                  <a:lnTo>
                    <a:pt x="0" y="2"/>
                  </a:lnTo>
                  <a:lnTo>
                    <a:pt x="0" y="4"/>
                  </a:lnTo>
                  <a:lnTo>
                    <a:pt x="1"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8" name="Freeform 371"/>
            <p:cNvSpPr>
              <a:spLocks/>
            </p:cNvSpPr>
            <p:nvPr/>
          </p:nvSpPr>
          <p:spPr bwMode="auto">
            <a:xfrm>
              <a:off x="3553" y="3637"/>
              <a:ext cx="9" cy="9"/>
            </a:xfrm>
            <a:custGeom>
              <a:avLst/>
              <a:gdLst>
                <a:gd name="T0" fmla="*/ 9 w 9"/>
                <a:gd name="T1" fmla="*/ 7 h 9"/>
                <a:gd name="T2" fmla="*/ 2 w 9"/>
                <a:gd name="T3" fmla="*/ 9 h 9"/>
                <a:gd name="T4" fmla="*/ 0 w 9"/>
                <a:gd name="T5" fmla="*/ 0 h 9"/>
                <a:gd name="T6" fmla="*/ 7 w 9"/>
                <a:gd name="T7" fmla="*/ 0 h 9"/>
                <a:gd name="T8" fmla="*/ 9 w 9"/>
                <a:gd name="T9" fmla="*/ 7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7"/>
                  </a:moveTo>
                  <a:lnTo>
                    <a:pt x="2" y="9"/>
                  </a:lnTo>
                  <a:lnTo>
                    <a:pt x="0" y="0"/>
                  </a:lnTo>
                  <a:lnTo>
                    <a:pt x="7" y="0"/>
                  </a:lnTo>
                  <a:lnTo>
                    <a:pt x="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19" name="Rectangle 372"/>
            <p:cNvSpPr>
              <a:spLocks noChangeArrowheads="1"/>
            </p:cNvSpPr>
            <p:nvPr/>
          </p:nvSpPr>
          <p:spPr bwMode="auto">
            <a:xfrm>
              <a:off x="3553"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20" name="Rectangle 373"/>
            <p:cNvSpPr>
              <a:spLocks noChangeArrowheads="1"/>
            </p:cNvSpPr>
            <p:nvPr/>
          </p:nvSpPr>
          <p:spPr bwMode="auto">
            <a:xfrm>
              <a:off x="3553"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21" name="Rectangle 374"/>
            <p:cNvSpPr>
              <a:spLocks noChangeArrowheads="1"/>
            </p:cNvSpPr>
            <p:nvPr/>
          </p:nvSpPr>
          <p:spPr bwMode="auto">
            <a:xfrm>
              <a:off x="3560" y="1716"/>
              <a:ext cx="29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22" name="Rectangle 375"/>
            <p:cNvSpPr>
              <a:spLocks noChangeArrowheads="1"/>
            </p:cNvSpPr>
            <p:nvPr/>
          </p:nvSpPr>
          <p:spPr bwMode="auto">
            <a:xfrm>
              <a:off x="3854" y="171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23" name="Rectangle 376"/>
            <p:cNvSpPr>
              <a:spLocks noChangeArrowheads="1"/>
            </p:cNvSpPr>
            <p:nvPr/>
          </p:nvSpPr>
          <p:spPr bwMode="auto">
            <a:xfrm>
              <a:off x="3854" y="1724"/>
              <a:ext cx="7" cy="1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TW" altLang="en-US"/>
            </a:p>
          </p:txBody>
        </p:sp>
        <p:sp>
          <p:nvSpPr>
            <p:cNvPr id="13524" name="Rectangle 377"/>
            <p:cNvSpPr>
              <a:spLocks noChangeArrowheads="1"/>
            </p:cNvSpPr>
            <p:nvPr/>
          </p:nvSpPr>
          <p:spPr bwMode="auto">
            <a:xfrm>
              <a:off x="3704" y="211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7</a:t>
              </a:r>
              <a:endParaRPr lang="en-US" altLang="zh-TW"/>
            </a:p>
          </p:txBody>
        </p:sp>
        <p:sp>
          <p:nvSpPr>
            <p:cNvPr id="13525" name="Rectangle 378"/>
            <p:cNvSpPr>
              <a:spLocks noChangeArrowheads="1"/>
            </p:cNvSpPr>
            <p:nvPr/>
          </p:nvSpPr>
          <p:spPr bwMode="auto">
            <a:xfrm>
              <a:off x="3615" y="2089"/>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26" name="Rectangle 379"/>
            <p:cNvSpPr>
              <a:spLocks noChangeArrowheads="1"/>
            </p:cNvSpPr>
            <p:nvPr/>
          </p:nvSpPr>
          <p:spPr bwMode="auto">
            <a:xfrm>
              <a:off x="3677" y="2383"/>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11</a:t>
              </a:r>
              <a:endParaRPr lang="en-US" altLang="zh-TW"/>
            </a:p>
          </p:txBody>
        </p:sp>
        <p:sp>
          <p:nvSpPr>
            <p:cNvPr id="13527" name="Rectangle 380"/>
            <p:cNvSpPr>
              <a:spLocks noChangeArrowheads="1"/>
            </p:cNvSpPr>
            <p:nvPr/>
          </p:nvSpPr>
          <p:spPr bwMode="auto">
            <a:xfrm>
              <a:off x="3615" y="2354"/>
              <a:ext cx="195" cy="1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28" name="Rectangle 381"/>
            <p:cNvSpPr>
              <a:spLocks noChangeArrowheads="1"/>
            </p:cNvSpPr>
            <p:nvPr/>
          </p:nvSpPr>
          <p:spPr bwMode="auto">
            <a:xfrm>
              <a:off x="3677" y="264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15</a:t>
              </a:r>
              <a:endParaRPr lang="en-US" altLang="zh-TW"/>
            </a:p>
          </p:txBody>
        </p:sp>
        <p:sp>
          <p:nvSpPr>
            <p:cNvPr id="13529" name="Rectangle 382"/>
            <p:cNvSpPr>
              <a:spLocks noChangeArrowheads="1"/>
            </p:cNvSpPr>
            <p:nvPr/>
          </p:nvSpPr>
          <p:spPr bwMode="auto">
            <a:xfrm>
              <a:off x="3615" y="2619"/>
              <a:ext cx="195" cy="161"/>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30" name="Rectangle 383"/>
            <p:cNvSpPr>
              <a:spLocks noChangeArrowheads="1"/>
            </p:cNvSpPr>
            <p:nvPr/>
          </p:nvSpPr>
          <p:spPr bwMode="auto">
            <a:xfrm>
              <a:off x="3677" y="291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19</a:t>
              </a:r>
              <a:endParaRPr lang="en-US" altLang="zh-TW"/>
            </a:p>
          </p:txBody>
        </p:sp>
        <p:sp>
          <p:nvSpPr>
            <p:cNvPr id="13531" name="Rectangle 384"/>
            <p:cNvSpPr>
              <a:spLocks noChangeArrowheads="1"/>
            </p:cNvSpPr>
            <p:nvPr/>
          </p:nvSpPr>
          <p:spPr bwMode="auto">
            <a:xfrm>
              <a:off x="3615" y="2883"/>
              <a:ext cx="195" cy="16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zh-TW" altLang="en-US"/>
            </a:p>
          </p:txBody>
        </p:sp>
        <p:sp>
          <p:nvSpPr>
            <p:cNvPr id="13532" name="Rectangle 385"/>
            <p:cNvSpPr>
              <a:spLocks noChangeArrowheads="1"/>
            </p:cNvSpPr>
            <p:nvPr/>
          </p:nvSpPr>
          <p:spPr bwMode="auto">
            <a:xfrm>
              <a:off x="3664" y="3416"/>
              <a:ext cx="1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 . .</a:t>
              </a:r>
              <a:endParaRPr lang="en-US" altLang="zh-TW"/>
            </a:p>
          </p:txBody>
        </p:sp>
        <p:sp>
          <p:nvSpPr>
            <p:cNvPr id="13533" name="Freeform 386"/>
            <p:cNvSpPr>
              <a:spLocks/>
            </p:cNvSpPr>
            <p:nvPr/>
          </p:nvSpPr>
          <p:spPr bwMode="auto">
            <a:xfrm>
              <a:off x="3556" y="1678"/>
              <a:ext cx="301" cy="90"/>
            </a:xfrm>
            <a:custGeom>
              <a:avLst/>
              <a:gdLst>
                <a:gd name="T0" fmla="*/ 151 w 301"/>
                <a:gd name="T1" fmla="*/ 90 h 90"/>
                <a:gd name="T2" fmla="*/ 178 w 301"/>
                <a:gd name="T3" fmla="*/ 88 h 90"/>
                <a:gd name="T4" fmla="*/ 204 w 301"/>
                <a:gd name="T5" fmla="*/ 86 h 90"/>
                <a:gd name="T6" fmla="*/ 226 w 301"/>
                <a:gd name="T7" fmla="*/ 82 h 90"/>
                <a:gd name="T8" fmla="*/ 248 w 301"/>
                <a:gd name="T9" fmla="*/ 79 h 90"/>
                <a:gd name="T10" fmla="*/ 267 w 301"/>
                <a:gd name="T11" fmla="*/ 73 h 90"/>
                <a:gd name="T12" fmla="*/ 281 w 301"/>
                <a:gd name="T13" fmla="*/ 68 h 90"/>
                <a:gd name="T14" fmla="*/ 292 w 301"/>
                <a:gd name="T15" fmla="*/ 60 h 90"/>
                <a:gd name="T16" fmla="*/ 300 w 301"/>
                <a:gd name="T17" fmla="*/ 53 h 90"/>
                <a:gd name="T18" fmla="*/ 301 w 301"/>
                <a:gd name="T19" fmla="*/ 46 h 90"/>
                <a:gd name="T20" fmla="*/ 300 w 301"/>
                <a:gd name="T21" fmla="*/ 36 h 90"/>
                <a:gd name="T22" fmla="*/ 292 w 301"/>
                <a:gd name="T23" fmla="*/ 29 h 90"/>
                <a:gd name="T24" fmla="*/ 281 w 301"/>
                <a:gd name="T25" fmla="*/ 22 h 90"/>
                <a:gd name="T26" fmla="*/ 267 w 301"/>
                <a:gd name="T27" fmla="*/ 16 h 90"/>
                <a:gd name="T28" fmla="*/ 248 w 301"/>
                <a:gd name="T29" fmla="*/ 11 h 90"/>
                <a:gd name="T30" fmla="*/ 226 w 301"/>
                <a:gd name="T31" fmla="*/ 7 h 90"/>
                <a:gd name="T32" fmla="*/ 204 w 301"/>
                <a:gd name="T33" fmla="*/ 3 h 90"/>
                <a:gd name="T34" fmla="*/ 178 w 301"/>
                <a:gd name="T35" fmla="*/ 2 h 90"/>
                <a:gd name="T36" fmla="*/ 151 w 301"/>
                <a:gd name="T37" fmla="*/ 0 h 90"/>
                <a:gd name="T38" fmla="*/ 123 w 301"/>
                <a:gd name="T39" fmla="*/ 2 h 90"/>
                <a:gd name="T40" fmla="*/ 98 w 301"/>
                <a:gd name="T41" fmla="*/ 3 h 90"/>
                <a:gd name="T42" fmla="*/ 76 w 301"/>
                <a:gd name="T43" fmla="*/ 7 h 90"/>
                <a:gd name="T44" fmla="*/ 54 w 301"/>
                <a:gd name="T45" fmla="*/ 11 h 90"/>
                <a:gd name="T46" fmla="*/ 35 w 301"/>
                <a:gd name="T47" fmla="*/ 16 h 90"/>
                <a:gd name="T48" fmla="*/ 21 w 301"/>
                <a:gd name="T49" fmla="*/ 22 h 90"/>
                <a:gd name="T50" fmla="*/ 10 w 301"/>
                <a:gd name="T51" fmla="*/ 29 h 90"/>
                <a:gd name="T52" fmla="*/ 2 w 301"/>
                <a:gd name="T53" fmla="*/ 36 h 90"/>
                <a:gd name="T54" fmla="*/ 0 w 301"/>
                <a:gd name="T55" fmla="*/ 46 h 90"/>
                <a:gd name="T56" fmla="*/ 2 w 301"/>
                <a:gd name="T57" fmla="*/ 53 h 90"/>
                <a:gd name="T58" fmla="*/ 10 w 301"/>
                <a:gd name="T59" fmla="*/ 60 h 90"/>
                <a:gd name="T60" fmla="*/ 21 w 301"/>
                <a:gd name="T61" fmla="*/ 68 h 90"/>
                <a:gd name="T62" fmla="*/ 35 w 301"/>
                <a:gd name="T63" fmla="*/ 73 h 90"/>
                <a:gd name="T64" fmla="*/ 54 w 301"/>
                <a:gd name="T65" fmla="*/ 79 h 90"/>
                <a:gd name="T66" fmla="*/ 76 w 301"/>
                <a:gd name="T67" fmla="*/ 82 h 90"/>
                <a:gd name="T68" fmla="*/ 98 w 301"/>
                <a:gd name="T69" fmla="*/ 86 h 90"/>
                <a:gd name="T70" fmla="*/ 123 w 301"/>
                <a:gd name="T71" fmla="*/ 88 h 90"/>
                <a:gd name="T72" fmla="*/ 151 w 301"/>
                <a:gd name="T73" fmla="*/ 90 h 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1"/>
                <a:gd name="T112" fmla="*/ 0 h 90"/>
                <a:gd name="T113" fmla="*/ 301 w 301"/>
                <a:gd name="T114" fmla="*/ 90 h 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1" h="90">
                  <a:moveTo>
                    <a:pt x="151" y="90"/>
                  </a:moveTo>
                  <a:lnTo>
                    <a:pt x="178" y="88"/>
                  </a:lnTo>
                  <a:lnTo>
                    <a:pt x="204" y="86"/>
                  </a:lnTo>
                  <a:lnTo>
                    <a:pt x="226" y="82"/>
                  </a:lnTo>
                  <a:lnTo>
                    <a:pt x="248" y="79"/>
                  </a:lnTo>
                  <a:lnTo>
                    <a:pt x="267" y="73"/>
                  </a:lnTo>
                  <a:lnTo>
                    <a:pt x="281" y="68"/>
                  </a:lnTo>
                  <a:lnTo>
                    <a:pt x="292" y="60"/>
                  </a:lnTo>
                  <a:lnTo>
                    <a:pt x="300" y="53"/>
                  </a:lnTo>
                  <a:lnTo>
                    <a:pt x="301" y="46"/>
                  </a:lnTo>
                  <a:lnTo>
                    <a:pt x="300" y="36"/>
                  </a:lnTo>
                  <a:lnTo>
                    <a:pt x="292" y="29"/>
                  </a:lnTo>
                  <a:lnTo>
                    <a:pt x="281" y="22"/>
                  </a:lnTo>
                  <a:lnTo>
                    <a:pt x="267" y="16"/>
                  </a:lnTo>
                  <a:lnTo>
                    <a:pt x="248" y="11"/>
                  </a:lnTo>
                  <a:lnTo>
                    <a:pt x="226" y="7"/>
                  </a:lnTo>
                  <a:lnTo>
                    <a:pt x="204" y="3"/>
                  </a:lnTo>
                  <a:lnTo>
                    <a:pt x="178" y="2"/>
                  </a:lnTo>
                  <a:lnTo>
                    <a:pt x="151" y="0"/>
                  </a:lnTo>
                  <a:lnTo>
                    <a:pt x="123" y="2"/>
                  </a:lnTo>
                  <a:lnTo>
                    <a:pt x="98" y="3"/>
                  </a:lnTo>
                  <a:lnTo>
                    <a:pt x="76" y="7"/>
                  </a:lnTo>
                  <a:lnTo>
                    <a:pt x="54" y="11"/>
                  </a:lnTo>
                  <a:lnTo>
                    <a:pt x="35" y="16"/>
                  </a:lnTo>
                  <a:lnTo>
                    <a:pt x="21" y="22"/>
                  </a:lnTo>
                  <a:lnTo>
                    <a:pt x="10" y="29"/>
                  </a:lnTo>
                  <a:lnTo>
                    <a:pt x="2" y="36"/>
                  </a:lnTo>
                  <a:lnTo>
                    <a:pt x="0" y="46"/>
                  </a:lnTo>
                  <a:lnTo>
                    <a:pt x="2" y="53"/>
                  </a:lnTo>
                  <a:lnTo>
                    <a:pt x="10" y="60"/>
                  </a:lnTo>
                  <a:lnTo>
                    <a:pt x="21" y="68"/>
                  </a:lnTo>
                  <a:lnTo>
                    <a:pt x="35" y="73"/>
                  </a:lnTo>
                  <a:lnTo>
                    <a:pt x="54" y="79"/>
                  </a:lnTo>
                  <a:lnTo>
                    <a:pt x="76" y="82"/>
                  </a:lnTo>
                  <a:lnTo>
                    <a:pt x="98" y="86"/>
                  </a:lnTo>
                  <a:lnTo>
                    <a:pt x="123" y="88"/>
                  </a:lnTo>
                  <a:lnTo>
                    <a:pt x="151" y="9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4" name="Freeform 387"/>
            <p:cNvSpPr>
              <a:spLocks/>
            </p:cNvSpPr>
            <p:nvPr/>
          </p:nvSpPr>
          <p:spPr bwMode="auto">
            <a:xfrm>
              <a:off x="3707" y="1762"/>
              <a:ext cx="27" cy="9"/>
            </a:xfrm>
            <a:custGeom>
              <a:avLst/>
              <a:gdLst>
                <a:gd name="T0" fmla="*/ 27 w 27"/>
                <a:gd name="T1" fmla="*/ 8 h 9"/>
                <a:gd name="T2" fmla="*/ 0 w 27"/>
                <a:gd name="T3" fmla="*/ 9 h 9"/>
                <a:gd name="T4" fmla="*/ 0 w 27"/>
                <a:gd name="T5" fmla="*/ 2 h 9"/>
                <a:gd name="T6" fmla="*/ 27 w 27"/>
                <a:gd name="T7" fmla="*/ 0 h 9"/>
                <a:gd name="T8" fmla="*/ 27 w 27"/>
                <a:gd name="T9" fmla="*/ 8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27" y="8"/>
                  </a:moveTo>
                  <a:lnTo>
                    <a:pt x="0" y="9"/>
                  </a:lnTo>
                  <a:lnTo>
                    <a:pt x="0" y="2"/>
                  </a:lnTo>
                  <a:lnTo>
                    <a:pt x="27" y="0"/>
                  </a:lnTo>
                  <a:lnTo>
                    <a:pt x="2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5" name="Freeform 388"/>
            <p:cNvSpPr>
              <a:spLocks/>
            </p:cNvSpPr>
            <p:nvPr/>
          </p:nvSpPr>
          <p:spPr bwMode="auto">
            <a:xfrm>
              <a:off x="3734" y="1760"/>
              <a:ext cx="26" cy="10"/>
            </a:xfrm>
            <a:custGeom>
              <a:avLst/>
              <a:gdLst>
                <a:gd name="T0" fmla="*/ 26 w 26"/>
                <a:gd name="T1" fmla="*/ 8 h 10"/>
                <a:gd name="T2" fmla="*/ 0 w 26"/>
                <a:gd name="T3" fmla="*/ 10 h 10"/>
                <a:gd name="T4" fmla="*/ 0 w 26"/>
                <a:gd name="T5" fmla="*/ 2 h 10"/>
                <a:gd name="T6" fmla="*/ 26 w 26"/>
                <a:gd name="T7" fmla="*/ 0 h 10"/>
                <a:gd name="T8" fmla="*/ 26 w 26"/>
                <a:gd name="T9" fmla="*/ 8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6" y="8"/>
                  </a:moveTo>
                  <a:lnTo>
                    <a:pt x="0" y="10"/>
                  </a:lnTo>
                  <a:lnTo>
                    <a:pt x="0" y="2"/>
                  </a:lnTo>
                  <a:lnTo>
                    <a:pt x="26" y="0"/>
                  </a:lnTo>
                  <a:lnTo>
                    <a:pt x="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6" name="Freeform 389"/>
            <p:cNvSpPr>
              <a:spLocks/>
            </p:cNvSpPr>
            <p:nvPr/>
          </p:nvSpPr>
          <p:spPr bwMode="auto">
            <a:xfrm>
              <a:off x="3760" y="1757"/>
              <a:ext cx="22" cy="11"/>
            </a:xfrm>
            <a:custGeom>
              <a:avLst/>
              <a:gdLst>
                <a:gd name="T0" fmla="*/ 22 w 22"/>
                <a:gd name="T1" fmla="*/ 7 h 11"/>
                <a:gd name="T2" fmla="*/ 0 w 22"/>
                <a:gd name="T3" fmla="*/ 11 h 11"/>
                <a:gd name="T4" fmla="*/ 0 w 22"/>
                <a:gd name="T5" fmla="*/ 3 h 11"/>
                <a:gd name="T6" fmla="*/ 22 w 22"/>
                <a:gd name="T7" fmla="*/ 0 h 11"/>
                <a:gd name="T8" fmla="*/ 22 w 22"/>
                <a:gd name="T9" fmla="*/ 7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7"/>
                  </a:moveTo>
                  <a:lnTo>
                    <a:pt x="0" y="11"/>
                  </a:lnTo>
                  <a:lnTo>
                    <a:pt x="0" y="3"/>
                  </a:lnTo>
                  <a:lnTo>
                    <a:pt x="22" y="0"/>
                  </a:lnTo>
                  <a:lnTo>
                    <a:pt x="2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7" name="Freeform 390"/>
            <p:cNvSpPr>
              <a:spLocks/>
            </p:cNvSpPr>
            <p:nvPr/>
          </p:nvSpPr>
          <p:spPr bwMode="auto">
            <a:xfrm>
              <a:off x="3782" y="1753"/>
              <a:ext cx="22" cy="11"/>
            </a:xfrm>
            <a:custGeom>
              <a:avLst/>
              <a:gdLst>
                <a:gd name="T0" fmla="*/ 22 w 22"/>
                <a:gd name="T1" fmla="*/ 7 h 11"/>
                <a:gd name="T2" fmla="*/ 0 w 22"/>
                <a:gd name="T3" fmla="*/ 11 h 11"/>
                <a:gd name="T4" fmla="*/ 0 w 22"/>
                <a:gd name="T5" fmla="*/ 4 h 11"/>
                <a:gd name="T6" fmla="*/ 22 w 22"/>
                <a:gd name="T7" fmla="*/ 0 h 11"/>
                <a:gd name="T8" fmla="*/ 22 w 22"/>
                <a:gd name="T9" fmla="*/ 7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7"/>
                  </a:moveTo>
                  <a:lnTo>
                    <a:pt x="0" y="11"/>
                  </a:lnTo>
                  <a:lnTo>
                    <a:pt x="0" y="4"/>
                  </a:lnTo>
                  <a:lnTo>
                    <a:pt x="22" y="0"/>
                  </a:lnTo>
                  <a:lnTo>
                    <a:pt x="2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8" name="Freeform 391"/>
            <p:cNvSpPr>
              <a:spLocks/>
            </p:cNvSpPr>
            <p:nvPr/>
          </p:nvSpPr>
          <p:spPr bwMode="auto">
            <a:xfrm>
              <a:off x="3804" y="1748"/>
              <a:ext cx="20" cy="12"/>
            </a:xfrm>
            <a:custGeom>
              <a:avLst/>
              <a:gdLst>
                <a:gd name="T0" fmla="*/ 20 w 20"/>
                <a:gd name="T1" fmla="*/ 7 h 12"/>
                <a:gd name="T2" fmla="*/ 0 w 20"/>
                <a:gd name="T3" fmla="*/ 12 h 12"/>
                <a:gd name="T4" fmla="*/ 0 w 20"/>
                <a:gd name="T5" fmla="*/ 5 h 12"/>
                <a:gd name="T6" fmla="*/ 17 w 20"/>
                <a:gd name="T7" fmla="*/ 0 h 12"/>
                <a:gd name="T8" fmla="*/ 20 w 20"/>
                <a:gd name="T9" fmla="*/ 7 h 12"/>
                <a:gd name="T10" fmla="*/ 0 60000 65536"/>
                <a:gd name="T11" fmla="*/ 0 60000 65536"/>
                <a:gd name="T12" fmla="*/ 0 60000 65536"/>
                <a:gd name="T13" fmla="*/ 0 60000 65536"/>
                <a:gd name="T14" fmla="*/ 0 60000 65536"/>
                <a:gd name="T15" fmla="*/ 0 w 20"/>
                <a:gd name="T16" fmla="*/ 0 h 12"/>
                <a:gd name="T17" fmla="*/ 20 w 20"/>
                <a:gd name="T18" fmla="*/ 12 h 12"/>
              </a:gdLst>
              <a:ahLst/>
              <a:cxnLst>
                <a:cxn ang="T10">
                  <a:pos x="T0" y="T1"/>
                </a:cxn>
                <a:cxn ang="T11">
                  <a:pos x="T2" y="T3"/>
                </a:cxn>
                <a:cxn ang="T12">
                  <a:pos x="T4" y="T5"/>
                </a:cxn>
                <a:cxn ang="T13">
                  <a:pos x="T6" y="T7"/>
                </a:cxn>
                <a:cxn ang="T14">
                  <a:pos x="T8" y="T9"/>
                </a:cxn>
              </a:cxnLst>
              <a:rect l="T15" t="T16" r="T17" b="T18"/>
              <a:pathLst>
                <a:path w="20" h="12">
                  <a:moveTo>
                    <a:pt x="20" y="7"/>
                  </a:moveTo>
                  <a:lnTo>
                    <a:pt x="0" y="12"/>
                  </a:lnTo>
                  <a:lnTo>
                    <a:pt x="0" y="5"/>
                  </a:lnTo>
                  <a:lnTo>
                    <a:pt x="17" y="0"/>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39" name="Freeform 392"/>
            <p:cNvSpPr>
              <a:spLocks/>
            </p:cNvSpPr>
            <p:nvPr/>
          </p:nvSpPr>
          <p:spPr bwMode="auto">
            <a:xfrm>
              <a:off x="3821" y="1742"/>
              <a:ext cx="18" cy="13"/>
            </a:xfrm>
            <a:custGeom>
              <a:avLst/>
              <a:gdLst>
                <a:gd name="T0" fmla="*/ 18 w 18"/>
                <a:gd name="T1" fmla="*/ 7 h 13"/>
                <a:gd name="T2" fmla="*/ 3 w 18"/>
                <a:gd name="T3" fmla="*/ 13 h 13"/>
                <a:gd name="T4" fmla="*/ 0 w 18"/>
                <a:gd name="T5" fmla="*/ 6 h 13"/>
                <a:gd name="T6" fmla="*/ 14 w 18"/>
                <a:gd name="T7" fmla="*/ 0 h 13"/>
                <a:gd name="T8" fmla="*/ 18 w 18"/>
                <a:gd name="T9" fmla="*/ 7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8" y="7"/>
                  </a:moveTo>
                  <a:lnTo>
                    <a:pt x="3" y="13"/>
                  </a:lnTo>
                  <a:lnTo>
                    <a:pt x="0" y="6"/>
                  </a:lnTo>
                  <a:lnTo>
                    <a:pt x="14"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0" name="Freeform 393"/>
            <p:cNvSpPr>
              <a:spLocks/>
            </p:cNvSpPr>
            <p:nvPr/>
          </p:nvSpPr>
          <p:spPr bwMode="auto">
            <a:xfrm>
              <a:off x="3835" y="1742"/>
              <a:ext cx="4" cy="7"/>
            </a:xfrm>
            <a:custGeom>
              <a:avLst/>
              <a:gdLst>
                <a:gd name="T0" fmla="*/ 4 w 4"/>
                <a:gd name="T1" fmla="*/ 7 h 7"/>
                <a:gd name="T2" fmla="*/ 4 w 4"/>
                <a:gd name="T3" fmla="*/ 7 h 7"/>
                <a:gd name="T4" fmla="*/ 4 w 4"/>
                <a:gd name="T5" fmla="*/ 7 h 7"/>
                <a:gd name="T6" fmla="*/ 0 w 4"/>
                <a:gd name="T7" fmla="*/ 0 h 7"/>
                <a:gd name="T8" fmla="*/ 4 w 4"/>
                <a:gd name="T9" fmla="*/ 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4" y="7"/>
                  </a:moveTo>
                  <a:lnTo>
                    <a:pt x="4" y="7"/>
                  </a:lnTo>
                  <a:lnTo>
                    <a:pt x="0" y="0"/>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1" name="Freeform 394"/>
            <p:cNvSpPr>
              <a:spLocks/>
            </p:cNvSpPr>
            <p:nvPr/>
          </p:nvSpPr>
          <p:spPr bwMode="auto">
            <a:xfrm>
              <a:off x="3835" y="1735"/>
              <a:ext cx="15" cy="14"/>
            </a:xfrm>
            <a:custGeom>
              <a:avLst/>
              <a:gdLst>
                <a:gd name="T0" fmla="*/ 15 w 15"/>
                <a:gd name="T1" fmla="*/ 7 h 14"/>
                <a:gd name="T2" fmla="*/ 4 w 15"/>
                <a:gd name="T3" fmla="*/ 14 h 14"/>
                <a:gd name="T4" fmla="*/ 0 w 15"/>
                <a:gd name="T5" fmla="*/ 7 h 14"/>
                <a:gd name="T6" fmla="*/ 11 w 15"/>
                <a:gd name="T7" fmla="*/ 0 h 14"/>
                <a:gd name="T8" fmla="*/ 15 w 15"/>
                <a:gd name="T9" fmla="*/ 7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5" y="7"/>
                  </a:moveTo>
                  <a:lnTo>
                    <a:pt x="4" y="14"/>
                  </a:lnTo>
                  <a:lnTo>
                    <a:pt x="0" y="7"/>
                  </a:lnTo>
                  <a:lnTo>
                    <a:pt x="11" y="0"/>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2" name="Freeform 395"/>
            <p:cNvSpPr>
              <a:spLocks/>
            </p:cNvSpPr>
            <p:nvPr/>
          </p:nvSpPr>
          <p:spPr bwMode="auto">
            <a:xfrm>
              <a:off x="3846" y="1729"/>
              <a:ext cx="11" cy="13"/>
            </a:xfrm>
            <a:custGeom>
              <a:avLst/>
              <a:gdLst>
                <a:gd name="T0" fmla="*/ 11 w 11"/>
                <a:gd name="T1" fmla="*/ 6 h 13"/>
                <a:gd name="T2" fmla="*/ 4 w 11"/>
                <a:gd name="T3" fmla="*/ 13 h 13"/>
                <a:gd name="T4" fmla="*/ 0 w 11"/>
                <a:gd name="T5" fmla="*/ 6 h 13"/>
                <a:gd name="T6" fmla="*/ 6 w 11"/>
                <a:gd name="T7" fmla="*/ 0 h 13"/>
                <a:gd name="T8" fmla="*/ 11 w 11"/>
                <a:gd name="T9" fmla="*/ 6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11" y="6"/>
                  </a:moveTo>
                  <a:lnTo>
                    <a:pt x="4" y="13"/>
                  </a:lnTo>
                  <a:lnTo>
                    <a:pt x="0" y="6"/>
                  </a:lnTo>
                  <a:lnTo>
                    <a:pt x="6" y="0"/>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3" name="Freeform 396"/>
            <p:cNvSpPr>
              <a:spLocks/>
            </p:cNvSpPr>
            <p:nvPr/>
          </p:nvSpPr>
          <p:spPr bwMode="auto">
            <a:xfrm>
              <a:off x="3852" y="1729"/>
              <a:ext cx="7" cy="6"/>
            </a:xfrm>
            <a:custGeom>
              <a:avLst/>
              <a:gdLst>
                <a:gd name="T0" fmla="*/ 5 w 7"/>
                <a:gd name="T1" fmla="*/ 6 h 6"/>
                <a:gd name="T2" fmla="*/ 7 w 7"/>
                <a:gd name="T3" fmla="*/ 4 h 6"/>
                <a:gd name="T4" fmla="*/ 7 w 7"/>
                <a:gd name="T5" fmla="*/ 2 h 6"/>
                <a:gd name="T6" fmla="*/ 0 w 7"/>
                <a:gd name="T7" fmla="*/ 0 h 6"/>
                <a:gd name="T8" fmla="*/ 5 w 7"/>
                <a:gd name="T9" fmla="*/ 6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5" y="6"/>
                  </a:moveTo>
                  <a:lnTo>
                    <a:pt x="7" y="4"/>
                  </a:lnTo>
                  <a:lnTo>
                    <a:pt x="7" y="2"/>
                  </a:lnTo>
                  <a:lnTo>
                    <a:pt x="0" y="0"/>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4" name="Freeform 397"/>
            <p:cNvSpPr>
              <a:spLocks/>
            </p:cNvSpPr>
            <p:nvPr/>
          </p:nvSpPr>
          <p:spPr bwMode="auto">
            <a:xfrm>
              <a:off x="3852" y="1724"/>
              <a:ext cx="9" cy="7"/>
            </a:xfrm>
            <a:custGeom>
              <a:avLst/>
              <a:gdLst>
                <a:gd name="T0" fmla="*/ 9 w 9"/>
                <a:gd name="T1" fmla="*/ 1 h 7"/>
                <a:gd name="T2" fmla="*/ 7 w 9"/>
                <a:gd name="T3" fmla="*/ 7 h 7"/>
                <a:gd name="T4" fmla="*/ 0 w 9"/>
                <a:gd name="T5" fmla="*/ 5 h 7"/>
                <a:gd name="T6" fmla="*/ 2 w 9"/>
                <a:gd name="T7" fmla="*/ 0 h 7"/>
                <a:gd name="T8" fmla="*/ 9 w 9"/>
                <a:gd name="T9" fmla="*/ 1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9" y="1"/>
                  </a:moveTo>
                  <a:lnTo>
                    <a:pt x="7" y="7"/>
                  </a:lnTo>
                  <a:lnTo>
                    <a:pt x="0" y="5"/>
                  </a:lnTo>
                  <a:lnTo>
                    <a:pt x="2"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5" name="Freeform 398"/>
            <p:cNvSpPr>
              <a:spLocks/>
            </p:cNvSpPr>
            <p:nvPr/>
          </p:nvSpPr>
          <p:spPr bwMode="auto">
            <a:xfrm>
              <a:off x="3854" y="1722"/>
              <a:ext cx="7" cy="3"/>
            </a:xfrm>
            <a:custGeom>
              <a:avLst/>
              <a:gdLst>
                <a:gd name="T0" fmla="*/ 7 w 7"/>
                <a:gd name="T1" fmla="*/ 3 h 3"/>
                <a:gd name="T2" fmla="*/ 7 w 7"/>
                <a:gd name="T3" fmla="*/ 2 h 3"/>
                <a:gd name="T4" fmla="*/ 7 w 7"/>
                <a:gd name="T5" fmla="*/ 0 h 3"/>
                <a:gd name="T6" fmla="*/ 0 w 7"/>
                <a:gd name="T7" fmla="*/ 2 h 3"/>
                <a:gd name="T8" fmla="*/ 7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3"/>
                  </a:moveTo>
                  <a:lnTo>
                    <a:pt x="7" y="2"/>
                  </a:lnTo>
                  <a:lnTo>
                    <a:pt x="7" y="0"/>
                  </a:lnTo>
                  <a:lnTo>
                    <a:pt x="0" y="2"/>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6" name="Freeform 399"/>
            <p:cNvSpPr>
              <a:spLocks/>
            </p:cNvSpPr>
            <p:nvPr/>
          </p:nvSpPr>
          <p:spPr bwMode="auto">
            <a:xfrm>
              <a:off x="3852" y="1714"/>
              <a:ext cx="9" cy="10"/>
            </a:xfrm>
            <a:custGeom>
              <a:avLst/>
              <a:gdLst>
                <a:gd name="T0" fmla="*/ 7 w 9"/>
                <a:gd name="T1" fmla="*/ 0 h 10"/>
                <a:gd name="T2" fmla="*/ 9 w 9"/>
                <a:gd name="T3" fmla="*/ 8 h 10"/>
                <a:gd name="T4" fmla="*/ 2 w 9"/>
                <a:gd name="T5" fmla="*/ 10 h 10"/>
                <a:gd name="T6" fmla="*/ 0 w 9"/>
                <a:gd name="T7" fmla="*/ 2 h 10"/>
                <a:gd name="T8" fmla="*/ 7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7" y="0"/>
                  </a:moveTo>
                  <a:lnTo>
                    <a:pt x="9" y="8"/>
                  </a:lnTo>
                  <a:lnTo>
                    <a:pt x="2" y="10"/>
                  </a:lnTo>
                  <a:lnTo>
                    <a:pt x="0"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7" name="Freeform 400"/>
            <p:cNvSpPr>
              <a:spLocks/>
            </p:cNvSpPr>
            <p:nvPr/>
          </p:nvSpPr>
          <p:spPr bwMode="auto">
            <a:xfrm>
              <a:off x="3852" y="1711"/>
              <a:ext cx="7" cy="5"/>
            </a:xfrm>
            <a:custGeom>
              <a:avLst/>
              <a:gdLst>
                <a:gd name="T0" fmla="*/ 7 w 7"/>
                <a:gd name="T1" fmla="*/ 3 h 5"/>
                <a:gd name="T2" fmla="*/ 7 w 7"/>
                <a:gd name="T3" fmla="*/ 2 h 5"/>
                <a:gd name="T4" fmla="*/ 5 w 7"/>
                <a:gd name="T5" fmla="*/ 0 h 5"/>
                <a:gd name="T6" fmla="*/ 0 w 7"/>
                <a:gd name="T7" fmla="*/ 5 h 5"/>
                <a:gd name="T8" fmla="*/ 7 w 7"/>
                <a:gd name="T9" fmla="*/ 3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7" y="3"/>
                  </a:moveTo>
                  <a:lnTo>
                    <a:pt x="7" y="2"/>
                  </a:lnTo>
                  <a:lnTo>
                    <a:pt x="5" y="0"/>
                  </a:lnTo>
                  <a:lnTo>
                    <a:pt x="0" y="5"/>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8" name="Freeform 401"/>
            <p:cNvSpPr>
              <a:spLocks/>
            </p:cNvSpPr>
            <p:nvPr/>
          </p:nvSpPr>
          <p:spPr bwMode="auto">
            <a:xfrm>
              <a:off x="3846" y="1703"/>
              <a:ext cx="11" cy="13"/>
            </a:xfrm>
            <a:custGeom>
              <a:avLst/>
              <a:gdLst>
                <a:gd name="T0" fmla="*/ 4 w 11"/>
                <a:gd name="T1" fmla="*/ 0 h 13"/>
                <a:gd name="T2" fmla="*/ 11 w 11"/>
                <a:gd name="T3" fmla="*/ 8 h 13"/>
                <a:gd name="T4" fmla="*/ 6 w 11"/>
                <a:gd name="T5" fmla="*/ 13 h 13"/>
                <a:gd name="T6" fmla="*/ 0 w 11"/>
                <a:gd name="T7" fmla="*/ 8 h 13"/>
                <a:gd name="T8" fmla="*/ 4 w 11"/>
                <a:gd name="T9" fmla="*/ 0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4" y="0"/>
                  </a:moveTo>
                  <a:lnTo>
                    <a:pt x="11" y="8"/>
                  </a:lnTo>
                  <a:lnTo>
                    <a:pt x="6" y="13"/>
                  </a:lnTo>
                  <a:lnTo>
                    <a:pt x="0"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49" name="Freeform 402"/>
            <p:cNvSpPr>
              <a:spLocks/>
            </p:cNvSpPr>
            <p:nvPr/>
          </p:nvSpPr>
          <p:spPr bwMode="auto">
            <a:xfrm>
              <a:off x="3835" y="1696"/>
              <a:ext cx="15" cy="15"/>
            </a:xfrm>
            <a:custGeom>
              <a:avLst/>
              <a:gdLst>
                <a:gd name="T0" fmla="*/ 4 w 15"/>
                <a:gd name="T1" fmla="*/ 0 h 15"/>
                <a:gd name="T2" fmla="*/ 15 w 15"/>
                <a:gd name="T3" fmla="*/ 7 h 15"/>
                <a:gd name="T4" fmla="*/ 11 w 15"/>
                <a:gd name="T5" fmla="*/ 15 h 15"/>
                <a:gd name="T6" fmla="*/ 0 w 15"/>
                <a:gd name="T7" fmla="*/ 7 h 15"/>
                <a:gd name="T8" fmla="*/ 4 w 15"/>
                <a:gd name="T9" fmla="*/ 0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0"/>
                  </a:moveTo>
                  <a:lnTo>
                    <a:pt x="15" y="7"/>
                  </a:lnTo>
                  <a:lnTo>
                    <a:pt x="11" y="15"/>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0" name="Freeform 403"/>
            <p:cNvSpPr>
              <a:spLocks/>
            </p:cNvSpPr>
            <p:nvPr/>
          </p:nvSpPr>
          <p:spPr bwMode="auto">
            <a:xfrm>
              <a:off x="3835" y="1696"/>
              <a:ext cx="4" cy="7"/>
            </a:xfrm>
            <a:custGeom>
              <a:avLst/>
              <a:gdLst>
                <a:gd name="T0" fmla="*/ 4 w 4"/>
                <a:gd name="T1" fmla="*/ 0 h 7"/>
                <a:gd name="T2" fmla="*/ 4 w 4"/>
                <a:gd name="T3" fmla="*/ 0 h 7"/>
                <a:gd name="T4" fmla="*/ 4 w 4"/>
                <a:gd name="T5" fmla="*/ 0 h 7"/>
                <a:gd name="T6" fmla="*/ 0 w 4"/>
                <a:gd name="T7" fmla="*/ 7 h 7"/>
                <a:gd name="T8" fmla="*/ 4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4" y="0"/>
                  </a:moveTo>
                  <a:lnTo>
                    <a:pt x="4" y="0"/>
                  </a:lnTo>
                  <a:lnTo>
                    <a:pt x="0"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1" name="Freeform 404"/>
            <p:cNvSpPr>
              <a:spLocks/>
            </p:cNvSpPr>
            <p:nvPr/>
          </p:nvSpPr>
          <p:spPr bwMode="auto">
            <a:xfrm>
              <a:off x="3821" y="1691"/>
              <a:ext cx="18" cy="12"/>
            </a:xfrm>
            <a:custGeom>
              <a:avLst/>
              <a:gdLst>
                <a:gd name="T0" fmla="*/ 3 w 18"/>
                <a:gd name="T1" fmla="*/ 0 h 12"/>
                <a:gd name="T2" fmla="*/ 18 w 18"/>
                <a:gd name="T3" fmla="*/ 5 h 12"/>
                <a:gd name="T4" fmla="*/ 14 w 18"/>
                <a:gd name="T5" fmla="*/ 12 h 12"/>
                <a:gd name="T6" fmla="*/ 0 w 18"/>
                <a:gd name="T7" fmla="*/ 7 h 12"/>
                <a:gd name="T8" fmla="*/ 3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3" y="0"/>
                  </a:moveTo>
                  <a:lnTo>
                    <a:pt x="18" y="5"/>
                  </a:lnTo>
                  <a:lnTo>
                    <a:pt x="14" y="12"/>
                  </a:lnTo>
                  <a:lnTo>
                    <a:pt x="0"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2" name="Freeform 405"/>
            <p:cNvSpPr>
              <a:spLocks/>
            </p:cNvSpPr>
            <p:nvPr/>
          </p:nvSpPr>
          <p:spPr bwMode="auto">
            <a:xfrm>
              <a:off x="3804" y="1685"/>
              <a:ext cx="20" cy="13"/>
            </a:xfrm>
            <a:custGeom>
              <a:avLst/>
              <a:gdLst>
                <a:gd name="T0" fmla="*/ 0 w 20"/>
                <a:gd name="T1" fmla="*/ 0 h 13"/>
                <a:gd name="T2" fmla="*/ 20 w 20"/>
                <a:gd name="T3" fmla="*/ 6 h 13"/>
                <a:gd name="T4" fmla="*/ 17 w 20"/>
                <a:gd name="T5" fmla="*/ 13 h 13"/>
                <a:gd name="T6" fmla="*/ 0 w 20"/>
                <a:gd name="T7" fmla="*/ 7 h 13"/>
                <a:gd name="T8" fmla="*/ 0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0" y="0"/>
                  </a:moveTo>
                  <a:lnTo>
                    <a:pt x="20" y="6"/>
                  </a:lnTo>
                  <a:lnTo>
                    <a:pt x="17" y="13"/>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3" name="Freeform 406"/>
            <p:cNvSpPr>
              <a:spLocks/>
            </p:cNvSpPr>
            <p:nvPr/>
          </p:nvSpPr>
          <p:spPr bwMode="auto">
            <a:xfrm>
              <a:off x="3782" y="1681"/>
              <a:ext cx="22" cy="11"/>
            </a:xfrm>
            <a:custGeom>
              <a:avLst/>
              <a:gdLst>
                <a:gd name="T0" fmla="*/ 0 w 22"/>
                <a:gd name="T1" fmla="*/ 0 h 11"/>
                <a:gd name="T2" fmla="*/ 22 w 22"/>
                <a:gd name="T3" fmla="*/ 4 h 11"/>
                <a:gd name="T4" fmla="*/ 22 w 22"/>
                <a:gd name="T5" fmla="*/ 11 h 11"/>
                <a:gd name="T6" fmla="*/ 0 w 22"/>
                <a:gd name="T7" fmla="*/ 8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4"/>
                  </a:lnTo>
                  <a:lnTo>
                    <a:pt x="22" y="11"/>
                  </a:ln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4" name="Freeform 407"/>
            <p:cNvSpPr>
              <a:spLocks/>
            </p:cNvSpPr>
            <p:nvPr/>
          </p:nvSpPr>
          <p:spPr bwMode="auto">
            <a:xfrm>
              <a:off x="3760" y="1678"/>
              <a:ext cx="22" cy="11"/>
            </a:xfrm>
            <a:custGeom>
              <a:avLst/>
              <a:gdLst>
                <a:gd name="T0" fmla="*/ 0 w 22"/>
                <a:gd name="T1" fmla="*/ 0 h 11"/>
                <a:gd name="T2" fmla="*/ 22 w 22"/>
                <a:gd name="T3" fmla="*/ 3 h 11"/>
                <a:gd name="T4" fmla="*/ 22 w 22"/>
                <a:gd name="T5" fmla="*/ 11 h 11"/>
                <a:gd name="T6" fmla="*/ 0 w 22"/>
                <a:gd name="T7" fmla="*/ 7 h 11"/>
                <a:gd name="T8" fmla="*/ 0 w 22"/>
                <a:gd name="T9" fmla="*/ 0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0"/>
                  </a:moveTo>
                  <a:lnTo>
                    <a:pt x="22" y="3"/>
                  </a:lnTo>
                  <a:lnTo>
                    <a:pt x="22" y="11"/>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555" name="Freeform 408"/>
            <p:cNvSpPr>
              <a:spLocks/>
            </p:cNvSpPr>
            <p:nvPr/>
          </p:nvSpPr>
          <p:spPr bwMode="auto">
            <a:xfrm>
              <a:off x="3734" y="1676"/>
              <a:ext cx="26" cy="9"/>
            </a:xfrm>
            <a:custGeom>
              <a:avLst/>
              <a:gdLst>
                <a:gd name="T0" fmla="*/ 0 w 26"/>
                <a:gd name="T1" fmla="*/ 0 h 9"/>
                <a:gd name="T2" fmla="*/ 26 w 26"/>
                <a:gd name="T3" fmla="*/ 2 h 9"/>
                <a:gd name="T4" fmla="*/ 26 w 26"/>
                <a:gd name="T5" fmla="*/ 9 h 9"/>
                <a:gd name="T6" fmla="*/ 0 w 26"/>
                <a:gd name="T7" fmla="*/ 7 h 9"/>
                <a:gd name="T8" fmla="*/ 0 w 26"/>
                <a:gd name="T9" fmla="*/ 0 h 9"/>
                <a:gd name="T10" fmla="*/ 0 60000 65536"/>
                <a:gd name="T11" fmla="*/ 0 60000 65536"/>
                <a:gd name="T12" fmla="*/ 0 60000 65536"/>
                <a:gd name="T13" fmla="*/ 0 60000 65536"/>
                <a:gd name="T14" fmla="*/ 0 60000 65536"/>
                <a:gd name="T15" fmla="*/ 0 w 26"/>
                <a:gd name="T16" fmla="*/ 0 h 9"/>
                <a:gd name="T17" fmla="*/ 26 w 26"/>
                <a:gd name="T18" fmla="*/ 9 h 9"/>
              </a:gdLst>
              <a:ahLst/>
              <a:cxnLst>
                <a:cxn ang="T10">
                  <a:pos x="T0" y="T1"/>
                </a:cxn>
                <a:cxn ang="T11">
                  <a:pos x="T2" y="T3"/>
                </a:cxn>
                <a:cxn ang="T12">
                  <a:pos x="T4" y="T5"/>
                </a:cxn>
                <a:cxn ang="T13">
                  <a:pos x="T6" y="T7"/>
                </a:cxn>
                <a:cxn ang="T14">
                  <a:pos x="T8" y="T9"/>
                </a:cxn>
              </a:cxnLst>
              <a:rect l="T15" t="T16" r="T17" b="T18"/>
              <a:pathLst>
                <a:path w="26" h="9">
                  <a:moveTo>
                    <a:pt x="0" y="0"/>
                  </a:moveTo>
                  <a:lnTo>
                    <a:pt x="26" y="2"/>
                  </a:lnTo>
                  <a:lnTo>
                    <a:pt x="26"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grpSp>
      <p:sp>
        <p:nvSpPr>
          <p:cNvPr id="13319" name="Freeform 410"/>
          <p:cNvSpPr>
            <a:spLocks/>
          </p:cNvSpPr>
          <p:nvPr/>
        </p:nvSpPr>
        <p:spPr bwMode="auto">
          <a:xfrm>
            <a:off x="5884863" y="2657475"/>
            <a:ext cx="42862" cy="14288"/>
          </a:xfrm>
          <a:custGeom>
            <a:avLst/>
            <a:gdLst>
              <a:gd name="T0" fmla="*/ 0 w 27"/>
              <a:gd name="T1" fmla="*/ 0 h 9"/>
              <a:gd name="T2" fmla="*/ 68042637 w 27"/>
              <a:gd name="T3" fmla="*/ 5040488 h 9"/>
              <a:gd name="T4" fmla="*/ 68042637 w 27"/>
              <a:gd name="T5" fmla="*/ 22682990 h 9"/>
              <a:gd name="T6" fmla="*/ 0 w 27"/>
              <a:gd name="T7" fmla="*/ 17642504 h 9"/>
              <a:gd name="T8" fmla="*/ 0 w 27"/>
              <a:gd name="T9" fmla="*/ 0 h 9"/>
              <a:gd name="T10" fmla="*/ 0 60000 65536"/>
              <a:gd name="T11" fmla="*/ 0 60000 65536"/>
              <a:gd name="T12" fmla="*/ 0 60000 65536"/>
              <a:gd name="T13" fmla="*/ 0 60000 65536"/>
              <a:gd name="T14" fmla="*/ 0 60000 65536"/>
              <a:gd name="T15" fmla="*/ 0 w 27"/>
              <a:gd name="T16" fmla="*/ 0 h 9"/>
              <a:gd name="T17" fmla="*/ 27 w 27"/>
              <a:gd name="T18" fmla="*/ 9 h 9"/>
            </a:gdLst>
            <a:ahLst/>
            <a:cxnLst>
              <a:cxn ang="T10">
                <a:pos x="T0" y="T1"/>
              </a:cxn>
              <a:cxn ang="T11">
                <a:pos x="T2" y="T3"/>
              </a:cxn>
              <a:cxn ang="T12">
                <a:pos x="T4" y="T5"/>
              </a:cxn>
              <a:cxn ang="T13">
                <a:pos x="T6" y="T7"/>
              </a:cxn>
              <a:cxn ang="T14">
                <a:pos x="T8" y="T9"/>
              </a:cxn>
            </a:cxnLst>
            <a:rect l="T15" t="T16" r="T17" b="T18"/>
            <a:pathLst>
              <a:path w="27" h="9">
                <a:moveTo>
                  <a:pt x="0" y="0"/>
                </a:moveTo>
                <a:lnTo>
                  <a:pt x="27" y="2"/>
                </a:lnTo>
                <a:lnTo>
                  <a:pt x="27" y="9"/>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0" name="Freeform 411"/>
          <p:cNvSpPr>
            <a:spLocks/>
          </p:cNvSpPr>
          <p:nvPr/>
        </p:nvSpPr>
        <p:spPr bwMode="auto">
          <a:xfrm>
            <a:off x="5840413" y="2657475"/>
            <a:ext cx="44450" cy="14288"/>
          </a:xfrm>
          <a:custGeom>
            <a:avLst/>
            <a:gdLst>
              <a:gd name="T0" fmla="*/ 0 w 28"/>
              <a:gd name="T1" fmla="*/ 5040488 h 9"/>
              <a:gd name="T2" fmla="*/ 70564381 w 28"/>
              <a:gd name="T3" fmla="*/ 0 h 9"/>
              <a:gd name="T4" fmla="*/ 70564381 w 28"/>
              <a:gd name="T5" fmla="*/ 17642504 h 9"/>
              <a:gd name="T6" fmla="*/ 0 w 28"/>
              <a:gd name="T7" fmla="*/ 22682990 h 9"/>
              <a:gd name="T8" fmla="*/ 0 w 28"/>
              <a:gd name="T9" fmla="*/ 5040488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2"/>
                </a:moveTo>
                <a:lnTo>
                  <a:pt x="28" y="0"/>
                </a:lnTo>
                <a:lnTo>
                  <a:pt x="28"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1" name="Freeform 412"/>
          <p:cNvSpPr>
            <a:spLocks/>
          </p:cNvSpPr>
          <p:nvPr/>
        </p:nvSpPr>
        <p:spPr bwMode="auto">
          <a:xfrm>
            <a:off x="5800725" y="2660650"/>
            <a:ext cx="39688" cy="14288"/>
          </a:xfrm>
          <a:custGeom>
            <a:avLst/>
            <a:gdLst>
              <a:gd name="T0" fmla="*/ 0 w 25"/>
              <a:gd name="T1" fmla="*/ 5040488 h 9"/>
              <a:gd name="T2" fmla="*/ 63005499 w 25"/>
              <a:gd name="T3" fmla="*/ 0 h 9"/>
              <a:gd name="T4" fmla="*/ 63005499 w 25"/>
              <a:gd name="T5" fmla="*/ 17642504 h 9"/>
              <a:gd name="T6" fmla="*/ 0 w 25"/>
              <a:gd name="T7" fmla="*/ 22682990 h 9"/>
              <a:gd name="T8" fmla="*/ 0 w 25"/>
              <a:gd name="T9" fmla="*/ 5040488 h 9"/>
              <a:gd name="T10" fmla="*/ 0 60000 65536"/>
              <a:gd name="T11" fmla="*/ 0 60000 65536"/>
              <a:gd name="T12" fmla="*/ 0 60000 65536"/>
              <a:gd name="T13" fmla="*/ 0 60000 65536"/>
              <a:gd name="T14" fmla="*/ 0 60000 65536"/>
              <a:gd name="T15" fmla="*/ 0 w 25"/>
              <a:gd name="T16" fmla="*/ 0 h 9"/>
              <a:gd name="T17" fmla="*/ 25 w 25"/>
              <a:gd name="T18" fmla="*/ 9 h 9"/>
            </a:gdLst>
            <a:ahLst/>
            <a:cxnLst>
              <a:cxn ang="T10">
                <a:pos x="T0" y="T1"/>
              </a:cxn>
              <a:cxn ang="T11">
                <a:pos x="T2" y="T3"/>
              </a:cxn>
              <a:cxn ang="T12">
                <a:pos x="T4" y="T5"/>
              </a:cxn>
              <a:cxn ang="T13">
                <a:pos x="T6" y="T7"/>
              </a:cxn>
              <a:cxn ang="T14">
                <a:pos x="T8" y="T9"/>
              </a:cxn>
            </a:cxnLst>
            <a:rect l="T15" t="T16" r="T17" b="T18"/>
            <a:pathLst>
              <a:path w="25" h="9">
                <a:moveTo>
                  <a:pt x="0" y="2"/>
                </a:moveTo>
                <a:lnTo>
                  <a:pt x="25" y="0"/>
                </a:lnTo>
                <a:lnTo>
                  <a:pt x="25" y="7"/>
                </a:lnTo>
                <a:lnTo>
                  <a:pt x="0" y="9"/>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2" name="Freeform 413"/>
          <p:cNvSpPr>
            <a:spLocks/>
          </p:cNvSpPr>
          <p:nvPr/>
        </p:nvSpPr>
        <p:spPr bwMode="auto">
          <a:xfrm>
            <a:off x="5765800" y="2663825"/>
            <a:ext cx="34925" cy="17463"/>
          </a:xfrm>
          <a:custGeom>
            <a:avLst/>
            <a:gdLst>
              <a:gd name="T0" fmla="*/ 0 w 22"/>
              <a:gd name="T1" fmla="*/ 7561479 h 11"/>
              <a:gd name="T2" fmla="*/ 55443443 w 22"/>
              <a:gd name="T3" fmla="*/ 0 h 11"/>
              <a:gd name="T4" fmla="*/ 55443443 w 22"/>
              <a:gd name="T5" fmla="*/ 17642393 h 11"/>
              <a:gd name="T6" fmla="*/ 0 w 22"/>
              <a:gd name="T7" fmla="*/ 27723309 h 11"/>
              <a:gd name="T8" fmla="*/ 0 w 22"/>
              <a:gd name="T9" fmla="*/ 7561479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3"/>
                </a:moveTo>
                <a:lnTo>
                  <a:pt x="22" y="0"/>
                </a:lnTo>
                <a:lnTo>
                  <a:pt x="22" y="7"/>
                </a:lnTo>
                <a:lnTo>
                  <a:pt x="0" y="11"/>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3" name="Freeform 414"/>
          <p:cNvSpPr>
            <a:spLocks/>
          </p:cNvSpPr>
          <p:nvPr/>
        </p:nvSpPr>
        <p:spPr bwMode="auto">
          <a:xfrm>
            <a:off x="5730875" y="2668588"/>
            <a:ext cx="34925" cy="17462"/>
          </a:xfrm>
          <a:custGeom>
            <a:avLst/>
            <a:gdLst>
              <a:gd name="T0" fmla="*/ 0 w 22"/>
              <a:gd name="T1" fmla="*/ 10080336 h 11"/>
              <a:gd name="T2" fmla="*/ 55443443 w 22"/>
              <a:gd name="T3" fmla="*/ 0 h 11"/>
              <a:gd name="T4" fmla="*/ 55443443 w 22"/>
              <a:gd name="T5" fmla="*/ 20160672 h 11"/>
              <a:gd name="T6" fmla="*/ 0 w 22"/>
              <a:gd name="T7" fmla="*/ 27720134 h 11"/>
              <a:gd name="T8" fmla="*/ 0 w 22"/>
              <a:gd name="T9" fmla="*/ 10080336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0" y="4"/>
                </a:moveTo>
                <a:lnTo>
                  <a:pt x="22" y="0"/>
                </a:lnTo>
                <a:lnTo>
                  <a:pt x="22" y="8"/>
                </a:lnTo>
                <a:lnTo>
                  <a:pt x="0" y="1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4" name="Freeform 415"/>
          <p:cNvSpPr>
            <a:spLocks/>
          </p:cNvSpPr>
          <p:nvPr/>
        </p:nvSpPr>
        <p:spPr bwMode="auto">
          <a:xfrm>
            <a:off x="5697538" y="2674938"/>
            <a:ext cx="33337" cy="20637"/>
          </a:xfrm>
          <a:custGeom>
            <a:avLst/>
            <a:gdLst>
              <a:gd name="T0" fmla="*/ 0 w 21"/>
              <a:gd name="T1" fmla="*/ 15120573 h 13"/>
              <a:gd name="T2" fmla="*/ 52921699 w 21"/>
              <a:gd name="T3" fmla="*/ 0 h 13"/>
              <a:gd name="T4" fmla="*/ 52921699 w 21"/>
              <a:gd name="T5" fmla="*/ 17639874 h 13"/>
              <a:gd name="T6" fmla="*/ 10080473 w 21"/>
              <a:gd name="T7" fmla="*/ 32760447 h 13"/>
              <a:gd name="T8" fmla="*/ 0 w 21"/>
              <a:gd name="T9" fmla="*/ 15120573 h 13"/>
              <a:gd name="T10" fmla="*/ 0 60000 65536"/>
              <a:gd name="T11" fmla="*/ 0 60000 65536"/>
              <a:gd name="T12" fmla="*/ 0 60000 65536"/>
              <a:gd name="T13" fmla="*/ 0 60000 65536"/>
              <a:gd name="T14" fmla="*/ 0 60000 65536"/>
              <a:gd name="T15" fmla="*/ 0 w 21"/>
              <a:gd name="T16" fmla="*/ 0 h 13"/>
              <a:gd name="T17" fmla="*/ 21 w 21"/>
              <a:gd name="T18" fmla="*/ 13 h 13"/>
            </a:gdLst>
            <a:ahLst/>
            <a:cxnLst>
              <a:cxn ang="T10">
                <a:pos x="T0" y="T1"/>
              </a:cxn>
              <a:cxn ang="T11">
                <a:pos x="T2" y="T3"/>
              </a:cxn>
              <a:cxn ang="T12">
                <a:pos x="T4" y="T5"/>
              </a:cxn>
              <a:cxn ang="T13">
                <a:pos x="T6" y="T7"/>
              </a:cxn>
              <a:cxn ang="T14">
                <a:pos x="T8" y="T9"/>
              </a:cxn>
            </a:cxnLst>
            <a:rect l="T15" t="T16" r="T17" b="T18"/>
            <a:pathLst>
              <a:path w="21" h="13">
                <a:moveTo>
                  <a:pt x="0" y="6"/>
                </a:moveTo>
                <a:lnTo>
                  <a:pt x="21" y="0"/>
                </a:lnTo>
                <a:lnTo>
                  <a:pt x="21" y="7"/>
                </a:lnTo>
                <a:lnTo>
                  <a:pt x="4" y="1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5" name="Freeform 416"/>
          <p:cNvSpPr>
            <a:spLocks/>
          </p:cNvSpPr>
          <p:nvPr/>
        </p:nvSpPr>
        <p:spPr bwMode="auto">
          <a:xfrm>
            <a:off x="5675313" y="2684463"/>
            <a:ext cx="28575" cy="19050"/>
          </a:xfrm>
          <a:custGeom>
            <a:avLst/>
            <a:gdLst>
              <a:gd name="T0" fmla="*/ 0 w 18"/>
              <a:gd name="T1" fmla="*/ 12601574 h 12"/>
              <a:gd name="T2" fmla="*/ 35282185 w 18"/>
              <a:gd name="T3" fmla="*/ 0 h 12"/>
              <a:gd name="T4" fmla="*/ 45362806 w 18"/>
              <a:gd name="T5" fmla="*/ 17640301 h 12"/>
              <a:gd name="T6" fmla="*/ 7559675 w 18"/>
              <a:gd name="T7" fmla="*/ 30241878 h 12"/>
              <a:gd name="T8" fmla="*/ 0 w 18"/>
              <a:gd name="T9" fmla="*/ 12601574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5"/>
                </a:moveTo>
                <a:lnTo>
                  <a:pt x="14" y="0"/>
                </a:lnTo>
                <a:lnTo>
                  <a:pt x="18" y="7"/>
                </a:lnTo>
                <a:lnTo>
                  <a:pt x="3" y="1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6" name="Freeform 417"/>
          <p:cNvSpPr>
            <a:spLocks/>
          </p:cNvSpPr>
          <p:nvPr/>
        </p:nvSpPr>
        <p:spPr bwMode="auto">
          <a:xfrm>
            <a:off x="5675313" y="2692400"/>
            <a:ext cx="4762" cy="11113"/>
          </a:xfrm>
          <a:custGeom>
            <a:avLst/>
            <a:gdLst>
              <a:gd name="T0" fmla="*/ 0 w 3"/>
              <a:gd name="T1" fmla="*/ 0 h 7"/>
              <a:gd name="T2" fmla="*/ 0 w 3"/>
              <a:gd name="T3" fmla="*/ 0 h 7"/>
              <a:gd name="T4" fmla="*/ 0 w 3"/>
              <a:gd name="T5" fmla="*/ 0 h 7"/>
              <a:gd name="T6" fmla="*/ 7558882 w 3"/>
              <a:gd name="T7" fmla="*/ 17642683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0" y="0"/>
                </a:lnTo>
                <a:lnTo>
                  <a:pt x="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7" name="Freeform 418"/>
          <p:cNvSpPr>
            <a:spLocks/>
          </p:cNvSpPr>
          <p:nvPr/>
        </p:nvSpPr>
        <p:spPr bwMode="auto">
          <a:xfrm>
            <a:off x="5657850" y="2692400"/>
            <a:ext cx="22225" cy="23813"/>
          </a:xfrm>
          <a:custGeom>
            <a:avLst/>
            <a:gdLst>
              <a:gd name="T0" fmla="*/ 0 w 14"/>
              <a:gd name="T1" fmla="*/ 17642260 h 15"/>
              <a:gd name="T2" fmla="*/ 27722517 w 14"/>
              <a:gd name="T3" fmla="*/ 0 h 15"/>
              <a:gd name="T4" fmla="*/ 35282190 w 14"/>
              <a:gd name="T5" fmla="*/ 17642260 h 15"/>
              <a:gd name="T6" fmla="*/ 7561264 w 14"/>
              <a:gd name="T7" fmla="*/ 37803934 h 15"/>
              <a:gd name="T8" fmla="*/ 0 w 14"/>
              <a:gd name="T9" fmla="*/ 1764226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7"/>
                </a:moveTo>
                <a:lnTo>
                  <a:pt x="11" y="0"/>
                </a:lnTo>
                <a:lnTo>
                  <a:pt x="14" y="7"/>
                </a:lnTo>
                <a:lnTo>
                  <a:pt x="3"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8" name="Freeform 419"/>
          <p:cNvSpPr>
            <a:spLocks/>
          </p:cNvSpPr>
          <p:nvPr/>
        </p:nvSpPr>
        <p:spPr bwMode="auto">
          <a:xfrm>
            <a:off x="5645150" y="2703513"/>
            <a:ext cx="17463" cy="20637"/>
          </a:xfrm>
          <a:custGeom>
            <a:avLst/>
            <a:gdLst>
              <a:gd name="T0" fmla="*/ 0 w 11"/>
              <a:gd name="T1" fmla="*/ 20160762 h 13"/>
              <a:gd name="T2" fmla="*/ 20161826 w 11"/>
              <a:gd name="T3" fmla="*/ 0 h 13"/>
              <a:gd name="T4" fmla="*/ 27723309 w 11"/>
              <a:gd name="T5" fmla="*/ 20160762 h 13"/>
              <a:gd name="T6" fmla="*/ 15121371 w 11"/>
              <a:gd name="T7" fmla="*/ 32760447 h 13"/>
              <a:gd name="T8" fmla="*/ 0 w 11"/>
              <a:gd name="T9" fmla="*/ 20160762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0" y="8"/>
                </a:moveTo>
                <a:lnTo>
                  <a:pt x="8" y="0"/>
                </a:lnTo>
                <a:lnTo>
                  <a:pt x="11" y="8"/>
                </a:lnTo>
                <a:lnTo>
                  <a:pt x="6"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29" name="Freeform 420"/>
          <p:cNvSpPr>
            <a:spLocks/>
          </p:cNvSpPr>
          <p:nvPr/>
        </p:nvSpPr>
        <p:spPr bwMode="auto">
          <a:xfrm>
            <a:off x="5643563" y="2716213"/>
            <a:ext cx="11112" cy="7937"/>
          </a:xfrm>
          <a:custGeom>
            <a:avLst/>
            <a:gdLst>
              <a:gd name="T0" fmla="*/ 2519249 w 7"/>
              <a:gd name="T1" fmla="*/ 0 h 5"/>
              <a:gd name="T2" fmla="*/ 0 w 7"/>
              <a:gd name="T3" fmla="*/ 5039995 h 5"/>
              <a:gd name="T4" fmla="*/ 0 w 7"/>
              <a:gd name="T5" fmla="*/ 7559199 h 5"/>
              <a:gd name="T6" fmla="*/ 17639508 w 7"/>
              <a:gd name="T7" fmla="*/ 12599192 h 5"/>
              <a:gd name="T8" fmla="*/ 2519249 w 7"/>
              <a:gd name="T9" fmla="*/ 0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1" y="0"/>
                </a:moveTo>
                <a:lnTo>
                  <a:pt x="0" y="2"/>
                </a:lnTo>
                <a:lnTo>
                  <a:pt x="0" y="3"/>
                </a:lnTo>
                <a:lnTo>
                  <a:pt x="7" y="5"/>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0" name="Freeform 421"/>
          <p:cNvSpPr>
            <a:spLocks/>
          </p:cNvSpPr>
          <p:nvPr/>
        </p:nvSpPr>
        <p:spPr bwMode="auto">
          <a:xfrm>
            <a:off x="5640388" y="2720975"/>
            <a:ext cx="14287" cy="15875"/>
          </a:xfrm>
          <a:custGeom>
            <a:avLst/>
            <a:gdLst>
              <a:gd name="T0" fmla="*/ 0 w 9"/>
              <a:gd name="T1" fmla="*/ 20161249 h 10"/>
              <a:gd name="T2" fmla="*/ 5040136 w 9"/>
              <a:gd name="T3" fmla="*/ 0 h 10"/>
              <a:gd name="T4" fmla="*/ 22679815 w 9"/>
              <a:gd name="T5" fmla="*/ 5040312 h 10"/>
              <a:gd name="T6" fmla="*/ 17639681 w 9"/>
              <a:gd name="T7" fmla="*/ 25201559 h 10"/>
              <a:gd name="T8" fmla="*/ 0 w 9"/>
              <a:gd name="T9" fmla="*/ 20161249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8"/>
                </a:moveTo>
                <a:lnTo>
                  <a:pt x="2" y="0"/>
                </a:lnTo>
                <a:lnTo>
                  <a:pt x="9" y="2"/>
                </a:lnTo>
                <a:lnTo>
                  <a:pt x="7" y="1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1" name="Freeform 422"/>
          <p:cNvSpPr>
            <a:spLocks/>
          </p:cNvSpPr>
          <p:nvPr/>
        </p:nvSpPr>
        <p:spPr bwMode="auto">
          <a:xfrm>
            <a:off x="5640388" y="2733675"/>
            <a:ext cx="11112" cy="4763"/>
          </a:xfrm>
          <a:custGeom>
            <a:avLst/>
            <a:gdLst>
              <a:gd name="T0" fmla="*/ 0 w 7"/>
              <a:gd name="T1" fmla="*/ 0 h 3"/>
              <a:gd name="T2" fmla="*/ 0 w 7"/>
              <a:gd name="T3" fmla="*/ 5040842 h 3"/>
              <a:gd name="T4" fmla="*/ 0 w 7"/>
              <a:gd name="T5" fmla="*/ 7562057 h 3"/>
              <a:gd name="T6" fmla="*/ 17639508 w 7"/>
              <a:gd name="T7" fmla="*/ 5040842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0"/>
                </a:moveTo>
                <a:lnTo>
                  <a:pt x="0" y="2"/>
                </a:lnTo>
                <a:lnTo>
                  <a:pt x="0" y="3"/>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2" name="Freeform 423"/>
          <p:cNvSpPr>
            <a:spLocks/>
          </p:cNvSpPr>
          <p:nvPr/>
        </p:nvSpPr>
        <p:spPr bwMode="auto">
          <a:xfrm>
            <a:off x="5640388" y="2736850"/>
            <a:ext cx="14287" cy="11113"/>
          </a:xfrm>
          <a:custGeom>
            <a:avLst/>
            <a:gdLst>
              <a:gd name="T0" fmla="*/ 5040136 w 9"/>
              <a:gd name="T1" fmla="*/ 17642683 h 7"/>
              <a:gd name="T2" fmla="*/ 0 w 9"/>
              <a:gd name="T3" fmla="*/ 2521064 h 7"/>
              <a:gd name="T4" fmla="*/ 17639681 w 9"/>
              <a:gd name="T5" fmla="*/ 0 h 7"/>
              <a:gd name="T6" fmla="*/ 22679815 w 9"/>
              <a:gd name="T7" fmla="*/ 12602142 h 7"/>
              <a:gd name="T8" fmla="*/ 5040136 w 9"/>
              <a:gd name="T9" fmla="*/ 17642683 h 7"/>
              <a:gd name="T10" fmla="*/ 0 60000 65536"/>
              <a:gd name="T11" fmla="*/ 0 60000 65536"/>
              <a:gd name="T12" fmla="*/ 0 60000 65536"/>
              <a:gd name="T13" fmla="*/ 0 60000 65536"/>
              <a:gd name="T14" fmla="*/ 0 60000 65536"/>
              <a:gd name="T15" fmla="*/ 0 w 9"/>
              <a:gd name="T16" fmla="*/ 0 h 7"/>
              <a:gd name="T17" fmla="*/ 9 w 9"/>
              <a:gd name="T18" fmla="*/ 7 h 7"/>
            </a:gdLst>
            <a:ahLst/>
            <a:cxnLst>
              <a:cxn ang="T10">
                <a:pos x="T0" y="T1"/>
              </a:cxn>
              <a:cxn ang="T11">
                <a:pos x="T2" y="T3"/>
              </a:cxn>
              <a:cxn ang="T12">
                <a:pos x="T4" y="T5"/>
              </a:cxn>
              <a:cxn ang="T13">
                <a:pos x="T6" y="T7"/>
              </a:cxn>
              <a:cxn ang="T14">
                <a:pos x="T8" y="T9"/>
              </a:cxn>
            </a:cxnLst>
            <a:rect l="T15" t="T16" r="T17" b="T18"/>
            <a:pathLst>
              <a:path w="9" h="7">
                <a:moveTo>
                  <a:pt x="2" y="7"/>
                </a:moveTo>
                <a:lnTo>
                  <a:pt x="0" y="1"/>
                </a:lnTo>
                <a:lnTo>
                  <a:pt x="7" y="0"/>
                </a:lnTo>
                <a:lnTo>
                  <a:pt x="9" y="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3" name="Freeform 424"/>
          <p:cNvSpPr>
            <a:spLocks/>
          </p:cNvSpPr>
          <p:nvPr/>
        </p:nvSpPr>
        <p:spPr bwMode="auto">
          <a:xfrm>
            <a:off x="5643563" y="2744788"/>
            <a:ext cx="11112" cy="9525"/>
          </a:xfrm>
          <a:custGeom>
            <a:avLst/>
            <a:gdLst>
              <a:gd name="T0" fmla="*/ 0 w 7"/>
              <a:gd name="T1" fmla="*/ 5040312 h 6"/>
              <a:gd name="T2" fmla="*/ 0 w 7"/>
              <a:gd name="T3" fmla="*/ 10080625 h 6"/>
              <a:gd name="T4" fmla="*/ 2519249 w 7"/>
              <a:gd name="T5" fmla="*/ 15120939 h 6"/>
              <a:gd name="T6" fmla="*/ 17639508 w 7"/>
              <a:gd name="T7" fmla="*/ 0 h 6"/>
              <a:gd name="T8" fmla="*/ 0 w 7"/>
              <a:gd name="T9" fmla="*/ 5040312 h 6"/>
              <a:gd name="T10" fmla="*/ 0 60000 65536"/>
              <a:gd name="T11" fmla="*/ 0 60000 65536"/>
              <a:gd name="T12" fmla="*/ 0 60000 65536"/>
              <a:gd name="T13" fmla="*/ 0 60000 65536"/>
              <a:gd name="T14" fmla="*/ 0 60000 65536"/>
              <a:gd name="T15" fmla="*/ 0 w 7"/>
              <a:gd name="T16" fmla="*/ 0 h 6"/>
              <a:gd name="T17" fmla="*/ 7 w 7"/>
              <a:gd name="T18" fmla="*/ 6 h 6"/>
            </a:gdLst>
            <a:ahLst/>
            <a:cxnLst>
              <a:cxn ang="T10">
                <a:pos x="T0" y="T1"/>
              </a:cxn>
              <a:cxn ang="T11">
                <a:pos x="T2" y="T3"/>
              </a:cxn>
              <a:cxn ang="T12">
                <a:pos x="T4" y="T5"/>
              </a:cxn>
              <a:cxn ang="T13">
                <a:pos x="T6" y="T7"/>
              </a:cxn>
              <a:cxn ang="T14">
                <a:pos x="T8" y="T9"/>
              </a:cxn>
            </a:cxnLst>
            <a:rect l="T15" t="T16" r="T17" b="T18"/>
            <a:pathLst>
              <a:path w="7" h="6">
                <a:moveTo>
                  <a:pt x="0" y="2"/>
                </a:moveTo>
                <a:lnTo>
                  <a:pt x="0" y="4"/>
                </a:lnTo>
                <a:lnTo>
                  <a:pt x="1" y="6"/>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4" name="Freeform 425"/>
          <p:cNvSpPr>
            <a:spLocks/>
          </p:cNvSpPr>
          <p:nvPr/>
        </p:nvSpPr>
        <p:spPr bwMode="auto">
          <a:xfrm>
            <a:off x="5645150" y="2744788"/>
            <a:ext cx="17463" cy="20637"/>
          </a:xfrm>
          <a:custGeom>
            <a:avLst/>
            <a:gdLst>
              <a:gd name="T0" fmla="*/ 20161826 w 11"/>
              <a:gd name="T1" fmla="*/ 32760447 h 13"/>
              <a:gd name="T2" fmla="*/ 0 w 11"/>
              <a:gd name="T3" fmla="*/ 15120573 h 13"/>
              <a:gd name="T4" fmla="*/ 15121371 w 11"/>
              <a:gd name="T5" fmla="*/ 0 h 13"/>
              <a:gd name="T6" fmla="*/ 27723309 w 11"/>
              <a:gd name="T7" fmla="*/ 15120573 h 13"/>
              <a:gd name="T8" fmla="*/ 20161826 w 11"/>
              <a:gd name="T9" fmla="*/ 32760447 h 13"/>
              <a:gd name="T10" fmla="*/ 0 60000 65536"/>
              <a:gd name="T11" fmla="*/ 0 60000 65536"/>
              <a:gd name="T12" fmla="*/ 0 60000 65536"/>
              <a:gd name="T13" fmla="*/ 0 60000 65536"/>
              <a:gd name="T14" fmla="*/ 0 60000 65536"/>
              <a:gd name="T15" fmla="*/ 0 w 11"/>
              <a:gd name="T16" fmla="*/ 0 h 13"/>
              <a:gd name="T17" fmla="*/ 11 w 11"/>
              <a:gd name="T18" fmla="*/ 13 h 13"/>
            </a:gdLst>
            <a:ahLst/>
            <a:cxnLst>
              <a:cxn ang="T10">
                <a:pos x="T0" y="T1"/>
              </a:cxn>
              <a:cxn ang="T11">
                <a:pos x="T2" y="T3"/>
              </a:cxn>
              <a:cxn ang="T12">
                <a:pos x="T4" y="T5"/>
              </a:cxn>
              <a:cxn ang="T13">
                <a:pos x="T6" y="T7"/>
              </a:cxn>
              <a:cxn ang="T14">
                <a:pos x="T8" y="T9"/>
              </a:cxn>
            </a:cxnLst>
            <a:rect l="T15" t="T16" r="T17" b="T18"/>
            <a:pathLst>
              <a:path w="11" h="13">
                <a:moveTo>
                  <a:pt x="8" y="13"/>
                </a:moveTo>
                <a:lnTo>
                  <a:pt x="0" y="6"/>
                </a:lnTo>
                <a:lnTo>
                  <a:pt x="6" y="0"/>
                </a:lnTo>
                <a:lnTo>
                  <a:pt x="11" y="6"/>
                </a:lnTo>
                <a:lnTo>
                  <a:pt x="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5" name="Freeform 426"/>
          <p:cNvSpPr>
            <a:spLocks/>
          </p:cNvSpPr>
          <p:nvPr/>
        </p:nvSpPr>
        <p:spPr bwMode="auto">
          <a:xfrm>
            <a:off x="5657850" y="2754313"/>
            <a:ext cx="22225" cy="22225"/>
          </a:xfrm>
          <a:custGeom>
            <a:avLst/>
            <a:gdLst>
              <a:gd name="T0" fmla="*/ 27722517 w 14"/>
              <a:gd name="T1" fmla="*/ 35282190 h 14"/>
              <a:gd name="T2" fmla="*/ 0 w 14"/>
              <a:gd name="T3" fmla="*/ 17641889 h 14"/>
              <a:gd name="T4" fmla="*/ 7561264 w 14"/>
              <a:gd name="T5" fmla="*/ 0 h 14"/>
              <a:gd name="T6" fmla="*/ 35282190 w 14"/>
              <a:gd name="T7" fmla="*/ 17641889 h 14"/>
              <a:gd name="T8" fmla="*/ 27722517 w 14"/>
              <a:gd name="T9" fmla="*/ 3528219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1" y="14"/>
                </a:moveTo>
                <a:lnTo>
                  <a:pt x="0" y="7"/>
                </a:lnTo>
                <a:lnTo>
                  <a:pt x="3" y="0"/>
                </a:lnTo>
                <a:lnTo>
                  <a:pt x="14" y="7"/>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6" name="Freeform 427"/>
          <p:cNvSpPr>
            <a:spLocks/>
          </p:cNvSpPr>
          <p:nvPr/>
        </p:nvSpPr>
        <p:spPr bwMode="auto">
          <a:xfrm>
            <a:off x="5675313" y="2765425"/>
            <a:ext cx="4762" cy="11113"/>
          </a:xfrm>
          <a:custGeom>
            <a:avLst/>
            <a:gdLst>
              <a:gd name="T0" fmla="*/ 0 w 3"/>
              <a:gd name="T1" fmla="*/ 17642683 h 7"/>
              <a:gd name="T2" fmla="*/ 0 w 3"/>
              <a:gd name="T3" fmla="*/ 17642683 h 7"/>
              <a:gd name="T4" fmla="*/ 0 w 3"/>
              <a:gd name="T5" fmla="*/ 17642683 h 7"/>
              <a:gd name="T6" fmla="*/ 7558882 w 3"/>
              <a:gd name="T7" fmla="*/ 0 h 7"/>
              <a:gd name="T8" fmla="*/ 0 w 3"/>
              <a:gd name="T9" fmla="*/ 17642683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7"/>
                </a:moveTo>
                <a:lnTo>
                  <a:pt x="0" y="7"/>
                </a:lnTo>
                <a:lnTo>
                  <a:pt x="3"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7" name="Freeform 428"/>
          <p:cNvSpPr>
            <a:spLocks/>
          </p:cNvSpPr>
          <p:nvPr/>
        </p:nvSpPr>
        <p:spPr bwMode="auto">
          <a:xfrm>
            <a:off x="5675313" y="2765425"/>
            <a:ext cx="28575" cy="20638"/>
          </a:xfrm>
          <a:custGeom>
            <a:avLst/>
            <a:gdLst>
              <a:gd name="T0" fmla="*/ 35282185 w 18"/>
              <a:gd name="T1" fmla="*/ 32763622 h 13"/>
              <a:gd name="T2" fmla="*/ 0 w 18"/>
              <a:gd name="T3" fmla="*/ 17642316 h 13"/>
              <a:gd name="T4" fmla="*/ 7559675 w 18"/>
              <a:gd name="T5" fmla="*/ 0 h 13"/>
              <a:gd name="T6" fmla="*/ 45362806 w 18"/>
              <a:gd name="T7" fmla="*/ 15121306 h 13"/>
              <a:gd name="T8" fmla="*/ 35282185 w 18"/>
              <a:gd name="T9" fmla="*/ 32763622 h 13"/>
              <a:gd name="T10" fmla="*/ 0 60000 65536"/>
              <a:gd name="T11" fmla="*/ 0 60000 65536"/>
              <a:gd name="T12" fmla="*/ 0 60000 65536"/>
              <a:gd name="T13" fmla="*/ 0 60000 65536"/>
              <a:gd name="T14" fmla="*/ 0 60000 65536"/>
              <a:gd name="T15" fmla="*/ 0 w 18"/>
              <a:gd name="T16" fmla="*/ 0 h 13"/>
              <a:gd name="T17" fmla="*/ 18 w 18"/>
              <a:gd name="T18" fmla="*/ 13 h 13"/>
            </a:gdLst>
            <a:ahLst/>
            <a:cxnLst>
              <a:cxn ang="T10">
                <a:pos x="T0" y="T1"/>
              </a:cxn>
              <a:cxn ang="T11">
                <a:pos x="T2" y="T3"/>
              </a:cxn>
              <a:cxn ang="T12">
                <a:pos x="T4" y="T5"/>
              </a:cxn>
              <a:cxn ang="T13">
                <a:pos x="T6" y="T7"/>
              </a:cxn>
              <a:cxn ang="T14">
                <a:pos x="T8" y="T9"/>
              </a:cxn>
            </a:cxnLst>
            <a:rect l="T15" t="T16" r="T17" b="T18"/>
            <a:pathLst>
              <a:path w="18" h="13">
                <a:moveTo>
                  <a:pt x="14" y="13"/>
                </a:moveTo>
                <a:lnTo>
                  <a:pt x="0" y="7"/>
                </a:lnTo>
                <a:lnTo>
                  <a:pt x="3" y="0"/>
                </a:lnTo>
                <a:lnTo>
                  <a:pt x="18" y="6"/>
                </a:lnTo>
                <a:lnTo>
                  <a:pt x="1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8" name="Freeform 429"/>
          <p:cNvSpPr>
            <a:spLocks/>
          </p:cNvSpPr>
          <p:nvPr/>
        </p:nvSpPr>
        <p:spPr bwMode="auto">
          <a:xfrm>
            <a:off x="5697538" y="2774950"/>
            <a:ext cx="33337" cy="19050"/>
          </a:xfrm>
          <a:custGeom>
            <a:avLst/>
            <a:gdLst>
              <a:gd name="T0" fmla="*/ 52921699 w 21"/>
              <a:gd name="T1" fmla="*/ 30241878 h 12"/>
              <a:gd name="T2" fmla="*/ 0 w 21"/>
              <a:gd name="T3" fmla="*/ 17640301 h 12"/>
              <a:gd name="T4" fmla="*/ 10080473 w 21"/>
              <a:gd name="T5" fmla="*/ 0 h 12"/>
              <a:gd name="T6" fmla="*/ 52921699 w 21"/>
              <a:gd name="T7" fmla="*/ 12601574 h 12"/>
              <a:gd name="T8" fmla="*/ 52921699 w 21"/>
              <a:gd name="T9" fmla="*/ 30241878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12"/>
                </a:moveTo>
                <a:lnTo>
                  <a:pt x="0" y="7"/>
                </a:lnTo>
                <a:lnTo>
                  <a:pt x="4" y="0"/>
                </a:lnTo>
                <a:lnTo>
                  <a:pt x="21" y="5"/>
                </a:lnTo>
                <a:lnTo>
                  <a:pt x="2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39" name="Freeform 430"/>
          <p:cNvSpPr>
            <a:spLocks/>
          </p:cNvSpPr>
          <p:nvPr/>
        </p:nvSpPr>
        <p:spPr bwMode="auto">
          <a:xfrm>
            <a:off x="5730875" y="2782888"/>
            <a:ext cx="34925" cy="17462"/>
          </a:xfrm>
          <a:custGeom>
            <a:avLst/>
            <a:gdLst>
              <a:gd name="T0" fmla="*/ 55443443 w 22"/>
              <a:gd name="T1" fmla="*/ 27720134 h 11"/>
              <a:gd name="T2" fmla="*/ 0 w 22"/>
              <a:gd name="T3" fmla="*/ 17639795 h 11"/>
              <a:gd name="T4" fmla="*/ 0 w 22"/>
              <a:gd name="T5" fmla="*/ 0 h 11"/>
              <a:gd name="T6" fmla="*/ 55443443 w 22"/>
              <a:gd name="T7" fmla="*/ 10080336 h 11"/>
              <a:gd name="T8" fmla="*/ 55443443 w 22"/>
              <a:gd name="T9" fmla="*/ 2772013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11"/>
                </a:moveTo>
                <a:lnTo>
                  <a:pt x="0" y="7"/>
                </a:lnTo>
                <a:lnTo>
                  <a:pt x="0" y="0"/>
                </a:lnTo>
                <a:lnTo>
                  <a:pt x="22" y="4"/>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40" name="Freeform 431"/>
          <p:cNvSpPr>
            <a:spLocks/>
          </p:cNvSpPr>
          <p:nvPr/>
        </p:nvSpPr>
        <p:spPr bwMode="auto">
          <a:xfrm>
            <a:off x="5765800" y="2789238"/>
            <a:ext cx="34925" cy="17462"/>
          </a:xfrm>
          <a:custGeom>
            <a:avLst/>
            <a:gdLst>
              <a:gd name="T0" fmla="*/ 55443443 w 22"/>
              <a:gd name="T1" fmla="*/ 27720134 h 11"/>
              <a:gd name="T2" fmla="*/ 0 w 22"/>
              <a:gd name="T3" fmla="*/ 17639795 h 11"/>
              <a:gd name="T4" fmla="*/ 0 w 22"/>
              <a:gd name="T5" fmla="*/ 0 h 11"/>
              <a:gd name="T6" fmla="*/ 55443443 w 22"/>
              <a:gd name="T7" fmla="*/ 7559459 h 11"/>
              <a:gd name="T8" fmla="*/ 55443443 w 22"/>
              <a:gd name="T9" fmla="*/ 27720134 h 11"/>
              <a:gd name="T10" fmla="*/ 0 60000 65536"/>
              <a:gd name="T11" fmla="*/ 0 60000 65536"/>
              <a:gd name="T12" fmla="*/ 0 60000 65536"/>
              <a:gd name="T13" fmla="*/ 0 60000 65536"/>
              <a:gd name="T14" fmla="*/ 0 60000 65536"/>
              <a:gd name="T15" fmla="*/ 0 w 22"/>
              <a:gd name="T16" fmla="*/ 0 h 11"/>
              <a:gd name="T17" fmla="*/ 22 w 22"/>
              <a:gd name="T18" fmla="*/ 11 h 11"/>
            </a:gdLst>
            <a:ahLst/>
            <a:cxnLst>
              <a:cxn ang="T10">
                <a:pos x="T0" y="T1"/>
              </a:cxn>
              <a:cxn ang="T11">
                <a:pos x="T2" y="T3"/>
              </a:cxn>
              <a:cxn ang="T12">
                <a:pos x="T4" y="T5"/>
              </a:cxn>
              <a:cxn ang="T13">
                <a:pos x="T6" y="T7"/>
              </a:cxn>
              <a:cxn ang="T14">
                <a:pos x="T8" y="T9"/>
              </a:cxn>
            </a:cxnLst>
            <a:rect l="T15" t="T16" r="T17" b="T18"/>
            <a:pathLst>
              <a:path w="22" h="11">
                <a:moveTo>
                  <a:pt x="22" y="11"/>
                </a:moveTo>
                <a:lnTo>
                  <a:pt x="0" y="7"/>
                </a:lnTo>
                <a:lnTo>
                  <a:pt x="0" y="0"/>
                </a:lnTo>
                <a:lnTo>
                  <a:pt x="22" y="3"/>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41" name="Freeform 432"/>
          <p:cNvSpPr>
            <a:spLocks/>
          </p:cNvSpPr>
          <p:nvPr/>
        </p:nvSpPr>
        <p:spPr bwMode="auto">
          <a:xfrm>
            <a:off x="5800725" y="2794000"/>
            <a:ext cx="39688" cy="15875"/>
          </a:xfrm>
          <a:custGeom>
            <a:avLst/>
            <a:gdLst>
              <a:gd name="T0" fmla="*/ 63005499 w 25"/>
              <a:gd name="T1" fmla="*/ 25201559 h 10"/>
              <a:gd name="T2" fmla="*/ 0 w 25"/>
              <a:gd name="T3" fmla="*/ 20161249 h 10"/>
              <a:gd name="T4" fmla="*/ 0 w 25"/>
              <a:gd name="T5" fmla="*/ 0 h 10"/>
              <a:gd name="T6" fmla="*/ 63005499 w 25"/>
              <a:gd name="T7" fmla="*/ 5040312 h 10"/>
              <a:gd name="T8" fmla="*/ 63005499 w 25"/>
              <a:gd name="T9" fmla="*/ 25201559 h 10"/>
              <a:gd name="T10" fmla="*/ 0 60000 65536"/>
              <a:gd name="T11" fmla="*/ 0 60000 65536"/>
              <a:gd name="T12" fmla="*/ 0 60000 65536"/>
              <a:gd name="T13" fmla="*/ 0 60000 65536"/>
              <a:gd name="T14" fmla="*/ 0 60000 65536"/>
              <a:gd name="T15" fmla="*/ 0 w 25"/>
              <a:gd name="T16" fmla="*/ 0 h 10"/>
              <a:gd name="T17" fmla="*/ 25 w 25"/>
              <a:gd name="T18" fmla="*/ 10 h 10"/>
            </a:gdLst>
            <a:ahLst/>
            <a:cxnLst>
              <a:cxn ang="T10">
                <a:pos x="T0" y="T1"/>
              </a:cxn>
              <a:cxn ang="T11">
                <a:pos x="T2" y="T3"/>
              </a:cxn>
              <a:cxn ang="T12">
                <a:pos x="T4" y="T5"/>
              </a:cxn>
              <a:cxn ang="T13">
                <a:pos x="T6" y="T7"/>
              </a:cxn>
              <a:cxn ang="T14">
                <a:pos x="T8" y="T9"/>
              </a:cxn>
            </a:cxnLst>
            <a:rect l="T15" t="T16" r="T17" b="T18"/>
            <a:pathLst>
              <a:path w="25" h="10">
                <a:moveTo>
                  <a:pt x="25" y="10"/>
                </a:moveTo>
                <a:lnTo>
                  <a:pt x="0" y="8"/>
                </a:lnTo>
                <a:lnTo>
                  <a:pt x="0" y="0"/>
                </a:lnTo>
                <a:lnTo>
                  <a:pt x="25" y="2"/>
                </a:lnTo>
                <a:lnTo>
                  <a:pt x="2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42" name="Freeform 433"/>
          <p:cNvSpPr>
            <a:spLocks/>
          </p:cNvSpPr>
          <p:nvPr/>
        </p:nvSpPr>
        <p:spPr bwMode="auto">
          <a:xfrm>
            <a:off x="5840413" y="2797175"/>
            <a:ext cx="44450" cy="14288"/>
          </a:xfrm>
          <a:custGeom>
            <a:avLst/>
            <a:gdLst>
              <a:gd name="T0" fmla="*/ 0 w 28"/>
              <a:gd name="T1" fmla="*/ 20161953 h 9"/>
              <a:gd name="T2" fmla="*/ 0 w 28"/>
              <a:gd name="T3" fmla="*/ 0 h 9"/>
              <a:gd name="T4" fmla="*/ 70564381 w 28"/>
              <a:gd name="T5" fmla="*/ 5040488 h 9"/>
              <a:gd name="T6" fmla="*/ 70564381 w 28"/>
              <a:gd name="T7" fmla="*/ 22682990 h 9"/>
              <a:gd name="T8" fmla="*/ 0 w 28"/>
              <a:gd name="T9" fmla="*/ 20161953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0" y="8"/>
                </a:moveTo>
                <a:lnTo>
                  <a:pt x="0" y="0"/>
                </a:lnTo>
                <a:lnTo>
                  <a:pt x="28" y="2"/>
                </a:lnTo>
                <a:lnTo>
                  <a:pt x="28" y="9"/>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hangingPunct="0"/>
            <a:endParaRPr lang="zh-TW" altLang="en-US"/>
          </a:p>
        </p:txBody>
      </p:sp>
      <p:sp>
        <p:nvSpPr>
          <p:cNvPr id="13343" name="Rectangle 434"/>
          <p:cNvSpPr>
            <a:spLocks noChangeArrowheads="1"/>
          </p:cNvSpPr>
          <p:nvPr/>
        </p:nvSpPr>
        <p:spPr bwMode="auto">
          <a:xfrm>
            <a:off x="3328988" y="4576763"/>
            <a:ext cx="309562" cy="254000"/>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4" name="Rectangle 435"/>
          <p:cNvSpPr>
            <a:spLocks noChangeArrowheads="1"/>
          </p:cNvSpPr>
          <p:nvPr/>
        </p:nvSpPr>
        <p:spPr bwMode="auto">
          <a:xfrm>
            <a:off x="3929063" y="4157663"/>
            <a:ext cx="312737" cy="255587"/>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5" name="Rectangle 436"/>
          <p:cNvSpPr>
            <a:spLocks noChangeArrowheads="1"/>
          </p:cNvSpPr>
          <p:nvPr/>
        </p:nvSpPr>
        <p:spPr bwMode="auto">
          <a:xfrm>
            <a:off x="4532313" y="3736975"/>
            <a:ext cx="309562" cy="257175"/>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6" name="Rectangle 437"/>
          <p:cNvSpPr>
            <a:spLocks noChangeArrowheads="1"/>
          </p:cNvSpPr>
          <p:nvPr/>
        </p:nvSpPr>
        <p:spPr bwMode="auto">
          <a:xfrm>
            <a:off x="5132388" y="3316288"/>
            <a:ext cx="309562" cy="257175"/>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7" name="Rectangle 438"/>
          <p:cNvSpPr>
            <a:spLocks noChangeArrowheads="1"/>
          </p:cNvSpPr>
          <p:nvPr/>
        </p:nvSpPr>
        <p:spPr bwMode="auto">
          <a:xfrm>
            <a:off x="5738813" y="2900363"/>
            <a:ext cx="309562" cy="252412"/>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8" name="Rectangle 439"/>
          <p:cNvSpPr>
            <a:spLocks noChangeArrowheads="1"/>
          </p:cNvSpPr>
          <p:nvPr/>
        </p:nvSpPr>
        <p:spPr bwMode="auto">
          <a:xfrm>
            <a:off x="5738813" y="4994275"/>
            <a:ext cx="309562" cy="257175"/>
          </a:xfrm>
          <a:prstGeom prst="rect">
            <a:avLst/>
          </a:prstGeom>
          <a:solidFill>
            <a:srgbClr val="C0C0C0"/>
          </a:solidFill>
          <a:ln w="11113">
            <a:solidFill>
              <a:srgbClr val="000000"/>
            </a:solidFill>
            <a:miter lim="800000"/>
            <a:headEnd/>
            <a:tailEnd/>
          </a:ln>
        </p:spPr>
        <p:txBody>
          <a:bodyPr/>
          <a:lstStyle/>
          <a:p>
            <a:pPr algn="ctr" eaLnBrk="0" hangingPunct="0"/>
            <a:endParaRPr lang="zh-TW" altLang="en-US"/>
          </a:p>
        </p:txBody>
      </p:sp>
      <p:sp>
        <p:nvSpPr>
          <p:cNvPr id="13349" name="Rectangle 440"/>
          <p:cNvSpPr>
            <a:spLocks noChangeArrowheads="1"/>
          </p:cNvSpPr>
          <p:nvPr/>
        </p:nvSpPr>
        <p:spPr bwMode="auto">
          <a:xfrm>
            <a:off x="3421063" y="4621213"/>
            <a:ext cx="185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P4</a:t>
            </a:r>
            <a:endParaRPr lang="en-US" altLang="zh-TW"/>
          </a:p>
        </p:txBody>
      </p:sp>
      <p:sp>
        <p:nvSpPr>
          <p:cNvPr id="13350" name="Rectangle 441"/>
          <p:cNvSpPr>
            <a:spLocks noChangeArrowheads="1"/>
          </p:cNvSpPr>
          <p:nvPr/>
        </p:nvSpPr>
        <p:spPr bwMode="auto">
          <a:xfrm>
            <a:off x="4021138" y="420052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P3</a:t>
            </a:r>
            <a:endParaRPr lang="en-US" altLang="zh-TW"/>
          </a:p>
        </p:txBody>
      </p:sp>
      <p:sp>
        <p:nvSpPr>
          <p:cNvPr id="13351" name="Rectangle 442"/>
          <p:cNvSpPr>
            <a:spLocks noChangeArrowheads="1"/>
          </p:cNvSpPr>
          <p:nvPr/>
        </p:nvSpPr>
        <p:spPr bwMode="auto">
          <a:xfrm>
            <a:off x="4624388" y="3783013"/>
            <a:ext cx="185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P2</a:t>
            </a:r>
            <a:endParaRPr lang="en-US" altLang="zh-TW"/>
          </a:p>
        </p:txBody>
      </p:sp>
      <p:sp>
        <p:nvSpPr>
          <p:cNvPr id="13352" name="Rectangle 443"/>
          <p:cNvSpPr>
            <a:spLocks noChangeArrowheads="1"/>
          </p:cNvSpPr>
          <p:nvPr/>
        </p:nvSpPr>
        <p:spPr bwMode="auto">
          <a:xfrm>
            <a:off x="5224463" y="3363913"/>
            <a:ext cx="185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P1</a:t>
            </a:r>
            <a:endParaRPr lang="en-US" altLang="zh-TW"/>
          </a:p>
        </p:txBody>
      </p:sp>
      <p:sp>
        <p:nvSpPr>
          <p:cNvPr id="13353" name="Rectangle 444"/>
          <p:cNvSpPr>
            <a:spLocks noChangeArrowheads="1"/>
          </p:cNvSpPr>
          <p:nvPr/>
        </p:nvSpPr>
        <p:spPr bwMode="auto">
          <a:xfrm>
            <a:off x="5830888" y="2943225"/>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P0</a:t>
            </a:r>
            <a:endParaRPr lang="en-US" altLang="zh-TW"/>
          </a:p>
        </p:txBody>
      </p:sp>
      <p:sp>
        <p:nvSpPr>
          <p:cNvPr id="13354" name="Rectangle 445"/>
          <p:cNvSpPr>
            <a:spLocks noChangeArrowheads="1"/>
          </p:cNvSpPr>
          <p:nvPr/>
        </p:nvSpPr>
        <p:spPr bwMode="auto">
          <a:xfrm>
            <a:off x="5830888" y="5040313"/>
            <a:ext cx="185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1200" b="0">
                <a:solidFill>
                  <a:srgbClr val="000000"/>
                </a:solidFill>
                <a:latin typeface="Arial" charset="0"/>
              </a:rPr>
              <a:t>P5</a:t>
            </a:r>
            <a:endParaRPr lang="en-US" altLang="zh-TW"/>
          </a:p>
        </p:txBody>
      </p:sp>
      <p:sp>
        <p:nvSpPr>
          <p:cNvPr id="13355" name="Rectangle 446"/>
          <p:cNvSpPr>
            <a:spLocks noChangeArrowheads="1"/>
          </p:cNvSpPr>
          <p:nvPr/>
        </p:nvSpPr>
        <p:spPr bwMode="auto">
          <a:xfrm>
            <a:off x="4246563" y="6054725"/>
            <a:ext cx="9413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zh-TW" sz="2300" b="0">
                <a:solidFill>
                  <a:srgbClr val="000000"/>
                </a:solidFill>
                <a:latin typeface="Arial" charset="0"/>
              </a:rPr>
              <a:t>RAID 5</a:t>
            </a:r>
            <a:endParaRPr lang="en-US" altLang="zh-TW"/>
          </a:p>
        </p:txBody>
      </p:sp>
    </p:spTree>
    <p:extLst>
      <p:ext uri="{BB962C8B-B14F-4D97-AF65-F5344CB8AC3E}">
        <p14:creationId xmlns:p14="http://schemas.microsoft.com/office/powerpoint/2010/main" val="25409171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066800" y="152400"/>
            <a:ext cx="7286625" cy="1104900"/>
          </a:xfrm>
        </p:spPr>
        <p:txBody>
          <a:bodyPr>
            <a:normAutofit fontScale="90000"/>
          </a:bodyPr>
          <a:lstStyle/>
          <a:p>
            <a:r>
              <a:rPr lang="en-US" altLang="zh-TW" sz="3600" b="1" smtClean="0">
                <a:solidFill>
                  <a:srgbClr val="FF3300"/>
                </a:solidFill>
                <a:ea typeface="新細明體" pitchFamily="18" charset="-120"/>
              </a:rPr>
              <a:t>RAID-5 - Block-interleaved Distributed Parity</a:t>
            </a:r>
          </a:p>
        </p:txBody>
      </p:sp>
      <p:sp>
        <p:nvSpPr>
          <p:cNvPr id="2052" name="Rectangle 3"/>
          <p:cNvSpPr>
            <a:spLocks noGrp="1" noChangeArrowheads="1"/>
          </p:cNvSpPr>
          <p:nvPr>
            <p:ph type="body" idx="4294967295"/>
          </p:nvPr>
        </p:nvSpPr>
        <p:spPr>
          <a:xfrm>
            <a:off x="847725" y="1438275"/>
            <a:ext cx="4362450" cy="4244975"/>
          </a:xfrm>
        </p:spPr>
        <p:txBody>
          <a:bodyPr/>
          <a:lstStyle/>
          <a:p>
            <a:r>
              <a:rPr lang="en-US" altLang="zh-TW" sz="2400" smtClean="0">
                <a:ea typeface="新細明體" pitchFamily="18" charset="-120"/>
              </a:rPr>
              <a:t>This allows </a:t>
            </a:r>
            <a:r>
              <a:rPr lang="en-US" altLang="zh-TW" sz="2400" i="1" smtClean="0">
                <a:ea typeface="新細明體" pitchFamily="18" charset="-120"/>
              </a:rPr>
              <a:t>some</a:t>
            </a:r>
            <a:r>
              <a:rPr lang="en-US" altLang="zh-TW" sz="2400" smtClean="0">
                <a:ea typeface="新細明體" pitchFamily="18" charset="-120"/>
              </a:rPr>
              <a:t> writes to proceed in parallel</a:t>
            </a:r>
          </a:p>
          <a:p>
            <a:pPr lvl="1"/>
            <a:r>
              <a:rPr lang="en-US" altLang="zh-TW" smtClean="0">
                <a:ea typeface="新細明體" pitchFamily="18" charset="-120"/>
              </a:rPr>
              <a:t>For example, writes to blocks 8 and 5 can occur simultaneously. </a:t>
            </a:r>
          </a:p>
        </p:txBody>
      </p:sp>
      <p:graphicFrame>
        <p:nvGraphicFramePr>
          <p:cNvPr id="2050" name="Object 4"/>
          <p:cNvGraphicFramePr>
            <a:graphicFrameLocks noChangeAspect="1"/>
          </p:cNvGraphicFramePr>
          <p:nvPr/>
        </p:nvGraphicFramePr>
        <p:xfrm>
          <a:off x="5537200" y="1906588"/>
          <a:ext cx="3030538" cy="3917950"/>
        </p:xfrm>
        <a:graphic>
          <a:graphicData uri="http://schemas.openxmlformats.org/presentationml/2006/ole">
            <mc:AlternateContent xmlns:mc="http://schemas.openxmlformats.org/markup-compatibility/2006">
              <mc:Choice xmlns:v="urn:schemas-microsoft-com:vml" Requires="v">
                <p:oleObj spid="_x0000_s12314" name="VISIO" r:id="rId3" imgW="1535400" imgH="1985040" progId="">
                  <p:embed/>
                </p:oleObj>
              </mc:Choice>
              <mc:Fallback>
                <p:oleObj name="VISIO" r:id="rId3" imgW="1535400" imgH="19850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1906588"/>
                        <a:ext cx="3030538"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81806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1219200" y="228600"/>
            <a:ext cx="7286625" cy="1104900"/>
          </a:xfrm>
        </p:spPr>
        <p:txBody>
          <a:bodyPr>
            <a:normAutofit fontScale="90000"/>
          </a:bodyPr>
          <a:lstStyle/>
          <a:p>
            <a:r>
              <a:rPr lang="en-US" altLang="zh-TW" sz="3600" b="1" smtClean="0">
                <a:solidFill>
                  <a:srgbClr val="FF3300"/>
                </a:solidFill>
                <a:ea typeface="新細明體" pitchFamily="18" charset="-120"/>
              </a:rPr>
              <a:t>RAID-5 - Block-interleaved Distributed Parity</a:t>
            </a:r>
          </a:p>
        </p:txBody>
      </p:sp>
      <p:sp>
        <p:nvSpPr>
          <p:cNvPr id="3076" name="Rectangle 3"/>
          <p:cNvSpPr>
            <a:spLocks noGrp="1" noChangeArrowheads="1"/>
          </p:cNvSpPr>
          <p:nvPr>
            <p:ph type="body" idx="4294967295"/>
          </p:nvPr>
        </p:nvSpPr>
        <p:spPr>
          <a:xfrm>
            <a:off x="847725" y="1703388"/>
            <a:ext cx="4362450" cy="4244975"/>
          </a:xfrm>
        </p:spPr>
        <p:txBody>
          <a:bodyPr/>
          <a:lstStyle/>
          <a:p>
            <a:pPr>
              <a:lnSpc>
                <a:spcPct val="90000"/>
              </a:lnSpc>
            </a:pPr>
            <a:r>
              <a:rPr lang="en-US" altLang="zh-TW" sz="2400" smtClean="0">
                <a:ea typeface="新細明體" pitchFamily="18" charset="-120"/>
              </a:rPr>
              <a:t>However, writes to blocks 8 and 11 cannot proceed in parallel.</a:t>
            </a:r>
            <a:r>
              <a:rPr lang="en-US" altLang="zh-TW" smtClean="0">
                <a:ea typeface="新細明體" pitchFamily="18" charset="-120"/>
              </a:rPr>
              <a:t> </a:t>
            </a:r>
          </a:p>
        </p:txBody>
      </p:sp>
      <p:graphicFrame>
        <p:nvGraphicFramePr>
          <p:cNvPr id="3074" name="Object 4"/>
          <p:cNvGraphicFramePr>
            <a:graphicFrameLocks noChangeAspect="1"/>
          </p:cNvGraphicFramePr>
          <p:nvPr/>
        </p:nvGraphicFramePr>
        <p:xfrm>
          <a:off x="5537200" y="1906588"/>
          <a:ext cx="3030538" cy="3917950"/>
        </p:xfrm>
        <a:graphic>
          <a:graphicData uri="http://schemas.openxmlformats.org/presentationml/2006/ole">
            <mc:AlternateContent xmlns:mc="http://schemas.openxmlformats.org/markup-compatibility/2006">
              <mc:Choice xmlns:v="urn:schemas-microsoft-com:vml" Requires="v">
                <p:oleObj spid="_x0000_s13338" name="VISIO" r:id="rId3" imgW="1535400" imgH="1985040" progId="">
                  <p:embed/>
                </p:oleObj>
              </mc:Choice>
              <mc:Fallback>
                <p:oleObj name="VISIO" r:id="rId3" imgW="1535400" imgH="19850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1906588"/>
                        <a:ext cx="3030538"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3813" name="Oval 5"/>
          <p:cNvSpPr>
            <a:spLocks noChangeArrowheads="1"/>
          </p:cNvSpPr>
          <p:nvPr/>
        </p:nvSpPr>
        <p:spPr bwMode="auto">
          <a:xfrm>
            <a:off x="6819900" y="2914650"/>
            <a:ext cx="476250" cy="485775"/>
          </a:xfrm>
          <a:prstGeom prst="ellipse">
            <a:avLst/>
          </a:prstGeom>
          <a:noFill/>
          <a:ln w="15875">
            <a:solidFill>
              <a:srgbClr val="FF0000"/>
            </a:solidFill>
            <a:round/>
            <a:headEnd/>
            <a:tailEnd/>
          </a:ln>
          <a:effectLst/>
        </p:spPr>
        <p:txBody>
          <a:bodyPr wrap="none" anchor="ctr"/>
          <a:lstStyle/>
          <a:p>
            <a:pPr algn="ctr" eaLnBrk="0" hangingPunct="0">
              <a:defRPr/>
            </a:pPr>
            <a:endParaRPr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128232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43000" y="228600"/>
            <a:ext cx="7277100" cy="1104900"/>
          </a:xfrm>
        </p:spPr>
        <p:txBody>
          <a:bodyPr>
            <a:normAutofit fontScale="90000"/>
          </a:bodyPr>
          <a:lstStyle/>
          <a:p>
            <a:r>
              <a:rPr lang="en-US" altLang="zh-TW" b="1" smtClean="0">
                <a:solidFill>
                  <a:srgbClr val="FF3300"/>
                </a:solidFill>
                <a:ea typeface="新細明體" pitchFamily="18" charset="-120"/>
              </a:rPr>
              <a:t>Performance of RAID-5 - Block-interleaved Distributed Parity</a:t>
            </a:r>
          </a:p>
        </p:txBody>
      </p:sp>
      <p:sp>
        <p:nvSpPr>
          <p:cNvPr id="14339" name="Rectangle 3"/>
          <p:cNvSpPr>
            <a:spLocks noGrp="1" noChangeArrowheads="1"/>
          </p:cNvSpPr>
          <p:nvPr>
            <p:ph type="body" idx="4294967295"/>
          </p:nvPr>
        </p:nvSpPr>
        <p:spPr>
          <a:xfrm>
            <a:off x="685800" y="1524000"/>
            <a:ext cx="7772400" cy="4572000"/>
          </a:xfrm>
        </p:spPr>
        <p:txBody>
          <a:bodyPr>
            <a:normAutofit fontScale="92500"/>
          </a:bodyPr>
          <a:lstStyle/>
          <a:p>
            <a:r>
              <a:rPr lang="en-US" altLang="zh-TW" sz="3200" b="1" smtClean="0">
                <a:solidFill>
                  <a:srgbClr val="A50021"/>
                </a:solidFill>
                <a:ea typeface="新細明體" pitchFamily="18" charset="-120"/>
              </a:rPr>
              <a:t>Performance of RAID-5</a:t>
            </a:r>
          </a:p>
          <a:p>
            <a:pPr lvl="1"/>
            <a:r>
              <a:rPr lang="en-US" altLang="zh-TW" smtClean="0">
                <a:ea typeface="新細明體" pitchFamily="18" charset="-120"/>
              </a:rPr>
              <a:t>I/O request rate: excellent for reads, good for writes</a:t>
            </a:r>
          </a:p>
          <a:p>
            <a:pPr lvl="1"/>
            <a:r>
              <a:rPr lang="en-US" altLang="zh-TW" smtClean="0">
                <a:ea typeface="新細明體" pitchFamily="18" charset="-120"/>
              </a:rPr>
              <a:t>Data transfer rate: good for reads, good for writes</a:t>
            </a:r>
          </a:p>
          <a:p>
            <a:pPr lvl="1"/>
            <a:r>
              <a:rPr lang="en-US" altLang="zh-TW" smtClean="0">
                <a:ea typeface="新細明體" pitchFamily="18" charset="-120"/>
              </a:rPr>
              <a:t>Typically used for high request rate, read-intensive data lookup</a:t>
            </a:r>
          </a:p>
          <a:p>
            <a:pPr lvl="1"/>
            <a:r>
              <a:rPr lang="en-US" altLang="zh-TW" b="1" smtClean="0">
                <a:ea typeface="新細明體" pitchFamily="18" charset="-120"/>
              </a:rPr>
              <a:t>File and Application servers, Database servers, WWW, E-mail, and News servers, Intranet servers</a:t>
            </a:r>
            <a:endParaRPr lang="en-US" altLang="zh-TW" smtClean="0">
              <a:ea typeface="新細明體" pitchFamily="18" charset="-120"/>
            </a:endParaRPr>
          </a:p>
          <a:p>
            <a:r>
              <a:rPr lang="en-US" altLang="zh-TW" smtClean="0">
                <a:ea typeface="新細明體" pitchFamily="18" charset="-120"/>
              </a:rPr>
              <a:t>The most versatile and widely used RAID. </a:t>
            </a:r>
          </a:p>
        </p:txBody>
      </p:sp>
    </p:spTree>
    <p:extLst>
      <p:ext uri="{BB962C8B-B14F-4D97-AF65-F5344CB8AC3E}">
        <p14:creationId xmlns:p14="http://schemas.microsoft.com/office/powerpoint/2010/main" val="3210888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066800" y="0"/>
            <a:ext cx="7286625" cy="685800"/>
          </a:xfrm>
        </p:spPr>
        <p:txBody>
          <a:bodyPr/>
          <a:lstStyle/>
          <a:p>
            <a:r>
              <a:rPr lang="en-US" altLang="zh-TW" sz="3600" b="1" smtClean="0">
                <a:solidFill>
                  <a:srgbClr val="FF3300"/>
                </a:solidFill>
                <a:ea typeface="新細明體" pitchFamily="18" charset="-120"/>
              </a:rPr>
              <a:t>RAID-6 – Row-Diagonal Parity</a:t>
            </a:r>
          </a:p>
        </p:txBody>
      </p:sp>
      <p:sp>
        <p:nvSpPr>
          <p:cNvPr id="15363" name="Rectangle 3"/>
          <p:cNvSpPr>
            <a:spLocks noGrp="1" noChangeArrowheads="1"/>
          </p:cNvSpPr>
          <p:nvPr>
            <p:ph type="body" idx="4294967295"/>
          </p:nvPr>
        </p:nvSpPr>
        <p:spPr>
          <a:xfrm>
            <a:off x="457200" y="685800"/>
            <a:ext cx="8077200" cy="3124200"/>
          </a:xfrm>
        </p:spPr>
        <p:txBody>
          <a:bodyPr>
            <a:normAutofit fontScale="92500" lnSpcReduction="10000"/>
          </a:bodyPr>
          <a:lstStyle/>
          <a:p>
            <a:r>
              <a:rPr lang="en-US" altLang="zh-TW" smtClean="0">
                <a:ea typeface="新細明體" pitchFamily="18" charset="-120"/>
              </a:rPr>
              <a:t>To handle 2 disk errors</a:t>
            </a:r>
          </a:p>
          <a:p>
            <a:pPr lvl="1"/>
            <a:r>
              <a:rPr lang="en-US" altLang="zh-TW" smtClean="0">
                <a:ea typeface="新細明體" pitchFamily="18" charset="-120"/>
              </a:rPr>
              <a:t>In practice, another disk error can occur before the first problem disk is repaired</a:t>
            </a:r>
          </a:p>
          <a:p>
            <a:r>
              <a:rPr lang="en-US" altLang="zh-TW" smtClean="0">
                <a:ea typeface="新細明體" pitchFamily="18" charset="-120"/>
              </a:rPr>
              <a:t>Use p-1 data disks, 1 row-parity disk, 1 diagonal-parity disk</a:t>
            </a:r>
          </a:p>
          <a:p>
            <a:r>
              <a:rPr lang="en-US" altLang="zh-TW" smtClean="0">
                <a:ea typeface="新細明體" pitchFamily="18" charset="-120"/>
              </a:rPr>
              <a:t>If any two of the p+1 disks fail, data can still be recovered</a:t>
            </a:r>
          </a:p>
        </p:txBody>
      </p:sp>
      <p:graphicFrame>
        <p:nvGraphicFramePr>
          <p:cNvPr id="5" name="Table 4"/>
          <p:cNvGraphicFramePr>
            <a:graphicFrameLocks noGrp="1"/>
          </p:cNvGraphicFramePr>
          <p:nvPr/>
        </p:nvGraphicFramePr>
        <p:xfrm>
          <a:off x="685800" y="4038600"/>
          <a:ext cx="7924800" cy="2225675"/>
        </p:xfrm>
        <a:graphic>
          <a:graphicData uri="http://schemas.openxmlformats.org/drawingml/2006/table">
            <a:tbl>
              <a:tblPr/>
              <a:tblGrid>
                <a:gridCol w="1320800"/>
                <a:gridCol w="1320800"/>
                <a:gridCol w="1320800"/>
                <a:gridCol w="1320800"/>
                <a:gridCol w="1320800"/>
                <a:gridCol w="1320800"/>
              </a:tblGrid>
              <a:tr h="640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rgbClr val="FFFFFF"/>
                          </a:solidFill>
                          <a:effectLst/>
                          <a:latin typeface="Times New Roman" pitchFamily="18" charset="0"/>
                          <a:ea typeface="新細明體" pitchFamily="18" charset="-120"/>
                        </a:rPr>
                        <a:t>Data Disk 0</a:t>
                      </a:r>
                      <a:endParaRPr kumimoji="0" lang="zh-TW" altLang="en-US" sz="1800" b="1" i="0" u="none" strike="noStrike" cap="none" normalizeH="0" baseline="0" dirty="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rPr>
                        <a:t>Data Disk 1</a:t>
                      </a:r>
                      <a:endParaRPr kumimoji="0" lang="zh-TW" altLang="en-US" sz="1800" b="1" i="0" u="none" strike="noStrike" cap="none" normalizeH="0" baseline="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rPr>
                        <a:t>Dada Disk 2</a:t>
                      </a:r>
                      <a:endParaRPr kumimoji="0" lang="zh-TW" altLang="en-US" sz="1800" b="1" i="0" u="none" strike="noStrike" cap="none" normalizeH="0" baseline="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rPr>
                        <a:t>Dada Disk 3</a:t>
                      </a:r>
                      <a:endParaRPr kumimoji="0" lang="zh-TW" altLang="en-US" sz="1800" b="1" i="0" u="none" strike="noStrike" cap="none" normalizeH="0" baseline="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rPr>
                        <a:t>Row Parity Disk</a:t>
                      </a:r>
                      <a:endParaRPr kumimoji="0" lang="zh-TW" altLang="en-US" sz="1800" b="1" i="0" u="none" strike="noStrike" cap="none" normalizeH="0" baseline="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Times New Roman" pitchFamily="18" charset="0"/>
                          <a:ea typeface="新細明體" pitchFamily="18" charset="-120"/>
                        </a:rPr>
                        <a:t>Diagonal Parity Disk</a:t>
                      </a:r>
                      <a:endParaRPr kumimoji="0" lang="zh-TW" altLang="en-US" sz="1800" b="1" i="0" u="none" strike="noStrike" cap="none" normalizeH="0" baseline="0" smtClean="0">
                        <a:ln>
                          <a:noFill/>
                        </a:ln>
                        <a:solidFill>
                          <a:schemeClr val="tx1"/>
                        </a:solidFill>
                        <a:effectLst/>
                        <a:latin typeface="Times New Roman" pitchFamily="18" charset="0"/>
                        <a:ea typeface="新細明體" pitchFamily="18" charset="-12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2DB9"/>
                    </a:solidFill>
                  </a:tcPr>
                </a:tc>
              </a:tr>
              <a:tr h="39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0</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2</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4</a:t>
                      </a:r>
                      <a:endParaRPr kumimoji="0" lang="zh-TW" altLang="en-US"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0</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r>
              <a:tr h="39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2</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4</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0</a:t>
                      </a:r>
                      <a:endParaRPr kumimoji="0" lang="zh-TW" altLang="en-US"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r>
              <a:tr h="39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2</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4</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0</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1</a:t>
                      </a:r>
                      <a:endParaRPr kumimoji="0" lang="zh-TW" altLang="en-US"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2</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r>
              <a:tr h="39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4</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0</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1</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rPr>
                        <a:t>2</a:t>
                      </a:r>
                      <a:endParaRPr kumimoji="0" lang="zh-TW" altLang="en-US" sz="2000" b="1" i="0" u="none" strike="noStrike" cap="none" normalizeH="0" baseline="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3</a:t>
                      </a:r>
                      <a:endParaRPr kumimoji="0" lang="zh-TW" altLang="en-US" sz="20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3"/>
                    </a:solidFill>
                  </a:tcPr>
                </a:tc>
              </a:tr>
            </a:tbl>
          </a:graphicData>
        </a:graphic>
      </p:graphicFrame>
      <p:cxnSp>
        <p:nvCxnSpPr>
          <p:cNvPr id="15408" name="Straight Connector 6"/>
          <p:cNvCxnSpPr>
            <a:cxnSpLocks noChangeShapeType="1"/>
          </p:cNvCxnSpPr>
          <p:nvPr/>
        </p:nvCxnSpPr>
        <p:spPr bwMode="auto">
          <a:xfrm rot="10800000" flipV="1">
            <a:off x="762000" y="4648200"/>
            <a:ext cx="2514600" cy="685800"/>
          </a:xfrm>
          <a:prstGeom prst="line">
            <a:avLst/>
          </a:prstGeom>
          <a:noFill/>
          <a:ln w="38100" algn="ctr">
            <a:solidFill>
              <a:srgbClr val="00B0F0">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09" name="Straight Connector 8"/>
          <p:cNvCxnSpPr>
            <a:cxnSpLocks noChangeShapeType="1"/>
          </p:cNvCxnSpPr>
          <p:nvPr/>
        </p:nvCxnSpPr>
        <p:spPr bwMode="auto">
          <a:xfrm rot="10800000" flipV="1">
            <a:off x="4648200" y="5105400"/>
            <a:ext cx="3810000" cy="1066800"/>
          </a:xfrm>
          <a:prstGeom prst="line">
            <a:avLst/>
          </a:prstGeom>
          <a:noFill/>
          <a:ln w="38100" algn="ctr">
            <a:solidFill>
              <a:srgbClr val="00B0F0">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0" name="Straight Connector 11"/>
          <p:cNvCxnSpPr>
            <a:cxnSpLocks noChangeShapeType="1"/>
          </p:cNvCxnSpPr>
          <p:nvPr/>
        </p:nvCxnSpPr>
        <p:spPr bwMode="auto">
          <a:xfrm rot="10800000" flipV="1">
            <a:off x="762000" y="4648200"/>
            <a:ext cx="3810000" cy="1066800"/>
          </a:xfrm>
          <a:prstGeom prst="line">
            <a:avLst/>
          </a:prstGeom>
          <a:noFill/>
          <a:ln w="38100" algn="ctr">
            <a:solidFill>
              <a:srgbClr val="FFC000">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1" name="Straight Connector 17"/>
          <p:cNvCxnSpPr>
            <a:cxnSpLocks noChangeShapeType="1"/>
          </p:cNvCxnSpPr>
          <p:nvPr/>
        </p:nvCxnSpPr>
        <p:spPr bwMode="auto">
          <a:xfrm rot="10800000" flipV="1">
            <a:off x="5943600" y="5410200"/>
            <a:ext cx="2667000" cy="762000"/>
          </a:xfrm>
          <a:prstGeom prst="line">
            <a:avLst/>
          </a:prstGeom>
          <a:noFill/>
          <a:ln w="38100" algn="ctr">
            <a:solidFill>
              <a:srgbClr val="FFC000">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2" name="Straight Connector 19"/>
          <p:cNvCxnSpPr>
            <a:cxnSpLocks noChangeShapeType="1"/>
          </p:cNvCxnSpPr>
          <p:nvPr/>
        </p:nvCxnSpPr>
        <p:spPr bwMode="auto">
          <a:xfrm rot="10800000" flipV="1">
            <a:off x="685800" y="4648200"/>
            <a:ext cx="5257800" cy="1447800"/>
          </a:xfrm>
          <a:prstGeom prst="line">
            <a:avLst/>
          </a:prstGeom>
          <a:noFill/>
          <a:ln w="38100" algn="ctr">
            <a:solidFill>
              <a:srgbClr val="7F7F7F">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3" name="Straight Connector 22"/>
          <p:cNvCxnSpPr>
            <a:cxnSpLocks noChangeShapeType="1"/>
          </p:cNvCxnSpPr>
          <p:nvPr/>
        </p:nvCxnSpPr>
        <p:spPr bwMode="auto">
          <a:xfrm rot="10800000" flipV="1">
            <a:off x="1905000" y="4724400"/>
            <a:ext cx="5257800" cy="1447800"/>
          </a:xfrm>
          <a:prstGeom prst="line">
            <a:avLst/>
          </a:prstGeom>
          <a:noFill/>
          <a:ln w="38100" algn="ctr">
            <a:solidFill>
              <a:srgbClr val="BDF40C">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4" name="Straight Connector 23"/>
          <p:cNvCxnSpPr>
            <a:cxnSpLocks noChangeShapeType="1"/>
          </p:cNvCxnSpPr>
          <p:nvPr/>
        </p:nvCxnSpPr>
        <p:spPr bwMode="auto">
          <a:xfrm rot="10800000" flipV="1">
            <a:off x="3276600" y="4724400"/>
            <a:ext cx="5257800" cy="1447800"/>
          </a:xfrm>
          <a:prstGeom prst="line">
            <a:avLst/>
          </a:prstGeom>
          <a:noFill/>
          <a:ln w="38100" algn="ctr">
            <a:solidFill>
              <a:srgbClr val="066E12">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5" name="Straight Connector 19"/>
          <p:cNvCxnSpPr>
            <a:cxnSpLocks noChangeShapeType="1"/>
          </p:cNvCxnSpPr>
          <p:nvPr/>
        </p:nvCxnSpPr>
        <p:spPr bwMode="auto">
          <a:xfrm rot="10800000" flipV="1">
            <a:off x="7239000" y="5867400"/>
            <a:ext cx="1295400" cy="381000"/>
          </a:xfrm>
          <a:prstGeom prst="line">
            <a:avLst/>
          </a:prstGeom>
          <a:noFill/>
          <a:ln w="38100" algn="ctr">
            <a:solidFill>
              <a:srgbClr val="7F7F7F">
                <a:alpha val="50195"/>
              </a:srgbClr>
            </a:solidFill>
            <a:prstDash val="sysDash"/>
            <a:round/>
            <a:headEnd/>
            <a:tailEnd/>
          </a:ln>
          <a:extLst>
            <a:ext uri="{909E8E84-426E-40DD-AFC4-6F175D3DCCD1}">
              <a14:hiddenFill xmlns:a14="http://schemas.microsoft.com/office/drawing/2010/main">
                <a:noFill/>
              </a14:hiddenFill>
            </a:ext>
          </a:extLst>
        </p:spPr>
      </p:cxnSp>
      <p:cxnSp>
        <p:nvCxnSpPr>
          <p:cNvPr id="15416" name="Straight Connector 23"/>
          <p:cNvCxnSpPr>
            <a:cxnSpLocks noChangeShapeType="1"/>
          </p:cNvCxnSpPr>
          <p:nvPr/>
        </p:nvCxnSpPr>
        <p:spPr bwMode="auto">
          <a:xfrm rot="10800000" flipV="1">
            <a:off x="685800" y="4648200"/>
            <a:ext cx="1295400" cy="381000"/>
          </a:xfrm>
          <a:prstGeom prst="line">
            <a:avLst/>
          </a:prstGeom>
          <a:noFill/>
          <a:ln w="38100" algn="ctr">
            <a:solidFill>
              <a:srgbClr val="066E12">
                <a:alpha val="50195"/>
              </a:srgbClr>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0940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idx="4294967295"/>
          </p:nvPr>
        </p:nvSpPr>
        <p:spPr>
          <a:xfrm>
            <a:off x="381000" y="381000"/>
            <a:ext cx="8458200" cy="5638800"/>
          </a:xfrm>
        </p:spPr>
        <p:txBody>
          <a:bodyPr/>
          <a:lstStyle/>
          <a:p>
            <a:pPr>
              <a:spcBef>
                <a:spcPct val="150000"/>
              </a:spcBef>
              <a:defRPr/>
            </a:pPr>
            <a:r>
              <a:rPr lang="en-US" altLang="zh-TW" sz="2800" b="1" u="sng" smtClean="0">
                <a:solidFill>
                  <a:srgbClr val="0000FF"/>
                </a:solidFill>
                <a:latin typeface="Helvetica" pitchFamily="34" charset="0"/>
                <a:ea typeface="新細明體" pitchFamily="18" charset="-120"/>
                <a:cs typeface="Times New Roman" pitchFamily="18" charset="0"/>
              </a:rPr>
              <a:t/>
            </a:r>
            <a:br>
              <a:rPr lang="en-US" altLang="zh-TW" sz="2800" b="1" u="sng" smtClean="0">
                <a:solidFill>
                  <a:srgbClr val="0000FF"/>
                </a:solidFill>
                <a:latin typeface="Helvetica" pitchFamily="34" charset="0"/>
                <a:ea typeface="新細明體" pitchFamily="18" charset="-120"/>
                <a:cs typeface="Times New Roman" pitchFamily="18" charset="0"/>
              </a:rPr>
            </a:br>
            <a:r>
              <a:rPr lang="en-US" altLang="zh-TW" sz="5400" b="1"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t> </a:t>
            </a:r>
            <a:r>
              <a:rPr lang="en-US" altLang="zh-TW" sz="5400" b="1" smtClean="0">
                <a:solidFill>
                  <a:schemeClr val="accent2"/>
                </a:solidFill>
                <a:effectLst>
                  <a:outerShdw blurRad="38100" dist="38100" dir="2700000" algn="tl">
                    <a:srgbClr val="C0C0C0"/>
                  </a:outerShdw>
                </a:effectLst>
                <a:latin typeface="Comic Sans MS" pitchFamily="66" charset="0"/>
                <a:ea typeface="新細明體" pitchFamily="18" charset="-120"/>
                <a:cs typeface="Times New Roman" pitchFamily="18" charset="0"/>
              </a:rPr>
              <a:t>Dependability</a:t>
            </a:r>
            <a:r>
              <a:rPr lang="en-US" altLang="zh-TW" sz="5400" b="1"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t/>
            </a:r>
            <a:br>
              <a:rPr lang="en-US" altLang="zh-TW" sz="5400" b="1"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br>
            <a:r>
              <a:rPr lang="en-US" altLang="zh-TW" sz="2800" b="1" smtClean="0">
                <a:solidFill>
                  <a:srgbClr val="FF0000"/>
                </a:solidFill>
                <a:latin typeface="Helvetica" pitchFamily="34" charset="0"/>
                <a:ea typeface="新細明體" pitchFamily="18" charset="-120"/>
                <a:cs typeface="Times New Roman" pitchFamily="18" charset="0"/>
              </a:rPr>
              <a:t/>
            </a:r>
            <a:br>
              <a:rPr lang="en-US" altLang="zh-TW" sz="2800" b="1" smtClean="0">
                <a:solidFill>
                  <a:srgbClr val="FF0000"/>
                </a:solidFill>
                <a:latin typeface="Helvetica" pitchFamily="34" charset="0"/>
                <a:ea typeface="新細明體" pitchFamily="18" charset="-120"/>
                <a:cs typeface="Times New Roman" pitchFamily="18" charset="0"/>
              </a:rPr>
            </a:br>
            <a:endParaRPr lang="en-US" altLang="zh-TW" sz="2800" b="1" smtClean="0">
              <a:solidFill>
                <a:srgbClr val="000000"/>
              </a:solidFill>
              <a:latin typeface="Times" pitchFamily="18" charset="0"/>
              <a:ea typeface="新細明體" pitchFamily="18" charset="-120"/>
              <a:cs typeface="Times New Roman" pitchFamily="18" charset="0"/>
            </a:endParaRPr>
          </a:p>
        </p:txBody>
      </p:sp>
    </p:spTree>
    <p:extLst>
      <p:ext uri="{BB962C8B-B14F-4D97-AF65-F5344CB8AC3E}">
        <p14:creationId xmlns:p14="http://schemas.microsoft.com/office/powerpoint/2010/main" val="33297382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609600"/>
          </a:xfrm>
        </p:spPr>
        <p:txBody>
          <a:bodyPr>
            <a:normAutofit fontScale="90000"/>
          </a:bodyPr>
          <a:lstStyle/>
          <a:p>
            <a:r>
              <a:rPr lang="en-US" altLang="zh-TW" smtClean="0">
                <a:ea typeface="新細明體" pitchFamily="18" charset="-120"/>
              </a:rPr>
              <a:t>Definitions</a:t>
            </a:r>
          </a:p>
        </p:txBody>
      </p:sp>
      <p:sp>
        <p:nvSpPr>
          <p:cNvPr id="8195" name="Rectangle 3"/>
          <p:cNvSpPr>
            <a:spLocks noGrp="1" noChangeArrowheads="1"/>
          </p:cNvSpPr>
          <p:nvPr>
            <p:ph type="body" idx="1"/>
          </p:nvPr>
        </p:nvSpPr>
        <p:spPr>
          <a:xfrm>
            <a:off x="381000" y="762000"/>
            <a:ext cx="8458200" cy="5715000"/>
          </a:xfrm>
        </p:spPr>
        <p:txBody>
          <a:bodyPr/>
          <a:lstStyle/>
          <a:p>
            <a:r>
              <a:rPr lang="en-US" altLang="zh-TW" sz="2400" smtClean="0">
                <a:ea typeface="新細明體" pitchFamily="18" charset="-120"/>
              </a:rPr>
              <a:t>Examples on why precise definitions so important for reliability</a:t>
            </a:r>
          </a:p>
          <a:p>
            <a:r>
              <a:rPr lang="en-US" altLang="zh-TW" sz="2400" b="1" smtClean="0">
                <a:ea typeface="新細明體" pitchFamily="18" charset="-120"/>
              </a:rPr>
              <a:t>Is a programming mistake a fault, error, or failure? </a:t>
            </a:r>
          </a:p>
          <a:p>
            <a:pPr lvl="1"/>
            <a:r>
              <a:rPr lang="en-US" altLang="zh-TW" sz="2000" b="1" smtClean="0">
                <a:ea typeface="新細明體" pitchFamily="18" charset="-120"/>
              </a:rPr>
              <a:t>Are we talking about the time it was designed </a:t>
            </a:r>
            <a:br>
              <a:rPr lang="en-US" altLang="zh-TW" sz="2000" b="1" smtClean="0">
                <a:ea typeface="新細明體" pitchFamily="18" charset="-120"/>
              </a:rPr>
            </a:br>
            <a:r>
              <a:rPr lang="en-US" altLang="zh-TW" sz="2000" b="1" smtClean="0">
                <a:ea typeface="新細明體" pitchFamily="18" charset="-120"/>
              </a:rPr>
              <a:t>or the time the program is run? </a:t>
            </a:r>
          </a:p>
          <a:p>
            <a:pPr lvl="1"/>
            <a:r>
              <a:rPr lang="en-US" altLang="zh-TW" sz="2000" b="1" smtClean="0">
                <a:ea typeface="新細明體" pitchFamily="18" charset="-120"/>
              </a:rPr>
              <a:t>If the running program doesn’t exercise the mistake, </a:t>
            </a:r>
            <a:br>
              <a:rPr lang="en-US" altLang="zh-TW" sz="2000" b="1" smtClean="0">
                <a:ea typeface="新細明體" pitchFamily="18" charset="-120"/>
              </a:rPr>
            </a:br>
            <a:r>
              <a:rPr lang="en-US" altLang="zh-TW" sz="2000" b="1" smtClean="0">
                <a:ea typeface="新細明體" pitchFamily="18" charset="-120"/>
              </a:rPr>
              <a:t>is it still a fault/error/failure?</a:t>
            </a:r>
          </a:p>
          <a:p>
            <a:r>
              <a:rPr lang="en-US" altLang="zh-TW" sz="2400" b="1" smtClean="0">
                <a:ea typeface="新細明體" pitchFamily="18" charset="-120"/>
              </a:rPr>
              <a:t>If an alpha particle hits a DRAM memory cell, is it a fault/error/failure if it doesn’t change the value? </a:t>
            </a:r>
          </a:p>
          <a:p>
            <a:pPr lvl="1"/>
            <a:r>
              <a:rPr lang="en-US" altLang="zh-TW" sz="2000" b="1" smtClean="0">
                <a:ea typeface="新細明體" pitchFamily="18" charset="-120"/>
              </a:rPr>
              <a:t>Is it a fault/error/failure if the memory doesn’t access the changed bit? </a:t>
            </a:r>
          </a:p>
          <a:p>
            <a:pPr lvl="1"/>
            <a:r>
              <a:rPr lang="en-US" altLang="zh-TW" sz="2000" b="1" smtClean="0">
                <a:ea typeface="新細明體" pitchFamily="18" charset="-120"/>
              </a:rPr>
              <a:t>Did a fault/error/failure still occur if the memory had error correction and delivered the corrected value to the CPU?  </a:t>
            </a:r>
          </a:p>
          <a:p>
            <a:endParaRPr lang="en-US" altLang="zh-TW" sz="2400" b="1" smtClean="0">
              <a:ea typeface="新細明體" pitchFamily="18" charset="-120"/>
            </a:endParaRPr>
          </a:p>
        </p:txBody>
      </p:sp>
    </p:spTree>
    <p:extLst>
      <p:ext uri="{BB962C8B-B14F-4D97-AF65-F5344CB8AC3E}">
        <p14:creationId xmlns:p14="http://schemas.microsoft.com/office/powerpoint/2010/main" val="361669001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7162800" cy="685800"/>
          </a:xfrm>
        </p:spPr>
        <p:txBody>
          <a:bodyPr>
            <a:normAutofit fontScale="90000"/>
          </a:bodyPr>
          <a:lstStyle/>
          <a:p>
            <a:r>
              <a:rPr lang="en-US" altLang="zh-TW" smtClean="0">
                <a:ea typeface="新細明體" pitchFamily="18" charset="-120"/>
              </a:rPr>
              <a:t>IFIP Standard terminology</a:t>
            </a:r>
          </a:p>
        </p:txBody>
      </p:sp>
      <p:sp>
        <p:nvSpPr>
          <p:cNvPr id="118787" name="Rectangle 3"/>
          <p:cNvSpPr>
            <a:spLocks noGrp="1" noChangeArrowheads="1"/>
          </p:cNvSpPr>
          <p:nvPr>
            <p:ph type="body" idx="1"/>
          </p:nvPr>
        </p:nvSpPr>
        <p:spPr>
          <a:xfrm>
            <a:off x="76200" y="685800"/>
            <a:ext cx="8915400" cy="5943600"/>
          </a:xfrm>
          <a:solidFill>
            <a:schemeClr val="bg1"/>
          </a:solidFill>
        </p:spPr>
        <p:txBody>
          <a:bodyPr/>
          <a:lstStyle/>
          <a:p>
            <a:r>
              <a:rPr lang="en-US" altLang="zh-TW" sz="2400" b="1" smtClean="0">
                <a:solidFill>
                  <a:srgbClr val="000000"/>
                </a:solidFill>
                <a:ea typeface="新細明體" pitchFamily="18" charset="-120"/>
              </a:rPr>
              <a:t>Computer system </a:t>
            </a:r>
            <a:r>
              <a:rPr lang="en-US" altLang="zh-TW" sz="2400" b="1" i="1" u="sng" smtClean="0">
                <a:solidFill>
                  <a:srgbClr val="FF0000"/>
                </a:solidFill>
                <a:ea typeface="新細明體" pitchFamily="18" charset="-120"/>
              </a:rPr>
              <a:t>dependability</a:t>
            </a:r>
            <a:r>
              <a:rPr lang="en-US" altLang="zh-TW" sz="2400" b="1" smtClean="0">
                <a:solidFill>
                  <a:srgbClr val="000000"/>
                </a:solidFill>
                <a:ea typeface="新細明體" pitchFamily="18" charset="-120"/>
              </a:rPr>
              <a:t>: quality of delivered service such that reliance can be justifiably placed on the service</a:t>
            </a:r>
          </a:p>
          <a:p>
            <a:r>
              <a:rPr lang="en-US" altLang="zh-TW" sz="2400" b="1" i="1" u="sng" smtClean="0">
                <a:solidFill>
                  <a:srgbClr val="FF0000"/>
                </a:solidFill>
                <a:ea typeface="新細明體" pitchFamily="18" charset="-120"/>
              </a:rPr>
              <a:t>Service</a:t>
            </a:r>
            <a:r>
              <a:rPr lang="en-US" altLang="zh-TW" sz="2400" b="1" smtClean="0">
                <a:solidFill>
                  <a:srgbClr val="000000"/>
                </a:solidFill>
                <a:ea typeface="新細明體" pitchFamily="18" charset="-120"/>
              </a:rPr>
              <a:t> is observed </a:t>
            </a:r>
            <a:r>
              <a:rPr lang="en-US" altLang="zh-TW" sz="2400" b="1" i="1" u="sng" smtClean="0">
                <a:solidFill>
                  <a:srgbClr val="FF0000"/>
                </a:solidFill>
                <a:ea typeface="新細明體" pitchFamily="18" charset="-120"/>
              </a:rPr>
              <a:t>actual behavior</a:t>
            </a:r>
            <a:r>
              <a:rPr lang="en-US" altLang="zh-TW" sz="2400" b="1" smtClean="0">
                <a:solidFill>
                  <a:srgbClr val="000000"/>
                </a:solidFill>
                <a:ea typeface="新細明體" pitchFamily="18" charset="-120"/>
              </a:rPr>
              <a:t> as perceived by other system(s) interacting with this system’s users</a:t>
            </a:r>
          </a:p>
          <a:p>
            <a:r>
              <a:rPr lang="en-US" altLang="zh-TW" sz="2400" b="1" smtClean="0">
                <a:solidFill>
                  <a:srgbClr val="000000"/>
                </a:solidFill>
                <a:ea typeface="新細明體" pitchFamily="18" charset="-120"/>
              </a:rPr>
              <a:t>Each module has ideal </a:t>
            </a:r>
            <a:r>
              <a:rPr lang="en-US" altLang="zh-TW" sz="2400" b="1" i="1" u="sng" smtClean="0">
                <a:solidFill>
                  <a:srgbClr val="FF0000"/>
                </a:solidFill>
                <a:ea typeface="新細明體" pitchFamily="18" charset="-120"/>
              </a:rPr>
              <a:t>specified behavior</a:t>
            </a:r>
            <a:r>
              <a:rPr lang="en-US" altLang="zh-TW" sz="2400" b="1" smtClean="0">
                <a:solidFill>
                  <a:srgbClr val="000000"/>
                </a:solidFill>
                <a:ea typeface="新細明體" pitchFamily="18" charset="-120"/>
              </a:rPr>
              <a:t>, where </a:t>
            </a:r>
            <a:r>
              <a:rPr lang="en-US" altLang="zh-TW" sz="2400" b="1" i="1" u="sng" smtClean="0">
                <a:solidFill>
                  <a:srgbClr val="FF0000"/>
                </a:solidFill>
                <a:ea typeface="新細明體" pitchFamily="18" charset="-120"/>
              </a:rPr>
              <a:t>service specification</a:t>
            </a:r>
            <a:r>
              <a:rPr lang="en-US" altLang="zh-TW" sz="2400" b="1" smtClean="0">
                <a:solidFill>
                  <a:srgbClr val="000000"/>
                </a:solidFill>
                <a:ea typeface="新細明體" pitchFamily="18" charset="-120"/>
              </a:rPr>
              <a:t> is agreed description of expected behavior</a:t>
            </a:r>
          </a:p>
          <a:p>
            <a:r>
              <a:rPr lang="en-US" altLang="zh-TW" sz="2400" b="1" smtClean="0">
                <a:solidFill>
                  <a:srgbClr val="000000"/>
                </a:solidFill>
                <a:ea typeface="新細明體" pitchFamily="18" charset="-120"/>
              </a:rPr>
              <a:t>A system </a:t>
            </a:r>
            <a:r>
              <a:rPr lang="en-US" altLang="zh-TW" sz="2400" b="1" i="1" u="sng" smtClean="0">
                <a:solidFill>
                  <a:srgbClr val="FF0000"/>
                </a:solidFill>
                <a:ea typeface="新細明體" pitchFamily="18" charset="-120"/>
              </a:rPr>
              <a:t>failure</a:t>
            </a:r>
            <a:r>
              <a:rPr lang="en-US" altLang="zh-TW" sz="2400" b="1" smtClean="0">
                <a:solidFill>
                  <a:srgbClr val="000000"/>
                </a:solidFill>
                <a:ea typeface="新細明體" pitchFamily="18" charset="-120"/>
              </a:rPr>
              <a:t> occurs when the actual behavior deviates from the specified behavior</a:t>
            </a:r>
          </a:p>
          <a:p>
            <a:r>
              <a:rPr lang="en-US" altLang="zh-TW" sz="2400" b="1" smtClean="0">
                <a:solidFill>
                  <a:srgbClr val="000000"/>
                </a:solidFill>
                <a:ea typeface="新細明體" pitchFamily="18" charset="-120"/>
              </a:rPr>
              <a:t>failure occurred because an </a:t>
            </a:r>
            <a:r>
              <a:rPr lang="en-US" altLang="zh-TW" sz="2400" b="1" i="1" u="sng" smtClean="0">
                <a:solidFill>
                  <a:srgbClr val="FF0000"/>
                </a:solidFill>
                <a:ea typeface="新細明體" pitchFamily="18" charset="-120"/>
              </a:rPr>
              <a:t>error</a:t>
            </a:r>
            <a:r>
              <a:rPr lang="en-US" altLang="zh-TW" sz="2400" b="1" smtClean="0">
                <a:solidFill>
                  <a:srgbClr val="000000"/>
                </a:solidFill>
                <a:ea typeface="新細明體" pitchFamily="18" charset="-120"/>
              </a:rPr>
              <a:t>, a defect in module</a:t>
            </a:r>
          </a:p>
          <a:p>
            <a:r>
              <a:rPr lang="en-US" altLang="zh-TW" sz="2400" b="1" smtClean="0">
                <a:solidFill>
                  <a:srgbClr val="000000"/>
                </a:solidFill>
                <a:ea typeface="新細明體" pitchFamily="18" charset="-120"/>
              </a:rPr>
              <a:t>The cause of an error is a </a:t>
            </a:r>
            <a:r>
              <a:rPr lang="en-US" altLang="zh-TW" sz="2400" b="1" i="1" u="sng" smtClean="0">
                <a:solidFill>
                  <a:srgbClr val="FF0000"/>
                </a:solidFill>
                <a:ea typeface="新細明體" pitchFamily="18" charset="-120"/>
              </a:rPr>
              <a:t>fault</a:t>
            </a:r>
            <a:endParaRPr lang="en-US" altLang="zh-TW" sz="2400" b="1" i="1" smtClean="0">
              <a:solidFill>
                <a:srgbClr val="000000"/>
              </a:solidFill>
              <a:ea typeface="新細明體" pitchFamily="18" charset="-120"/>
            </a:endParaRPr>
          </a:p>
          <a:p>
            <a:r>
              <a:rPr lang="en-US" altLang="zh-TW" sz="2400" b="1" smtClean="0">
                <a:solidFill>
                  <a:srgbClr val="000000"/>
                </a:solidFill>
                <a:ea typeface="新細明體" pitchFamily="18" charset="-120"/>
              </a:rPr>
              <a:t>When a fault occurs it creates a </a:t>
            </a:r>
            <a:r>
              <a:rPr lang="en-US" altLang="zh-TW" sz="2400" b="1" i="1" u="sng" smtClean="0">
                <a:solidFill>
                  <a:srgbClr val="FF0000"/>
                </a:solidFill>
                <a:ea typeface="新細明體" pitchFamily="18" charset="-120"/>
              </a:rPr>
              <a:t>latent error</a:t>
            </a:r>
            <a:r>
              <a:rPr lang="en-US" altLang="zh-TW" sz="2400" b="1" smtClean="0">
                <a:solidFill>
                  <a:srgbClr val="000000"/>
                </a:solidFill>
                <a:ea typeface="新細明體" pitchFamily="18" charset="-120"/>
              </a:rPr>
              <a:t>, which becomes </a:t>
            </a:r>
            <a:r>
              <a:rPr lang="en-US" altLang="zh-TW" sz="2400" b="1" i="1" u="sng" smtClean="0">
                <a:solidFill>
                  <a:srgbClr val="FF0000"/>
                </a:solidFill>
                <a:ea typeface="新細明體" pitchFamily="18" charset="-120"/>
              </a:rPr>
              <a:t>effective</a:t>
            </a:r>
            <a:r>
              <a:rPr lang="en-US" altLang="zh-TW" sz="2400" b="1" smtClean="0">
                <a:solidFill>
                  <a:srgbClr val="000000"/>
                </a:solidFill>
                <a:ea typeface="新細明體" pitchFamily="18" charset="-120"/>
              </a:rPr>
              <a:t> when it is activated</a:t>
            </a:r>
          </a:p>
          <a:p>
            <a:r>
              <a:rPr lang="en-US" altLang="zh-TW" sz="2400" b="1" smtClean="0">
                <a:solidFill>
                  <a:srgbClr val="000000"/>
                </a:solidFill>
                <a:ea typeface="新細明體" pitchFamily="18" charset="-120"/>
              </a:rPr>
              <a:t>When error actually affects the delivered service, a failure occurs (time from error to failure is </a:t>
            </a:r>
            <a:r>
              <a:rPr lang="en-US" altLang="zh-TW" sz="2400" b="1" i="1" u="sng" smtClean="0">
                <a:solidFill>
                  <a:srgbClr val="FF0000"/>
                </a:solidFill>
                <a:ea typeface="新細明體" pitchFamily="18" charset="-120"/>
              </a:rPr>
              <a:t>error latency</a:t>
            </a:r>
            <a:r>
              <a:rPr lang="en-US" altLang="zh-TW" sz="2400" b="1" smtClean="0">
                <a:solidFill>
                  <a:srgbClr val="000000"/>
                </a:solidFill>
                <a:ea typeface="新細明體" pitchFamily="18" charset="-120"/>
              </a:rPr>
              <a:t>)</a:t>
            </a:r>
            <a:endParaRPr lang="en-US" altLang="zh-TW" sz="2400" b="1" smtClean="0">
              <a:solidFill>
                <a:srgbClr val="000000"/>
              </a:solidFill>
              <a:latin typeface="Times" pitchFamily="18" charset="0"/>
              <a:ea typeface="新細明體" pitchFamily="18" charset="-120"/>
            </a:endParaRPr>
          </a:p>
        </p:txBody>
      </p:sp>
    </p:spTree>
    <p:extLst>
      <p:ext uri="{BB962C8B-B14F-4D97-AF65-F5344CB8AC3E}">
        <p14:creationId xmlns:p14="http://schemas.microsoft.com/office/powerpoint/2010/main" val="13416437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8DFF60A6-6044-4E02-8318-240D65947911}" type="slidenum">
              <a:rPr lang="en-US" altLang="zh-TW" sz="1400" smtClean="0">
                <a:latin typeface="Comic Sans MS" pitchFamily="66" charset="0"/>
              </a:rPr>
              <a:pPr/>
              <a:t>7</a:t>
            </a:fld>
            <a:endParaRPr lang="en-US" altLang="zh-TW" sz="1400" smtClean="0">
              <a:latin typeface="Comic Sans MS" pitchFamily="66" charset="0"/>
            </a:endParaRPr>
          </a:p>
        </p:txBody>
      </p:sp>
      <p:sp>
        <p:nvSpPr>
          <p:cNvPr id="16387" name="Rectangle 2"/>
          <p:cNvSpPr>
            <a:spLocks noGrp="1" noChangeArrowheads="1"/>
          </p:cNvSpPr>
          <p:nvPr>
            <p:ph type="title"/>
          </p:nvPr>
        </p:nvSpPr>
        <p:spPr>
          <a:xfrm>
            <a:off x="685800" y="152400"/>
            <a:ext cx="7772400" cy="609600"/>
          </a:xfrm>
        </p:spPr>
        <p:txBody>
          <a:bodyPr>
            <a:normAutofit fontScale="90000"/>
          </a:bodyPr>
          <a:lstStyle/>
          <a:p>
            <a:r>
              <a:rPr lang="en-US" altLang="zh-TW" sz="3600" b="1" smtClean="0">
                <a:solidFill>
                  <a:srgbClr val="FF3300"/>
                </a:solidFill>
                <a:ea typeface="新細明體" pitchFamily="18" charset="-120"/>
              </a:rPr>
              <a:t>Introduction to I/O</a:t>
            </a:r>
          </a:p>
        </p:txBody>
      </p:sp>
      <p:sp>
        <p:nvSpPr>
          <p:cNvPr id="16388" name="Rectangle 3"/>
          <p:cNvSpPr>
            <a:spLocks noGrp="1" noChangeArrowheads="1"/>
          </p:cNvSpPr>
          <p:nvPr>
            <p:ph type="body" idx="1"/>
          </p:nvPr>
        </p:nvSpPr>
        <p:spPr>
          <a:xfrm>
            <a:off x="457200" y="838200"/>
            <a:ext cx="8305800" cy="5410200"/>
          </a:xfrm>
        </p:spPr>
        <p:txBody>
          <a:bodyPr>
            <a:normAutofit/>
          </a:bodyPr>
          <a:lstStyle/>
          <a:p>
            <a:pPr>
              <a:lnSpc>
                <a:spcPct val="105000"/>
              </a:lnSpc>
              <a:spcBef>
                <a:spcPct val="30000"/>
              </a:spcBef>
            </a:pPr>
            <a:r>
              <a:rPr lang="en-US" altLang="zh-TW" sz="2400" dirty="0" smtClean="0">
                <a:ea typeface="新細明體" pitchFamily="18" charset="-120"/>
              </a:rPr>
              <a:t>Most of the I/O devices are </a:t>
            </a:r>
            <a:r>
              <a:rPr lang="en-US" altLang="zh-TW" sz="2400" b="1" i="1" dirty="0" smtClean="0">
                <a:solidFill>
                  <a:srgbClr val="0000CC"/>
                </a:solidFill>
                <a:ea typeface="新細明體" pitchFamily="18" charset="-120"/>
              </a:rPr>
              <a:t>very slow</a:t>
            </a:r>
            <a:r>
              <a:rPr lang="en-US" altLang="zh-TW" sz="2400" dirty="0" smtClean="0">
                <a:ea typeface="新細明體" pitchFamily="18" charset="-120"/>
              </a:rPr>
              <a:t> compared to the cycle time of a CPU.</a:t>
            </a:r>
          </a:p>
          <a:p>
            <a:pPr>
              <a:lnSpc>
                <a:spcPct val="105000"/>
              </a:lnSpc>
              <a:spcBef>
                <a:spcPct val="30000"/>
              </a:spcBef>
            </a:pPr>
            <a:r>
              <a:rPr lang="en-US" altLang="zh-TW" sz="2400" dirty="0">
                <a:ea typeface="新細明體" pitchFamily="18" charset="-120"/>
              </a:rPr>
              <a:t>T</a:t>
            </a:r>
            <a:r>
              <a:rPr lang="en-US" altLang="zh-TW" sz="2400" dirty="0" smtClean="0">
                <a:ea typeface="新細明體" pitchFamily="18" charset="-120"/>
              </a:rPr>
              <a:t>he architecture of I/O systems is an active area of R&amp;D.</a:t>
            </a:r>
          </a:p>
          <a:p>
            <a:pPr lvl="1">
              <a:lnSpc>
                <a:spcPct val="105000"/>
              </a:lnSpc>
              <a:spcBef>
                <a:spcPct val="30000"/>
              </a:spcBef>
            </a:pPr>
            <a:r>
              <a:rPr lang="en-US" altLang="zh-TW" sz="2000" dirty="0" smtClean="0">
                <a:ea typeface="新細明體" pitchFamily="18" charset="-120"/>
              </a:rPr>
              <a:t>I/O systems can define the performance of a system.</a:t>
            </a:r>
          </a:p>
          <a:p>
            <a:pPr>
              <a:lnSpc>
                <a:spcPct val="105000"/>
              </a:lnSpc>
              <a:spcBef>
                <a:spcPct val="30000"/>
              </a:spcBef>
            </a:pPr>
            <a:r>
              <a:rPr lang="en-US" altLang="zh-TW" sz="2400" i="1" dirty="0" smtClean="0">
                <a:ea typeface="新細明體" pitchFamily="18" charset="-120"/>
              </a:rPr>
              <a:t>Computer architects</a:t>
            </a:r>
            <a:r>
              <a:rPr lang="en-US" altLang="zh-TW" sz="2400" dirty="0" smtClean="0">
                <a:ea typeface="新細明體" pitchFamily="18" charset="-120"/>
              </a:rPr>
              <a:t> strive to design systems that do not tie up the CPU waiting for slow I/O systems (too many applications running simultaneously on processor).</a:t>
            </a:r>
          </a:p>
        </p:txBody>
      </p:sp>
    </p:spTree>
    <p:extLst>
      <p:ext uri="{BB962C8B-B14F-4D97-AF65-F5344CB8AC3E}">
        <p14:creationId xmlns:p14="http://schemas.microsoft.com/office/powerpoint/2010/main" val="24645374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66800" y="228600"/>
            <a:ext cx="7162800" cy="533400"/>
          </a:xfrm>
        </p:spPr>
        <p:txBody>
          <a:bodyPr/>
          <a:lstStyle/>
          <a:p>
            <a:r>
              <a:rPr lang="en-US" altLang="zh-TW" sz="2800" smtClean="0">
                <a:ea typeface="新細明體" pitchFamily="18" charset="-120"/>
              </a:rPr>
              <a:t>Fault v. (Latent) Error v. Failure</a:t>
            </a:r>
          </a:p>
        </p:txBody>
      </p:sp>
      <p:sp>
        <p:nvSpPr>
          <p:cNvPr id="119811" name="Rectangle 3"/>
          <p:cNvSpPr>
            <a:spLocks noGrp="1" noChangeArrowheads="1"/>
          </p:cNvSpPr>
          <p:nvPr>
            <p:ph type="body" idx="1"/>
          </p:nvPr>
        </p:nvSpPr>
        <p:spPr>
          <a:xfrm>
            <a:off x="762000" y="1066800"/>
            <a:ext cx="8001000" cy="5334000"/>
          </a:xfrm>
        </p:spPr>
        <p:txBody>
          <a:bodyPr/>
          <a:lstStyle/>
          <a:p>
            <a:r>
              <a:rPr lang="en-US" altLang="zh-TW" sz="2400" b="1" smtClean="0">
                <a:solidFill>
                  <a:srgbClr val="000000"/>
                </a:solidFill>
                <a:ea typeface="新細明體" pitchFamily="18" charset="-120"/>
              </a:rPr>
              <a:t>An </a:t>
            </a:r>
            <a:r>
              <a:rPr lang="en-US" altLang="zh-TW" sz="2400" b="1" smtClean="0">
                <a:solidFill>
                  <a:srgbClr val="FF0000"/>
                </a:solidFill>
                <a:ea typeface="新細明體" pitchFamily="18" charset="-120"/>
              </a:rPr>
              <a:t>error</a:t>
            </a:r>
            <a:r>
              <a:rPr lang="en-US" altLang="zh-TW" sz="2400" b="1" smtClean="0">
                <a:solidFill>
                  <a:srgbClr val="000000"/>
                </a:solidFill>
                <a:ea typeface="新細明體" pitchFamily="18" charset="-120"/>
              </a:rPr>
              <a:t> is manifestation </a:t>
            </a:r>
            <a:r>
              <a:rPr lang="en-US" altLang="zh-TW" sz="2400" b="1" i="1" smtClean="0">
                <a:solidFill>
                  <a:srgbClr val="FF0000"/>
                </a:solidFill>
                <a:ea typeface="新細明體" pitchFamily="18" charset="-120"/>
              </a:rPr>
              <a:t>in</a:t>
            </a:r>
            <a:r>
              <a:rPr lang="en-US" altLang="zh-TW" sz="2400" b="1" smtClean="0">
                <a:solidFill>
                  <a:srgbClr val="FF0000"/>
                </a:solidFill>
                <a:ea typeface="新細明體" pitchFamily="18" charset="-120"/>
              </a:rPr>
              <a:t> </a:t>
            </a:r>
            <a:r>
              <a:rPr lang="en-US" altLang="zh-TW" sz="2400" b="1" i="1" smtClean="0">
                <a:solidFill>
                  <a:srgbClr val="FF0000"/>
                </a:solidFill>
                <a:ea typeface="新細明體" pitchFamily="18" charset="-120"/>
              </a:rPr>
              <a:t>the system</a:t>
            </a:r>
            <a:r>
              <a:rPr lang="en-US" altLang="zh-TW" sz="2400" b="1" smtClean="0">
                <a:solidFill>
                  <a:srgbClr val="000000"/>
                </a:solidFill>
                <a:ea typeface="新細明體" pitchFamily="18" charset="-120"/>
              </a:rPr>
              <a:t> of a </a:t>
            </a:r>
            <a:r>
              <a:rPr lang="en-US" altLang="zh-TW" sz="2400" b="1" smtClean="0">
                <a:solidFill>
                  <a:srgbClr val="FF0000"/>
                </a:solidFill>
                <a:ea typeface="新細明體" pitchFamily="18" charset="-120"/>
              </a:rPr>
              <a:t>fault</a:t>
            </a:r>
            <a:r>
              <a:rPr lang="en-US" altLang="zh-TW" sz="2400" b="1" smtClean="0">
                <a:solidFill>
                  <a:srgbClr val="000000"/>
                </a:solidFill>
                <a:ea typeface="新細明體" pitchFamily="18" charset="-120"/>
              </a:rPr>
              <a:t>, </a:t>
            </a:r>
            <a:br>
              <a:rPr lang="en-US" altLang="zh-TW" sz="2400" b="1" smtClean="0">
                <a:solidFill>
                  <a:srgbClr val="000000"/>
                </a:solidFill>
                <a:ea typeface="新細明體" pitchFamily="18" charset="-120"/>
              </a:rPr>
            </a:br>
            <a:r>
              <a:rPr lang="en-US" altLang="zh-TW" sz="2400" b="1" smtClean="0">
                <a:solidFill>
                  <a:srgbClr val="000000"/>
                </a:solidFill>
                <a:ea typeface="新細明體" pitchFamily="18" charset="-120"/>
              </a:rPr>
              <a:t>a </a:t>
            </a:r>
            <a:r>
              <a:rPr lang="en-US" altLang="zh-TW" sz="2400" b="1" smtClean="0">
                <a:solidFill>
                  <a:srgbClr val="FF0000"/>
                </a:solidFill>
                <a:ea typeface="新細明體" pitchFamily="18" charset="-120"/>
              </a:rPr>
              <a:t>failure</a:t>
            </a:r>
            <a:r>
              <a:rPr lang="en-US" altLang="zh-TW" sz="2400" b="1" smtClean="0">
                <a:solidFill>
                  <a:srgbClr val="000000"/>
                </a:solidFill>
                <a:ea typeface="新細明體" pitchFamily="18" charset="-120"/>
              </a:rPr>
              <a:t> is manifestation </a:t>
            </a:r>
            <a:r>
              <a:rPr lang="en-US" altLang="zh-TW" sz="2400" b="1" i="1" smtClean="0">
                <a:solidFill>
                  <a:srgbClr val="FF0000"/>
                </a:solidFill>
                <a:ea typeface="新細明體" pitchFamily="18" charset="-120"/>
              </a:rPr>
              <a:t>on</a:t>
            </a:r>
            <a:r>
              <a:rPr lang="en-US" altLang="zh-TW" sz="2400" b="1" smtClean="0">
                <a:solidFill>
                  <a:srgbClr val="FF0000"/>
                </a:solidFill>
                <a:ea typeface="新細明體" pitchFamily="18" charset="-120"/>
              </a:rPr>
              <a:t> </a:t>
            </a:r>
            <a:r>
              <a:rPr lang="en-US" altLang="zh-TW" sz="2400" b="1" i="1" smtClean="0">
                <a:solidFill>
                  <a:srgbClr val="FF0000"/>
                </a:solidFill>
                <a:ea typeface="新細明體" pitchFamily="18" charset="-120"/>
              </a:rPr>
              <a:t>the service</a:t>
            </a:r>
            <a:r>
              <a:rPr lang="en-US" altLang="zh-TW" sz="2400" b="1" smtClean="0">
                <a:solidFill>
                  <a:srgbClr val="000000"/>
                </a:solidFill>
                <a:ea typeface="新細明體" pitchFamily="18" charset="-120"/>
              </a:rPr>
              <a:t> of an </a:t>
            </a:r>
            <a:r>
              <a:rPr lang="en-US" altLang="zh-TW" sz="2400" b="1" smtClean="0">
                <a:solidFill>
                  <a:srgbClr val="FF0000"/>
                </a:solidFill>
                <a:ea typeface="新細明體" pitchFamily="18" charset="-120"/>
              </a:rPr>
              <a:t>error</a:t>
            </a:r>
          </a:p>
          <a:p>
            <a:r>
              <a:rPr lang="en-US" altLang="zh-TW" sz="2400" b="1" smtClean="0">
                <a:ea typeface="新細明體" pitchFamily="18" charset="-120"/>
              </a:rPr>
              <a:t>If an alpha particle hits a DRAM memory cell, is it a fault/error/failure if it doesn’t change the value? </a:t>
            </a:r>
          </a:p>
          <a:p>
            <a:pPr lvl="1"/>
            <a:r>
              <a:rPr lang="en-US" altLang="zh-TW" sz="2000" b="1" smtClean="0">
                <a:ea typeface="新細明體" pitchFamily="18" charset="-120"/>
              </a:rPr>
              <a:t>Is it a fault/error/failure if the memory doesn’t access the changed bit? </a:t>
            </a:r>
          </a:p>
          <a:p>
            <a:pPr lvl="1"/>
            <a:r>
              <a:rPr lang="en-US" altLang="zh-TW" sz="2000" b="1" smtClean="0">
                <a:ea typeface="新細明體" pitchFamily="18" charset="-120"/>
              </a:rPr>
              <a:t>Did a fault/error/failure still occur if the memory had error correction and delivered the corrected value to the CPU? </a:t>
            </a:r>
          </a:p>
          <a:p>
            <a:r>
              <a:rPr lang="en-US" altLang="zh-TW" sz="2400" b="1" smtClean="0">
                <a:solidFill>
                  <a:srgbClr val="000000"/>
                </a:solidFill>
                <a:ea typeface="新細明體" pitchFamily="18" charset="-120"/>
              </a:rPr>
              <a:t>An alpha particle hitting a DRAM can be a </a:t>
            </a:r>
            <a:r>
              <a:rPr lang="en-US" altLang="zh-TW" sz="2400" b="1" smtClean="0">
                <a:solidFill>
                  <a:srgbClr val="FF0000"/>
                </a:solidFill>
                <a:ea typeface="新細明體" pitchFamily="18" charset="-120"/>
              </a:rPr>
              <a:t>fault</a:t>
            </a:r>
            <a:endParaRPr lang="en-US" altLang="zh-TW" sz="2400" b="1" i="1" smtClean="0">
              <a:solidFill>
                <a:srgbClr val="000000"/>
              </a:solidFill>
              <a:ea typeface="新細明體" pitchFamily="18" charset="-120"/>
            </a:endParaRPr>
          </a:p>
          <a:p>
            <a:r>
              <a:rPr lang="en-US" altLang="zh-TW" sz="2400" b="1" smtClean="0">
                <a:solidFill>
                  <a:srgbClr val="000000"/>
                </a:solidFill>
                <a:ea typeface="新細明體" pitchFamily="18" charset="-120"/>
              </a:rPr>
              <a:t>If it changes the memory, it creates an </a:t>
            </a:r>
            <a:r>
              <a:rPr lang="en-US" altLang="zh-TW" sz="2400" b="1" smtClean="0">
                <a:solidFill>
                  <a:srgbClr val="FF0000"/>
                </a:solidFill>
                <a:ea typeface="新細明體" pitchFamily="18" charset="-120"/>
              </a:rPr>
              <a:t>error</a:t>
            </a:r>
            <a:endParaRPr lang="en-US" altLang="zh-TW" sz="2400" b="1" smtClean="0">
              <a:solidFill>
                <a:srgbClr val="000000"/>
              </a:solidFill>
              <a:ea typeface="新細明體" pitchFamily="18" charset="-120"/>
            </a:endParaRPr>
          </a:p>
          <a:p>
            <a:r>
              <a:rPr lang="en-US" altLang="zh-TW" sz="2400" b="1" smtClean="0">
                <a:solidFill>
                  <a:srgbClr val="000000"/>
                </a:solidFill>
                <a:ea typeface="新細明體" pitchFamily="18" charset="-120"/>
              </a:rPr>
              <a:t>Error remains </a:t>
            </a:r>
            <a:r>
              <a:rPr lang="en-US" altLang="zh-TW" sz="2400" b="1" smtClean="0">
                <a:solidFill>
                  <a:srgbClr val="FF0000"/>
                </a:solidFill>
                <a:ea typeface="新細明體" pitchFamily="18" charset="-120"/>
              </a:rPr>
              <a:t>latent</a:t>
            </a:r>
            <a:r>
              <a:rPr lang="en-US" altLang="zh-TW" sz="2400" b="1" smtClean="0">
                <a:solidFill>
                  <a:srgbClr val="000000"/>
                </a:solidFill>
                <a:ea typeface="新細明體" pitchFamily="18" charset="-120"/>
              </a:rPr>
              <a:t> until affected memory word is read</a:t>
            </a:r>
            <a:endParaRPr lang="en-US" altLang="zh-TW" sz="2400" b="1" i="1" smtClean="0">
              <a:solidFill>
                <a:srgbClr val="000000"/>
              </a:solidFill>
              <a:ea typeface="新細明體" pitchFamily="18" charset="-120"/>
            </a:endParaRPr>
          </a:p>
          <a:p>
            <a:r>
              <a:rPr lang="en-US" altLang="zh-TW" sz="2400" b="1" smtClean="0">
                <a:solidFill>
                  <a:srgbClr val="000000"/>
                </a:solidFill>
                <a:ea typeface="新細明體" pitchFamily="18" charset="-120"/>
              </a:rPr>
              <a:t>If the effected word error affects the delivered service, a </a:t>
            </a:r>
            <a:r>
              <a:rPr lang="en-US" altLang="zh-TW" sz="2400" b="1" smtClean="0">
                <a:solidFill>
                  <a:srgbClr val="FF0000"/>
                </a:solidFill>
                <a:ea typeface="新細明體" pitchFamily="18" charset="-120"/>
              </a:rPr>
              <a:t>failure</a:t>
            </a:r>
            <a:r>
              <a:rPr lang="en-US" altLang="zh-TW" sz="2400" b="1" smtClean="0">
                <a:solidFill>
                  <a:srgbClr val="000000"/>
                </a:solidFill>
                <a:ea typeface="新細明體" pitchFamily="18" charset="-120"/>
              </a:rPr>
              <a:t> occurs</a:t>
            </a:r>
            <a:endParaRPr lang="en-US" altLang="zh-TW" sz="2400" b="1" smtClean="0">
              <a:solidFill>
                <a:srgbClr val="000000"/>
              </a:solidFill>
              <a:latin typeface="Times" pitchFamily="18" charset="0"/>
              <a:ea typeface="新細明體" pitchFamily="18" charset="-120"/>
            </a:endParaRPr>
          </a:p>
        </p:txBody>
      </p:sp>
    </p:spTree>
    <p:extLst>
      <p:ext uri="{BB962C8B-B14F-4D97-AF65-F5344CB8AC3E}">
        <p14:creationId xmlns:p14="http://schemas.microsoft.com/office/powerpoint/2010/main" val="796768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98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9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ea typeface="新細明體" pitchFamily="18" charset="-120"/>
              </a:rPr>
              <a:t>Fault Categories</a:t>
            </a:r>
          </a:p>
        </p:txBody>
      </p:sp>
      <p:sp>
        <p:nvSpPr>
          <p:cNvPr id="11267" name="Rectangle 3"/>
          <p:cNvSpPr>
            <a:spLocks noGrp="1" noChangeArrowheads="1"/>
          </p:cNvSpPr>
          <p:nvPr>
            <p:ph type="body" idx="1"/>
          </p:nvPr>
        </p:nvSpPr>
        <p:spPr>
          <a:xfrm>
            <a:off x="762000" y="1371600"/>
            <a:ext cx="7924800" cy="5029200"/>
          </a:xfrm>
        </p:spPr>
        <p:txBody>
          <a:bodyPr/>
          <a:lstStyle/>
          <a:p>
            <a:pPr marL="457200" indent="-457200">
              <a:buFontTx/>
              <a:buAutoNum type="arabicPeriod"/>
            </a:pPr>
            <a:r>
              <a:rPr lang="en-US" altLang="zh-TW" sz="2000" smtClean="0">
                <a:solidFill>
                  <a:srgbClr val="0332B7"/>
                </a:solidFill>
                <a:ea typeface="新細明體" pitchFamily="18" charset="-120"/>
              </a:rPr>
              <a:t>Hardware faults:</a:t>
            </a:r>
            <a:r>
              <a:rPr lang="en-US" altLang="zh-TW" sz="2000" smtClean="0">
                <a:ea typeface="新細明體" pitchFamily="18" charset="-120"/>
              </a:rPr>
              <a:t> Devices that fail, such alpha particle hitting a memory cell</a:t>
            </a:r>
          </a:p>
          <a:p>
            <a:pPr marL="457200" indent="-457200">
              <a:buFontTx/>
              <a:buAutoNum type="arabicPeriod"/>
            </a:pPr>
            <a:r>
              <a:rPr lang="en-US" altLang="zh-TW" sz="2000" smtClean="0">
                <a:solidFill>
                  <a:srgbClr val="0332B7"/>
                </a:solidFill>
                <a:ea typeface="新細明體" pitchFamily="18" charset="-120"/>
              </a:rPr>
              <a:t>Design faults:</a:t>
            </a:r>
            <a:r>
              <a:rPr lang="en-US" altLang="zh-TW" sz="2000" smtClean="0">
                <a:ea typeface="新細明體" pitchFamily="18" charset="-120"/>
              </a:rPr>
              <a:t> Faults in software (usually) and hardware design (occasionally)</a:t>
            </a:r>
          </a:p>
          <a:p>
            <a:pPr marL="457200" indent="-457200">
              <a:buFontTx/>
              <a:buAutoNum type="arabicPeriod"/>
            </a:pPr>
            <a:r>
              <a:rPr lang="en-US" altLang="zh-TW" sz="2000" smtClean="0">
                <a:solidFill>
                  <a:srgbClr val="0332B7"/>
                </a:solidFill>
                <a:ea typeface="新細明體" pitchFamily="18" charset="-120"/>
              </a:rPr>
              <a:t>Operation faults:</a:t>
            </a:r>
            <a:r>
              <a:rPr lang="en-US" altLang="zh-TW" sz="2000" smtClean="0">
                <a:ea typeface="新細明體" pitchFamily="18" charset="-120"/>
              </a:rPr>
              <a:t> Mistakes by operations and maintenance personnel</a:t>
            </a:r>
          </a:p>
          <a:p>
            <a:pPr marL="457200" indent="-457200">
              <a:buFontTx/>
              <a:buAutoNum type="arabicPeriod"/>
            </a:pPr>
            <a:r>
              <a:rPr lang="en-US" altLang="zh-TW" sz="2000" smtClean="0">
                <a:solidFill>
                  <a:srgbClr val="0332B7"/>
                </a:solidFill>
                <a:ea typeface="新細明體" pitchFamily="18" charset="-120"/>
              </a:rPr>
              <a:t>Environmental faults:</a:t>
            </a:r>
            <a:r>
              <a:rPr lang="en-US" altLang="zh-TW" sz="2000" smtClean="0">
                <a:ea typeface="新細明體" pitchFamily="18" charset="-120"/>
              </a:rPr>
              <a:t> Fire, flood, earthquake, power failure, and sabotage</a:t>
            </a:r>
          </a:p>
          <a:p>
            <a:pPr marL="457200" indent="-457200"/>
            <a:r>
              <a:rPr lang="en-US" altLang="zh-TW" sz="2000" smtClean="0">
                <a:ea typeface="新細明體" pitchFamily="18" charset="-120"/>
              </a:rPr>
              <a:t>Also by duration: </a:t>
            </a:r>
          </a:p>
          <a:p>
            <a:pPr marL="457200" indent="-457200">
              <a:buFontTx/>
              <a:buAutoNum type="arabicPeriod"/>
            </a:pPr>
            <a:r>
              <a:rPr lang="en-US" altLang="zh-TW" sz="2000" u="sng" smtClean="0">
                <a:solidFill>
                  <a:srgbClr val="0332B7"/>
                </a:solidFill>
                <a:ea typeface="新細明體" pitchFamily="18" charset="-120"/>
              </a:rPr>
              <a:t>Transient faults</a:t>
            </a:r>
            <a:r>
              <a:rPr lang="en-US" altLang="zh-TW" sz="2000" smtClean="0">
                <a:ea typeface="新細明體" pitchFamily="18" charset="-120"/>
              </a:rPr>
              <a:t> exist for limited time and not recurring </a:t>
            </a:r>
          </a:p>
          <a:p>
            <a:pPr marL="457200" indent="-457200">
              <a:buFontTx/>
              <a:buAutoNum type="arabicPeriod"/>
            </a:pPr>
            <a:r>
              <a:rPr lang="en-US" altLang="zh-TW" sz="2000" u="sng" smtClean="0">
                <a:solidFill>
                  <a:srgbClr val="0332B7"/>
                </a:solidFill>
                <a:ea typeface="新細明體" pitchFamily="18" charset="-120"/>
              </a:rPr>
              <a:t>Intermittent faults</a:t>
            </a:r>
            <a:r>
              <a:rPr lang="en-US" altLang="zh-TW" sz="2000" smtClean="0">
                <a:ea typeface="新細明體" pitchFamily="18" charset="-120"/>
              </a:rPr>
              <a:t> cause a system to oscillate between faulty and fault-free operation </a:t>
            </a:r>
          </a:p>
          <a:p>
            <a:pPr marL="457200" indent="-457200">
              <a:buFontTx/>
              <a:buAutoNum type="arabicPeriod"/>
            </a:pPr>
            <a:r>
              <a:rPr lang="en-US" altLang="zh-TW" sz="2000" u="sng" smtClean="0">
                <a:solidFill>
                  <a:srgbClr val="0332B7"/>
                </a:solidFill>
                <a:ea typeface="新細明體" pitchFamily="18" charset="-120"/>
              </a:rPr>
              <a:t>Permanent faults</a:t>
            </a:r>
            <a:r>
              <a:rPr lang="en-US" altLang="zh-TW" sz="2000" smtClean="0">
                <a:ea typeface="新細明體" pitchFamily="18" charset="-120"/>
              </a:rPr>
              <a:t> do not correct themselves over time</a:t>
            </a:r>
          </a:p>
        </p:txBody>
      </p:sp>
    </p:spTree>
    <p:extLst>
      <p:ext uri="{BB962C8B-B14F-4D97-AF65-F5344CB8AC3E}">
        <p14:creationId xmlns:p14="http://schemas.microsoft.com/office/powerpoint/2010/main" val="16921646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152400"/>
            <a:ext cx="7772400" cy="1143000"/>
          </a:xfrm>
        </p:spPr>
        <p:txBody>
          <a:bodyPr lIns="92075" tIns="46038" rIns="92075" bIns="46038"/>
          <a:lstStyle/>
          <a:p>
            <a:r>
              <a:rPr lang="en-US" altLang="zh-TW" sz="2400" smtClean="0">
                <a:ea typeface="新細明體" pitchFamily="18" charset="-120"/>
              </a:rPr>
              <a:t>Fault Tolerance vs Disaster Tolerance</a:t>
            </a:r>
            <a:endParaRPr lang="en-US" altLang="zh-TW" smtClean="0">
              <a:ea typeface="新細明體" pitchFamily="18" charset="-120"/>
            </a:endParaRPr>
          </a:p>
        </p:txBody>
      </p:sp>
      <p:sp>
        <p:nvSpPr>
          <p:cNvPr id="121859" name="Rectangle 3"/>
          <p:cNvSpPr>
            <a:spLocks noGrp="1" noChangeArrowheads="1"/>
          </p:cNvSpPr>
          <p:nvPr>
            <p:ph type="body" idx="1"/>
          </p:nvPr>
        </p:nvSpPr>
        <p:spPr>
          <a:xfrm>
            <a:off x="0" y="1295400"/>
            <a:ext cx="7391400" cy="4800600"/>
          </a:xfrm>
        </p:spPr>
        <p:txBody>
          <a:bodyPr lIns="92075" tIns="46038" rIns="92075" bIns="46038"/>
          <a:lstStyle/>
          <a:p>
            <a:r>
              <a:rPr lang="en-US" altLang="zh-TW" sz="2400" b="1" smtClean="0">
                <a:ea typeface="新細明體" pitchFamily="18" charset="-120"/>
              </a:rPr>
              <a:t>Fault-Tolerance (or more properly, Error-Tolerance):</a:t>
            </a:r>
            <a:r>
              <a:rPr lang="en-US" altLang="zh-TW" sz="2400" smtClean="0">
                <a:ea typeface="新細明體" pitchFamily="18" charset="-120"/>
              </a:rPr>
              <a:t> mask local faults</a:t>
            </a:r>
            <a:br>
              <a:rPr lang="en-US" altLang="zh-TW" sz="2400" smtClean="0">
                <a:ea typeface="新細明體" pitchFamily="18" charset="-120"/>
              </a:rPr>
            </a:br>
            <a:r>
              <a:rPr lang="en-US" altLang="zh-TW" sz="2400" smtClean="0">
                <a:ea typeface="新細明體" pitchFamily="18" charset="-120"/>
              </a:rPr>
              <a:t>(prevent errors from becoming failures)</a:t>
            </a:r>
          </a:p>
          <a:p>
            <a:pPr lvl="1"/>
            <a:r>
              <a:rPr lang="en-US" altLang="zh-TW" sz="2000" smtClean="0">
                <a:ea typeface="新細明體" pitchFamily="18" charset="-120"/>
              </a:rPr>
              <a:t>RAID disks</a:t>
            </a:r>
          </a:p>
          <a:p>
            <a:pPr lvl="1"/>
            <a:r>
              <a:rPr lang="en-US" altLang="zh-TW" sz="2000" smtClean="0">
                <a:ea typeface="新細明體" pitchFamily="18" charset="-120"/>
              </a:rPr>
              <a:t>Uninterruptible Power Supplies</a:t>
            </a:r>
          </a:p>
          <a:p>
            <a:pPr lvl="1"/>
            <a:r>
              <a:rPr lang="en-US" altLang="zh-TW" sz="2000" smtClean="0">
                <a:ea typeface="新細明體" pitchFamily="18" charset="-120"/>
              </a:rPr>
              <a:t>Cluster Failover  </a:t>
            </a:r>
          </a:p>
          <a:p>
            <a:r>
              <a:rPr lang="en-US" altLang="zh-TW" sz="2400" b="1" smtClean="0">
                <a:ea typeface="新細明體" pitchFamily="18" charset="-120"/>
              </a:rPr>
              <a:t>Disaster Tolerance:</a:t>
            </a:r>
            <a:r>
              <a:rPr lang="en-US" altLang="zh-TW" sz="2400" smtClean="0">
                <a:ea typeface="新細明體" pitchFamily="18" charset="-120"/>
              </a:rPr>
              <a:t> masks site errors</a:t>
            </a:r>
            <a:br>
              <a:rPr lang="en-US" altLang="zh-TW" sz="2400" smtClean="0">
                <a:ea typeface="新細明體" pitchFamily="18" charset="-120"/>
              </a:rPr>
            </a:br>
            <a:r>
              <a:rPr lang="en-US" altLang="zh-TW" sz="2400" smtClean="0">
                <a:ea typeface="新細明體" pitchFamily="18" charset="-120"/>
              </a:rPr>
              <a:t>(prevent site errors from causing service failures)</a:t>
            </a:r>
          </a:p>
          <a:p>
            <a:pPr lvl="1"/>
            <a:r>
              <a:rPr lang="en-US" altLang="zh-TW" sz="2000" smtClean="0">
                <a:ea typeface="新細明體" pitchFamily="18" charset="-120"/>
              </a:rPr>
              <a:t>Protects against fire, flood, sabotage,..</a:t>
            </a:r>
          </a:p>
          <a:p>
            <a:pPr lvl="1"/>
            <a:r>
              <a:rPr lang="en-US" altLang="zh-TW" sz="2000" smtClean="0">
                <a:ea typeface="新細明體" pitchFamily="18" charset="-120"/>
              </a:rPr>
              <a:t>Redundant system and service at remote site.</a:t>
            </a:r>
          </a:p>
          <a:p>
            <a:pPr lvl="1"/>
            <a:r>
              <a:rPr lang="en-US" altLang="zh-TW" sz="2000" smtClean="0">
                <a:ea typeface="新細明體" pitchFamily="18" charset="-120"/>
              </a:rPr>
              <a:t>Use design diversity   </a:t>
            </a:r>
          </a:p>
        </p:txBody>
      </p:sp>
      <p:pic>
        <p:nvPicPr>
          <p:cNvPr id="121860" name="blowup.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18859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334963" y="6172200"/>
            <a:ext cx="4157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zh-TW" sz="1000" b="0">
                <a:latin typeface="Comic Sans MS" pitchFamily="66" charset="0"/>
              </a:rPr>
              <a:t>From Jim Gray’s “Talk at UC Berkeley on Fault Tolerance " 11/9/00</a:t>
            </a:r>
          </a:p>
        </p:txBody>
      </p:sp>
    </p:spTree>
    <p:extLst>
      <p:ext uri="{BB962C8B-B14F-4D97-AF65-F5344CB8AC3E}">
        <p14:creationId xmlns:p14="http://schemas.microsoft.com/office/powerpoint/2010/main" val="12763387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left)">
                                      <p:cBhvr>
                                        <p:cTn id="7" dur="500"/>
                                        <p:tgtEl>
                                          <p:spTgt spid="1218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1859">
                                            <p:txEl>
                                              <p:pRg st="1" end="1"/>
                                            </p:txEl>
                                          </p:spTgt>
                                        </p:tgtEl>
                                        <p:attrNameLst>
                                          <p:attrName>style.visibility</p:attrName>
                                        </p:attrNameLst>
                                      </p:cBhvr>
                                      <p:to>
                                        <p:strVal val="visible"/>
                                      </p:to>
                                    </p:set>
                                    <p:animEffect transition="in" filter="wipe(left)">
                                      <p:cBhvr>
                                        <p:cTn id="10" dur="500"/>
                                        <p:tgtEl>
                                          <p:spTgt spid="12185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Effect transition="in" filter="wipe(left)">
                                      <p:cBhvr>
                                        <p:cTn id="13" dur="500"/>
                                        <p:tgtEl>
                                          <p:spTgt spid="12185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1859">
                                            <p:txEl>
                                              <p:pRg st="3" end="3"/>
                                            </p:txEl>
                                          </p:spTgt>
                                        </p:tgtEl>
                                        <p:attrNameLst>
                                          <p:attrName>style.visibility</p:attrName>
                                        </p:attrNameLst>
                                      </p:cBhvr>
                                      <p:to>
                                        <p:strVal val="visible"/>
                                      </p:to>
                                    </p:set>
                                    <p:animEffect transition="in" filter="wipe(left)">
                                      <p:cBhvr>
                                        <p:cTn id="16" dur="500"/>
                                        <p:tgtEl>
                                          <p:spTgt spid="121859">
                                            <p:txEl>
                                              <p:pRg st="3" end="3"/>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21859">
                                            <p:txEl>
                                              <p:pRg st="4" end="4"/>
                                            </p:txEl>
                                          </p:spTgt>
                                        </p:tgtEl>
                                        <p:attrNameLst>
                                          <p:attrName>style.visibility</p:attrName>
                                        </p:attrNameLst>
                                      </p:cBhvr>
                                      <p:to>
                                        <p:strVal val="visible"/>
                                      </p:to>
                                    </p:set>
                                    <p:animEffect transition="in" filter="wipe(left)">
                                      <p:cBhvr>
                                        <p:cTn id="20" dur="500"/>
                                        <p:tgtEl>
                                          <p:spTgt spid="121859">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1859">
                                            <p:txEl>
                                              <p:pRg st="5" end="5"/>
                                            </p:txEl>
                                          </p:spTgt>
                                        </p:tgtEl>
                                        <p:attrNameLst>
                                          <p:attrName>style.visibility</p:attrName>
                                        </p:attrNameLst>
                                      </p:cBhvr>
                                      <p:to>
                                        <p:strVal val="visible"/>
                                      </p:to>
                                    </p:set>
                                    <p:animEffect transition="in" filter="wipe(left)">
                                      <p:cBhvr>
                                        <p:cTn id="23" dur="500"/>
                                        <p:tgtEl>
                                          <p:spTgt spid="121859">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1859">
                                            <p:txEl>
                                              <p:pRg st="6" end="6"/>
                                            </p:txEl>
                                          </p:spTgt>
                                        </p:tgtEl>
                                        <p:attrNameLst>
                                          <p:attrName>style.visibility</p:attrName>
                                        </p:attrNameLst>
                                      </p:cBhvr>
                                      <p:to>
                                        <p:strVal val="visible"/>
                                      </p:to>
                                    </p:set>
                                    <p:animEffect transition="in" filter="wipe(left)">
                                      <p:cBhvr>
                                        <p:cTn id="26" dur="500"/>
                                        <p:tgtEl>
                                          <p:spTgt spid="121859">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1859">
                                            <p:txEl>
                                              <p:pRg st="7" end="7"/>
                                            </p:txEl>
                                          </p:spTgt>
                                        </p:tgtEl>
                                        <p:attrNameLst>
                                          <p:attrName>style.visibility</p:attrName>
                                        </p:attrNameLst>
                                      </p:cBhvr>
                                      <p:to>
                                        <p:strVal val="visible"/>
                                      </p:to>
                                    </p:set>
                                    <p:animEffect transition="in" filter="wipe(left)">
                                      <p:cBhvr>
                                        <p:cTn id="29" dur="500"/>
                                        <p:tgtEl>
                                          <p:spTgt spid="121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0" restart="whenNotActive" fill="hold" evtFilter="cancelBubble" nodeType="interactiveSeq">
                <p:stCondLst>
                  <p:cond evt="onClick" delay="0">
                    <p:tgtEl>
                      <p:spTgt spid="121860"/>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2" presetClass="mediacall" presetSubtype="0" fill="hold" nodeType="clickEffect">
                                  <p:stCondLst>
                                    <p:cond delay="0"/>
                                  </p:stCondLst>
                                  <p:childTnLst>
                                    <p:cmd type="call" cmd="togglePause">
                                      <p:cBhvr>
                                        <p:cTn id="34" dur="1" fill="hold"/>
                                        <p:tgtEl>
                                          <p:spTgt spid="121860"/>
                                        </p:tgtEl>
                                      </p:cBhvr>
                                    </p:cmd>
                                  </p:childTnLst>
                                </p:cTn>
                              </p:par>
                            </p:childTnLst>
                          </p:cTn>
                        </p:par>
                      </p:childTnLst>
                    </p:cTn>
                  </p:par>
                </p:childTnLst>
              </p:cTn>
              <p:nextCondLst>
                <p:cond evt="onClick" delay="0">
                  <p:tgtEl>
                    <p:spTgt spid="121860"/>
                  </p:tgtEl>
                </p:cond>
              </p:nextCondLst>
            </p:seq>
            <p:video>
              <p:cMediaNode>
                <p:cTn id="35" fill="hold" display="0">
                  <p:stCondLst>
                    <p:cond delay="indefinite"/>
                  </p:stCondLst>
                  <p:endCondLst>
                    <p:cond evt="onNext" delay="0">
                      <p:tgtEl>
                        <p:sldTgt/>
                      </p:tgtEl>
                    </p:cond>
                    <p:cond evt="onPrev" delay="0">
                      <p:tgtEl>
                        <p:sldTgt/>
                      </p:tgtEl>
                    </p:cond>
                  </p:endCondLst>
                </p:cTn>
                <p:tgtEl>
                  <p:spTgt spid="121860"/>
                </p:tgtEl>
              </p:cMediaNode>
            </p:video>
          </p:childTnLst>
        </p:cTn>
      </p:par>
    </p:tnLst>
    <p:bldLst>
      <p:bldP spid="121859" grpId="0" build="p" autoUpdateAnimBg="0"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09600" y="152400"/>
            <a:ext cx="7772400" cy="1143000"/>
          </a:xfrm>
        </p:spPr>
        <p:txBody>
          <a:bodyPr lIns="92075" tIns="46038" rIns="92075" bIns="46038"/>
          <a:lstStyle/>
          <a:p>
            <a:pPr>
              <a:lnSpc>
                <a:spcPct val="60000"/>
              </a:lnSpc>
            </a:pPr>
            <a:r>
              <a:rPr lang="en-US" altLang="zh-TW" smtClean="0">
                <a:ea typeface="新細明體" pitchFamily="18" charset="-120"/>
              </a:rPr>
              <a:t>Case Studies - Tandem Trends</a:t>
            </a:r>
            <a:br>
              <a:rPr lang="en-US" altLang="zh-TW" smtClean="0">
                <a:ea typeface="新細明體" pitchFamily="18" charset="-120"/>
              </a:rPr>
            </a:br>
            <a:r>
              <a:rPr lang="en-US" altLang="zh-TW" smtClean="0">
                <a:ea typeface="新細明體" pitchFamily="18" charset="-120"/>
              </a:rPr>
              <a:t> </a:t>
            </a:r>
            <a:r>
              <a:rPr lang="en-US" altLang="zh-TW" sz="1800" smtClean="0">
                <a:ea typeface="新細明體" pitchFamily="18" charset="-120"/>
              </a:rPr>
              <a:t>Reported MTTF by Component</a:t>
            </a:r>
          </a:p>
        </p:txBody>
      </p:sp>
      <p:graphicFrame>
        <p:nvGraphicFramePr>
          <p:cNvPr id="1026" name="Object 3"/>
          <p:cNvGraphicFramePr>
            <a:graphicFrameLocks/>
          </p:cNvGraphicFramePr>
          <p:nvPr/>
        </p:nvGraphicFramePr>
        <p:xfrm>
          <a:off x="2057400" y="1295400"/>
          <a:ext cx="4864100" cy="3009900"/>
        </p:xfrm>
        <a:graphic>
          <a:graphicData uri="http://schemas.openxmlformats.org/presentationml/2006/ole">
            <mc:AlternateContent xmlns:mc="http://schemas.openxmlformats.org/markup-compatibility/2006">
              <mc:Choice xmlns:v="urn:schemas-microsoft-com:vml" Requires="v">
                <p:oleObj spid="_x0000_s14361" name="Document" r:id="rId4" imgW="5456520" imgH="3454560" progId="Word.Document.8">
                  <p:embed/>
                </p:oleObj>
              </mc:Choice>
              <mc:Fallback>
                <p:oleObj name="Document" r:id="rId4" imgW="5456520" imgH="34545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295400"/>
                        <a:ext cx="4864100" cy="3009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4"/>
          <p:cNvSpPr>
            <a:spLocks noGrp="1" noChangeArrowheads="1"/>
          </p:cNvSpPr>
          <p:nvPr>
            <p:ph type="body" idx="1"/>
          </p:nvPr>
        </p:nvSpPr>
        <p:spPr>
          <a:xfrm>
            <a:off x="838200" y="4343400"/>
            <a:ext cx="7467600" cy="2133600"/>
          </a:xfrm>
        </p:spPr>
        <p:txBody>
          <a:bodyPr lIns="92075" tIns="46038" rIns="92075" bIns="46038"/>
          <a:lstStyle/>
          <a:p>
            <a:pPr marL="285750" indent="-285750" defTabSz="1138238">
              <a:spcBef>
                <a:spcPct val="0"/>
              </a:spcBef>
              <a:buFontTx/>
              <a:buNone/>
            </a:pPr>
            <a:r>
              <a:rPr lang="en-US" altLang="zh-TW" sz="1400" b="1" smtClean="0">
                <a:ea typeface="新細明體" pitchFamily="18" charset="-120"/>
              </a:rPr>
              <a:t>		      	</a:t>
            </a:r>
            <a:r>
              <a:rPr lang="en-US" altLang="zh-TW" sz="1600" b="1" u="sng" smtClean="0">
                <a:ea typeface="新細明體" pitchFamily="18" charset="-120"/>
              </a:rPr>
              <a:t>1985	1987	1990</a:t>
            </a:r>
            <a:endParaRPr lang="en-US" altLang="zh-TW" sz="1600" b="1" smtClean="0">
              <a:ea typeface="新細明體" pitchFamily="18" charset="-120"/>
            </a:endParaRPr>
          </a:p>
          <a:p>
            <a:pPr marL="285750" indent="-285750" defTabSz="1138238">
              <a:spcBef>
                <a:spcPct val="0"/>
              </a:spcBef>
              <a:buFontTx/>
              <a:buNone/>
            </a:pPr>
            <a:r>
              <a:rPr lang="en-US" altLang="zh-TW" sz="1400" b="1" smtClean="0">
                <a:ea typeface="新細明體" pitchFamily="18" charset="-120"/>
              </a:rPr>
              <a:t>SOFTWARE	   2	  53	  33	Years</a:t>
            </a:r>
          </a:p>
          <a:p>
            <a:pPr marL="285750" indent="-285750" defTabSz="1138238">
              <a:spcBef>
                <a:spcPct val="0"/>
              </a:spcBef>
              <a:buFontTx/>
              <a:buNone/>
            </a:pPr>
            <a:r>
              <a:rPr lang="en-US" altLang="zh-TW" sz="1400" b="1" smtClean="0">
                <a:ea typeface="新細明體" pitchFamily="18" charset="-120"/>
              </a:rPr>
              <a:t>HARDWARE	 29	  91	310	Years</a:t>
            </a:r>
          </a:p>
          <a:p>
            <a:pPr marL="285750" indent="-285750" defTabSz="1138238">
              <a:spcBef>
                <a:spcPct val="0"/>
              </a:spcBef>
              <a:buFontTx/>
              <a:buNone/>
            </a:pPr>
            <a:r>
              <a:rPr lang="en-US" altLang="zh-TW" sz="1400" b="1" smtClean="0">
                <a:ea typeface="新細明體" pitchFamily="18" charset="-120"/>
              </a:rPr>
              <a:t>MAINTENANCE	  45 	162	409	Years</a:t>
            </a:r>
          </a:p>
          <a:p>
            <a:pPr marL="285750" indent="-285750" defTabSz="1138238">
              <a:spcBef>
                <a:spcPct val="0"/>
              </a:spcBef>
              <a:buFontTx/>
              <a:buNone/>
            </a:pPr>
            <a:r>
              <a:rPr lang="en-US" altLang="zh-TW" sz="1400" b="1" smtClean="0">
                <a:ea typeface="新細明體" pitchFamily="18" charset="-120"/>
              </a:rPr>
              <a:t>OPERATIONS	  99 	171	136	Years</a:t>
            </a:r>
          </a:p>
          <a:p>
            <a:pPr marL="285750" indent="-285750" defTabSz="1138238">
              <a:spcBef>
                <a:spcPct val="0"/>
              </a:spcBef>
              <a:buFontTx/>
              <a:buNone/>
            </a:pPr>
            <a:r>
              <a:rPr lang="en-US" altLang="zh-TW" sz="1400" b="1" u="sng" smtClean="0">
                <a:ea typeface="新細明體" pitchFamily="18" charset="-120"/>
              </a:rPr>
              <a:t>ENVIRONMENT	142	214	346	Years</a:t>
            </a:r>
          </a:p>
          <a:p>
            <a:pPr marL="285750" indent="-285750" defTabSz="1138238">
              <a:spcBef>
                <a:spcPct val="0"/>
              </a:spcBef>
              <a:buFontTx/>
              <a:buNone/>
            </a:pPr>
            <a:r>
              <a:rPr lang="en-US" altLang="zh-TW" sz="1800" b="1" smtClean="0">
                <a:ea typeface="新細明體" pitchFamily="18" charset="-120"/>
              </a:rPr>
              <a:t>SYSTEM		8	20	21	Years</a:t>
            </a:r>
          </a:p>
          <a:p>
            <a:pPr marL="285750" indent="-285750" defTabSz="1138238">
              <a:spcBef>
                <a:spcPct val="0"/>
              </a:spcBef>
              <a:buFontTx/>
              <a:buNone/>
            </a:pPr>
            <a:r>
              <a:rPr lang="en-US" altLang="zh-TW" sz="1800" smtClean="0">
                <a:solidFill>
                  <a:srgbClr val="FF0000"/>
                </a:solidFill>
                <a:ea typeface="新細明體" pitchFamily="18" charset="-120"/>
              </a:rPr>
              <a:t>Problem:  Systematic Under-reporting</a:t>
            </a:r>
            <a:endParaRPr lang="en-US" altLang="zh-TW" sz="1600" smtClean="0">
              <a:ea typeface="新細明體" pitchFamily="18" charset="-120"/>
            </a:endParaRPr>
          </a:p>
          <a:p>
            <a:pPr marL="285750" indent="-285750" defTabSz="1138238">
              <a:spcBef>
                <a:spcPct val="0"/>
              </a:spcBef>
              <a:buFontTx/>
              <a:buNone/>
            </a:pPr>
            <a:endParaRPr lang="en-US" altLang="zh-TW" sz="1600" smtClean="0">
              <a:ea typeface="新細明體" pitchFamily="18" charset="-120"/>
            </a:endParaRPr>
          </a:p>
        </p:txBody>
      </p:sp>
      <p:sp>
        <p:nvSpPr>
          <p:cNvPr id="1029" name="Text Box 5"/>
          <p:cNvSpPr txBox="1">
            <a:spLocks noChangeArrowheads="1"/>
          </p:cNvSpPr>
          <p:nvPr/>
        </p:nvSpPr>
        <p:spPr bwMode="auto">
          <a:xfrm>
            <a:off x="304800" y="6248400"/>
            <a:ext cx="4157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zh-TW" sz="1000" b="0">
                <a:latin typeface="Comic Sans MS" pitchFamily="66" charset="0"/>
              </a:rPr>
              <a:t>From Jim Gray’s “Talk at UC Berkeley on Fault Tolerance " 11/9/00</a:t>
            </a:r>
          </a:p>
        </p:txBody>
      </p:sp>
    </p:spTree>
    <p:extLst>
      <p:ext uri="{BB962C8B-B14F-4D97-AF65-F5344CB8AC3E}">
        <p14:creationId xmlns:p14="http://schemas.microsoft.com/office/powerpoint/2010/main" val="3102027136"/>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304800"/>
            <a:ext cx="8686800" cy="685800"/>
          </a:xfrm>
        </p:spPr>
        <p:txBody>
          <a:bodyPr>
            <a:norm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HW Failures in Real Systems: Tertiary Disks</a:t>
            </a:r>
          </a:p>
        </p:txBody>
      </p:sp>
      <p:graphicFrame>
        <p:nvGraphicFramePr>
          <p:cNvPr id="2050" name="Object 3"/>
          <p:cNvGraphicFramePr>
            <a:graphicFrameLocks noGrp="1" noChangeAspect="1"/>
          </p:cNvGraphicFramePr>
          <p:nvPr>
            <p:ph type="body" idx="1"/>
          </p:nvPr>
        </p:nvGraphicFramePr>
        <p:xfrm>
          <a:off x="-2590800" y="3124200"/>
          <a:ext cx="11049000" cy="3360738"/>
        </p:xfrm>
        <a:graphic>
          <a:graphicData uri="http://schemas.openxmlformats.org/presentationml/2006/ole">
            <mc:AlternateContent xmlns:mc="http://schemas.openxmlformats.org/markup-compatibility/2006">
              <mc:Choice xmlns:v="urn:schemas-microsoft-com:vml" Requires="v">
                <p:oleObj spid="_x0000_s15385" name="Document" r:id="rId3" imgW="5492880" imgH="1671840" progId="Word.Document.8">
                  <p:embed/>
                </p:oleObj>
              </mc:Choice>
              <mc:Fallback>
                <p:oleObj name="Document" r:id="rId3" imgW="5492880" imgH="16718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124200"/>
                        <a:ext cx="11049000" cy="3360738"/>
                      </a:xfrm>
                      <a:prstGeom prst="rect">
                        <a:avLst/>
                      </a:prstGeom>
                    </p:spPr>
                  </p:pic>
                </p:oleObj>
              </mc:Fallback>
            </mc:AlternateContent>
          </a:graphicData>
        </a:graphic>
      </p:graphicFrame>
      <p:sp>
        <p:nvSpPr>
          <p:cNvPr id="2052" name="Text Box 4"/>
          <p:cNvSpPr txBox="1">
            <a:spLocks noChangeArrowheads="1"/>
          </p:cNvSpPr>
          <p:nvPr/>
        </p:nvSpPr>
        <p:spPr bwMode="auto">
          <a:xfrm>
            <a:off x="533400" y="1446213"/>
            <a:ext cx="8077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zh-TW" b="0">
                <a:solidFill>
                  <a:srgbClr val="000000"/>
                </a:solidFill>
                <a:latin typeface="Arial" pitchFamily="34" charset="0"/>
              </a:rPr>
              <a:t>A cluster of 20 PCs in seven 7-foot high, 19-inch wide racks with 368 8.4 GB, 7200 RPM, 3.5-inch IBM disks. The PCs are P6-200MHz with 96 MB of DRAM each. They run FreeBSD 3.0 and the hosts are connected via switched 100 Mbit/second Ethernet. Data collected during 18 months of operation.</a:t>
            </a:r>
          </a:p>
        </p:txBody>
      </p:sp>
    </p:spTree>
    <p:extLst>
      <p:ext uri="{BB962C8B-B14F-4D97-AF65-F5344CB8AC3E}">
        <p14:creationId xmlns:p14="http://schemas.microsoft.com/office/powerpoint/2010/main" val="165400320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563562"/>
          </a:xfrm>
        </p:spPr>
        <p:txBody>
          <a:bodyPr>
            <a:no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How Realistic is "5 Nines"?</a:t>
            </a:r>
          </a:p>
        </p:txBody>
      </p:sp>
      <p:sp>
        <p:nvSpPr>
          <p:cNvPr id="132099" name="Rectangle 3"/>
          <p:cNvSpPr>
            <a:spLocks noGrp="1" noChangeArrowheads="1"/>
          </p:cNvSpPr>
          <p:nvPr>
            <p:ph type="body" idx="1"/>
          </p:nvPr>
        </p:nvSpPr>
        <p:spPr>
          <a:xfrm>
            <a:off x="838200" y="1143000"/>
            <a:ext cx="7620000" cy="4114800"/>
          </a:xfrm>
        </p:spPr>
        <p:txBody>
          <a:bodyPr/>
          <a:lstStyle/>
          <a:p>
            <a:r>
              <a:rPr lang="en-US" altLang="zh-TW" sz="2000" b="1" smtClean="0">
                <a:ea typeface="新細明體" pitchFamily="18" charset="-120"/>
              </a:rPr>
              <a:t>HP claims HP-9000 server HW and HP-UX OS can deliver 99.999% availability guarantee “in certain pre-defined, pre-tested customer environments” </a:t>
            </a:r>
          </a:p>
          <a:p>
            <a:pPr lvl="1"/>
            <a:r>
              <a:rPr lang="en-US" altLang="zh-TW" sz="1800" b="1" smtClean="0">
                <a:ea typeface="新細明體" pitchFamily="18" charset="-120"/>
              </a:rPr>
              <a:t>Application faults?</a:t>
            </a:r>
          </a:p>
          <a:p>
            <a:pPr lvl="1"/>
            <a:r>
              <a:rPr lang="en-US" altLang="zh-TW" sz="1800" b="1" smtClean="0">
                <a:ea typeface="新細明體" pitchFamily="18" charset="-120"/>
              </a:rPr>
              <a:t>Operator faults?</a:t>
            </a:r>
          </a:p>
          <a:p>
            <a:pPr lvl="1"/>
            <a:r>
              <a:rPr lang="en-US" altLang="zh-TW" sz="1800" b="1" smtClean="0">
                <a:ea typeface="新細明體" pitchFamily="18" charset="-120"/>
              </a:rPr>
              <a:t>Environmental faults?</a:t>
            </a:r>
          </a:p>
          <a:p>
            <a:r>
              <a:rPr lang="en-US" altLang="zh-TW" sz="2000" b="1" smtClean="0">
                <a:ea typeface="新細明體" pitchFamily="18" charset="-120"/>
              </a:rPr>
              <a:t>Collocation sites (lots of computers in 1 building on Internet) have</a:t>
            </a:r>
          </a:p>
          <a:p>
            <a:pPr lvl="1"/>
            <a:r>
              <a:rPr lang="en-US" altLang="zh-TW" sz="1800" b="1" smtClean="0">
                <a:ea typeface="新細明體" pitchFamily="18" charset="-120"/>
              </a:rPr>
              <a:t>1 network outage per year (~1 day)</a:t>
            </a:r>
          </a:p>
          <a:p>
            <a:pPr lvl="1"/>
            <a:r>
              <a:rPr lang="en-US" altLang="zh-TW" sz="1800" b="1" smtClean="0">
                <a:ea typeface="新細明體" pitchFamily="18" charset="-120"/>
              </a:rPr>
              <a:t>1 power failure per year (~1 day)</a:t>
            </a:r>
          </a:p>
          <a:p>
            <a:r>
              <a:rPr lang="en-US" altLang="zh-TW" sz="2000" b="1" smtClean="0">
                <a:ea typeface="新細明體" pitchFamily="18" charset="-120"/>
              </a:rPr>
              <a:t>Microsoft Network unavailable recently for a day due to problem in Domain Name Server: if only outage per year, 99.7% or 2 Nines</a:t>
            </a:r>
          </a:p>
        </p:txBody>
      </p:sp>
    </p:spTree>
    <p:extLst>
      <p:ext uri="{BB962C8B-B14F-4D97-AF65-F5344CB8AC3E}">
        <p14:creationId xmlns:p14="http://schemas.microsoft.com/office/powerpoint/2010/main" val="11072618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2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2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20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20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20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209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2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2"/>
          <p:cNvSpPr>
            <a:spLocks noChangeArrowheads="1"/>
          </p:cNvSpPr>
          <p:nvPr/>
        </p:nvSpPr>
        <p:spPr bwMode="auto">
          <a:xfrm>
            <a:off x="609600" y="7620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0" rIns="90000" bIns="46800"/>
          <a:lstStyle/>
          <a:p>
            <a:pPr algn="ctr">
              <a:lnSpc>
                <a:spcPct val="100000"/>
              </a:lnSpc>
              <a:buClr>
                <a:srgbClr val="FFFFFF"/>
              </a:buClr>
              <a:buFont typeface="Trebuchet MS"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TW" sz="3200" dirty="0" smtClean="0">
                <a:solidFill>
                  <a:srgbClr val="002060"/>
                </a:solidFill>
                <a:effectLst>
                  <a:outerShdw blurRad="38100" dist="38100" dir="2700000" algn="tl">
                    <a:srgbClr val="000000">
                      <a:alpha val="43137"/>
                    </a:srgbClr>
                  </a:outerShdw>
                </a:effectLst>
                <a:latin typeface="Arial Narrow" pitchFamily="34" charset="0"/>
              </a:rPr>
              <a:t>Data Processing for Today’s Web-Scale Services</a:t>
            </a:r>
            <a:endParaRPr lang="en-GB" altLang="zh-TW" sz="3200" dirty="0">
              <a:solidFill>
                <a:srgbClr val="002060"/>
              </a:solidFill>
              <a:effectLst>
                <a:outerShdw blurRad="38100" dist="38100" dir="2700000" algn="tl">
                  <a:srgbClr val="000000">
                    <a:alpha val="43137"/>
                  </a:srgbClr>
                </a:outerShdw>
              </a:effectLst>
              <a:latin typeface="Arial Narrow" pitchFamily="34" charset="0"/>
            </a:endParaRPr>
          </a:p>
        </p:txBody>
      </p:sp>
      <p:sp>
        <p:nvSpPr>
          <p:cNvPr id="16387" name="Rectangle 3"/>
          <p:cNvSpPr>
            <a:spLocks noGrp="1" noChangeArrowheads="1"/>
          </p:cNvSpPr>
          <p:nvPr>
            <p:ph type="body" idx="1"/>
          </p:nvPr>
        </p:nvSpPr>
        <p:spPr>
          <a:xfrm>
            <a:off x="457200" y="4495800"/>
            <a:ext cx="8153400" cy="1295400"/>
          </a:xfrm>
        </p:spPr>
        <p:txBody>
          <a:bodyPr/>
          <a:lstStyle/>
          <a:p>
            <a:pPr lvl="1"/>
            <a:r>
              <a:rPr lang="en-US" altLang="zh-TW" sz="2400" smtClean="0"/>
              <a:t>Petabytes of data and demanding computation</a:t>
            </a:r>
          </a:p>
          <a:p>
            <a:pPr lvl="1"/>
            <a:r>
              <a:rPr lang="en-US" altLang="zh-TW" sz="2400" smtClean="0"/>
              <a:t>Network performance is essential!</a:t>
            </a:r>
          </a:p>
        </p:txBody>
      </p:sp>
      <p:graphicFrame>
        <p:nvGraphicFramePr>
          <p:cNvPr id="7" name="Table 6"/>
          <p:cNvGraphicFramePr>
            <a:graphicFrameLocks noGrp="1"/>
          </p:cNvGraphicFramePr>
          <p:nvPr/>
        </p:nvGraphicFramePr>
        <p:xfrm>
          <a:off x="304800" y="914400"/>
          <a:ext cx="8610601" cy="3306869"/>
        </p:xfrm>
        <a:graphic>
          <a:graphicData uri="http://schemas.openxmlformats.org/drawingml/2006/table">
            <a:tbl>
              <a:tblPr firstRow="1" bandRow="1">
                <a:tableStyleId>{5C22544A-7EE6-4342-B048-85BDC9FD1C3A}</a:tableStyleId>
              </a:tblPr>
              <a:tblGrid>
                <a:gridCol w="1889356"/>
                <a:gridCol w="1768244"/>
                <a:gridCol w="1676400"/>
                <a:gridCol w="3276601"/>
              </a:tblGrid>
              <a:tr h="640019">
                <a:tc>
                  <a:txBody>
                    <a:bodyPr/>
                    <a:lstStyle/>
                    <a:p>
                      <a:r>
                        <a:rPr lang="en-US" altLang="zh-TW" sz="1800" dirty="0" smtClean="0"/>
                        <a:t>Application tasks</a:t>
                      </a:r>
                      <a:endParaRPr lang="zh-TW" altLang="en-US" sz="1800" dirty="0"/>
                    </a:p>
                  </a:txBody>
                  <a:tcPr marT="45716" marB="45716"/>
                </a:tc>
                <a:tc>
                  <a:txBody>
                    <a:bodyPr/>
                    <a:lstStyle/>
                    <a:p>
                      <a:r>
                        <a:rPr lang="en-US" altLang="zh-TW" sz="1800" dirty="0" smtClean="0"/>
                        <a:t>Data size</a:t>
                      </a:r>
                      <a:endParaRPr lang="zh-TW" altLang="en-US" sz="1800" dirty="0"/>
                    </a:p>
                  </a:txBody>
                  <a:tcPr marT="45716" marB="45716"/>
                </a:tc>
                <a:tc>
                  <a:txBody>
                    <a:bodyPr/>
                    <a:lstStyle/>
                    <a:p>
                      <a:r>
                        <a:rPr lang="en-US" altLang="zh-TW" sz="1800" dirty="0" smtClean="0"/>
                        <a:t>Computation</a:t>
                      </a:r>
                      <a:endParaRPr lang="zh-TW" altLang="en-US" sz="1800" dirty="0"/>
                    </a:p>
                  </a:txBody>
                  <a:tcPr marT="45716" marB="45716"/>
                </a:tc>
                <a:tc>
                  <a:txBody>
                    <a:bodyPr/>
                    <a:lstStyle/>
                    <a:p>
                      <a:r>
                        <a:rPr lang="en-US" altLang="zh-TW" sz="1800" dirty="0" smtClean="0"/>
                        <a:t>Network</a:t>
                      </a:r>
                      <a:endParaRPr lang="zh-TW" altLang="en-US" sz="1800" dirty="0"/>
                    </a:p>
                  </a:txBody>
                  <a:tcPr marT="45716" marB="45716"/>
                </a:tc>
              </a:tr>
              <a:tr h="370804">
                <a:tc>
                  <a:txBody>
                    <a:bodyPr/>
                    <a:lstStyle/>
                    <a:p>
                      <a:r>
                        <a:rPr lang="en-US" altLang="zh-TW" sz="1800" dirty="0" smtClean="0"/>
                        <a:t>Web</a:t>
                      </a:r>
                      <a:r>
                        <a:rPr lang="en-US" altLang="zh-TW" sz="1800" baseline="0" dirty="0" smtClean="0"/>
                        <a:t> crawl</a:t>
                      </a:r>
                      <a:endParaRPr lang="zh-TW" altLang="en-US" sz="1800" dirty="0"/>
                    </a:p>
                  </a:txBody>
                  <a:tcPr marT="45716" marB="45716"/>
                </a:tc>
                <a:tc>
                  <a:txBody>
                    <a:bodyPr/>
                    <a:lstStyle/>
                    <a:p>
                      <a:r>
                        <a:rPr lang="en-US" altLang="zh-TW" sz="1800" dirty="0" smtClean="0"/>
                        <a:t>800TB</a:t>
                      </a:r>
                      <a:endParaRPr lang="zh-TW" altLang="en-US" sz="1800" dirty="0"/>
                    </a:p>
                  </a:txBody>
                  <a:tcPr marT="45716" marB="45716"/>
                </a:tc>
                <a:tc>
                  <a:txBody>
                    <a:bodyPr/>
                    <a:lstStyle/>
                    <a:p>
                      <a:r>
                        <a:rPr lang="en-US" altLang="zh-TW" sz="1800" dirty="0" smtClean="0"/>
                        <a:t>Highly parallel</a:t>
                      </a:r>
                      <a:endParaRPr lang="zh-TW" altLang="en-US" sz="1800" dirty="0"/>
                    </a:p>
                  </a:txBody>
                  <a:tcPr marT="45716" marB="45716"/>
                </a:tc>
                <a:tc>
                  <a:txBody>
                    <a:bodyPr/>
                    <a:lstStyle/>
                    <a:p>
                      <a:r>
                        <a:rPr lang="en-US" altLang="zh-TW" sz="1800" dirty="0" smtClean="0"/>
                        <a:t>High bandwidth</a:t>
                      </a:r>
                      <a:endParaRPr lang="zh-TW" altLang="en-US" sz="1800" dirty="0"/>
                    </a:p>
                  </a:txBody>
                  <a:tcPr marT="45716" marB="45716"/>
                </a:tc>
              </a:tr>
              <a:tr h="370804">
                <a:tc>
                  <a:txBody>
                    <a:bodyPr/>
                    <a:lstStyle/>
                    <a:p>
                      <a:r>
                        <a:rPr lang="en-US" altLang="zh-TW" sz="1800" dirty="0" smtClean="0"/>
                        <a:t>Data analytics</a:t>
                      </a:r>
                      <a:endParaRPr lang="zh-TW" altLang="en-US" sz="1800" dirty="0"/>
                    </a:p>
                  </a:txBody>
                  <a:tcPr marT="45716" marB="45716"/>
                </a:tc>
                <a:tc>
                  <a:txBody>
                    <a:bodyPr/>
                    <a:lstStyle/>
                    <a:p>
                      <a:r>
                        <a:rPr lang="en-US" altLang="zh-TW" sz="1800" dirty="0" smtClean="0"/>
                        <a:t>200TB</a:t>
                      </a:r>
                      <a:endParaRPr lang="zh-TW" altLang="en-US" sz="1800" dirty="0"/>
                    </a:p>
                  </a:txBody>
                  <a:tcPr marT="45716" marB="45716"/>
                </a:tc>
                <a:tc>
                  <a:txBody>
                    <a:bodyPr/>
                    <a:lstStyle/>
                    <a:p>
                      <a:r>
                        <a:rPr lang="en-US" altLang="zh-TW" sz="1800" dirty="0" smtClean="0"/>
                        <a:t>Intensive</a:t>
                      </a:r>
                      <a:endParaRPr lang="zh-TW" altLang="en-US" sz="1800" dirty="0"/>
                    </a:p>
                  </a:txBody>
                  <a:tcPr marT="45716" marB="45716"/>
                </a:tc>
                <a:tc>
                  <a:txBody>
                    <a:bodyPr/>
                    <a:lstStyle/>
                    <a:p>
                      <a:r>
                        <a:rPr lang="en-US" altLang="zh-TW" sz="1800" dirty="0" smtClean="0"/>
                        <a:t>High bandwidth,</a:t>
                      </a:r>
                      <a:r>
                        <a:rPr lang="en-US" altLang="zh-TW" sz="1800" baseline="0" dirty="0" smtClean="0"/>
                        <a:t> low latency</a:t>
                      </a:r>
                      <a:endParaRPr lang="zh-TW" altLang="en-US" sz="1800" dirty="0"/>
                    </a:p>
                  </a:txBody>
                  <a:tcPr marT="45716" marB="45716"/>
                </a:tc>
              </a:tr>
              <a:tr h="640019">
                <a:tc>
                  <a:txBody>
                    <a:bodyPr/>
                    <a:lstStyle/>
                    <a:p>
                      <a:r>
                        <a:rPr lang="en-US" altLang="zh-TW" sz="1800" dirty="0" err="1" smtClean="0"/>
                        <a:t>Orkut</a:t>
                      </a:r>
                      <a:r>
                        <a:rPr lang="en-US" altLang="zh-TW" sz="1800" dirty="0" smtClean="0"/>
                        <a:t> (social network)</a:t>
                      </a:r>
                      <a:endParaRPr lang="zh-TW" altLang="en-US" sz="1800" dirty="0"/>
                    </a:p>
                  </a:txBody>
                  <a:tcPr marT="45716" marB="45716"/>
                </a:tc>
                <a:tc>
                  <a:txBody>
                    <a:bodyPr/>
                    <a:lstStyle/>
                    <a:p>
                      <a:r>
                        <a:rPr lang="en-US" altLang="zh-TW" sz="1800" dirty="0" smtClean="0"/>
                        <a:t>9TB</a:t>
                      </a:r>
                      <a:endParaRPr lang="zh-TW" altLang="en-US" sz="1800" dirty="0"/>
                    </a:p>
                  </a:txBody>
                  <a:tcPr marT="45716" marB="45716"/>
                </a:tc>
                <a:tc>
                  <a:txBody>
                    <a:bodyPr/>
                    <a:lstStyle/>
                    <a:p>
                      <a:r>
                        <a:rPr lang="en-US" altLang="zh-TW" sz="1800" dirty="0" smtClean="0"/>
                        <a:t>Parallelizable</a:t>
                      </a:r>
                      <a:endParaRPr lang="zh-TW" altLang="en-US" sz="1800" dirty="0"/>
                    </a:p>
                  </a:txBody>
                  <a:tcPr marT="45716" marB="45716"/>
                </a:tc>
                <a:tc>
                  <a:txBody>
                    <a:bodyPr/>
                    <a:lstStyle/>
                    <a:p>
                      <a:r>
                        <a:rPr lang="en-US" altLang="zh-TW" sz="1800" dirty="0" smtClean="0"/>
                        <a:t>Low latency</a:t>
                      </a:r>
                      <a:endParaRPr lang="zh-TW" altLang="en-US" sz="1800" dirty="0"/>
                    </a:p>
                  </a:txBody>
                  <a:tcPr marT="45716" marB="45716"/>
                </a:tc>
              </a:tr>
              <a:tr h="645098">
                <a:tc>
                  <a:txBody>
                    <a:bodyPr/>
                    <a:lstStyle/>
                    <a:p>
                      <a:r>
                        <a:rPr lang="en-US" altLang="zh-TW" sz="1800" dirty="0" err="1" smtClean="0"/>
                        <a:t>Youtube</a:t>
                      </a:r>
                      <a:endParaRPr lang="zh-TW" altLang="en-US" sz="1800" dirty="0"/>
                    </a:p>
                  </a:txBody>
                  <a:tcPr marT="45716" marB="45716"/>
                </a:tc>
                <a:tc>
                  <a:txBody>
                    <a:bodyPr/>
                    <a:lstStyle/>
                    <a:p>
                      <a:r>
                        <a:rPr lang="en-US" altLang="zh-TW" sz="1800" dirty="0" smtClean="0"/>
                        <a:t>Estimated</a:t>
                      </a:r>
                      <a:r>
                        <a:rPr lang="en-US" altLang="zh-TW" sz="1800" baseline="0" dirty="0" smtClean="0"/>
                        <a:t> multi-</a:t>
                      </a:r>
                      <a:r>
                        <a:rPr lang="en-US" altLang="zh-TW" sz="1800" baseline="0" dirty="0" err="1" smtClean="0"/>
                        <a:t>petabytes</a:t>
                      </a:r>
                      <a:endParaRPr lang="zh-TW" altLang="en-US" sz="1800" dirty="0"/>
                    </a:p>
                  </a:txBody>
                  <a:tcPr marT="45716" marB="45716"/>
                </a:tc>
                <a:tc>
                  <a:txBody>
                    <a:bodyPr/>
                    <a:lstStyle/>
                    <a:p>
                      <a:r>
                        <a:rPr lang="en-US" altLang="zh-TW" sz="1800" dirty="0" smtClean="0"/>
                        <a:t>Intensive, parallelizable</a:t>
                      </a:r>
                      <a:endParaRPr lang="zh-TW" altLang="en-US" sz="1800" dirty="0"/>
                    </a:p>
                  </a:txBody>
                  <a:tcPr marT="45716" marB="45716"/>
                </a:tc>
                <a:tc>
                  <a:txBody>
                    <a:bodyPr/>
                    <a:lstStyle/>
                    <a:p>
                      <a:r>
                        <a:rPr lang="en-US" altLang="zh-TW" sz="1800" dirty="0" smtClean="0"/>
                        <a:t>Very high</a:t>
                      </a:r>
                      <a:r>
                        <a:rPr lang="en-US" altLang="zh-TW" sz="1800" baseline="0" dirty="0" smtClean="0"/>
                        <a:t> bandwidth, low latency</a:t>
                      </a:r>
                      <a:endParaRPr lang="zh-TW" altLang="en-US" sz="1800" dirty="0"/>
                    </a:p>
                  </a:txBody>
                  <a:tcPr marT="45716" marB="45716"/>
                </a:tc>
              </a:tr>
              <a:tr h="640019">
                <a:tc>
                  <a:txBody>
                    <a:bodyPr/>
                    <a:lstStyle/>
                    <a:p>
                      <a:r>
                        <a:rPr lang="en-US" altLang="zh-TW" sz="1800" dirty="0" smtClean="0"/>
                        <a:t>e-business (e.g., Amazon)</a:t>
                      </a:r>
                      <a:endParaRPr lang="zh-TW" altLang="en-US" sz="1800" dirty="0"/>
                    </a:p>
                  </a:txBody>
                  <a:tcPr marT="45716" marB="45716"/>
                </a:tc>
                <a:tc>
                  <a:txBody>
                    <a:bodyPr/>
                    <a:lstStyle/>
                    <a:p>
                      <a:r>
                        <a:rPr lang="en-US" altLang="zh-TW" sz="1800" dirty="0" smtClean="0"/>
                        <a:t>Estimated </a:t>
                      </a:r>
                      <a:r>
                        <a:rPr lang="en-US" altLang="zh-TW" sz="1800" baseline="0" dirty="0" smtClean="0"/>
                        <a:t>multi-</a:t>
                      </a:r>
                      <a:r>
                        <a:rPr lang="en-US" altLang="zh-TW" sz="1800" baseline="0" dirty="0" err="1" smtClean="0"/>
                        <a:t>petabytes</a:t>
                      </a:r>
                      <a:endParaRPr lang="zh-TW" altLang="en-US" sz="1800" dirty="0"/>
                    </a:p>
                  </a:txBody>
                  <a:tcPr marT="45716" marB="45716"/>
                </a:tc>
                <a:tc>
                  <a:txBody>
                    <a:bodyPr/>
                    <a:lstStyle/>
                    <a:p>
                      <a:r>
                        <a:rPr lang="en-US" altLang="zh-TW" sz="1800" dirty="0" smtClean="0"/>
                        <a:t>Intensive</a:t>
                      </a:r>
                      <a:endParaRPr lang="zh-TW" altLang="en-US" sz="1800" dirty="0"/>
                    </a:p>
                  </a:txBody>
                  <a:tcPr marT="45716" marB="45716"/>
                </a:tc>
                <a:tc>
                  <a:txBody>
                    <a:bodyPr/>
                    <a:lstStyle/>
                    <a:p>
                      <a:r>
                        <a:rPr lang="en-US" altLang="zh-TW" sz="1800" dirty="0" smtClean="0"/>
                        <a:t>High bandwidth, very low latency</a:t>
                      </a:r>
                      <a:endParaRPr lang="zh-TW" altLang="en-US" sz="1800" dirty="0"/>
                    </a:p>
                  </a:txBody>
                  <a:tcPr marT="45716" marB="45716"/>
                </a:tc>
              </a:tr>
            </a:tbl>
          </a:graphicData>
        </a:graphic>
      </p:graphicFrame>
      <p:sp>
        <p:nvSpPr>
          <p:cNvPr id="16425" name="Rectangle 7"/>
          <p:cNvSpPr>
            <a:spLocks noChangeArrowheads="1"/>
          </p:cNvSpPr>
          <p:nvPr/>
        </p:nvSpPr>
        <p:spPr bwMode="auto">
          <a:xfrm>
            <a:off x="457200" y="59436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TW" sz="1600" i="1">
                <a:latin typeface="Times New Roman" pitchFamily="18" charset="0"/>
                <a:cs typeface="Times New Roman" pitchFamily="18" charset="0"/>
              </a:rPr>
              <a:t>Chang, F et al. Bigtable: a distributed storage system for structured data. In Proceedings of the 7th Symposium on Operating Systems Design and Implementation (Seattle, Washington, November 06 - 08, 2006). 205-218. </a:t>
            </a:r>
            <a:r>
              <a:rPr lang="en-US" altLang="zh-TW" sz="1600" i="1">
                <a:latin typeface="Times New Roman" pitchFamily="18" charset="0"/>
                <a:cs typeface="Times New Roman" pitchFamily="18" charset="0"/>
                <a:hlinkClick r:id="rId2"/>
              </a:rPr>
              <a:t>http://baijia.info/showthread.php?tid=4</a:t>
            </a:r>
            <a:endParaRPr lang="zh-TW"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173728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04800" y="3962400"/>
            <a:ext cx="8610600" cy="2590800"/>
          </a:xfrm>
          <a:prstGeom prst="rect">
            <a:avLst/>
          </a:prstGeom>
          <a:noFill/>
          <a:ln w="9525">
            <a:noFill/>
            <a:round/>
            <a:headEnd/>
            <a:tailEnd/>
          </a:ln>
        </p:spPr>
        <p:txBody>
          <a:bodyPr lIns="45720" tIns="46800" rIns="45720" bIns="46800"/>
          <a:lstStyle/>
          <a:p>
            <a:pPr marL="354013" indent="-284163" eaLnBrk="0" hangingPunct="0">
              <a:lnSpc>
                <a:spcPct val="90000"/>
              </a:lnSpc>
              <a:spcBef>
                <a:spcPct val="70000"/>
              </a:spcBef>
              <a:spcAft>
                <a:spcPct val="20000"/>
              </a:spcAft>
              <a:buClr>
                <a:schemeClr val="tx1"/>
              </a:buClr>
              <a:buSzTx/>
              <a:buFont typeface="Arial" charset="0"/>
              <a:buChar char="•"/>
              <a:defRPr/>
            </a:pPr>
            <a:r>
              <a:rPr lang="en-US" altLang="zh-TW" sz="2400" b="1" kern="0" dirty="0">
                <a:solidFill>
                  <a:schemeClr val="tx1">
                    <a:lumMod val="95000"/>
                    <a:lumOff val="5000"/>
                  </a:schemeClr>
                </a:solidFill>
                <a:latin typeface="+mn-lt"/>
              </a:rPr>
              <a:t>A distributed file system at work (GFS)</a:t>
            </a:r>
          </a:p>
          <a:p>
            <a:pPr marL="811213" lvl="1" indent="-284163" eaLnBrk="0" hangingPunct="0">
              <a:lnSpc>
                <a:spcPct val="90000"/>
              </a:lnSpc>
              <a:spcBef>
                <a:spcPct val="70000"/>
              </a:spcBef>
              <a:spcAft>
                <a:spcPct val="20000"/>
              </a:spcAft>
              <a:buClr>
                <a:schemeClr val="tx1"/>
              </a:buClr>
              <a:buSzTx/>
              <a:buFont typeface="Arial" charset="0"/>
              <a:buChar char="•"/>
              <a:defRPr/>
            </a:pPr>
            <a:r>
              <a:rPr lang="en-US" altLang="zh-TW" sz="2000" b="1" kern="0" dirty="0">
                <a:solidFill>
                  <a:schemeClr val="tx1">
                    <a:lumMod val="95000"/>
                    <a:lumOff val="5000"/>
                  </a:schemeClr>
                </a:solidFill>
                <a:latin typeface="+mn-lt"/>
              </a:rPr>
              <a:t>Single master and numerous slaves communicate with each other</a:t>
            </a:r>
          </a:p>
          <a:p>
            <a:pPr marL="811213" lvl="1" indent="-284163" eaLnBrk="0" hangingPunct="0">
              <a:lnSpc>
                <a:spcPct val="90000"/>
              </a:lnSpc>
              <a:spcBef>
                <a:spcPct val="70000"/>
              </a:spcBef>
              <a:spcAft>
                <a:spcPct val="20000"/>
              </a:spcAft>
              <a:buClr>
                <a:schemeClr val="tx1"/>
              </a:buClr>
              <a:buSzTx/>
              <a:buFont typeface="Arial" charset="0"/>
              <a:buChar char="•"/>
              <a:defRPr/>
            </a:pPr>
            <a:r>
              <a:rPr lang="en-US" altLang="zh-TW" sz="2000" b="1" kern="0" dirty="0">
                <a:solidFill>
                  <a:schemeClr val="tx1">
                    <a:lumMod val="95000"/>
                    <a:lumOff val="5000"/>
                  </a:schemeClr>
                </a:solidFill>
                <a:latin typeface="+mn-lt"/>
              </a:rPr>
              <a:t>File data unit, “chunk”, is up to 64MB. Chunks are replicated.</a:t>
            </a:r>
          </a:p>
          <a:p>
            <a:pPr marL="354013" indent="-284163" eaLnBrk="0" hangingPunct="0">
              <a:lnSpc>
                <a:spcPct val="90000"/>
              </a:lnSpc>
              <a:spcBef>
                <a:spcPct val="70000"/>
              </a:spcBef>
              <a:spcAft>
                <a:spcPct val="20000"/>
              </a:spcAft>
              <a:buClr>
                <a:schemeClr val="tx1"/>
              </a:buClr>
              <a:buSzTx/>
              <a:buFont typeface="Arial" charset="0"/>
              <a:buChar char="•"/>
              <a:defRPr/>
            </a:pPr>
            <a:r>
              <a:rPr lang="en-US" altLang="zh-TW" sz="2400" b="1" kern="0" dirty="0">
                <a:solidFill>
                  <a:schemeClr val="tx1">
                    <a:lumMod val="95000"/>
                    <a:lumOff val="5000"/>
                  </a:schemeClr>
                </a:solidFill>
                <a:latin typeface="+mn-lt"/>
              </a:rPr>
              <a:t>Requires extremely high network bandwidth, very low network latency</a:t>
            </a:r>
          </a:p>
        </p:txBody>
      </p:sp>
      <p:sp>
        <p:nvSpPr>
          <p:cNvPr id="18435" name="Rectangle 42"/>
          <p:cNvSpPr>
            <a:spLocks noChangeArrowheads="1"/>
          </p:cNvSpPr>
          <p:nvPr/>
        </p:nvSpPr>
        <p:spPr bwMode="auto">
          <a:xfrm>
            <a:off x="609600" y="7620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0" rIns="90000" bIns="46800"/>
          <a:lstStyle/>
          <a:p>
            <a:pPr algn="ctr">
              <a:lnSpc>
                <a:spcPct val="100000"/>
              </a:lnSpc>
              <a:buClr>
                <a:srgbClr val="FFFFFF"/>
              </a:buClr>
              <a:buFont typeface="Trebuchet MS"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TW" sz="3200" dirty="0" smtClean="0">
                <a:solidFill>
                  <a:srgbClr val="002060"/>
                </a:solidFill>
                <a:effectLst>
                  <a:outerShdw blurRad="38100" dist="38100" dir="2700000" algn="tl">
                    <a:srgbClr val="000000">
                      <a:alpha val="43137"/>
                    </a:srgbClr>
                  </a:outerShdw>
                </a:effectLst>
                <a:latin typeface="Arial Narrow" pitchFamily="34" charset="0"/>
              </a:rPr>
              <a:t>Large-Scale Fault Tolerant File System</a:t>
            </a:r>
            <a:endParaRPr lang="en-GB" altLang="zh-TW" sz="3200" dirty="0">
              <a:solidFill>
                <a:srgbClr val="002060"/>
              </a:solidFill>
              <a:effectLst>
                <a:outerShdw blurRad="38100" dist="38100" dir="2700000" algn="tl">
                  <a:srgbClr val="000000">
                    <a:alpha val="43137"/>
                  </a:srgbClr>
                </a:outerShdw>
              </a:effectLst>
              <a:latin typeface="Arial Narrow" pitchFamily="34" charset="0"/>
            </a:endParaRPr>
          </a:p>
        </p:txBody>
      </p:sp>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7722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42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idx="4294967295"/>
          </p:nvPr>
        </p:nvSpPr>
        <p:spPr>
          <a:xfrm>
            <a:off x="381000" y="381000"/>
            <a:ext cx="8458200" cy="5638800"/>
          </a:xfrm>
        </p:spPr>
        <p:txBody>
          <a:bodyPr/>
          <a:lstStyle/>
          <a:p>
            <a:pPr>
              <a:spcBef>
                <a:spcPct val="150000"/>
              </a:spcBef>
              <a:defRPr/>
            </a:pPr>
            <a:r>
              <a:rPr lang="en-US" altLang="zh-TW" sz="2800" b="1" u="sng" dirty="0" smtClean="0">
                <a:solidFill>
                  <a:srgbClr val="0000FF"/>
                </a:solidFill>
                <a:latin typeface="Helvetica" pitchFamily="34" charset="0"/>
                <a:ea typeface="新細明體" pitchFamily="18" charset="-120"/>
                <a:cs typeface="Times New Roman" pitchFamily="18" charset="0"/>
              </a:rPr>
              <a:t/>
            </a:r>
            <a:br>
              <a:rPr lang="en-US" altLang="zh-TW" sz="2800" b="1" u="sng" dirty="0" smtClean="0">
                <a:solidFill>
                  <a:srgbClr val="0000FF"/>
                </a:solidFill>
                <a:latin typeface="Helvetica" pitchFamily="34" charset="0"/>
                <a:ea typeface="新細明體" pitchFamily="18" charset="-120"/>
                <a:cs typeface="Times New Roman" pitchFamily="18" charset="0"/>
              </a:rPr>
            </a:br>
            <a:r>
              <a:rPr lang="en-US" altLang="zh-TW" sz="5400" b="1" dirty="0"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t> </a:t>
            </a:r>
            <a:r>
              <a:rPr lang="en-US" altLang="zh-TW" sz="5400" b="1" dirty="0" smtClean="0">
                <a:solidFill>
                  <a:schemeClr val="accent2"/>
                </a:solidFill>
                <a:effectLst>
                  <a:outerShdw blurRad="38100" dist="38100" dir="2700000" algn="tl">
                    <a:srgbClr val="C0C0C0"/>
                  </a:outerShdw>
                </a:effectLst>
                <a:latin typeface="Comic Sans MS" pitchFamily="66" charset="0"/>
                <a:ea typeface="新細明體" pitchFamily="18" charset="-120"/>
                <a:cs typeface="Times New Roman" pitchFamily="18" charset="0"/>
              </a:rPr>
              <a:t>Network Storage Systems</a:t>
            </a:r>
            <a:r>
              <a:rPr lang="en-US" altLang="zh-TW" sz="5400" b="1" dirty="0"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t/>
            </a:r>
            <a:br>
              <a:rPr lang="en-US" altLang="zh-TW" sz="5400" b="1" dirty="0" smtClean="0">
                <a:solidFill>
                  <a:srgbClr val="FF0000"/>
                </a:solidFill>
                <a:effectLst>
                  <a:outerShdw blurRad="38100" dist="38100" dir="2700000" algn="tl">
                    <a:srgbClr val="C0C0C0"/>
                  </a:outerShdw>
                </a:effectLst>
                <a:latin typeface="Comic Sans MS" pitchFamily="66" charset="0"/>
                <a:ea typeface="新細明體" pitchFamily="18" charset="-120"/>
                <a:cs typeface="Times New Roman" pitchFamily="18" charset="0"/>
              </a:rPr>
            </a:br>
            <a:r>
              <a:rPr lang="en-US" altLang="zh-TW" sz="2800" b="1" dirty="0" smtClean="0">
                <a:solidFill>
                  <a:srgbClr val="FF0000"/>
                </a:solidFill>
                <a:latin typeface="Helvetica" pitchFamily="34" charset="0"/>
                <a:ea typeface="新細明體" pitchFamily="18" charset="-120"/>
                <a:cs typeface="Times New Roman" pitchFamily="18" charset="0"/>
              </a:rPr>
              <a:t/>
            </a:r>
            <a:br>
              <a:rPr lang="en-US" altLang="zh-TW" sz="2800" b="1" dirty="0" smtClean="0">
                <a:solidFill>
                  <a:srgbClr val="FF0000"/>
                </a:solidFill>
                <a:latin typeface="Helvetica" pitchFamily="34" charset="0"/>
                <a:ea typeface="新細明體" pitchFamily="18" charset="-120"/>
                <a:cs typeface="Times New Roman" pitchFamily="18" charset="0"/>
              </a:rPr>
            </a:br>
            <a:endParaRPr lang="en-US" altLang="zh-TW" sz="2800" b="1" dirty="0" smtClean="0">
              <a:solidFill>
                <a:srgbClr val="000000"/>
              </a:solidFill>
              <a:latin typeface="Times" pitchFamily="18" charset="0"/>
              <a:ea typeface="新細明體" pitchFamily="18" charset="-120"/>
              <a:cs typeface="Times New Roman" pitchFamily="18" charset="0"/>
            </a:endParaRPr>
          </a:p>
        </p:txBody>
      </p:sp>
    </p:spTree>
    <p:extLst>
      <p:ext uri="{BB962C8B-B14F-4D97-AF65-F5344CB8AC3E}">
        <p14:creationId xmlns:p14="http://schemas.microsoft.com/office/powerpoint/2010/main" val="1078015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44500"/>
            <a:ext cx="8077200" cy="1143000"/>
          </a:xfrm>
        </p:spPr>
        <p:txBody>
          <a:bodyPr/>
          <a:lstStyle/>
          <a:p>
            <a:r>
              <a:rPr lang="en-GB" altLang="zh-TW" sz="3600" b="1" smtClean="0">
                <a:solidFill>
                  <a:srgbClr val="FF3300"/>
                </a:solidFill>
                <a:ea typeface="新細明體" pitchFamily="18" charset="-120"/>
              </a:rPr>
              <a:t>Which Storage Architecture?</a:t>
            </a:r>
          </a:p>
        </p:txBody>
      </p:sp>
      <p:sp>
        <p:nvSpPr>
          <p:cNvPr id="15363" name="Rectangle 3"/>
          <p:cNvSpPr>
            <a:spLocks noGrp="1" noChangeArrowheads="1"/>
          </p:cNvSpPr>
          <p:nvPr>
            <p:ph type="body" idx="1"/>
          </p:nvPr>
        </p:nvSpPr>
        <p:spPr>
          <a:xfrm>
            <a:off x="1296988" y="1752600"/>
            <a:ext cx="6465887" cy="4295775"/>
          </a:xfrm>
        </p:spPr>
        <p:txBody>
          <a:bodyPr/>
          <a:lstStyle/>
          <a:p>
            <a:pPr>
              <a:spcBef>
                <a:spcPct val="100000"/>
              </a:spcBef>
            </a:pPr>
            <a:r>
              <a:rPr lang="en-GB" altLang="zh-TW" smtClean="0">
                <a:ea typeface="新細明體" pitchFamily="18" charset="-120"/>
              </a:rPr>
              <a:t>DAS - Directly-Attached Storage</a:t>
            </a:r>
          </a:p>
          <a:p>
            <a:pPr>
              <a:spcBef>
                <a:spcPct val="100000"/>
              </a:spcBef>
            </a:pPr>
            <a:r>
              <a:rPr lang="en-GB" altLang="zh-TW" smtClean="0">
                <a:ea typeface="新細明體" pitchFamily="18" charset="-120"/>
              </a:rPr>
              <a:t>NAS - Network Attached Storage</a:t>
            </a:r>
          </a:p>
          <a:p>
            <a:pPr>
              <a:spcBef>
                <a:spcPct val="100000"/>
              </a:spcBef>
            </a:pPr>
            <a:r>
              <a:rPr lang="en-GB" altLang="zh-TW" smtClean="0">
                <a:ea typeface="新細明體" pitchFamily="18" charset="-120"/>
              </a:rPr>
              <a:t>SAN - Storage Area Network</a:t>
            </a:r>
          </a:p>
        </p:txBody>
      </p:sp>
    </p:spTree>
    <p:extLst>
      <p:ext uri="{BB962C8B-B14F-4D97-AF65-F5344CB8AC3E}">
        <p14:creationId xmlns:p14="http://schemas.microsoft.com/office/powerpoint/2010/main" val="37209881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01256E94-8E2F-4B96-BCFC-FB7A8153DC29}" type="slidenum">
              <a:rPr lang="en-US" altLang="zh-TW" sz="1400" smtClean="0">
                <a:latin typeface="Comic Sans MS" pitchFamily="66" charset="0"/>
              </a:rPr>
              <a:pPr/>
              <a:t>8</a:t>
            </a:fld>
            <a:endParaRPr lang="en-US" altLang="zh-TW" sz="1400" smtClean="0">
              <a:latin typeface="Comic Sans MS" pitchFamily="66" charset="0"/>
            </a:endParaRPr>
          </a:p>
        </p:txBody>
      </p:sp>
      <p:sp>
        <p:nvSpPr>
          <p:cNvPr id="17411" name="Rectangle 2"/>
          <p:cNvSpPr>
            <a:spLocks noGrp="1" noChangeArrowheads="1"/>
          </p:cNvSpPr>
          <p:nvPr>
            <p:ph type="title"/>
          </p:nvPr>
        </p:nvSpPr>
        <p:spPr>
          <a:xfrm>
            <a:off x="304800" y="152400"/>
            <a:ext cx="8534400" cy="474663"/>
          </a:xfrm>
        </p:spPr>
        <p:txBody>
          <a:bodyPr>
            <a:normAutofit fontScale="90000"/>
          </a:bodyPr>
          <a:lstStyle/>
          <a:p>
            <a:r>
              <a:rPr lang="en-US" altLang="zh-TW"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Hard Disk</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2009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47364" name="Text Box 4"/>
          <p:cNvSpPr txBox="1">
            <a:spLocks noChangeArrowheads="1"/>
          </p:cNvSpPr>
          <p:nvPr/>
        </p:nvSpPr>
        <p:spPr bwMode="auto">
          <a:xfrm>
            <a:off x="1143000" y="2971800"/>
            <a:ext cx="1649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800">
                <a:solidFill>
                  <a:srgbClr val="0000CC"/>
                </a:solidFill>
                <a:latin typeface="Helvetica" pitchFamily="34" charset="0"/>
                <a:ea typeface="新細明體" pitchFamily="18" charset="-120"/>
              </a:rPr>
              <a:t>Actuator</a:t>
            </a:r>
            <a:endParaRPr lang="en-US" altLang="zh-TW" sz="2000" b="0">
              <a:solidFill>
                <a:srgbClr val="0000CC"/>
              </a:solidFill>
              <a:latin typeface="Helvetica" pitchFamily="34" charset="0"/>
              <a:ea typeface="新細明體" pitchFamily="18" charset="-120"/>
            </a:endParaRPr>
          </a:p>
        </p:txBody>
      </p:sp>
      <p:sp>
        <p:nvSpPr>
          <p:cNvPr id="2447365" name="Text Box 5"/>
          <p:cNvSpPr txBox="1">
            <a:spLocks noChangeArrowheads="1"/>
          </p:cNvSpPr>
          <p:nvPr/>
        </p:nvSpPr>
        <p:spPr bwMode="auto">
          <a:xfrm>
            <a:off x="3352800" y="19050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800">
                <a:solidFill>
                  <a:srgbClr val="0000CC"/>
                </a:solidFill>
                <a:latin typeface="Helvetica" pitchFamily="34" charset="0"/>
                <a:ea typeface="新細明體" pitchFamily="18" charset="-120"/>
              </a:rPr>
              <a:t>Arm</a:t>
            </a:r>
            <a:endParaRPr lang="en-US" altLang="zh-TW" sz="2000" b="0">
              <a:solidFill>
                <a:srgbClr val="0000CC"/>
              </a:solidFill>
              <a:latin typeface="Helvetica" pitchFamily="34" charset="0"/>
              <a:ea typeface="新細明體" pitchFamily="18" charset="-120"/>
            </a:endParaRPr>
          </a:p>
        </p:txBody>
      </p:sp>
      <p:sp>
        <p:nvSpPr>
          <p:cNvPr id="2447366" name="Text Box 6"/>
          <p:cNvSpPr txBox="1">
            <a:spLocks noChangeArrowheads="1"/>
          </p:cNvSpPr>
          <p:nvPr/>
        </p:nvSpPr>
        <p:spPr bwMode="auto">
          <a:xfrm>
            <a:off x="6172200" y="2133600"/>
            <a:ext cx="1055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800">
                <a:solidFill>
                  <a:srgbClr val="0000CC"/>
                </a:solidFill>
                <a:latin typeface="Helvetica" pitchFamily="34" charset="0"/>
                <a:ea typeface="新細明體" pitchFamily="18" charset="-120"/>
              </a:rPr>
              <a:t>Head</a:t>
            </a:r>
            <a:endParaRPr lang="en-US" altLang="zh-TW" sz="2000" b="0">
              <a:solidFill>
                <a:srgbClr val="0000CC"/>
              </a:solidFill>
              <a:latin typeface="Helvetica" pitchFamily="34" charset="0"/>
              <a:ea typeface="新細明體" pitchFamily="18" charset="-120"/>
            </a:endParaRPr>
          </a:p>
        </p:txBody>
      </p:sp>
      <p:grpSp>
        <p:nvGrpSpPr>
          <p:cNvPr id="2" name="Group 7"/>
          <p:cNvGrpSpPr>
            <a:grpSpLocks/>
          </p:cNvGrpSpPr>
          <p:nvPr/>
        </p:nvGrpSpPr>
        <p:grpSpPr bwMode="auto">
          <a:xfrm>
            <a:off x="3352800" y="2971800"/>
            <a:ext cx="3214688" cy="2590800"/>
            <a:chOff x="2112" y="1776"/>
            <a:chExt cx="2025" cy="1632"/>
          </a:xfrm>
        </p:grpSpPr>
        <p:sp>
          <p:nvSpPr>
            <p:cNvPr id="17418" name="Text Box 8"/>
            <p:cNvSpPr txBox="1">
              <a:spLocks noChangeArrowheads="1"/>
            </p:cNvSpPr>
            <p:nvPr/>
          </p:nvSpPr>
          <p:spPr bwMode="auto">
            <a:xfrm>
              <a:off x="2736" y="2400"/>
              <a:ext cx="14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800">
                  <a:solidFill>
                    <a:srgbClr val="0000CC"/>
                  </a:solidFill>
                  <a:latin typeface="Helvetica" pitchFamily="34" charset="0"/>
                  <a:ea typeface="新細明體" pitchFamily="18" charset="-120"/>
                </a:rPr>
                <a:t>Platters (12)</a:t>
              </a:r>
              <a:endParaRPr lang="en-US" altLang="zh-TW" sz="2000" b="0">
                <a:solidFill>
                  <a:srgbClr val="0000CC"/>
                </a:solidFill>
                <a:latin typeface="Helvetica" pitchFamily="34" charset="0"/>
                <a:ea typeface="新細明體" pitchFamily="18" charset="-120"/>
              </a:endParaRPr>
            </a:p>
          </p:txBody>
        </p:sp>
        <p:sp>
          <p:nvSpPr>
            <p:cNvPr id="17419" name="Rectangle 9"/>
            <p:cNvSpPr>
              <a:spLocks noChangeArrowheads="1"/>
            </p:cNvSpPr>
            <p:nvPr/>
          </p:nvSpPr>
          <p:spPr bwMode="auto">
            <a:xfrm rot="-10734569">
              <a:off x="2112" y="1776"/>
              <a:ext cx="67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r>
                <a:rPr lang="en-US" altLang="zh-TW" sz="16400" b="0">
                  <a:solidFill>
                    <a:schemeClr val="accent1"/>
                  </a:solidFill>
                  <a:latin typeface="Helvetica" pitchFamily="34" charset="0"/>
                  <a:ea typeface="新細明體" pitchFamily="18" charset="-120"/>
                </a:rPr>
                <a:t>{</a:t>
              </a:r>
              <a:endParaRPr lang="en-US" altLang="zh-TW" sz="9600" b="0">
                <a:solidFill>
                  <a:schemeClr val="accent1"/>
                </a:solidFill>
                <a:latin typeface="Arial" charset="0"/>
                <a:ea typeface="新細明體" pitchFamily="18" charset="-120"/>
              </a:endParaRPr>
            </a:p>
          </p:txBody>
        </p:sp>
      </p:grpSp>
      <p:sp>
        <p:nvSpPr>
          <p:cNvPr id="2447370" name="Text Box 10"/>
          <p:cNvSpPr txBox="1">
            <a:spLocks noChangeArrowheads="1"/>
          </p:cNvSpPr>
          <p:nvPr/>
        </p:nvSpPr>
        <p:spPr bwMode="auto">
          <a:xfrm>
            <a:off x="6096000" y="914400"/>
            <a:ext cx="1468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800">
                <a:solidFill>
                  <a:srgbClr val="0000CC"/>
                </a:solidFill>
                <a:latin typeface="Helvetica" pitchFamily="34" charset="0"/>
                <a:ea typeface="新細明體" pitchFamily="18" charset="-120"/>
              </a:rPr>
              <a:t>Spindle</a:t>
            </a:r>
            <a:endParaRPr lang="en-US" altLang="zh-TW" sz="2000" b="0">
              <a:solidFill>
                <a:srgbClr val="0000CC"/>
              </a:solidFill>
              <a:latin typeface="Helvetica" pitchFamily="34" charset="0"/>
              <a:ea typeface="新細明體" pitchFamily="18" charset="-120"/>
            </a:endParaRPr>
          </a:p>
        </p:txBody>
      </p:sp>
    </p:spTree>
    <p:extLst>
      <p:ext uri="{BB962C8B-B14F-4D97-AF65-F5344CB8AC3E}">
        <p14:creationId xmlns:p14="http://schemas.microsoft.com/office/powerpoint/2010/main" val="2822691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6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6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7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64" grpId="0" build="p" autoUpdateAnimBg="0"/>
      <p:bldP spid="2447365" grpId="0" build="p" autoUpdateAnimBg="0"/>
      <p:bldP spid="2447366" grpId="0" build="p" autoUpdateAnimBg="0"/>
      <p:bldP spid="2447370"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2"/>
          <p:cNvSpPr>
            <a:spLocks noGrp="1" noChangeArrowheads="1"/>
          </p:cNvSpPr>
          <p:nvPr>
            <p:ph type="title"/>
          </p:nvPr>
        </p:nvSpPr>
        <p:spPr>
          <a:xfrm>
            <a:off x="609600" y="0"/>
            <a:ext cx="8280400" cy="1038225"/>
          </a:xfrm>
        </p:spPr>
        <p:txBody>
          <a:bodyPr>
            <a:normAutofit fontScale="90000"/>
          </a:bodyPr>
          <a:lstStyle/>
          <a:p>
            <a:r>
              <a:rPr lang="en-US" altLang="zh-TW" b="1" smtClean="0">
                <a:solidFill>
                  <a:srgbClr val="FF3300"/>
                </a:solidFill>
                <a:ea typeface="新細明體" pitchFamily="18" charset="-120"/>
              </a:rPr>
              <a:t>Storage Architectures</a:t>
            </a:r>
            <a:r>
              <a:rPr lang="en-US" altLang="zh-TW" sz="2800" b="1" smtClean="0">
                <a:solidFill>
                  <a:srgbClr val="FF3300"/>
                </a:solidFill>
                <a:ea typeface="新細明體" pitchFamily="18" charset="-120"/>
              </a:rPr>
              <a:t/>
            </a:r>
            <a:br>
              <a:rPr lang="en-US" altLang="zh-TW" sz="2800" b="1" smtClean="0">
                <a:solidFill>
                  <a:srgbClr val="FF3300"/>
                </a:solidFill>
                <a:ea typeface="新細明體" pitchFamily="18" charset="-120"/>
              </a:rPr>
            </a:br>
            <a:r>
              <a:rPr lang="en-US" altLang="zh-TW" sz="2000" b="1" smtClean="0">
                <a:solidFill>
                  <a:srgbClr val="FF3300"/>
                </a:solidFill>
                <a:ea typeface="新細明體" pitchFamily="18" charset="-120"/>
              </a:rPr>
              <a:t>(Direct Attached Storage (DAS))</a:t>
            </a:r>
          </a:p>
        </p:txBody>
      </p:sp>
      <p:pic>
        <p:nvPicPr>
          <p:cNvPr id="30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820863"/>
            <a:ext cx="2830513"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3085" name="Group 4"/>
          <p:cNvGrpSpPr>
            <a:grpSpLocks/>
          </p:cNvGrpSpPr>
          <p:nvPr/>
        </p:nvGrpSpPr>
        <p:grpSpPr bwMode="auto">
          <a:xfrm>
            <a:off x="2976563" y="1371600"/>
            <a:ext cx="6167437" cy="4168775"/>
            <a:chOff x="336" y="864"/>
            <a:chExt cx="5067" cy="2818"/>
          </a:xfrm>
        </p:grpSpPr>
        <p:graphicFrame>
          <p:nvGraphicFramePr>
            <p:cNvPr id="3074" name="Object 5"/>
            <p:cNvGraphicFramePr>
              <a:graphicFrameLocks noChangeAspect="1"/>
            </p:cNvGraphicFramePr>
            <p:nvPr/>
          </p:nvGraphicFramePr>
          <p:xfrm>
            <a:off x="1056" y="960"/>
            <a:ext cx="373" cy="720"/>
          </p:xfrm>
          <a:graphic>
            <a:graphicData uri="http://schemas.openxmlformats.org/presentationml/2006/ole">
              <mc:AlternateContent xmlns:mc="http://schemas.openxmlformats.org/markup-compatibility/2006">
                <mc:Choice xmlns:v="urn:schemas-microsoft-com:vml" Requires="v">
                  <p:oleObj spid="_x0000_s16593" name="Photo Editor Photo" r:id="rId4" imgW="2790476" imgH="5380952" progId="">
                    <p:embed/>
                  </p:oleObj>
                </mc:Choice>
                <mc:Fallback>
                  <p:oleObj name="Photo Editor Photo" r:id="rId4" imgW="2790476" imgH="53809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960"/>
                          <a:ext cx="373" cy="7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086" name="AutoShape 6"/>
            <p:cNvCxnSpPr>
              <a:cxnSpLocks noChangeShapeType="1"/>
              <a:stCxn id="2542634" idx="1"/>
            </p:cNvCxnSpPr>
            <p:nvPr/>
          </p:nvCxnSpPr>
          <p:spPr bwMode="auto">
            <a:xfrm flipH="1" flipV="1">
              <a:off x="1392" y="1426"/>
              <a:ext cx="216" cy="30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graphicFrame>
          <p:nvGraphicFramePr>
            <p:cNvPr id="3075" name="Object 7"/>
            <p:cNvGraphicFramePr>
              <a:graphicFrameLocks noChangeAspect="1"/>
            </p:cNvGraphicFramePr>
            <p:nvPr/>
          </p:nvGraphicFramePr>
          <p:xfrm>
            <a:off x="2304" y="1632"/>
            <a:ext cx="373" cy="720"/>
          </p:xfrm>
          <a:graphic>
            <a:graphicData uri="http://schemas.openxmlformats.org/presentationml/2006/ole">
              <mc:AlternateContent xmlns:mc="http://schemas.openxmlformats.org/markup-compatibility/2006">
                <mc:Choice xmlns:v="urn:schemas-microsoft-com:vml" Requires="v">
                  <p:oleObj spid="_x0000_s16594" name="Photo Editor Photo" r:id="rId6" imgW="2790476" imgH="5380952" progId="">
                    <p:embed/>
                  </p:oleObj>
                </mc:Choice>
                <mc:Fallback>
                  <p:oleObj name="Photo Editor Photo" r:id="rId6" imgW="2790476" imgH="53809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632"/>
                          <a:ext cx="373" cy="7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8"/>
            <p:cNvGraphicFramePr>
              <a:graphicFrameLocks noChangeAspect="1"/>
            </p:cNvGraphicFramePr>
            <p:nvPr/>
          </p:nvGraphicFramePr>
          <p:xfrm>
            <a:off x="4464" y="864"/>
            <a:ext cx="410" cy="708"/>
          </p:xfrm>
          <a:graphic>
            <a:graphicData uri="http://schemas.openxmlformats.org/presentationml/2006/ole">
              <mc:AlternateContent xmlns:mc="http://schemas.openxmlformats.org/markup-compatibility/2006">
                <mc:Choice xmlns:v="urn:schemas-microsoft-com:vml" Requires="v">
                  <p:oleObj spid="_x0000_s16595" name="Photo Editor Photo" r:id="rId7" imgW="1390844" imgH="2400635" progId="">
                    <p:embed/>
                  </p:oleObj>
                </mc:Choice>
                <mc:Fallback>
                  <p:oleObj name="Photo Editor Photo" r:id="rId7" imgW="1390844" imgH="240063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864"/>
                          <a:ext cx="410" cy="708"/>
                        </a:xfrm>
                        <a:prstGeom prst="rect">
                          <a:avLst/>
                        </a:prstGeom>
                        <a:noFill/>
                        <a:ln>
                          <a:noFill/>
                        </a:ln>
                        <a:effectLst/>
                        <a:extLst>
                          <a:ext uri="{909E8E84-426E-40DD-AFC4-6F175D3DCCD1}">
                            <a14:hiddenFill xmlns:a14="http://schemas.microsoft.com/office/drawing/2010/main">
                              <a:solidFill>
                                <a:srgbClr val="83539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7" name="Text Box 9"/>
            <p:cNvSpPr txBox="1">
              <a:spLocks noChangeArrowheads="1"/>
            </p:cNvSpPr>
            <p:nvPr/>
          </p:nvSpPr>
          <p:spPr bwMode="auto">
            <a:xfrm>
              <a:off x="4896" y="912"/>
              <a:ext cx="50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zh-TW" sz="1600" b="0">
                  <a:latin typeface="Comic Sans MS" pitchFamily="66" charset="0"/>
                </a:rPr>
                <a:t>Unix</a:t>
              </a:r>
            </a:p>
          </p:txBody>
        </p:sp>
        <p:sp>
          <p:nvSpPr>
            <p:cNvPr id="3088" name="Text Box 10"/>
            <p:cNvSpPr txBox="1">
              <a:spLocks noChangeArrowheads="1"/>
            </p:cNvSpPr>
            <p:nvPr/>
          </p:nvSpPr>
          <p:spPr bwMode="auto">
            <a:xfrm>
              <a:off x="2686" y="1584"/>
              <a:ext cx="8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zh-TW" sz="1600" b="0">
                  <a:latin typeface="Comic Sans MS" pitchFamily="66" charset="0"/>
                </a:rPr>
                <a:t>Netware</a:t>
              </a:r>
            </a:p>
          </p:txBody>
        </p:sp>
        <p:sp>
          <p:nvSpPr>
            <p:cNvPr id="3089" name="Text Box 11"/>
            <p:cNvSpPr txBox="1">
              <a:spLocks noChangeArrowheads="1"/>
            </p:cNvSpPr>
            <p:nvPr/>
          </p:nvSpPr>
          <p:spPr bwMode="auto">
            <a:xfrm>
              <a:off x="336" y="1056"/>
              <a:ext cx="86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zh-TW" sz="1600" b="0">
                  <a:latin typeface="Comic Sans MS" pitchFamily="66" charset="0"/>
                </a:rPr>
                <a:t>NT/W2K</a:t>
              </a:r>
            </a:p>
          </p:txBody>
        </p:sp>
        <p:grpSp>
          <p:nvGrpSpPr>
            <p:cNvPr id="3090" name="Group 12"/>
            <p:cNvGrpSpPr>
              <a:grpSpLocks/>
            </p:cNvGrpSpPr>
            <p:nvPr/>
          </p:nvGrpSpPr>
          <p:grpSpPr bwMode="auto">
            <a:xfrm>
              <a:off x="2457" y="2352"/>
              <a:ext cx="1148" cy="658"/>
              <a:chOff x="2470" y="2064"/>
              <a:chExt cx="977" cy="528"/>
            </a:xfrm>
          </p:grpSpPr>
          <p:sp>
            <p:nvSpPr>
              <p:cNvPr id="2542605" name="AutoShape 13"/>
              <p:cNvSpPr>
                <a:spLocks noChangeArrowheads="1"/>
              </p:cNvSpPr>
              <p:nvPr/>
            </p:nvSpPr>
            <p:spPr bwMode="auto">
              <a:xfrm>
                <a:off x="2544" y="2064"/>
                <a:ext cx="816" cy="528"/>
              </a:xfrm>
              <a:prstGeom prst="can">
                <a:avLst>
                  <a:gd name="adj" fmla="val 31481"/>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06" name="Text Box 14"/>
              <p:cNvSpPr txBox="1">
                <a:spLocks noChangeArrowheads="1"/>
              </p:cNvSpPr>
              <p:nvPr/>
            </p:nvSpPr>
            <p:spPr bwMode="auto">
              <a:xfrm>
                <a:off x="2470" y="2181"/>
                <a:ext cx="977" cy="298"/>
              </a:xfrm>
              <a:prstGeom prst="rect">
                <a:avLst/>
              </a:prstGeom>
              <a:noFill/>
              <a:ln w="12700">
                <a:noFill/>
                <a:miter lim="800000"/>
                <a:headEnd/>
                <a:tailEnd/>
              </a:ln>
              <a:effectLst>
                <a:outerShdw dist="17961" dir="2700000" algn="ctr" rotWithShape="0">
                  <a:schemeClr val="tx1"/>
                </a:outerShdw>
              </a:effectLst>
            </p:spPr>
            <p:txBody>
              <a:bodyPr wrap="none" anchor="ctr">
                <a:spAutoFit/>
              </a:bodyPr>
              <a:lstStyle/>
              <a:p>
                <a:pPr algn="ctr" eaLnBrk="0" hangingPunct="0">
                  <a:spcBef>
                    <a:spcPct val="50000"/>
                  </a:spcBef>
                  <a:defRPr/>
                </a:pPr>
                <a:r>
                  <a:rPr lang="en-US" altLang="zh-TW" sz="1200" b="0">
                    <a:solidFill>
                      <a:schemeClr val="bg1"/>
                    </a:solidFill>
                    <a:latin typeface="Comic Sans MS" pitchFamily="66" charset="0"/>
                    <a:ea typeface="PMingLiU" pitchFamily="18" charset="-120"/>
                  </a:rPr>
                  <a:t>NetWare Server</a:t>
                </a:r>
              </a:p>
              <a:p>
                <a:pPr algn="ctr" eaLnBrk="0" hangingPunct="0">
                  <a:spcBef>
                    <a:spcPct val="50000"/>
                  </a:spcBef>
                  <a:defRPr/>
                </a:pPr>
                <a:r>
                  <a:rPr lang="en-US" altLang="zh-TW" sz="1200" b="0">
                    <a:solidFill>
                      <a:schemeClr val="bg1"/>
                    </a:solidFill>
                    <a:latin typeface="Comic Sans MS" pitchFamily="66" charset="0"/>
                    <a:ea typeface="PMingLiU" pitchFamily="18" charset="-120"/>
                  </a:rPr>
                  <a:t>Storage</a:t>
                </a:r>
              </a:p>
            </p:txBody>
          </p:sp>
        </p:grpSp>
        <p:cxnSp>
          <p:nvCxnSpPr>
            <p:cNvPr id="3091" name="AutoShape 15"/>
            <p:cNvCxnSpPr>
              <a:cxnSpLocks noChangeShapeType="1"/>
              <a:stCxn id="2542605" idx="1"/>
            </p:cNvCxnSpPr>
            <p:nvPr/>
          </p:nvCxnSpPr>
          <p:spPr bwMode="auto">
            <a:xfrm flipH="1" flipV="1">
              <a:off x="2664" y="2078"/>
              <a:ext cx="360" cy="274"/>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grpSp>
          <p:nvGrpSpPr>
            <p:cNvPr id="3092" name="Group 16"/>
            <p:cNvGrpSpPr>
              <a:grpSpLocks/>
            </p:cNvGrpSpPr>
            <p:nvPr/>
          </p:nvGrpSpPr>
          <p:grpSpPr bwMode="auto">
            <a:xfrm>
              <a:off x="2688" y="3346"/>
              <a:ext cx="384" cy="288"/>
              <a:chOff x="3456" y="720"/>
              <a:chExt cx="384" cy="288"/>
            </a:xfrm>
          </p:grpSpPr>
          <p:sp>
            <p:nvSpPr>
              <p:cNvPr id="2542609" name="AutoShape 17"/>
              <p:cNvSpPr>
                <a:spLocks noChangeArrowheads="1"/>
              </p:cNvSpPr>
              <p:nvPr/>
            </p:nvSpPr>
            <p:spPr bwMode="auto">
              <a:xfrm>
                <a:off x="3456" y="816"/>
                <a:ext cx="387"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0" name="AutoShape 18"/>
              <p:cNvSpPr>
                <a:spLocks noChangeArrowheads="1"/>
              </p:cNvSpPr>
              <p:nvPr/>
            </p:nvSpPr>
            <p:spPr bwMode="auto">
              <a:xfrm>
                <a:off x="3456" y="768"/>
                <a:ext cx="387" cy="189"/>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1" name="AutoShape 19"/>
              <p:cNvSpPr>
                <a:spLocks noChangeArrowheads="1"/>
              </p:cNvSpPr>
              <p:nvPr/>
            </p:nvSpPr>
            <p:spPr bwMode="auto">
              <a:xfrm>
                <a:off x="3456" y="720"/>
                <a:ext cx="387"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2" name="AutoShape 20"/>
              <p:cNvSpPr>
                <a:spLocks noChangeArrowheads="1"/>
              </p:cNvSpPr>
              <p:nvPr/>
            </p:nvSpPr>
            <p:spPr bwMode="auto">
              <a:xfrm>
                <a:off x="3456" y="720"/>
                <a:ext cx="387" cy="144"/>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3" name="Group 21"/>
            <p:cNvGrpSpPr>
              <a:grpSpLocks/>
            </p:cNvGrpSpPr>
            <p:nvPr/>
          </p:nvGrpSpPr>
          <p:grpSpPr bwMode="auto">
            <a:xfrm>
              <a:off x="2976" y="3202"/>
              <a:ext cx="384" cy="288"/>
              <a:chOff x="3456" y="720"/>
              <a:chExt cx="384" cy="288"/>
            </a:xfrm>
          </p:grpSpPr>
          <p:sp>
            <p:nvSpPr>
              <p:cNvPr id="2542614" name="AutoShape 22"/>
              <p:cNvSpPr>
                <a:spLocks noChangeArrowheads="1"/>
              </p:cNvSpPr>
              <p:nvPr/>
            </p:nvSpPr>
            <p:spPr bwMode="auto">
              <a:xfrm>
                <a:off x="3456" y="816"/>
                <a:ext cx="387"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5" name="AutoShape 23"/>
              <p:cNvSpPr>
                <a:spLocks noChangeArrowheads="1"/>
              </p:cNvSpPr>
              <p:nvPr/>
            </p:nvSpPr>
            <p:spPr bwMode="auto">
              <a:xfrm>
                <a:off x="3456" y="771"/>
                <a:ext cx="387" cy="189"/>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6" name="AutoShape 24"/>
              <p:cNvSpPr>
                <a:spLocks noChangeArrowheads="1"/>
              </p:cNvSpPr>
              <p:nvPr/>
            </p:nvSpPr>
            <p:spPr bwMode="auto">
              <a:xfrm>
                <a:off x="3456" y="720"/>
                <a:ext cx="387"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17" name="AutoShape 25"/>
              <p:cNvSpPr>
                <a:spLocks noChangeArrowheads="1"/>
              </p:cNvSpPr>
              <p:nvPr/>
            </p:nvSpPr>
            <p:spPr bwMode="auto">
              <a:xfrm>
                <a:off x="3456" y="720"/>
                <a:ext cx="387" cy="144"/>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4" name="Group 26"/>
            <p:cNvGrpSpPr>
              <a:grpSpLocks/>
            </p:cNvGrpSpPr>
            <p:nvPr/>
          </p:nvGrpSpPr>
          <p:grpSpPr bwMode="auto">
            <a:xfrm>
              <a:off x="2640" y="2914"/>
              <a:ext cx="384" cy="288"/>
              <a:chOff x="3456" y="720"/>
              <a:chExt cx="384" cy="288"/>
            </a:xfrm>
          </p:grpSpPr>
          <p:sp>
            <p:nvSpPr>
              <p:cNvPr id="2542619" name="AutoShape 27"/>
              <p:cNvSpPr>
                <a:spLocks noChangeArrowheads="1"/>
              </p:cNvSpPr>
              <p:nvPr/>
            </p:nvSpPr>
            <p:spPr bwMode="auto">
              <a:xfrm>
                <a:off x="3459" y="816"/>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0" name="AutoShape 28"/>
              <p:cNvSpPr>
                <a:spLocks noChangeArrowheads="1"/>
              </p:cNvSpPr>
              <p:nvPr/>
            </p:nvSpPr>
            <p:spPr bwMode="auto">
              <a:xfrm>
                <a:off x="3459" y="768"/>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1" name="AutoShape 29"/>
              <p:cNvSpPr>
                <a:spLocks noChangeArrowheads="1"/>
              </p:cNvSpPr>
              <p:nvPr/>
            </p:nvSpPr>
            <p:spPr bwMode="auto">
              <a:xfrm>
                <a:off x="3459" y="720"/>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2" name="AutoShape 30"/>
              <p:cNvSpPr>
                <a:spLocks noChangeArrowheads="1"/>
              </p:cNvSpPr>
              <p:nvPr/>
            </p:nvSpPr>
            <p:spPr bwMode="auto">
              <a:xfrm>
                <a:off x="3459" y="720"/>
                <a:ext cx="381" cy="145"/>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5" name="Group 31"/>
            <p:cNvGrpSpPr>
              <a:grpSpLocks/>
            </p:cNvGrpSpPr>
            <p:nvPr/>
          </p:nvGrpSpPr>
          <p:grpSpPr bwMode="auto">
            <a:xfrm>
              <a:off x="3024" y="2962"/>
              <a:ext cx="384" cy="288"/>
              <a:chOff x="3456" y="720"/>
              <a:chExt cx="384" cy="288"/>
            </a:xfrm>
          </p:grpSpPr>
          <p:sp>
            <p:nvSpPr>
              <p:cNvPr id="2542624" name="AutoShape 32"/>
              <p:cNvSpPr>
                <a:spLocks noChangeArrowheads="1"/>
              </p:cNvSpPr>
              <p:nvPr/>
            </p:nvSpPr>
            <p:spPr bwMode="auto">
              <a:xfrm>
                <a:off x="3456" y="813"/>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5" name="AutoShape 33"/>
              <p:cNvSpPr>
                <a:spLocks noChangeArrowheads="1"/>
              </p:cNvSpPr>
              <p:nvPr/>
            </p:nvSpPr>
            <p:spPr bwMode="auto">
              <a:xfrm>
                <a:off x="3456" y="768"/>
                <a:ext cx="381" cy="189"/>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6" name="AutoShape 34"/>
              <p:cNvSpPr>
                <a:spLocks noChangeArrowheads="1"/>
              </p:cNvSpPr>
              <p:nvPr/>
            </p:nvSpPr>
            <p:spPr bwMode="auto">
              <a:xfrm>
                <a:off x="3456" y="720"/>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27" name="AutoShape 35"/>
              <p:cNvSpPr>
                <a:spLocks noChangeArrowheads="1"/>
              </p:cNvSpPr>
              <p:nvPr/>
            </p:nvSpPr>
            <p:spPr bwMode="auto">
              <a:xfrm>
                <a:off x="3456" y="720"/>
                <a:ext cx="381" cy="144"/>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6" name="Group 36"/>
            <p:cNvGrpSpPr>
              <a:grpSpLocks/>
            </p:cNvGrpSpPr>
            <p:nvPr/>
          </p:nvGrpSpPr>
          <p:grpSpPr bwMode="auto">
            <a:xfrm>
              <a:off x="3024" y="3394"/>
              <a:ext cx="384" cy="288"/>
              <a:chOff x="3456" y="720"/>
              <a:chExt cx="384" cy="288"/>
            </a:xfrm>
          </p:grpSpPr>
          <p:sp>
            <p:nvSpPr>
              <p:cNvPr id="2542629" name="AutoShape 37"/>
              <p:cNvSpPr>
                <a:spLocks noChangeArrowheads="1"/>
              </p:cNvSpPr>
              <p:nvPr/>
            </p:nvSpPr>
            <p:spPr bwMode="auto">
              <a:xfrm>
                <a:off x="3456" y="816"/>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0" name="AutoShape 38"/>
              <p:cNvSpPr>
                <a:spLocks noChangeArrowheads="1"/>
              </p:cNvSpPr>
              <p:nvPr/>
            </p:nvSpPr>
            <p:spPr bwMode="auto">
              <a:xfrm>
                <a:off x="3456" y="771"/>
                <a:ext cx="381" cy="189"/>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1" name="AutoShape 39"/>
              <p:cNvSpPr>
                <a:spLocks noChangeArrowheads="1"/>
              </p:cNvSpPr>
              <p:nvPr/>
            </p:nvSpPr>
            <p:spPr bwMode="auto">
              <a:xfrm>
                <a:off x="3456" y="720"/>
                <a:ext cx="381" cy="192"/>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2" name="AutoShape 40"/>
              <p:cNvSpPr>
                <a:spLocks noChangeArrowheads="1"/>
              </p:cNvSpPr>
              <p:nvPr/>
            </p:nvSpPr>
            <p:spPr bwMode="auto">
              <a:xfrm>
                <a:off x="3456" y="720"/>
                <a:ext cx="381" cy="144"/>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7" name="Group 41"/>
            <p:cNvGrpSpPr>
              <a:grpSpLocks/>
            </p:cNvGrpSpPr>
            <p:nvPr/>
          </p:nvGrpSpPr>
          <p:grpSpPr bwMode="auto">
            <a:xfrm>
              <a:off x="1104" y="1728"/>
              <a:ext cx="1008" cy="672"/>
              <a:chOff x="1632" y="2256"/>
              <a:chExt cx="816" cy="528"/>
            </a:xfrm>
          </p:grpSpPr>
          <p:sp>
            <p:nvSpPr>
              <p:cNvPr id="2542634" name="AutoShape 42"/>
              <p:cNvSpPr>
                <a:spLocks noChangeArrowheads="1"/>
              </p:cNvSpPr>
              <p:nvPr/>
            </p:nvSpPr>
            <p:spPr bwMode="auto">
              <a:xfrm>
                <a:off x="1632" y="2256"/>
                <a:ext cx="816" cy="528"/>
              </a:xfrm>
              <a:prstGeom prst="can">
                <a:avLst>
                  <a:gd name="adj" fmla="val 31481"/>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5" name="Text Box 43"/>
              <p:cNvSpPr txBox="1">
                <a:spLocks noChangeArrowheads="1"/>
              </p:cNvSpPr>
              <p:nvPr/>
            </p:nvSpPr>
            <p:spPr bwMode="auto">
              <a:xfrm>
                <a:off x="1727" y="2374"/>
                <a:ext cx="632" cy="292"/>
              </a:xfrm>
              <a:prstGeom prst="rect">
                <a:avLst/>
              </a:prstGeom>
              <a:noFill/>
              <a:ln w="12700">
                <a:noFill/>
                <a:miter lim="800000"/>
                <a:headEnd/>
                <a:tailEnd/>
              </a:ln>
              <a:effectLst>
                <a:outerShdw dist="17961" dir="2700000" algn="ctr" rotWithShape="0">
                  <a:schemeClr val="tx1"/>
                </a:outerShdw>
              </a:effectLst>
            </p:spPr>
            <p:txBody>
              <a:bodyPr wrap="none" anchor="ctr">
                <a:spAutoFit/>
              </a:bodyPr>
              <a:lstStyle/>
              <a:p>
                <a:pPr algn="ctr" eaLnBrk="0" hangingPunct="0">
                  <a:spcBef>
                    <a:spcPct val="50000"/>
                  </a:spcBef>
                  <a:defRPr/>
                </a:pPr>
                <a:r>
                  <a:rPr lang="en-US" altLang="zh-TW" sz="1200" b="0">
                    <a:solidFill>
                      <a:schemeClr val="bg1"/>
                    </a:solidFill>
                    <a:latin typeface="Comic Sans MS" pitchFamily="66" charset="0"/>
                    <a:ea typeface="PMingLiU" pitchFamily="18" charset="-120"/>
                  </a:rPr>
                  <a:t>NT Server</a:t>
                </a:r>
              </a:p>
              <a:p>
                <a:pPr algn="ctr" eaLnBrk="0" hangingPunct="0">
                  <a:spcBef>
                    <a:spcPct val="50000"/>
                  </a:spcBef>
                  <a:defRPr/>
                </a:pPr>
                <a:r>
                  <a:rPr lang="en-US" altLang="zh-TW" sz="1200" b="0">
                    <a:solidFill>
                      <a:schemeClr val="bg1"/>
                    </a:solidFill>
                    <a:latin typeface="Comic Sans MS" pitchFamily="66" charset="0"/>
                    <a:ea typeface="PMingLiU" pitchFamily="18" charset="-120"/>
                  </a:rPr>
                  <a:t>Storage</a:t>
                </a:r>
              </a:p>
            </p:txBody>
          </p:sp>
        </p:grpSp>
        <p:grpSp>
          <p:nvGrpSpPr>
            <p:cNvPr id="3098" name="Group 44"/>
            <p:cNvGrpSpPr>
              <a:grpSpLocks/>
            </p:cNvGrpSpPr>
            <p:nvPr/>
          </p:nvGrpSpPr>
          <p:grpSpPr bwMode="auto">
            <a:xfrm>
              <a:off x="1104" y="2256"/>
              <a:ext cx="384" cy="288"/>
              <a:chOff x="3936" y="912"/>
              <a:chExt cx="384" cy="288"/>
            </a:xfrm>
          </p:grpSpPr>
          <p:sp>
            <p:nvSpPr>
              <p:cNvPr id="2542637" name="AutoShape 45"/>
              <p:cNvSpPr>
                <a:spLocks noChangeArrowheads="1"/>
              </p:cNvSpPr>
              <p:nvPr/>
            </p:nvSpPr>
            <p:spPr bwMode="auto">
              <a:xfrm>
                <a:off x="3936" y="1057"/>
                <a:ext cx="381" cy="146"/>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8" name="AutoShape 46"/>
              <p:cNvSpPr>
                <a:spLocks noChangeArrowheads="1"/>
              </p:cNvSpPr>
              <p:nvPr/>
            </p:nvSpPr>
            <p:spPr bwMode="auto">
              <a:xfrm>
                <a:off x="3936" y="1008"/>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39" name="AutoShape 47"/>
              <p:cNvSpPr>
                <a:spLocks noChangeArrowheads="1"/>
              </p:cNvSpPr>
              <p:nvPr/>
            </p:nvSpPr>
            <p:spPr bwMode="auto">
              <a:xfrm>
                <a:off x="3936" y="960"/>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0" name="AutoShape 48"/>
              <p:cNvSpPr>
                <a:spLocks noChangeArrowheads="1"/>
              </p:cNvSpPr>
              <p:nvPr/>
            </p:nvSpPr>
            <p:spPr bwMode="auto">
              <a:xfrm>
                <a:off x="3936" y="912"/>
                <a:ext cx="381" cy="145"/>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099" name="Group 49"/>
            <p:cNvGrpSpPr>
              <a:grpSpLocks/>
            </p:cNvGrpSpPr>
            <p:nvPr/>
          </p:nvGrpSpPr>
          <p:grpSpPr bwMode="auto">
            <a:xfrm>
              <a:off x="1296" y="2352"/>
              <a:ext cx="384" cy="288"/>
              <a:chOff x="3936" y="912"/>
              <a:chExt cx="384" cy="288"/>
            </a:xfrm>
          </p:grpSpPr>
          <p:sp>
            <p:nvSpPr>
              <p:cNvPr id="2542642" name="AutoShape 50"/>
              <p:cNvSpPr>
                <a:spLocks noChangeArrowheads="1"/>
              </p:cNvSpPr>
              <p:nvPr/>
            </p:nvSpPr>
            <p:spPr bwMode="auto">
              <a:xfrm>
                <a:off x="3936" y="1056"/>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3" name="AutoShape 51"/>
              <p:cNvSpPr>
                <a:spLocks noChangeArrowheads="1"/>
              </p:cNvSpPr>
              <p:nvPr/>
            </p:nvSpPr>
            <p:spPr bwMode="auto">
              <a:xfrm>
                <a:off x="3936" y="1008"/>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4" name="AutoShape 52"/>
              <p:cNvSpPr>
                <a:spLocks noChangeArrowheads="1"/>
              </p:cNvSpPr>
              <p:nvPr/>
            </p:nvSpPr>
            <p:spPr bwMode="auto">
              <a:xfrm>
                <a:off x="3936" y="963"/>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5" name="AutoShape 53"/>
              <p:cNvSpPr>
                <a:spLocks noChangeArrowheads="1"/>
              </p:cNvSpPr>
              <p:nvPr/>
            </p:nvSpPr>
            <p:spPr bwMode="auto">
              <a:xfrm>
                <a:off x="3936" y="912"/>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00" name="Group 54"/>
            <p:cNvGrpSpPr>
              <a:grpSpLocks/>
            </p:cNvGrpSpPr>
            <p:nvPr/>
          </p:nvGrpSpPr>
          <p:grpSpPr bwMode="auto">
            <a:xfrm>
              <a:off x="1008" y="2496"/>
              <a:ext cx="384" cy="288"/>
              <a:chOff x="3936" y="912"/>
              <a:chExt cx="384" cy="288"/>
            </a:xfrm>
          </p:grpSpPr>
          <p:sp>
            <p:nvSpPr>
              <p:cNvPr id="2542647" name="AutoShape 55"/>
              <p:cNvSpPr>
                <a:spLocks noChangeArrowheads="1"/>
              </p:cNvSpPr>
              <p:nvPr/>
            </p:nvSpPr>
            <p:spPr bwMode="auto">
              <a:xfrm>
                <a:off x="3936" y="1056"/>
                <a:ext cx="387"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8" name="AutoShape 56"/>
              <p:cNvSpPr>
                <a:spLocks noChangeArrowheads="1"/>
              </p:cNvSpPr>
              <p:nvPr/>
            </p:nvSpPr>
            <p:spPr bwMode="auto">
              <a:xfrm>
                <a:off x="3936" y="1008"/>
                <a:ext cx="387"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49" name="AutoShape 57"/>
              <p:cNvSpPr>
                <a:spLocks noChangeArrowheads="1"/>
              </p:cNvSpPr>
              <p:nvPr/>
            </p:nvSpPr>
            <p:spPr bwMode="auto">
              <a:xfrm>
                <a:off x="3936" y="960"/>
                <a:ext cx="387"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0" name="AutoShape 58"/>
              <p:cNvSpPr>
                <a:spLocks noChangeArrowheads="1"/>
              </p:cNvSpPr>
              <p:nvPr/>
            </p:nvSpPr>
            <p:spPr bwMode="auto">
              <a:xfrm>
                <a:off x="3936" y="912"/>
                <a:ext cx="387"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01" name="Group 59"/>
            <p:cNvGrpSpPr>
              <a:grpSpLocks/>
            </p:cNvGrpSpPr>
            <p:nvPr/>
          </p:nvGrpSpPr>
          <p:grpSpPr bwMode="auto">
            <a:xfrm>
              <a:off x="1344" y="2592"/>
              <a:ext cx="384" cy="288"/>
              <a:chOff x="3936" y="912"/>
              <a:chExt cx="384" cy="288"/>
            </a:xfrm>
          </p:grpSpPr>
          <p:sp>
            <p:nvSpPr>
              <p:cNvPr id="2542652" name="AutoShape 60"/>
              <p:cNvSpPr>
                <a:spLocks noChangeArrowheads="1"/>
              </p:cNvSpPr>
              <p:nvPr/>
            </p:nvSpPr>
            <p:spPr bwMode="auto">
              <a:xfrm>
                <a:off x="3936" y="1057"/>
                <a:ext cx="381" cy="146"/>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3" name="AutoShape 61"/>
              <p:cNvSpPr>
                <a:spLocks noChangeArrowheads="1"/>
              </p:cNvSpPr>
              <p:nvPr/>
            </p:nvSpPr>
            <p:spPr bwMode="auto">
              <a:xfrm>
                <a:off x="3936" y="1008"/>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4" name="AutoShape 62"/>
              <p:cNvSpPr>
                <a:spLocks noChangeArrowheads="1"/>
              </p:cNvSpPr>
              <p:nvPr/>
            </p:nvSpPr>
            <p:spPr bwMode="auto">
              <a:xfrm>
                <a:off x="3936" y="960"/>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5" name="AutoShape 63"/>
              <p:cNvSpPr>
                <a:spLocks noChangeArrowheads="1"/>
              </p:cNvSpPr>
              <p:nvPr/>
            </p:nvSpPr>
            <p:spPr bwMode="auto">
              <a:xfrm>
                <a:off x="3936" y="912"/>
                <a:ext cx="381" cy="145"/>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02" name="Group 64"/>
            <p:cNvGrpSpPr>
              <a:grpSpLocks/>
            </p:cNvGrpSpPr>
            <p:nvPr/>
          </p:nvGrpSpPr>
          <p:grpSpPr bwMode="auto">
            <a:xfrm>
              <a:off x="1536" y="2784"/>
              <a:ext cx="384" cy="288"/>
              <a:chOff x="3936" y="912"/>
              <a:chExt cx="384" cy="288"/>
            </a:xfrm>
          </p:grpSpPr>
          <p:sp>
            <p:nvSpPr>
              <p:cNvPr id="2542657" name="AutoShape 65"/>
              <p:cNvSpPr>
                <a:spLocks noChangeArrowheads="1"/>
              </p:cNvSpPr>
              <p:nvPr/>
            </p:nvSpPr>
            <p:spPr bwMode="auto">
              <a:xfrm>
                <a:off x="3936" y="1057"/>
                <a:ext cx="381" cy="146"/>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8" name="AutoShape 66"/>
              <p:cNvSpPr>
                <a:spLocks noChangeArrowheads="1"/>
              </p:cNvSpPr>
              <p:nvPr/>
            </p:nvSpPr>
            <p:spPr bwMode="auto">
              <a:xfrm>
                <a:off x="3936" y="1008"/>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59" name="AutoShape 67"/>
              <p:cNvSpPr>
                <a:spLocks noChangeArrowheads="1"/>
              </p:cNvSpPr>
              <p:nvPr/>
            </p:nvSpPr>
            <p:spPr bwMode="auto">
              <a:xfrm>
                <a:off x="3936" y="960"/>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60" name="AutoShape 68"/>
              <p:cNvSpPr>
                <a:spLocks noChangeArrowheads="1"/>
              </p:cNvSpPr>
              <p:nvPr/>
            </p:nvSpPr>
            <p:spPr bwMode="auto">
              <a:xfrm>
                <a:off x="3936" y="912"/>
                <a:ext cx="381" cy="145"/>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03" name="Group 69"/>
            <p:cNvGrpSpPr>
              <a:grpSpLocks/>
            </p:cNvGrpSpPr>
            <p:nvPr/>
          </p:nvGrpSpPr>
          <p:grpSpPr bwMode="auto">
            <a:xfrm>
              <a:off x="3752" y="1488"/>
              <a:ext cx="1240" cy="1652"/>
              <a:chOff x="3464" y="1852"/>
              <a:chExt cx="1240" cy="1652"/>
            </a:xfrm>
          </p:grpSpPr>
          <p:grpSp>
            <p:nvGrpSpPr>
              <p:cNvPr id="3107" name="Group 70"/>
              <p:cNvGrpSpPr>
                <a:grpSpLocks/>
              </p:cNvGrpSpPr>
              <p:nvPr/>
            </p:nvGrpSpPr>
            <p:grpSpPr bwMode="auto">
              <a:xfrm>
                <a:off x="3556" y="2455"/>
                <a:ext cx="384" cy="288"/>
                <a:chOff x="2784" y="3216"/>
                <a:chExt cx="384" cy="288"/>
              </a:xfrm>
            </p:grpSpPr>
            <p:sp>
              <p:nvSpPr>
                <p:cNvPr id="2542663" name="AutoShape 71"/>
                <p:cNvSpPr>
                  <a:spLocks noChangeArrowheads="1"/>
                </p:cNvSpPr>
                <p:nvPr/>
              </p:nvSpPr>
              <p:spPr bwMode="auto">
                <a:xfrm>
                  <a:off x="2784" y="3360"/>
                  <a:ext cx="381" cy="144"/>
                </a:xfrm>
                <a:prstGeom prst="can">
                  <a:avLst>
                    <a:gd name="adj" fmla="val 50000"/>
                  </a:avLst>
                </a:prstGeom>
                <a:gradFill rotWithShape="0">
                  <a:gsLst>
                    <a:gs pos="0">
                      <a:srgbClr val="FF0000">
                        <a:gamma/>
                        <a:shade val="46275"/>
                        <a:invGamma/>
                      </a:srgbClr>
                    </a:gs>
                    <a:gs pos="50000">
                      <a:srgbClr val="FF0000"/>
                    </a:gs>
                    <a:gs pos="100000">
                      <a:srgbClr val="FF00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64" name="AutoShape 72"/>
                <p:cNvSpPr>
                  <a:spLocks noChangeArrowheads="1"/>
                </p:cNvSpPr>
                <p:nvPr/>
              </p:nvSpPr>
              <p:spPr bwMode="auto">
                <a:xfrm>
                  <a:off x="2784" y="3266"/>
                  <a:ext cx="381" cy="190"/>
                </a:xfrm>
                <a:prstGeom prst="can">
                  <a:avLst>
                    <a:gd name="adj" fmla="val 50000"/>
                  </a:avLst>
                </a:prstGeom>
                <a:gradFill rotWithShape="0">
                  <a:gsLst>
                    <a:gs pos="0">
                      <a:srgbClr val="FFFF00">
                        <a:gamma/>
                        <a:shade val="46275"/>
                        <a:invGamma/>
                      </a:srgbClr>
                    </a:gs>
                    <a:gs pos="50000">
                      <a:srgbClr val="FFFF00"/>
                    </a:gs>
                    <a:gs pos="100000">
                      <a:srgbClr val="FF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65" name="AutoShape 73"/>
                <p:cNvSpPr>
                  <a:spLocks noChangeArrowheads="1"/>
                </p:cNvSpPr>
                <p:nvPr/>
              </p:nvSpPr>
              <p:spPr bwMode="auto">
                <a:xfrm>
                  <a:off x="2784" y="3218"/>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66" name="AutoShape 74"/>
                <p:cNvSpPr>
                  <a:spLocks noChangeArrowheads="1"/>
                </p:cNvSpPr>
                <p:nvPr/>
              </p:nvSpPr>
              <p:spPr bwMode="auto">
                <a:xfrm>
                  <a:off x="2784" y="3218"/>
                  <a:ext cx="381" cy="144"/>
                </a:xfrm>
                <a:prstGeom prst="can">
                  <a:avLst>
                    <a:gd name="adj" fmla="val 50000"/>
                  </a:avLst>
                </a:prstGeom>
                <a:gradFill rotWithShape="0">
                  <a:gsLst>
                    <a:gs pos="0">
                      <a:srgbClr val="0033CC">
                        <a:gamma/>
                        <a:shade val="46275"/>
                        <a:invGamma/>
                      </a:srgbClr>
                    </a:gs>
                    <a:gs pos="50000">
                      <a:srgbClr val="0033CC"/>
                    </a:gs>
                    <a:gs pos="100000">
                      <a:srgbClr val="0033CC">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08" name="Group 75"/>
              <p:cNvGrpSpPr>
                <a:grpSpLocks/>
              </p:cNvGrpSpPr>
              <p:nvPr/>
            </p:nvGrpSpPr>
            <p:grpSpPr bwMode="auto">
              <a:xfrm>
                <a:off x="3464" y="1968"/>
                <a:ext cx="992" cy="528"/>
                <a:chOff x="3368" y="1872"/>
                <a:chExt cx="992" cy="528"/>
              </a:xfrm>
            </p:grpSpPr>
            <p:sp>
              <p:nvSpPr>
                <p:cNvPr id="2542668" name="AutoShape 76"/>
                <p:cNvSpPr>
                  <a:spLocks noChangeArrowheads="1"/>
                </p:cNvSpPr>
                <p:nvPr/>
              </p:nvSpPr>
              <p:spPr bwMode="auto">
                <a:xfrm>
                  <a:off x="3457" y="1871"/>
                  <a:ext cx="815" cy="528"/>
                </a:xfrm>
                <a:prstGeom prst="can">
                  <a:avLst>
                    <a:gd name="adj" fmla="val 31481"/>
                  </a:avLst>
                </a:prstGeom>
                <a:gradFill rotWithShape="0">
                  <a:gsLst>
                    <a:gs pos="0">
                      <a:srgbClr val="00FF00">
                        <a:gamma/>
                        <a:shade val="46275"/>
                        <a:invGamma/>
                      </a:srgbClr>
                    </a:gs>
                    <a:gs pos="50000">
                      <a:srgbClr val="00FF00"/>
                    </a:gs>
                    <a:gs pos="100000">
                      <a:srgbClr val="00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69" name="Text Box 77"/>
                <p:cNvSpPr txBox="1">
                  <a:spLocks noChangeArrowheads="1"/>
                </p:cNvSpPr>
                <p:nvPr/>
              </p:nvSpPr>
              <p:spPr bwMode="auto">
                <a:xfrm>
                  <a:off x="3368" y="2043"/>
                  <a:ext cx="995" cy="188"/>
                </a:xfrm>
                <a:prstGeom prst="rect">
                  <a:avLst/>
                </a:prstGeom>
                <a:noFill/>
                <a:ln w="12700">
                  <a:noFill/>
                  <a:miter lim="800000"/>
                  <a:headEnd/>
                  <a:tailEnd/>
                </a:ln>
                <a:effectLst>
                  <a:outerShdw dist="17961" dir="2700000" algn="ctr" rotWithShape="0">
                    <a:schemeClr val="tx1"/>
                  </a:outerShdw>
                </a:effectLst>
              </p:spPr>
              <p:txBody>
                <a:bodyPr wrap="none" anchor="ctr">
                  <a:spAutoFit/>
                </a:bodyPr>
                <a:lstStyle/>
                <a:p>
                  <a:pPr algn="ctr" eaLnBrk="0" hangingPunct="0">
                    <a:spcBef>
                      <a:spcPct val="50000"/>
                    </a:spcBef>
                    <a:defRPr/>
                  </a:pPr>
                  <a:r>
                    <a:rPr lang="en-US" altLang="zh-TW" sz="1200">
                      <a:solidFill>
                        <a:schemeClr val="bg1"/>
                      </a:solidFill>
                      <a:latin typeface="Arial Rounded MT Bold" pitchFamily="34" charset="0"/>
                      <a:ea typeface="PMingLiU" pitchFamily="18" charset="-120"/>
                    </a:rPr>
                    <a:t>Virtual Drive 3</a:t>
                  </a:r>
                </a:p>
              </p:txBody>
            </p:sp>
          </p:grpSp>
          <p:cxnSp>
            <p:nvCxnSpPr>
              <p:cNvPr id="3109" name="AutoShape 78"/>
              <p:cNvCxnSpPr>
                <a:cxnSpLocks noChangeShapeType="1"/>
                <a:stCxn id="2542668" idx="1"/>
              </p:cNvCxnSpPr>
              <p:nvPr/>
            </p:nvCxnSpPr>
            <p:spPr bwMode="auto">
              <a:xfrm flipV="1">
                <a:off x="3960" y="1852"/>
                <a:ext cx="216" cy="116"/>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grpSp>
            <p:nvGrpSpPr>
              <p:cNvPr id="3110" name="Group 79"/>
              <p:cNvGrpSpPr>
                <a:grpSpLocks/>
              </p:cNvGrpSpPr>
              <p:nvPr/>
            </p:nvGrpSpPr>
            <p:grpSpPr bwMode="auto">
              <a:xfrm>
                <a:off x="3528" y="1968"/>
                <a:ext cx="865" cy="960"/>
                <a:chOff x="3432" y="1872"/>
                <a:chExt cx="865" cy="960"/>
              </a:xfrm>
            </p:grpSpPr>
            <p:sp>
              <p:nvSpPr>
                <p:cNvPr id="2542672" name="AutoShape 80"/>
                <p:cNvSpPr>
                  <a:spLocks noChangeArrowheads="1"/>
                </p:cNvSpPr>
                <p:nvPr/>
              </p:nvSpPr>
              <p:spPr bwMode="auto">
                <a:xfrm>
                  <a:off x="3455" y="1871"/>
                  <a:ext cx="814" cy="958"/>
                </a:xfrm>
                <a:prstGeom prst="can">
                  <a:avLst>
                    <a:gd name="adj" fmla="val 21324"/>
                  </a:avLst>
                </a:prstGeom>
                <a:gradFill rotWithShape="0">
                  <a:gsLst>
                    <a:gs pos="0">
                      <a:srgbClr val="00FF00">
                        <a:gamma/>
                        <a:shade val="46275"/>
                        <a:invGamma/>
                      </a:srgbClr>
                    </a:gs>
                    <a:gs pos="50000">
                      <a:srgbClr val="00FF00"/>
                    </a:gs>
                    <a:gs pos="100000">
                      <a:srgbClr val="00FF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73" name="Text Box 81"/>
                <p:cNvSpPr txBox="1">
                  <a:spLocks noChangeArrowheads="1"/>
                </p:cNvSpPr>
                <p:nvPr/>
              </p:nvSpPr>
              <p:spPr bwMode="auto">
                <a:xfrm>
                  <a:off x="3432" y="2171"/>
                  <a:ext cx="865" cy="369"/>
                </a:xfrm>
                <a:prstGeom prst="rect">
                  <a:avLst/>
                </a:prstGeom>
                <a:noFill/>
                <a:ln w="12700">
                  <a:noFill/>
                  <a:miter lim="800000"/>
                  <a:headEnd/>
                  <a:tailEnd/>
                </a:ln>
                <a:effectLst>
                  <a:outerShdw dist="17961" dir="2700000" algn="ctr" rotWithShape="0">
                    <a:schemeClr val="tx1"/>
                  </a:outerShdw>
                </a:effectLst>
              </p:spPr>
              <p:txBody>
                <a:bodyPr wrap="none" anchor="ctr">
                  <a:spAutoFit/>
                </a:bodyPr>
                <a:lstStyle/>
                <a:p>
                  <a:pPr algn="ctr" eaLnBrk="0" hangingPunct="0">
                    <a:spcBef>
                      <a:spcPct val="50000"/>
                    </a:spcBef>
                    <a:defRPr/>
                  </a:pPr>
                  <a:r>
                    <a:rPr lang="en-US" altLang="zh-TW" sz="1200" b="0">
                      <a:solidFill>
                        <a:schemeClr val="bg1"/>
                      </a:solidFill>
                      <a:latin typeface="Comic Sans MS" pitchFamily="66" charset="0"/>
                      <a:ea typeface="PMingLiU" pitchFamily="18" charset="-120"/>
                    </a:rPr>
                    <a:t>Unix Server</a:t>
                  </a:r>
                </a:p>
                <a:p>
                  <a:pPr algn="ctr" eaLnBrk="0" hangingPunct="0">
                    <a:spcBef>
                      <a:spcPct val="50000"/>
                    </a:spcBef>
                    <a:defRPr/>
                  </a:pPr>
                  <a:r>
                    <a:rPr lang="en-US" altLang="zh-TW" sz="1200" b="0">
                      <a:solidFill>
                        <a:schemeClr val="bg1"/>
                      </a:solidFill>
                      <a:latin typeface="Comic Sans MS" pitchFamily="66" charset="0"/>
                      <a:ea typeface="PMingLiU" pitchFamily="18" charset="-120"/>
                    </a:rPr>
                    <a:t>Storage</a:t>
                  </a:r>
                </a:p>
              </p:txBody>
            </p:sp>
          </p:grpSp>
          <p:grpSp>
            <p:nvGrpSpPr>
              <p:cNvPr id="3111" name="Group 82"/>
              <p:cNvGrpSpPr>
                <a:grpSpLocks/>
              </p:cNvGrpSpPr>
              <p:nvPr/>
            </p:nvGrpSpPr>
            <p:grpSpPr bwMode="auto">
              <a:xfrm>
                <a:off x="4320" y="3168"/>
                <a:ext cx="384" cy="288"/>
                <a:chOff x="3648" y="1008"/>
                <a:chExt cx="384" cy="288"/>
              </a:xfrm>
            </p:grpSpPr>
            <p:sp>
              <p:nvSpPr>
                <p:cNvPr id="2542675" name="AutoShape 83"/>
                <p:cNvSpPr>
                  <a:spLocks noChangeArrowheads="1"/>
                </p:cNvSpPr>
                <p:nvPr/>
              </p:nvSpPr>
              <p:spPr bwMode="auto">
                <a:xfrm>
                  <a:off x="3645" y="1104"/>
                  <a:ext cx="387"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76" name="AutoShape 84"/>
                <p:cNvSpPr>
                  <a:spLocks noChangeArrowheads="1"/>
                </p:cNvSpPr>
                <p:nvPr/>
              </p:nvSpPr>
              <p:spPr bwMode="auto">
                <a:xfrm>
                  <a:off x="3645" y="1056"/>
                  <a:ext cx="387" cy="189"/>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77" name="AutoShape 85"/>
                <p:cNvSpPr>
                  <a:spLocks noChangeArrowheads="1"/>
                </p:cNvSpPr>
                <p:nvPr/>
              </p:nvSpPr>
              <p:spPr bwMode="auto">
                <a:xfrm>
                  <a:off x="3645" y="1008"/>
                  <a:ext cx="387"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78" name="AutoShape 86"/>
                <p:cNvSpPr>
                  <a:spLocks noChangeArrowheads="1"/>
                </p:cNvSpPr>
                <p:nvPr/>
              </p:nvSpPr>
              <p:spPr bwMode="auto">
                <a:xfrm>
                  <a:off x="3645" y="1008"/>
                  <a:ext cx="387" cy="144"/>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12" name="Group 87"/>
              <p:cNvGrpSpPr>
                <a:grpSpLocks/>
              </p:cNvGrpSpPr>
              <p:nvPr/>
            </p:nvGrpSpPr>
            <p:grpSpPr bwMode="auto">
              <a:xfrm>
                <a:off x="3792" y="2784"/>
                <a:ext cx="384" cy="288"/>
                <a:chOff x="3648" y="1008"/>
                <a:chExt cx="384" cy="288"/>
              </a:xfrm>
            </p:grpSpPr>
            <p:sp>
              <p:nvSpPr>
                <p:cNvPr id="2542680" name="AutoShape 88"/>
                <p:cNvSpPr>
                  <a:spLocks noChangeArrowheads="1"/>
                </p:cNvSpPr>
                <p:nvPr/>
              </p:nvSpPr>
              <p:spPr bwMode="auto">
                <a:xfrm>
                  <a:off x="3648" y="1106"/>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1" name="AutoShape 89"/>
                <p:cNvSpPr>
                  <a:spLocks noChangeArrowheads="1"/>
                </p:cNvSpPr>
                <p:nvPr/>
              </p:nvSpPr>
              <p:spPr bwMode="auto">
                <a:xfrm>
                  <a:off x="3648" y="1056"/>
                  <a:ext cx="381" cy="191"/>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2" name="AutoShape 90"/>
                <p:cNvSpPr>
                  <a:spLocks noChangeArrowheads="1"/>
                </p:cNvSpPr>
                <p:nvPr/>
              </p:nvSpPr>
              <p:spPr bwMode="auto">
                <a:xfrm>
                  <a:off x="3648" y="1008"/>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3" name="AutoShape 91"/>
                <p:cNvSpPr>
                  <a:spLocks noChangeArrowheads="1"/>
                </p:cNvSpPr>
                <p:nvPr/>
              </p:nvSpPr>
              <p:spPr bwMode="auto">
                <a:xfrm>
                  <a:off x="3648" y="1008"/>
                  <a:ext cx="381" cy="145"/>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13" name="Group 92"/>
              <p:cNvGrpSpPr>
                <a:grpSpLocks/>
              </p:cNvGrpSpPr>
              <p:nvPr/>
            </p:nvGrpSpPr>
            <p:grpSpPr bwMode="auto">
              <a:xfrm>
                <a:off x="4272" y="2880"/>
                <a:ext cx="384" cy="288"/>
                <a:chOff x="3648" y="1008"/>
                <a:chExt cx="384" cy="288"/>
              </a:xfrm>
            </p:grpSpPr>
            <p:sp>
              <p:nvSpPr>
                <p:cNvPr id="2542685" name="AutoShape 93"/>
                <p:cNvSpPr>
                  <a:spLocks noChangeArrowheads="1"/>
                </p:cNvSpPr>
                <p:nvPr/>
              </p:nvSpPr>
              <p:spPr bwMode="auto">
                <a:xfrm>
                  <a:off x="3648" y="1104"/>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6" name="AutoShape 94"/>
                <p:cNvSpPr>
                  <a:spLocks noChangeArrowheads="1"/>
                </p:cNvSpPr>
                <p:nvPr/>
              </p:nvSpPr>
              <p:spPr bwMode="auto">
                <a:xfrm>
                  <a:off x="3648" y="1058"/>
                  <a:ext cx="381" cy="190"/>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7" name="AutoShape 95"/>
                <p:cNvSpPr>
                  <a:spLocks noChangeArrowheads="1"/>
                </p:cNvSpPr>
                <p:nvPr/>
              </p:nvSpPr>
              <p:spPr bwMode="auto">
                <a:xfrm>
                  <a:off x="3648" y="1010"/>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88" name="AutoShape 96"/>
                <p:cNvSpPr>
                  <a:spLocks noChangeArrowheads="1"/>
                </p:cNvSpPr>
                <p:nvPr/>
              </p:nvSpPr>
              <p:spPr bwMode="auto">
                <a:xfrm>
                  <a:off x="3648" y="1010"/>
                  <a:ext cx="381" cy="144"/>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14" name="Group 97"/>
              <p:cNvGrpSpPr>
                <a:grpSpLocks/>
              </p:cNvGrpSpPr>
              <p:nvPr/>
            </p:nvGrpSpPr>
            <p:grpSpPr bwMode="auto">
              <a:xfrm>
                <a:off x="4224" y="2544"/>
                <a:ext cx="384" cy="288"/>
                <a:chOff x="3648" y="1008"/>
                <a:chExt cx="384" cy="288"/>
              </a:xfrm>
            </p:grpSpPr>
            <p:sp>
              <p:nvSpPr>
                <p:cNvPr id="2542690" name="AutoShape 98"/>
                <p:cNvSpPr>
                  <a:spLocks noChangeArrowheads="1"/>
                </p:cNvSpPr>
                <p:nvPr/>
              </p:nvSpPr>
              <p:spPr bwMode="auto">
                <a:xfrm>
                  <a:off x="3648" y="1104"/>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1" name="AutoShape 99"/>
                <p:cNvSpPr>
                  <a:spLocks noChangeArrowheads="1"/>
                </p:cNvSpPr>
                <p:nvPr/>
              </p:nvSpPr>
              <p:spPr bwMode="auto">
                <a:xfrm>
                  <a:off x="3648" y="1058"/>
                  <a:ext cx="381" cy="190"/>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2" name="AutoShape 100"/>
                <p:cNvSpPr>
                  <a:spLocks noChangeArrowheads="1"/>
                </p:cNvSpPr>
                <p:nvPr/>
              </p:nvSpPr>
              <p:spPr bwMode="auto">
                <a:xfrm>
                  <a:off x="3648" y="1010"/>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3" name="AutoShape 101"/>
                <p:cNvSpPr>
                  <a:spLocks noChangeArrowheads="1"/>
                </p:cNvSpPr>
                <p:nvPr/>
              </p:nvSpPr>
              <p:spPr bwMode="auto">
                <a:xfrm>
                  <a:off x="3648" y="1010"/>
                  <a:ext cx="381" cy="144"/>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15" name="Group 102"/>
              <p:cNvGrpSpPr>
                <a:grpSpLocks/>
              </p:cNvGrpSpPr>
              <p:nvPr/>
            </p:nvGrpSpPr>
            <p:grpSpPr bwMode="auto">
              <a:xfrm>
                <a:off x="3984" y="3024"/>
                <a:ext cx="384" cy="288"/>
                <a:chOff x="3648" y="1008"/>
                <a:chExt cx="384" cy="288"/>
              </a:xfrm>
            </p:grpSpPr>
            <p:sp>
              <p:nvSpPr>
                <p:cNvPr id="2542695" name="AutoShape 103"/>
                <p:cNvSpPr>
                  <a:spLocks noChangeArrowheads="1"/>
                </p:cNvSpPr>
                <p:nvPr/>
              </p:nvSpPr>
              <p:spPr bwMode="auto">
                <a:xfrm>
                  <a:off x="3648" y="1104"/>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6" name="AutoShape 104"/>
                <p:cNvSpPr>
                  <a:spLocks noChangeArrowheads="1"/>
                </p:cNvSpPr>
                <p:nvPr/>
              </p:nvSpPr>
              <p:spPr bwMode="auto">
                <a:xfrm>
                  <a:off x="3648" y="1059"/>
                  <a:ext cx="381" cy="189"/>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7" name="AutoShape 105"/>
                <p:cNvSpPr>
                  <a:spLocks noChangeArrowheads="1"/>
                </p:cNvSpPr>
                <p:nvPr/>
              </p:nvSpPr>
              <p:spPr bwMode="auto">
                <a:xfrm>
                  <a:off x="3648" y="1008"/>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698" name="AutoShape 106"/>
                <p:cNvSpPr>
                  <a:spLocks noChangeArrowheads="1"/>
                </p:cNvSpPr>
                <p:nvPr/>
              </p:nvSpPr>
              <p:spPr bwMode="auto">
                <a:xfrm>
                  <a:off x="3648" y="1008"/>
                  <a:ext cx="381" cy="144"/>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3116" name="Group 107"/>
              <p:cNvGrpSpPr>
                <a:grpSpLocks/>
              </p:cNvGrpSpPr>
              <p:nvPr/>
            </p:nvGrpSpPr>
            <p:grpSpPr bwMode="auto">
              <a:xfrm>
                <a:off x="3792" y="3216"/>
                <a:ext cx="384" cy="288"/>
                <a:chOff x="3648" y="1008"/>
                <a:chExt cx="384" cy="288"/>
              </a:xfrm>
            </p:grpSpPr>
            <p:sp>
              <p:nvSpPr>
                <p:cNvPr id="2542700" name="AutoShape 108"/>
                <p:cNvSpPr>
                  <a:spLocks noChangeArrowheads="1"/>
                </p:cNvSpPr>
                <p:nvPr/>
              </p:nvSpPr>
              <p:spPr bwMode="auto">
                <a:xfrm>
                  <a:off x="3648" y="1104"/>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701" name="AutoShape 109"/>
                <p:cNvSpPr>
                  <a:spLocks noChangeArrowheads="1"/>
                </p:cNvSpPr>
                <p:nvPr/>
              </p:nvSpPr>
              <p:spPr bwMode="auto">
                <a:xfrm>
                  <a:off x="3648" y="1059"/>
                  <a:ext cx="381" cy="189"/>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702" name="AutoShape 110"/>
                <p:cNvSpPr>
                  <a:spLocks noChangeArrowheads="1"/>
                </p:cNvSpPr>
                <p:nvPr/>
              </p:nvSpPr>
              <p:spPr bwMode="auto">
                <a:xfrm>
                  <a:off x="3648" y="1008"/>
                  <a:ext cx="381" cy="192"/>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2703" name="AutoShape 111"/>
                <p:cNvSpPr>
                  <a:spLocks noChangeArrowheads="1"/>
                </p:cNvSpPr>
                <p:nvPr/>
              </p:nvSpPr>
              <p:spPr bwMode="auto">
                <a:xfrm>
                  <a:off x="3648" y="1008"/>
                  <a:ext cx="381" cy="144"/>
                </a:xfrm>
                <a:prstGeom prst="can">
                  <a:avLst>
                    <a:gd name="adj" fmla="val 50000"/>
                  </a:avLst>
                </a:prstGeom>
                <a:gradFill rotWithShape="0">
                  <a:gsLst>
                    <a:gs pos="0">
                      <a:srgbClr val="00CC00">
                        <a:gamma/>
                        <a:shade val="46275"/>
                        <a:invGamma/>
                      </a:srgbClr>
                    </a:gs>
                    <a:gs pos="50000">
                      <a:srgbClr val="00CC00"/>
                    </a:gs>
                    <a:gs pos="100000">
                      <a:srgbClr val="00CC00">
                        <a:gamma/>
                        <a:shade val="46275"/>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grpSp>
          <p:nvGrpSpPr>
            <p:cNvPr id="3104" name="Group 112"/>
            <p:cNvGrpSpPr>
              <a:grpSpLocks/>
            </p:cNvGrpSpPr>
            <p:nvPr/>
          </p:nvGrpSpPr>
          <p:grpSpPr bwMode="auto">
            <a:xfrm>
              <a:off x="1392" y="1248"/>
              <a:ext cx="672" cy="229"/>
              <a:chOff x="528" y="3408"/>
              <a:chExt cx="1008" cy="325"/>
            </a:xfrm>
          </p:grpSpPr>
          <p:graphicFrame>
            <p:nvGraphicFramePr>
              <p:cNvPr id="3081" name="Object 113"/>
              <p:cNvGraphicFramePr>
                <a:graphicFrameLocks noChangeAspect="1"/>
              </p:cNvGraphicFramePr>
              <p:nvPr/>
            </p:nvGraphicFramePr>
            <p:xfrm>
              <a:off x="528" y="3456"/>
              <a:ext cx="421" cy="48"/>
            </p:xfrm>
            <a:graphic>
              <a:graphicData uri="http://schemas.openxmlformats.org/presentationml/2006/ole">
                <mc:AlternateContent xmlns:mc="http://schemas.openxmlformats.org/markup-compatibility/2006">
                  <mc:Choice xmlns:v="urn:schemas-microsoft-com:vml" Requires="v">
                    <p:oleObj spid="_x0000_s16596" name="VISIO" r:id="rId9" imgW="516240" imgH="59040" progId="">
                      <p:embed/>
                    </p:oleObj>
                  </mc:Choice>
                  <mc:Fallback>
                    <p:oleObj name="VISIO" r:id="rId9" imgW="516240" imgH="590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3456"/>
                            <a:ext cx="421" cy="48"/>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82" name="Object 114"/>
              <p:cNvGraphicFramePr>
                <a:graphicFrameLocks noChangeAspect="1"/>
              </p:cNvGraphicFramePr>
              <p:nvPr/>
            </p:nvGraphicFramePr>
            <p:xfrm>
              <a:off x="768" y="3408"/>
              <a:ext cx="768" cy="325"/>
            </p:xfrm>
            <a:graphic>
              <a:graphicData uri="http://schemas.openxmlformats.org/presentationml/2006/ole">
                <mc:AlternateContent xmlns:mc="http://schemas.openxmlformats.org/markup-compatibility/2006">
                  <mc:Choice xmlns:v="urn:schemas-microsoft-com:vml" Requires="v">
                    <p:oleObj spid="_x0000_s16597" name="VISIO" r:id="rId11" imgW="1593000" imgH="675000" progId="">
                      <p:embed/>
                    </p:oleObj>
                  </mc:Choice>
                  <mc:Fallback>
                    <p:oleObj name="VISIO" r:id="rId11" imgW="1593000" imgH="6750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3408"/>
                            <a:ext cx="768" cy="325"/>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3105" name="Group 115"/>
            <p:cNvGrpSpPr>
              <a:grpSpLocks/>
            </p:cNvGrpSpPr>
            <p:nvPr/>
          </p:nvGrpSpPr>
          <p:grpSpPr bwMode="auto">
            <a:xfrm>
              <a:off x="3792" y="1104"/>
              <a:ext cx="697" cy="229"/>
              <a:chOff x="3616" y="1056"/>
              <a:chExt cx="697" cy="229"/>
            </a:xfrm>
          </p:grpSpPr>
          <p:graphicFrame>
            <p:nvGraphicFramePr>
              <p:cNvPr id="3079" name="Object 116"/>
              <p:cNvGraphicFramePr>
                <a:graphicFrameLocks noChangeAspect="1"/>
              </p:cNvGraphicFramePr>
              <p:nvPr/>
            </p:nvGraphicFramePr>
            <p:xfrm>
              <a:off x="4032" y="1104"/>
              <a:ext cx="281" cy="34"/>
            </p:xfrm>
            <a:graphic>
              <a:graphicData uri="http://schemas.openxmlformats.org/presentationml/2006/ole">
                <mc:AlternateContent xmlns:mc="http://schemas.openxmlformats.org/markup-compatibility/2006">
                  <mc:Choice xmlns:v="urn:schemas-microsoft-com:vml" Requires="v">
                    <p:oleObj spid="_x0000_s16598" name="VISIO" r:id="rId13" imgW="516240" imgH="59040" progId="">
                      <p:embed/>
                    </p:oleObj>
                  </mc:Choice>
                  <mc:Fallback>
                    <p:oleObj name="VISIO" r:id="rId13" imgW="516240" imgH="590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104"/>
                            <a:ext cx="281" cy="34"/>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80" name="Object 117"/>
              <p:cNvGraphicFramePr>
                <a:graphicFrameLocks noChangeAspect="1"/>
              </p:cNvGraphicFramePr>
              <p:nvPr/>
            </p:nvGraphicFramePr>
            <p:xfrm>
              <a:off x="3616" y="1056"/>
              <a:ext cx="512" cy="229"/>
            </p:xfrm>
            <a:graphic>
              <a:graphicData uri="http://schemas.openxmlformats.org/presentationml/2006/ole">
                <mc:AlternateContent xmlns:mc="http://schemas.openxmlformats.org/markup-compatibility/2006">
                  <mc:Choice xmlns:v="urn:schemas-microsoft-com:vml" Requires="v">
                    <p:oleObj spid="_x0000_s16599" name="VISIO" r:id="rId14" imgW="1593000" imgH="675000" progId="">
                      <p:embed/>
                    </p:oleObj>
                  </mc:Choice>
                  <mc:Fallback>
                    <p:oleObj name="VISIO" r:id="rId14" imgW="1593000" imgH="6750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6" y="1056"/>
                            <a:ext cx="512" cy="229"/>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3106" name="Group 118"/>
            <p:cNvGrpSpPr>
              <a:grpSpLocks/>
            </p:cNvGrpSpPr>
            <p:nvPr/>
          </p:nvGrpSpPr>
          <p:grpSpPr bwMode="auto">
            <a:xfrm>
              <a:off x="2640" y="1920"/>
              <a:ext cx="672" cy="229"/>
              <a:chOff x="528" y="3408"/>
              <a:chExt cx="1008" cy="325"/>
            </a:xfrm>
          </p:grpSpPr>
          <p:graphicFrame>
            <p:nvGraphicFramePr>
              <p:cNvPr id="3077" name="Object 119"/>
              <p:cNvGraphicFramePr>
                <a:graphicFrameLocks noChangeAspect="1"/>
              </p:cNvGraphicFramePr>
              <p:nvPr/>
            </p:nvGraphicFramePr>
            <p:xfrm>
              <a:off x="528" y="3456"/>
              <a:ext cx="421" cy="48"/>
            </p:xfrm>
            <a:graphic>
              <a:graphicData uri="http://schemas.openxmlformats.org/presentationml/2006/ole">
                <mc:AlternateContent xmlns:mc="http://schemas.openxmlformats.org/markup-compatibility/2006">
                  <mc:Choice xmlns:v="urn:schemas-microsoft-com:vml" Requires="v">
                    <p:oleObj spid="_x0000_s16600" name="VISIO" r:id="rId15" imgW="516240" imgH="59040" progId="">
                      <p:embed/>
                    </p:oleObj>
                  </mc:Choice>
                  <mc:Fallback>
                    <p:oleObj name="VISIO" r:id="rId15" imgW="516240" imgH="590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3456"/>
                            <a:ext cx="421" cy="48"/>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78" name="Object 120"/>
              <p:cNvGraphicFramePr>
                <a:graphicFrameLocks noChangeAspect="1"/>
              </p:cNvGraphicFramePr>
              <p:nvPr/>
            </p:nvGraphicFramePr>
            <p:xfrm>
              <a:off x="768" y="3408"/>
              <a:ext cx="768" cy="325"/>
            </p:xfrm>
            <a:graphic>
              <a:graphicData uri="http://schemas.openxmlformats.org/presentationml/2006/ole">
                <mc:AlternateContent xmlns:mc="http://schemas.openxmlformats.org/markup-compatibility/2006">
                  <mc:Choice xmlns:v="urn:schemas-microsoft-com:vml" Requires="v">
                    <p:oleObj spid="_x0000_s16601" name="VISIO" r:id="rId16" imgW="1593000" imgH="675000" progId="">
                      <p:embed/>
                    </p:oleObj>
                  </mc:Choice>
                  <mc:Fallback>
                    <p:oleObj name="VISIO" r:id="rId16" imgW="1593000" imgH="6750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3408"/>
                            <a:ext cx="768" cy="325"/>
                          </a:xfrm>
                          <a:prstGeom prst="rect">
                            <a:avLst/>
                          </a:prstGeom>
                          <a:noFill/>
                          <a:ln>
                            <a:noFill/>
                          </a:ln>
                          <a:extLst>
                            <a:ext uri="{909E8E84-426E-40DD-AFC4-6F175D3DCCD1}">
                              <a14:hiddenFill xmlns:a14="http://schemas.microsoft.com/office/drawing/2010/main">
                                <a:gradFill rotWithShape="0">
                                  <a:gsLst>
                                    <a:gs pos="0">
                                      <a:srgbClr val="8F1FFF"/>
                                    </a:gs>
                                    <a:gs pos="50000">
                                      <a:srgbClr val="8F1FFF">
                                        <a:gamma/>
                                        <a:shade val="46275"/>
                                        <a:invGamma/>
                                      </a:srgbClr>
                                    </a:gs>
                                    <a:gs pos="100000">
                                      <a:srgbClr val="8F1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8303648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500063"/>
          </a:xfrm>
        </p:spPr>
        <p:txBody>
          <a:bodyPr>
            <a:normAutofit fontScale="90000"/>
          </a:bodyPr>
          <a:lstStyle/>
          <a:p>
            <a:r>
              <a:rPr lang="en-GB" altLang="zh-TW" b="1" smtClean="0">
                <a:solidFill>
                  <a:srgbClr val="FF3300"/>
                </a:solidFill>
                <a:ea typeface="新細明體" pitchFamily="18" charset="-120"/>
              </a:rPr>
              <a:t>DAS</a:t>
            </a:r>
          </a:p>
        </p:txBody>
      </p:sp>
      <p:sp>
        <p:nvSpPr>
          <p:cNvPr id="16387" name="Rectangle 3"/>
          <p:cNvSpPr>
            <a:spLocks noChangeArrowheads="1"/>
          </p:cNvSpPr>
          <p:nvPr/>
        </p:nvSpPr>
        <p:spPr bwMode="auto">
          <a:xfrm>
            <a:off x="2730500" y="1638300"/>
            <a:ext cx="3721100" cy="4318000"/>
          </a:xfrm>
          <a:prstGeom prst="rect">
            <a:avLst/>
          </a:prstGeom>
          <a:solidFill>
            <a:srgbClr val="FFFF99"/>
          </a:solidFill>
          <a:ln w="28575">
            <a:solidFill>
              <a:schemeClr val="tx1"/>
            </a:solidFill>
            <a:miter lim="800000"/>
            <a:headEnd/>
            <a:tailEnd/>
          </a:ln>
        </p:spPr>
        <p:txBody>
          <a:bodyPr wrap="none" anchor="ctr"/>
          <a:lstStyle/>
          <a:p>
            <a:pPr algn="ctr"/>
            <a:endParaRPr lang="zh-TW" altLang="zh-TW" sz="2400" b="0"/>
          </a:p>
        </p:txBody>
      </p:sp>
      <p:sp>
        <p:nvSpPr>
          <p:cNvPr id="2532356" name="Line 4"/>
          <p:cNvSpPr>
            <a:spLocks noChangeShapeType="1"/>
          </p:cNvSpPr>
          <p:nvPr/>
        </p:nvSpPr>
        <p:spPr bwMode="auto">
          <a:xfrm>
            <a:off x="3365500" y="2235200"/>
            <a:ext cx="0" cy="419100"/>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32357" name="Line 5"/>
          <p:cNvSpPr>
            <a:spLocks noChangeShapeType="1"/>
          </p:cNvSpPr>
          <p:nvPr/>
        </p:nvSpPr>
        <p:spPr bwMode="auto">
          <a:xfrm>
            <a:off x="2984500" y="2679700"/>
            <a:ext cx="3213100"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16390" name="Group 6"/>
          <p:cNvGrpSpPr>
            <a:grpSpLocks/>
          </p:cNvGrpSpPr>
          <p:nvPr/>
        </p:nvGrpSpPr>
        <p:grpSpPr bwMode="auto">
          <a:xfrm>
            <a:off x="3086100" y="1879600"/>
            <a:ext cx="685800" cy="482600"/>
            <a:chOff x="552" y="1152"/>
            <a:chExt cx="432" cy="304"/>
          </a:xfrm>
        </p:grpSpPr>
        <p:sp>
          <p:nvSpPr>
            <p:cNvPr id="2532359" name="Rectangle 7"/>
            <p:cNvSpPr>
              <a:spLocks noChangeArrowheads="1"/>
            </p:cNvSpPr>
            <p:nvPr/>
          </p:nvSpPr>
          <p:spPr bwMode="auto">
            <a:xfrm>
              <a:off x="616" y="1152"/>
              <a:ext cx="368"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16418" name="Rectangle 8"/>
            <p:cNvSpPr>
              <a:spLocks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r>
                <a:rPr lang="en-GB" altLang="zh-TW" sz="1600"/>
                <a:t>CPUs</a:t>
              </a:r>
            </a:p>
          </p:txBody>
        </p:sp>
      </p:grpSp>
      <p:sp>
        <p:nvSpPr>
          <p:cNvPr id="16391" name="Text Box 9"/>
          <p:cNvSpPr txBox="1">
            <a:spLocks noChangeArrowheads="1"/>
          </p:cNvSpPr>
          <p:nvPr/>
        </p:nvSpPr>
        <p:spPr bwMode="auto">
          <a:xfrm>
            <a:off x="5699125" y="2640013"/>
            <a:ext cx="47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Bus</a:t>
            </a:r>
          </a:p>
        </p:txBody>
      </p:sp>
      <p:grpSp>
        <p:nvGrpSpPr>
          <p:cNvPr id="16392" name="Group 10"/>
          <p:cNvGrpSpPr>
            <a:grpSpLocks/>
          </p:cNvGrpSpPr>
          <p:nvPr/>
        </p:nvGrpSpPr>
        <p:grpSpPr bwMode="auto">
          <a:xfrm>
            <a:off x="4902200" y="1803400"/>
            <a:ext cx="1397000" cy="876300"/>
            <a:chOff x="2832" y="1136"/>
            <a:chExt cx="880" cy="552"/>
          </a:xfrm>
        </p:grpSpPr>
        <p:sp>
          <p:nvSpPr>
            <p:cNvPr id="2532363" name="Line 11"/>
            <p:cNvSpPr>
              <a:spLocks noChangeShapeType="1"/>
            </p:cNvSpPr>
            <p:nvPr/>
          </p:nvSpPr>
          <p:spPr bwMode="auto">
            <a:xfrm>
              <a:off x="3272" y="1424"/>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6416" name="Rectangle 12"/>
            <p:cNvSpPr>
              <a:spLocks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r>
                <a:rPr lang="en-GB" altLang="zh-TW" sz="1800"/>
                <a:t>Memory</a:t>
              </a:r>
            </a:p>
          </p:txBody>
        </p:sp>
      </p:grpSp>
      <p:sp>
        <p:nvSpPr>
          <p:cNvPr id="2532365" name="Line 13"/>
          <p:cNvSpPr>
            <a:spLocks noChangeShapeType="1"/>
          </p:cNvSpPr>
          <p:nvPr/>
        </p:nvSpPr>
        <p:spPr bwMode="auto">
          <a:xfrm>
            <a:off x="4546600" y="2679700"/>
            <a:ext cx="0" cy="419100"/>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32366" name="Line 14"/>
          <p:cNvSpPr>
            <a:spLocks noChangeShapeType="1"/>
          </p:cNvSpPr>
          <p:nvPr/>
        </p:nvSpPr>
        <p:spPr bwMode="auto">
          <a:xfrm>
            <a:off x="4546600" y="3175000"/>
            <a:ext cx="0" cy="533400"/>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6395" name="Rectangle 15"/>
          <p:cNvSpPr>
            <a:spLocks noChangeArrowheads="1"/>
          </p:cNvSpPr>
          <p:nvPr/>
        </p:nvSpPr>
        <p:spPr bwMode="auto">
          <a:xfrm>
            <a:off x="3873500" y="2844800"/>
            <a:ext cx="1358900" cy="393700"/>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grpSp>
        <p:nvGrpSpPr>
          <p:cNvPr id="16396" name="Group 16"/>
          <p:cNvGrpSpPr>
            <a:grpSpLocks/>
          </p:cNvGrpSpPr>
          <p:nvPr/>
        </p:nvGrpSpPr>
        <p:grpSpPr bwMode="auto">
          <a:xfrm>
            <a:off x="3670300" y="3721100"/>
            <a:ext cx="1714500" cy="2133600"/>
            <a:chOff x="2312" y="2344"/>
            <a:chExt cx="1080" cy="1344"/>
          </a:xfrm>
        </p:grpSpPr>
        <p:sp>
          <p:nvSpPr>
            <p:cNvPr id="2532369" name="Rectangle 17"/>
            <p:cNvSpPr>
              <a:spLocks noChangeArrowheads="1"/>
            </p:cNvSpPr>
            <p:nvPr/>
          </p:nvSpPr>
          <p:spPr bwMode="auto">
            <a:xfrm>
              <a:off x="2312" y="2344"/>
              <a:ext cx="1080" cy="1344"/>
            </a:xfrm>
            <a:prstGeom prst="rect">
              <a:avLst/>
            </a:prstGeom>
            <a:solidFill>
              <a:srgbClr val="DDDDDD"/>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16408" name="Rectangle 18"/>
            <p:cNvSpPr>
              <a:spLocks noChangeArrowheads="1"/>
            </p:cNvSpPr>
            <p:nvPr/>
          </p:nvSpPr>
          <p:spPr bwMode="auto">
            <a:xfrm>
              <a:off x="2416" y="2416"/>
              <a:ext cx="856" cy="248"/>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sp>
          <p:nvSpPr>
            <p:cNvPr id="2532371" name="Oval 19"/>
            <p:cNvSpPr>
              <a:spLocks noChangeArrowheads="1"/>
            </p:cNvSpPr>
            <p:nvPr/>
          </p:nvSpPr>
          <p:spPr bwMode="auto">
            <a:xfrm>
              <a:off x="2544" y="3155"/>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32372" name="Rectangle 20"/>
            <p:cNvSpPr>
              <a:spLocks noChangeArrowheads="1"/>
            </p:cNvSpPr>
            <p:nvPr/>
          </p:nvSpPr>
          <p:spPr bwMode="auto">
            <a:xfrm>
              <a:off x="2544" y="2886"/>
              <a:ext cx="560" cy="396"/>
            </a:xfrm>
            <a:prstGeom prst="rect">
              <a:avLst/>
            </a:prstGeom>
            <a:solidFill>
              <a:srgbClr val="CC6600"/>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32373" name="Oval 21"/>
            <p:cNvSpPr>
              <a:spLocks noChangeArrowheads="1"/>
            </p:cNvSpPr>
            <p:nvPr/>
          </p:nvSpPr>
          <p:spPr bwMode="auto">
            <a:xfrm>
              <a:off x="2544" y="2744"/>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32374" name="Line 22"/>
            <p:cNvSpPr>
              <a:spLocks noChangeShapeType="1"/>
            </p:cNvSpPr>
            <p:nvPr/>
          </p:nvSpPr>
          <p:spPr bwMode="auto">
            <a:xfrm>
              <a:off x="2544" y="2886"/>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32375" name="Line 23"/>
            <p:cNvSpPr>
              <a:spLocks noChangeShapeType="1"/>
            </p:cNvSpPr>
            <p:nvPr/>
          </p:nvSpPr>
          <p:spPr bwMode="auto">
            <a:xfrm>
              <a:off x="3104" y="2886"/>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6414" name="Text Box 24"/>
            <p:cNvSpPr txBox="1">
              <a:spLocks noChangeArrowheads="1"/>
            </p:cNvSpPr>
            <p:nvPr/>
          </p:nvSpPr>
          <p:spPr bwMode="auto">
            <a:xfrm>
              <a:off x="2406" y="3447"/>
              <a:ext cx="9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SCSI Disk Drive</a:t>
              </a:r>
            </a:p>
          </p:txBody>
        </p:sp>
      </p:grpSp>
      <p:sp>
        <p:nvSpPr>
          <p:cNvPr id="2532377" name="Line 25"/>
          <p:cNvSpPr>
            <a:spLocks noChangeShapeType="1"/>
          </p:cNvSpPr>
          <p:nvPr/>
        </p:nvSpPr>
        <p:spPr bwMode="auto">
          <a:xfrm flipV="1">
            <a:off x="4318000" y="1333500"/>
            <a:ext cx="0" cy="609600"/>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16398" name="Group 26"/>
          <p:cNvGrpSpPr>
            <a:grpSpLocks/>
          </p:cNvGrpSpPr>
          <p:nvPr/>
        </p:nvGrpSpPr>
        <p:grpSpPr bwMode="auto">
          <a:xfrm>
            <a:off x="3962400" y="1854200"/>
            <a:ext cx="723900" cy="825500"/>
            <a:chOff x="2496" y="1168"/>
            <a:chExt cx="456" cy="520"/>
          </a:xfrm>
        </p:grpSpPr>
        <p:sp>
          <p:nvSpPr>
            <p:cNvPr id="2532379" name="Line 27"/>
            <p:cNvSpPr>
              <a:spLocks noChangeShapeType="1"/>
            </p:cNvSpPr>
            <p:nvPr/>
          </p:nvSpPr>
          <p:spPr bwMode="auto">
            <a:xfrm>
              <a:off x="2728" y="1400"/>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6406" name="Rectangle 28"/>
            <p:cNvSpPr>
              <a:spLocks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r>
                <a:rPr lang="en-GB" altLang="zh-TW" sz="1800"/>
                <a:t>NIC</a:t>
              </a:r>
            </a:p>
          </p:txBody>
        </p:sp>
      </p:grpSp>
      <p:sp>
        <p:nvSpPr>
          <p:cNvPr id="16399" name="Text Box 29"/>
          <p:cNvSpPr txBox="1">
            <a:spLocks noChangeArrowheads="1"/>
          </p:cNvSpPr>
          <p:nvPr/>
        </p:nvSpPr>
        <p:spPr bwMode="auto">
          <a:xfrm>
            <a:off x="4492625" y="3313113"/>
            <a:ext cx="1409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SCSI protocol</a:t>
            </a:r>
          </a:p>
        </p:txBody>
      </p:sp>
      <p:sp>
        <p:nvSpPr>
          <p:cNvPr id="16400" name="Text Box 30"/>
          <p:cNvSpPr txBox="1">
            <a:spLocks noChangeArrowheads="1"/>
          </p:cNvSpPr>
          <p:nvPr/>
        </p:nvSpPr>
        <p:spPr bwMode="auto">
          <a:xfrm>
            <a:off x="2790825" y="1624013"/>
            <a:ext cx="1206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MS Windows</a:t>
            </a:r>
          </a:p>
        </p:txBody>
      </p:sp>
      <p:sp>
        <p:nvSpPr>
          <p:cNvPr id="16401" name="Text Box 31"/>
          <p:cNvSpPr txBox="1">
            <a:spLocks noChangeArrowheads="1"/>
          </p:cNvSpPr>
          <p:nvPr/>
        </p:nvSpPr>
        <p:spPr bwMode="auto">
          <a:xfrm>
            <a:off x="3248025" y="5934075"/>
            <a:ext cx="261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2400"/>
              <a:t>Traditional Server</a:t>
            </a:r>
          </a:p>
        </p:txBody>
      </p:sp>
      <p:grpSp>
        <p:nvGrpSpPr>
          <p:cNvPr id="6" name="Group 32"/>
          <p:cNvGrpSpPr>
            <a:grpSpLocks/>
          </p:cNvGrpSpPr>
          <p:nvPr/>
        </p:nvGrpSpPr>
        <p:grpSpPr bwMode="auto">
          <a:xfrm>
            <a:off x="2968625" y="2425700"/>
            <a:ext cx="609600" cy="2743200"/>
            <a:chOff x="1870" y="1528"/>
            <a:chExt cx="384" cy="1728"/>
          </a:xfrm>
        </p:grpSpPr>
        <p:sp>
          <p:nvSpPr>
            <p:cNvPr id="2532385" name="Line 33"/>
            <p:cNvSpPr>
              <a:spLocks noChangeShapeType="1"/>
            </p:cNvSpPr>
            <p:nvPr/>
          </p:nvSpPr>
          <p:spPr bwMode="auto">
            <a:xfrm>
              <a:off x="2224" y="1528"/>
              <a:ext cx="0" cy="1728"/>
            </a:xfrm>
            <a:prstGeom prst="line">
              <a:avLst/>
            </a:prstGeom>
            <a:noFill/>
            <a:ln w="9525">
              <a:solidFill>
                <a:schemeClr val="tx1"/>
              </a:solidFill>
              <a:round/>
              <a:headEnd type="triangle" w="med" len="med"/>
              <a:tailEnd type="triangle" w="med" len="me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6404" name="Text Box 34"/>
            <p:cNvSpPr txBox="1">
              <a:spLocks noChangeArrowheads="1"/>
            </p:cNvSpPr>
            <p:nvPr/>
          </p:nvSpPr>
          <p:spPr bwMode="auto">
            <a:xfrm>
              <a:off x="1870" y="2127"/>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r" eaLnBrk="1" hangingPunct="1"/>
              <a:r>
                <a:rPr lang="en-GB" altLang="zh-TW" sz="1400" b="0"/>
                <a:t>Block</a:t>
              </a:r>
            </a:p>
            <a:p>
              <a:pPr algn="r" eaLnBrk="1" hangingPunct="1"/>
              <a:r>
                <a:rPr lang="en-GB" altLang="zh-TW" sz="1400" b="0"/>
                <a:t>I/O</a:t>
              </a:r>
            </a:p>
          </p:txBody>
        </p:sp>
      </p:grpSp>
    </p:spTree>
    <p:extLst>
      <p:ext uri="{BB962C8B-B14F-4D97-AF65-F5344CB8AC3E}">
        <p14:creationId xmlns:p14="http://schemas.microsoft.com/office/powerpoint/2010/main" val="16501299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6638" y="1979613"/>
            <a:ext cx="2370137" cy="3111500"/>
            <a:chOff x="3853" y="1247"/>
            <a:chExt cx="1493" cy="1960"/>
          </a:xfrm>
        </p:grpSpPr>
        <p:sp>
          <p:nvSpPr>
            <p:cNvPr id="17439" name="Text Box 3"/>
            <p:cNvSpPr txBox="1">
              <a:spLocks noChangeArrowheads="1"/>
            </p:cNvSpPr>
            <p:nvPr/>
          </p:nvSpPr>
          <p:spPr bwMode="auto">
            <a:xfrm>
              <a:off x="3853" y="2955"/>
              <a:ext cx="5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b="0">
                  <a:latin typeface="Arial" pitchFamily="34" charset="0"/>
                  <a:ea typeface="Times New Roman (Hebrew)"/>
                  <a:cs typeface="Times New Roman (Hebrew)"/>
                </a:rPr>
                <a:t>Disk C</a:t>
              </a:r>
              <a:endParaRPr lang="en-US" altLang="he-IL" b="0">
                <a:latin typeface="Times New Roman (Hebrew)"/>
                <a:ea typeface="Times New Roman (Hebrew)"/>
                <a:cs typeface="Times New Roman (Hebrew)"/>
              </a:endParaRPr>
            </a:p>
          </p:txBody>
        </p:sp>
        <p:sp>
          <p:nvSpPr>
            <p:cNvPr id="17440" name="Text Box 4"/>
            <p:cNvSpPr txBox="1">
              <a:spLocks noChangeArrowheads="1"/>
            </p:cNvSpPr>
            <p:nvPr/>
          </p:nvSpPr>
          <p:spPr bwMode="auto">
            <a:xfrm>
              <a:off x="4571" y="1247"/>
              <a:ext cx="7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he-IL" sz="1500">
                  <a:latin typeface="Arial" pitchFamily="34" charset="0"/>
                  <a:cs typeface="Arial" pitchFamily="34" charset="0"/>
                </a:rPr>
                <a:t>ERP Server</a:t>
              </a:r>
            </a:p>
          </p:txBody>
        </p:sp>
        <p:grpSp>
          <p:nvGrpSpPr>
            <p:cNvPr id="17441" name="Group 5"/>
            <p:cNvGrpSpPr>
              <a:grpSpLocks/>
            </p:cNvGrpSpPr>
            <p:nvPr/>
          </p:nvGrpSpPr>
          <p:grpSpPr bwMode="auto">
            <a:xfrm>
              <a:off x="3882" y="1622"/>
              <a:ext cx="1341" cy="1297"/>
              <a:chOff x="3882" y="1622"/>
              <a:chExt cx="1341" cy="1297"/>
            </a:xfrm>
          </p:grpSpPr>
          <p:grpSp>
            <p:nvGrpSpPr>
              <p:cNvPr id="17442" name="Group 6"/>
              <p:cNvGrpSpPr>
                <a:grpSpLocks/>
              </p:cNvGrpSpPr>
              <p:nvPr/>
            </p:nvGrpSpPr>
            <p:grpSpPr bwMode="auto">
              <a:xfrm>
                <a:off x="4176" y="1622"/>
                <a:ext cx="1047" cy="773"/>
                <a:chOff x="4151" y="1425"/>
                <a:chExt cx="1046" cy="768"/>
              </a:xfrm>
            </p:grpSpPr>
            <p:pic>
              <p:nvPicPr>
                <p:cNvPr id="174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 y="1425"/>
                  <a:ext cx="52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46" name="Group 8"/>
                <p:cNvGrpSpPr>
                  <a:grpSpLocks/>
                </p:cNvGrpSpPr>
                <p:nvPr/>
              </p:nvGrpSpPr>
              <p:grpSpPr bwMode="auto">
                <a:xfrm>
                  <a:off x="4151" y="1744"/>
                  <a:ext cx="597" cy="232"/>
                  <a:chOff x="3529" y="2231"/>
                  <a:chExt cx="597" cy="232"/>
                </a:xfrm>
              </p:grpSpPr>
              <p:sp>
                <p:nvSpPr>
                  <p:cNvPr id="2488329" name="Line 9"/>
                  <p:cNvSpPr>
                    <a:spLocks noChangeShapeType="1"/>
                  </p:cNvSpPr>
                  <p:nvPr/>
                </p:nvSpPr>
                <p:spPr bwMode="auto">
                  <a:xfrm flipH="1">
                    <a:off x="3529" y="2231"/>
                    <a:ext cx="597" cy="0"/>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88330" name="Line 10"/>
                  <p:cNvSpPr>
                    <a:spLocks noChangeShapeType="1"/>
                  </p:cNvSpPr>
                  <p:nvPr/>
                </p:nvSpPr>
                <p:spPr bwMode="auto">
                  <a:xfrm>
                    <a:off x="3529" y="2232"/>
                    <a:ext cx="0" cy="231"/>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grpSp>
          <p:sp>
            <p:nvSpPr>
              <p:cNvPr id="2488331" name="AutoShape 11"/>
              <p:cNvSpPr>
                <a:spLocks noChangeArrowheads="1"/>
              </p:cNvSpPr>
              <p:nvPr/>
            </p:nvSpPr>
            <p:spPr bwMode="auto">
              <a:xfrm>
                <a:off x="3883" y="2147"/>
                <a:ext cx="576" cy="765"/>
              </a:xfrm>
              <a:prstGeom prst="can">
                <a:avLst>
                  <a:gd name="adj" fmla="val 33203"/>
                </a:avLst>
              </a:prstGeom>
              <a:solidFill>
                <a:schemeClr val="accent1"/>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488332" name="AutoShape 12"/>
              <p:cNvSpPr>
                <a:spLocks noChangeArrowheads="1"/>
              </p:cNvSpPr>
              <p:nvPr/>
            </p:nvSpPr>
            <p:spPr bwMode="auto">
              <a:xfrm>
                <a:off x="3882" y="2488"/>
                <a:ext cx="576" cy="431"/>
              </a:xfrm>
              <a:prstGeom prst="can">
                <a:avLst>
                  <a:gd name="adj" fmla="val 25000"/>
                </a:avLst>
              </a:prstGeom>
              <a:solidFill>
                <a:schemeClr val="accent2"/>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grpSp>
        <p:nvGrpSpPr>
          <p:cNvPr id="6" name="Group 13"/>
          <p:cNvGrpSpPr>
            <a:grpSpLocks/>
          </p:cNvGrpSpPr>
          <p:nvPr/>
        </p:nvGrpSpPr>
        <p:grpSpPr bwMode="auto">
          <a:xfrm>
            <a:off x="3398838" y="2032000"/>
            <a:ext cx="2624137" cy="3100388"/>
            <a:chOff x="2141" y="1280"/>
            <a:chExt cx="1654" cy="1953"/>
          </a:xfrm>
        </p:grpSpPr>
        <p:sp>
          <p:nvSpPr>
            <p:cNvPr id="17430" name="Text Box 14"/>
            <p:cNvSpPr txBox="1">
              <a:spLocks noChangeArrowheads="1"/>
            </p:cNvSpPr>
            <p:nvPr/>
          </p:nvSpPr>
          <p:spPr bwMode="auto">
            <a:xfrm>
              <a:off x="2141" y="2981"/>
              <a:ext cx="5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b="0">
                  <a:latin typeface="Arial" pitchFamily="34" charset="0"/>
                  <a:ea typeface="Times New Roman (Hebrew)"/>
                  <a:cs typeface="Times New Roman (Hebrew)"/>
                </a:rPr>
                <a:t>Disk B</a:t>
              </a:r>
              <a:endParaRPr lang="en-US" altLang="he-IL" b="0">
                <a:latin typeface="Times New Roman (Hebrew)"/>
                <a:ea typeface="Times New Roman (Hebrew)"/>
                <a:cs typeface="Times New Roman (Hebrew)"/>
              </a:endParaRPr>
            </a:p>
          </p:txBody>
        </p:sp>
        <p:grpSp>
          <p:nvGrpSpPr>
            <p:cNvPr id="17431" name="Group 15"/>
            <p:cNvGrpSpPr>
              <a:grpSpLocks/>
            </p:cNvGrpSpPr>
            <p:nvPr/>
          </p:nvGrpSpPr>
          <p:grpSpPr bwMode="auto">
            <a:xfrm>
              <a:off x="2448" y="1625"/>
              <a:ext cx="1046" cy="765"/>
              <a:chOff x="4151" y="1425"/>
              <a:chExt cx="1046" cy="768"/>
            </a:xfrm>
          </p:grpSpPr>
          <p:pic>
            <p:nvPicPr>
              <p:cNvPr id="1743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 y="1425"/>
                <a:ext cx="52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36" name="Group 17"/>
              <p:cNvGrpSpPr>
                <a:grpSpLocks/>
              </p:cNvGrpSpPr>
              <p:nvPr/>
            </p:nvGrpSpPr>
            <p:grpSpPr bwMode="auto">
              <a:xfrm>
                <a:off x="4151" y="1744"/>
                <a:ext cx="597" cy="232"/>
                <a:chOff x="3529" y="2231"/>
                <a:chExt cx="597" cy="232"/>
              </a:xfrm>
            </p:grpSpPr>
            <p:sp>
              <p:nvSpPr>
                <p:cNvPr id="2488338" name="Line 18"/>
                <p:cNvSpPr>
                  <a:spLocks noChangeShapeType="1"/>
                </p:cNvSpPr>
                <p:nvPr/>
              </p:nvSpPr>
              <p:spPr bwMode="auto">
                <a:xfrm flipH="1">
                  <a:off x="3529" y="2231"/>
                  <a:ext cx="594" cy="0"/>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88339" name="Line 19"/>
                <p:cNvSpPr>
                  <a:spLocks noChangeShapeType="1"/>
                </p:cNvSpPr>
                <p:nvPr/>
              </p:nvSpPr>
              <p:spPr bwMode="auto">
                <a:xfrm>
                  <a:off x="3529" y="2232"/>
                  <a:ext cx="0" cy="231"/>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grpSp>
        <p:sp>
          <p:nvSpPr>
            <p:cNvPr id="2488340" name="AutoShape 20"/>
            <p:cNvSpPr>
              <a:spLocks noChangeArrowheads="1"/>
            </p:cNvSpPr>
            <p:nvPr/>
          </p:nvSpPr>
          <p:spPr bwMode="auto">
            <a:xfrm>
              <a:off x="2172" y="2158"/>
              <a:ext cx="576" cy="765"/>
            </a:xfrm>
            <a:prstGeom prst="can">
              <a:avLst>
                <a:gd name="adj" fmla="val 33203"/>
              </a:avLst>
            </a:prstGeom>
            <a:solidFill>
              <a:schemeClr val="accent1"/>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17433" name="AutoShape 21"/>
            <p:cNvSpPr>
              <a:spLocks noChangeArrowheads="1"/>
            </p:cNvSpPr>
            <p:nvPr/>
          </p:nvSpPr>
          <p:spPr bwMode="auto">
            <a:xfrm>
              <a:off x="2171" y="2629"/>
              <a:ext cx="576" cy="311"/>
            </a:xfrm>
            <a:prstGeom prst="can">
              <a:avLst>
                <a:gd name="adj" fmla="val 25000"/>
              </a:avLst>
            </a:prstGeom>
            <a:solidFill>
              <a:schemeClr val="accent2"/>
            </a:solidFill>
            <a:ln w="9525">
              <a:solidFill>
                <a:schemeClr val="tx1"/>
              </a:solidFill>
              <a:round/>
              <a:headEnd/>
              <a:tailEnd/>
            </a:ln>
          </p:spPr>
          <p:txBody>
            <a:bodyPr wrap="none" lIns="95782" tIns="47891" rIns="95782" bIns="47891" anchor="ctr"/>
            <a:lstStyle/>
            <a:p>
              <a:pPr algn="ctr" defTabSz="957263" eaLnBrk="0" hangingPunct="0"/>
              <a:endParaRPr lang="zh-TW" altLang="zh-TW" sz="2500" b="0">
                <a:latin typeface="Times New Roman (Hebrew)"/>
                <a:ea typeface="Times New Roman (Hebrew)"/>
                <a:cs typeface="Times New Roman (Hebrew)"/>
              </a:endParaRPr>
            </a:p>
          </p:txBody>
        </p:sp>
        <p:sp>
          <p:nvSpPr>
            <p:cNvPr id="17434" name="Text Box 22"/>
            <p:cNvSpPr txBox="1">
              <a:spLocks noChangeArrowheads="1"/>
            </p:cNvSpPr>
            <p:nvPr/>
          </p:nvSpPr>
          <p:spPr bwMode="auto">
            <a:xfrm>
              <a:off x="2699" y="1280"/>
              <a:ext cx="10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he-IL" sz="1500">
                  <a:latin typeface="Arial" pitchFamily="34" charset="0"/>
                  <a:cs typeface="Arial" pitchFamily="34" charset="0"/>
                </a:rPr>
                <a:t>Exchange Server</a:t>
              </a:r>
            </a:p>
          </p:txBody>
        </p:sp>
      </p:grpSp>
      <p:grpSp>
        <p:nvGrpSpPr>
          <p:cNvPr id="9" name="Group 23"/>
          <p:cNvGrpSpPr>
            <a:grpSpLocks/>
          </p:cNvGrpSpPr>
          <p:nvPr/>
        </p:nvGrpSpPr>
        <p:grpSpPr bwMode="auto">
          <a:xfrm>
            <a:off x="612775" y="1992313"/>
            <a:ext cx="2740025" cy="3098800"/>
            <a:chOff x="386" y="1255"/>
            <a:chExt cx="1726" cy="1952"/>
          </a:xfrm>
        </p:grpSpPr>
        <p:sp>
          <p:nvSpPr>
            <p:cNvPr id="17420" name="Text Box 24"/>
            <p:cNvSpPr txBox="1">
              <a:spLocks noChangeArrowheads="1"/>
            </p:cNvSpPr>
            <p:nvPr/>
          </p:nvSpPr>
          <p:spPr bwMode="auto">
            <a:xfrm>
              <a:off x="386" y="2955"/>
              <a:ext cx="5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b="0">
                  <a:latin typeface="Arial" pitchFamily="34" charset="0"/>
                  <a:ea typeface="Times New Roman (Hebrew)"/>
                  <a:cs typeface="Times New Roman (Hebrew)"/>
                </a:rPr>
                <a:t>Disk A</a:t>
              </a:r>
              <a:endParaRPr lang="en-US" altLang="he-IL" b="0">
                <a:latin typeface="Times New Roman (Hebrew)"/>
                <a:ea typeface="Times New Roman (Hebrew)"/>
                <a:cs typeface="Times New Roman (Hebrew)"/>
              </a:endParaRPr>
            </a:p>
          </p:txBody>
        </p:sp>
        <p:sp>
          <p:nvSpPr>
            <p:cNvPr id="17421" name="Text Box 25"/>
            <p:cNvSpPr txBox="1">
              <a:spLocks noChangeArrowheads="1"/>
            </p:cNvSpPr>
            <p:nvPr/>
          </p:nvSpPr>
          <p:spPr bwMode="auto">
            <a:xfrm>
              <a:off x="1378" y="1255"/>
              <a:ext cx="7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63" tIns="47881" rIns="95763" bIns="4788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500">
                  <a:latin typeface="Arial" pitchFamily="34" charset="0"/>
                  <a:cs typeface="Arial" pitchFamily="34" charset="0"/>
                </a:rPr>
                <a:t>File Server</a:t>
              </a:r>
            </a:p>
          </p:txBody>
        </p:sp>
        <p:grpSp>
          <p:nvGrpSpPr>
            <p:cNvPr id="17422" name="Group 26"/>
            <p:cNvGrpSpPr>
              <a:grpSpLocks/>
            </p:cNvGrpSpPr>
            <p:nvPr/>
          </p:nvGrpSpPr>
          <p:grpSpPr bwMode="auto">
            <a:xfrm>
              <a:off x="446" y="1630"/>
              <a:ext cx="1340" cy="1314"/>
              <a:chOff x="446" y="1630"/>
              <a:chExt cx="1340" cy="1314"/>
            </a:xfrm>
          </p:grpSpPr>
          <p:grpSp>
            <p:nvGrpSpPr>
              <p:cNvPr id="17423" name="Group 27"/>
              <p:cNvGrpSpPr>
                <a:grpSpLocks/>
              </p:cNvGrpSpPr>
              <p:nvPr/>
            </p:nvGrpSpPr>
            <p:grpSpPr bwMode="auto">
              <a:xfrm>
                <a:off x="740" y="1630"/>
                <a:ext cx="1046" cy="765"/>
                <a:chOff x="4151" y="1425"/>
                <a:chExt cx="1046" cy="768"/>
              </a:xfrm>
            </p:grpSpPr>
            <p:pic>
              <p:nvPicPr>
                <p:cNvPr id="1742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 y="1425"/>
                  <a:ext cx="52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7" name="Group 29"/>
                <p:cNvGrpSpPr>
                  <a:grpSpLocks/>
                </p:cNvGrpSpPr>
                <p:nvPr/>
              </p:nvGrpSpPr>
              <p:grpSpPr bwMode="auto">
                <a:xfrm>
                  <a:off x="4151" y="1744"/>
                  <a:ext cx="597" cy="232"/>
                  <a:chOff x="3529" y="2231"/>
                  <a:chExt cx="597" cy="232"/>
                </a:xfrm>
              </p:grpSpPr>
              <p:sp>
                <p:nvSpPr>
                  <p:cNvPr id="2488350" name="Line 30"/>
                  <p:cNvSpPr>
                    <a:spLocks noChangeShapeType="1"/>
                  </p:cNvSpPr>
                  <p:nvPr/>
                </p:nvSpPr>
                <p:spPr bwMode="auto">
                  <a:xfrm flipH="1">
                    <a:off x="3529" y="2231"/>
                    <a:ext cx="597" cy="0"/>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88351" name="Line 31"/>
                  <p:cNvSpPr>
                    <a:spLocks noChangeShapeType="1"/>
                  </p:cNvSpPr>
                  <p:nvPr/>
                </p:nvSpPr>
                <p:spPr bwMode="auto">
                  <a:xfrm>
                    <a:off x="3529" y="2232"/>
                    <a:ext cx="0" cy="231"/>
                  </a:xfrm>
                  <a:prstGeom prst="line">
                    <a:avLst/>
                  </a:prstGeom>
                  <a:noFill/>
                  <a:ln w="28575">
                    <a:solidFill>
                      <a:schemeClr val="tx2"/>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grpSp>
          <p:sp>
            <p:nvSpPr>
              <p:cNvPr id="2488352" name="AutoShape 32"/>
              <p:cNvSpPr>
                <a:spLocks noChangeArrowheads="1"/>
              </p:cNvSpPr>
              <p:nvPr/>
            </p:nvSpPr>
            <p:spPr bwMode="auto">
              <a:xfrm>
                <a:off x="448" y="2162"/>
                <a:ext cx="576" cy="765"/>
              </a:xfrm>
              <a:prstGeom prst="can">
                <a:avLst>
                  <a:gd name="adj" fmla="val 33203"/>
                </a:avLst>
              </a:prstGeom>
              <a:solidFill>
                <a:schemeClr val="accent1"/>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488353" name="AutoShape 33"/>
              <p:cNvSpPr>
                <a:spLocks noChangeArrowheads="1"/>
              </p:cNvSpPr>
              <p:nvPr/>
            </p:nvSpPr>
            <p:spPr bwMode="auto">
              <a:xfrm>
                <a:off x="446" y="2668"/>
                <a:ext cx="576" cy="276"/>
              </a:xfrm>
              <a:prstGeom prst="can">
                <a:avLst>
                  <a:gd name="adj" fmla="val 25000"/>
                </a:avLst>
              </a:prstGeom>
              <a:solidFill>
                <a:schemeClr val="accent2"/>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sp>
        <p:nvSpPr>
          <p:cNvPr id="2488354" name="AutoShape 34"/>
          <p:cNvSpPr>
            <a:spLocks noChangeArrowheads="1"/>
          </p:cNvSpPr>
          <p:nvPr/>
        </p:nvSpPr>
        <p:spPr bwMode="auto">
          <a:xfrm>
            <a:off x="706438" y="3754438"/>
            <a:ext cx="914400" cy="941387"/>
          </a:xfrm>
          <a:prstGeom prst="can">
            <a:avLst>
              <a:gd name="adj" fmla="val 25738"/>
            </a:avLst>
          </a:prstGeom>
          <a:solidFill>
            <a:schemeClr val="accent2"/>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88355" name="AutoShape 35"/>
          <p:cNvSpPr>
            <a:spLocks noChangeArrowheads="1"/>
          </p:cNvSpPr>
          <p:nvPr/>
        </p:nvSpPr>
        <p:spPr bwMode="auto">
          <a:xfrm>
            <a:off x="708025" y="3754438"/>
            <a:ext cx="914400" cy="942975"/>
          </a:xfrm>
          <a:prstGeom prst="can">
            <a:avLst>
              <a:gd name="adj" fmla="val 25781"/>
            </a:avLst>
          </a:prstGeom>
          <a:solidFill>
            <a:srgbClr val="FF00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nvGrpSpPr>
          <p:cNvPr id="13" name="Group 36"/>
          <p:cNvGrpSpPr>
            <a:grpSpLocks/>
          </p:cNvGrpSpPr>
          <p:nvPr/>
        </p:nvGrpSpPr>
        <p:grpSpPr bwMode="auto">
          <a:xfrm>
            <a:off x="681038" y="4700588"/>
            <a:ext cx="914400" cy="1739900"/>
            <a:chOff x="429" y="2961"/>
            <a:chExt cx="576" cy="1096"/>
          </a:xfrm>
        </p:grpSpPr>
        <p:sp>
          <p:nvSpPr>
            <p:cNvPr id="2488357" name="AutoShape 37"/>
            <p:cNvSpPr>
              <a:spLocks noChangeArrowheads="1"/>
            </p:cNvSpPr>
            <p:nvPr/>
          </p:nvSpPr>
          <p:spPr bwMode="auto">
            <a:xfrm>
              <a:off x="429" y="3292"/>
              <a:ext cx="576" cy="765"/>
            </a:xfrm>
            <a:prstGeom prst="can">
              <a:avLst>
                <a:gd name="adj" fmla="val 33203"/>
              </a:avLst>
            </a:prstGeom>
            <a:solidFill>
              <a:schemeClr val="accent1"/>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488358" name="Line 38"/>
            <p:cNvSpPr>
              <a:spLocks noChangeShapeType="1"/>
            </p:cNvSpPr>
            <p:nvPr/>
          </p:nvSpPr>
          <p:spPr bwMode="auto">
            <a:xfrm>
              <a:off x="751" y="2961"/>
              <a:ext cx="1" cy="331"/>
            </a:xfrm>
            <a:prstGeom prst="line">
              <a:avLst/>
            </a:prstGeom>
            <a:noFill/>
            <a:ln w="2857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
        <p:nvSpPr>
          <p:cNvPr id="2488359" name="Line 39"/>
          <p:cNvSpPr>
            <a:spLocks noChangeShapeType="1"/>
          </p:cNvSpPr>
          <p:nvPr/>
        </p:nvSpPr>
        <p:spPr bwMode="auto">
          <a:xfrm>
            <a:off x="8512175" y="6180138"/>
            <a:ext cx="233363" cy="0"/>
          </a:xfrm>
          <a:prstGeom prst="line">
            <a:avLst/>
          </a:prstGeom>
          <a:noFill/>
          <a:ln w="12700">
            <a:solidFill>
              <a:schemeClr val="tx1"/>
            </a:solidFill>
            <a:round/>
            <a:headEnd type="none" w="sm" len="sm"/>
            <a:tailEnd type="triangle" w="med" len="me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17417" name="Rectangle 40"/>
          <p:cNvSpPr>
            <a:spLocks noGrp="1" noChangeArrowheads="1"/>
          </p:cNvSpPr>
          <p:nvPr>
            <p:ph type="title"/>
          </p:nvPr>
        </p:nvSpPr>
        <p:spPr>
          <a:xfrm>
            <a:off x="609600" y="0"/>
            <a:ext cx="8280400" cy="1038225"/>
          </a:xfrm>
        </p:spPr>
        <p:txBody>
          <a:bodyPr/>
          <a:lstStyle/>
          <a:p>
            <a:r>
              <a:rPr lang="en-US" altLang="zh-TW" sz="2800" b="1" smtClean="0">
                <a:solidFill>
                  <a:srgbClr val="FF3300"/>
                </a:solidFill>
                <a:ea typeface="新細明體" pitchFamily="18" charset="-120"/>
              </a:rPr>
              <a:t>Storage Architectures</a:t>
            </a:r>
            <a:br>
              <a:rPr lang="en-US" altLang="zh-TW" sz="2800" b="1" smtClean="0">
                <a:solidFill>
                  <a:srgbClr val="FF3300"/>
                </a:solidFill>
                <a:ea typeface="新細明體" pitchFamily="18" charset="-120"/>
              </a:rPr>
            </a:br>
            <a:r>
              <a:rPr lang="en-US" altLang="zh-TW" sz="2800" b="1" smtClean="0">
                <a:solidFill>
                  <a:srgbClr val="FF3300"/>
                </a:solidFill>
                <a:ea typeface="新細明體" pitchFamily="18" charset="-120"/>
              </a:rPr>
              <a:t>(Direct Attached Storage (DAS))</a:t>
            </a:r>
          </a:p>
        </p:txBody>
      </p:sp>
    </p:spTree>
    <p:extLst>
      <p:ext uri="{BB962C8B-B14F-4D97-AF65-F5344CB8AC3E}">
        <p14:creationId xmlns:p14="http://schemas.microsoft.com/office/powerpoint/2010/main" val="34172455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883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499"/>
                                          </p:stCondLst>
                                        </p:cTn>
                                        <p:tgtEl>
                                          <p:spTgt spid="2488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4" grpId="0" animBg="1"/>
      <p:bldP spid="248835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The Problem with DAS</a:t>
            </a:r>
          </a:p>
        </p:txBody>
      </p:sp>
      <p:sp>
        <p:nvSpPr>
          <p:cNvPr id="18435" name="Rectangle 3"/>
          <p:cNvSpPr>
            <a:spLocks noGrp="1" noChangeArrowheads="1"/>
          </p:cNvSpPr>
          <p:nvPr>
            <p:ph type="body" sz="half" idx="1"/>
          </p:nvPr>
        </p:nvSpPr>
        <p:spPr>
          <a:xfrm>
            <a:off x="685800" y="1066800"/>
            <a:ext cx="4495800" cy="817563"/>
          </a:xfrm>
        </p:spPr>
        <p:txBody>
          <a:bodyPr/>
          <a:lstStyle/>
          <a:p>
            <a:pPr marL="0" indent="0">
              <a:lnSpc>
                <a:spcPct val="90000"/>
              </a:lnSpc>
            </a:pPr>
            <a:r>
              <a:rPr lang="en-US" altLang="zh-TW" sz="2400" b="1" smtClean="0">
                <a:solidFill>
                  <a:srgbClr val="737E1F"/>
                </a:solidFill>
                <a:ea typeface="新細明體" pitchFamily="18" charset="-120"/>
              </a:rPr>
              <a:t>Direct Attached Storage (DAS)</a:t>
            </a:r>
          </a:p>
        </p:txBody>
      </p:sp>
      <p:sp>
        <p:nvSpPr>
          <p:cNvPr id="18436" name="Rectangle 4"/>
          <p:cNvSpPr>
            <a:spLocks noGrp="1" noChangeArrowheads="1"/>
          </p:cNvSpPr>
          <p:nvPr>
            <p:ph type="body" sz="half" idx="2"/>
          </p:nvPr>
        </p:nvSpPr>
        <p:spPr>
          <a:xfrm>
            <a:off x="5867400" y="1219200"/>
            <a:ext cx="3124200" cy="4373563"/>
          </a:xfrm>
        </p:spPr>
        <p:txBody>
          <a:bodyPr/>
          <a:lstStyle/>
          <a:p>
            <a:pPr marL="0" indent="0"/>
            <a:r>
              <a:rPr lang="en-US" altLang="zh-TW" sz="2000" smtClean="0">
                <a:ea typeface="新細明體" pitchFamily="18" charset="-120"/>
              </a:rPr>
              <a:t> Data is bound to the server hosting the disk</a:t>
            </a:r>
          </a:p>
          <a:p>
            <a:pPr marL="0" indent="0"/>
            <a:endParaRPr lang="en-US" altLang="zh-TW" sz="2000" smtClean="0">
              <a:ea typeface="新細明體" pitchFamily="18" charset="-120"/>
            </a:endParaRPr>
          </a:p>
          <a:p>
            <a:pPr marL="0" indent="0"/>
            <a:r>
              <a:rPr lang="en-US" altLang="zh-TW" sz="2000" smtClean="0">
                <a:ea typeface="新細明體" pitchFamily="18" charset="-120"/>
              </a:rPr>
              <a:t> Expanding the storage may mean purchasing and managing another server</a:t>
            </a:r>
          </a:p>
          <a:p>
            <a:pPr marL="0" indent="0"/>
            <a:endParaRPr lang="en-US" altLang="zh-TW" sz="2000" smtClean="0">
              <a:ea typeface="新細明體" pitchFamily="18" charset="-120"/>
            </a:endParaRPr>
          </a:p>
          <a:p>
            <a:pPr marL="0" indent="0"/>
            <a:r>
              <a:rPr lang="en-US" altLang="zh-TW" sz="2000" smtClean="0">
                <a:ea typeface="新細明體" pitchFamily="18" charset="-120"/>
              </a:rPr>
              <a:t> In heterogeneous environments, management is complicated</a:t>
            </a:r>
          </a:p>
        </p:txBody>
      </p:sp>
      <p:grpSp>
        <p:nvGrpSpPr>
          <p:cNvPr id="18437" name="Group 5"/>
          <p:cNvGrpSpPr>
            <a:grpSpLocks/>
          </p:cNvGrpSpPr>
          <p:nvPr/>
        </p:nvGrpSpPr>
        <p:grpSpPr bwMode="auto">
          <a:xfrm>
            <a:off x="381000" y="1905000"/>
            <a:ext cx="5181600" cy="3429000"/>
            <a:chOff x="948" y="1438"/>
            <a:chExt cx="2967" cy="1551"/>
          </a:xfrm>
        </p:grpSpPr>
        <p:sp>
          <p:nvSpPr>
            <p:cNvPr id="2545670" name="Rectangle 6"/>
            <p:cNvSpPr>
              <a:spLocks noChangeArrowheads="1"/>
            </p:cNvSpPr>
            <p:nvPr/>
          </p:nvSpPr>
          <p:spPr bwMode="auto">
            <a:xfrm>
              <a:off x="948" y="1438"/>
              <a:ext cx="2967" cy="1551"/>
            </a:xfrm>
            <a:prstGeom prst="rect">
              <a:avLst/>
            </a:prstGeom>
            <a:solidFill>
              <a:srgbClr val="E1D54B"/>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pic>
          <p:nvPicPr>
            <p:cNvPr id="18439" name="Picture 7" descr="dataca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 y="1633"/>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dataca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 y="1633"/>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dataca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 y="1633"/>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10"/>
            <p:cNvSpPr txBox="1">
              <a:spLocks noChangeArrowheads="1"/>
            </p:cNvSpPr>
            <p:nvPr/>
          </p:nvSpPr>
          <p:spPr bwMode="auto">
            <a:xfrm>
              <a:off x="2000" y="2417"/>
              <a:ext cx="96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Windows NT/2K</a:t>
              </a:r>
            </a:p>
          </p:txBody>
        </p:sp>
        <p:sp>
          <p:nvSpPr>
            <p:cNvPr id="18443" name="Text Box 11"/>
            <p:cNvSpPr txBox="1">
              <a:spLocks noChangeArrowheads="1"/>
            </p:cNvSpPr>
            <p:nvPr/>
          </p:nvSpPr>
          <p:spPr bwMode="auto">
            <a:xfrm>
              <a:off x="2956" y="2417"/>
              <a:ext cx="72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Linux/Unix</a:t>
              </a:r>
            </a:p>
          </p:txBody>
        </p:sp>
        <p:sp>
          <p:nvSpPr>
            <p:cNvPr id="2545676" name="Line 12"/>
            <p:cNvSpPr>
              <a:spLocks noChangeShapeType="1"/>
            </p:cNvSpPr>
            <p:nvPr/>
          </p:nvSpPr>
          <p:spPr bwMode="auto">
            <a:xfrm>
              <a:off x="1304" y="2774"/>
              <a:ext cx="2389" cy="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18445" name="Group 13"/>
            <p:cNvGrpSpPr>
              <a:grpSpLocks/>
            </p:cNvGrpSpPr>
            <p:nvPr/>
          </p:nvGrpSpPr>
          <p:grpSpPr bwMode="auto">
            <a:xfrm>
              <a:off x="1631" y="2583"/>
              <a:ext cx="1659" cy="191"/>
              <a:chOff x="1631" y="2674"/>
              <a:chExt cx="1659" cy="100"/>
            </a:xfrm>
          </p:grpSpPr>
          <p:sp>
            <p:nvSpPr>
              <p:cNvPr id="2545678" name="Line 14"/>
              <p:cNvSpPr>
                <a:spLocks noChangeShapeType="1"/>
              </p:cNvSpPr>
              <p:nvPr/>
            </p:nvSpPr>
            <p:spPr bwMode="auto">
              <a:xfrm flipV="1">
                <a:off x="1631"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5679" name="Line 15"/>
              <p:cNvSpPr>
                <a:spLocks noChangeShapeType="1"/>
              </p:cNvSpPr>
              <p:nvPr/>
            </p:nvSpPr>
            <p:spPr bwMode="auto">
              <a:xfrm flipV="1">
                <a:off x="2482"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5680" name="Line 16"/>
              <p:cNvSpPr>
                <a:spLocks noChangeShapeType="1"/>
              </p:cNvSpPr>
              <p:nvPr/>
            </p:nvSpPr>
            <p:spPr bwMode="auto">
              <a:xfrm flipV="1">
                <a:off x="3290"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
          <p:nvSpPr>
            <p:cNvPr id="18446" name="Text Box 17"/>
            <p:cNvSpPr txBox="1">
              <a:spLocks noChangeArrowheads="1"/>
            </p:cNvSpPr>
            <p:nvPr/>
          </p:nvSpPr>
          <p:spPr bwMode="auto">
            <a:xfrm>
              <a:off x="1140" y="2417"/>
              <a:ext cx="96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Netware</a:t>
              </a:r>
            </a:p>
          </p:txBody>
        </p:sp>
        <p:pic>
          <p:nvPicPr>
            <p:cNvPr id="18447" name="Picture 18" descr="09-Desktop-3D-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2" y="2015"/>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19" descr="02-Server2-3D-g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 y="1973"/>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5684" name="Line 20"/>
            <p:cNvSpPr>
              <a:spLocks noChangeShapeType="1"/>
            </p:cNvSpPr>
            <p:nvPr/>
          </p:nvSpPr>
          <p:spPr bwMode="auto">
            <a:xfrm flipH="1" flipV="1">
              <a:off x="1503" y="1774"/>
              <a:ext cx="180" cy="180"/>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pic>
          <p:nvPicPr>
            <p:cNvPr id="18450" name="Picture 21" descr="09-Desktop-3D-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1" y="2015"/>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22" descr="02-Server2-3D-g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3" y="1973"/>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5687" name="Line 23"/>
            <p:cNvSpPr>
              <a:spLocks noChangeShapeType="1"/>
            </p:cNvSpPr>
            <p:nvPr/>
          </p:nvSpPr>
          <p:spPr bwMode="auto">
            <a:xfrm flipH="1" flipV="1">
              <a:off x="2362" y="1774"/>
              <a:ext cx="180" cy="180"/>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pic>
          <p:nvPicPr>
            <p:cNvPr id="18453" name="Picture 24" descr="09-Desktop-3D-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1" y="2015"/>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25" descr="02-Server2-3D-g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3" y="1973"/>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5690" name="Line 26"/>
            <p:cNvSpPr>
              <a:spLocks noChangeShapeType="1"/>
            </p:cNvSpPr>
            <p:nvPr/>
          </p:nvSpPr>
          <p:spPr bwMode="auto">
            <a:xfrm flipH="1" flipV="1">
              <a:off x="3172" y="1774"/>
              <a:ext cx="180" cy="180"/>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Tree>
    <p:extLst>
      <p:ext uri="{BB962C8B-B14F-4D97-AF65-F5344CB8AC3E}">
        <p14:creationId xmlns:p14="http://schemas.microsoft.com/office/powerpoint/2010/main" val="5609497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0370" name="Rectangle 2"/>
          <p:cNvSpPr>
            <a:spLocks noChangeArrowheads="1"/>
          </p:cNvSpPr>
          <p:nvPr/>
        </p:nvSpPr>
        <p:spPr bwMode="auto">
          <a:xfrm>
            <a:off x="4845050" y="1604963"/>
            <a:ext cx="3794125" cy="4124325"/>
          </a:xfrm>
          <a:prstGeom prst="rect">
            <a:avLst/>
          </a:prstGeom>
          <a:solidFill>
            <a:schemeClr val="folHlink"/>
          </a:solidFill>
          <a:ln w="2857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0371" name="Rectangle 3"/>
          <p:cNvSpPr>
            <a:spLocks noChangeArrowheads="1"/>
          </p:cNvSpPr>
          <p:nvPr/>
        </p:nvSpPr>
        <p:spPr bwMode="auto">
          <a:xfrm>
            <a:off x="455613" y="1619250"/>
            <a:ext cx="3795712" cy="4110038"/>
          </a:xfrm>
          <a:prstGeom prst="rect">
            <a:avLst/>
          </a:prstGeom>
          <a:solidFill>
            <a:srgbClr val="92D050"/>
          </a:solidFill>
          <a:ln w="2857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0372" name="Rectangle 4"/>
          <p:cNvSpPr>
            <a:spLocks noChangeArrowheads="1"/>
          </p:cNvSpPr>
          <p:nvPr/>
        </p:nvSpPr>
        <p:spPr bwMode="auto">
          <a:xfrm>
            <a:off x="514350" y="1604963"/>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5782" tIns="47891" rIns="95782" bIns="47891"/>
          <a:lstStyle/>
          <a:p>
            <a:pPr marL="358775" indent="-358775" defTabSz="957263" eaLnBrk="0" hangingPunct="0">
              <a:spcBef>
                <a:spcPct val="20000"/>
              </a:spcBef>
              <a:buFont typeface="Wingdings" pitchFamily="2" charset="2"/>
              <a:buChar char="ü"/>
            </a:pPr>
            <a:r>
              <a:rPr lang="en-US" altLang="he-IL" sz="2600" b="0"/>
              <a:t>Advantages </a:t>
            </a:r>
          </a:p>
          <a:p>
            <a:pPr marL="358775" indent="-358775" defTabSz="957263" eaLnBrk="0" hangingPunct="0">
              <a:spcBef>
                <a:spcPct val="20000"/>
              </a:spcBef>
            </a:pPr>
            <a:endParaRPr lang="en-US" altLang="he-IL" sz="2600" b="0"/>
          </a:p>
          <a:p>
            <a:pPr marL="358775" indent="-358775" defTabSz="957263" eaLnBrk="0" hangingPunct="0">
              <a:spcBef>
                <a:spcPct val="20000"/>
              </a:spcBef>
              <a:buFontTx/>
              <a:buChar char="•"/>
            </a:pPr>
            <a:r>
              <a:rPr lang="en-US" altLang="he-IL" sz="2400" b="0"/>
              <a:t>Low cost</a:t>
            </a:r>
          </a:p>
          <a:p>
            <a:pPr marL="358775" indent="-358775" defTabSz="957263" eaLnBrk="0" hangingPunct="0">
              <a:spcBef>
                <a:spcPct val="20000"/>
              </a:spcBef>
              <a:buFontTx/>
              <a:buChar char="•"/>
            </a:pPr>
            <a:r>
              <a:rPr lang="en-US" altLang="he-IL" sz="2400" b="0"/>
              <a:t>Simple to use</a:t>
            </a:r>
          </a:p>
          <a:p>
            <a:pPr marL="358775" indent="-358775" defTabSz="957263" eaLnBrk="0" hangingPunct="0">
              <a:spcBef>
                <a:spcPct val="20000"/>
              </a:spcBef>
              <a:buFontTx/>
              <a:buChar char="•"/>
            </a:pPr>
            <a:r>
              <a:rPr lang="en-US" altLang="he-IL" sz="2400" b="0"/>
              <a:t>Easy to install</a:t>
            </a:r>
          </a:p>
        </p:txBody>
      </p:sp>
      <p:sp>
        <p:nvSpPr>
          <p:cNvPr id="2490373" name="Rectangle 5"/>
          <p:cNvSpPr>
            <a:spLocks noChangeArrowheads="1"/>
          </p:cNvSpPr>
          <p:nvPr/>
        </p:nvSpPr>
        <p:spPr bwMode="auto">
          <a:xfrm>
            <a:off x="4953000" y="1635125"/>
            <a:ext cx="3810000" cy="4114800"/>
          </a:xfrm>
          <a:prstGeom prst="rect">
            <a:avLst/>
          </a:prstGeom>
          <a:solidFill>
            <a:srgbClr val="92D050"/>
          </a:solidFill>
          <a:ln>
            <a:noFill/>
          </a:ln>
          <a:extLst/>
        </p:spPr>
        <p:txBody>
          <a:bodyPr lIns="95782" tIns="47891" rIns="95782" bIns="47891"/>
          <a:lstStyle/>
          <a:p>
            <a:pPr marL="358775" indent="-358775" defTabSz="957263" eaLnBrk="0" hangingPunct="0">
              <a:spcBef>
                <a:spcPct val="20000"/>
              </a:spcBef>
              <a:buFont typeface="Wingdings" pitchFamily="2" charset="2"/>
              <a:buChar char="ü"/>
            </a:pPr>
            <a:r>
              <a:rPr lang="en-US" altLang="he-IL" sz="2600" b="0" dirty="0"/>
              <a:t>Disadvantages</a:t>
            </a:r>
          </a:p>
          <a:p>
            <a:pPr marL="358775" indent="-358775" defTabSz="957263" eaLnBrk="0" hangingPunct="0">
              <a:spcBef>
                <a:spcPct val="20000"/>
              </a:spcBef>
            </a:pPr>
            <a:endParaRPr lang="en-US" altLang="he-IL" sz="2400" b="0" dirty="0"/>
          </a:p>
          <a:p>
            <a:pPr marL="358775" indent="-358775" defTabSz="957263" eaLnBrk="0" hangingPunct="0">
              <a:spcBef>
                <a:spcPct val="20000"/>
              </a:spcBef>
              <a:buFontTx/>
              <a:buChar char="•"/>
            </a:pPr>
            <a:r>
              <a:rPr lang="en-US" altLang="he-IL" sz="2400" b="0" dirty="0"/>
              <a:t>No shared resources</a:t>
            </a:r>
          </a:p>
          <a:p>
            <a:pPr marL="358775" indent="-358775" defTabSz="957263" eaLnBrk="0" hangingPunct="0">
              <a:spcBef>
                <a:spcPct val="20000"/>
              </a:spcBef>
              <a:buFontTx/>
              <a:buChar char="•"/>
            </a:pPr>
            <a:r>
              <a:rPr lang="en-US" altLang="he-IL" sz="2400" b="0" dirty="0"/>
              <a:t>Difficult to backup</a:t>
            </a:r>
          </a:p>
          <a:p>
            <a:pPr marL="358775" indent="-358775" defTabSz="957263" eaLnBrk="0" hangingPunct="0">
              <a:spcBef>
                <a:spcPct val="20000"/>
              </a:spcBef>
              <a:buFontTx/>
              <a:buChar char="•"/>
            </a:pPr>
            <a:r>
              <a:rPr lang="en-US" altLang="he-IL" sz="2400" b="0" dirty="0"/>
              <a:t>Limited distance</a:t>
            </a:r>
          </a:p>
          <a:p>
            <a:pPr marL="358775" indent="-358775" defTabSz="957263" eaLnBrk="0" hangingPunct="0">
              <a:spcBef>
                <a:spcPct val="20000"/>
              </a:spcBef>
              <a:buFontTx/>
              <a:buChar char="•"/>
            </a:pPr>
            <a:r>
              <a:rPr lang="en-US" altLang="he-IL" sz="2400" b="0" dirty="0"/>
              <a:t>Limited high-availability options</a:t>
            </a:r>
          </a:p>
          <a:p>
            <a:pPr marL="358775" indent="-358775" defTabSz="957263" eaLnBrk="0" hangingPunct="0">
              <a:spcBef>
                <a:spcPct val="20000"/>
              </a:spcBef>
              <a:buFontTx/>
              <a:buChar char="•"/>
            </a:pPr>
            <a:r>
              <a:rPr lang="en-US" altLang="he-IL" sz="2400" b="0" dirty="0"/>
              <a:t>Complex maintenance</a:t>
            </a:r>
          </a:p>
        </p:txBody>
      </p:sp>
      <p:sp>
        <p:nvSpPr>
          <p:cNvPr id="2490374" name="Text Box 6"/>
          <p:cNvSpPr txBox="1">
            <a:spLocks noChangeArrowheads="1"/>
          </p:cNvSpPr>
          <p:nvPr/>
        </p:nvSpPr>
        <p:spPr bwMode="auto">
          <a:xfrm>
            <a:off x="1814513" y="5116513"/>
            <a:ext cx="5241925" cy="444500"/>
          </a:xfrm>
          <a:prstGeom prst="rect">
            <a:avLst/>
          </a:prstGeom>
          <a:solidFill>
            <a:schemeClr val="bg1"/>
          </a:solidFill>
          <a:ln w="28575">
            <a:solidFill>
              <a:schemeClr val="tx1"/>
            </a:solidFill>
            <a:miter lim="800000"/>
            <a:headEnd/>
            <a:tailEnd/>
          </a:ln>
        </p:spPr>
        <p:txBody>
          <a:bodyPr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zh-TW" altLang="en-US" sz="2100" b="0">
                <a:latin typeface="Arial" pitchFamily="34" charset="0"/>
                <a:cs typeface="Arial" pitchFamily="34" charset="0"/>
              </a:rPr>
              <a:t> </a:t>
            </a:r>
            <a:r>
              <a:rPr lang="en-US" altLang="he-IL" sz="2100" b="0">
                <a:latin typeface="Arial" pitchFamily="34" charset="0"/>
                <a:cs typeface="Arial" pitchFamily="34" charset="0"/>
              </a:rPr>
              <a:t>Solution for small organizations</a:t>
            </a:r>
            <a:r>
              <a:rPr lang="en-US" altLang="he-IL" sz="2100" b="0">
                <a:latin typeface="Times New Roman (Hebrew)"/>
                <a:ea typeface="Times New Roman (Hebrew)"/>
                <a:cs typeface="Times New Roman (Hebrew)"/>
              </a:rPr>
              <a:t> </a:t>
            </a:r>
            <a:r>
              <a:rPr lang="en-US" altLang="he-IL" sz="2100" b="0">
                <a:latin typeface="Arial" pitchFamily="34" charset="0"/>
                <a:cs typeface="Arial" pitchFamily="34" charset="0"/>
              </a:rPr>
              <a:t>only</a:t>
            </a:r>
          </a:p>
        </p:txBody>
      </p:sp>
      <p:sp>
        <p:nvSpPr>
          <p:cNvPr id="19463" name="Rectangle 7"/>
          <p:cNvSpPr>
            <a:spLocks noChangeArrowheads="1"/>
          </p:cNvSpPr>
          <p:nvPr/>
        </p:nvSpPr>
        <p:spPr bwMode="auto">
          <a:xfrm>
            <a:off x="609600" y="152400"/>
            <a:ext cx="8280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TW" sz="3600" dirty="0">
                <a:solidFill>
                  <a:srgbClr val="002060"/>
                </a:solidFill>
                <a:effectLst>
                  <a:outerShdw blurRad="38100" dist="38100" dir="2700000" algn="tl">
                    <a:srgbClr val="000000">
                      <a:alpha val="43137"/>
                    </a:srgbClr>
                  </a:outerShdw>
                </a:effectLst>
                <a:latin typeface="Monotype Corsiva" pitchFamily="66" charset="0"/>
              </a:rPr>
              <a:t>Storage Architectures</a:t>
            </a:r>
            <a:r>
              <a:rPr lang="en-US" altLang="zh-TW" sz="3200" dirty="0">
                <a:solidFill>
                  <a:srgbClr val="002060"/>
                </a:solidFill>
                <a:effectLst>
                  <a:outerShdw blurRad="38100" dist="38100" dir="2700000" algn="tl">
                    <a:srgbClr val="000000">
                      <a:alpha val="43137"/>
                    </a:srgbClr>
                  </a:outerShdw>
                </a:effectLst>
                <a:latin typeface="Monotype Corsiva" pitchFamily="66" charset="0"/>
              </a:rPr>
              <a:t/>
            </a:r>
            <a:br>
              <a:rPr lang="en-US" altLang="zh-TW" sz="3200" dirty="0">
                <a:solidFill>
                  <a:srgbClr val="002060"/>
                </a:solidFill>
                <a:effectLst>
                  <a:outerShdw blurRad="38100" dist="38100" dir="2700000" algn="tl">
                    <a:srgbClr val="000000">
                      <a:alpha val="43137"/>
                    </a:srgbClr>
                  </a:outerShdw>
                </a:effectLst>
                <a:latin typeface="Monotype Corsiva" pitchFamily="66" charset="0"/>
              </a:rPr>
            </a:br>
            <a:r>
              <a:rPr lang="en-US" altLang="zh-TW" sz="2000" dirty="0">
                <a:solidFill>
                  <a:srgbClr val="002060"/>
                </a:solidFill>
                <a:effectLst>
                  <a:outerShdw blurRad="38100" dist="38100" dir="2700000" algn="tl">
                    <a:srgbClr val="000000">
                      <a:alpha val="43137"/>
                    </a:srgbClr>
                  </a:outerShdw>
                </a:effectLst>
                <a:latin typeface="Monotype Corsiva" pitchFamily="66" charset="0"/>
              </a:rPr>
              <a:t>(Direct Attached Storage (DAS))</a:t>
            </a:r>
          </a:p>
        </p:txBody>
      </p:sp>
    </p:spTree>
    <p:extLst>
      <p:ext uri="{BB962C8B-B14F-4D97-AF65-F5344CB8AC3E}">
        <p14:creationId xmlns:p14="http://schemas.microsoft.com/office/powerpoint/2010/main" val="2990917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9037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90372">
                                            <p:txEl>
                                              <p:pRg st="2" end="2"/>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90372">
                                            <p:txEl>
                                              <p:pRg st="3" end="3"/>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90372">
                                            <p:txEl>
                                              <p:pRg st="4" end="4"/>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490373">
                                            <p:txEl>
                                              <p:pRg st="0" end="0"/>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490373">
                                            <p:txEl>
                                              <p:pRg st="2" end="2"/>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490373">
                                            <p:txEl>
                                              <p:pRg st="3" end="3"/>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490373">
                                            <p:txEl>
                                              <p:pRg st="4" end="4"/>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490373">
                                            <p:txEl>
                                              <p:pRg st="5" end="5"/>
                                            </p:txEl>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490373">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490374"/>
                                        </p:tgtEl>
                                        <p:attrNameLst>
                                          <p:attrName>style.visibility</p:attrName>
                                        </p:attrNameLst>
                                      </p:cBhvr>
                                      <p:to>
                                        <p:strVal val="visible"/>
                                      </p:to>
                                    </p:set>
                                    <p:anim calcmode="lin" valueType="num">
                                      <p:cBhvr additive="base">
                                        <p:cTn id="38" dur="500" fill="hold"/>
                                        <p:tgtEl>
                                          <p:spTgt spid="2490374"/>
                                        </p:tgtEl>
                                        <p:attrNameLst>
                                          <p:attrName>ppt_x</p:attrName>
                                        </p:attrNameLst>
                                      </p:cBhvr>
                                      <p:tavLst>
                                        <p:tav tm="0">
                                          <p:val>
                                            <p:strVal val="0-#ppt_w/2"/>
                                          </p:val>
                                        </p:tav>
                                        <p:tav tm="100000">
                                          <p:val>
                                            <p:strVal val="#ppt_x"/>
                                          </p:val>
                                        </p:tav>
                                      </p:tavLst>
                                    </p:anim>
                                    <p:anim calcmode="lin" valueType="num">
                                      <p:cBhvr additive="base">
                                        <p:cTn id="39" dur="500" fill="hold"/>
                                        <p:tgtEl>
                                          <p:spTgt spid="2490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372" grpId="0" build="p" autoUpdateAnimBg="0" advAuto="0"/>
      <p:bldP spid="2490373" grpId="0" build="p" autoUpdateAnimBg="0" advAuto="0"/>
      <p:bldP spid="2490374"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609600" y="0"/>
            <a:ext cx="8280400" cy="1038225"/>
          </a:xfrm>
        </p:spPr>
        <p:txBody>
          <a:bodyPr>
            <a:normAutofit fontScale="90000"/>
          </a:bodyPr>
          <a:lstStyle/>
          <a:p>
            <a:r>
              <a:rPr lang="en-US" altLang="zh-TW" b="1" smtClean="0">
                <a:solidFill>
                  <a:srgbClr val="FF3300"/>
                </a:solidFill>
                <a:ea typeface="新細明體" pitchFamily="18" charset="-120"/>
              </a:rPr>
              <a:t>Storage Architectures</a:t>
            </a:r>
            <a:r>
              <a:rPr lang="en-US" altLang="zh-TW" sz="2800" b="1" smtClean="0">
                <a:solidFill>
                  <a:srgbClr val="FF3300"/>
                </a:solidFill>
                <a:ea typeface="新細明體" pitchFamily="18" charset="-120"/>
              </a:rPr>
              <a:t/>
            </a:r>
            <a:br>
              <a:rPr lang="en-US" altLang="zh-TW" sz="2800" b="1" smtClean="0">
                <a:solidFill>
                  <a:srgbClr val="FF3300"/>
                </a:solidFill>
                <a:ea typeface="新細明體" pitchFamily="18" charset="-120"/>
              </a:rPr>
            </a:br>
            <a:r>
              <a:rPr lang="en-US" altLang="zh-TW" sz="2000" b="1" smtClean="0">
                <a:solidFill>
                  <a:srgbClr val="FF3300"/>
                </a:solidFill>
                <a:ea typeface="新細明體" pitchFamily="18" charset="-120"/>
              </a:rPr>
              <a:t>(Network Attached Storage (NAS))</a:t>
            </a:r>
          </a:p>
        </p:txBody>
      </p:sp>
      <p:pic>
        <p:nvPicPr>
          <p:cNvPr id="41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317023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103" name="Text Box 5"/>
          <p:cNvSpPr txBox="1">
            <a:spLocks noChangeArrowheads="1"/>
          </p:cNvSpPr>
          <p:nvPr/>
        </p:nvSpPr>
        <p:spPr bwMode="auto">
          <a:xfrm>
            <a:off x="3581400" y="1295400"/>
            <a:ext cx="744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600" b="0">
                <a:latin typeface="Century Gothic" pitchFamily="34" charset="0"/>
                <a:cs typeface="Arial" pitchFamily="34" charset="0"/>
              </a:rPr>
              <a:t>Hosts </a:t>
            </a:r>
          </a:p>
        </p:txBody>
      </p:sp>
      <p:pic>
        <p:nvPicPr>
          <p:cNvPr id="410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150" y="2455863"/>
            <a:ext cx="5556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7"/>
          <p:cNvGraphicFramePr>
            <a:graphicFrameLocks noChangeAspect="1"/>
          </p:cNvGraphicFramePr>
          <p:nvPr/>
        </p:nvGraphicFramePr>
        <p:xfrm>
          <a:off x="3736975" y="1785938"/>
          <a:ext cx="441325" cy="842962"/>
        </p:xfrm>
        <a:graphic>
          <a:graphicData uri="http://schemas.openxmlformats.org/presentationml/2006/ole">
            <mc:AlternateContent xmlns:mc="http://schemas.openxmlformats.org/markup-compatibility/2006">
              <mc:Choice xmlns:v="urn:schemas-microsoft-com:vml" Requires="v">
                <p:oleObj spid="_x0000_s17479" name="Clip" r:id="rId5" imgW="2734920" imgH="3825360" progId="">
                  <p:embed/>
                </p:oleObj>
              </mc:Choice>
              <mc:Fallback>
                <p:oleObj name="Clip" r:id="rId5"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975" y="1785938"/>
                        <a:ext cx="44132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8"/>
          <p:cNvGraphicFramePr>
            <a:graphicFrameLocks noChangeAspect="1"/>
          </p:cNvGraphicFramePr>
          <p:nvPr/>
        </p:nvGraphicFramePr>
        <p:xfrm>
          <a:off x="3686175" y="2840038"/>
          <a:ext cx="439738" cy="842962"/>
        </p:xfrm>
        <a:graphic>
          <a:graphicData uri="http://schemas.openxmlformats.org/presentationml/2006/ole">
            <mc:AlternateContent xmlns:mc="http://schemas.openxmlformats.org/markup-compatibility/2006">
              <mc:Choice xmlns:v="urn:schemas-microsoft-com:vml" Requires="v">
                <p:oleObj spid="_x0000_s17480" name="Clip" r:id="rId7" imgW="2734920" imgH="3825360" progId="">
                  <p:embed/>
                </p:oleObj>
              </mc:Choice>
              <mc:Fallback>
                <p:oleObj name="Clip" r:id="rId7"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6175" y="2840038"/>
                        <a:ext cx="439738"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9"/>
          <p:cNvGraphicFramePr>
            <a:graphicFrameLocks noChangeAspect="1"/>
          </p:cNvGraphicFramePr>
          <p:nvPr/>
        </p:nvGraphicFramePr>
        <p:xfrm>
          <a:off x="3686175" y="3849688"/>
          <a:ext cx="439738" cy="842962"/>
        </p:xfrm>
        <a:graphic>
          <a:graphicData uri="http://schemas.openxmlformats.org/presentationml/2006/ole">
            <mc:AlternateContent xmlns:mc="http://schemas.openxmlformats.org/markup-compatibility/2006">
              <mc:Choice xmlns:v="urn:schemas-microsoft-com:vml" Requires="v">
                <p:oleObj spid="_x0000_s17481" name="Clip" r:id="rId8" imgW="2734920" imgH="3825360" progId="">
                  <p:embed/>
                </p:oleObj>
              </mc:Choice>
              <mc:Fallback>
                <p:oleObj name="Clip" r:id="rId8"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6175" y="3849688"/>
                        <a:ext cx="439738"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05" name="Picture 10" descr="Celerra_closeddoor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5450" y="2895600"/>
            <a:ext cx="428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3100" y="2630488"/>
            <a:ext cx="1608138"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12"/>
          <p:cNvSpPr txBox="1">
            <a:spLocks noChangeArrowheads="1"/>
          </p:cNvSpPr>
          <p:nvPr/>
        </p:nvSpPr>
        <p:spPr bwMode="auto">
          <a:xfrm>
            <a:off x="4405313" y="3051175"/>
            <a:ext cx="1819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he-IL" sz="2400">
                <a:latin typeface="Century Gothic" pitchFamily="34" charset="0"/>
                <a:cs typeface="Arial" pitchFamily="34" charset="0"/>
              </a:rPr>
              <a:t>IP Network</a:t>
            </a:r>
          </a:p>
        </p:txBody>
      </p:sp>
      <p:sp>
        <p:nvSpPr>
          <p:cNvPr id="2493453" name="Line 13"/>
          <p:cNvSpPr>
            <a:spLocks noChangeShapeType="1"/>
          </p:cNvSpPr>
          <p:nvPr/>
        </p:nvSpPr>
        <p:spPr bwMode="auto">
          <a:xfrm rot="2328326">
            <a:off x="4041775" y="2563813"/>
            <a:ext cx="773113" cy="1905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3454" name="Line 14"/>
          <p:cNvSpPr>
            <a:spLocks noChangeShapeType="1"/>
          </p:cNvSpPr>
          <p:nvPr/>
        </p:nvSpPr>
        <p:spPr bwMode="auto">
          <a:xfrm rot="19195225">
            <a:off x="3951288" y="3986213"/>
            <a:ext cx="911225"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3455" name="Line 15"/>
          <p:cNvSpPr>
            <a:spLocks noChangeShapeType="1"/>
          </p:cNvSpPr>
          <p:nvPr/>
        </p:nvSpPr>
        <p:spPr bwMode="auto">
          <a:xfrm>
            <a:off x="4064000" y="3295650"/>
            <a:ext cx="447675" cy="1588"/>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4111" name="Text Box 16"/>
          <p:cNvSpPr txBox="1">
            <a:spLocks noChangeArrowheads="1"/>
          </p:cNvSpPr>
          <p:nvPr/>
        </p:nvSpPr>
        <p:spPr bwMode="auto">
          <a:xfrm>
            <a:off x="6184900" y="2235200"/>
            <a:ext cx="1666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600" b="0">
                <a:latin typeface="Century Gothic" pitchFamily="34" charset="0"/>
                <a:cs typeface="Arial" pitchFamily="34" charset="0"/>
              </a:rPr>
              <a:t>NAS Controller </a:t>
            </a:r>
          </a:p>
        </p:txBody>
      </p:sp>
      <p:sp>
        <p:nvSpPr>
          <p:cNvPr id="4112" name="Text Box 17"/>
          <p:cNvSpPr txBox="1">
            <a:spLocks noChangeArrowheads="1"/>
          </p:cNvSpPr>
          <p:nvPr/>
        </p:nvSpPr>
        <p:spPr bwMode="auto">
          <a:xfrm>
            <a:off x="7548563" y="2017713"/>
            <a:ext cx="1674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600" b="0">
                <a:latin typeface="Century Gothic" pitchFamily="34" charset="0"/>
                <a:cs typeface="Arial" pitchFamily="34" charset="0"/>
              </a:rPr>
              <a:t>Disk subsystem </a:t>
            </a:r>
          </a:p>
        </p:txBody>
      </p:sp>
      <p:grpSp>
        <p:nvGrpSpPr>
          <p:cNvPr id="4113" name="Group 18"/>
          <p:cNvGrpSpPr>
            <a:grpSpLocks/>
          </p:cNvGrpSpPr>
          <p:nvPr/>
        </p:nvGrpSpPr>
        <p:grpSpPr bwMode="auto">
          <a:xfrm>
            <a:off x="8016875" y="2971800"/>
            <a:ext cx="341313" cy="636588"/>
            <a:chOff x="3013" y="2425"/>
            <a:chExt cx="369" cy="296"/>
          </a:xfrm>
        </p:grpSpPr>
        <p:sp>
          <p:nvSpPr>
            <p:cNvPr id="2493459" name="Oval 19"/>
            <p:cNvSpPr>
              <a:spLocks noChangeArrowheads="1"/>
            </p:cNvSpPr>
            <p:nvPr/>
          </p:nvSpPr>
          <p:spPr bwMode="auto">
            <a:xfrm>
              <a:off x="3020" y="2666"/>
              <a:ext cx="360" cy="55"/>
            </a:xfrm>
            <a:prstGeom prst="ellipse">
              <a:avLst/>
            </a:prstGeom>
            <a:gradFill rotWithShape="0">
              <a:gsLst>
                <a:gs pos="0">
                  <a:srgbClr val="3366FF">
                    <a:gamma/>
                    <a:shade val="49804"/>
                    <a:invGamma/>
                  </a:srgbClr>
                </a:gs>
                <a:gs pos="50000">
                  <a:srgbClr val="3366FF"/>
                </a:gs>
                <a:gs pos="100000">
                  <a:srgbClr val="3366FF">
                    <a:gamma/>
                    <a:shade val="49804"/>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3460" name="Rectangle 20"/>
            <p:cNvSpPr>
              <a:spLocks noChangeArrowheads="1"/>
            </p:cNvSpPr>
            <p:nvPr/>
          </p:nvSpPr>
          <p:spPr bwMode="auto">
            <a:xfrm>
              <a:off x="3015" y="2458"/>
              <a:ext cx="367" cy="235"/>
            </a:xfrm>
            <a:prstGeom prst="rect">
              <a:avLst/>
            </a:prstGeom>
            <a:gradFill rotWithShape="0">
              <a:gsLst>
                <a:gs pos="0">
                  <a:srgbClr val="3366FF">
                    <a:gamma/>
                    <a:shade val="49804"/>
                    <a:invGamma/>
                  </a:srgbClr>
                </a:gs>
                <a:gs pos="50000">
                  <a:srgbClr val="3366FF"/>
                </a:gs>
                <a:gs pos="100000">
                  <a:srgbClr val="3366FF">
                    <a:gamma/>
                    <a:shade val="49804"/>
                    <a:invGamma/>
                  </a:srgbClr>
                </a:gs>
              </a:gsLst>
              <a:lin ang="0" scaled="1"/>
            </a:gradFill>
            <a:ln w="12700">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3461" name="Oval 21"/>
            <p:cNvSpPr>
              <a:spLocks noChangeArrowheads="1"/>
            </p:cNvSpPr>
            <p:nvPr/>
          </p:nvSpPr>
          <p:spPr bwMode="auto">
            <a:xfrm>
              <a:off x="3013" y="2425"/>
              <a:ext cx="360" cy="55"/>
            </a:xfrm>
            <a:prstGeom prst="ellipse">
              <a:avLst/>
            </a:prstGeom>
            <a:gradFill rotWithShape="0">
              <a:gsLst>
                <a:gs pos="0">
                  <a:srgbClr val="3366FF"/>
                </a:gs>
                <a:gs pos="100000">
                  <a:srgbClr val="3366FF">
                    <a:gamma/>
                    <a:shade val="49804"/>
                    <a:invGamma/>
                  </a:srgbClr>
                </a:gs>
              </a:gsLst>
              <a:lin ang="540000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sp>
        <p:nvSpPr>
          <p:cNvPr id="2493462" name="Line 22"/>
          <p:cNvSpPr>
            <a:spLocks noChangeShapeType="1"/>
          </p:cNvSpPr>
          <p:nvPr/>
        </p:nvSpPr>
        <p:spPr bwMode="auto">
          <a:xfrm>
            <a:off x="7086600" y="3267075"/>
            <a:ext cx="868363" cy="1588"/>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3463" name="Line 23"/>
          <p:cNvSpPr>
            <a:spLocks noChangeShapeType="1"/>
          </p:cNvSpPr>
          <p:nvPr/>
        </p:nvSpPr>
        <p:spPr bwMode="auto">
          <a:xfrm flipV="1">
            <a:off x="6061075" y="3270250"/>
            <a:ext cx="796925" cy="1270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4116" name="Text Box 24"/>
          <p:cNvSpPr txBox="1">
            <a:spLocks noChangeArrowheads="1"/>
          </p:cNvSpPr>
          <p:nvPr/>
        </p:nvSpPr>
        <p:spPr bwMode="auto">
          <a:xfrm>
            <a:off x="7869238" y="4370388"/>
            <a:ext cx="1168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nSpc>
                <a:spcPct val="85000"/>
              </a:lnSpc>
            </a:pPr>
            <a:r>
              <a:rPr lang="en-US" altLang="he-IL" sz="1400">
                <a:latin typeface="Century Gothic" pitchFamily="34" charset="0"/>
                <a:cs typeface="Arial" pitchFamily="34" charset="0"/>
              </a:rPr>
              <a:t>Shared</a:t>
            </a:r>
          </a:p>
          <a:p>
            <a:pPr>
              <a:lnSpc>
                <a:spcPct val="85000"/>
              </a:lnSpc>
            </a:pPr>
            <a:r>
              <a:rPr lang="en-US" altLang="he-IL" sz="1400">
                <a:latin typeface="Century Gothic" pitchFamily="34" charset="0"/>
                <a:cs typeface="Arial" pitchFamily="34" charset="0"/>
              </a:rPr>
              <a:t>Information</a:t>
            </a:r>
          </a:p>
          <a:p>
            <a:endParaRPr lang="en-US" altLang="en-US" sz="1400" b="0">
              <a:latin typeface="Century Gothic" pitchFamily="34" charset="0"/>
              <a:ea typeface="Times New Roman (Hebrew)"/>
              <a:cs typeface="Times New Roman (Hebrew)"/>
            </a:endParaRPr>
          </a:p>
        </p:txBody>
      </p:sp>
    </p:spTree>
    <p:extLst>
      <p:ext uri="{BB962C8B-B14F-4D97-AF65-F5344CB8AC3E}">
        <p14:creationId xmlns:p14="http://schemas.microsoft.com/office/powerpoint/2010/main" val="41334930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NAS (Network Attached Storage)</a:t>
            </a:r>
          </a:p>
        </p:txBody>
      </p:sp>
      <p:sp>
        <p:nvSpPr>
          <p:cNvPr id="20483" name="Rectangle 3"/>
          <p:cNvSpPr>
            <a:spLocks noGrp="1" noChangeArrowheads="1"/>
          </p:cNvSpPr>
          <p:nvPr>
            <p:ph type="body" idx="1"/>
          </p:nvPr>
        </p:nvSpPr>
        <p:spPr>
          <a:xfrm>
            <a:off x="685800" y="1600200"/>
            <a:ext cx="7772400" cy="4495800"/>
          </a:xfrm>
        </p:spPr>
        <p:txBody>
          <a:bodyPr/>
          <a:lstStyle/>
          <a:p>
            <a:pPr algn="ctr">
              <a:lnSpc>
                <a:spcPct val="90000"/>
              </a:lnSpc>
              <a:buFontTx/>
              <a:buNone/>
            </a:pPr>
            <a:r>
              <a:rPr lang="en-US" altLang="zh-TW" smtClean="0">
                <a:solidFill>
                  <a:srgbClr val="0000CC"/>
                </a:solidFill>
                <a:ea typeface="新細明體" pitchFamily="18" charset="-120"/>
              </a:rPr>
              <a:t>What is it?</a:t>
            </a:r>
          </a:p>
          <a:p>
            <a:pPr algn="ctr">
              <a:lnSpc>
                <a:spcPct val="90000"/>
              </a:lnSpc>
              <a:buFontTx/>
              <a:buNone/>
            </a:pPr>
            <a:endParaRPr lang="en-US" altLang="zh-TW" smtClean="0">
              <a:solidFill>
                <a:srgbClr val="0000CC"/>
              </a:solidFill>
              <a:ea typeface="新細明體" pitchFamily="18" charset="-120"/>
            </a:endParaRPr>
          </a:p>
          <a:p>
            <a:pPr>
              <a:lnSpc>
                <a:spcPct val="105000"/>
              </a:lnSpc>
              <a:buFontTx/>
              <a:buNone/>
            </a:pPr>
            <a:r>
              <a:rPr lang="en-US" altLang="zh-TW" smtClean="0">
                <a:ea typeface="新細明體" pitchFamily="18" charset="-120"/>
              </a:rPr>
              <a:t>  	NAS devices contain embedded processors that run specialized OS or micro kernel that understands networking protocols and is optimized for particular tasks, such as file service.  NAS devices usually deploy some level of RAID storage.</a:t>
            </a:r>
          </a:p>
        </p:txBody>
      </p:sp>
    </p:spTree>
    <p:extLst>
      <p:ext uri="{BB962C8B-B14F-4D97-AF65-F5344CB8AC3E}">
        <p14:creationId xmlns:p14="http://schemas.microsoft.com/office/powerpoint/2010/main" val="68835920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50900" y="381000"/>
            <a:ext cx="7607300" cy="371475"/>
          </a:xfrm>
        </p:spPr>
        <p:txBody>
          <a:bodyPr>
            <a:normAutofit fontScale="90000"/>
          </a:bodyPr>
          <a:lstStyle/>
          <a:p>
            <a:r>
              <a:rPr lang="en-GB" altLang="zh-TW" b="1" smtClean="0">
                <a:solidFill>
                  <a:srgbClr val="FF3300"/>
                </a:solidFill>
                <a:ea typeface="新細明體" pitchFamily="18" charset="-120"/>
              </a:rPr>
              <a:t>NAS</a:t>
            </a:r>
          </a:p>
        </p:txBody>
      </p:sp>
      <p:sp>
        <p:nvSpPr>
          <p:cNvPr id="2547715" name="Line 3"/>
          <p:cNvSpPr>
            <a:spLocks noChangeShapeType="1"/>
          </p:cNvSpPr>
          <p:nvPr/>
        </p:nvSpPr>
        <p:spPr bwMode="auto">
          <a:xfrm flipV="1">
            <a:off x="419100" y="1333500"/>
            <a:ext cx="8343900" cy="0"/>
          </a:xfrm>
          <a:prstGeom prst="line">
            <a:avLst/>
          </a:prstGeom>
          <a:noFill/>
          <a:ln w="7620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08" name="Rectangle 4"/>
          <p:cNvSpPr>
            <a:spLocks noChangeArrowheads="1"/>
          </p:cNvSpPr>
          <p:nvPr/>
        </p:nvSpPr>
        <p:spPr bwMode="auto">
          <a:xfrm>
            <a:off x="368300" y="1676400"/>
            <a:ext cx="3721100" cy="4318000"/>
          </a:xfrm>
          <a:prstGeom prst="rect">
            <a:avLst/>
          </a:prstGeom>
          <a:solidFill>
            <a:srgbClr val="FFFF99"/>
          </a:solidFill>
          <a:ln w="28575">
            <a:solidFill>
              <a:schemeClr val="tx1"/>
            </a:solidFill>
            <a:miter lim="800000"/>
            <a:headEnd/>
            <a:tailEnd/>
          </a:ln>
        </p:spPr>
        <p:txBody>
          <a:bodyPr wrap="none" anchor="ctr"/>
          <a:lstStyle/>
          <a:p>
            <a:pPr algn="ctr"/>
            <a:endParaRPr lang="zh-TW" altLang="zh-TW" sz="2400" b="0"/>
          </a:p>
        </p:txBody>
      </p:sp>
      <p:sp>
        <p:nvSpPr>
          <p:cNvPr id="2547717" name="Line 5"/>
          <p:cNvSpPr>
            <a:spLocks noChangeShapeType="1"/>
          </p:cNvSpPr>
          <p:nvPr/>
        </p:nvSpPr>
        <p:spPr bwMode="auto">
          <a:xfrm>
            <a:off x="1003300" y="2273300"/>
            <a:ext cx="0" cy="419100"/>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7718" name="Line 6"/>
          <p:cNvSpPr>
            <a:spLocks noChangeShapeType="1"/>
          </p:cNvSpPr>
          <p:nvPr/>
        </p:nvSpPr>
        <p:spPr bwMode="auto">
          <a:xfrm>
            <a:off x="622300" y="2717800"/>
            <a:ext cx="3213100"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1511" name="Group 7"/>
          <p:cNvGrpSpPr>
            <a:grpSpLocks/>
          </p:cNvGrpSpPr>
          <p:nvPr/>
        </p:nvGrpSpPr>
        <p:grpSpPr bwMode="auto">
          <a:xfrm>
            <a:off x="723900" y="1917700"/>
            <a:ext cx="685800" cy="482600"/>
            <a:chOff x="552" y="1152"/>
            <a:chExt cx="432" cy="304"/>
          </a:xfrm>
        </p:grpSpPr>
        <p:sp>
          <p:nvSpPr>
            <p:cNvPr id="2547720" name="Rectangle 8"/>
            <p:cNvSpPr>
              <a:spLocks noChangeArrowheads="1"/>
            </p:cNvSpPr>
            <p:nvPr/>
          </p:nvSpPr>
          <p:spPr bwMode="auto">
            <a:xfrm>
              <a:off x="616" y="1152"/>
              <a:ext cx="368"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1576" name="Rectangle 9"/>
            <p:cNvSpPr>
              <a:spLocks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r>
                <a:rPr lang="en-GB" altLang="zh-TW" sz="1600"/>
                <a:t>CPUs</a:t>
              </a:r>
            </a:p>
          </p:txBody>
        </p:sp>
      </p:grpSp>
      <p:sp>
        <p:nvSpPr>
          <p:cNvPr id="21512" name="Text Box 10"/>
          <p:cNvSpPr txBox="1">
            <a:spLocks noChangeArrowheads="1"/>
          </p:cNvSpPr>
          <p:nvPr/>
        </p:nvSpPr>
        <p:spPr bwMode="auto">
          <a:xfrm>
            <a:off x="3336925" y="2678113"/>
            <a:ext cx="47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Bus</a:t>
            </a:r>
          </a:p>
        </p:txBody>
      </p:sp>
      <p:grpSp>
        <p:nvGrpSpPr>
          <p:cNvPr id="21513" name="Group 11"/>
          <p:cNvGrpSpPr>
            <a:grpSpLocks/>
          </p:cNvGrpSpPr>
          <p:nvPr/>
        </p:nvGrpSpPr>
        <p:grpSpPr bwMode="auto">
          <a:xfrm>
            <a:off x="2540000" y="1841500"/>
            <a:ext cx="1397000" cy="876300"/>
            <a:chOff x="2832" y="1136"/>
            <a:chExt cx="880" cy="552"/>
          </a:xfrm>
        </p:grpSpPr>
        <p:sp>
          <p:nvSpPr>
            <p:cNvPr id="2547724" name="Line 12"/>
            <p:cNvSpPr>
              <a:spLocks noChangeShapeType="1"/>
            </p:cNvSpPr>
            <p:nvPr/>
          </p:nvSpPr>
          <p:spPr bwMode="auto">
            <a:xfrm>
              <a:off x="3272" y="1424"/>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74" name="Rectangle 13"/>
            <p:cNvSpPr>
              <a:spLocks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r>
                <a:rPr lang="en-GB" altLang="zh-TW" sz="1800"/>
                <a:t>Memory</a:t>
              </a:r>
            </a:p>
          </p:txBody>
        </p:sp>
      </p:grpSp>
      <p:sp>
        <p:nvSpPr>
          <p:cNvPr id="2547726" name="Line 14"/>
          <p:cNvSpPr>
            <a:spLocks noChangeShapeType="1"/>
          </p:cNvSpPr>
          <p:nvPr/>
        </p:nvSpPr>
        <p:spPr bwMode="auto">
          <a:xfrm flipV="1">
            <a:off x="1955800" y="1346200"/>
            <a:ext cx="0" cy="609600"/>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1515" name="Group 15"/>
          <p:cNvGrpSpPr>
            <a:grpSpLocks/>
          </p:cNvGrpSpPr>
          <p:nvPr/>
        </p:nvGrpSpPr>
        <p:grpSpPr bwMode="auto">
          <a:xfrm>
            <a:off x="1600200" y="1892300"/>
            <a:ext cx="723900" cy="825500"/>
            <a:chOff x="2496" y="1168"/>
            <a:chExt cx="456" cy="520"/>
          </a:xfrm>
        </p:grpSpPr>
        <p:sp>
          <p:nvSpPr>
            <p:cNvPr id="2547728" name="Line 16"/>
            <p:cNvSpPr>
              <a:spLocks noChangeShapeType="1"/>
            </p:cNvSpPr>
            <p:nvPr/>
          </p:nvSpPr>
          <p:spPr bwMode="auto">
            <a:xfrm>
              <a:off x="2728" y="1400"/>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72" name="Rectangle 17"/>
            <p:cNvSpPr>
              <a:spLocks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r>
                <a:rPr lang="en-GB" altLang="zh-TW" sz="1800"/>
                <a:t>NIC</a:t>
              </a:r>
            </a:p>
          </p:txBody>
        </p:sp>
      </p:grpSp>
      <p:sp>
        <p:nvSpPr>
          <p:cNvPr id="21516" name="Text Box 18"/>
          <p:cNvSpPr txBox="1">
            <a:spLocks noChangeArrowheads="1"/>
          </p:cNvSpPr>
          <p:nvPr/>
        </p:nvSpPr>
        <p:spPr bwMode="auto">
          <a:xfrm>
            <a:off x="428625" y="1662113"/>
            <a:ext cx="1206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MS Windows</a:t>
            </a:r>
          </a:p>
        </p:txBody>
      </p:sp>
      <p:sp>
        <p:nvSpPr>
          <p:cNvPr id="21517" name="Text Box 19"/>
          <p:cNvSpPr txBox="1">
            <a:spLocks noChangeArrowheads="1"/>
          </p:cNvSpPr>
          <p:nvPr/>
        </p:nvSpPr>
        <p:spPr bwMode="auto">
          <a:xfrm>
            <a:off x="619125" y="5908675"/>
            <a:ext cx="31146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2400"/>
              <a:t>“Diskless” App Server</a:t>
            </a:r>
          </a:p>
          <a:p>
            <a:pPr eaLnBrk="1" hangingPunct="1">
              <a:lnSpc>
                <a:spcPct val="80000"/>
              </a:lnSpc>
            </a:pPr>
            <a:r>
              <a:rPr lang="en-GB" altLang="zh-TW" sz="1600"/>
              <a:t>(or rather a “Less Disk” server)</a:t>
            </a:r>
          </a:p>
        </p:txBody>
      </p:sp>
      <p:sp>
        <p:nvSpPr>
          <p:cNvPr id="21518" name="Text Box 20"/>
          <p:cNvSpPr txBox="1">
            <a:spLocks noChangeArrowheads="1"/>
          </p:cNvSpPr>
          <p:nvPr/>
        </p:nvSpPr>
        <p:spPr bwMode="auto">
          <a:xfrm>
            <a:off x="7350125" y="977900"/>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800" b="0"/>
              <a:t>IP network</a:t>
            </a:r>
          </a:p>
        </p:txBody>
      </p:sp>
      <p:grpSp>
        <p:nvGrpSpPr>
          <p:cNvPr id="5" name="Group 21"/>
          <p:cNvGrpSpPr>
            <a:grpSpLocks/>
          </p:cNvGrpSpPr>
          <p:nvPr/>
        </p:nvGrpSpPr>
        <p:grpSpPr bwMode="auto">
          <a:xfrm>
            <a:off x="2006600" y="889000"/>
            <a:ext cx="4292600" cy="366713"/>
            <a:chOff x="1264" y="560"/>
            <a:chExt cx="2704" cy="231"/>
          </a:xfrm>
        </p:grpSpPr>
        <p:sp>
          <p:nvSpPr>
            <p:cNvPr id="2547734" name="Line 22"/>
            <p:cNvSpPr>
              <a:spLocks noChangeShapeType="1"/>
            </p:cNvSpPr>
            <p:nvPr/>
          </p:nvSpPr>
          <p:spPr bwMode="auto">
            <a:xfrm>
              <a:off x="1264" y="680"/>
              <a:ext cx="2704" cy="0"/>
            </a:xfrm>
            <a:prstGeom prst="line">
              <a:avLst/>
            </a:prstGeom>
            <a:noFill/>
            <a:ln w="28575">
              <a:solidFill>
                <a:schemeClr val="tx1"/>
              </a:solidFill>
              <a:round/>
              <a:headEnd type="triangle" w="med" len="med"/>
              <a:tailEnd type="triangle" w="med" len="me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70" name="Text Box 23"/>
            <p:cNvSpPr txBox="1">
              <a:spLocks noChangeArrowheads="1"/>
            </p:cNvSpPr>
            <p:nvPr/>
          </p:nvSpPr>
          <p:spPr bwMode="auto">
            <a:xfrm>
              <a:off x="1918" y="560"/>
              <a:ext cx="162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800" b="0"/>
                <a:t>File protocol (CIFS, NFS)</a:t>
              </a:r>
            </a:p>
          </p:txBody>
        </p:sp>
      </p:grpSp>
      <p:grpSp>
        <p:nvGrpSpPr>
          <p:cNvPr id="6" name="Group 24"/>
          <p:cNvGrpSpPr>
            <a:grpSpLocks/>
          </p:cNvGrpSpPr>
          <p:nvPr/>
        </p:nvGrpSpPr>
        <p:grpSpPr bwMode="auto">
          <a:xfrm>
            <a:off x="4724400" y="1358900"/>
            <a:ext cx="3721100" cy="5016500"/>
            <a:chOff x="2976" y="856"/>
            <a:chExt cx="2344" cy="3160"/>
          </a:xfrm>
        </p:grpSpPr>
        <p:sp>
          <p:nvSpPr>
            <p:cNvPr id="21553" name="Rectangle 25"/>
            <p:cNvSpPr>
              <a:spLocks noChangeArrowheads="1"/>
            </p:cNvSpPr>
            <p:nvPr/>
          </p:nvSpPr>
          <p:spPr bwMode="auto">
            <a:xfrm>
              <a:off x="2976" y="1048"/>
              <a:ext cx="2344" cy="2720"/>
            </a:xfrm>
            <a:prstGeom prst="rect">
              <a:avLst/>
            </a:prstGeom>
            <a:solidFill>
              <a:srgbClr val="CCFF33"/>
            </a:solidFill>
            <a:ln w="28575">
              <a:solidFill>
                <a:schemeClr val="tx1"/>
              </a:solidFill>
              <a:miter lim="800000"/>
              <a:headEnd/>
              <a:tailEnd/>
            </a:ln>
          </p:spPr>
          <p:txBody>
            <a:bodyPr wrap="none" anchor="ctr"/>
            <a:lstStyle/>
            <a:p>
              <a:pPr algn="ctr"/>
              <a:endParaRPr lang="zh-TW" altLang="zh-TW" sz="2400" b="0"/>
            </a:p>
          </p:txBody>
        </p:sp>
        <p:sp>
          <p:nvSpPr>
            <p:cNvPr id="2547738" name="Line 26"/>
            <p:cNvSpPr>
              <a:spLocks noChangeShapeType="1"/>
            </p:cNvSpPr>
            <p:nvPr/>
          </p:nvSpPr>
          <p:spPr bwMode="auto">
            <a:xfrm>
              <a:off x="3376" y="1424"/>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7739" name="Line 27"/>
            <p:cNvSpPr>
              <a:spLocks noChangeShapeType="1"/>
            </p:cNvSpPr>
            <p:nvPr/>
          </p:nvSpPr>
          <p:spPr bwMode="auto">
            <a:xfrm>
              <a:off x="3136" y="1704"/>
              <a:ext cx="2024"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1556" name="Group 28"/>
            <p:cNvGrpSpPr>
              <a:grpSpLocks/>
            </p:cNvGrpSpPr>
            <p:nvPr/>
          </p:nvGrpSpPr>
          <p:grpSpPr bwMode="auto">
            <a:xfrm>
              <a:off x="3200" y="1200"/>
              <a:ext cx="432" cy="304"/>
              <a:chOff x="552" y="1152"/>
              <a:chExt cx="432" cy="304"/>
            </a:xfrm>
          </p:grpSpPr>
          <p:sp>
            <p:nvSpPr>
              <p:cNvPr id="2547741" name="Rectangle 29"/>
              <p:cNvSpPr>
                <a:spLocks noChangeArrowheads="1"/>
              </p:cNvSpPr>
              <p:nvPr/>
            </p:nvSpPr>
            <p:spPr bwMode="auto">
              <a:xfrm>
                <a:off x="616" y="1152"/>
                <a:ext cx="368"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1568" name="Rectangle 30"/>
              <p:cNvSpPr>
                <a:spLocks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r>
                  <a:rPr lang="en-GB" altLang="zh-TW" sz="1600"/>
                  <a:t>CPUs</a:t>
                </a:r>
              </a:p>
            </p:txBody>
          </p:sp>
        </p:grpSp>
        <p:sp>
          <p:nvSpPr>
            <p:cNvPr id="21557" name="Text Box 31"/>
            <p:cNvSpPr txBox="1">
              <a:spLocks noChangeArrowheads="1"/>
            </p:cNvSpPr>
            <p:nvPr/>
          </p:nvSpPr>
          <p:spPr bwMode="auto">
            <a:xfrm>
              <a:off x="4846" y="1679"/>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Bus</a:t>
              </a:r>
            </a:p>
          </p:txBody>
        </p:sp>
        <p:grpSp>
          <p:nvGrpSpPr>
            <p:cNvPr id="21558" name="Group 32"/>
            <p:cNvGrpSpPr>
              <a:grpSpLocks/>
            </p:cNvGrpSpPr>
            <p:nvPr/>
          </p:nvGrpSpPr>
          <p:grpSpPr bwMode="auto">
            <a:xfrm>
              <a:off x="4344" y="1152"/>
              <a:ext cx="880" cy="552"/>
              <a:chOff x="2832" y="1136"/>
              <a:chExt cx="880" cy="552"/>
            </a:xfrm>
          </p:grpSpPr>
          <p:sp>
            <p:nvSpPr>
              <p:cNvPr id="2547745" name="Line 33"/>
              <p:cNvSpPr>
                <a:spLocks noChangeShapeType="1"/>
              </p:cNvSpPr>
              <p:nvPr/>
            </p:nvSpPr>
            <p:spPr bwMode="auto">
              <a:xfrm>
                <a:off x="3272" y="1424"/>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66" name="Rectangle 34"/>
              <p:cNvSpPr>
                <a:spLocks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r>
                  <a:rPr lang="en-GB" altLang="zh-TW" sz="1800"/>
                  <a:t>Memory</a:t>
                </a:r>
              </a:p>
            </p:txBody>
          </p:sp>
        </p:grpSp>
        <p:sp>
          <p:nvSpPr>
            <p:cNvPr id="2547747" name="Line 35"/>
            <p:cNvSpPr>
              <a:spLocks noChangeShapeType="1"/>
            </p:cNvSpPr>
            <p:nvPr/>
          </p:nvSpPr>
          <p:spPr bwMode="auto">
            <a:xfrm flipV="1">
              <a:off x="3976" y="856"/>
              <a:ext cx="0" cy="384"/>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1560" name="Group 36"/>
            <p:cNvGrpSpPr>
              <a:grpSpLocks/>
            </p:cNvGrpSpPr>
            <p:nvPr/>
          </p:nvGrpSpPr>
          <p:grpSpPr bwMode="auto">
            <a:xfrm>
              <a:off x="3752" y="1184"/>
              <a:ext cx="456" cy="520"/>
              <a:chOff x="2496" y="1168"/>
              <a:chExt cx="456" cy="520"/>
            </a:xfrm>
          </p:grpSpPr>
          <p:sp>
            <p:nvSpPr>
              <p:cNvPr id="2547749" name="Line 37"/>
              <p:cNvSpPr>
                <a:spLocks noChangeShapeType="1"/>
              </p:cNvSpPr>
              <p:nvPr/>
            </p:nvSpPr>
            <p:spPr bwMode="auto">
              <a:xfrm>
                <a:off x="2728" y="1400"/>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64" name="Rectangle 38"/>
              <p:cNvSpPr>
                <a:spLocks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r>
                  <a:rPr lang="en-GB" altLang="zh-TW" sz="1800"/>
                  <a:t>NIC</a:t>
                </a:r>
              </a:p>
            </p:txBody>
          </p:sp>
        </p:grpSp>
        <p:sp>
          <p:nvSpPr>
            <p:cNvPr id="21561" name="Text Box 39"/>
            <p:cNvSpPr txBox="1">
              <a:spLocks noChangeArrowheads="1"/>
            </p:cNvSpPr>
            <p:nvPr/>
          </p:nvSpPr>
          <p:spPr bwMode="auto">
            <a:xfrm>
              <a:off x="3014" y="1039"/>
              <a:ext cx="8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Optimized OS</a:t>
              </a:r>
            </a:p>
          </p:txBody>
        </p:sp>
        <p:sp>
          <p:nvSpPr>
            <p:cNvPr id="21562" name="Text Box 40"/>
            <p:cNvSpPr txBox="1">
              <a:spLocks noChangeArrowheads="1"/>
            </p:cNvSpPr>
            <p:nvPr/>
          </p:nvSpPr>
          <p:spPr bwMode="auto">
            <a:xfrm>
              <a:off x="3446" y="3728"/>
              <a:ext cx="1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2400"/>
                <a:t>NAS appliance</a:t>
              </a:r>
            </a:p>
          </p:txBody>
        </p:sp>
      </p:grpSp>
      <p:grpSp>
        <p:nvGrpSpPr>
          <p:cNvPr id="21521" name="Group 41"/>
          <p:cNvGrpSpPr>
            <a:grpSpLocks/>
          </p:cNvGrpSpPr>
          <p:nvPr/>
        </p:nvGrpSpPr>
        <p:grpSpPr bwMode="auto">
          <a:xfrm>
            <a:off x="1295400" y="2743200"/>
            <a:ext cx="1714500" cy="3175000"/>
            <a:chOff x="816" y="1696"/>
            <a:chExt cx="1080" cy="2000"/>
          </a:xfrm>
        </p:grpSpPr>
        <p:sp>
          <p:nvSpPr>
            <p:cNvPr id="2547754" name="Line 42"/>
            <p:cNvSpPr>
              <a:spLocks noChangeShapeType="1"/>
            </p:cNvSpPr>
            <p:nvPr/>
          </p:nvSpPr>
          <p:spPr bwMode="auto">
            <a:xfrm>
              <a:off x="1368" y="1696"/>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7755" name="Line 43"/>
            <p:cNvSpPr>
              <a:spLocks noChangeShapeType="1"/>
            </p:cNvSpPr>
            <p:nvPr/>
          </p:nvSpPr>
          <p:spPr bwMode="auto">
            <a:xfrm>
              <a:off x="1360" y="1928"/>
              <a:ext cx="0" cy="464"/>
            </a:xfrm>
            <a:prstGeom prst="line">
              <a:avLst/>
            </a:prstGeom>
            <a:noFill/>
            <a:ln w="3810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43" name="Rectangle 44"/>
            <p:cNvSpPr>
              <a:spLocks noChangeArrowheads="1"/>
            </p:cNvSpPr>
            <p:nvPr/>
          </p:nvSpPr>
          <p:spPr bwMode="auto">
            <a:xfrm>
              <a:off x="944" y="1800"/>
              <a:ext cx="856" cy="248"/>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grpSp>
          <p:nvGrpSpPr>
            <p:cNvPr id="21544" name="Group 45"/>
            <p:cNvGrpSpPr>
              <a:grpSpLocks/>
            </p:cNvGrpSpPr>
            <p:nvPr/>
          </p:nvGrpSpPr>
          <p:grpSpPr bwMode="auto">
            <a:xfrm>
              <a:off x="816" y="2352"/>
              <a:ext cx="1080" cy="1344"/>
              <a:chOff x="2312" y="2344"/>
              <a:chExt cx="1080" cy="1344"/>
            </a:xfrm>
          </p:grpSpPr>
          <p:sp>
            <p:nvSpPr>
              <p:cNvPr id="2547758" name="Rectangle 46"/>
              <p:cNvSpPr>
                <a:spLocks noChangeArrowheads="1"/>
              </p:cNvSpPr>
              <p:nvPr/>
            </p:nvSpPr>
            <p:spPr bwMode="auto">
              <a:xfrm>
                <a:off x="2312" y="2344"/>
                <a:ext cx="1080" cy="1344"/>
              </a:xfrm>
              <a:prstGeom prst="rect">
                <a:avLst/>
              </a:prstGeom>
              <a:solidFill>
                <a:srgbClr val="DDDDDD"/>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1546" name="Rectangle 47"/>
              <p:cNvSpPr>
                <a:spLocks noChangeArrowheads="1"/>
              </p:cNvSpPr>
              <p:nvPr/>
            </p:nvSpPr>
            <p:spPr bwMode="auto">
              <a:xfrm>
                <a:off x="2416" y="2416"/>
                <a:ext cx="856" cy="248"/>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sp>
            <p:nvSpPr>
              <p:cNvPr id="2547760" name="Oval 48"/>
              <p:cNvSpPr>
                <a:spLocks noChangeArrowheads="1"/>
              </p:cNvSpPr>
              <p:nvPr/>
            </p:nvSpPr>
            <p:spPr bwMode="auto">
              <a:xfrm>
                <a:off x="2544" y="3155"/>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61" name="Rectangle 49"/>
              <p:cNvSpPr>
                <a:spLocks noChangeArrowheads="1"/>
              </p:cNvSpPr>
              <p:nvPr/>
            </p:nvSpPr>
            <p:spPr bwMode="auto">
              <a:xfrm>
                <a:off x="2544" y="2886"/>
                <a:ext cx="560" cy="396"/>
              </a:xfrm>
              <a:prstGeom prst="rect">
                <a:avLst/>
              </a:prstGeom>
              <a:solidFill>
                <a:srgbClr val="CC6600"/>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62" name="Oval 50"/>
              <p:cNvSpPr>
                <a:spLocks noChangeArrowheads="1"/>
              </p:cNvSpPr>
              <p:nvPr/>
            </p:nvSpPr>
            <p:spPr bwMode="auto">
              <a:xfrm>
                <a:off x="2544" y="2744"/>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63" name="Line 51"/>
              <p:cNvSpPr>
                <a:spLocks noChangeShapeType="1"/>
              </p:cNvSpPr>
              <p:nvPr/>
            </p:nvSpPr>
            <p:spPr bwMode="auto">
              <a:xfrm>
                <a:off x="2544" y="2886"/>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7764" name="Line 52"/>
              <p:cNvSpPr>
                <a:spLocks noChangeShapeType="1"/>
              </p:cNvSpPr>
              <p:nvPr/>
            </p:nvSpPr>
            <p:spPr bwMode="auto">
              <a:xfrm>
                <a:off x="3104" y="2886"/>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52" name="Text Box 53"/>
              <p:cNvSpPr txBox="1">
                <a:spLocks noChangeArrowheads="1"/>
              </p:cNvSpPr>
              <p:nvPr/>
            </p:nvSpPr>
            <p:spPr bwMode="auto">
              <a:xfrm>
                <a:off x="2406" y="3447"/>
                <a:ext cx="9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SCSI Disk Drive</a:t>
                </a:r>
              </a:p>
            </p:txBody>
          </p:sp>
        </p:grpSp>
      </p:grpSp>
      <p:grpSp>
        <p:nvGrpSpPr>
          <p:cNvPr id="12" name="Group 54"/>
          <p:cNvGrpSpPr>
            <a:grpSpLocks/>
          </p:cNvGrpSpPr>
          <p:nvPr/>
        </p:nvGrpSpPr>
        <p:grpSpPr bwMode="auto">
          <a:xfrm>
            <a:off x="1016000" y="2413000"/>
            <a:ext cx="7058025" cy="3530600"/>
            <a:chOff x="632" y="1520"/>
            <a:chExt cx="4446" cy="2224"/>
          </a:xfrm>
        </p:grpSpPr>
        <p:grpSp>
          <p:nvGrpSpPr>
            <p:cNvPr id="21523" name="Group 55"/>
            <p:cNvGrpSpPr>
              <a:grpSpLocks/>
            </p:cNvGrpSpPr>
            <p:nvPr/>
          </p:nvGrpSpPr>
          <p:grpSpPr bwMode="auto">
            <a:xfrm>
              <a:off x="3246" y="1520"/>
              <a:ext cx="1832" cy="2176"/>
              <a:chOff x="3142" y="1528"/>
              <a:chExt cx="1832" cy="2176"/>
            </a:xfrm>
          </p:grpSpPr>
          <p:sp>
            <p:nvSpPr>
              <p:cNvPr id="2547768" name="Line 56"/>
              <p:cNvSpPr>
                <a:spLocks noChangeShapeType="1"/>
              </p:cNvSpPr>
              <p:nvPr/>
            </p:nvSpPr>
            <p:spPr bwMode="auto">
              <a:xfrm>
                <a:off x="4120" y="2016"/>
                <a:ext cx="0" cy="336"/>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1526" name="Group 57"/>
              <p:cNvGrpSpPr>
                <a:grpSpLocks/>
              </p:cNvGrpSpPr>
              <p:nvPr/>
            </p:nvGrpSpPr>
            <p:grpSpPr bwMode="auto">
              <a:xfrm>
                <a:off x="3142" y="1528"/>
                <a:ext cx="1832" cy="2176"/>
                <a:chOff x="3142" y="1528"/>
                <a:chExt cx="1832" cy="2176"/>
              </a:xfrm>
            </p:grpSpPr>
            <p:sp>
              <p:nvSpPr>
                <p:cNvPr id="2547770" name="Line 58"/>
                <p:cNvSpPr>
                  <a:spLocks noChangeShapeType="1"/>
                </p:cNvSpPr>
                <p:nvPr/>
              </p:nvSpPr>
              <p:spPr bwMode="auto">
                <a:xfrm>
                  <a:off x="4120" y="1704"/>
                  <a:ext cx="0" cy="264"/>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28" name="Rectangle 59"/>
                <p:cNvSpPr>
                  <a:spLocks noChangeArrowheads="1"/>
                </p:cNvSpPr>
                <p:nvPr/>
              </p:nvSpPr>
              <p:spPr bwMode="auto">
                <a:xfrm>
                  <a:off x="3696" y="1808"/>
                  <a:ext cx="856" cy="248"/>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grpSp>
              <p:nvGrpSpPr>
                <p:cNvPr id="21529" name="Group 60"/>
                <p:cNvGrpSpPr>
                  <a:grpSpLocks/>
                </p:cNvGrpSpPr>
                <p:nvPr/>
              </p:nvGrpSpPr>
              <p:grpSpPr bwMode="auto">
                <a:xfrm>
                  <a:off x="3568" y="2360"/>
                  <a:ext cx="1080" cy="1344"/>
                  <a:chOff x="3568" y="2360"/>
                  <a:chExt cx="1080" cy="1344"/>
                </a:xfrm>
              </p:grpSpPr>
              <p:sp>
                <p:nvSpPr>
                  <p:cNvPr id="2547773" name="Rectangle 61"/>
                  <p:cNvSpPr>
                    <a:spLocks noChangeArrowheads="1"/>
                  </p:cNvSpPr>
                  <p:nvPr/>
                </p:nvSpPr>
                <p:spPr bwMode="auto">
                  <a:xfrm>
                    <a:off x="3568" y="2360"/>
                    <a:ext cx="1080" cy="1344"/>
                  </a:xfrm>
                  <a:prstGeom prst="rect">
                    <a:avLst/>
                  </a:prstGeom>
                  <a:solidFill>
                    <a:srgbClr val="DDDDDD"/>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1534" name="Rectangle 62"/>
                  <p:cNvSpPr>
                    <a:spLocks noChangeArrowheads="1"/>
                  </p:cNvSpPr>
                  <p:nvPr/>
                </p:nvSpPr>
                <p:spPr bwMode="auto">
                  <a:xfrm>
                    <a:off x="3672" y="2432"/>
                    <a:ext cx="856" cy="248"/>
                  </a:xfrm>
                  <a:prstGeom prst="rect">
                    <a:avLst/>
                  </a:prstGeom>
                  <a:solidFill>
                    <a:srgbClr val="FF9966"/>
                  </a:solidFill>
                  <a:ln w="9525">
                    <a:solidFill>
                      <a:schemeClr val="tx1"/>
                    </a:solidFill>
                    <a:miter lim="800000"/>
                    <a:headEnd/>
                    <a:tailEnd/>
                  </a:ln>
                </p:spPr>
                <p:txBody>
                  <a:bodyPr wrap="none" anchor="ctr"/>
                  <a:lstStyle/>
                  <a:p>
                    <a:pPr algn="ctr"/>
                    <a:r>
                      <a:rPr lang="en-GB" altLang="zh-TW" sz="1600"/>
                      <a:t>SCSI Adaptor</a:t>
                    </a:r>
                  </a:p>
                </p:txBody>
              </p:sp>
              <p:sp>
                <p:nvSpPr>
                  <p:cNvPr id="2547775" name="Oval 63"/>
                  <p:cNvSpPr>
                    <a:spLocks noChangeArrowheads="1"/>
                  </p:cNvSpPr>
                  <p:nvPr/>
                </p:nvSpPr>
                <p:spPr bwMode="auto">
                  <a:xfrm>
                    <a:off x="3800" y="3171"/>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76" name="Rectangle 64"/>
                  <p:cNvSpPr>
                    <a:spLocks noChangeArrowheads="1"/>
                  </p:cNvSpPr>
                  <p:nvPr/>
                </p:nvSpPr>
                <p:spPr bwMode="auto">
                  <a:xfrm>
                    <a:off x="3800" y="2902"/>
                    <a:ext cx="560" cy="396"/>
                  </a:xfrm>
                  <a:prstGeom prst="rect">
                    <a:avLst/>
                  </a:prstGeom>
                  <a:solidFill>
                    <a:srgbClr val="CC6600"/>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77" name="Oval 65"/>
                  <p:cNvSpPr>
                    <a:spLocks noChangeArrowheads="1"/>
                  </p:cNvSpPr>
                  <p:nvPr/>
                </p:nvSpPr>
                <p:spPr bwMode="auto">
                  <a:xfrm>
                    <a:off x="3800" y="2760"/>
                    <a:ext cx="560" cy="253"/>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7778" name="Line 66"/>
                  <p:cNvSpPr>
                    <a:spLocks noChangeShapeType="1"/>
                  </p:cNvSpPr>
                  <p:nvPr/>
                </p:nvSpPr>
                <p:spPr bwMode="auto">
                  <a:xfrm>
                    <a:off x="3800" y="2902"/>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7779" name="Line 67"/>
                  <p:cNvSpPr>
                    <a:spLocks noChangeShapeType="1"/>
                  </p:cNvSpPr>
                  <p:nvPr/>
                </p:nvSpPr>
                <p:spPr bwMode="auto">
                  <a:xfrm>
                    <a:off x="4360" y="2902"/>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40" name="Text Box 68"/>
                  <p:cNvSpPr txBox="1">
                    <a:spLocks noChangeArrowheads="1"/>
                  </p:cNvSpPr>
                  <p:nvPr/>
                </p:nvSpPr>
                <p:spPr bwMode="auto">
                  <a:xfrm>
                    <a:off x="3646" y="3471"/>
                    <a:ext cx="9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400"/>
                      <a:t>SCSI Disk Drive</a:t>
                    </a:r>
                  </a:p>
                </p:txBody>
              </p:sp>
            </p:grpSp>
            <p:sp>
              <p:nvSpPr>
                <p:cNvPr id="21530" name="Text Box 69"/>
                <p:cNvSpPr txBox="1">
                  <a:spLocks noChangeArrowheads="1"/>
                </p:cNvSpPr>
                <p:nvPr/>
              </p:nvSpPr>
              <p:spPr bwMode="auto">
                <a:xfrm>
                  <a:off x="4086" y="2103"/>
                  <a:ext cx="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SCSI protocol</a:t>
                  </a:r>
                </a:p>
              </p:txBody>
            </p:sp>
            <p:sp>
              <p:nvSpPr>
                <p:cNvPr id="2547782" name="Line 70"/>
                <p:cNvSpPr>
                  <a:spLocks noChangeShapeType="1"/>
                </p:cNvSpPr>
                <p:nvPr/>
              </p:nvSpPr>
              <p:spPr bwMode="auto">
                <a:xfrm>
                  <a:off x="3496" y="1528"/>
                  <a:ext cx="0" cy="1728"/>
                </a:xfrm>
                <a:prstGeom prst="line">
                  <a:avLst/>
                </a:prstGeom>
                <a:noFill/>
                <a:ln w="9525">
                  <a:solidFill>
                    <a:schemeClr val="tx1"/>
                  </a:solidFill>
                  <a:round/>
                  <a:headEnd type="triangle" w="med" len="med"/>
                  <a:tailEnd type="triangle" w="med" len="me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1532" name="Text Box 71"/>
                <p:cNvSpPr txBox="1">
                  <a:spLocks noChangeArrowheads="1"/>
                </p:cNvSpPr>
                <p:nvPr/>
              </p:nvSpPr>
              <p:spPr bwMode="auto">
                <a:xfrm>
                  <a:off x="3142" y="2127"/>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r" eaLnBrk="1" hangingPunct="1"/>
                  <a:r>
                    <a:rPr lang="en-GB" altLang="zh-TW" sz="1400" b="0"/>
                    <a:t>Block</a:t>
                  </a:r>
                </a:p>
                <a:p>
                  <a:pPr algn="r" eaLnBrk="1" hangingPunct="1"/>
                  <a:r>
                    <a:rPr lang="en-GB" altLang="zh-TW" sz="1400" b="0"/>
                    <a:t>I/O</a:t>
                  </a:r>
                </a:p>
              </p:txBody>
            </p:sp>
          </p:grpSp>
        </p:grpSp>
        <p:sp>
          <p:nvSpPr>
            <p:cNvPr id="2547784" name="Rectangle 72"/>
            <p:cNvSpPr>
              <a:spLocks noChangeArrowheads="1"/>
            </p:cNvSpPr>
            <p:nvPr/>
          </p:nvSpPr>
          <p:spPr bwMode="auto">
            <a:xfrm>
              <a:off x="632" y="1736"/>
              <a:ext cx="1416" cy="2008"/>
            </a:xfrm>
            <a:prstGeom prst="rect">
              <a:avLst/>
            </a:prstGeom>
            <a:solidFill>
              <a:srgbClr val="FFFF99"/>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spTree>
    <p:extLst>
      <p:ext uri="{BB962C8B-B14F-4D97-AF65-F5344CB8AC3E}">
        <p14:creationId xmlns:p14="http://schemas.microsoft.com/office/powerpoint/2010/main" val="1299557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50900" y="530225"/>
            <a:ext cx="7607300" cy="371475"/>
          </a:xfrm>
        </p:spPr>
        <p:txBody>
          <a:bodyPr>
            <a:normAutofit fontScale="90000"/>
          </a:bodyPr>
          <a:lstStyle/>
          <a:p>
            <a:r>
              <a:rPr lang="en-GB" altLang="zh-TW" b="1" smtClean="0">
                <a:solidFill>
                  <a:srgbClr val="FF3300"/>
                </a:solidFill>
                <a:ea typeface="新細明體" pitchFamily="18" charset="-120"/>
              </a:rPr>
              <a:t>The NAS Network</a:t>
            </a:r>
          </a:p>
        </p:txBody>
      </p:sp>
      <p:grpSp>
        <p:nvGrpSpPr>
          <p:cNvPr id="22531" name="Group 3"/>
          <p:cNvGrpSpPr>
            <a:grpSpLocks noChangeAspect="1"/>
          </p:cNvGrpSpPr>
          <p:nvPr/>
        </p:nvGrpSpPr>
        <p:grpSpPr bwMode="auto">
          <a:xfrm>
            <a:off x="4660900" y="2247900"/>
            <a:ext cx="1358900" cy="1817688"/>
            <a:chOff x="2976" y="856"/>
            <a:chExt cx="2344" cy="3134"/>
          </a:xfrm>
        </p:grpSpPr>
        <p:sp>
          <p:nvSpPr>
            <p:cNvPr id="22586" name="Rectangle 4"/>
            <p:cNvSpPr>
              <a:spLocks noChangeAspect="1" noChangeArrowheads="1"/>
            </p:cNvSpPr>
            <p:nvPr/>
          </p:nvSpPr>
          <p:spPr bwMode="auto">
            <a:xfrm>
              <a:off x="2976" y="1048"/>
              <a:ext cx="2344" cy="2720"/>
            </a:xfrm>
            <a:prstGeom prst="rect">
              <a:avLst/>
            </a:prstGeom>
            <a:solidFill>
              <a:srgbClr val="CCFF33"/>
            </a:solidFill>
            <a:ln w="28575">
              <a:solidFill>
                <a:schemeClr val="tx1"/>
              </a:solidFill>
              <a:miter lim="800000"/>
              <a:headEnd/>
              <a:tailEnd/>
            </a:ln>
          </p:spPr>
          <p:txBody>
            <a:bodyPr wrap="none" anchor="ctr"/>
            <a:lstStyle/>
            <a:p>
              <a:pPr algn="ctr"/>
              <a:endParaRPr lang="zh-TW" altLang="zh-TW" sz="2400" b="0"/>
            </a:p>
          </p:txBody>
        </p:sp>
        <p:sp>
          <p:nvSpPr>
            <p:cNvPr id="2549765" name="Line 5"/>
            <p:cNvSpPr>
              <a:spLocks noChangeAspect="1" noChangeShapeType="1"/>
            </p:cNvSpPr>
            <p:nvPr/>
          </p:nvSpPr>
          <p:spPr bwMode="auto">
            <a:xfrm>
              <a:off x="3376" y="1425"/>
              <a:ext cx="0" cy="263"/>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766" name="Line 6"/>
            <p:cNvSpPr>
              <a:spLocks noChangeAspect="1" noChangeShapeType="1"/>
            </p:cNvSpPr>
            <p:nvPr/>
          </p:nvSpPr>
          <p:spPr bwMode="auto">
            <a:xfrm>
              <a:off x="3135" y="1705"/>
              <a:ext cx="2026"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89" name="Group 7"/>
            <p:cNvGrpSpPr>
              <a:grpSpLocks noChangeAspect="1"/>
            </p:cNvGrpSpPr>
            <p:nvPr/>
          </p:nvGrpSpPr>
          <p:grpSpPr bwMode="auto">
            <a:xfrm>
              <a:off x="3200" y="1200"/>
              <a:ext cx="432" cy="304"/>
              <a:chOff x="552" y="1152"/>
              <a:chExt cx="432" cy="304"/>
            </a:xfrm>
          </p:grpSpPr>
          <p:sp>
            <p:nvSpPr>
              <p:cNvPr id="2549768" name="Rectangle 8"/>
              <p:cNvSpPr>
                <a:spLocks noChangeAspect="1" noChangeArrowheads="1"/>
              </p:cNvSpPr>
              <p:nvPr/>
            </p:nvSpPr>
            <p:spPr bwMode="auto">
              <a:xfrm>
                <a:off x="616" y="1153"/>
                <a:ext cx="372" cy="241"/>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2610" name="Rectangle 9"/>
              <p:cNvSpPr>
                <a:spLocks noChangeAspect="1"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endParaRPr lang="zh-TW" altLang="zh-TW" sz="1600"/>
              </a:p>
            </p:txBody>
          </p:sp>
        </p:grpSp>
        <p:grpSp>
          <p:nvGrpSpPr>
            <p:cNvPr id="22590" name="Group 10"/>
            <p:cNvGrpSpPr>
              <a:grpSpLocks noChangeAspect="1"/>
            </p:cNvGrpSpPr>
            <p:nvPr/>
          </p:nvGrpSpPr>
          <p:grpSpPr bwMode="auto">
            <a:xfrm>
              <a:off x="4344" y="1152"/>
              <a:ext cx="880" cy="552"/>
              <a:chOff x="2832" y="1136"/>
              <a:chExt cx="880" cy="552"/>
            </a:xfrm>
          </p:grpSpPr>
          <p:sp>
            <p:nvSpPr>
              <p:cNvPr id="2549771" name="Line 11"/>
              <p:cNvSpPr>
                <a:spLocks noChangeAspect="1" noChangeShapeType="1"/>
              </p:cNvSpPr>
              <p:nvPr/>
            </p:nvSpPr>
            <p:spPr bwMode="auto">
              <a:xfrm>
                <a:off x="3274" y="1423"/>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608" name="Rectangle 12"/>
              <p:cNvSpPr>
                <a:spLocks noChangeAspect="1"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endParaRPr lang="zh-TW" altLang="zh-TW" sz="1800"/>
              </a:p>
            </p:txBody>
          </p:sp>
        </p:grpSp>
        <p:sp>
          <p:nvSpPr>
            <p:cNvPr id="2549773" name="Line 13"/>
            <p:cNvSpPr>
              <a:spLocks noChangeAspect="1" noChangeShapeType="1"/>
            </p:cNvSpPr>
            <p:nvPr/>
          </p:nvSpPr>
          <p:spPr bwMode="auto">
            <a:xfrm>
              <a:off x="4121" y="1705"/>
              <a:ext cx="0" cy="263"/>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774" name="Line 14"/>
            <p:cNvSpPr>
              <a:spLocks noChangeAspect="1" noChangeShapeType="1"/>
            </p:cNvSpPr>
            <p:nvPr/>
          </p:nvSpPr>
          <p:spPr bwMode="auto">
            <a:xfrm>
              <a:off x="4121" y="2017"/>
              <a:ext cx="0" cy="337"/>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93" name="Rectangle 15"/>
            <p:cNvSpPr>
              <a:spLocks noChangeAspect="1" noChangeArrowheads="1"/>
            </p:cNvSpPr>
            <p:nvPr/>
          </p:nvSpPr>
          <p:spPr bwMode="auto">
            <a:xfrm>
              <a:off x="3696" y="1808"/>
              <a:ext cx="856" cy="248"/>
            </a:xfrm>
            <a:prstGeom prst="rect">
              <a:avLst/>
            </a:prstGeom>
            <a:solidFill>
              <a:srgbClr val="FF9966"/>
            </a:solidFill>
            <a:ln w="9525">
              <a:solidFill>
                <a:schemeClr val="tx1"/>
              </a:solidFill>
              <a:miter lim="800000"/>
              <a:headEnd/>
              <a:tailEnd/>
            </a:ln>
          </p:spPr>
          <p:txBody>
            <a:bodyPr wrap="none" anchor="ctr"/>
            <a:lstStyle/>
            <a:p>
              <a:pPr algn="ctr"/>
              <a:endParaRPr lang="zh-TW" altLang="zh-TW" sz="1600"/>
            </a:p>
          </p:txBody>
        </p:sp>
        <p:grpSp>
          <p:nvGrpSpPr>
            <p:cNvPr id="22594" name="Group 16"/>
            <p:cNvGrpSpPr>
              <a:grpSpLocks noChangeAspect="1"/>
            </p:cNvGrpSpPr>
            <p:nvPr/>
          </p:nvGrpSpPr>
          <p:grpSpPr bwMode="auto">
            <a:xfrm>
              <a:off x="3568" y="2360"/>
              <a:ext cx="1080" cy="1630"/>
              <a:chOff x="2232" y="2200"/>
              <a:chExt cx="1080" cy="1630"/>
            </a:xfrm>
          </p:grpSpPr>
          <p:sp>
            <p:nvSpPr>
              <p:cNvPr id="2549777" name="Rectangle 17"/>
              <p:cNvSpPr>
                <a:spLocks noChangeAspect="1" noChangeArrowheads="1"/>
              </p:cNvSpPr>
              <p:nvPr/>
            </p:nvSpPr>
            <p:spPr bwMode="auto">
              <a:xfrm>
                <a:off x="2231" y="2199"/>
                <a:ext cx="1082" cy="1344"/>
              </a:xfrm>
              <a:prstGeom prst="rect">
                <a:avLst/>
              </a:prstGeom>
              <a:solidFill>
                <a:srgbClr val="DDDDDD"/>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2600" name="Rectangle 18"/>
              <p:cNvSpPr>
                <a:spLocks noChangeAspect="1" noChangeArrowheads="1"/>
              </p:cNvSpPr>
              <p:nvPr/>
            </p:nvSpPr>
            <p:spPr bwMode="auto">
              <a:xfrm>
                <a:off x="2336" y="2272"/>
                <a:ext cx="856" cy="248"/>
              </a:xfrm>
              <a:prstGeom prst="rect">
                <a:avLst/>
              </a:prstGeom>
              <a:solidFill>
                <a:srgbClr val="FF9966"/>
              </a:solidFill>
              <a:ln w="9525">
                <a:solidFill>
                  <a:schemeClr val="tx1"/>
                </a:solidFill>
                <a:miter lim="800000"/>
                <a:headEnd/>
                <a:tailEnd/>
              </a:ln>
            </p:spPr>
            <p:txBody>
              <a:bodyPr wrap="none" anchor="ctr"/>
              <a:lstStyle/>
              <a:p>
                <a:pPr algn="ctr"/>
                <a:endParaRPr lang="zh-TW" altLang="zh-TW" sz="1600"/>
              </a:p>
            </p:txBody>
          </p:sp>
          <p:sp>
            <p:nvSpPr>
              <p:cNvPr id="2549779" name="Oval 19"/>
              <p:cNvSpPr>
                <a:spLocks noChangeAspect="1" noChangeArrowheads="1"/>
              </p:cNvSpPr>
              <p:nvPr/>
            </p:nvSpPr>
            <p:spPr bwMode="auto">
              <a:xfrm>
                <a:off x="2464" y="3012"/>
                <a:ext cx="561" cy="252"/>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9780" name="Rectangle 20"/>
              <p:cNvSpPr>
                <a:spLocks noChangeAspect="1" noChangeArrowheads="1"/>
              </p:cNvSpPr>
              <p:nvPr/>
            </p:nvSpPr>
            <p:spPr bwMode="auto">
              <a:xfrm>
                <a:off x="2464" y="2741"/>
                <a:ext cx="561" cy="397"/>
              </a:xfrm>
              <a:prstGeom prst="rect">
                <a:avLst/>
              </a:prstGeom>
              <a:solidFill>
                <a:srgbClr val="CC6600"/>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9781" name="Oval 21"/>
              <p:cNvSpPr>
                <a:spLocks noChangeAspect="1" noChangeArrowheads="1"/>
              </p:cNvSpPr>
              <p:nvPr/>
            </p:nvSpPr>
            <p:spPr bwMode="auto">
              <a:xfrm>
                <a:off x="2464" y="2598"/>
                <a:ext cx="561" cy="255"/>
              </a:xfrm>
              <a:prstGeom prst="ellipse">
                <a:avLst/>
              </a:prstGeom>
              <a:solidFill>
                <a:srgbClr val="CC6600"/>
              </a:solidFill>
              <a:ln w="9525">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49782" name="Line 22"/>
              <p:cNvSpPr>
                <a:spLocks noChangeAspect="1" noChangeShapeType="1"/>
              </p:cNvSpPr>
              <p:nvPr/>
            </p:nvSpPr>
            <p:spPr bwMode="auto">
              <a:xfrm>
                <a:off x="2464" y="2741"/>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783" name="Line 23"/>
              <p:cNvSpPr>
                <a:spLocks noChangeAspect="1" noChangeShapeType="1"/>
              </p:cNvSpPr>
              <p:nvPr/>
            </p:nvSpPr>
            <p:spPr bwMode="auto">
              <a:xfrm>
                <a:off x="3026" y="2741"/>
                <a:ext cx="0" cy="427"/>
              </a:xfrm>
              <a:prstGeom prst="line">
                <a:avLst/>
              </a:prstGeom>
              <a:noFill/>
              <a:ln w="952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606" name="Text Box 24"/>
              <p:cNvSpPr txBox="1">
                <a:spLocks noChangeAspect="1" noChangeArrowheads="1"/>
              </p:cNvSpPr>
              <p:nvPr/>
            </p:nvSpPr>
            <p:spPr bwMode="auto">
              <a:xfrm>
                <a:off x="2319" y="3304"/>
                <a:ext cx="318"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endParaRPr lang="zh-TW" altLang="zh-TW" sz="1400"/>
              </a:p>
            </p:txBody>
          </p:sp>
        </p:grpSp>
        <p:sp>
          <p:nvSpPr>
            <p:cNvPr id="2549785" name="Line 25"/>
            <p:cNvSpPr>
              <a:spLocks noChangeAspect="1" noChangeShapeType="1"/>
            </p:cNvSpPr>
            <p:nvPr/>
          </p:nvSpPr>
          <p:spPr bwMode="auto">
            <a:xfrm flipV="1">
              <a:off x="3975" y="856"/>
              <a:ext cx="0" cy="383"/>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96" name="Group 26"/>
            <p:cNvGrpSpPr>
              <a:grpSpLocks noChangeAspect="1"/>
            </p:cNvGrpSpPr>
            <p:nvPr/>
          </p:nvGrpSpPr>
          <p:grpSpPr bwMode="auto">
            <a:xfrm>
              <a:off x="3752" y="1184"/>
              <a:ext cx="456" cy="520"/>
              <a:chOff x="2496" y="1168"/>
              <a:chExt cx="456" cy="520"/>
            </a:xfrm>
          </p:grpSpPr>
          <p:sp>
            <p:nvSpPr>
              <p:cNvPr id="2549787" name="Line 27"/>
              <p:cNvSpPr>
                <a:spLocks noChangeAspect="1" noChangeShapeType="1"/>
              </p:cNvSpPr>
              <p:nvPr/>
            </p:nvSpPr>
            <p:spPr bwMode="auto">
              <a:xfrm>
                <a:off x="2728" y="1401"/>
                <a:ext cx="0" cy="287"/>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98" name="Rectangle 28"/>
              <p:cNvSpPr>
                <a:spLocks noChangeAspect="1"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endParaRPr lang="zh-TW" altLang="zh-TW" sz="1800"/>
              </a:p>
            </p:txBody>
          </p:sp>
        </p:grpSp>
      </p:grpSp>
      <p:sp>
        <p:nvSpPr>
          <p:cNvPr id="2549789" name="Line 29"/>
          <p:cNvSpPr>
            <a:spLocks noChangeShapeType="1"/>
          </p:cNvSpPr>
          <p:nvPr/>
        </p:nvSpPr>
        <p:spPr bwMode="auto">
          <a:xfrm flipV="1">
            <a:off x="419100" y="2209800"/>
            <a:ext cx="8343900" cy="0"/>
          </a:xfrm>
          <a:prstGeom prst="line">
            <a:avLst/>
          </a:prstGeom>
          <a:noFill/>
          <a:ln w="7620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33" name="Group 30"/>
          <p:cNvGrpSpPr>
            <a:grpSpLocks/>
          </p:cNvGrpSpPr>
          <p:nvPr/>
        </p:nvGrpSpPr>
        <p:grpSpPr bwMode="auto">
          <a:xfrm>
            <a:off x="508000" y="2222500"/>
            <a:ext cx="1320800" cy="1697038"/>
            <a:chOff x="320" y="848"/>
            <a:chExt cx="832" cy="1069"/>
          </a:xfrm>
        </p:grpSpPr>
        <p:sp>
          <p:nvSpPr>
            <p:cNvPr id="2549791" name="Line 31"/>
            <p:cNvSpPr>
              <a:spLocks noChangeShapeType="1"/>
            </p:cNvSpPr>
            <p:nvPr/>
          </p:nvSpPr>
          <p:spPr bwMode="auto">
            <a:xfrm flipV="1">
              <a:off x="744" y="848"/>
              <a:ext cx="0" cy="384"/>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73" name="Group 32"/>
            <p:cNvGrpSpPr>
              <a:grpSpLocks noChangeAspect="1"/>
            </p:cNvGrpSpPr>
            <p:nvPr/>
          </p:nvGrpSpPr>
          <p:grpSpPr bwMode="auto">
            <a:xfrm>
              <a:off x="320" y="952"/>
              <a:ext cx="832" cy="965"/>
              <a:chOff x="232" y="1056"/>
              <a:chExt cx="2344" cy="2720"/>
            </a:xfrm>
          </p:grpSpPr>
          <p:sp>
            <p:nvSpPr>
              <p:cNvPr id="22574" name="Rectangle 33"/>
              <p:cNvSpPr>
                <a:spLocks noChangeAspect="1" noChangeArrowheads="1"/>
              </p:cNvSpPr>
              <p:nvPr/>
            </p:nvSpPr>
            <p:spPr bwMode="auto">
              <a:xfrm>
                <a:off x="232" y="1056"/>
                <a:ext cx="2344" cy="2720"/>
              </a:xfrm>
              <a:prstGeom prst="rect">
                <a:avLst/>
              </a:prstGeom>
              <a:solidFill>
                <a:srgbClr val="FFFF99"/>
              </a:solidFill>
              <a:ln w="28575">
                <a:solidFill>
                  <a:schemeClr val="tx1"/>
                </a:solidFill>
                <a:miter lim="800000"/>
                <a:headEnd/>
                <a:tailEnd/>
              </a:ln>
            </p:spPr>
            <p:txBody>
              <a:bodyPr wrap="none" anchor="ctr"/>
              <a:lstStyle/>
              <a:p>
                <a:pPr algn="ctr"/>
                <a:endParaRPr lang="zh-TW" altLang="zh-TW" sz="2400" b="0"/>
              </a:p>
            </p:txBody>
          </p:sp>
          <p:sp>
            <p:nvSpPr>
              <p:cNvPr id="2549794" name="Line 34"/>
              <p:cNvSpPr>
                <a:spLocks noChangeAspect="1" noChangeShapeType="1"/>
              </p:cNvSpPr>
              <p:nvPr/>
            </p:nvSpPr>
            <p:spPr bwMode="auto">
              <a:xfrm>
                <a:off x="632" y="1431"/>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795" name="Line 35"/>
              <p:cNvSpPr>
                <a:spLocks noChangeAspect="1" noChangeShapeType="1"/>
              </p:cNvSpPr>
              <p:nvPr/>
            </p:nvSpPr>
            <p:spPr bwMode="auto">
              <a:xfrm>
                <a:off x="393" y="1713"/>
                <a:ext cx="2023"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77" name="Group 36"/>
              <p:cNvGrpSpPr>
                <a:grpSpLocks noChangeAspect="1"/>
              </p:cNvGrpSpPr>
              <p:nvPr/>
            </p:nvGrpSpPr>
            <p:grpSpPr bwMode="auto">
              <a:xfrm>
                <a:off x="456" y="1208"/>
                <a:ext cx="432" cy="304"/>
                <a:chOff x="552" y="1152"/>
                <a:chExt cx="432" cy="304"/>
              </a:xfrm>
            </p:grpSpPr>
            <p:sp>
              <p:nvSpPr>
                <p:cNvPr id="2549797" name="Rectangle 37"/>
                <p:cNvSpPr>
                  <a:spLocks noChangeAspect="1" noChangeArrowheads="1"/>
                </p:cNvSpPr>
                <p:nvPr/>
              </p:nvSpPr>
              <p:spPr bwMode="auto">
                <a:xfrm>
                  <a:off x="618" y="1152"/>
                  <a:ext cx="366"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2585" name="Rectangle 38"/>
                <p:cNvSpPr>
                  <a:spLocks noChangeAspect="1"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endParaRPr lang="zh-TW" altLang="zh-TW" sz="1600"/>
                </a:p>
              </p:txBody>
            </p:sp>
          </p:grpSp>
          <p:grpSp>
            <p:nvGrpSpPr>
              <p:cNvPr id="22578" name="Group 39"/>
              <p:cNvGrpSpPr>
                <a:grpSpLocks noChangeAspect="1"/>
              </p:cNvGrpSpPr>
              <p:nvPr/>
            </p:nvGrpSpPr>
            <p:grpSpPr bwMode="auto">
              <a:xfrm>
                <a:off x="1600" y="1160"/>
                <a:ext cx="880" cy="552"/>
                <a:chOff x="2832" y="1136"/>
                <a:chExt cx="880" cy="552"/>
              </a:xfrm>
            </p:grpSpPr>
            <p:sp>
              <p:nvSpPr>
                <p:cNvPr id="2549800" name="Line 40"/>
                <p:cNvSpPr>
                  <a:spLocks noChangeAspect="1" noChangeShapeType="1"/>
                </p:cNvSpPr>
                <p:nvPr/>
              </p:nvSpPr>
              <p:spPr bwMode="auto">
                <a:xfrm>
                  <a:off x="3273" y="1424"/>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83" name="Rectangle 41"/>
                <p:cNvSpPr>
                  <a:spLocks noChangeAspect="1"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endParaRPr lang="zh-TW" altLang="zh-TW" sz="1800"/>
                </a:p>
              </p:txBody>
            </p:sp>
          </p:grpSp>
          <p:grpSp>
            <p:nvGrpSpPr>
              <p:cNvPr id="22579" name="Group 42"/>
              <p:cNvGrpSpPr>
                <a:grpSpLocks noChangeAspect="1"/>
              </p:cNvGrpSpPr>
              <p:nvPr/>
            </p:nvGrpSpPr>
            <p:grpSpPr bwMode="auto">
              <a:xfrm>
                <a:off x="1008" y="1192"/>
                <a:ext cx="456" cy="520"/>
                <a:chOff x="2496" y="1168"/>
                <a:chExt cx="456" cy="520"/>
              </a:xfrm>
            </p:grpSpPr>
            <p:sp>
              <p:nvSpPr>
                <p:cNvPr id="2549803" name="Line 43"/>
                <p:cNvSpPr>
                  <a:spLocks noChangeAspect="1" noChangeShapeType="1"/>
                </p:cNvSpPr>
                <p:nvPr/>
              </p:nvSpPr>
              <p:spPr bwMode="auto">
                <a:xfrm>
                  <a:off x="2726" y="1401"/>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81" name="Rectangle 44"/>
                <p:cNvSpPr>
                  <a:spLocks noChangeAspect="1"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endParaRPr lang="zh-TW" altLang="zh-TW" sz="1800"/>
                </a:p>
              </p:txBody>
            </p:sp>
          </p:grpSp>
        </p:grpSp>
      </p:grpSp>
      <p:sp>
        <p:nvSpPr>
          <p:cNvPr id="22534" name="Text Box 45"/>
          <p:cNvSpPr txBox="1">
            <a:spLocks noChangeArrowheads="1"/>
          </p:cNvSpPr>
          <p:nvPr/>
        </p:nvSpPr>
        <p:spPr bwMode="auto">
          <a:xfrm>
            <a:off x="7350125" y="1854200"/>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800" b="0"/>
              <a:t>IP network</a:t>
            </a:r>
          </a:p>
        </p:txBody>
      </p:sp>
      <p:grpSp>
        <p:nvGrpSpPr>
          <p:cNvPr id="22535" name="Group 46"/>
          <p:cNvGrpSpPr>
            <a:grpSpLocks/>
          </p:cNvGrpSpPr>
          <p:nvPr/>
        </p:nvGrpSpPr>
        <p:grpSpPr bwMode="auto">
          <a:xfrm>
            <a:off x="2527300" y="2209800"/>
            <a:ext cx="1320800" cy="1697038"/>
            <a:chOff x="320" y="848"/>
            <a:chExt cx="832" cy="1069"/>
          </a:xfrm>
        </p:grpSpPr>
        <p:sp>
          <p:nvSpPr>
            <p:cNvPr id="2549807" name="Line 47"/>
            <p:cNvSpPr>
              <a:spLocks noChangeShapeType="1"/>
            </p:cNvSpPr>
            <p:nvPr/>
          </p:nvSpPr>
          <p:spPr bwMode="auto">
            <a:xfrm flipV="1">
              <a:off x="744" y="848"/>
              <a:ext cx="0" cy="384"/>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59" name="Group 48"/>
            <p:cNvGrpSpPr>
              <a:grpSpLocks noChangeAspect="1"/>
            </p:cNvGrpSpPr>
            <p:nvPr/>
          </p:nvGrpSpPr>
          <p:grpSpPr bwMode="auto">
            <a:xfrm>
              <a:off x="320" y="952"/>
              <a:ext cx="832" cy="965"/>
              <a:chOff x="232" y="1056"/>
              <a:chExt cx="2344" cy="2720"/>
            </a:xfrm>
          </p:grpSpPr>
          <p:sp>
            <p:nvSpPr>
              <p:cNvPr id="22560" name="Rectangle 49"/>
              <p:cNvSpPr>
                <a:spLocks noChangeAspect="1" noChangeArrowheads="1"/>
              </p:cNvSpPr>
              <p:nvPr/>
            </p:nvSpPr>
            <p:spPr bwMode="auto">
              <a:xfrm>
                <a:off x="232" y="1056"/>
                <a:ext cx="2344" cy="2720"/>
              </a:xfrm>
              <a:prstGeom prst="rect">
                <a:avLst/>
              </a:prstGeom>
              <a:solidFill>
                <a:srgbClr val="FFFF99"/>
              </a:solidFill>
              <a:ln w="28575">
                <a:solidFill>
                  <a:schemeClr val="tx1"/>
                </a:solidFill>
                <a:miter lim="800000"/>
                <a:headEnd/>
                <a:tailEnd/>
              </a:ln>
            </p:spPr>
            <p:txBody>
              <a:bodyPr wrap="none" anchor="ctr"/>
              <a:lstStyle/>
              <a:p>
                <a:pPr algn="ctr"/>
                <a:endParaRPr lang="zh-TW" altLang="zh-TW" sz="2400" b="0"/>
              </a:p>
            </p:txBody>
          </p:sp>
          <p:sp>
            <p:nvSpPr>
              <p:cNvPr id="2549810" name="Line 50"/>
              <p:cNvSpPr>
                <a:spLocks noChangeAspect="1" noChangeShapeType="1"/>
              </p:cNvSpPr>
              <p:nvPr/>
            </p:nvSpPr>
            <p:spPr bwMode="auto">
              <a:xfrm>
                <a:off x="632" y="1431"/>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811" name="Line 51"/>
              <p:cNvSpPr>
                <a:spLocks noChangeAspect="1" noChangeShapeType="1"/>
              </p:cNvSpPr>
              <p:nvPr/>
            </p:nvSpPr>
            <p:spPr bwMode="auto">
              <a:xfrm>
                <a:off x="393" y="1713"/>
                <a:ext cx="2023"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63" name="Group 52"/>
              <p:cNvGrpSpPr>
                <a:grpSpLocks noChangeAspect="1"/>
              </p:cNvGrpSpPr>
              <p:nvPr/>
            </p:nvGrpSpPr>
            <p:grpSpPr bwMode="auto">
              <a:xfrm>
                <a:off x="456" y="1208"/>
                <a:ext cx="432" cy="304"/>
                <a:chOff x="552" y="1152"/>
                <a:chExt cx="432" cy="304"/>
              </a:xfrm>
            </p:grpSpPr>
            <p:sp>
              <p:nvSpPr>
                <p:cNvPr id="2549813" name="Rectangle 53"/>
                <p:cNvSpPr>
                  <a:spLocks noChangeAspect="1" noChangeArrowheads="1"/>
                </p:cNvSpPr>
                <p:nvPr/>
              </p:nvSpPr>
              <p:spPr bwMode="auto">
                <a:xfrm>
                  <a:off x="618" y="1152"/>
                  <a:ext cx="366"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2571" name="Rectangle 54"/>
                <p:cNvSpPr>
                  <a:spLocks noChangeAspect="1"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endParaRPr lang="zh-TW" altLang="zh-TW" sz="1600"/>
                </a:p>
              </p:txBody>
            </p:sp>
          </p:grpSp>
          <p:grpSp>
            <p:nvGrpSpPr>
              <p:cNvPr id="22564" name="Group 55"/>
              <p:cNvGrpSpPr>
                <a:grpSpLocks noChangeAspect="1"/>
              </p:cNvGrpSpPr>
              <p:nvPr/>
            </p:nvGrpSpPr>
            <p:grpSpPr bwMode="auto">
              <a:xfrm>
                <a:off x="1600" y="1160"/>
                <a:ext cx="880" cy="552"/>
                <a:chOff x="2832" y="1136"/>
                <a:chExt cx="880" cy="552"/>
              </a:xfrm>
            </p:grpSpPr>
            <p:sp>
              <p:nvSpPr>
                <p:cNvPr id="2549816" name="Line 56"/>
                <p:cNvSpPr>
                  <a:spLocks noChangeAspect="1" noChangeShapeType="1"/>
                </p:cNvSpPr>
                <p:nvPr/>
              </p:nvSpPr>
              <p:spPr bwMode="auto">
                <a:xfrm>
                  <a:off x="3273" y="1424"/>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69" name="Rectangle 57"/>
                <p:cNvSpPr>
                  <a:spLocks noChangeAspect="1"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endParaRPr lang="zh-TW" altLang="zh-TW" sz="1800"/>
                </a:p>
              </p:txBody>
            </p:sp>
          </p:grpSp>
          <p:grpSp>
            <p:nvGrpSpPr>
              <p:cNvPr id="22565" name="Group 58"/>
              <p:cNvGrpSpPr>
                <a:grpSpLocks noChangeAspect="1"/>
              </p:cNvGrpSpPr>
              <p:nvPr/>
            </p:nvGrpSpPr>
            <p:grpSpPr bwMode="auto">
              <a:xfrm>
                <a:off x="1008" y="1192"/>
                <a:ext cx="456" cy="520"/>
                <a:chOff x="2496" y="1168"/>
                <a:chExt cx="456" cy="520"/>
              </a:xfrm>
            </p:grpSpPr>
            <p:sp>
              <p:nvSpPr>
                <p:cNvPr id="2549819" name="Line 59"/>
                <p:cNvSpPr>
                  <a:spLocks noChangeAspect="1" noChangeShapeType="1"/>
                </p:cNvSpPr>
                <p:nvPr/>
              </p:nvSpPr>
              <p:spPr bwMode="auto">
                <a:xfrm>
                  <a:off x="2726" y="1401"/>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67" name="Rectangle 60"/>
                <p:cNvSpPr>
                  <a:spLocks noChangeAspect="1"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endParaRPr lang="zh-TW" altLang="zh-TW" sz="1800"/>
                </a:p>
              </p:txBody>
            </p:sp>
          </p:grpSp>
        </p:grpSp>
      </p:grpSp>
      <p:grpSp>
        <p:nvGrpSpPr>
          <p:cNvPr id="22536" name="Group 61"/>
          <p:cNvGrpSpPr>
            <a:grpSpLocks/>
          </p:cNvGrpSpPr>
          <p:nvPr/>
        </p:nvGrpSpPr>
        <p:grpSpPr bwMode="auto">
          <a:xfrm>
            <a:off x="7315200" y="2209800"/>
            <a:ext cx="1320800" cy="1697038"/>
            <a:chOff x="320" y="848"/>
            <a:chExt cx="832" cy="1069"/>
          </a:xfrm>
        </p:grpSpPr>
        <p:sp>
          <p:nvSpPr>
            <p:cNvPr id="2549822" name="Line 62"/>
            <p:cNvSpPr>
              <a:spLocks noChangeShapeType="1"/>
            </p:cNvSpPr>
            <p:nvPr/>
          </p:nvSpPr>
          <p:spPr bwMode="auto">
            <a:xfrm flipV="1">
              <a:off x="744" y="848"/>
              <a:ext cx="0" cy="384"/>
            </a:xfrm>
            <a:prstGeom prst="line">
              <a:avLst/>
            </a:prstGeom>
            <a:noFill/>
            <a:ln w="57150">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45" name="Group 63"/>
            <p:cNvGrpSpPr>
              <a:grpSpLocks noChangeAspect="1"/>
            </p:cNvGrpSpPr>
            <p:nvPr/>
          </p:nvGrpSpPr>
          <p:grpSpPr bwMode="auto">
            <a:xfrm>
              <a:off x="320" y="952"/>
              <a:ext cx="832" cy="965"/>
              <a:chOff x="232" y="1056"/>
              <a:chExt cx="2344" cy="2720"/>
            </a:xfrm>
          </p:grpSpPr>
          <p:sp>
            <p:nvSpPr>
              <p:cNvPr id="22546" name="Rectangle 64"/>
              <p:cNvSpPr>
                <a:spLocks noChangeAspect="1" noChangeArrowheads="1"/>
              </p:cNvSpPr>
              <p:nvPr/>
            </p:nvSpPr>
            <p:spPr bwMode="auto">
              <a:xfrm>
                <a:off x="232" y="1056"/>
                <a:ext cx="2344" cy="2720"/>
              </a:xfrm>
              <a:prstGeom prst="rect">
                <a:avLst/>
              </a:prstGeom>
              <a:solidFill>
                <a:srgbClr val="FFFF99"/>
              </a:solidFill>
              <a:ln w="28575">
                <a:solidFill>
                  <a:schemeClr val="tx1"/>
                </a:solidFill>
                <a:miter lim="800000"/>
                <a:headEnd/>
                <a:tailEnd/>
              </a:ln>
            </p:spPr>
            <p:txBody>
              <a:bodyPr wrap="none" anchor="ctr"/>
              <a:lstStyle/>
              <a:p>
                <a:pPr algn="ctr"/>
                <a:endParaRPr lang="zh-TW" altLang="zh-TW" sz="2400" b="0"/>
              </a:p>
            </p:txBody>
          </p:sp>
          <p:sp>
            <p:nvSpPr>
              <p:cNvPr id="2549825" name="Line 65"/>
              <p:cNvSpPr>
                <a:spLocks noChangeAspect="1" noChangeShapeType="1"/>
              </p:cNvSpPr>
              <p:nvPr/>
            </p:nvSpPr>
            <p:spPr bwMode="auto">
              <a:xfrm>
                <a:off x="632" y="1431"/>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49826" name="Line 66"/>
              <p:cNvSpPr>
                <a:spLocks noChangeAspect="1" noChangeShapeType="1"/>
              </p:cNvSpPr>
              <p:nvPr/>
            </p:nvSpPr>
            <p:spPr bwMode="auto">
              <a:xfrm>
                <a:off x="393" y="1713"/>
                <a:ext cx="2023" cy="0"/>
              </a:xfrm>
              <a:prstGeom prst="line">
                <a:avLst/>
              </a:prstGeom>
              <a:noFill/>
              <a:ln w="76200" cmpd="tri">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2549" name="Group 67"/>
              <p:cNvGrpSpPr>
                <a:grpSpLocks noChangeAspect="1"/>
              </p:cNvGrpSpPr>
              <p:nvPr/>
            </p:nvGrpSpPr>
            <p:grpSpPr bwMode="auto">
              <a:xfrm>
                <a:off x="456" y="1208"/>
                <a:ext cx="432" cy="304"/>
                <a:chOff x="552" y="1152"/>
                <a:chExt cx="432" cy="304"/>
              </a:xfrm>
            </p:grpSpPr>
            <p:sp>
              <p:nvSpPr>
                <p:cNvPr id="2549828" name="Rectangle 68"/>
                <p:cNvSpPr>
                  <a:spLocks noChangeAspect="1" noChangeArrowheads="1"/>
                </p:cNvSpPr>
                <p:nvPr/>
              </p:nvSpPr>
              <p:spPr bwMode="auto">
                <a:xfrm>
                  <a:off x="618" y="1152"/>
                  <a:ext cx="366" cy="24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C0C0C0"/>
                      </a:outerShdw>
                    </a:effectLst>
                  </a:endParaRPr>
                </a:p>
              </p:txBody>
            </p:sp>
            <p:sp>
              <p:nvSpPr>
                <p:cNvPr id="22557" name="Rectangle 69"/>
                <p:cNvSpPr>
                  <a:spLocks noChangeAspect="1" noChangeArrowheads="1"/>
                </p:cNvSpPr>
                <p:nvPr/>
              </p:nvSpPr>
              <p:spPr bwMode="auto">
                <a:xfrm>
                  <a:off x="552" y="1216"/>
                  <a:ext cx="368" cy="240"/>
                </a:xfrm>
                <a:prstGeom prst="rect">
                  <a:avLst/>
                </a:prstGeom>
                <a:solidFill>
                  <a:schemeClr val="accent1"/>
                </a:solidFill>
                <a:ln w="9525">
                  <a:solidFill>
                    <a:schemeClr val="tx1"/>
                  </a:solidFill>
                  <a:miter lim="800000"/>
                  <a:headEnd/>
                  <a:tailEnd/>
                </a:ln>
              </p:spPr>
              <p:txBody>
                <a:bodyPr wrap="none" anchor="ctr"/>
                <a:lstStyle/>
                <a:p>
                  <a:pPr algn="ctr"/>
                  <a:endParaRPr lang="zh-TW" altLang="zh-TW" sz="1600"/>
                </a:p>
              </p:txBody>
            </p:sp>
          </p:grpSp>
          <p:grpSp>
            <p:nvGrpSpPr>
              <p:cNvPr id="22550" name="Group 70"/>
              <p:cNvGrpSpPr>
                <a:grpSpLocks noChangeAspect="1"/>
              </p:cNvGrpSpPr>
              <p:nvPr/>
            </p:nvGrpSpPr>
            <p:grpSpPr bwMode="auto">
              <a:xfrm>
                <a:off x="1600" y="1160"/>
                <a:ext cx="880" cy="552"/>
                <a:chOff x="2832" y="1136"/>
                <a:chExt cx="880" cy="552"/>
              </a:xfrm>
            </p:grpSpPr>
            <p:sp>
              <p:nvSpPr>
                <p:cNvPr id="2549831" name="Line 71"/>
                <p:cNvSpPr>
                  <a:spLocks noChangeAspect="1" noChangeShapeType="1"/>
                </p:cNvSpPr>
                <p:nvPr/>
              </p:nvSpPr>
              <p:spPr bwMode="auto">
                <a:xfrm>
                  <a:off x="3273" y="1424"/>
                  <a:ext cx="0" cy="265"/>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55" name="Rectangle 72"/>
                <p:cNvSpPr>
                  <a:spLocks noChangeAspect="1" noChangeArrowheads="1"/>
                </p:cNvSpPr>
                <p:nvPr/>
              </p:nvSpPr>
              <p:spPr bwMode="auto">
                <a:xfrm>
                  <a:off x="2832" y="1136"/>
                  <a:ext cx="880" cy="408"/>
                </a:xfrm>
                <a:prstGeom prst="rect">
                  <a:avLst/>
                </a:prstGeom>
                <a:solidFill>
                  <a:srgbClr val="66FFFF"/>
                </a:solidFill>
                <a:ln w="9525">
                  <a:solidFill>
                    <a:schemeClr val="tx1"/>
                  </a:solidFill>
                  <a:miter lim="800000"/>
                  <a:headEnd/>
                  <a:tailEnd/>
                </a:ln>
              </p:spPr>
              <p:txBody>
                <a:bodyPr wrap="none" anchor="ctr"/>
                <a:lstStyle/>
                <a:p>
                  <a:pPr algn="ctr"/>
                  <a:endParaRPr lang="zh-TW" altLang="zh-TW" sz="1800"/>
                </a:p>
              </p:txBody>
            </p:sp>
          </p:grpSp>
          <p:grpSp>
            <p:nvGrpSpPr>
              <p:cNvPr id="22551" name="Group 73"/>
              <p:cNvGrpSpPr>
                <a:grpSpLocks noChangeAspect="1"/>
              </p:cNvGrpSpPr>
              <p:nvPr/>
            </p:nvGrpSpPr>
            <p:grpSpPr bwMode="auto">
              <a:xfrm>
                <a:off x="1008" y="1192"/>
                <a:ext cx="456" cy="520"/>
                <a:chOff x="2496" y="1168"/>
                <a:chExt cx="456" cy="520"/>
              </a:xfrm>
            </p:grpSpPr>
            <p:sp>
              <p:nvSpPr>
                <p:cNvPr id="2549834" name="Line 74"/>
                <p:cNvSpPr>
                  <a:spLocks noChangeAspect="1" noChangeShapeType="1"/>
                </p:cNvSpPr>
                <p:nvPr/>
              </p:nvSpPr>
              <p:spPr bwMode="auto">
                <a:xfrm>
                  <a:off x="2726" y="1401"/>
                  <a:ext cx="0" cy="288"/>
                </a:xfrm>
                <a:prstGeom prst="line">
                  <a:avLst/>
                </a:prstGeom>
                <a:noFill/>
                <a:ln w="28575">
                  <a:solidFill>
                    <a:schemeClr val="tx1"/>
                  </a:solidFill>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2553" name="Rectangle 75"/>
                <p:cNvSpPr>
                  <a:spLocks noChangeAspect="1" noChangeArrowheads="1"/>
                </p:cNvSpPr>
                <p:nvPr/>
              </p:nvSpPr>
              <p:spPr bwMode="auto">
                <a:xfrm>
                  <a:off x="2496" y="1168"/>
                  <a:ext cx="456" cy="296"/>
                </a:xfrm>
                <a:prstGeom prst="rect">
                  <a:avLst/>
                </a:prstGeom>
                <a:solidFill>
                  <a:srgbClr val="FF5050"/>
                </a:solidFill>
                <a:ln w="9525">
                  <a:solidFill>
                    <a:schemeClr val="tx1"/>
                  </a:solidFill>
                  <a:miter lim="800000"/>
                  <a:headEnd/>
                  <a:tailEnd/>
                </a:ln>
              </p:spPr>
              <p:txBody>
                <a:bodyPr wrap="none" anchor="ctr"/>
                <a:lstStyle/>
                <a:p>
                  <a:pPr algn="ctr"/>
                  <a:endParaRPr lang="zh-TW" altLang="zh-TW" sz="1800"/>
                </a:p>
              </p:txBody>
            </p:sp>
          </p:grpSp>
        </p:grpSp>
      </p:grpSp>
      <p:sp>
        <p:nvSpPr>
          <p:cNvPr id="22537" name="Text Box 76"/>
          <p:cNvSpPr txBox="1">
            <a:spLocks noChangeArrowheads="1"/>
          </p:cNvSpPr>
          <p:nvPr/>
        </p:nvSpPr>
        <p:spPr bwMode="auto">
          <a:xfrm>
            <a:off x="568325" y="3871913"/>
            <a:ext cx="1182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App Server</a:t>
            </a:r>
          </a:p>
        </p:txBody>
      </p:sp>
      <p:sp>
        <p:nvSpPr>
          <p:cNvPr id="22538" name="Text Box 77"/>
          <p:cNvSpPr txBox="1">
            <a:spLocks noChangeArrowheads="1"/>
          </p:cNvSpPr>
          <p:nvPr/>
        </p:nvSpPr>
        <p:spPr bwMode="auto">
          <a:xfrm>
            <a:off x="2587625" y="3859213"/>
            <a:ext cx="1182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App Server</a:t>
            </a:r>
          </a:p>
        </p:txBody>
      </p:sp>
      <p:sp>
        <p:nvSpPr>
          <p:cNvPr id="22539" name="Text Box 78"/>
          <p:cNvSpPr txBox="1">
            <a:spLocks noChangeArrowheads="1"/>
          </p:cNvSpPr>
          <p:nvPr/>
        </p:nvSpPr>
        <p:spPr bwMode="auto">
          <a:xfrm>
            <a:off x="7388225" y="3859213"/>
            <a:ext cx="1182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App Server</a:t>
            </a:r>
          </a:p>
        </p:txBody>
      </p:sp>
      <p:sp>
        <p:nvSpPr>
          <p:cNvPr id="22540" name="Text Box 79"/>
          <p:cNvSpPr txBox="1">
            <a:spLocks noChangeArrowheads="1"/>
          </p:cNvSpPr>
          <p:nvPr/>
        </p:nvSpPr>
        <p:spPr bwMode="auto">
          <a:xfrm>
            <a:off x="4556125" y="3910013"/>
            <a:ext cx="1520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1600"/>
              <a:t>NAS Appliance</a:t>
            </a:r>
          </a:p>
        </p:txBody>
      </p:sp>
      <p:grpSp>
        <p:nvGrpSpPr>
          <p:cNvPr id="22" name="Group 80"/>
          <p:cNvGrpSpPr>
            <a:grpSpLocks/>
          </p:cNvGrpSpPr>
          <p:nvPr/>
        </p:nvGrpSpPr>
        <p:grpSpPr bwMode="auto">
          <a:xfrm>
            <a:off x="3859213" y="2328863"/>
            <a:ext cx="3354387" cy="3746500"/>
            <a:chOff x="2510" y="1203"/>
            <a:chExt cx="1994" cy="2076"/>
          </a:xfrm>
        </p:grpSpPr>
        <p:pic>
          <p:nvPicPr>
            <p:cNvPr id="22542" name="Picture 81" descr="N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 y="1203"/>
              <a:ext cx="1959" cy="18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543" name="Text Box 82"/>
            <p:cNvSpPr txBox="1">
              <a:spLocks noChangeArrowheads="1"/>
            </p:cNvSpPr>
            <p:nvPr/>
          </p:nvSpPr>
          <p:spPr bwMode="auto">
            <a:xfrm>
              <a:off x="2510" y="3026"/>
              <a:ext cx="191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eaLnBrk="1" hangingPunct="1"/>
              <a:r>
                <a:rPr lang="en-GB" altLang="zh-TW" sz="2400" b="0"/>
                <a:t>NAS - truly an appliance</a:t>
              </a:r>
            </a:p>
          </p:txBody>
        </p:sp>
      </p:grpSp>
    </p:spTree>
    <p:extLst>
      <p:ext uri="{BB962C8B-B14F-4D97-AF65-F5344CB8AC3E}">
        <p14:creationId xmlns:p14="http://schemas.microsoft.com/office/powerpoint/2010/main" val="758509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More on NAS</a:t>
            </a:r>
          </a:p>
        </p:txBody>
      </p:sp>
      <p:sp>
        <p:nvSpPr>
          <p:cNvPr id="23555" name="Rectangle 3"/>
          <p:cNvSpPr>
            <a:spLocks noGrp="1" noChangeArrowheads="1"/>
          </p:cNvSpPr>
          <p:nvPr>
            <p:ph type="body" idx="1"/>
          </p:nvPr>
        </p:nvSpPr>
        <p:spPr/>
        <p:txBody>
          <a:bodyPr/>
          <a:lstStyle/>
          <a:p>
            <a:r>
              <a:rPr lang="en-US" altLang="zh-TW" smtClean="0">
                <a:ea typeface="新細明體" pitchFamily="18" charset="-120"/>
              </a:rPr>
              <a:t>NAS Devices can easily and quickly attach to a LAN</a:t>
            </a:r>
          </a:p>
          <a:p>
            <a:r>
              <a:rPr lang="en-US" altLang="zh-TW" smtClean="0">
                <a:ea typeface="新細明體" pitchFamily="18" charset="-120"/>
              </a:rPr>
              <a:t>NAS is platform and OS independent and appears to machines as another server</a:t>
            </a:r>
          </a:p>
          <a:p>
            <a:r>
              <a:rPr lang="en-US" altLang="zh-TW" smtClean="0">
                <a:ea typeface="新細明體" pitchFamily="18" charset="-120"/>
              </a:rPr>
              <a:t>NAS Devices provide storage that can be addressed via standard file system (e.g., NFS, CIFS) protocols</a:t>
            </a:r>
          </a:p>
        </p:txBody>
      </p:sp>
    </p:spTree>
    <p:extLst>
      <p:ext uri="{BB962C8B-B14F-4D97-AF65-F5344CB8AC3E}">
        <p14:creationId xmlns:p14="http://schemas.microsoft.com/office/powerpoint/2010/main" val="13354014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50192EE2-22A8-4757-9722-C46CA7B3B5F9}" type="slidenum">
              <a:rPr lang="en-US" altLang="zh-TW" sz="1400" smtClean="0">
                <a:latin typeface="Comic Sans MS" pitchFamily="66" charset="0"/>
              </a:rPr>
              <a:pPr/>
              <a:t>9</a:t>
            </a:fld>
            <a:endParaRPr lang="en-US" altLang="zh-TW" sz="1400" smtClean="0">
              <a:latin typeface="Comic Sans MS" pitchFamily="66" charset="0"/>
            </a:endParaRPr>
          </a:p>
        </p:txBody>
      </p:sp>
      <p:sp>
        <p:nvSpPr>
          <p:cNvPr id="18435" name="Rectangle 2"/>
          <p:cNvSpPr>
            <a:spLocks noGrp="1" noChangeArrowheads="1"/>
          </p:cNvSpPr>
          <p:nvPr>
            <p:ph type="title"/>
          </p:nvPr>
        </p:nvSpPr>
        <p:spPr>
          <a:xfrm>
            <a:off x="1447800" y="152400"/>
            <a:ext cx="6172200" cy="474663"/>
          </a:xfrm>
          <a:noFill/>
        </p:spPr>
        <p:txBody>
          <a:bodyPr lIns="90487" tIns="44450" rIns="90487" bIns="44450">
            <a:normAutofit fontScale="90000"/>
          </a:bodyPr>
          <a:lstStyle/>
          <a:p>
            <a:r>
              <a:rPr lang="en-US" altLang="zh-TW"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Hard Disk Performance</a:t>
            </a:r>
          </a:p>
        </p:txBody>
      </p:sp>
      <p:sp>
        <p:nvSpPr>
          <p:cNvPr id="2448387" name="Oval 3"/>
          <p:cNvSpPr>
            <a:spLocks noChangeArrowheads="1"/>
          </p:cNvSpPr>
          <p:nvPr/>
        </p:nvSpPr>
        <p:spPr bwMode="auto">
          <a:xfrm>
            <a:off x="2670175" y="1600200"/>
            <a:ext cx="3560763" cy="219075"/>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88" name="Oval 4"/>
          <p:cNvSpPr>
            <a:spLocks noChangeArrowheads="1"/>
          </p:cNvSpPr>
          <p:nvPr/>
        </p:nvSpPr>
        <p:spPr bwMode="auto">
          <a:xfrm>
            <a:off x="2139950" y="2579688"/>
            <a:ext cx="4721225" cy="423862"/>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89" name="Oval 5"/>
          <p:cNvSpPr>
            <a:spLocks noChangeArrowheads="1"/>
          </p:cNvSpPr>
          <p:nvPr/>
        </p:nvSpPr>
        <p:spPr bwMode="auto">
          <a:xfrm>
            <a:off x="2106613" y="2546350"/>
            <a:ext cx="4787900" cy="490538"/>
          </a:xfrm>
          <a:prstGeom prst="ellipse">
            <a:avLst/>
          </a:prstGeom>
          <a:noFill/>
          <a:ln w="33338">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0" name="Oval 6"/>
          <p:cNvSpPr>
            <a:spLocks noChangeArrowheads="1"/>
          </p:cNvSpPr>
          <p:nvPr/>
        </p:nvSpPr>
        <p:spPr bwMode="auto">
          <a:xfrm>
            <a:off x="2670175" y="2681288"/>
            <a:ext cx="3560763" cy="220662"/>
          </a:xfrm>
          <a:prstGeom prst="ellipse">
            <a:avLst/>
          </a:prstGeom>
          <a:solidFill>
            <a:srgbClr val="C0C0C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391" name="Oval 7"/>
          <p:cNvSpPr>
            <a:spLocks noChangeArrowheads="1"/>
          </p:cNvSpPr>
          <p:nvPr/>
        </p:nvSpPr>
        <p:spPr bwMode="auto">
          <a:xfrm>
            <a:off x="2652713" y="2665413"/>
            <a:ext cx="3595687" cy="254000"/>
          </a:xfrm>
          <a:prstGeom prst="ellipse">
            <a:avLst/>
          </a:prstGeom>
          <a:noFill/>
          <a:ln w="38100">
            <a:solidFill>
              <a:srgbClr val="00FF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2" name="Oval 8"/>
          <p:cNvSpPr>
            <a:spLocks noChangeArrowheads="1"/>
          </p:cNvSpPr>
          <p:nvPr/>
        </p:nvSpPr>
        <p:spPr bwMode="auto">
          <a:xfrm>
            <a:off x="2155825" y="2241550"/>
            <a:ext cx="4721225" cy="423863"/>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3" name="Oval 9"/>
          <p:cNvSpPr>
            <a:spLocks noChangeArrowheads="1"/>
          </p:cNvSpPr>
          <p:nvPr/>
        </p:nvSpPr>
        <p:spPr bwMode="auto">
          <a:xfrm>
            <a:off x="2122488" y="2208213"/>
            <a:ext cx="4787900" cy="490537"/>
          </a:xfrm>
          <a:prstGeom prst="ellipse">
            <a:avLst/>
          </a:prstGeom>
          <a:noFill/>
          <a:ln w="33338">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4" name="Oval 10"/>
          <p:cNvSpPr>
            <a:spLocks noChangeArrowheads="1"/>
          </p:cNvSpPr>
          <p:nvPr/>
        </p:nvSpPr>
        <p:spPr bwMode="auto">
          <a:xfrm>
            <a:off x="2670175" y="2343150"/>
            <a:ext cx="3560763" cy="220663"/>
          </a:xfrm>
          <a:prstGeom prst="ellipse">
            <a:avLst/>
          </a:prstGeom>
          <a:solidFill>
            <a:srgbClr val="C0C0C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395" name="Oval 11"/>
          <p:cNvSpPr>
            <a:spLocks noChangeArrowheads="1"/>
          </p:cNvSpPr>
          <p:nvPr/>
        </p:nvSpPr>
        <p:spPr bwMode="auto">
          <a:xfrm>
            <a:off x="2652713" y="2325688"/>
            <a:ext cx="3595687" cy="254000"/>
          </a:xfrm>
          <a:prstGeom prst="ellipse">
            <a:avLst/>
          </a:prstGeom>
          <a:noFill/>
          <a:ln w="38100">
            <a:solidFill>
              <a:srgbClr val="00FF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6" name="Oval 12"/>
          <p:cNvSpPr>
            <a:spLocks noChangeArrowheads="1"/>
          </p:cNvSpPr>
          <p:nvPr/>
        </p:nvSpPr>
        <p:spPr bwMode="auto">
          <a:xfrm>
            <a:off x="2139950" y="1885950"/>
            <a:ext cx="4721225" cy="423863"/>
          </a:xfrm>
          <a:prstGeom prst="ellipse">
            <a:avLst/>
          </a:prstGeom>
          <a:solidFill>
            <a:srgbClr val="FFFFFF"/>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7" name="Oval 13"/>
          <p:cNvSpPr>
            <a:spLocks noChangeArrowheads="1"/>
          </p:cNvSpPr>
          <p:nvPr/>
        </p:nvSpPr>
        <p:spPr bwMode="auto">
          <a:xfrm>
            <a:off x="2106613" y="1852613"/>
            <a:ext cx="4787900" cy="490537"/>
          </a:xfrm>
          <a:prstGeom prst="ellipse">
            <a:avLst/>
          </a:prstGeom>
          <a:noFill/>
          <a:ln w="33338">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398" name="Oval 14"/>
          <p:cNvSpPr>
            <a:spLocks noChangeArrowheads="1"/>
          </p:cNvSpPr>
          <p:nvPr/>
        </p:nvSpPr>
        <p:spPr bwMode="auto">
          <a:xfrm>
            <a:off x="2670175" y="1954213"/>
            <a:ext cx="3560763" cy="219075"/>
          </a:xfrm>
          <a:prstGeom prst="ellipse">
            <a:avLst/>
          </a:prstGeom>
          <a:solidFill>
            <a:srgbClr val="C0C0C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399" name="Oval 15"/>
          <p:cNvSpPr>
            <a:spLocks noChangeArrowheads="1"/>
          </p:cNvSpPr>
          <p:nvPr/>
        </p:nvSpPr>
        <p:spPr bwMode="auto">
          <a:xfrm>
            <a:off x="2652713" y="1936750"/>
            <a:ext cx="3595687" cy="254000"/>
          </a:xfrm>
          <a:prstGeom prst="ellipse">
            <a:avLst/>
          </a:prstGeom>
          <a:noFill/>
          <a:ln w="38100">
            <a:solidFill>
              <a:srgbClr val="00FF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0" name="Oval 16"/>
          <p:cNvSpPr>
            <a:spLocks noChangeArrowheads="1"/>
          </p:cNvSpPr>
          <p:nvPr/>
        </p:nvSpPr>
        <p:spPr bwMode="auto">
          <a:xfrm>
            <a:off x="2122488" y="1563688"/>
            <a:ext cx="4721225" cy="423862"/>
          </a:xfrm>
          <a:prstGeom prst="ellipse">
            <a:avLst/>
          </a:prstGeom>
          <a:solidFill>
            <a:srgbClr val="C0C0C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401" name="Oval 17"/>
          <p:cNvSpPr>
            <a:spLocks noChangeArrowheads="1"/>
          </p:cNvSpPr>
          <p:nvPr/>
        </p:nvSpPr>
        <p:spPr bwMode="auto">
          <a:xfrm>
            <a:off x="2089150" y="1530350"/>
            <a:ext cx="4787900" cy="490538"/>
          </a:xfrm>
          <a:prstGeom prst="ellipse">
            <a:avLst/>
          </a:prstGeom>
          <a:solidFill>
            <a:schemeClr val="bg1"/>
          </a:solidFill>
          <a:ln w="33338">
            <a:solidFill>
              <a:srgbClr val="000000"/>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2" name="Oval 18"/>
          <p:cNvSpPr>
            <a:spLocks noChangeArrowheads="1"/>
          </p:cNvSpPr>
          <p:nvPr/>
        </p:nvSpPr>
        <p:spPr bwMode="auto">
          <a:xfrm>
            <a:off x="2667000" y="1600200"/>
            <a:ext cx="3595688" cy="254000"/>
          </a:xfrm>
          <a:prstGeom prst="ellipse">
            <a:avLst/>
          </a:prstGeom>
          <a:solidFill>
            <a:srgbClr val="C0C0C0"/>
          </a:solidFill>
          <a:ln w="38100">
            <a:solidFill>
              <a:srgbClr val="00FF00"/>
            </a:solid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403" name="Oval 19"/>
          <p:cNvSpPr>
            <a:spLocks noChangeArrowheads="1"/>
          </p:cNvSpPr>
          <p:nvPr/>
        </p:nvSpPr>
        <p:spPr bwMode="auto">
          <a:xfrm>
            <a:off x="3829050" y="1733550"/>
            <a:ext cx="1258888" cy="68263"/>
          </a:xfrm>
          <a:prstGeom prst="ellipse">
            <a:avLst/>
          </a:prstGeom>
          <a:solidFill>
            <a:schemeClr val="bg1"/>
          </a:solidFill>
          <a:ln w="9525">
            <a:no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4" name="Oval 20"/>
          <p:cNvSpPr>
            <a:spLocks noChangeArrowheads="1"/>
          </p:cNvSpPr>
          <p:nvPr/>
        </p:nvSpPr>
        <p:spPr bwMode="auto">
          <a:xfrm>
            <a:off x="3813175" y="1716088"/>
            <a:ext cx="1292225" cy="101600"/>
          </a:xfrm>
          <a:prstGeom prst="ellipse">
            <a:avLst/>
          </a:prstGeom>
          <a:solidFill>
            <a:schemeClr val="bg1"/>
          </a:solidFill>
          <a:ln w="38100">
            <a:solidFill>
              <a:srgbClr val="FF66FF"/>
            </a:solidFill>
            <a:round/>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5" name="Line 21"/>
          <p:cNvSpPr>
            <a:spLocks noChangeShapeType="1"/>
          </p:cNvSpPr>
          <p:nvPr/>
        </p:nvSpPr>
        <p:spPr bwMode="auto">
          <a:xfrm flipH="1">
            <a:off x="4143375" y="1751013"/>
            <a:ext cx="349250" cy="254000"/>
          </a:xfrm>
          <a:prstGeom prst="line">
            <a:avLst/>
          </a:prstGeom>
          <a:noFill/>
          <a:ln w="38100">
            <a:solidFill>
              <a:srgbClr val="000000"/>
            </a:solidFill>
            <a:prstDash val="sysDot"/>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06" name="Line 22"/>
          <p:cNvSpPr>
            <a:spLocks noChangeShapeType="1"/>
          </p:cNvSpPr>
          <p:nvPr/>
        </p:nvSpPr>
        <p:spPr bwMode="auto">
          <a:xfrm flipH="1">
            <a:off x="3679825" y="1733550"/>
            <a:ext cx="795338" cy="236538"/>
          </a:xfrm>
          <a:prstGeom prst="line">
            <a:avLst/>
          </a:prstGeom>
          <a:noFill/>
          <a:ln w="38100">
            <a:solidFill>
              <a:srgbClr val="000000"/>
            </a:solidFill>
            <a:prstDash val="sysDot"/>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07" name="Rectangle 23"/>
          <p:cNvSpPr>
            <a:spLocks noChangeArrowheads="1"/>
          </p:cNvSpPr>
          <p:nvPr/>
        </p:nvSpPr>
        <p:spPr bwMode="auto">
          <a:xfrm>
            <a:off x="7175500" y="1665288"/>
            <a:ext cx="66675" cy="660400"/>
          </a:xfrm>
          <a:prstGeom prst="rect">
            <a:avLst/>
          </a:prstGeom>
          <a:solidFill>
            <a:srgbClr val="FFFFFF"/>
          </a:solidFill>
          <a:ln w="9525">
            <a:no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8" name="Rectangle 24"/>
          <p:cNvSpPr>
            <a:spLocks noChangeArrowheads="1"/>
          </p:cNvSpPr>
          <p:nvPr/>
        </p:nvSpPr>
        <p:spPr bwMode="auto">
          <a:xfrm>
            <a:off x="7142163" y="1631950"/>
            <a:ext cx="133350" cy="728663"/>
          </a:xfrm>
          <a:prstGeom prst="rect">
            <a:avLst/>
          </a:prstGeom>
          <a:noFill/>
          <a:ln w="33338">
            <a:solidFill>
              <a:srgbClr val="00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09" name="Rectangle 25"/>
          <p:cNvSpPr>
            <a:spLocks noChangeArrowheads="1"/>
          </p:cNvSpPr>
          <p:nvPr/>
        </p:nvSpPr>
        <p:spPr bwMode="auto">
          <a:xfrm>
            <a:off x="7175500" y="2411413"/>
            <a:ext cx="66675" cy="660400"/>
          </a:xfrm>
          <a:prstGeom prst="rect">
            <a:avLst/>
          </a:prstGeom>
          <a:solidFill>
            <a:srgbClr val="FFFFFF"/>
          </a:solidFill>
          <a:ln w="9525">
            <a:no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10" name="Rectangle 26"/>
          <p:cNvSpPr>
            <a:spLocks noChangeArrowheads="1"/>
          </p:cNvSpPr>
          <p:nvPr/>
        </p:nvSpPr>
        <p:spPr bwMode="auto">
          <a:xfrm>
            <a:off x="7142163" y="2376488"/>
            <a:ext cx="133350" cy="728662"/>
          </a:xfrm>
          <a:prstGeom prst="rect">
            <a:avLst/>
          </a:prstGeom>
          <a:noFill/>
          <a:ln w="33338">
            <a:solidFill>
              <a:srgbClr val="000000"/>
            </a:solidFill>
            <a:miter lim="800000"/>
            <a:headEnd/>
            <a:tailEnd/>
          </a:ln>
        </p:spPr>
        <p:txBody>
          <a:bodyPr/>
          <a:lstStyle/>
          <a:p>
            <a:pPr>
              <a:defRPr/>
            </a:pPr>
            <a:endParaRPr lang="zh-TW" altLang="en-US">
              <a:effectLst>
                <a:outerShdw blurRad="38100" dist="38100" dir="2700000" algn="tl">
                  <a:srgbClr val="C0C0C0"/>
                </a:outerShdw>
              </a:effectLst>
              <a:ea typeface="新細明體" pitchFamily="18" charset="-120"/>
            </a:endParaRPr>
          </a:p>
        </p:txBody>
      </p:sp>
      <p:sp>
        <p:nvSpPr>
          <p:cNvPr id="2448411" name="Line 27"/>
          <p:cNvSpPr>
            <a:spLocks noChangeShapeType="1"/>
          </p:cNvSpPr>
          <p:nvPr/>
        </p:nvSpPr>
        <p:spPr bwMode="auto">
          <a:xfrm flipH="1">
            <a:off x="6861175" y="1936750"/>
            <a:ext cx="280988" cy="1588"/>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2" name="Line 28"/>
          <p:cNvSpPr>
            <a:spLocks noChangeShapeType="1"/>
          </p:cNvSpPr>
          <p:nvPr/>
        </p:nvSpPr>
        <p:spPr bwMode="auto">
          <a:xfrm flipH="1">
            <a:off x="6943725" y="2122488"/>
            <a:ext cx="182563" cy="1587"/>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nvGrpSpPr>
          <p:cNvPr id="18462" name="Group 29"/>
          <p:cNvGrpSpPr>
            <a:grpSpLocks/>
          </p:cNvGrpSpPr>
          <p:nvPr/>
        </p:nvGrpSpPr>
        <p:grpSpPr bwMode="auto">
          <a:xfrm>
            <a:off x="6165850" y="1716088"/>
            <a:ext cx="976313" cy="527050"/>
            <a:chOff x="3884" y="1465"/>
            <a:chExt cx="615" cy="332"/>
          </a:xfrm>
        </p:grpSpPr>
        <p:sp>
          <p:nvSpPr>
            <p:cNvPr id="2448414" name="Line 30"/>
            <p:cNvSpPr>
              <a:spLocks noChangeShapeType="1"/>
            </p:cNvSpPr>
            <p:nvPr/>
          </p:nvSpPr>
          <p:spPr bwMode="auto">
            <a:xfrm flipH="1">
              <a:off x="4374" y="1529"/>
              <a:ext cx="115" cy="1"/>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5" name="Line 31"/>
            <p:cNvSpPr>
              <a:spLocks noChangeShapeType="1"/>
            </p:cNvSpPr>
            <p:nvPr/>
          </p:nvSpPr>
          <p:spPr bwMode="auto">
            <a:xfrm flipH="1" flipV="1">
              <a:off x="3884" y="1465"/>
              <a:ext cx="480" cy="54"/>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6" name="Line 32"/>
            <p:cNvSpPr>
              <a:spLocks noChangeShapeType="1"/>
            </p:cNvSpPr>
            <p:nvPr/>
          </p:nvSpPr>
          <p:spPr bwMode="auto">
            <a:xfrm flipH="1" flipV="1">
              <a:off x="4113" y="1572"/>
              <a:ext cx="209" cy="32"/>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7" name="Line 33"/>
            <p:cNvSpPr>
              <a:spLocks noChangeShapeType="1"/>
            </p:cNvSpPr>
            <p:nvPr/>
          </p:nvSpPr>
          <p:spPr bwMode="auto">
            <a:xfrm flipH="1" flipV="1">
              <a:off x="3884" y="1657"/>
              <a:ext cx="480" cy="54"/>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8" name="Line 34"/>
            <p:cNvSpPr>
              <a:spLocks noChangeShapeType="1"/>
            </p:cNvSpPr>
            <p:nvPr/>
          </p:nvSpPr>
          <p:spPr bwMode="auto">
            <a:xfrm flipH="1" flipV="1">
              <a:off x="4113" y="1764"/>
              <a:ext cx="209" cy="32"/>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19" name="Line 35"/>
            <p:cNvSpPr>
              <a:spLocks noChangeShapeType="1"/>
            </p:cNvSpPr>
            <p:nvPr/>
          </p:nvSpPr>
          <p:spPr bwMode="auto">
            <a:xfrm>
              <a:off x="4322" y="1796"/>
              <a:ext cx="177" cy="1"/>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grpSp>
        <p:nvGrpSpPr>
          <p:cNvPr id="18463" name="Group 36"/>
          <p:cNvGrpSpPr>
            <a:grpSpLocks/>
          </p:cNvGrpSpPr>
          <p:nvPr/>
        </p:nvGrpSpPr>
        <p:grpSpPr bwMode="auto">
          <a:xfrm>
            <a:off x="6165850" y="2411413"/>
            <a:ext cx="976313" cy="525462"/>
            <a:chOff x="3884" y="1903"/>
            <a:chExt cx="615" cy="331"/>
          </a:xfrm>
        </p:grpSpPr>
        <p:sp>
          <p:nvSpPr>
            <p:cNvPr id="2448421" name="Line 37"/>
            <p:cNvSpPr>
              <a:spLocks noChangeShapeType="1"/>
            </p:cNvSpPr>
            <p:nvPr/>
          </p:nvSpPr>
          <p:spPr bwMode="auto">
            <a:xfrm flipH="1">
              <a:off x="4374" y="1967"/>
              <a:ext cx="115" cy="1"/>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2" name="Line 38"/>
            <p:cNvSpPr>
              <a:spLocks noChangeShapeType="1"/>
            </p:cNvSpPr>
            <p:nvPr/>
          </p:nvSpPr>
          <p:spPr bwMode="auto">
            <a:xfrm flipH="1" flipV="1">
              <a:off x="3884" y="1903"/>
              <a:ext cx="480" cy="53"/>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3" name="Line 39"/>
            <p:cNvSpPr>
              <a:spLocks noChangeShapeType="1"/>
            </p:cNvSpPr>
            <p:nvPr/>
          </p:nvSpPr>
          <p:spPr bwMode="auto">
            <a:xfrm flipH="1" flipV="1">
              <a:off x="4113" y="2009"/>
              <a:ext cx="209" cy="32"/>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4" name="Line 40"/>
            <p:cNvSpPr>
              <a:spLocks noChangeShapeType="1"/>
            </p:cNvSpPr>
            <p:nvPr/>
          </p:nvSpPr>
          <p:spPr bwMode="auto">
            <a:xfrm flipH="1" flipV="1">
              <a:off x="3884" y="2095"/>
              <a:ext cx="480" cy="53"/>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5" name="Line 41"/>
            <p:cNvSpPr>
              <a:spLocks noChangeShapeType="1"/>
            </p:cNvSpPr>
            <p:nvPr/>
          </p:nvSpPr>
          <p:spPr bwMode="auto">
            <a:xfrm flipH="1" flipV="1">
              <a:off x="4113" y="2201"/>
              <a:ext cx="209" cy="32"/>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6" name="Line 42"/>
            <p:cNvSpPr>
              <a:spLocks noChangeShapeType="1"/>
            </p:cNvSpPr>
            <p:nvPr/>
          </p:nvSpPr>
          <p:spPr bwMode="auto">
            <a:xfrm>
              <a:off x="4322" y="2233"/>
              <a:ext cx="177" cy="1"/>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grpSp>
      <p:sp>
        <p:nvSpPr>
          <p:cNvPr id="2448427" name="Line 43"/>
          <p:cNvSpPr>
            <a:spLocks noChangeShapeType="1"/>
          </p:cNvSpPr>
          <p:nvPr/>
        </p:nvSpPr>
        <p:spPr bwMode="auto">
          <a:xfrm>
            <a:off x="6843713" y="2614613"/>
            <a:ext cx="298450" cy="1587"/>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8" name="Line 44"/>
          <p:cNvSpPr>
            <a:spLocks noChangeShapeType="1"/>
          </p:cNvSpPr>
          <p:nvPr/>
        </p:nvSpPr>
        <p:spPr bwMode="auto">
          <a:xfrm>
            <a:off x="6959600" y="2817813"/>
            <a:ext cx="166688" cy="1587"/>
          </a:xfrm>
          <a:prstGeom prst="line">
            <a:avLst/>
          </a:prstGeom>
          <a:noFill/>
          <a:ln w="33338">
            <a:solidFill>
              <a:srgbClr val="0000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29" name="Arc 45"/>
          <p:cNvSpPr>
            <a:spLocks/>
          </p:cNvSpPr>
          <p:nvPr/>
        </p:nvSpPr>
        <p:spPr bwMode="auto">
          <a:xfrm>
            <a:off x="3592513" y="1528763"/>
            <a:ext cx="246062" cy="230187"/>
          </a:xfrm>
          <a:custGeom>
            <a:avLst/>
            <a:gdLst>
              <a:gd name="G0" fmla="+- 19420 0 0"/>
              <a:gd name="G1" fmla="+- 17840 0 0"/>
              <a:gd name="G2" fmla="+- 21600 0 0"/>
              <a:gd name="T0" fmla="*/ 0 w 19420"/>
              <a:gd name="T1" fmla="*/ 8385 h 17840"/>
              <a:gd name="T2" fmla="*/ 7244 w 19420"/>
              <a:gd name="T3" fmla="*/ 0 h 17840"/>
              <a:gd name="T4" fmla="*/ 19420 w 19420"/>
              <a:gd name="T5" fmla="*/ 17840 h 17840"/>
            </a:gdLst>
            <a:ahLst/>
            <a:cxnLst>
              <a:cxn ang="0">
                <a:pos x="T0" y="T1"/>
              </a:cxn>
              <a:cxn ang="0">
                <a:pos x="T2" y="T3"/>
              </a:cxn>
              <a:cxn ang="0">
                <a:pos x="T4" y="T5"/>
              </a:cxn>
            </a:cxnLst>
            <a:rect l="0" t="0" r="r" b="b"/>
            <a:pathLst>
              <a:path w="19420" h="17840" fill="none" extrusionOk="0">
                <a:moveTo>
                  <a:pt x="-1" y="8384"/>
                </a:moveTo>
                <a:cubicBezTo>
                  <a:pt x="1643" y="5007"/>
                  <a:pt x="4140" y="2116"/>
                  <a:pt x="7243" y="-1"/>
                </a:cubicBezTo>
              </a:path>
              <a:path w="19420" h="17840" stroke="0" extrusionOk="0">
                <a:moveTo>
                  <a:pt x="-1" y="8384"/>
                </a:moveTo>
                <a:cubicBezTo>
                  <a:pt x="1643" y="5007"/>
                  <a:pt x="4140" y="2116"/>
                  <a:pt x="7243" y="-1"/>
                </a:cubicBezTo>
                <a:lnTo>
                  <a:pt x="19420" y="17840"/>
                </a:lnTo>
                <a:close/>
              </a:path>
            </a:pathLst>
          </a:custGeom>
          <a:solidFill>
            <a:srgbClr val="FF66FF"/>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430" name="Line 46"/>
          <p:cNvSpPr>
            <a:spLocks noChangeShapeType="1"/>
          </p:cNvSpPr>
          <p:nvPr/>
        </p:nvSpPr>
        <p:spPr bwMode="auto">
          <a:xfrm>
            <a:off x="3505200" y="1447800"/>
            <a:ext cx="207963" cy="201613"/>
          </a:xfrm>
          <a:prstGeom prst="line">
            <a:avLst/>
          </a:prstGeom>
          <a:noFill/>
          <a:ln w="38100">
            <a:solidFill>
              <a:srgbClr val="FF66FF"/>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31" name="Arc 47"/>
          <p:cNvSpPr>
            <a:spLocks/>
          </p:cNvSpPr>
          <p:nvPr/>
        </p:nvSpPr>
        <p:spPr bwMode="auto">
          <a:xfrm>
            <a:off x="2389188" y="1600200"/>
            <a:ext cx="273050" cy="158750"/>
          </a:xfrm>
          <a:custGeom>
            <a:avLst/>
            <a:gdLst>
              <a:gd name="G0" fmla="+- 21531 0 0"/>
              <a:gd name="G1" fmla="+- 12328 0 0"/>
              <a:gd name="G2" fmla="+- 21600 0 0"/>
              <a:gd name="T0" fmla="*/ 0 w 21531"/>
              <a:gd name="T1" fmla="*/ 10611 h 12328"/>
              <a:gd name="T2" fmla="*/ 3795 w 21531"/>
              <a:gd name="T3" fmla="*/ 0 h 12328"/>
              <a:gd name="T4" fmla="*/ 21531 w 21531"/>
              <a:gd name="T5" fmla="*/ 12328 h 12328"/>
            </a:gdLst>
            <a:ahLst/>
            <a:cxnLst>
              <a:cxn ang="0">
                <a:pos x="T0" y="T1"/>
              </a:cxn>
              <a:cxn ang="0">
                <a:pos x="T2" y="T3"/>
              </a:cxn>
              <a:cxn ang="0">
                <a:pos x="T4" y="T5"/>
              </a:cxn>
            </a:cxnLst>
            <a:rect l="0" t="0" r="r" b="b"/>
            <a:pathLst>
              <a:path w="21531" h="12328" fill="none" extrusionOk="0">
                <a:moveTo>
                  <a:pt x="-1" y="10610"/>
                </a:moveTo>
                <a:cubicBezTo>
                  <a:pt x="303" y="6800"/>
                  <a:pt x="1612" y="3138"/>
                  <a:pt x="3794" y="-1"/>
                </a:cubicBezTo>
              </a:path>
              <a:path w="21531" h="12328" stroke="0" extrusionOk="0">
                <a:moveTo>
                  <a:pt x="-1" y="10610"/>
                </a:moveTo>
                <a:cubicBezTo>
                  <a:pt x="303" y="6800"/>
                  <a:pt x="1612" y="3138"/>
                  <a:pt x="3794" y="-1"/>
                </a:cubicBezTo>
                <a:lnTo>
                  <a:pt x="21531" y="12328"/>
                </a:lnTo>
                <a:close/>
              </a:path>
            </a:pathLst>
          </a:custGeom>
          <a:solidFill>
            <a:srgbClr val="00FF00"/>
          </a:solidFill>
          <a:ln w="9525">
            <a:noFill/>
            <a:round/>
            <a:headEnd/>
            <a:tailEnd/>
          </a:ln>
        </p:spPr>
        <p:txBody>
          <a:bodyPr/>
          <a:lstStyle/>
          <a:p>
            <a:pPr>
              <a:defRPr/>
            </a:pPr>
            <a:endParaRPr lang="zh-TW" altLang="en-US">
              <a:effectLst>
                <a:outerShdw blurRad="38100" dist="38100" dir="2700000" algn="tl">
                  <a:srgbClr val="FFFFFF"/>
                </a:outerShdw>
              </a:effectLst>
              <a:ea typeface="新細明體" pitchFamily="18" charset="-120"/>
            </a:endParaRPr>
          </a:p>
        </p:txBody>
      </p:sp>
      <p:sp>
        <p:nvSpPr>
          <p:cNvPr id="2448432" name="Line 48"/>
          <p:cNvSpPr>
            <a:spLocks noChangeShapeType="1"/>
          </p:cNvSpPr>
          <p:nvPr/>
        </p:nvSpPr>
        <p:spPr bwMode="auto">
          <a:xfrm>
            <a:off x="2106613" y="1547813"/>
            <a:ext cx="414337" cy="152400"/>
          </a:xfrm>
          <a:prstGeom prst="line">
            <a:avLst/>
          </a:prstGeom>
          <a:noFill/>
          <a:ln w="38100">
            <a:solidFill>
              <a:srgbClr val="00FF00"/>
            </a:solidFill>
            <a:round/>
            <a:headEnd/>
            <a:tailEnd/>
          </a:ln>
        </p:spPr>
        <p:txBody>
          <a:bodyPr/>
          <a:lstStyle/>
          <a:p>
            <a:pPr>
              <a:defRPr/>
            </a:pPr>
            <a:endParaRPr lang="zh-TW" altLang="en-US">
              <a:effectLst>
                <a:outerShdw blurRad="38100" dist="38100" dir="2700000" algn="tl">
                  <a:srgbClr val="000000">
                    <a:alpha val="43137"/>
                  </a:srgbClr>
                </a:outerShdw>
              </a:effectLst>
            </a:endParaRPr>
          </a:p>
        </p:txBody>
      </p:sp>
      <p:sp>
        <p:nvSpPr>
          <p:cNvPr id="2448433" name="Line 49"/>
          <p:cNvSpPr>
            <a:spLocks noChangeShapeType="1"/>
          </p:cNvSpPr>
          <p:nvPr/>
        </p:nvSpPr>
        <p:spPr bwMode="auto">
          <a:xfrm>
            <a:off x="3962400" y="1143000"/>
            <a:ext cx="152400" cy="685800"/>
          </a:xfrm>
          <a:prstGeom prst="line">
            <a:avLst/>
          </a:prstGeom>
          <a:noFill/>
          <a:ln w="38100">
            <a:solidFill>
              <a:srgbClr val="FF3300"/>
            </a:solidFill>
            <a:round/>
            <a:headEnd/>
            <a:tailEnd type="triangle" w="med" len="med"/>
          </a:ln>
        </p:spPr>
        <p:txBody>
          <a:bodyPr/>
          <a:lstStyle/>
          <a:p>
            <a:pPr>
              <a:defRPr/>
            </a:pPr>
            <a:endParaRPr lang="zh-TW" altLang="en-US">
              <a:effectLst>
                <a:outerShdw blurRad="38100" dist="38100" dir="2700000" algn="tl">
                  <a:srgbClr val="000000">
                    <a:alpha val="43137"/>
                  </a:srgbClr>
                </a:outerShdw>
              </a:effectLst>
            </a:endParaRPr>
          </a:p>
        </p:txBody>
      </p:sp>
      <p:sp>
        <p:nvSpPr>
          <p:cNvPr id="2448434" name="Line 50"/>
          <p:cNvSpPr>
            <a:spLocks noChangeShapeType="1"/>
          </p:cNvSpPr>
          <p:nvPr/>
        </p:nvSpPr>
        <p:spPr bwMode="auto">
          <a:xfrm flipH="1">
            <a:off x="6172200" y="1219200"/>
            <a:ext cx="30163" cy="457200"/>
          </a:xfrm>
          <a:prstGeom prst="line">
            <a:avLst/>
          </a:prstGeom>
          <a:noFill/>
          <a:ln w="38100">
            <a:solidFill>
              <a:srgbClr val="FF8DA0"/>
            </a:solidFill>
            <a:round/>
            <a:headEnd/>
            <a:tailEnd type="triangle" w="med" len="med"/>
          </a:ln>
        </p:spPr>
        <p:txBody>
          <a:bodyPr/>
          <a:lstStyle/>
          <a:p>
            <a:pPr>
              <a:defRPr/>
            </a:pPr>
            <a:endParaRPr lang="zh-TW" altLang="en-US">
              <a:effectLst>
                <a:outerShdw blurRad="38100" dist="38100" dir="2700000" algn="tl">
                  <a:srgbClr val="000000">
                    <a:alpha val="43137"/>
                  </a:srgbClr>
                </a:outerShdw>
              </a:effectLst>
            </a:endParaRPr>
          </a:p>
        </p:txBody>
      </p:sp>
      <p:sp>
        <p:nvSpPr>
          <p:cNvPr id="18472" name="Text Box 51"/>
          <p:cNvSpPr txBox="1">
            <a:spLocks noChangeArrowheads="1"/>
          </p:cNvSpPr>
          <p:nvPr/>
        </p:nvSpPr>
        <p:spPr bwMode="auto">
          <a:xfrm>
            <a:off x="152400" y="2159000"/>
            <a:ext cx="973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Platter</a:t>
            </a:r>
          </a:p>
        </p:txBody>
      </p:sp>
      <p:sp>
        <p:nvSpPr>
          <p:cNvPr id="18473" name="Text Box 52"/>
          <p:cNvSpPr txBox="1">
            <a:spLocks noChangeArrowheads="1"/>
          </p:cNvSpPr>
          <p:nvPr/>
        </p:nvSpPr>
        <p:spPr bwMode="auto">
          <a:xfrm>
            <a:off x="6477000" y="9398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Arm</a:t>
            </a:r>
          </a:p>
        </p:txBody>
      </p:sp>
      <p:sp>
        <p:nvSpPr>
          <p:cNvPr id="18474" name="Text Box 53"/>
          <p:cNvSpPr txBox="1">
            <a:spLocks noChangeArrowheads="1"/>
          </p:cNvSpPr>
          <p:nvPr/>
        </p:nvSpPr>
        <p:spPr bwMode="auto">
          <a:xfrm>
            <a:off x="7315200" y="22352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Actuator</a:t>
            </a:r>
          </a:p>
        </p:txBody>
      </p:sp>
      <p:sp>
        <p:nvSpPr>
          <p:cNvPr id="18475" name="Text Box 54"/>
          <p:cNvSpPr txBox="1">
            <a:spLocks noChangeArrowheads="1"/>
          </p:cNvSpPr>
          <p:nvPr/>
        </p:nvSpPr>
        <p:spPr bwMode="auto">
          <a:xfrm>
            <a:off x="5562600" y="787400"/>
            <a:ext cx="806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Head</a:t>
            </a:r>
          </a:p>
        </p:txBody>
      </p:sp>
      <p:sp>
        <p:nvSpPr>
          <p:cNvPr id="18476" name="Text Box 55"/>
          <p:cNvSpPr txBox="1">
            <a:spLocks noChangeArrowheads="1"/>
          </p:cNvSpPr>
          <p:nvPr/>
        </p:nvSpPr>
        <p:spPr bwMode="auto">
          <a:xfrm>
            <a:off x="3352800" y="78740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Sector</a:t>
            </a:r>
          </a:p>
        </p:txBody>
      </p:sp>
      <p:sp>
        <p:nvSpPr>
          <p:cNvPr id="18477" name="Text Box 56"/>
          <p:cNvSpPr txBox="1">
            <a:spLocks noChangeArrowheads="1"/>
          </p:cNvSpPr>
          <p:nvPr/>
        </p:nvSpPr>
        <p:spPr bwMode="auto">
          <a:xfrm>
            <a:off x="2438400" y="711200"/>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Inner</a:t>
            </a:r>
          </a:p>
          <a:p>
            <a:pPr algn="l"/>
            <a:r>
              <a:rPr lang="en-US" altLang="zh-TW" sz="2000">
                <a:solidFill>
                  <a:srgbClr val="0000CC"/>
                </a:solidFill>
                <a:latin typeface="Helvetica" pitchFamily="34" charset="0"/>
                <a:ea typeface="新細明體" pitchFamily="18" charset="-120"/>
              </a:rPr>
              <a:t>Track</a:t>
            </a:r>
          </a:p>
        </p:txBody>
      </p:sp>
      <p:sp>
        <p:nvSpPr>
          <p:cNvPr id="18478" name="Text Box 57"/>
          <p:cNvSpPr txBox="1">
            <a:spLocks noChangeArrowheads="1"/>
          </p:cNvSpPr>
          <p:nvPr/>
        </p:nvSpPr>
        <p:spPr bwMode="auto">
          <a:xfrm>
            <a:off x="990600" y="787400"/>
            <a:ext cx="862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a:solidFill>
                  <a:srgbClr val="0000CC"/>
                </a:solidFill>
                <a:latin typeface="Helvetica" pitchFamily="34" charset="0"/>
                <a:ea typeface="新細明體" pitchFamily="18" charset="-120"/>
              </a:rPr>
              <a:t>Outer</a:t>
            </a:r>
          </a:p>
          <a:p>
            <a:pPr algn="l"/>
            <a:r>
              <a:rPr lang="en-US" altLang="zh-TW" sz="2000">
                <a:solidFill>
                  <a:srgbClr val="0000CC"/>
                </a:solidFill>
                <a:latin typeface="Helvetica" pitchFamily="34" charset="0"/>
                <a:ea typeface="新細明體" pitchFamily="18" charset="-120"/>
              </a:rPr>
              <a:t>Track</a:t>
            </a:r>
          </a:p>
        </p:txBody>
      </p:sp>
      <p:sp>
        <p:nvSpPr>
          <p:cNvPr id="2448442" name="Line 58"/>
          <p:cNvSpPr>
            <a:spLocks noChangeShapeType="1"/>
          </p:cNvSpPr>
          <p:nvPr/>
        </p:nvSpPr>
        <p:spPr bwMode="auto">
          <a:xfrm>
            <a:off x="4038600" y="1905000"/>
            <a:ext cx="228600" cy="0"/>
          </a:xfrm>
          <a:prstGeom prst="line">
            <a:avLst/>
          </a:prstGeom>
          <a:noFill/>
          <a:ln w="38100">
            <a:solidFill>
              <a:srgbClr val="FF3300"/>
            </a:solidFill>
            <a:round/>
            <a:headEnd/>
            <a:tailEn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43" name="Rectangle 59"/>
          <p:cNvSpPr>
            <a:spLocks noChangeArrowheads="1"/>
          </p:cNvSpPr>
          <p:nvPr/>
        </p:nvSpPr>
        <p:spPr bwMode="auto">
          <a:xfrm>
            <a:off x="6096000" y="1676400"/>
            <a:ext cx="228600" cy="76200"/>
          </a:xfrm>
          <a:prstGeom prst="rect">
            <a:avLst/>
          </a:prstGeom>
          <a:solidFill>
            <a:srgbClr val="FF8DA0"/>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48444" name="Rectangle 60"/>
          <p:cNvSpPr>
            <a:spLocks noChangeArrowheads="1"/>
          </p:cNvSpPr>
          <p:nvPr/>
        </p:nvSpPr>
        <p:spPr bwMode="auto">
          <a:xfrm>
            <a:off x="6096000" y="1981200"/>
            <a:ext cx="228600" cy="76200"/>
          </a:xfrm>
          <a:prstGeom prst="rect">
            <a:avLst/>
          </a:prstGeom>
          <a:solidFill>
            <a:srgbClr val="FF8DA0"/>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48445" name="Rectangle 61"/>
          <p:cNvSpPr>
            <a:spLocks noChangeArrowheads="1"/>
          </p:cNvSpPr>
          <p:nvPr/>
        </p:nvSpPr>
        <p:spPr bwMode="auto">
          <a:xfrm>
            <a:off x="6096000" y="2362200"/>
            <a:ext cx="228600" cy="76200"/>
          </a:xfrm>
          <a:prstGeom prst="rect">
            <a:avLst/>
          </a:prstGeom>
          <a:solidFill>
            <a:srgbClr val="FF8DA0"/>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48446" name="Rectangle 62"/>
          <p:cNvSpPr>
            <a:spLocks noChangeArrowheads="1"/>
          </p:cNvSpPr>
          <p:nvPr/>
        </p:nvSpPr>
        <p:spPr bwMode="auto">
          <a:xfrm>
            <a:off x="6096000" y="2667000"/>
            <a:ext cx="228600" cy="76200"/>
          </a:xfrm>
          <a:prstGeom prst="rect">
            <a:avLst/>
          </a:prstGeom>
          <a:solidFill>
            <a:srgbClr val="FF8DA0"/>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
        <p:nvSpPr>
          <p:cNvPr id="2448447" name="Line 63"/>
          <p:cNvSpPr>
            <a:spLocks noChangeShapeType="1"/>
          </p:cNvSpPr>
          <p:nvPr/>
        </p:nvSpPr>
        <p:spPr bwMode="auto">
          <a:xfrm flipH="1">
            <a:off x="6705600" y="1295400"/>
            <a:ext cx="228600" cy="45720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48" name="Line 64"/>
          <p:cNvSpPr>
            <a:spLocks noChangeShapeType="1"/>
          </p:cNvSpPr>
          <p:nvPr/>
        </p:nvSpPr>
        <p:spPr bwMode="auto">
          <a:xfrm flipV="1">
            <a:off x="1524000" y="1828800"/>
            <a:ext cx="533400" cy="45720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49" name="Line 65"/>
          <p:cNvSpPr>
            <a:spLocks noChangeShapeType="1"/>
          </p:cNvSpPr>
          <p:nvPr/>
        </p:nvSpPr>
        <p:spPr bwMode="auto">
          <a:xfrm flipV="1">
            <a:off x="1524000" y="2133600"/>
            <a:ext cx="533400" cy="15240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50" name="Line 66"/>
          <p:cNvSpPr>
            <a:spLocks noChangeShapeType="1"/>
          </p:cNvSpPr>
          <p:nvPr/>
        </p:nvSpPr>
        <p:spPr bwMode="auto">
          <a:xfrm>
            <a:off x="1524000" y="2362200"/>
            <a:ext cx="533400" cy="7620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51" name="Line 67"/>
          <p:cNvSpPr>
            <a:spLocks noChangeShapeType="1"/>
          </p:cNvSpPr>
          <p:nvPr/>
        </p:nvSpPr>
        <p:spPr bwMode="auto">
          <a:xfrm>
            <a:off x="1524000" y="2362200"/>
            <a:ext cx="533400" cy="381000"/>
          </a:xfrm>
          <a:prstGeom prst="line">
            <a:avLst/>
          </a:prstGeom>
          <a:noFill/>
          <a:ln w="38100">
            <a:solidFill>
              <a:schemeClr val="tx1"/>
            </a:solidFill>
            <a:round/>
            <a:headEnd/>
            <a:tailEnd type="triangle" w="med" len="med"/>
          </a:ln>
          <a:effectLst/>
        </p:spPr>
        <p:txBody>
          <a:bodyPr wrap="none" anchor="ctr"/>
          <a:lstStyle/>
          <a:p>
            <a:pPr>
              <a:defRPr/>
            </a:pPr>
            <a:endParaRPr lang="zh-TW" altLang="en-US">
              <a:effectLst>
                <a:outerShdw blurRad="38100" dist="38100" dir="2700000" algn="tl">
                  <a:srgbClr val="000000">
                    <a:alpha val="43137"/>
                  </a:srgbClr>
                </a:outerShdw>
              </a:effectLst>
            </a:endParaRPr>
          </a:p>
        </p:txBody>
      </p:sp>
      <p:sp>
        <p:nvSpPr>
          <p:cNvPr id="2448452" name="Rectangle 68"/>
          <p:cNvSpPr>
            <a:spLocks noGrp="1" noChangeArrowheads="1"/>
          </p:cNvSpPr>
          <p:nvPr>
            <p:ph type="body" idx="1"/>
          </p:nvPr>
        </p:nvSpPr>
        <p:spPr>
          <a:xfrm>
            <a:off x="381000" y="3429000"/>
            <a:ext cx="8763000" cy="3116263"/>
          </a:xfrm>
          <a:noFill/>
        </p:spPr>
        <p:txBody>
          <a:bodyPr lIns="63500" tIns="25400" rIns="63500" bIns="25400">
            <a:spAutoFit/>
          </a:bodyPr>
          <a:lstStyle/>
          <a:p>
            <a:pPr marL="285750" indent="-285750">
              <a:lnSpc>
                <a:spcPct val="85000"/>
              </a:lnSpc>
            </a:pPr>
            <a:r>
              <a:rPr lang="en-US" altLang="zh-TW" sz="2400" smtClean="0">
                <a:solidFill>
                  <a:srgbClr val="0000FF"/>
                </a:solidFill>
                <a:ea typeface="新細明體" pitchFamily="18" charset="-120"/>
              </a:rPr>
              <a:t>Disk Latency = Seek Time + Rotation Time + Transfer Time + Controller Overhead</a:t>
            </a:r>
            <a:endParaRPr lang="en-US" altLang="zh-TW" sz="2400" smtClean="0">
              <a:ea typeface="新細明體" pitchFamily="18" charset="-120"/>
            </a:endParaRPr>
          </a:p>
          <a:p>
            <a:pPr marL="285750" indent="-285750"/>
            <a:r>
              <a:rPr lang="en-US" altLang="zh-TW" sz="2400" smtClean="0">
                <a:ea typeface="新細明體" pitchFamily="18" charset="-120"/>
              </a:rPr>
              <a:t>Seek Time depends on the moving distance and moving speed of arms</a:t>
            </a:r>
          </a:p>
          <a:p>
            <a:pPr marL="285750" indent="-285750"/>
            <a:r>
              <a:rPr lang="en-US" altLang="zh-TW" sz="2400" smtClean="0">
                <a:ea typeface="新細明體" pitchFamily="18" charset="-120"/>
              </a:rPr>
              <a:t>Rotation Time depends on how fast the disk rotates and how far sector is from head </a:t>
            </a:r>
          </a:p>
          <a:p>
            <a:pPr marL="285750" indent="-285750"/>
            <a:r>
              <a:rPr lang="en-US" altLang="zh-TW" sz="2400" smtClean="0">
                <a:ea typeface="新細明體" pitchFamily="18" charset="-120"/>
              </a:rPr>
              <a:t>Transfer Time depends on data rate (bandwidth) of disk and size of request</a:t>
            </a:r>
          </a:p>
        </p:txBody>
      </p:sp>
      <p:sp>
        <p:nvSpPr>
          <p:cNvPr id="2448453" name="Rectangle 69"/>
          <p:cNvSpPr>
            <a:spLocks noChangeArrowheads="1"/>
          </p:cNvSpPr>
          <p:nvPr/>
        </p:nvSpPr>
        <p:spPr bwMode="auto">
          <a:xfrm>
            <a:off x="7696200" y="1371600"/>
            <a:ext cx="685800" cy="609600"/>
          </a:xfrm>
          <a:prstGeom prst="rect">
            <a:avLst/>
          </a:prstGeom>
          <a:noFill/>
          <a:ln w="38100">
            <a:solidFill>
              <a:srgbClr val="FF0000"/>
            </a:solidFill>
            <a:miter lim="800000"/>
            <a:headEnd/>
            <a:tailEnd/>
          </a:ln>
          <a:effectLst/>
        </p:spPr>
        <p:txBody>
          <a:bodyPr wrap="none" anchor="ctr"/>
          <a:lstStyle/>
          <a:p>
            <a:pPr>
              <a:defRPr/>
            </a:pPr>
            <a:endParaRPr lang="zh-TW" altLang="en-US">
              <a:effectLst>
                <a:outerShdw blurRad="38100" dist="38100" dir="2700000" algn="tl">
                  <a:srgbClr val="C0C0C0"/>
                </a:outerShdw>
              </a:effectLst>
              <a:ea typeface="新細明體" pitchFamily="18" charset="-120"/>
            </a:endParaRPr>
          </a:p>
        </p:txBody>
      </p:sp>
      <p:sp>
        <p:nvSpPr>
          <p:cNvPr id="18491" name="Text Box 70"/>
          <p:cNvSpPr txBox="1">
            <a:spLocks noChangeArrowheads="1"/>
          </p:cNvSpPr>
          <p:nvPr/>
        </p:nvSpPr>
        <p:spPr bwMode="auto">
          <a:xfrm>
            <a:off x="7259638" y="863600"/>
            <a:ext cx="139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u="sng">
                <a:solidFill>
                  <a:srgbClr val="FF0000"/>
                </a:solidFill>
                <a:latin typeface="Helvetica" pitchFamily="34" charset="0"/>
                <a:ea typeface="新細明體" pitchFamily="18" charset="-120"/>
              </a:rPr>
              <a:t>Controller</a:t>
            </a:r>
            <a:endParaRPr lang="en-US" altLang="zh-TW" sz="2000">
              <a:solidFill>
                <a:schemeClr val="accent1"/>
              </a:solidFill>
              <a:latin typeface="Helvetica" pitchFamily="34" charset="0"/>
              <a:ea typeface="新細明體" pitchFamily="18" charset="-120"/>
            </a:endParaRPr>
          </a:p>
        </p:txBody>
      </p:sp>
      <p:cxnSp>
        <p:nvCxnSpPr>
          <p:cNvPr id="18492" name="AutoShape 71"/>
          <p:cNvCxnSpPr>
            <a:cxnSpLocks noChangeShapeType="1"/>
            <a:stCxn id="2448453" idx="1"/>
            <a:endCxn id="18474" idx="1"/>
          </p:cNvCxnSpPr>
          <p:nvPr/>
        </p:nvCxnSpPr>
        <p:spPr bwMode="auto">
          <a:xfrm rot="10800000" flipV="1">
            <a:off x="7315200" y="1676400"/>
            <a:ext cx="361950" cy="757238"/>
          </a:xfrm>
          <a:prstGeom prst="curvedConnector3">
            <a:avLst>
              <a:gd name="adj1" fmla="val 163157"/>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8493" name="Text Box 72"/>
          <p:cNvSpPr txBox="1">
            <a:spLocks noChangeArrowheads="1"/>
          </p:cNvSpPr>
          <p:nvPr/>
        </p:nvSpPr>
        <p:spPr bwMode="auto">
          <a:xfrm>
            <a:off x="4419600" y="1092200"/>
            <a:ext cx="1101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a:r>
              <a:rPr lang="en-US" altLang="zh-TW" sz="2000" u="sng">
                <a:solidFill>
                  <a:srgbClr val="FF0000"/>
                </a:solidFill>
                <a:latin typeface="Helvetica" pitchFamily="34" charset="0"/>
                <a:ea typeface="新細明體" pitchFamily="18" charset="-120"/>
              </a:rPr>
              <a:t>Spindle</a:t>
            </a:r>
            <a:endParaRPr lang="en-US" altLang="zh-TW" sz="2000">
              <a:solidFill>
                <a:schemeClr val="accent1"/>
              </a:solidFill>
              <a:latin typeface="Helvetica" pitchFamily="34" charset="0"/>
              <a:ea typeface="新細明體" pitchFamily="18" charset="-120"/>
            </a:endParaRPr>
          </a:p>
        </p:txBody>
      </p:sp>
      <p:sp>
        <p:nvSpPr>
          <p:cNvPr id="2448457" name="Rectangle 73"/>
          <p:cNvSpPr>
            <a:spLocks noChangeArrowheads="1"/>
          </p:cNvSpPr>
          <p:nvPr/>
        </p:nvSpPr>
        <p:spPr bwMode="auto">
          <a:xfrm>
            <a:off x="4343400" y="1447800"/>
            <a:ext cx="381000" cy="304800"/>
          </a:xfrm>
          <a:prstGeom prst="rect">
            <a:avLst/>
          </a:prstGeom>
          <a:solidFill>
            <a:schemeClr val="tx1"/>
          </a:solidFill>
          <a:ln w="12700">
            <a:solidFill>
              <a:schemeClr val="tx1"/>
            </a:solidFill>
            <a:miter lim="800000"/>
            <a:headEnd/>
            <a:tailEnd/>
          </a:ln>
          <a:effectLst/>
        </p:spPr>
        <p:txBody>
          <a:bodyPr wrap="none" anchor="ctr"/>
          <a:lstStyle/>
          <a:p>
            <a:pPr>
              <a:defRPr/>
            </a:pPr>
            <a:endParaRPr lang="zh-TW" altLang="en-US">
              <a:effectLst>
                <a:outerShdw blurRad="38100" dist="38100" dir="2700000" algn="tl">
                  <a:srgbClr val="FFFFFF"/>
                </a:outerShdw>
              </a:effectLst>
              <a:ea typeface="新細明體" pitchFamily="18" charset="-120"/>
            </a:endParaRPr>
          </a:p>
        </p:txBody>
      </p:sp>
    </p:spTree>
    <p:extLst>
      <p:ext uri="{BB962C8B-B14F-4D97-AF65-F5344CB8AC3E}">
        <p14:creationId xmlns:p14="http://schemas.microsoft.com/office/powerpoint/2010/main" val="3457061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84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84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84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84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452"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6514" name="Rectangle 2"/>
          <p:cNvSpPr>
            <a:spLocks noChangeArrowheads="1"/>
          </p:cNvSpPr>
          <p:nvPr/>
        </p:nvSpPr>
        <p:spPr bwMode="auto">
          <a:xfrm>
            <a:off x="4772025" y="1717675"/>
            <a:ext cx="3795713" cy="4124325"/>
          </a:xfrm>
          <a:prstGeom prst="rect">
            <a:avLst/>
          </a:prstGeom>
          <a:solidFill>
            <a:schemeClr val="folHlink"/>
          </a:solidFill>
          <a:ln w="2857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6515" name="Rectangle 3"/>
          <p:cNvSpPr>
            <a:spLocks noChangeArrowheads="1"/>
          </p:cNvSpPr>
          <p:nvPr/>
        </p:nvSpPr>
        <p:spPr bwMode="auto">
          <a:xfrm>
            <a:off x="584200" y="1687513"/>
            <a:ext cx="3795713" cy="4110037"/>
          </a:xfrm>
          <a:prstGeom prst="rect">
            <a:avLst/>
          </a:prstGeom>
          <a:solidFill>
            <a:srgbClr val="92D050"/>
          </a:solidFill>
          <a:ln w="28575">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496516" name="Rectangle 4"/>
          <p:cNvSpPr>
            <a:spLocks noChangeArrowheads="1"/>
          </p:cNvSpPr>
          <p:nvPr/>
        </p:nvSpPr>
        <p:spPr bwMode="auto">
          <a:xfrm>
            <a:off x="582613" y="1687513"/>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5782" tIns="47891" rIns="95782" bIns="47891"/>
          <a:lstStyle/>
          <a:p>
            <a:pPr marL="358775" indent="-358775" defTabSz="957263" eaLnBrk="0" hangingPunct="0">
              <a:spcBef>
                <a:spcPct val="20000"/>
              </a:spcBef>
              <a:buFont typeface="Wingdings" pitchFamily="2" charset="2"/>
              <a:buChar char="ü"/>
            </a:pPr>
            <a:r>
              <a:rPr lang="en-US" altLang="he-IL" sz="2600" b="0"/>
              <a:t>Advantages </a:t>
            </a:r>
          </a:p>
          <a:p>
            <a:pPr marL="358775" indent="-358775" defTabSz="957263" eaLnBrk="0" hangingPunct="0">
              <a:spcBef>
                <a:spcPct val="20000"/>
              </a:spcBef>
            </a:pPr>
            <a:endParaRPr lang="en-US" altLang="he-IL" sz="2600" b="0"/>
          </a:p>
          <a:p>
            <a:pPr marL="358775" indent="-358775" defTabSz="957263" eaLnBrk="0" hangingPunct="0">
              <a:spcBef>
                <a:spcPct val="20000"/>
              </a:spcBef>
              <a:buFontTx/>
              <a:buChar char="•"/>
            </a:pPr>
            <a:r>
              <a:rPr lang="en-US" altLang="he-IL" sz="2400" b="0"/>
              <a:t>Easy to install</a:t>
            </a:r>
          </a:p>
          <a:p>
            <a:pPr marL="358775" indent="-358775" defTabSz="957263" eaLnBrk="0" hangingPunct="0">
              <a:spcBef>
                <a:spcPct val="20000"/>
              </a:spcBef>
              <a:buFontTx/>
              <a:buChar char="•"/>
            </a:pPr>
            <a:r>
              <a:rPr lang="en-US" altLang="he-IL" sz="2400" b="0"/>
              <a:t>Easy to maintain</a:t>
            </a:r>
          </a:p>
          <a:p>
            <a:pPr marL="358775" indent="-358775" defTabSz="957263" eaLnBrk="0" hangingPunct="0">
              <a:spcBef>
                <a:spcPct val="20000"/>
              </a:spcBef>
              <a:buFontTx/>
              <a:buChar char="•"/>
            </a:pPr>
            <a:r>
              <a:rPr lang="en-US" altLang="he-IL" sz="2400" b="0"/>
              <a:t>Shared information</a:t>
            </a:r>
          </a:p>
          <a:p>
            <a:pPr marL="358775" indent="-358775" defTabSz="957263" eaLnBrk="0" hangingPunct="0">
              <a:spcBef>
                <a:spcPct val="20000"/>
              </a:spcBef>
              <a:buFontTx/>
              <a:buChar char="•"/>
            </a:pPr>
            <a:r>
              <a:rPr lang="en-US" altLang="he-IL" sz="2400" b="0"/>
              <a:t>Unix, Windows file sharing</a:t>
            </a:r>
          </a:p>
          <a:p>
            <a:pPr marL="358775" indent="-358775" defTabSz="957263" eaLnBrk="0" hangingPunct="0">
              <a:spcBef>
                <a:spcPct val="20000"/>
              </a:spcBef>
              <a:buFontTx/>
              <a:buChar char="•"/>
            </a:pPr>
            <a:r>
              <a:rPr lang="en-US" altLang="he-IL" sz="2400" b="0"/>
              <a:t>Remote access</a:t>
            </a:r>
          </a:p>
        </p:txBody>
      </p:sp>
      <p:sp>
        <p:nvSpPr>
          <p:cNvPr id="2496517" name="Rectangle 5"/>
          <p:cNvSpPr>
            <a:spLocks noChangeArrowheads="1"/>
          </p:cNvSpPr>
          <p:nvPr/>
        </p:nvSpPr>
        <p:spPr bwMode="auto">
          <a:xfrm>
            <a:off x="4745038" y="1701800"/>
            <a:ext cx="3810000" cy="4114800"/>
          </a:xfrm>
          <a:prstGeom prst="rect">
            <a:avLst/>
          </a:prstGeom>
          <a:solidFill>
            <a:srgbClr val="92D050"/>
          </a:solidFill>
          <a:ln>
            <a:noFill/>
          </a:ln>
          <a:extLst/>
        </p:spPr>
        <p:txBody>
          <a:bodyPr lIns="95782" tIns="47891" rIns="95782" bIns="47891"/>
          <a:lstStyle/>
          <a:p>
            <a:pPr marL="358775" indent="-358775" defTabSz="957263" eaLnBrk="0" hangingPunct="0">
              <a:spcBef>
                <a:spcPct val="20000"/>
              </a:spcBef>
              <a:buFont typeface="Wingdings" pitchFamily="2" charset="2"/>
              <a:buChar char="ü"/>
            </a:pPr>
            <a:r>
              <a:rPr lang="en-US" altLang="he-IL" sz="2600" b="0" dirty="0"/>
              <a:t>Disadvantages</a:t>
            </a:r>
          </a:p>
          <a:p>
            <a:pPr marL="358775" indent="-358775" defTabSz="957263" eaLnBrk="0" hangingPunct="0">
              <a:spcBef>
                <a:spcPct val="20000"/>
              </a:spcBef>
            </a:pPr>
            <a:endParaRPr lang="en-US" altLang="he-IL" sz="2400" b="0" dirty="0"/>
          </a:p>
          <a:p>
            <a:pPr marL="358775" indent="-358775" defTabSz="957263" eaLnBrk="0" hangingPunct="0">
              <a:spcBef>
                <a:spcPct val="20000"/>
              </a:spcBef>
              <a:buFontTx/>
              <a:buChar char="•"/>
            </a:pPr>
            <a:r>
              <a:rPr lang="en-US" altLang="he-IL" sz="2400" b="0" dirty="0"/>
              <a:t>Not suitable for databases</a:t>
            </a:r>
          </a:p>
          <a:p>
            <a:pPr marL="358775" indent="-358775" defTabSz="957263" eaLnBrk="0" hangingPunct="0">
              <a:spcBef>
                <a:spcPct val="20000"/>
              </a:spcBef>
              <a:buFontTx/>
              <a:buChar char="•"/>
            </a:pPr>
            <a:r>
              <a:rPr lang="en-US" altLang="he-IL" sz="2400" b="0" dirty="0"/>
              <a:t>Storage islands</a:t>
            </a:r>
          </a:p>
          <a:p>
            <a:pPr marL="358775" indent="-358775" defTabSz="957263" eaLnBrk="0" hangingPunct="0">
              <a:spcBef>
                <a:spcPct val="20000"/>
              </a:spcBef>
              <a:buFontTx/>
              <a:buChar char="•"/>
            </a:pPr>
            <a:r>
              <a:rPr lang="en-US" altLang="he-IL" sz="2400" b="0" dirty="0"/>
              <a:t>Not-very-scalable solution  </a:t>
            </a:r>
          </a:p>
          <a:p>
            <a:pPr marL="358775" indent="-358775" defTabSz="957263" eaLnBrk="0" hangingPunct="0">
              <a:spcBef>
                <a:spcPct val="20000"/>
              </a:spcBef>
              <a:buFontTx/>
              <a:buChar char="•"/>
            </a:pPr>
            <a:r>
              <a:rPr lang="en-US" altLang="he-IL" sz="2400" b="0" dirty="0"/>
              <a:t>NAS controller is a bottle neck</a:t>
            </a:r>
          </a:p>
          <a:p>
            <a:pPr marL="358775" indent="-358775" defTabSz="957263" eaLnBrk="0" hangingPunct="0">
              <a:spcBef>
                <a:spcPct val="20000"/>
              </a:spcBef>
              <a:buFontTx/>
              <a:buChar char="•"/>
            </a:pPr>
            <a:r>
              <a:rPr lang="en-US" altLang="he-IL" sz="2400" b="0" dirty="0"/>
              <a:t>Vendor-dependable </a:t>
            </a:r>
          </a:p>
        </p:txBody>
      </p:sp>
      <p:sp>
        <p:nvSpPr>
          <p:cNvPr id="2496518" name="Text Box 6"/>
          <p:cNvSpPr txBox="1">
            <a:spLocks noChangeArrowheads="1"/>
          </p:cNvSpPr>
          <p:nvPr/>
        </p:nvSpPr>
        <p:spPr bwMode="auto">
          <a:xfrm>
            <a:off x="1939925" y="5116513"/>
            <a:ext cx="5259388" cy="444500"/>
          </a:xfrm>
          <a:prstGeom prst="rect">
            <a:avLst/>
          </a:prstGeom>
          <a:solidFill>
            <a:schemeClr val="bg1"/>
          </a:solidFill>
          <a:ln w="28575">
            <a:solidFill>
              <a:schemeClr val="tx1"/>
            </a:solidFill>
            <a:miter lim="800000"/>
            <a:headEnd/>
            <a:tailEnd/>
          </a:ln>
        </p:spPr>
        <p:txBody>
          <a:bodyPr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zh-TW" altLang="en-US" sz="2100" b="0">
                <a:latin typeface="Arial" pitchFamily="34" charset="0"/>
                <a:cs typeface="Arial" pitchFamily="34" charset="0"/>
              </a:rPr>
              <a:t> </a:t>
            </a:r>
            <a:r>
              <a:rPr lang="en-US" altLang="he-IL" sz="2100" b="0">
                <a:latin typeface="Arial" pitchFamily="34" charset="0"/>
                <a:cs typeface="Arial" pitchFamily="34" charset="0"/>
              </a:rPr>
              <a:t>Suitable for file based application</a:t>
            </a:r>
          </a:p>
        </p:txBody>
      </p:sp>
      <p:sp>
        <p:nvSpPr>
          <p:cNvPr id="24583" name="Rectangle 7"/>
          <p:cNvSpPr>
            <a:spLocks noChangeArrowheads="1"/>
          </p:cNvSpPr>
          <p:nvPr/>
        </p:nvSpPr>
        <p:spPr bwMode="auto">
          <a:xfrm>
            <a:off x="609600" y="228600"/>
            <a:ext cx="8280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TW" sz="3200">
                <a:solidFill>
                  <a:srgbClr val="FF3300"/>
                </a:solidFill>
              </a:rPr>
              <a:t>Storage Architectures</a:t>
            </a:r>
            <a:r>
              <a:rPr lang="en-US" altLang="zh-TW" sz="2800">
                <a:solidFill>
                  <a:srgbClr val="FF3300"/>
                </a:solidFill>
              </a:rPr>
              <a:t/>
            </a:r>
            <a:br>
              <a:rPr lang="en-US" altLang="zh-TW" sz="2800">
                <a:solidFill>
                  <a:srgbClr val="FF3300"/>
                </a:solidFill>
              </a:rPr>
            </a:br>
            <a:r>
              <a:rPr lang="en-US" altLang="zh-TW">
                <a:solidFill>
                  <a:srgbClr val="FF3300"/>
                </a:solidFill>
              </a:rPr>
              <a:t>(Network Attached Storage (NAS))</a:t>
            </a:r>
          </a:p>
        </p:txBody>
      </p:sp>
    </p:spTree>
    <p:extLst>
      <p:ext uri="{BB962C8B-B14F-4D97-AF65-F5344CB8AC3E}">
        <p14:creationId xmlns:p14="http://schemas.microsoft.com/office/powerpoint/2010/main" val="34224381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96516">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96516">
                                            <p:txEl>
                                              <p:pRg st="2" end="2"/>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96516">
                                            <p:txEl>
                                              <p:pRg st="3" end="3"/>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96516">
                                            <p:txEl>
                                              <p:pRg st="4" end="4"/>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496516">
                                            <p:txEl>
                                              <p:pRg st="5" end="5"/>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496516">
                                            <p:txEl>
                                              <p:pRg st="6" end="6"/>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496517">
                                            <p:txEl>
                                              <p:pRg st="0" end="0"/>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496517">
                                            <p:txEl>
                                              <p:pRg st="2" end="2"/>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496517">
                                            <p:txEl>
                                              <p:pRg st="3" end="3"/>
                                            </p:txEl>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496517">
                                            <p:txEl>
                                              <p:pRg st="4" end="4"/>
                                            </p:txEl>
                                          </p:spTgt>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496517">
                                            <p:txEl>
                                              <p:pRg st="5" end="5"/>
                                            </p:txEl>
                                          </p:spTgt>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496517">
                                            <p:txEl>
                                              <p:pRg st="6" end="6"/>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496518"/>
                                        </p:tgtEl>
                                        <p:attrNameLst>
                                          <p:attrName>style.visibility</p:attrName>
                                        </p:attrNameLst>
                                      </p:cBhvr>
                                      <p:to>
                                        <p:strVal val="visible"/>
                                      </p:to>
                                    </p:set>
                                    <p:anim calcmode="lin" valueType="num">
                                      <p:cBhvr additive="base">
                                        <p:cTn id="44" dur="500" fill="hold"/>
                                        <p:tgtEl>
                                          <p:spTgt spid="2496518"/>
                                        </p:tgtEl>
                                        <p:attrNameLst>
                                          <p:attrName>ppt_x</p:attrName>
                                        </p:attrNameLst>
                                      </p:cBhvr>
                                      <p:tavLst>
                                        <p:tav tm="0">
                                          <p:val>
                                            <p:strVal val="0-#ppt_w/2"/>
                                          </p:val>
                                        </p:tav>
                                        <p:tav tm="100000">
                                          <p:val>
                                            <p:strVal val="#ppt_x"/>
                                          </p:val>
                                        </p:tav>
                                      </p:tavLst>
                                    </p:anim>
                                    <p:anim calcmode="lin" valueType="num">
                                      <p:cBhvr additive="base">
                                        <p:cTn id="45" dur="500" fill="hold"/>
                                        <p:tgtEl>
                                          <p:spTgt spid="2496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6516" grpId="0" build="p" autoUpdateAnimBg="0" advAuto="0"/>
      <p:bldP spid="2496517" grpId="0" build="p" autoUpdateAnimBg="0" advAuto="0"/>
      <p:bldP spid="2496518"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Some NAS Problems</a:t>
            </a:r>
          </a:p>
        </p:txBody>
      </p:sp>
      <p:sp>
        <p:nvSpPr>
          <p:cNvPr id="25603" name="Rectangle 3"/>
          <p:cNvSpPr>
            <a:spLocks noGrp="1" noChangeArrowheads="1"/>
          </p:cNvSpPr>
          <p:nvPr>
            <p:ph type="body" sz="half" idx="1"/>
          </p:nvPr>
        </p:nvSpPr>
        <p:spPr>
          <a:xfrm>
            <a:off x="533400" y="1219200"/>
            <a:ext cx="4581525" cy="4343400"/>
          </a:xfrm>
        </p:spPr>
        <p:txBody>
          <a:bodyPr/>
          <a:lstStyle/>
          <a:p>
            <a:pPr marL="0" indent="0"/>
            <a:r>
              <a:rPr lang="en-US" altLang="zh-TW" sz="2100" b="1" smtClean="0">
                <a:solidFill>
                  <a:srgbClr val="737E1F"/>
                </a:solidFill>
                <a:ea typeface="新細明體" pitchFamily="18" charset="-120"/>
              </a:rPr>
              <a:t>Network Attached Storage (NAS)</a:t>
            </a:r>
          </a:p>
        </p:txBody>
      </p:sp>
      <p:sp>
        <p:nvSpPr>
          <p:cNvPr id="25604" name="Rectangle 4"/>
          <p:cNvSpPr>
            <a:spLocks noGrp="1" noChangeArrowheads="1"/>
          </p:cNvSpPr>
          <p:nvPr>
            <p:ph type="body" sz="half" idx="2"/>
          </p:nvPr>
        </p:nvSpPr>
        <p:spPr>
          <a:xfrm>
            <a:off x="5715000" y="1371600"/>
            <a:ext cx="3036888" cy="4343400"/>
          </a:xfrm>
        </p:spPr>
        <p:txBody>
          <a:bodyPr>
            <a:normAutofit lnSpcReduction="10000"/>
          </a:bodyPr>
          <a:lstStyle/>
          <a:p>
            <a:pPr marL="0" indent="0"/>
            <a:r>
              <a:rPr lang="en-US" altLang="zh-TW" sz="2000" smtClean="0">
                <a:ea typeface="新細明體" pitchFamily="18" charset="-120"/>
              </a:rPr>
              <a:t> Each appliance represents a larger island of storage</a:t>
            </a:r>
          </a:p>
          <a:p>
            <a:pPr marL="0" indent="0"/>
            <a:endParaRPr lang="en-US" altLang="zh-TW" sz="2000" smtClean="0">
              <a:ea typeface="新細明體" pitchFamily="18" charset="-120"/>
            </a:endParaRPr>
          </a:p>
          <a:p>
            <a:pPr marL="0" indent="0"/>
            <a:r>
              <a:rPr lang="en-US" altLang="zh-TW" sz="2000" smtClean="0">
                <a:ea typeface="新細明體" pitchFamily="18" charset="-120"/>
              </a:rPr>
              <a:t> Data is bound to the NAS device hosting the disk and cannot be accessed if the system hosting the drive fails</a:t>
            </a:r>
          </a:p>
          <a:p>
            <a:pPr marL="0" indent="0"/>
            <a:endParaRPr lang="en-US" altLang="zh-TW" sz="2000" smtClean="0">
              <a:ea typeface="新細明體" pitchFamily="18" charset="-120"/>
            </a:endParaRPr>
          </a:p>
          <a:p>
            <a:pPr marL="0" indent="0"/>
            <a:r>
              <a:rPr lang="en-US" altLang="zh-TW" sz="2000" smtClean="0">
                <a:ea typeface="新細明體" pitchFamily="18" charset="-120"/>
              </a:rPr>
              <a:t> Storage is labor-intensive and thus expensive</a:t>
            </a:r>
          </a:p>
          <a:p>
            <a:pPr marL="0" indent="0"/>
            <a:endParaRPr lang="en-US" altLang="zh-TW" sz="2000" smtClean="0">
              <a:ea typeface="新細明體" pitchFamily="18" charset="-120"/>
            </a:endParaRPr>
          </a:p>
          <a:p>
            <a:pPr marL="0" indent="0"/>
            <a:r>
              <a:rPr lang="en-US" altLang="zh-TW" sz="2000" smtClean="0">
                <a:ea typeface="新細明體" pitchFamily="18" charset="-120"/>
              </a:rPr>
              <a:t> Network is bottleneck</a:t>
            </a:r>
          </a:p>
        </p:txBody>
      </p:sp>
      <p:grpSp>
        <p:nvGrpSpPr>
          <p:cNvPr id="25605" name="Group 5"/>
          <p:cNvGrpSpPr>
            <a:grpSpLocks/>
          </p:cNvGrpSpPr>
          <p:nvPr/>
        </p:nvGrpSpPr>
        <p:grpSpPr bwMode="auto">
          <a:xfrm>
            <a:off x="762000" y="2209800"/>
            <a:ext cx="4710113" cy="3187700"/>
            <a:chOff x="948" y="1438"/>
            <a:chExt cx="2967" cy="2008"/>
          </a:xfrm>
        </p:grpSpPr>
        <p:sp>
          <p:nvSpPr>
            <p:cNvPr id="2497542" name="Rectangle 6"/>
            <p:cNvSpPr>
              <a:spLocks noChangeArrowheads="1"/>
            </p:cNvSpPr>
            <p:nvPr/>
          </p:nvSpPr>
          <p:spPr bwMode="auto">
            <a:xfrm>
              <a:off x="948" y="1438"/>
              <a:ext cx="2967" cy="2008"/>
            </a:xfrm>
            <a:prstGeom prst="rect">
              <a:avLst/>
            </a:prstGeom>
            <a:solidFill>
              <a:srgbClr val="9DB029"/>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607" name="Text Box 7"/>
            <p:cNvSpPr txBox="1">
              <a:spLocks noChangeArrowheads="1"/>
            </p:cNvSpPr>
            <p:nvPr/>
          </p:nvSpPr>
          <p:spPr bwMode="auto">
            <a:xfrm>
              <a:off x="1946" y="2030"/>
              <a:ext cx="9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Windows NT/2K</a:t>
              </a:r>
            </a:p>
          </p:txBody>
        </p:sp>
        <p:sp>
          <p:nvSpPr>
            <p:cNvPr id="25608" name="Text Box 8"/>
            <p:cNvSpPr txBox="1">
              <a:spLocks noChangeArrowheads="1"/>
            </p:cNvSpPr>
            <p:nvPr/>
          </p:nvSpPr>
          <p:spPr bwMode="auto">
            <a:xfrm>
              <a:off x="2902" y="2030"/>
              <a:ext cx="7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Linux/Unix</a:t>
              </a:r>
            </a:p>
          </p:txBody>
        </p:sp>
        <p:sp>
          <p:nvSpPr>
            <p:cNvPr id="2497545" name="Line 9"/>
            <p:cNvSpPr>
              <a:spLocks noChangeShapeType="1"/>
            </p:cNvSpPr>
            <p:nvPr/>
          </p:nvSpPr>
          <p:spPr bwMode="auto">
            <a:xfrm>
              <a:off x="1250" y="2387"/>
              <a:ext cx="2389" cy="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nvGrpSpPr>
            <p:cNvPr id="25610" name="Group 10"/>
            <p:cNvGrpSpPr>
              <a:grpSpLocks/>
            </p:cNvGrpSpPr>
            <p:nvPr/>
          </p:nvGrpSpPr>
          <p:grpSpPr bwMode="auto">
            <a:xfrm>
              <a:off x="1577" y="2196"/>
              <a:ext cx="1659" cy="191"/>
              <a:chOff x="1631" y="2674"/>
              <a:chExt cx="1659" cy="100"/>
            </a:xfrm>
          </p:grpSpPr>
          <p:sp>
            <p:nvSpPr>
              <p:cNvPr id="2497547" name="Line 11"/>
              <p:cNvSpPr>
                <a:spLocks noChangeShapeType="1"/>
              </p:cNvSpPr>
              <p:nvPr/>
            </p:nvSpPr>
            <p:spPr bwMode="auto">
              <a:xfrm flipV="1">
                <a:off x="1631"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7548" name="Line 12"/>
              <p:cNvSpPr>
                <a:spLocks noChangeShapeType="1"/>
              </p:cNvSpPr>
              <p:nvPr/>
            </p:nvSpPr>
            <p:spPr bwMode="auto">
              <a:xfrm flipV="1">
                <a:off x="2485"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7549" name="Line 13"/>
              <p:cNvSpPr>
                <a:spLocks noChangeShapeType="1"/>
              </p:cNvSpPr>
              <p:nvPr/>
            </p:nvSpPr>
            <p:spPr bwMode="auto">
              <a:xfrm flipV="1">
                <a:off x="3290" y="2674"/>
                <a:ext cx="0" cy="100"/>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
          <p:nvSpPr>
            <p:cNvPr id="25611" name="Text Box 14"/>
            <p:cNvSpPr txBox="1">
              <a:spLocks noChangeArrowheads="1"/>
            </p:cNvSpPr>
            <p:nvPr/>
          </p:nvSpPr>
          <p:spPr bwMode="auto">
            <a:xfrm>
              <a:off x="1086" y="2030"/>
              <a:ext cx="9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a:latin typeface="Trebuchet MS" pitchFamily="34" charset="0"/>
                </a:rPr>
                <a:t>Netware</a:t>
              </a:r>
            </a:p>
          </p:txBody>
        </p:sp>
        <p:pic>
          <p:nvPicPr>
            <p:cNvPr id="25612" name="Picture 15"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 y="1628"/>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6"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 y="1586"/>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7"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 y="1628"/>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8"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 y="1586"/>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9"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 y="1628"/>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20"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1586"/>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7557" name="Line 21"/>
            <p:cNvSpPr>
              <a:spLocks noChangeShapeType="1"/>
            </p:cNvSpPr>
            <p:nvPr/>
          </p:nvSpPr>
          <p:spPr bwMode="auto">
            <a:xfrm flipV="1">
              <a:off x="2554" y="2386"/>
              <a:ext cx="0" cy="313"/>
            </a:xfrm>
            <a:prstGeom prst="line">
              <a:avLst/>
            </a:prstGeom>
            <a:no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pic>
          <p:nvPicPr>
            <p:cNvPr id="25619" name="Picture 22"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 y="2981"/>
              <a:ext cx="5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0" name="Picture 23"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 y="2712"/>
              <a:ext cx="5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1" name="Picture 24"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 y="2451"/>
              <a:ext cx="5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7561" name="AutoShape 25"/>
            <p:cNvSpPr>
              <a:spLocks noChangeArrowheads="1"/>
            </p:cNvSpPr>
            <p:nvPr/>
          </p:nvSpPr>
          <p:spPr bwMode="auto">
            <a:xfrm>
              <a:off x="2096" y="2694"/>
              <a:ext cx="864" cy="420"/>
            </a:xfrm>
            <a:prstGeom prst="roundRect">
              <a:avLst>
                <a:gd name="adj" fmla="val 16667"/>
              </a:avLst>
            </a:prstGeom>
            <a:solidFill>
              <a:srgbClr val="E1D54B"/>
            </a:solidFill>
            <a:ln w="19050" cap="rnd">
              <a:solidFill>
                <a:schemeClr val="tx1"/>
              </a:solidFill>
              <a:prstDash val="sysDot"/>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623" name="Text Box 26"/>
            <p:cNvSpPr txBox="1">
              <a:spLocks noChangeArrowheads="1"/>
            </p:cNvSpPr>
            <p:nvPr/>
          </p:nvSpPr>
          <p:spPr bwMode="auto">
            <a:xfrm>
              <a:off x="2046" y="2799"/>
              <a:ext cx="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800">
                  <a:latin typeface="Trebuchet MS" pitchFamily="34" charset="0"/>
                </a:rPr>
                <a:t>NAS</a:t>
              </a:r>
            </a:p>
          </p:txBody>
        </p:sp>
        <p:sp>
          <p:nvSpPr>
            <p:cNvPr id="2497563" name="Line 27"/>
            <p:cNvSpPr>
              <a:spLocks noChangeShapeType="1"/>
            </p:cNvSpPr>
            <p:nvPr/>
          </p:nvSpPr>
          <p:spPr bwMode="auto">
            <a:xfrm flipV="1">
              <a:off x="2959" y="2643"/>
              <a:ext cx="276" cy="253"/>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7564" name="Line 28"/>
            <p:cNvSpPr>
              <a:spLocks noChangeShapeType="1"/>
            </p:cNvSpPr>
            <p:nvPr/>
          </p:nvSpPr>
          <p:spPr bwMode="auto">
            <a:xfrm>
              <a:off x="2962" y="2898"/>
              <a:ext cx="275" cy="0"/>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497565" name="Line 29"/>
            <p:cNvSpPr>
              <a:spLocks noChangeShapeType="1"/>
            </p:cNvSpPr>
            <p:nvPr/>
          </p:nvSpPr>
          <p:spPr bwMode="auto">
            <a:xfrm>
              <a:off x="2962" y="2898"/>
              <a:ext cx="265" cy="265"/>
            </a:xfrm>
            <a:prstGeom prst="line">
              <a:avLst/>
            </a:prstGeom>
            <a:noFill/>
            <a:ln w="19050" cap="rnd">
              <a:solidFill>
                <a:schemeClr val="tx1"/>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Tree>
    <p:extLst>
      <p:ext uri="{BB962C8B-B14F-4D97-AF65-F5344CB8AC3E}">
        <p14:creationId xmlns:p14="http://schemas.microsoft.com/office/powerpoint/2010/main" val="802015899"/>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Some Benefits of NAS</a:t>
            </a:r>
          </a:p>
        </p:txBody>
      </p:sp>
      <p:sp>
        <p:nvSpPr>
          <p:cNvPr id="26627" name="Rectangle 3"/>
          <p:cNvSpPr>
            <a:spLocks noGrp="1" noChangeArrowheads="1"/>
          </p:cNvSpPr>
          <p:nvPr>
            <p:ph type="body" idx="1"/>
          </p:nvPr>
        </p:nvSpPr>
        <p:spPr/>
        <p:txBody>
          <a:bodyPr>
            <a:normAutofit lnSpcReduction="10000"/>
          </a:bodyPr>
          <a:lstStyle/>
          <a:p>
            <a:pPr>
              <a:spcBef>
                <a:spcPct val="35000"/>
              </a:spcBef>
            </a:pPr>
            <a:r>
              <a:rPr lang="en-US" altLang="zh-TW" sz="2400" smtClean="0">
                <a:ea typeface="新細明體" pitchFamily="18" charset="-120"/>
              </a:rPr>
              <a:t>Files are easily shared among users at high demand and performance</a:t>
            </a:r>
          </a:p>
          <a:p>
            <a:pPr>
              <a:spcBef>
                <a:spcPct val="35000"/>
              </a:spcBef>
            </a:pPr>
            <a:r>
              <a:rPr lang="en-US" altLang="zh-TW" sz="2400" smtClean="0">
                <a:ea typeface="新細明體" pitchFamily="18" charset="-120"/>
              </a:rPr>
              <a:t>Files are easily accessible by the same user from different locations</a:t>
            </a:r>
          </a:p>
          <a:p>
            <a:pPr>
              <a:spcBef>
                <a:spcPct val="35000"/>
              </a:spcBef>
            </a:pPr>
            <a:r>
              <a:rPr lang="en-US" altLang="zh-TW" sz="2400" smtClean="0">
                <a:ea typeface="新細明體" pitchFamily="18" charset="-120"/>
              </a:rPr>
              <a:t>Demand for local storage at the desktop is reduced</a:t>
            </a:r>
          </a:p>
          <a:p>
            <a:pPr>
              <a:spcBef>
                <a:spcPct val="35000"/>
              </a:spcBef>
            </a:pPr>
            <a:r>
              <a:rPr lang="en-US" altLang="zh-TW" sz="2400" smtClean="0">
                <a:ea typeface="新細明體" pitchFamily="18" charset="-120"/>
              </a:rPr>
              <a:t>Storage can be added more economically and partitioned among users— reasonably scalable</a:t>
            </a:r>
          </a:p>
          <a:p>
            <a:pPr>
              <a:spcBef>
                <a:spcPct val="35000"/>
              </a:spcBef>
            </a:pPr>
            <a:r>
              <a:rPr lang="en-US" altLang="zh-TW" sz="2400" smtClean="0">
                <a:ea typeface="新細明體" pitchFamily="18" charset="-120"/>
              </a:rPr>
              <a:t>Data can be backed up from the common repository more efficiently than from desktops</a:t>
            </a:r>
          </a:p>
          <a:p>
            <a:pPr>
              <a:spcBef>
                <a:spcPct val="35000"/>
              </a:spcBef>
            </a:pPr>
            <a:r>
              <a:rPr lang="en-US" altLang="zh-TW" sz="2400" smtClean="0">
                <a:ea typeface="新細明體" pitchFamily="18" charset="-120"/>
              </a:rPr>
              <a:t>Multiple file servers can be consolidated into a single managed storage pool</a:t>
            </a:r>
          </a:p>
        </p:txBody>
      </p:sp>
    </p:spTree>
    <p:extLst>
      <p:ext uri="{BB962C8B-B14F-4D97-AF65-F5344CB8AC3E}">
        <p14:creationId xmlns:p14="http://schemas.microsoft.com/office/powerpoint/2010/main" val="425584793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09600" y="0"/>
            <a:ext cx="8280400" cy="1038225"/>
          </a:xfrm>
        </p:spPr>
        <p:txBody>
          <a:bodyPr>
            <a:normAutofit fontScale="90000"/>
          </a:bodyPr>
          <a:lstStyle/>
          <a:p>
            <a:r>
              <a:rPr lang="en-US" altLang="zh-TW" b="1" smtClean="0">
                <a:solidFill>
                  <a:srgbClr val="FF3300"/>
                </a:solidFill>
                <a:ea typeface="新細明體" pitchFamily="18" charset="-120"/>
              </a:rPr>
              <a:t>Storage Architectures</a:t>
            </a:r>
            <a:r>
              <a:rPr lang="en-US" altLang="zh-TW" sz="2800" b="1" smtClean="0">
                <a:solidFill>
                  <a:srgbClr val="FF3300"/>
                </a:solidFill>
                <a:ea typeface="新細明體" pitchFamily="18" charset="-120"/>
              </a:rPr>
              <a:t/>
            </a:r>
            <a:br>
              <a:rPr lang="en-US" altLang="zh-TW" sz="2800" b="1" smtClean="0">
                <a:solidFill>
                  <a:srgbClr val="FF3300"/>
                </a:solidFill>
                <a:ea typeface="新細明體" pitchFamily="18" charset="-120"/>
              </a:rPr>
            </a:br>
            <a:r>
              <a:rPr lang="en-US" altLang="zh-TW" sz="2000" b="1" smtClean="0">
                <a:solidFill>
                  <a:srgbClr val="FF3300"/>
                </a:solidFill>
                <a:ea typeface="新細明體" pitchFamily="18" charset="-120"/>
              </a:rPr>
              <a:t>(Storage Area Networks (SAN))</a:t>
            </a:r>
          </a:p>
        </p:txBody>
      </p:sp>
      <p:pic>
        <p:nvPicPr>
          <p:cNvPr id="5126" name="Picture 3"/>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228600" y="1371600"/>
            <a:ext cx="35290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pic>
      <p:pic>
        <p:nvPicPr>
          <p:cNvPr id="5127"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2994025"/>
            <a:ext cx="1281112"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5"/>
          <p:cNvGraphicFramePr>
            <a:graphicFrameLocks noChangeAspect="1"/>
          </p:cNvGraphicFramePr>
          <p:nvPr/>
        </p:nvGraphicFramePr>
        <p:xfrm>
          <a:off x="5989638" y="2149475"/>
          <a:ext cx="350837" cy="842963"/>
        </p:xfrm>
        <a:graphic>
          <a:graphicData uri="http://schemas.openxmlformats.org/presentationml/2006/ole">
            <mc:AlternateContent xmlns:mc="http://schemas.openxmlformats.org/markup-compatibility/2006">
              <mc:Choice xmlns:v="urn:schemas-microsoft-com:vml" Requires="v">
                <p:oleObj spid="_x0000_s18503" name="Clip" r:id="rId5" imgW="2734920" imgH="3825360" progId="">
                  <p:embed/>
                </p:oleObj>
              </mc:Choice>
              <mc:Fallback>
                <p:oleObj name="Clip" r:id="rId5"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2149475"/>
                        <a:ext cx="350837" cy="842963"/>
                      </a:xfrm>
                      <a:prstGeom prst="rect">
                        <a:avLst/>
                      </a:prstGeom>
                      <a:solidFill>
                        <a:srgbClr val="FF9900"/>
                      </a:solidFill>
                    </p:spPr>
                  </p:pic>
                </p:oleObj>
              </mc:Fallback>
            </mc:AlternateContent>
          </a:graphicData>
        </a:graphic>
      </p:graphicFrame>
      <p:graphicFrame>
        <p:nvGraphicFramePr>
          <p:cNvPr id="5123" name="Object 6"/>
          <p:cNvGraphicFramePr>
            <a:graphicFrameLocks noChangeAspect="1"/>
          </p:cNvGraphicFramePr>
          <p:nvPr/>
        </p:nvGraphicFramePr>
        <p:xfrm>
          <a:off x="5937250" y="3175000"/>
          <a:ext cx="350838" cy="842963"/>
        </p:xfrm>
        <a:graphic>
          <a:graphicData uri="http://schemas.openxmlformats.org/presentationml/2006/ole">
            <mc:AlternateContent xmlns:mc="http://schemas.openxmlformats.org/markup-compatibility/2006">
              <mc:Choice xmlns:v="urn:schemas-microsoft-com:vml" Requires="v">
                <p:oleObj spid="_x0000_s18504" name="Clip" r:id="rId7" imgW="2734920" imgH="3825360" progId="">
                  <p:embed/>
                </p:oleObj>
              </mc:Choice>
              <mc:Fallback>
                <p:oleObj name="Clip" r:id="rId7"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0" y="3175000"/>
                        <a:ext cx="350838" cy="842963"/>
                      </a:xfrm>
                      <a:prstGeom prst="rect">
                        <a:avLst/>
                      </a:prstGeom>
                      <a:solidFill>
                        <a:srgbClr val="008000"/>
                      </a:solidFill>
                    </p:spPr>
                  </p:pic>
                </p:oleObj>
              </mc:Fallback>
            </mc:AlternateContent>
          </a:graphicData>
        </a:graphic>
      </p:graphicFrame>
      <p:graphicFrame>
        <p:nvGraphicFramePr>
          <p:cNvPr id="5124" name="Object 7"/>
          <p:cNvGraphicFramePr>
            <a:graphicFrameLocks noChangeAspect="1"/>
          </p:cNvGraphicFramePr>
          <p:nvPr/>
        </p:nvGraphicFramePr>
        <p:xfrm>
          <a:off x="5946775" y="4213225"/>
          <a:ext cx="349250" cy="842963"/>
        </p:xfrm>
        <a:graphic>
          <a:graphicData uri="http://schemas.openxmlformats.org/presentationml/2006/ole">
            <mc:AlternateContent xmlns:mc="http://schemas.openxmlformats.org/markup-compatibility/2006">
              <mc:Choice xmlns:v="urn:schemas-microsoft-com:vml" Requires="v">
                <p:oleObj spid="_x0000_s18505" name="Clip" r:id="rId8" imgW="2734920" imgH="3825360" progId="">
                  <p:embed/>
                </p:oleObj>
              </mc:Choice>
              <mc:Fallback>
                <p:oleObj name="Clip" r:id="rId8" imgW="2734920" imgH="3825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6775" y="4213225"/>
                        <a:ext cx="349250" cy="842963"/>
                      </a:xfrm>
                      <a:prstGeom prst="rect">
                        <a:avLst/>
                      </a:prstGeom>
                      <a:solidFill>
                        <a:srgbClr val="003366"/>
                      </a:solidFill>
                    </p:spPr>
                  </p:pic>
                </p:oleObj>
              </mc:Fallback>
            </mc:AlternateContent>
          </a:graphicData>
        </a:graphic>
      </p:graphicFrame>
      <p:sp>
        <p:nvSpPr>
          <p:cNvPr id="2500616" name="Line 8"/>
          <p:cNvSpPr>
            <a:spLocks noChangeShapeType="1"/>
          </p:cNvSpPr>
          <p:nvPr/>
        </p:nvSpPr>
        <p:spPr bwMode="auto">
          <a:xfrm>
            <a:off x="7834313" y="3646488"/>
            <a:ext cx="742950"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5129" name="Text Box 9"/>
          <p:cNvSpPr txBox="1">
            <a:spLocks noChangeArrowheads="1"/>
          </p:cNvSpPr>
          <p:nvPr/>
        </p:nvSpPr>
        <p:spPr bwMode="auto">
          <a:xfrm>
            <a:off x="6732588" y="3262313"/>
            <a:ext cx="11668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he-IL" sz="2100" b="0">
                <a:latin typeface="Arial" pitchFamily="34" charset="0"/>
                <a:cs typeface="Arial" pitchFamily="34" charset="0"/>
              </a:rPr>
              <a:t>Storage</a:t>
            </a:r>
          </a:p>
          <a:p>
            <a:pPr algn="ctr"/>
            <a:r>
              <a:rPr lang="en-US" altLang="he-IL" sz="2100" b="0">
                <a:latin typeface="Arial" pitchFamily="34" charset="0"/>
                <a:cs typeface="Arial" pitchFamily="34" charset="0"/>
              </a:rPr>
              <a:t>Network</a:t>
            </a:r>
          </a:p>
        </p:txBody>
      </p:sp>
      <p:sp>
        <p:nvSpPr>
          <p:cNvPr id="2500618" name="Line 10"/>
          <p:cNvSpPr>
            <a:spLocks noChangeShapeType="1"/>
          </p:cNvSpPr>
          <p:nvPr/>
        </p:nvSpPr>
        <p:spPr bwMode="auto">
          <a:xfrm rot="19195225">
            <a:off x="6173788" y="4386263"/>
            <a:ext cx="738187"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19" name="Line 11"/>
          <p:cNvSpPr>
            <a:spLocks noChangeShapeType="1"/>
          </p:cNvSpPr>
          <p:nvPr/>
        </p:nvSpPr>
        <p:spPr bwMode="auto">
          <a:xfrm>
            <a:off x="6267450" y="3659188"/>
            <a:ext cx="355600"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pic>
        <p:nvPicPr>
          <p:cNvPr id="513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2876550"/>
            <a:ext cx="12795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0621" name="Line 13"/>
          <p:cNvSpPr>
            <a:spLocks noChangeShapeType="1"/>
          </p:cNvSpPr>
          <p:nvPr/>
        </p:nvSpPr>
        <p:spPr bwMode="auto">
          <a:xfrm rot="19100944">
            <a:off x="5343525" y="2692400"/>
            <a:ext cx="693738" cy="168275"/>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22" name="Line 14"/>
          <p:cNvSpPr>
            <a:spLocks noChangeShapeType="1"/>
          </p:cNvSpPr>
          <p:nvPr/>
        </p:nvSpPr>
        <p:spPr bwMode="auto">
          <a:xfrm>
            <a:off x="5522913" y="3579813"/>
            <a:ext cx="436562"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23" name="Line 15"/>
          <p:cNvSpPr>
            <a:spLocks noChangeShapeType="1"/>
          </p:cNvSpPr>
          <p:nvPr/>
        </p:nvSpPr>
        <p:spPr bwMode="auto">
          <a:xfrm rot="23819718">
            <a:off x="5311775" y="4181475"/>
            <a:ext cx="723900" cy="3810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5136" name="Text Box 16"/>
          <p:cNvSpPr txBox="1">
            <a:spLocks noChangeArrowheads="1"/>
          </p:cNvSpPr>
          <p:nvPr/>
        </p:nvSpPr>
        <p:spPr bwMode="auto">
          <a:xfrm>
            <a:off x="5884863" y="1682750"/>
            <a:ext cx="811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600">
                <a:latin typeface="Arial" pitchFamily="34" charset="0"/>
                <a:cs typeface="Arial" pitchFamily="34" charset="0"/>
              </a:rPr>
              <a:t>Hosts </a:t>
            </a:r>
          </a:p>
        </p:txBody>
      </p:sp>
      <p:sp>
        <p:nvSpPr>
          <p:cNvPr id="5137" name="Text Box 17"/>
          <p:cNvSpPr txBox="1">
            <a:spLocks noChangeArrowheads="1"/>
          </p:cNvSpPr>
          <p:nvPr/>
        </p:nvSpPr>
        <p:spPr bwMode="auto">
          <a:xfrm>
            <a:off x="4405313" y="3122613"/>
            <a:ext cx="11668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a:r>
              <a:rPr lang="en-US" altLang="he-IL" sz="2100" b="0">
                <a:latin typeface="Arial" pitchFamily="34" charset="0"/>
                <a:cs typeface="Arial" pitchFamily="34" charset="0"/>
              </a:rPr>
              <a:t>IP</a:t>
            </a:r>
          </a:p>
          <a:p>
            <a:pPr algn="ctr"/>
            <a:r>
              <a:rPr lang="en-US" altLang="he-IL" sz="2100" b="0">
                <a:latin typeface="Arial" pitchFamily="34" charset="0"/>
                <a:cs typeface="Arial" pitchFamily="34" charset="0"/>
              </a:rPr>
              <a:t>Network</a:t>
            </a:r>
          </a:p>
        </p:txBody>
      </p:sp>
      <p:pic>
        <p:nvPicPr>
          <p:cNvPr id="5138"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3325" y="1828800"/>
            <a:ext cx="458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1738" y="2584450"/>
            <a:ext cx="4587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5388" y="3305175"/>
            <a:ext cx="4587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965575"/>
            <a:ext cx="458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Text Box 22"/>
          <p:cNvSpPr txBox="1">
            <a:spLocks noChangeArrowheads="1"/>
          </p:cNvSpPr>
          <p:nvPr/>
        </p:nvSpPr>
        <p:spPr bwMode="auto">
          <a:xfrm>
            <a:off x="3773488" y="1371600"/>
            <a:ext cx="9826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r>
              <a:rPr lang="en-US" altLang="he-IL" sz="1600">
                <a:latin typeface="Arial" pitchFamily="34" charset="0"/>
                <a:cs typeface="Arial" pitchFamily="34" charset="0"/>
              </a:rPr>
              <a:t>Clients  </a:t>
            </a:r>
          </a:p>
        </p:txBody>
      </p:sp>
      <p:sp>
        <p:nvSpPr>
          <p:cNvPr id="2500631" name="Line 23"/>
          <p:cNvSpPr>
            <a:spLocks noChangeShapeType="1"/>
          </p:cNvSpPr>
          <p:nvPr/>
        </p:nvSpPr>
        <p:spPr bwMode="auto">
          <a:xfrm rot="2328326">
            <a:off x="4035425" y="2624138"/>
            <a:ext cx="693738" cy="5715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32" name="Line 24"/>
          <p:cNvSpPr>
            <a:spLocks noChangeShapeType="1"/>
          </p:cNvSpPr>
          <p:nvPr/>
        </p:nvSpPr>
        <p:spPr bwMode="auto">
          <a:xfrm rot="2328326" flipV="1">
            <a:off x="4064000" y="3214688"/>
            <a:ext cx="331788" cy="2063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33" name="Line 25"/>
          <p:cNvSpPr>
            <a:spLocks noChangeShapeType="1"/>
          </p:cNvSpPr>
          <p:nvPr/>
        </p:nvSpPr>
        <p:spPr bwMode="auto">
          <a:xfrm>
            <a:off x="4106863" y="3608388"/>
            <a:ext cx="223837" cy="158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34" name="Line 26"/>
          <p:cNvSpPr>
            <a:spLocks noChangeShapeType="1"/>
          </p:cNvSpPr>
          <p:nvPr/>
        </p:nvSpPr>
        <p:spPr bwMode="auto">
          <a:xfrm rot="19195225" flipV="1">
            <a:off x="4000500" y="4437063"/>
            <a:ext cx="873125" cy="4445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0635" name="Line 27"/>
          <p:cNvSpPr>
            <a:spLocks noChangeShapeType="1"/>
          </p:cNvSpPr>
          <p:nvPr/>
        </p:nvSpPr>
        <p:spPr bwMode="auto">
          <a:xfrm rot="19195225">
            <a:off x="4035425" y="3954463"/>
            <a:ext cx="452438" cy="134937"/>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pic>
        <p:nvPicPr>
          <p:cNvPr id="5148"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5388" y="4665663"/>
            <a:ext cx="4587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0637" name="Line 29"/>
          <p:cNvSpPr>
            <a:spLocks noChangeShapeType="1"/>
          </p:cNvSpPr>
          <p:nvPr/>
        </p:nvSpPr>
        <p:spPr bwMode="auto">
          <a:xfrm rot="2328326">
            <a:off x="6265863" y="2933700"/>
            <a:ext cx="585787" cy="12700"/>
          </a:xfrm>
          <a:prstGeom prst="line">
            <a:avLst/>
          </a:prstGeom>
          <a:noFill/>
          <a:ln w="38100">
            <a:solidFill>
              <a:srgbClr val="0000FF"/>
            </a:solidFill>
            <a:round/>
            <a:headEnd/>
            <a:tailEnd/>
          </a:ln>
          <a:effectLst/>
        </p:spPr>
        <p:txBody>
          <a:bodyPr wrap="none" anchor="ct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5150" name="Text Box 30"/>
          <p:cNvSpPr txBox="1">
            <a:spLocks noChangeArrowheads="1"/>
          </p:cNvSpPr>
          <p:nvPr/>
        </p:nvSpPr>
        <p:spPr bwMode="auto">
          <a:xfrm>
            <a:off x="7961313" y="4700588"/>
            <a:ext cx="9461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82" tIns="47891" rIns="95782" bIns="47891">
            <a:spAutoFit/>
          </a:bodyPr>
          <a:lstStyle>
            <a:lvl1pPr defTabSz="957263" eaLnBrk="0" hangingPunct="0">
              <a:defRPr sz="2000" b="1">
                <a:solidFill>
                  <a:schemeClr val="tx1"/>
                </a:solidFill>
                <a:latin typeface="Times New Roman" pitchFamily="18" charset="0"/>
                <a:ea typeface="新細明體" pitchFamily="18" charset="-120"/>
              </a:defRPr>
            </a:lvl1pPr>
            <a:lvl2pPr marL="742950" indent="-285750" defTabSz="957263" eaLnBrk="0" hangingPunct="0">
              <a:defRPr sz="2000" b="1">
                <a:solidFill>
                  <a:schemeClr val="tx1"/>
                </a:solidFill>
                <a:latin typeface="Times New Roman" pitchFamily="18" charset="0"/>
                <a:ea typeface="新細明體" pitchFamily="18" charset="-120"/>
              </a:defRPr>
            </a:lvl2pPr>
            <a:lvl3pPr marL="1143000" indent="-228600" defTabSz="957263" eaLnBrk="0" hangingPunct="0">
              <a:defRPr sz="2000" b="1">
                <a:solidFill>
                  <a:schemeClr val="tx1"/>
                </a:solidFill>
                <a:latin typeface="Times New Roman" pitchFamily="18" charset="0"/>
                <a:ea typeface="新細明體" pitchFamily="18" charset="-120"/>
              </a:defRPr>
            </a:lvl3pPr>
            <a:lvl4pPr marL="1600200" indent="-228600" defTabSz="957263" eaLnBrk="0" hangingPunct="0">
              <a:defRPr sz="2000" b="1">
                <a:solidFill>
                  <a:schemeClr val="tx1"/>
                </a:solidFill>
                <a:latin typeface="Times New Roman" pitchFamily="18" charset="0"/>
                <a:ea typeface="新細明體" pitchFamily="18" charset="-120"/>
              </a:defRPr>
            </a:lvl4pPr>
            <a:lvl5pPr marL="2057400" indent="-228600" defTabSz="957263" eaLnBrk="0" hangingPunct="0">
              <a:defRPr sz="2000" b="1">
                <a:solidFill>
                  <a:schemeClr val="tx1"/>
                </a:solidFill>
                <a:latin typeface="Times New Roman" pitchFamily="18" charset="0"/>
                <a:ea typeface="新細明體" pitchFamily="18" charset="-120"/>
              </a:defRPr>
            </a:lvl5pPr>
            <a:lvl6pPr marL="25146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defTabSz="957263"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nSpc>
                <a:spcPct val="85000"/>
              </a:lnSpc>
            </a:pPr>
            <a:r>
              <a:rPr lang="en-US" altLang="he-IL" sz="1600">
                <a:latin typeface="Arial" pitchFamily="34" charset="0"/>
                <a:cs typeface="Arial" pitchFamily="34" charset="0"/>
              </a:rPr>
              <a:t>Shared</a:t>
            </a:r>
          </a:p>
          <a:p>
            <a:pPr>
              <a:lnSpc>
                <a:spcPct val="85000"/>
              </a:lnSpc>
            </a:pPr>
            <a:r>
              <a:rPr lang="en-US" altLang="he-IL" sz="1600">
                <a:latin typeface="Arial" pitchFamily="34" charset="0"/>
                <a:cs typeface="Arial" pitchFamily="34" charset="0"/>
              </a:rPr>
              <a:t>Storage</a:t>
            </a:r>
          </a:p>
        </p:txBody>
      </p:sp>
      <p:pic>
        <p:nvPicPr>
          <p:cNvPr id="5151" name="Picture 3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62975" y="3087688"/>
            <a:ext cx="40798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52" name="Group 32"/>
          <p:cNvGrpSpPr>
            <a:grpSpLocks/>
          </p:cNvGrpSpPr>
          <p:nvPr/>
        </p:nvGrpSpPr>
        <p:grpSpPr bwMode="auto">
          <a:xfrm>
            <a:off x="8621713" y="3911600"/>
            <a:ext cx="282575" cy="304800"/>
            <a:chOff x="3013" y="2425"/>
            <a:chExt cx="369" cy="296"/>
          </a:xfrm>
        </p:grpSpPr>
        <p:sp>
          <p:nvSpPr>
            <p:cNvPr id="2500641" name="Oval 33"/>
            <p:cNvSpPr>
              <a:spLocks noChangeArrowheads="1"/>
            </p:cNvSpPr>
            <p:nvPr/>
          </p:nvSpPr>
          <p:spPr bwMode="auto">
            <a:xfrm>
              <a:off x="3019" y="2666"/>
              <a:ext cx="363" cy="55"/>
            </a:xfrm>
            <a:prstGeom prst="ellipse">
              <a:avLst/>
            </a:prstGeom>
            <a:gradFill rotWithShape="0">
              <a:gsLst>
                <a:gs pos="0">
                  <a:srgbClr val="3366FF">
                    <a:gamma/>
                    <a:shade val="49804"/>
                    <a:invGamma/>
                  </a:srgbClr>
                </a:gs>
                <a:gs pos="50000">
                  <a:srgbClr val="3366FF"/>
                </a:gs>
                <a:gs pos="100000">
                  <a:srgbClr val="3366FF">
                    <a:gamma/>
                    <a:shade val="49804"/>
                    <a:invGamma/>
                  </a:srgbClr>
                </a:gs>
              </a:gsLst>
              <a:lin ang="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42" name="Rectangle 34"/>
            <p:cNvSpPr>
              <a:spLocks noChangeArrowheads="1"/>
            </p:cNvSpPr>
            <p:nvPr/>
          </p:nvSpPr>
          <p:spPr bwMode="auto">
            <a:xfrm>
              <a:off x="3015" y="2457"/>
              <a:ext cx="367" cy="236"/>
            </a:xfrm>
            <a:prstGeom prst="rect">
              <a:avLst/>
            </a:prstGeom>
            <a:gradFill rotWithShape="0">
              <a:gsLst>
                <a:gs pos="0">
                  <a:srgbClr val="3366FF">
                    <a:gamma/>
                    <a:shade val="49804"/>
                    <a:invGamma/>
                  </a:srgbClr>
                </a:gs>
                <a:gs pos="50000">
                  <a:srgbClr val="3366FF"/>
                </a:gs>
                <a:gs pos="100000">
                  <a:srgbClr val="3366FF">
                    <a:gamma/>
                    <a:shade val="49804"/>
                    <a:invGamma/>
                  </a:srgbClr>
                </a:gs>
              </a:gsLst>
              <a:lin ang="0" scaled="1"/>
            </a:gradFill>
            <a:ln w="12700">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43" name="Oval 35"/>
            <p:cNvSpPr>
              <a:spLocks noChangeArrowheads="1"/>
            </p:cNvSpPr>
            <p:nvPr/>
          </p:nvSpPr>
          <p:spPr bwMode="auto">
            <a:xfrm>
              <a:off x="3013" y="2425"/>
              <a:ext cx="361" cy="55"/>
            </a:xfrm>
            <a:prstGeom prst="ellipse">
              <a:avLst/>
            </a:prstGeom>
            <a:gradFill rotWithShape="0">
              <a:gsLst>
                <a:gs pos="0">
                  <a:srgbClr val="3366FF"/>
                </a:gs>
                <a:gs pos="100000">
                  <a:srgbClr val="3366FF">
                    <a:gamma/>
                    <a:shade val="49804"/>
                    <a:invGamma/>
                  </a:srgbClr>
                </a:gs>
              </a:gsLst>
              <a:lin ang="5400000" scaled="1"/>
            </a:gra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5153" name="Group 36"/>
          <p:cNvGrpSpPr>
            <a:grpSpLocks/>
          </p:cNvGrpSpPr>
          <p:nvPr/>
        </p:nvGrpSpPr>
        <p:grpSpPr bwMode="auto">
          <a:xfrm>
            <a:off x="8621713" y="3530600"/>
            <a:ext cx="282575" cy="304800"/>
            <a:chOff x="3013" y="2425"/>
            <a:chExt cx="369" cy="296"/>
          </a:xfrm>
        </p:grpSpPr>
        <p:sp>
          <p:nvSpPr>
            <p:cNvPr id="2500645" name="Oval 37"/>
            <p:cNvSpPr>
              <a:spLocks noChangeArrowheads="1"/>
            </p:cNvSpPr>
            <p:nvPr/>
          </p:nvSpPr>
          <p:spPr bwMode="auto">
            <a:xfrm>
              <a:off x="3019" y="2666"/>
              <a:ext cx="363" cy="55"/>
            </a:xfrm>
            <a:prstGeom prst="ellipse">
              <a:avLst/>
            </a:prstGeom>
            <a:solidFill>
              <a:srgbClr val="008000"/>
            </a:soli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46" name="Rectangle 38"/>
            <p:cNvSpPr>
              <a:spLocks noChangeArrowheads="1"/>
            </p:cNvSpPr>
            <p:nvPr/>
          </p:nvSpPr>
          <p:spPr bwMode="auto">
            <a:xfrm>
              <a:off x="3015" y="2457"/>
              <a:ext cx="367" cy="236"/>
            </a:xfrm>
            <a:prstGeom prst="rect">
              <a:avLst/>
            </a:prstGeom>
            <a:solidFill>
              <a:srgbClr val="008000"/>
            </a:solidFill>
            <a:ln w="12700">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47" name="Oval 39"/>
            <p:cNvSpPr>
              <a:spLocks noChangeArrowheads="1"/>
            </p:cNvSpPr>
            <p:nvPr/>
          </p:nvSpPr>
          <p:spPr bwMode="auto">
            <a:xfrm>
              <a:off x="3013" y="2425"/>
              <a:ext cx="361" cy="55"/>
            </a:xfrm>
            <a:prstGeom prst="ellipse">
              <a:avLst/>
            </a:prstGeom>
            <a:solidFill>
              <a:srgbClr val="008000"/>
            </a:soli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grpSp>
        <p:nvGrpSpPr>
          <p:cNvPr id="5154" name="Group 40"/>
          <p:cNvGrpSpPr>
            <a:grpSpLocks/>
          </p:cNvGrpSpPr>
          <p:nvPr/>
        </p:nvGrpSpPr>
        <p:grpSpPr bwMode="auto">
          <a:xfrm>
            <a:off x="8621713" y="3149600"/>
            <a:ext cx="282575" cy="304800"/>
            <a:chOff x="3013" y="2425"/>
            <a:chExt cx="369" cy="296"/>
          </a:xfrm>
        </p:grpSpPr>
        <p:sp>
          <p:nvSpPr>
            <p:cNvPr id="2500649" name="Oval 41"/>
            <p:cNvSpPr>
              <a:spLocks noChangeArrowheads="1"/>
            </p:cNvSpPr>
            <p:nvPr/>
          </p:nvSpPr>
          <p:spPr bwMode="auto">
            <a:xfrm>
              <a:off x="3019" y="2666"/>
              <a:ext cx="363" cy="55"/>
            </a:xfrm>
            <a:prstGeom prst="ellipse">
              <a:avLst/>
            </a:prstGeom>
            <a:solidFill>
              <a:srgbClr val="FF9900"/>
            </a:soli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50" name="Rectangle 42"/>
            <p:cNvSpPr>
              <a:spLocks noChangeArrowheads="1"/>
            </p:cNvSpPr>
            <p:nvPr/>
          </p:nvSpPr>
          <p:spPr bwMode="auto">
            <a:xfrm>
              <a:off x="3015" y="2457"/>
              <a:ext cx="367" cy="236"/>
            </a:xfrm>
            <a:prstGeom prst="rect">
              <a:avLst/>
            </a:prstGeom>
            <a:solidFill>
              <a:srgbClr val="FF9900"/>
            </a:solidFill>
            <a:ln w="12700">
              <a:solidFill>
                <a:schemeClr val="tx1"/>
              </a:solid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500651" name="Oval 43"/>
            <p:cNvSpPr>
              <a:spLocks noChangeArrowheads="1"/>
            </p:cNvSpPr>
            <p:nvPr/>
          </p:nvSpPr>
          <p:spPr bwMode="auto">
            <a:xfrm>
              <a:off x="3013" y="2425"/>
              <a:ext cx="361" cy="55"/>
            </a:xfrm>
            <a:prstGeom prst="ellipse">
              <a:avLst/>
            </a:prstGeom>
            <a:solidFill>
              <a:srgbClr val="FF9900"/>
            </a:solidFill>
            <a:ln w="12700">
              <a:solidFill>
                <a:schemeClr val="tx1"/>
              </a:solidFill>
              <a:round/>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grpSp>
    </p:spTree>
    <p:extLst>
      <p:ext uri="{BB962C8B-B14F-4D97-AF65-F5344CB8AC3E}">
        <p14:creationId xmlns:p14="http://schemas.microsoft.com/office/powerpoint/2010/main" val="26579447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09600"/>
            <a:ext cx="7772400" cy="609600"/>
          </a:xfrm>
        </p:spPr>
        <p:txBody>
          <a:bodyPr>
            <a:noAutofit/>
          </a:bodyPr>
          <a:lstStyle/>
          <a:p>
            <a:r>
              <a:rPr lang="en-US" altLang="zh-TW" sz="3600" dirty="0" smtClean="0">
                <a:solidFill>
                  <a:srgbClr val="002060"/>
                </a:solidFill>
                <a:effectLst>
                  <a:outerShdw blurRad="38100" dist="38100" dir="2700000" algn="tl">
                    <a:srgbClr val="000000">
                      <a:alpha val="43137"/>
                    </a:srgbClr>
                  </a:outerShdw>
                </a:effectLst>
                <a:latin typeface="Monotype Corsiva" pitchFamily="66" charset="0"/>
                <a:ea typeface="新細明體" pitchFamily="18" charset="-120"/>
              </a:rPr>
              <a:t>SAN (Storage Area Network)</a:t>
            </a:r>
          </a:p>
        </p:txBody>
      </p:sp>
      <p:sp>
        <p:nvSpPr>
          <p:cNvPr id="27651" name="Rectangle 3"/>
          <p:cNvSpPr>
            <a:spLocks noGrp="1" noChangeArrowheads="1"/>
          </p:cNvSpPr>
          <p:nvPr>
            <p:ph type="body" idx="1"/>
          </p:nvPr>
        </p:nvSpPr>
        <p:spPr>
          <a:xfrm>
            <a:off x="685800" y="1600200"/>
            <a:ext cx="7772400" cy="4495800"/>
          </a:xfrm>
        </p:spPr>
        <p:txBody>
          <a:bodyPr/>
          <a:lstStyle/>
          <a:p>
            <a:pPr>
              <a:lnSpc>
                <a:spcPct val="90000"/>
              </a:lnSpc>
              <a:buFontTx/>
              <a:buNone/>
            </a:pPr>
            <a:endParaRPr lang="en-US" altLang="zh-TW" sz="2400" smtClean="0">
              <a:ea typeface="新細明體" pitchFamily="18" charset="-120"/>
            </a:endParaRPr>
          </a:p>
          <a:p>
            <a:pPr algn="ctr">
              <a:lnSpc>
                <a:spcPct val="90000"/>
              </a:lnSpc>
              <a:buFontTx/>
              <a:buNone/>
            </a:pPr>
            <a:r>
              <a:rPr lang="en-US" altLang="zh-TW" sz="2400" smtClean="0">
                <a:solidFill>
                  <a:srgbClr val="0000CC"/>
                </a:solidFill>
                <a:ea typeface="新細明體" pitchFamily="18" charset="-120"/>
              </a:rPr>
              <a:t>what is it?</a:t>
            </a:r>
          </a:p>
          <a:p>
            <a:pPr algn="ctr">
              <a:lnSpc>
                <a:spcPct val="90000"/>
              </a:lnSpc>
              <a:buFontTx/>
              <a:buNone/>
            </a:pPr>
            <a:endParaRPr lang="en-US" altLang="zh-TW" sz="2400" smtClean="0">
              <a:solidFill>
                <a:srgbClr val="0000CC"/>
              </a:solidFill>
              <a:ea typeface="新細明體" pitchFamily="18" charset="-120"/>
            </a:endParaRPr>
          </a:p>
          <a:p>
            <a:pPr algn="ctr">
              <a:lnSpc>
                <a:spcPct val="115000"/>
              </a:lnSpc>
              <a:buFontTx/>
              <a:buNone/>
            </a:pPr>
            <a:r>
              <a:rPr lang="en-US" altLang="zh-TW" sz="2400" smtClean="0">
                <a:ea typeface="新細明體" pitchFamily="18" charset="-120"/>
              </a:rPr>
              <a:t>In short, SAN is essentially just another type of network, consisting of storage components (instead of computers), one or more interfaces, and interface extension technologies.  The storage units communicate in much the same form and function as computers communicate on a LAN.</a:t>
            </a:r>
          </a:p>
        </p:txBody>
      </p:sp>
    </p:spTree>
    <p:extLst>
      <p:ext uri="{BB962C8B-B14F-4D97-AF65-F5344CB8AC3E}">
        <p14:creationId xmlns:p14="http://schemas.microsoft.com/office/powerpoint/2010/main" val="94135428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Advantages of SANs</a:t>
            </a:r>
          </a:p>
        </p:txBody>
      </p:sp>
      <p:sp>
        <p:nvSpPr>
          <p:cNvPr id="28675" name="Rectangle 3"/>
          <p:cNvSpPr>
            <a:spLocks noGrp="1" noChangeArrowheads="1"/>
          </p:cNvSpPr>
          <p:nvPr>
            <p:ph type="body" idx="1"/>
          </p:nvPr>
        </p:nvSpPr>
        <p:spPr/>
        <p:txBody>
          <a:bodyPr/>
          <a:lstStyle/>
          <a:p>
            <a:r>
              <a:rPr lang="en-US" altLang="zh-TW" smtClean="0">
                <a:ea typeface="新細明體" pitchFamily="18" charset="-120"/>
              </a:rPr>
              <a:t>Superior Performance</a:t>
            </a:r>
          </a:p>
          <a:p>
            <a:r>
              <a:rPr lang="en-US" altLang="zh-TW" smtClean="0">
                <a:ea typeface="新細明體" pitchFamily="18" charset="-120"/>
              </a:rPr>
              <a:t>Reduces Network bottlenecks</a:t>
            </a:r>
          </a:p>
          <a:p>
            <a:r>
              <a:rPr lang="en-US" altLang="zh-TW" smtClean="0">
                <a:ea typeface="新細明體" pitchFamily="18" charset="-120"/>
              </a:rPr>
              <a:t>Highly Scalable</a:t>
            </a:r>
          </a:p>
          <a:p>
            <a:r>
              <a:rPr lang="en-US" altLang="zh-TW" smtClean="0">
                <a:ea typeface="新細明體" pitchFamily="18" charset="-120"/>
              </a:rPr>
              <a:t>Allows backup of storage devices with minimal impact on production operations</a:t>
            </a:r>
          </a:p>
          <a:p>
            <a:r>
              <a:rPr lang="en-US" altLang="zh-TW" smtClean="0">
                <a:ea typeface="新細明體" pitchFamily="18" charset="-120"/>
              </a:rPr>
              <a:t>Flexibility in configuration</a:t>
            </a:r>
          </a:p>
        </p:txBody>
      </p:sp>
    </p:spTree>
    <p:extLst>
      <p:ext uri="{BB962C8B-B14F-4D97-AF65-F5344CB8AC3E}">
        <p14:creationId xmlns:p14="http://schemas.microsoft.com/office/powerpoint/2010/main" val="220903078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b="1" smtClean="0">
                <a:solidFill>
                  <a:srgbClr val="FF3300"/>
                </a:solidFill>
                <a:ea typeface="新細明體" pitchFamily="18" charset="-120"/>
              </a:rPr>
              <a:t>Additional Benefits of SANs</a:t>
            </a:r>
          </a:p>
        </p:txBody>
      </p:sp>
      <p:sp>
        <p:nvSpPr>
          <p:cNvPr id="29699" name="Rectangle 3"/>
          <p:cNvSpPr>
            <a:spLocks noGrp="1" noChangeArrowheads="1"/>
          </p:cNvSpPr>
          <p:nvPr>
            <p:ph type="body" sz="half" idx="1"/>
          </p:nvPr>
        </p:nvSpPr>
        <p:spPr>
          <a:xfrm>
            <a:off x="838200" y="1143000"/>
            <a:ext cx="4584700" cy="425450"/>
          </a:xfrm>
        </p:spPr>
        <p:txBody>
          <a:bodyPr/>
          <a:lstStyle/>
          <a:p>
            <a:pPr marL="0" indent="0"/>
            <a:r>
              <a:rPr lang="en-US" altLang="zh-TW" sz="2100" b="1" smtClean="0">
                <a:solidFill>
                  <a:srgbClr val="737E1F"/>
                </a:solidFill>
                <a:ea typeface="新細明體" pitchFamily="18" charset="-120"/>
              </a:rPr>
              <a:t>Storage Area Network (SAN)</a:t>
            </a:r>
          </a:p>
        </p:txBody>
      </p:sp>
      <p:sp>
        <p:nvSpPr>
          <p:cNvPr id="29700" name="Rectangle 4"/>
          <p:cNvSpPr>
            <a:spLocks noChangeArrowheads="1"/>
          </p:cNvSpPr>
          <p:nvPr/>
        </p:nvSpPr>
        <p:spPr bwMode="auto">
          <a:xfrm>
            <a:off x="5791200" y="1371600"/>
            <a:ext cx="2967038"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buFontTx/>
              <a:buChar char="•"/>
            </a:pPr>
            <a:r>
              <a:rPr lang="en-US" altLang="zh-TW" sz="1900" b="0"/>
              <a:t> Server Consolidation</a:t>
            </a:r>
          </a:p>
          <a:p>
            <a:pPr eaLnBrk="0" hangingPunct="0">
              <a:spcBef>
                <a:spcPct val="20000"/>
              </a:spcBef>
              <a:buFontTx/>
              <a:buChar char="•"/>
            </a:pPr>
            <a:endParaRPr lang="en-US" altLang="zh-TW" sz="600" b="0"/>
          </a:p>
          <a:p>
            <a:pPr eaLnBrk="0" hangingPunct="0">
              <a:spcBef>
                <a:spcPct val="20000"/>
              </a:spcBef>
              <a:buFontTx/>
              <a:buChar char="•"/>
            </a:pPr>
            <a:r>
              <a:rPr lang="en-US" altLang="zh-TW" sz="1900" b="0"/>
              <a:t> Storage Consolidation</a:t>
            </a:r>
          </a:p>
          <a:p>
            <a:pPr eaLnBrk="0" hangingPunct="0">
              <a:spcBef>
                <a:spcPct val="20000"/>
              </a:spcBef>
              <a:buFontTx/>
              <a:buChar char="•"/>
            </a:pPr>
            <a:endParaRPr lang="en-US" altLang="zh-TW" sz="600" b="0"/>
          </a:p>
          <a:p>
            <a:pPr eaLnBrk="0" hangingPunct="0">
              <a:spcBef>
                <a:spcPct val="20000"/>
              </a:spcBef>
              <a:buFontTx/>
              <a:buChar char="•"/>
            </a:pPr>
            <a:r>
              <a:rPr lang="en-US" altLang="zh-TW" sz="1900" b="0"/>
              <a:t> Storage Flexibility and Management</a:t>
            </a:r>
          </a:p>
          <a:p>
            <a:pPr eaLnBrk="0" hangingPunct="0">
              <a:spcBef>
                <a:spcPct val="20000"/>
              </a:spcBef>
              <a:buFontTx/>
              <a:buChar char="•"/>
            </a:pPr>
            <a:endParaRPr lang="en-US" altLang="zh-TW" sz="600" b="0"/>
          </a:p>
          <a:p>
            <a:pPr eaLnBrk="0" hangingPunct="0">
              <a:spcBef>
                <a:spcPct val="20000"/>
              </a:spcBef>
              <a:buFontTx/>
              <a:buChar char="•"/>
            </a:pPr>
            <a:r>
              <a:rPr lang="en-US" altLang="zh-TW" sz="1900" b="0"/>
              <a:t> LAN Free backup and archive</a:t>
            </a:r>
          </a:p>
          <a:p>
            <a:pPr eaLnBrk="0" hangingPunct="0">
              <a:spcBef>
                <a:spcPct val="20000"/>
              </a:spcBef>
              <a:buFontTx/>
              <a:buChar char="•"/>
            </a:pPr>
            <a:endParaRPr lang="en-US" altLang="zh-TW" sz="600" b="0"/>
          </a:p>
          <a:p>
            <a:pPr eaLnBrk="0" hangingPunct="0">
              <a:spcBef>
                <a:spcPct val="20000"/>
              </a:spcBef>
              <a:buFontTx/>
              <a:buChar char="•"/>
            </a:pPr>
            <a:r>
              <a:rPr lang="en-US" altLang="zh-TW" sz="1900" b="0"/>
              <a:t> Modern data protection (change from traditional tape backup to snap-shot, archive, geographically separate mirrored storage)</a:t>
            </a:r>
          </a:p>
        </p:txBody>
      </p:sp>
      <p:grpSp>
        <p:nvGrpSpPr>
          <p:cNvPr id="29701" name="Group 5"/>
          <p:cNvGrpSpPr>
            <a:grpSpLocks/>
          </p:cNvGrpSpPr>
          <p:nvPr/>
        </p:nvGrpSpPr>
        <p:grpSpPr bwMode="auto">
          <a:xfrm>
            <a:off x="609600" y="1905000"/>
            <a:ext cx="4710113" cy="3363913"/>
            <a:chOff x="948" y="1438"/>
            <a:chExt cx="2967" cy="2119"/>
          </a:xfrm>
        </p:grpSpPr>
        <p:sp>
          <p:nvSpPr>
            <p:cNvPr id="2503686" name="Rectangle 6"/>
            <p:cNvSpPr>
              <a:spLocks noChangeArrowheads="1"/>
            </p:cNvSpPr>
            <p:nvPr/>
          </p:nvSpPr>
          <p:spPr bwMode="auto">
            <a:xfrm>
              <a:off x="948" y="1438"/>
              <a:ext cx="2967" cy="2119"/>
            </a:xfrm>
            <a:prstGeom prst="rect">
              <a:avLst/>
            </a:prstGeom>
            <a:solidFill>
              <a:schemeClr val="bg1">
                <a:lumMod val="85000"/>
              </a:schemeClr>
            </a:solidFill>
            <a:ln w="9525">
              <a:noFill/>
              <a:miter lim="800000"/>
              <a:headEnd/>
              <a:tailEnd/>
            </a:ln>
            <a:effectLst/>
          </p:spPr>
          <p:txBody>
            <a:bodyPr wrap="none" anchor="ctr"/>
            <a:lstStyle/>
            <a:p>
              <a:pPr algn="ctr" eaLnBrk="0" hangingPunct="0">
                <a:defRPr/>
              </a:pPr>
              <a:endParaRPr lang="zh-TW" altLang="en-US" sz="2400">
                <a:effectLst>
                  <a:outerShdw blurRad="38100" dist="38100" dir="2700000" algn="tl">
                    <a:srgbClr val="FFFFFF"/>
                  </a:outerShdw>
                </a:effectLst>
              </a:endParaRPr>
            </a:p>
          </p:txBody>
        </p:sp>
        <p:sp>
          <p:nvSpPr>
            <p:cNvPr id="29703" name="Text Box 7"/>
            <p:cNvSpPr txBox="1">
              <a:spLocks noChangeArrowheads="1"/>
            </p:cNvSpPr>
            <p:nvPr/>
          </p:nvSpPr>
          <p:spPr bwMode="auto">
            <a:xfrm>
              <a:off x="1564" y="2049"/>
              <a:ext cx="9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dirty="0">
                  <a:solidFill>
                    <a:schemeClr val="tx2"/>
                  </a:solidFill>
                  <a:latin typeface="Trebuchet MS" pitchFamily="34" charset="0"/>
                </a:rPr>
                <a:t>Windows NT/2K</a:t>
              </a:r>
            </a:p>
          </p:txBody>
        </p:sp>
        <p:sp>
          <p:nvSpPr>
            <p:cNvPr id="29704" name="Text Box 8"/>
            <p:cNvSpPr txBox="1">
              <a:spLocks noChangeArrowheads="1"/>
            </p:cNvSpPr>
            <p:nvPr/>
          </p:nvSpPr>
          <p:spPr bwMode="auto">
            <a:xfrm>
              <a:off x="1706" y="3256"/>
              <a:ext cx="7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dirty="0">
                  <a:solidFill>
                    <a:schemeClr val="tx2"/>
                  </a:solidFill>
                  <a:latin typeface="Trebuchet MS" pitchFamily="34" charset="0"/>
                </a:rPr>
                <a:t>Linux/Unix</a:t>
              </a:r>
            </a:p>
          </p:txBody>
        </p:sp>
        <p:sp>
          <p:nvSpPr>
            <p:cNvPr id="29705" name="Text Box 9"/>
            <p:cNvSpPr txBox="1">
              <a:spLocks noChangeArrowheads="1"/>
            </p:cNvSpPr>
            <p:nvPr/>
          </p:nvSpPr>
          <p:spPr bwMode="auto">
            <a:xfrm>
              <a:off x="987" y="2679"/>
              <a:ext cx="9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ctr" eaLnBrk="1" hangingPunct="1">
                <a:spcBef>
                  <a:spcPct val="50000"/>
                </a:spcBef>
              </a:pPr>
              <a:r>
                <a:rPr lang="en-US" altLang="zh-TW" sz="1200" b="0" dirty="0">
                  <a:solidFill>
                    <a:schemeClr val="tx2"/>
                  </a:solidFill>
                  <a:latin typeface="Trebuchet MS" pitchFamily="34" charset="0"/>
                </a:rPr>
                <a:t>Netware</a:t>
              </a:r>
            </a:p>
          </p:txBody>
        </p:sp>
        <p:pic>
          <p:nvPicPr>
            <p:cNvPr id="29706" name="Picture 10"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 y="1647"/>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1"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 y="1605"/>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2"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 y="2854"/>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13"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 y="2812"/>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3694" name="Line 14"/>
            <p:cNvSpPr>
              <a:spLocks noChangeShapeType="1"/>
            </p:cNvSpPr>
            <p:nvPr/>
          </p:nvSpPr>
          <p:spPr bwMode="auto">
            <a:xfrm>
              <a:off x="1710" y="2506"/>
              <a:ext cx="1628" cy="0"/>
            </a:xfrm>
            <a:prstGeom prst="line">
              <a:avLst/>
            </a:prstGeom>
            <a:noFill/>
            <a:ln w="44450" cap="rnd">
              <a:solidFill>
                <a:schemeClr val="tx2"/>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9711" name="Text Box 15"/>
            <p:cNvSpPr txBox="1">
              <a:spLocks noChangeArrowheads="1"/>
            </p:cNvSpPr>
            <p:nvPr/>
          </p:nvSpPr>
          <p:spPr bwMode="auto">
            <a:xfrm>
              <a:off x="2276" y="2678"/>
              <a:ext cx="6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itchFamily="18" charset="0"/>
                  <a:ea typeface="新細明體" pitchFamily="18" charset="-120"/>
                </a:defRPr>
              </a:lvl1pPr>
              <a:lvl2pPr marL="742950" indent="-285750" eaLnBrk="0" hangingPunct="0">
                <a:defRPr sz="2000" b="1">
                  <a:solidFill>
                    <a:schemeClr val="tx1"/>
                  </a:solidFill>
                  <a:latin typeface="Times New Roman" pitchFamily="18" charset="0"/>
                  <a:ea typeface="新細明體" pitchFamily="18" charset="-120"/>
                </a:defRPr>
              </a:lvl2pPr>
              <a:lvl3pPr marL="1143000" indent="-228600" eaLnBrk="0" hangingPunct="0">
                <a:defRPr sz="2000" b="1">
                  <a:solidFill>
                    <a:schemeClr val="tx1"/>
                  </a:solidFill>
                  <a:latin typeface="Times New Roman" pitchFamily="18" charset="0"/>
                  <a:ea typeface="新細明體" pitchFamily="18" charset="-120"/>
                </a:defRPr>
              </a:lvl3pPr>
              <a:lvl4pPr marL="1600200" indent="-228600" eaLnBrk="0" hangingPunct="0">
                <a:defRPr sz="2000" b="1">
                  <a:solidFill>
                    <a:schemeClr val="tx1"/>
                  </a:solidFill>
                  <a:latin typeface="Times New Roman" pitchFamily="18" charset="0"/>
                  <a:ea typeface="新細明體" pitchFamily="18" charset="-120"/>
                </a:defRPr>
              </a:lvl4pPr>
              <a:lvl5pPr marL="2057400" indent="-228600" eaLnBrk="0" hangingPunct="0">
                <a:defRPr sz="2000" b="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000" b="1">
                  <a:solidFill>
                    <a:schemeClr val="tx1"/>
                  </a:solidFill>
                  <a:latin typeface="Times New Roman" pitchFamily="18" charset="0"/>
                  <a:ea typeface="新細明體" pitchFamily="18" charset="-120"/>
                </a:defRPr>
              </a:lvl9pPr>
            </a:lstStyle>
            <a:p>
              <a:pPr algn="r" eaLnBrk="1" hangingPunct="1">
                <a:spcBef>
                  <a:spcPct val="50000"/>
                </a:spcBef>
              </a:pPr>
              <a:r>
                <a:rPr lang="en-US" altLang="zh-TW" sz="1200" b="0">
                  <a:solidFill>
                    <a:schemeClr val="tx2"/>
                  </a:solidFill>
                  <a:latin typeface="Trebuchet MS" pitchFamily="34" charset="0"/>
                </a:rPr>
                <a:t>SAN Switch</a:t>
              </a:r>
            </a:p>
          </p:txBody>
        </p:sp>
        <p:grpSp>
          <p:nvGrpSpPr>
            <p:cNvPr id="29712" name="Group 16"/>
            <p:cNvGrpSpPr>
              <a:grpSpLocks/>
            </p:cNvGrpSpPr>
            <p:nvPr/>
          </p:nvGrpSpPr>
          <p:grpSpPr bwMode="auto">
            <a:xfrm>
              <a:off x="3210" y="1985"/>
              <a:ext cx="626" cy="997"/>
              <a:chOff x="4984" y="536"/>
              <a:chExt cx="297" cy="473"/>
            </a:xfrm>
          </p:grpSpPr>
          <p:pic>
            <p:nvPicPr>
              <p:cNvPr id="29720" name="Picture 17"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 y="818"/>
                <a:ext cx="29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18"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 y="673"/>
                <a:ext cx="29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19" descr="15-Data_can2-3D-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 y="536"/>
                <a:ext cx="29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13" name="Picture 20" descr="09-Desktop-3D-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 y="2277"/>
              <a:ext cx="379"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21" descr="02-Server2-3D-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 y="2235"/>
              <a:ext cx="45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5" name="Picture 22" descr="34-Hub_Switch-3D-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0" y="2203"/>
              <a:ext cx="614"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3703" name="Line 23"/>
            <p:cNvSpPr>
              <a:spLocks noChangeShapeType="1"/>
            </p:cNvSpPr>
            <p:nvPr/>
          </p:nvSpPr>
          <p:spPr bwMode="auto">
            <a:xfrm>
              <a:off x="2286" y="1801"/>
              <a:ext cx="384" cy="0"/>
            </a:xfrm>
            <a:prstGeom prst="line">
              <a:avLst/>
            </a:prstGeom>
            <a:noFill/>
            <a:ln w="44450" cap="rnd">
              <a:solidFill>
                <a:schemeClr val="tx2"/>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3704" name="Line 24"/>
            <p:cNvSpPr>
              <a:spLocks noChangeShapeType="1"/>
            </p:cNvSpPr>
            <p:nvPr/>
          </p:nvSpPr>
          <p:spPr bwMode="auto">
            <a:xfrm>
              <a:off x="2286" y="3026"/>
              <a:ext cx="375" cy="0"/>
            </a:xfrm>
            <a:prstGeom prst="line">
              <a:avLst/>
            </a:prstGeom>
            <a:noFill/>
            <a:ln w="44450" cap="rnd">
              <a:solidFill>
                <a:schemeClr val="tx2"/>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3705" name="Line 25"/>
            <p:cNvSpPr>
              <a:spLocks noChangeShapeType="1"/>
            </p:cNvSpPr>
            <p:nvPr/>
          </p:nvSpPr>
          <p:spPr bwMode="auto">
            <a:xfrm>
              <a:off x="2660" y="1792"/>
              <a:ext cx="0" cy="530"/>
            </a:xfrm>
            <a:prstGeom prst="line">
              <a:avLst/>
            </a:prstGeom>
            <a:noFill/>
            <a:ln w="44450" cap="rnd">
              <a:solidFill>
                <a:schemeClr val="tx2"/>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sp>
          <p:nvSpPr>
            <p:cNvPr id="2503706" name="Line 26"/>
            <p:cNvSpPr>
              <a:spLocks noChangeShapeType="1"/>
            </p:cNvSpPr>
            <p:nvPr/>
          </p:nvSpPr>
          <p:spPr bwMode="auto">
            <a:xfrm>
              <a:off x="2660" y="2870"/>
              <a:ext cx="0" cy="146"/>
            </a:xfrm>
            <a:prstGeom prst="line">
              <a:avLst/>
            </a:prstGeom>
            <a:noFill/>
            <a:ln w="44450" cap="rnd">
              <a:solidFill>
                <a:schemeClr val="tx2"/>
              </a:solidFill>
              <a:prstDash val="sysDot"/>
              <a:round/>
              <a:headEnd/>
              <a:tailEnd/>
            </a:ln>
            <a:effectLst/>
          </p:spPr>
          <p:txBody>
            <a:bodyPr/>
            <a:lstStyle/>
            <a:p>
              <a:pPr algn="ctr" eaLnBrk="0" hangingPunct="0">
                <a:defRPr/>
              </a:pPr>
              <a:endParaRPr lang="zh-TW" altLang="en-US" sz="2400">
                <a:effectLst>
                  <a:outerShdw blurRad="38100" dist="38100" dir="2700000" algn="tl">
                    <a:srgbClr val="000000">
                      <a:alpha val="43137"/>
                    </a:srgbClr>
                  </a:outerShdw>
                </a:effectLst>
                <a:ea typeface="+mn-ea"/>
              </a:endParaRPr>
            </a:p>
          </p:txBody>
        </p:sp>
      </p:grpSp>
    </p:spTree>
    <p:extLst>
      <p:ext uri="{BB962C8B-B14F-4D97-AF65-F5344CB8AC3E}">
        <p14:creationId xmlns:p14="http://schemas.microsoft.com/office/powerpoint/2010/main" val="117488553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04800"/>
            <a:ext cx="7772400" cy="457200"/>
          </a:xfrm>
        </p:spPr>
        <p:txBody>
          <a:bodyPr>
            <a:normAutofit fontScale="90000"/>
          </a:bodyPr>
          <a:lstStyle/>
          <a:p>
            <a:r>
              <a:rPr lang="en-US" altLang="zh-TW" b="1" smtClean="0">
                <a:solidFill>
                  <a:srgbClr val="FF3300"/>
                </a:solidFill>
                <a:ea typeface="新細明體" pitchFamily="18" charset="-120"/>
              </a:rPr>
              <a:t>Additional Benefits of SANs</a:t>
            </a:r>
          </a:p>
        </p:txBody>
      </p:sp>
      <p:sp>
        <p:nvSpPr>
          <p:cNvPr id="30723" name="Rectangle 3"/>
          <p:cNvSpPr>
            <a:spLocks noGrp="1" noChangeArrowheads="1"/>
          </p:cNvSpPr>
          <p:nvPr>
            <p:ph type="body" idx="1"/>
          </p:nvPr>
        </p:nvSpPr>
        <p:spPr>
          <a:xfrm>
            <a:off x="304800" y="990600"/>
            <a:ext cx="8534400" cy="5105400"/>
          </a:xfrm>
        </p:spPr>
        <p:txBody>
          <a:bodyPr/>
          <a:lstStyle/>
          <a:p>
            <a:pPr>
              <a:spcBef>
                <a:spcPct val="35000"/>
              </a:spcBef>
            </a:pPr>
            <a:r>
              <a:rPr lang="en-US" altLang="zh-TW" sz="2200" smtClean="0">
                <a:ea typeface="新細明體" pitchFamily="18" charset="-120"/>
              </a:rPr>
              <a:t>Disks appear to be directly attached to each host</a:t>
            </a:r>
          </a:p>
          <a:p>
            <a:pPr>
              <a:spcBef>
                <a:spcPct val="35000"/>
              </a:spcBef>
            </a:pPr>
            <a:r>
              <a:rPr lang="en-US" altLang="zh-TW" sz="2200" smtClean="0">
                <a:ea typeface="新細明體" pitchFamily="18" charset="-120"/>
              </a:rPr>
              <a:t>Provides potential of direct attached performance over Fibre Channel distances (Uses block level I/O)</a:t>
            </a:r>
          </a:p>
          <a:p>
            <a:pPr>
              <a:spcBef>
                <a:spcPct val="35000"/>
              </a:spcBef>
            </a:pPr>
            <a:r>
              <a:rPr lang="en-US" altLang="zh-TW" sz="2200" smtClean="0">
                <a:ea typeface="新細明體" pitchFamily="18" charset="-120"/>
              </a:rPr>
              <a:t>Provides flexibility of multiple host access</a:t>
            </a:r>
          </a:p>
          <a:p>
            <a:pPr lvl="1">
              <a:spcBef>
                <a:spcPct val="35000"/>
              </a:spcBef>
            </a:pPr>
            <a:r>
              <a:rPr lang="en-US" altLang="zh-TW" sz="2000" smtClean="0">
                <a:ea typeface="新細明體" pitchFamily="18" charset="-120"/>
              </a:rPr>
              <a:t>Storage can be partitioned, with each partition dedicated to a particular host computer</a:t>
            </a:r>
          </a:p>
          <a:p>
            <a:pPr lvl="1">
              <a:spcBef>
                <a:spcPct val="35000"/>
              </a:spcBef>
            </a:pPr>
            <a:r>
              <a:rPr lang="en-US" altLang="zh-TW" sz="2000" smtClean="0">
                <a:ea typeface="新細明體" pitchFamily="18" charset="-120"/>
              </a:rPr>
              <a:t>Storage can be shared among a heterogeneous set of host computers</a:t>
            </a:r>
          </a:p>
          <a:p>
            <a:pPr>
              <a:spcBef>
                <a:spcPct val="35000"/>
              </a:spcBef>
            </a:pPr>
            <a:r>
              <a:rPr lang="en-US" altLang="zh-TW" sz="2200" smtClean="0">
                <a:ea typeface="新細明體" pitchFamily="18" charset="-120"/>
              </a:rPr>
              <a:t>Economies of scale can reduce management costs by allowing administration of a centralized pool of storage and allocating storage to projects on an as-needed basis</a:t>
            </a:r>
          </a:p>
          <a:p>
            <a:pPr>
              <a:spcBef>
                <a:spcPct val="35000"/>
              </a:spcBef>
            </a:pPr>
            <a:r>
              <a:rPr lang="en-US" altLang="zh-TW" sz="2200" smtClean="0">
                <a:ea typeface="新細明體" pitchFamily="18" charset="-120"/>
              </a:rPr>
              <a:t>SAN can be implemented within a single computer room environment, across a campus network, or across a wide area network</a:t>
            </a:r>
          </a:p>
        </p:txBody>
      </p:sp>
    </p:spTree>
    <p:extLst>
      <p:ext uri="{BB962C8B-B14F-4D97-AF65-F5344CB8AC3E}">
        <p14:creationId xmlns:p14="http://schemas.microsoft.com/office/powerpoint/2010/main" val="48542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5013</Words>
  <Application>Microsoft Office PowerPoint</Application>
  <PresentationFormat>On-screen Show (4:3)</PresentationFormat>
  <Paragraphs>1030</Paragraphs>
  <Slides>97</Slides>
  <Notes>29</Notes>
  <HiddenSlides>0</HiddenSlides>
  <MMClips>1</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97</vt:i4>
      </vt:variant>
    </vt:vector>
  </HeadingPairs>
  <TitlesOfParts>
    <vt:vector size="103" baseType="lpstr">
      <vt:lpstr>Office Theme</vt:lpstr>
      <vt:lpstr>VISIO</vt:lpstr>
      <vt:lpstr>Document</vt:lpstr>
      <vt:lpstr>Chart</vt:lpstr>
      <vt:lpstr>Photo Editor Photo</vt:lpstr>
      <vt:lpstr>Clip</vt:lpstr>
      <vt:lpstr>PowerPoint Presentation</vt:lpstr>
      <vt:lpstr>Motivation: Who Cares About I/O?</vt:lpstr>
      <vt:lpstr>Input and Output Devices</vt:lpstr>
      <vt:lpstr>I/O Performance Measures</vt:lpstr>
      <vt:lpstr>A Simpe System with I/O</vt:lpstr>
      <vt:lpstr>A More Recent System</vt:lpstr>
      <vt:lpstr>Introduction to I/O</vt:lpstr>
      <vt:lpstr>Hard Disk</vt:lpstr>
      <vt:lpstr>Hard Disk Performance</vt:lpstr>
      <vt:lpstr>Disk Access Time </vt:lpstr>
      <vt:lpstr>Example: Barracuda 180</vt:lpstr>
      <vt:lpstr>Disk Performance Example</vt:lpstr>
      <vt:lpstr>Communication of I/O Devices and Processor</vt:lpstr>
      <vt:lpstr>Communication of I/O Devices and Processor</vt:lpstr>
      <vt:lpstr>Communication of I/O Devices and Processor</vt:lpstr>
      <vt:lpstr>Interrupt-Driven Input</vt:lpstr>
      <vt:lpstr>Interrupt-Driven Input</vt:lpstr>
      <vt:lpstr>Interrupt-Driven Output</vt:lpstr>
      <vt:lpstr>Direct-Memory Access (DMA)</vt:lpstr>
      <vt:lpstr>DMA</vt:lpstr>
      <vt:lpstr>DMA</vt:lpstr>
      <vt:lpstr>I/O Communication Protocols</vt:lpstr>
      <vt:lpstr>Channel to I/O Device Communication</vt:lpstr>
      <vt:lpstr>I/O Devices to Channel Communication</vt:lpstr>
      <vt:lpstr>Daisy Chaining</vt:lpstr>
      <vt:lpstr>Daisy Chaining</vt:lpstr>
      <vt:lpstr>Daisy Chaining</vt:lpstr>
      <vt:lpstr>Daisy Chaining</vt:lpstr>
      <vt:lpstr>Polling</vt:lpstr>
      <vt:lpstr>Polling</vt:lpstr>
      <vt:lpstr>Independent Requests</vt:lpstr>
      <vt:lpstr>Independent Requests</vt:lpstr>
      <vt:lpstr>I/O Buses</vt:lpstr>
      <vt:lpstr>I/O Buses</vt:lpstr>
      <vt:lpstr>I/O Buses</vt:lpstr>
      <vt:lpstr>I/O Buses</vt:lpstr>
      <vt:lpstr>I/O Buses</vt:lpstr>
      <vt:lpstr>I/O Buses</vt:lpstr>
      <vt:lpstr>I/O Buses</vt:lpstr>
      <vt:lpstr>I/O Buses</vt:lpstr>
      <vt:lpstr>I/O Bus Examples</vt:lpstr>
      <vt:lpstr>I/O Bus Examples</vt:lpstr>
      <vt:lpstr> RAID (Redundant Array of Inexpensive Disks) </vt:lpstr>
      <vt:lpstr>Disk Latency &amp; Bandwidth Improvements</vt:lpstr>
      <vt:lpstr>Media Bandwidth/Latency Demands</vt:lpstr>
      <vt:lpstr>Storage Pressures  </vt:lpstr>
      <vt:lpstr>Data Growth Trends</vt:lpstr>
      <vt:lpstr>Storage Cost</vt:lpstr>
      <vt:lpstr>Importance of Storage Reliability</vt:lpstr>
      <vt:lpstr>RAID</vt:lpstr>
      <vt:lpstr>Dependability Measures</vt:lpstr>
      <vt:lpstr>Array Reliability</vt:lpstr>
      <vt:lpstr>RAID</vt:lpstr>
      <vt:lpstr>RAID-0</vt:lpstr>
      <vt:lpstr>RAID-1 - Mirroring</vt:lpstr>
      <vt:lpstr>RAID-2: Memory-Style ECC</vt:lpstr>
      <vt:lpstr>RAID-3 - Bit-interleaved Parity</vt:lpstr>
      <vt:lpstr>RAID-3 - Bit-interleaved Parity</vt:lpstr>
      <vt:lpstr>RAID-4 - Block-interleaved Parity</vt:lpstr>
      <vt:lpstr>RAID-4: Block Interleaved Parity</vt:lpstr>
      <vt:lpstr>RAID-4: Small Writes</vt:lpstr>
      <vt:lpstr>RAID-5 - Block-interleaved Distributed Parity</vt:lpstr>
      <vt:lpstr>RAID-5 - Block-interleaved Distributed Parity</vt:lpstr>
      <vt:lpstr>RAID-5 - Block-interleaved Distributed Parity</vt:lpstr>
      <vt:lpstr>Performance of RAID-5 - Block-interleaved Distributed Parity</vt:lpstr>
      <vt:lpstr>RAID-6 – Row-Diagonal Parity</vt:lpstr>
      <vt:lpstr>  Dependability  </vt:lpstr>
      <vt:lpstr>Definitions</vt:lpstr>
      <vt:lpstr>IFIP Standard terminology</vt:lpstr>
      <vt:lpstr>Fault v. (Latent) Error v. Failure</vt:lpstr>
      <vt:lpstr>Fault Categories</vt:lpstr>
      <vt:lpstr>Fault Tolerance vs Disaster Tolerance</vt:lpstr>
      <vt:lpstr>Case Studies - Tandem Trends  Reported MTTF by Component</vt:lpstr>
      <vt:lpstr>HW Failures in Real Systems: Tertiary Disks</vt:lpstr>
      <vt:lpstr>How Realistic is "5 Nines"?</vt:lpstr>
      <vt:lpstr>PowerPoint Presentation</vt:lpstr>
      <vt:lpstr>PowerPoint Presentation</vt:lpstr>
      <vt:lpstr>  Network Storage Systems  </vt:lpstr>
      <vt:lpstr>Which Storage Architecture?</vt:lpstr>
      <vt:lpstr>Storage Architectures (Direct Attached Storage (DAS))</vt:lpstr>
      <vt:lpstr>DAS</vt:lpstr>
      <vt:lpstr>Storage Architectures (Direct Attached Storage (DAS))</vt:lpstr>
      <vt:lpstr>The Problem with DAS</vt:lpstr>
      <vt:lpstr>PowerPoint Presentation</vt:lpstr>
      <vt:lpstr>Storage Architectures (Network Attached Storage (NAS))</vt:lpstr>
      <vt:lpstr>NAS (Network Attached Storage)</vt:lpstr>
      <vt:lpstr>NAS</vt:lpstr>
      <vt:lpstr>The NAS Network</vt:lpstr>
      <vt:lpstr>More on NAS</vt:lpstr>
      <vt:lpstr>PowerPoint Presentation</vt:lpstr>
      <vt:lpstr>Some NAS Problems</vt:lpstr>
      <vt:lpstr>Some Benefits of NAS</vt:lpstr>
      <vt:lpstr>Storage Architectures (Storage Area Networks (SAN))</vt:lpstr>
      <vt:lpstr>SAN (Storage Area Network)</vt:lpstr>
      <vt:lpstr>Advantages of SANs</vt:lpstr>
      <vt:lpstr>Additional Benefits of SANs</vt:lpstr>
      <vt:lpstr>Additional Benefits of SANs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Systems</dc:title>
  <dc:creator>lingu</dc:creator>
  <cp:lastModifiedBy>l</cp:lastModifiedBy>
  <cp:revision>24</cp:revision>
  <dcterms:created xsi:type="dcterms:W3CDTF">2006-08-16T00:00:00Z</dcterms:created>
  <dcterms:modified xsi:type="dcterms:W3CDTF">2012-11-18T10:02:35Z</dcterms:modified>
</cp:coreProperties>
</file>