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0"/>
  </p:notes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257" r:id="rId46"/>
    <p:sldId id="258" r:id="rId47"/>
    <p:sldId id="259" r:id="rId48"/>
    <p:sldId id="260" r:id="rId49"/>
    <p:sldId id="261" r:id="rId50"/>
    <p:sldId id="262" r:id="rId51"/>
    <p:sldId id="263" r:id="rId52"/>
    <p:sldId id="264" r:id="rId53"/>
    <p:sldId id="265" r:id="rId54"/>
    <p:sldId id="266" r:id="rId55"/>
    <p:sldId id="267" r:id="rId56"/>
    <p:sldId id="268" r:id="rId57"/>
    <p:sldId id="269" r:id="rId58"/>
    <p:sldId id="270" r:id="rId59"/>
    <p:sldId id="271" r:id="rId60"/>
    <p:sldId id="272" r:id="rId61"/>
    <p:sldId id="273" r:id="rId62"/>
    <p:sldId id="274" r:id="rId63"/>
    <p:sldId id="275" r:id="rId64"/>
    <p:sldId id="277" r:id="rId65"/>
    <p:sldId id="278" r:id="rId66"/>
    <p:sldId id="279" r:id="rId67"/>
    <p:sldId id="280" r:id="rId68"/>
    <p:sldId id="281" r:id="rId69"/>
    <p:sldId id="282" r:id="rId70"/>
    <p:sldId id="283" r:id="rId71"/>
    <p:sldId id="284" r:id="rId72"/>
    <p:sldId id="285" r:id="rId73"/>
    <p:sldId id="286" r:id="rId74"/>
    <p:sldId id="287" r:id="rId75"/>
    <p:sldId id="288" r:id="rId76"/>
    <p:sldId id="289" r:id="rId77"/>
    <p:sldId id="290" r:id="rId78"/>
    <p:sldId id="291" r:id="rId79"/>
    <p:sldId id="292" r:id="rId80"/>
    <p:sldId id="293" r:id="rId81"/>
    <p:sldId id="294" r:id="rId82"/>
    <p:sldId id="295" r:id="rId83"/>
    <p:sldId id="296" r:id="rId84"/>
    <p:sldId id="297" r:id="rId85"/>
    <p:sldId id="298" r:id="rId86"/>
    <p:sldId id="299" r:id="rId87"/>
    <p:sldId id="300" r:id="rId88"/>
    <p:sldId id="301" r:id="rId89"/>
    <p:sldId id="302" r:id="rId90"/>
    <p:sldId id="311" r:id="rId91"/>
    <p:sldId id="303" r:id="rId92"/>
    <p:sldId id="304" r:id="rId93"/>
    <p:sldId id="305" r:id="rId94"/>
    <p:sldId id="306" r:id="rId95"/>
    <p:sldId id="307" r:id="rId96"/>
    <p:sldId id="308" r:id="rId97"/>
    <p:sldId id="309" r:id="rId98"/>
    <p:sldId id="419" r:id="rId99"/>
    <p:sldId id="312" r:id="rId100"/>
    <p:sldId id="313" r:id="rId101"/>
    <p:sldId id="314" r:id="rId102"/>
    <p:sldId id="315" r:id="rId103"/>
    <p:sldId id="316" r:id="rId104"/>
    <p:sldId id="317" r:id="rId105"/>
    <p:sldId id="318" r:id="rId106"/>
    <p:sldId id="319" r:id="rId107"/>
    <p:sldId id="320" r:id="rId108"/>
    <p:sldId id="321" r:id="rId109"/>
    <p:sldId id="322" r:id="rId110"/>
    <p:sldId id="323" r:id="rId111"/>
    <p:sldId id="324" r:id="rId112"/>
    <p:sldId id="325" r:id="rId113"/>
    <p:sldId id="326" r:id="rId114"/>
    <p:sldId id="327" r:id="rId115"/>
    <p:sldId id="328" r:id="rId116"/>
    <p:sldId id="329" r:id="rId117"/>
    <p:sldId id="330" r:id="rId118"/>
    <p:sldId id="331" r:id="rId119"/>
    <p:sldId id="332" r:id="rId120"/>
    <p:sldId id="333" r:id="rId121"/>
    <p:sldId id="334" r:id="rId122"/>
    <p:sldId id="335" r:id="rId123"/>
    <p:sldId id="336" r:id="rId124"/>
    <p:sldId id="337" r:id="rId125"/>
    <p:sldId id="362" r:id="rId126"/>
    <p:sldId id="363" r:id="rId127"/>
    <p:sldId id="364" r:id="rId128"/>
    <p:sldId id="365" r:id="rId129"/>
    <p:sldId id="366" r:id="rId130"/>
    <p:sldId id="367" r:id="rId131"/>
    <p:sldId id="368" r:id="rId132"/>
    <p:sldId id="369" r:id="rId133"/>
    <p:sldId id="370" r:id="rId134"/>
    <p:sldId id="371" r:id="rId135"/>
    <p:sldId id="372" r:id="rId136"/>
    <p:sldId id="373" r:id="rId137"/>
    <p:sldId id="374" r:id="rId138"/>
    <p:sldId id="375" r:id="rId1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431E4-84F2-437A-9ED4-73AE852218BC}" type="datetimeFigureOut">
              <a:rPr lang="en-US" smtClean="0"/>
              <a:t>11/1/2012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BEE85-E8ED-4794-9D10-28A4C1E1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8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411827-5E79-4F71-A405-2E69AAD4A868}" type="slidenum">
              <a:rPr lang="en-US" altLang="zh-TW" sz="1200" b="0" smtClean="0"/>
              <a:pPr/>
              <a:t>1</a:t>
            </a:fld>
            <a:endParaRPr lang="en-US" altLang="zh-TW" sz="1200" b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91A709-2B8A-4F72-8701-A57E43ECC7BD}" type="slidenum">
              <a:rPr lang="en-US" altLang="zh-TW" sz="1200" b="0" smtClean="0"/>
              <a:pPr/>
              <a:t>64</a:t>
            </a:fld>
            <a:endParaRPr lang="en-US" altLang="zh-TW" sz="1200" b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818681D1-31FC-47A3-87B9-87B9CAC7867C}" type="slidenum">
              <a:rPr lang="en-US" altLang="zh-TW" sz="1200" b="0">
                <a:latin typeface="Arial" pitchFamily="34" charset="0"/>
              </a:rPr>
              <a:pPr algn="r" eaLnBrk="1" hangingPunct="1"/>
              <a:t>66</a:t>
            </a:fld>
            <a:endParaRPr lang="en-US" altLang="zh-TW" sz="1200" b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1DCBD367-91C9-4B3C-90EC-7BDD787F119A}" type="slidenum">
              <a:rPr lang="en-US" altLang="zh-TW" sz="1200" b="0">
                <a:latin typeface="Arial" pitchFamily="34" charset="0"/>
              </a:rPr>
              <a:pPr algn="r" eaLnBrk="1" hangingPunct="1"/>
              <a:t>68</a:t>
            </a:fld>
            <a:endParaRPr lang="en-US" altLang="zh-TW" sz="1200" b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2538" y="4343400"/>
            <a:ext cx="42799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83" tIns="44441" rIns="88883" bIns="44441"/>
          <a:lstStyle/>
          <a:p>
            <a:pPr defTabSz="877888" eaLnBrk="1" hangingPunct="1"/>
            <a:endParaRPr lang="zh-TW" altLang="zh-TW" sz="1100" smtClean="0"/>
          </a:p>
        </p:txBody>
      </p:sp>
      <p:sp>
        <p:nvSpPr>
          <p:cNvPr id="542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1AE13E23-B480-4E9F-9F3C-22E0EBFB8D41}" type="slidenum">
              <a:rPr lang="en-US" altLang="zh-TW" sz="1200" b="0">
                <a:latin typeface="Arial" pitchFamily="34" charset="0"/>
              </a:rPr>
              <a:pPr algn="r" eaLnBrk="1" hangingPunct="1"/>
              <a:t>69</a:t>
            </a:fld>
            <a:endParaRPr lang="en-US" altLang="zh-TW" sz="1200" b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F9E3BD-49C1-49AA-8C48-F2B8157C9581}" type="slidenum">
              <a:rPr lang="en-US" altLang="zh-TW" sz="1200" b="0"/>
              <a:pPr/>
              <a:t>90</a:t>
            </a:fld>
            <a:endParaRPr lang="en-US" altLang="zh-TW" sz="1200" b="0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0BF6484-B597-4CD6-AC43-B4F843AB0705}" type="slidenum">
              <a:rPr lang="en-US" altLang="zh-TW" sz="1200" b="0"/>
              <a:pPr algn="r"/>
              <a:t>90</a:t>
            </a:fld>
            <a:endParaRPr lang="en-US" altLang="zh-TW" sz="1200" b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9120EA4-C53E-4546-AADD-5DC1DC2D0B16}" type="slidenum">
              <a:rPr lang="en-US" altLang="zh-TW" sz="1200" b="0"/>
              <a:pPr algn="r"/>
              <a:t>91</a:t>
            </a:fld>
            <a:endParaRPr lang="en-US" altLang="zh-TW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6FCD0DD-0C07-4441-8220-67909302E536}" type="slidenum">
              <a:rPr lang="en-US" altLang="zh-TW" sz="1200" b="0"/>
              <a:pPr algn="r"/>
              <a:t>92</a:t>
            </a:fld>
            <a:endParaRPr lang="en-US" altLang="zh-TW" sz="1200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71CA044-6D05-476E-8FA1-8E27447D2AC9}" type="slidenum">
              <a:rPr lang="en-US" altLang="zh-TW" sz="1200" b="0"/>
              <a:pPr algn="r"/>
              <a:t>93</a:t>
            </a:fld>
            <a:endParaRPr lang="en-US" altLang="zh-TW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11337298-FA1C-4F96-B1E9-89CB4EA1C975}" type="slidenum">
              <a:rPr lang="en-US" altLang="zh-TW" sz="1200" b="0"/>
              <a:pPr algn="r"/>
              <a:t>94</a:t>
            </a:fld>
            <a:endParaRPr lang="en-US" altLang="zh-TW" sz="1200" b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E0C15BF-8372-467D-8C17-08F82E4DC946}" type="slidenum">
              <a:rPr lang="en-US" altLang="zh-TW" sz="1200" b="0"/>
              <a:pPr algn="r"/>
              <a:t>95</a:t>
            </a:fld>
            <a:endParaRPr lang="en-US" altLang="zh-TW" sz="1200" b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439D1-9081-4545-A1A2-515FB289100C}" type="slidenum">
              <a:rPr lang="en-US"/>
              <a:pPr/>
              <a:t>8</a:t>
            </a:fld>
            <a:endParaRPr lang="en-US"/>
          </a:p>
        </p:txBody>
      </p:sp>
      <p:sp>
        <p:nvSpPr>
          <p:cNvPr id="238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5A21331-E755-4321-892F-558359D80F3C}" type="slidenum">
              <a:rPr lang="en-US" altLang="zh-TW" sz="1200" b="0"/>
              <a:pPr algn="r"/>
              <a:t>96</a:t>
            </a:fld>
            <a:endParaRPr lang="en-US" altLang="zh-TW" sz="1200" b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E14E86A-437B-42ED-831A-1A3854E6AE14}" type="slidenum">
              <a:rPr lang="en-US" altLang="zh-TW" sz="1200" b="0"/>
              <a:pPr algn="r"/>
              <a:t>97</a:t>
            </a:fld>
            <a:endParaRPr lang="en-US" altLang="zh-TW" sz="1200" b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F9E3BD-49C1-49AA-8C48-F2B8157C9581}" type="slidenum">
              <a:rPr lang="en-US" altLang="zh-TW" sz="1200" b="0"/>
              <a:pPr/>
              <a:t>98</a:t>
            </a:fld>
            <a:endParaRPr lang="en-US" altLang="zh-TW" sz="1200" b="0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0BF6484-B597-4CD6-AC43-B4F843AB0705}" type="slidenum">
              <a:rPr lang="en-US" altLang="zh-TW" sz="1200" b="0"/>
              <a:pPr algn="r"/>
              <a:t>98</a:t>
            </a:fld>
            <a:endParaRPr lang="en-US" altLang="zh-TW" sz="1200" b="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E4F4E9-18F0-406D-B2D5-07D6C6D7F5F9}" type="slidenum">
              <a:rPr lang="en-US" altLang="zh-TW" sz="1200" b="0"/>
              <a:pPr/>
              <a:t>99</a:t>
            </a:fld>
            <a:endParaRPr lang="en-US" altLang="zh-TW" sz="1200" b="0"/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1BCB080-42E6-4703-9A32-57027DC9AE84}" type="slidenum">
              <a:rPr lang="en-US" altLang="zh-TW" sz="1200" b="0"/>
              <a:pPr algn="r"/>
              <a:t>99</a:t>
            </a:fld>
            <a:endParaRPr lang="en-US" altLang="zh-TW" sz="1200" b="0"/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  <a:prstDash val="sysDot"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1" tIns="46031" rIns="92061" bIns="46031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7EC162-08B3-468C-8C8F-72B8FDE6ABF7}" type="slidenum">
              <a:rPr lang="en-US" altLang="zh-TW" sz="1200" b="0"/>
              <a:pPr/>
              <a:t>101</a:t>
            </a:fld>
            <a:endParaRPr lang="en-US" altLang="zh-TW" sz="1200" b="0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461A80F-A175-4BE9-9108-B0E616F076D1}" type="slidenum">
              <a:rPr lang="en-US" altLang="zh-TW" sz="1200" b="0"/>
              <a:pPr algn="r"/>
              <a:t>101</a:t>
            </a:fld>
            <a:endParaRPr lang="en-US" altLang="zh-TW" sz="1200" b="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  <a:prstDash val="sysDot"/>
          </a:ln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1" tIns="46031" rIns="92061" bIns="46031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76F19D-B9F0-44A2-A7CD-48E54B1C6BF0}" type="slidenum">
              <a:rPr lang="en-US" altLang="zh-TW" sz="1200" b="0"/>
              <a:pPr/>
              <a:t>102</a:t>
            </a:fld>
            <a:endParaRPr lang="en-US" altLang="zh-TW" sz="1200" b="0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D70881E-7074-45DF-8666-B1AC0ADE33CC}" type="slidenum">
              <a:rPr lang="en-US" altLang="zh-TW" sz="1200" b="0"/>
              <a:pPr algn="r"/>
              <a:t>102</a:t>
            </a:fld>
            <a:endParaRPr lang="en-US" altLang="zh-TW" sz="1200" b="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  <a:prstDash val="sysDot"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1" tIns="46031" rIns="92061" bIns="46031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D8B040-D530-484D-90AB-91704F513265}" type="slidenum">
              <a:rPr lang="en-US" altLang="zh-TW" sz="1200" b="0"/>
              <a:pPr/>
              <a:t>104</a:t>
            </a:fld>
            <a:endParaRPr lang="en-US" altLang="zh-TW" sz="1200" b="0"/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056AFC0-6DB5-4C68-ABE7-3AE160562CCC}" type="slidenum">
              <a:rPr lang="en-US" altLang="zh-TW" sz="1200" b="0"/>
              <a:pPr algn="r"/>
              <a:t>104</a:t>
            </a:fld>
            <a:endParaRPr lang="en-US" altLang="zh-TW" sz="1200" b="0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  <a:prstDash val="sysDot"/>
          </a:ln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1" tIns="46031" rIns="92061" bIns="46031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EF3CF7-F73F-4A33-83B6-568A89CCBC0C}" type="slidenum">
              <a:rPr lang="en-US" altLang="zh-TW" sz="1200" b="0"/>
              <a:pPr/>
              <a:t>105</a:t>
            </a:fld>
            <a:endParaRPr lang="en-US" altLang="zh-TW" sz="1200" b="0"/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458A933-2243-4EC0-9E31-EB6D11717542}" type="slidenum">
              <a:rPr lang="en-US" altLang="zh-TW" sz="1200" b="0"/>
              <a:pPr algn="r"/>
              <a:t>105</a:t>
            </a:fld>
            <a:endParaRPr lang="en-US" altLang="zh-TW" sz="1200" b="0"/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  <a:prstDash val="sysDot"/>
          </a:ln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1" tIns="46031" rIns="92061" bIns="46031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5551DF-55A7-41EB-AFAA-C3F6F0941680}" type="slidenum">
              <a:rPr lang="en-US" altLang="zh-TW" sz="1200" b="0"/>
              <a:pPr/>
              <a:t>106</a:t>
            </a:fld>
            <a:endParaRPr lang="en-US" altLang="zh-TW" sz="1200" b="0"/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264584E-7CC7-4847-A4F6-61B80750BF0B}" type="slidenum">
              <a:rPr lang="en-US" altLang="zh-TW" sz="1200" b="0"/>
              <a:pPr algn="r"/>
              <a:t>106</a:t>
            </a:fld>
            <a:endParaRPr lang="en-US" altLang="zh-TW" sz="1200" b="0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  <a:prstDash val="sysDot"/>
          </a:ln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1" tIns="46031" rIns="92061" bIns="46031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A7CC61-A99C-4A51-B3D0-7BB9A24ECBBE}" type="slidenum">
              <a:rPr lang="en-US" altLang="zh-TW" sz="1200" b="0"/>
              <a:pPr/>
              <a:t>107</a:t>
            </a:fld>
            <a:endParaRPr lang="en-US" altLang="zh-TW" sz="1200" b="0"/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DD58267-93A5-4AFE-95A7-7F3CDE0AE260}" type="slidenum">
              <a:rPr lang="en-US" altLang="zh-TW" sz="1200" b="0"/>
              <a:pPr algn="r"/>
              <a:t>107</a:t>
            </a:fld>
            <a:endParaRPr lang="en-US" altLang="zh-TW" sz="1200" b="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  <a:prstDash val="sysDot"/>
          </a:ln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1" tIns="46031" rIns="92061" bIns="46031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6CF82-A41B-4A3F-B8F0-E35CD5AB4F87}" type="slidenum">
              <a:rPr lang="en-US"/>
              <a:pPr/>
              <a:t>11</a:t>
            </a:fld>
            <a:endParaRPr lang="en-US"/>
          </a:p>
        </p:txBody>
      </p:sp>
      <p:sp>
        <p:nvSpPr>
          <p:cNvPr id="238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C14483-DEE3-432F-B1D7-250FC27C3A3D}" type="slidenum">
              <a:rPr lang="en-US" altLang="zh-TW" sz="1200" b="0"/>
              <a:pPr/>
              <a:t>109</a:t>
            </a:fld>
            <a:endParaRPr lang="en-US" altLang="zh-TW" sz="1200" b="0"/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94FCA0C-FE9B-4E6C-A2FE-52A552219480}" type="slidenum">
              <a:rPr lang="en-US" altLang="zh-TW" sz="1200" b="0"/>
              <a:pPr algn="r"/>
              <a:t>109</a:t>
            </a:fld>
            <a:endParaRPr lang="en-US" altLang="zh-TW" sz="1200" b="0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  <a:prstDash val="sysDot"/>
          </a:ln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61" tIns="46031" rIns="92061" bIns="46031"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BD416F-04B8-4CBA-B386-633ACFD7BF73}" type="slidenum">
              <a:rPr lang="en-US" altLang="zh-TW" sz="1200" b="0"/>
              <a:pPr/>
              <a:t>117</a:t>
            </a:fld>
            <a:endParaRPr lang="en-US" altLang="zh-TW" sz="1200" b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8963"/>
            <a:ext cx="4554538" cy="34163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1813"/>
            <a:ext cx="5910262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44BA73-AD82-4356-A157-CA34E3961B99}" type="slidenum">
              <a:rPr lang="en-US" altLang="zh-TW" sz="1200" b="0"/>
              <a:pPr/>
              <a:t>118</a:t>
            </a:fld>
            <a:endParaRPr lang="en-US" altLang="zh-TW" sz="1200" b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EB22E6-493F-4D24-A4F8-E27D7A6F8898}" type="slidenum">
              <a:rPr lang="en-US" altLang="zh-TW" sz="1200" b="0"/>
              <a:pPr/>
              <a:t>119</a:t>
            </a:fld>
            <a:endParaRPr lang="en-US" altLang="zh-TW" sz="1200" b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8E831C-6F69-4203-A4F2-59BB124721CE}" type="slidenum">
              <a:rPr lang="en-US" altLang="zh-TW" sz="1200" b="0"/>
              <a:pPr/>
              <a:t>120</a:t>
            </a:fld>
            <a:endParaRPr lang="en-US" altLang="zh-TW" sz="1200" b="0"/>
          </a:p>
        </p:txBody>
      </p:sp>
      <p:sp>
        <p:nvSpPr>
          <p:cNvPr id="675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B46E644-D256-49CF-B46E-8822FF163DF9}" type="slidenum">
              <a:rPr lang="en-US" altLang="zh-TW" sz="1200" b="0"/>
              <a:pPr algn="r"/>
              <a:t>120</a:t>
            </a:fld>
            <a:endParaRPr lang="en-US" altLang="zh-TW" sz="1200" b="0"/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F08105-3222-4A6A-933B-4EEDC714E1A7}" type="slidenum">
              <a:rPr lang="en-US" altLang="zh-TW" sz="1200" b="0"/>
              <a:pPr/>
              <a:t>121</a:t>
            </a:fld>
            <a:endParaRPr lang="en-US" altLang="zh-TW" sz="1200" b="0"/>
          </a:p>
        </p:txBody>
      </p:sp>
      <p:sp>
        <p:nvSpPr>
          <p:cNvPr id="6861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04F04CB-9BB4-42B6-A089-BF2A491A70B0}" type="slidenum">
              <a:rPr lang="en-US" altLang="zh-TW" sz="1200" b="0"/>
              <a:pPr algn="r"/>
              <a:t>121</a:t>
            </a:fld>
            <a:endParaRPr lang="en-US" altLang="zh-TW" sz="1200" b="0"/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4062" cy="3422650"/>
          </a:xfrm>
          <a:ln w="12700" cap="flat">
            <a:solidFill>
              <a:schemeClr val="tx1"/>
            </a:solidFill>
          </a:ln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2862" rIns="92075" bIns="42862"/>
          <a:lstStyle/>
          <a:p>
            <a:pPr defTabSz="895350"/>
            <a:endParaRPr lang="zh-TW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A2E07D-8058-4799-A86F-614DFC38A89F}" type="slidenum">
              <a:rPr lang="en-US" altLang="zh-TW" sz="1200" b="0"/>
              <a:pPr/>
              <a:t>122</a:t>
            </a:fld>
            <a:endParaRPr lang="en-US" altLang="zh-TW" sz="1200" b="0"/>
          </a:p>
        </p:txBody>
      </p:sp>
      <p:sp>
        <p:nvSpPr>
          <p:cNvPr id="696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A77C9C3-0E47-4D7E-9091-82DC4DC0CD9D}" type="slidenum">
              <a:rPr lang="en-US" altLang="zh-TW" sz="1200" b="0"/>
              <a:pPr algn="r"/>
              <a:t>122</a:t>
            </a:fld>
            <a:endParaRPr lang="en-US" altLang="zh-TW" sz="1200" b="0"/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4062" cy="3422650"/>
          </a:xfrm>
          <a:ln w="12700" cap="flat">
            <a:solidFill>
              <a:schemeClr val="tx1"/>
            </a:solidFill>
          </a:ln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2862" rIns="92075" bIns="42862"/>
          <a:lstStyle/>
          <a:p>
            <a:pPr defTabSz="895350"/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9DA0A-1745-402A-AC46-84EF2C79FF95}" type="slidenum">
              <a:rPr lang="en-US"/>
              <a:pPr/>
              <a:t>14</a:t>
            </a:fld>
            <a:endParaRPr lang="en-US"/>
          </a:p>
        </p:txBody>
      </p:sp>
      <p:sp>
        <p:nvSpPr>
          <p:cNvPr id="238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FF318-6BE5-4C86-950A-B4BAE5D4C013}" type="slidenum">
              <a:rPr lang="en-US"/>
              <a:pPr/>
              <a:t>15</a:t>
            </a:fld>
            <a:endParaRPr lang="en-US"/>
          </a:p>
        </p:txBody>
      </p:sp>
      <p:sp>
        <p:nvSpPr>
          <p:cNvPr id="239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 November 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1D60E-E49B-40BE-BD7F-993F5D0F5DC9}" type="slidenum">
              <a:rPr lang="en-US"/>
              <a:pPr/>
              <a:t>39</a:t>
            </a:fld>
            <a:endParaRPr lang="en-US"/>
          </a:p>
        </p:txBody>
      </p:sp>
      <p:sp>
        <p:nvSpPr>
          <p:cNvPr id="229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5788"/>
            <a:ext cx="4556125" cy="3417887"/>
          </a:xfrm>
          <a:ln/>
        </p:spPr>
      </p:sp>
      <p:sp>
        <p:nvSpPr>
          <p:cNvPr id="229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4988"/>
            <a:ext cx="5910262" cy="4114800"/>
          </a:xfrm>
        </p:spPr>
        <p:txBody>
          <a:bodyPr lIns="91806" tIns="45903" rIns="91806" bIns="4590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021E2-5BDA-466E-87A5-0ED1D6A4B914}" type="slidenum">
              <a:rPr lang="en-US"/>
              <a:pPr/>
              <a:t>41</a:t>
            </a:fld>
            <a:endParaRPr lang="en-US"/>
          </a:p>
        </p:txBody>
      </p:sp>
      <p:sp>
        <p:nvSpPr>
          <p:cNvPr id="230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5788"/>
            <a:ext cx="4556125" cy="3417887"/>
          </a:xfrm>
          <a:ln/>
        </p:spPr>
      </p:sp>
      <p:sp>
        <p:nvSpPr>
          <p:cNvPr id="230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4988"/>
            <a:ext cx="5910262" cy="4114800"/>
          </a:xfrm>
        </p:spPr>
        <p:txBody>
          <a:bodyPr lIns="91806" tIns="45903" rIns="91806" bIns="4590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6522" y="8687385"/>
            <a:ext cx="2971478" cy="4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545D134-CF08-447B-99DA-7378A4D97350}" type="slidenum">
              <a:rPr lang="en-US" altLang="zh-TW" sz="1200" b="0"/>
              <a:pPr algn="r"/>
              <a:t>48</a:t>
            </a:fld>
            <a:endParaRPr lang="en-US" altLang="zh-TW" sz="1200" b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314" y="4343693"/>
            <a:ext cx="5910851" cy="41139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89" tIns="46514" rIns="94689" bIns="46514"/>
          <a:lstStyle/>
          <a:p>
            <a:endParaRPr lang="zh-TW" altLang="zh-TW" smtClean="0"/>
          </a:p>
        </p:txBody>
      </p:sp>
      <p:sp>
        <p:nvSpPr>
          <p:cNvPr id="583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88963"/>
            <a:ext cx="4554538" cy="3414712"/>
          </a:xfr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4916" y="8685922"/>
            <a:ext cx="2971479" cy="45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9A46E123-C098-4E25-B548-B06B881451C7}" type="slidenum">
              <a:rPr lang="en-US" altLang="zh-TW" sz="1200" b="0">
                <a:latin typeface="Arial" pitchFamily="34" charset="0"/>
              </a:rPr>
              <a:pPr algn="r" eaLnBrk="1" hangingPunct="1"/>
              <a:t>51</a:t>
            </a:fld>
            <a:endParaRPr lang="en-US" altLang="zh-TW" sz="1200" b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0" y="4343693"/>
            <a:ext cx="5487042" cy="41139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49A8F9-CAB8-4FAC-AD8E-58C1128B2C3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295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1.wmf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wmf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8.bin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CB7262-60DC-4BA0-9A01-38785DB6FB40}" type="slidenum">
              <a:rPr lang="en-US" altLang="zh-TW" sz="1400" smtClean="0">
                <a:latin typeface="Comic Sans MS" pitchFamily="66" charset="0"/>
              </a:rPr>
              <a:pPr/>
              <a:t>1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1447800"/>
            <a:ext cx="8001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150000"/>
              </a:spcBef>
            </a:pP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Memory System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</a:br>
            <a:r>
              <a:rPr lang="en-US" sz="7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/>
            </a:r>
            <a:br>
              <a:rPr lang="en-US" sz="7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</a:br>
            <a:r>
              <a:rPr lang="en-US" sz="4500" dirty="0" smtClean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  <a:t>Cache</a:t>
            </a:r>
            <a:r>
              <a:rPr lang="en-US" sz="3600" dirty="0" smtClean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</a:br>
            <a:r>
              <a:rPr lang="en-US" sz="3600" dirty="0" smtClean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0000FF"/>
                </a:solidFill>
                <a:latin typeface="Helvetica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Helvetica" pitchFamily="34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rgbClr val="FF0000"/>
                </a:solidFill>
                <a:latin typeface="Helvetica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Lin </a:t>
            </a: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Gu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/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risUPC" pitchFamily="34" charset="-34"/>
                <a:cs typeface="IrisUPC" pitchFamily="34" charset="-34"/>
              </a:rPr>
              <a:t>CSE, HKUST</a:t>
            </a:r>
            <a:endParaRPr lang="en-US" sz="4000" b="1" dirty="0">
              <a:solidFill>
                <a:srgbClr val="FF0000"/>
              </a:solidFill>
              <a:latin typeface="Helvetica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381000"/>
            <a:ext cx="556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itchFamily="18" charset="0"/>
                <a:cs typeface="Times New Roman" pitchFamily="18" charset="0"/>
              </a:rPr>
              <a:t>COMP4611: Design and Analysis of Computer Architectures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11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794CE-AB8A-4AEA-8185-8A145E9297A4}" type="slidenum">
              <a:rPr lang="en-US"/>
              <a:pPr/>
              <a:t>10</a:t>
            </a:fld>
            <a:endParaRPr lang="en-US"/>
          </a:p>
        </p:txBody>
      </p:sp>
      <p:sp>
        <p:nvSpPr>
          <p:cNvPr id="229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7150" y="30480"/>
            <a:ext cx="7142892" cy="55403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Cache Organization: Direct Mapped Cache</a:t>
            </a:r>
          </a:p>
        </p:txBody>
      </p:sp>
      <p:grpSp>
        <p:nvGrpSpPr>
          <p:cNvPr id="2290691" name="Group 3"/>
          <p:cNvGrpSpPr>
            <a:grpSpLocks noChangeAspect="1"/>
          </p:cNvGrpSpPr>
          <p:nvPr/>
        </p:nvGrpSpPr>
        <p:grpSpPr bwMode="auto">
          <a:xfrm>
            <a:off x="2182813" y="2152650"/>
            <a:ext cx="5538787" cy="4057650"/>
            <a:chOff x="1628" y="1522"/>
            <a:chExt cx="2496" cy="1828"/>
          </a:xfrm>
        </p:grpSpPr>
        <p:sp>
          <p:nvSpPr>
            <p:cNvPr id="2290692" name="Line 4"/>
            <p:cNvSpPr>
              <a:spLocks noChangeAspect="1" noChangeShapeType="1"/>
            </p:cNvSpPr>
            <p:nvPr/>
          </p:nvSpPr>
          <p:spPr bwMode="auto">
            <a:xfrm>
              <a:off x="3083" y="1797"/>
              <a:ext cx="2" cy="5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693" name="Line 5"/>
            <p:cNvSpPr>
              <a:spLocks noChangeAspect="1" noChangeShapeType="1"/>
            </p:cNvSpPr>
            <p:nvPr/>
          </p:nvSpPr>
          <p:spPr bwMode="auto">
            <a:xfrm>
              <a:off x="2854" y="1797"/>
              <a:ext cx="1" cy="5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694" name="Line 6"/>
            <p:cNvSpPr>
              <a:spLocks noChangeAspect="1" noChangeShapeType="1"/>
            </p:cNvSpPr>
            <p:nvPr/>
          </p:nvSpPr>
          <p:spPr bwMode="auto">
            <a:xfrm>
              <a:off x="2775" y="1797"/>
              <a:ext cx="2" cy="5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695" name="Freeform 7"/>
            <p:cNvSpPr>
              <a:spLocks noChangeAspect="1"/>
            </p:cNvSpPr>
            <p:nvPr/>
          </p:nvSpPr>
          <p:spPr bwMode="auto">
            <a:xfrm>
              <a:off x="2930" y="1797"/>
              <a:ext cx="79" cy="527"/>
            </a:xfrm>
            <a:custGeom>
              <a:avLst/>
              <a:gdLst>
                <a:gd name="T0" fmla="*/ 0 w 79"/>
                <a:gd name="T1" fmla="*/ 527 h 527"/>
                <a:gd name="T2" fmla="*/ 0 w 79"/>
                <a:gd name="T3" fmla="*/ 0 h 527"/>
                <a:gd name="T4" fmla="*/ 79 w 79"/>
                <a:gd name="T5" fmla="*/ 0 h 527"/>
                <a:gd name="T6" fmla="*/ 79 w 79"/>
                <a:gd name="T7" fmla="*/ 527 h 527"/>
                <a:gd name="T8" fmla="*/ 0 w 79"/>
                <a:gd name="T9" fmla="*/ 527 h 527"/>
                <a:gd name="T10" fmla="*/ 0 w 79"/>
                <a:gd name="T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27">
                  <a:moveTo>
                    <a:pt x="0" y="527"/>
                  </a:moveTo>
                  <a:lnTo>
                    <a:pt x="0" y="0"/>
                  </a:lnTo>
                  <a:lnTo>
                    <a:pt x="79" y="0"/>
                  </a:lnTo>
                  <a:lnTo>
                    <a:pt x="79" y="527"/>
                  </a:lnTo>
                  <a:lnTo>
                    <a:pt x="0" y="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696" name="Freeform 8"/>
            <p:cNvSpPr>
              <a:spLocks noChangeAspect="1"/>
            </p:cNvSpPr>
            <p:nvPr/>
          </p:nvSpPr>
          <p:spPr bwMode="auto">
            <a:xfrm>
              <a:off x="2930" y="1797"/>
              <a:ext cx="79" cy="527"/>
            </a:xfrm>
            <a:custGeom>
              <a:avLst/>
              <a:gdLst>
                <a:gd name="T0" fmla="*/ 0 w 79"/>
                <a:gd name="T1" fmla="*/ 527 h 527"/>
                <a:gd name="T2" fmla="*/ 0 w 79"/>
                <a:gd name="T3" fmla="*/ 0 h 527"/>
                <a:gd name="T4" fmla="*/ 79 w 79"/>
                <a:gd name="T5" fmla="*/ 0 h 527"/>
                <a:gd name="T6" fmla="*/ 79 w 79"/>
                <a:gd name="T7" fmla="*/ 527 h 527"/>
                <a:gd name="T8" fmla="*/ 0 w 79"/>
                <a:gd name="T9" fmla="*/ 527 h 527"/>
                <a:gd name="T10" fmla="*/ 0 w 79"/>
                <a:gd name="T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27">
                  <a:moveTo>
                    <a:pt x="0" y="527"/>
                  </a:moveTo>
                  <a:lnTo>
                    <a:pt x="0" y="0"/>
                  </a:lnTo>
                  <a:lnTo>
                    <a:pt x="79" y="0"/>
                  </a:lnTo>
                  <a:lnTo>
                    <a:pt x="79" y="527"/>
                  </a:lnTo>
                  <a:lnTo>
                    <a:pt x="0" y="527"/>
                  </a:lnTo>
                  <a:lnTo>
                    <a:pt x="0" y="52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697" name="Freeform 9"/>
            <p:cNvSpPr>
              <a:spLocks noChangeAspect="1"/>
            </p:cNvSpPr>
            <p:nvPr/>
          </p:nvSpPr>
          <p:spPr bwMode="auto">
            <a:xfrm>
              <a:off x="2622" y="1797"/>
              <a:ext cx="76" cy="527"/>
            </a:xfrm>
            <a:custGeom>
              <a:avLst/>
              <a:gdLst>
                <a:gd name="T0" fmla="*/ 0 w 76"/>
                <a:gd name="T1" fmla="*/ 527 h 527"/>
                <a:gd name="T2" fmla="*/ 0 w 76"/>
                <a:gd name="T3" fmla="*/ 0 h 527"/>
                <a:gd name="T4" fmla="*/ 76 w 76"/>
                <a:gd name="T5" fmla="*/ 0 h 527"/>
                <a:gd name="T6" fmla="*/ 76 w 76"/>
                <a:gd name="T7" fmla="*/ 527 h 527"/>
                <a:gd name="T8" fmla="*/ 0 w 76"/>
                <a:gd name="T9" fmla="*/ 527 h 527"/>
                <a:gd name="T10" fmla="*/ 0 w 76"/>
                <a:gd name="T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527">
                  <a:moveTo>
                    <a:pt x="0" y="527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527"/>
                  </a:lnTo>
                  <a:lnTo>
                    <a:pt x="0" y="527"/>
                  </a:lnTo>
                  <a:lnTo>
                    <a:pt x="0" y="5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698" name="Freeform 10"/>
            <p:cNvSpPr>
              <a:spLocks noChangeAspect="1"/>
            </p:cNvSpPr>
            <p:nvPr/>
          </p:nvSpPr>
          <p:spPr bwMode="auto">
            <a:xfrm>
              <a:off x="2622" y="1797"/>
              <a:ext cx="76" cy="527"/>
            </a:xfrm>
            <a:custGeom>
              <a:avLst/>
              <a:gdLst>
                <a:gd name="T0" fmla="*/ 0 w 76"/>
                <a:gd name="T1" fmla="*/ 527 h 527"/>
                <a:gd name="T2" fmla="*/ 0 w 76"/>
                <a:gd name="T3" fmla="*/ 0 h 527"/>
                <a:gd name="T4" fmla="*/ 76 w 76"/>
                <a:gd name="T5" fmla="*/ 0 h 527"/>
                <a:gd name="T6" fmla="*/ 76 w 76"/>
                <a:gd name="T7" fmla="*/ 527 h 527"/>
                <a:gd name="T8" fmla="*/ 0 w 76"/>
                <a:gd name="T9" fmla="*/ 527 h 527"/>
                <a:gd name="T10" fmla="*/ 0 w 76"/>
                <a:gd name="T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527">
                  <a:moveTo>
                    <a:pt x="0" y="527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527"/>
                  </a:lnTo>
                  <a:lnTo>
                    <a:pt x="0" y="527"/>
                  </a:lnTo>
                  <a:lnTo>
                    <a:pt x="0" y="52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699" name="Freeform 11"/>
            <p:cNvSpPr>
              <a:spLocks noChangeAspect="1"/>
            </p:cNvSpPr>
            <p:nvPr/>
          </p:nvSpPr>
          <p:spPr bwMode="auto">
            <a:xfrm>
              <a:off x="2545" y="1797"/>
              <a:ext cx="611" cy="527"/>
            </a:xfrm>
            <a:custGeom>
              <a:avLst/>
              <a:gdLst>
                <a:gd name="T0" fmla="*/ 611 w 611"/>
                <a:gd name="T1" fmla="*/ 527 h 527"/>
                <a:gd name="T2" fmla="*/ 611 w 611"/>
                <a:gd name="T3" fmla="*/ 0 h 527"/>
                <a:gd name="T4" fmla="*/ 0 w 611"/>
                <a:gd name="T5" fmla="*/ 0 h 527"/>
                <a:gd name="T6" fmla="*/ 0 w 611"/>
                <a:gd name="T7" fmla="*/ 527 h 527"/>
                <a:gd name="T8" fmla="*/ 611 w 611"/>
                <a:gd name="T9" fmla="*/ 527 h 527"/>
                <a:gd name="T10" fmla="*/ 611 w 611"/>
                <a:gd name="T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1" h="527">
                  <a:moveTo>
                    <a:pt x="611" y="527"/>
                  </a:moveTo>
                  <a:lnTo>
                    <a:pt x="611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611" y="527"/>
                  </a:lnTo>
                  <a:lnTo>
                    <a:pt x="611" y="52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00" name="Rectangle 12"/>
            <p:cNvSpPr>
              <a:spLocks noChangeAspect="1" noChangeArrowheads="1"/>
            </p:cNvSpPr>
            <p:nvPr/>
          </p:nvSpPr>
          <p:spPr bwMode="auto">
            <a:xfrm>
              <a:off x="1649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01" name="Rectangle 13"/>
            <p:cNvSpPr>
              <a:spLocks noChangeAspect="1" noChangeArrowheads="1"/>
            </p:cNvSpPr>
            <p:nvPr/>
          </p:nvSpPr>
          <p:spPr bwMode="auto">
            <a:xfrm>
              <a:off x="1683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02" name="Rectangle 14"/>
            <p:cNvSpPr>
              <a:spLocks noChangeAspect="1" noChangeArrowheads="1"/>
            </p:cNvSpPr>
            <p:nvPr/>
          </p:nvSpPr>
          <p:spPr bwMode="auto">
            <a:xfrm>
              <a:off x="1720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03" name="Rectangle 15"/>
            <p:cNvSpPr>
              <a:spLocks noChangeAspect="1" noChangeArrowheads="1"/>
            </p:cNvSpPr>
            <p:nvPr/>
          </p:nvSpPr>
          <p:spPr bwMode="auto">
            <a:xfrm>
              <a:off x="1754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04" name="Rectangle 16"/>
            <p:cNvSpPr>
              <a:spLocks noChangeAspect="1" noChangeArrowheads="1"/>
            </p:cNvSpPr>
            <p:nvPr/>
          </p:nvSpPr>
          <p:spPr bwMode="auto">
            <a:xfrm>
              <a:off x="1790" y="316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05" name="Line 17"/>
            <p:cNvSpPr>
              <a:spLocks noChangeAspect="1" noChangeShapeType="1"/>
            </p:cNvSpPr>
            <p:nvPr/>
          </p:nvSpPr>
          <p:spPr bwMode="auto">
            <a:xfrm>
              <a:off x="3790" y="2619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06" name="Line 18"/>
            <p:cNvSpPr>
              <a:spLocks noChangeAspect="1" noChangeShapeType="1"/>
            </p:cNvSpPr>
            <p:nvPr/>
          </p:nvSpPr>
          <p:spPr bwMode="auto">
            <a:xfrm>
              <a:off x="3714" y="2619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07" name="Line 19"/>
            <p:cNvSpPr>
              <a:spLocks noChangeAspect="1" noChangeShapeType="1"/>
            </p:cNvSpPr>
            <p:nvPr/>
          </p:nvSpPr>
          <p:spPr bwMode="auto">
            <a:xfrm>
              <a:off x="3482" y="2619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08" name="Line 20"/>
            <p:cNvSpPr>
              <a:spLocks noChangeAspect="1" noChangeShapeType="1"/>
            </p:cNvSpPr>
            <p:nvPr/>
          </p:nvSpPr>
          <p:spPr bwMode="auto">
            <a:xfrm>
              <a:off x="3403" y="2619"/>
              <a:ext cx="2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09" name="Line 21"/>
            <p:cNvSpPr>
              <a:spLocks noChangeAspect="1" noChangeShapeType="1"/>
            </p:cNvSpPr>
            <p:nvPr/>
          </p:nvSpPr>
          <p:spPr bwMode="auto">
            <a:xfrm>
              <a:off x="3173" y="2619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0" name="Line 22"/>
            <p:cNvSpPr>
              <a:spLocks noChangeAspect="1" noChangeShapeType="1"/>
            </p:cNvSpPr>
            <p:nvPr/>
          </p:nvSpPr>
          <p:spPr bwMode="auto">
            <a:xfrm>
              <a:off x="3095" y="2619"/>
              <a:ext cx="2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1" name="Line 23"/>
            <p:cNvSpPr>
              <a:spLocks noChangeAspect="1" noChangeShapeType="1"/>
            </p:cNvSpPr>
            <p:nvPr/>
          </p:nvSpPr>
          <p:spPr bwMode="auto">
            <a:xfrm>
              <a:off x="2863" y="2619"/>
              <a:ext cx="2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2" name="Line 24"/>
            <p:cNvSpPr>
              <a:spLocks noChangeAspect="1" noChangeShapeType="1"/>
            </p:cNvSpPr>
            <p:nvPr/>
          </p:nvSpPr>
          <p:spPr bwMode="auto">
            <a:xfrm>
              <a:off x="2787" y="2619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3" name="Line 25"/>
            <p:cNvSpPr>
              <a:spLocks noChangeAspect="1" noChangeShapeType="1"/>
            </p:cNvSpPr>
            <p:nvPr/>
          </p:nvSpPr>
          <p:spPr bwMode="auto">
            <a:xfrm>
              <a:off x="2555" y="2619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4" name="Line 26"/>
            <p:cNvSpPr>
              <a:spLocks noChangeAspect="1" noChangeShapeType="1"/>
            </p:cNvSpPr>
            <p:nvPr/>
          </p:nvSpPr>
          <p:spPr bwMode="auto">
            <a:xfrm>
              <a:off x="2478" y="2619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5" name="Line 27"/>
            <p:cNvSpPr>
              <a:spLocks noChangeAspect="1" noChangeShapeType="1"/>
            </p:cNvSpPr>
            <p:nvPr/>
          </p:nvSpPr>
          <p:spPr bwMode="auto">
            <a:xfrm>
              <a:off x="2246" y="2619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6" name="Line 28"/>
            <p:cNvSpPr>
              <a:spLocks noChangeAspect="1" noChangeShapeType="1"/>
            </p:cNvSpPr>
            <p:nvPr/>
          </p:nvSpPr>
          <p:spPr bwMode="auto">
            <a:xfrm>
              <a:off x="2168" y="2619"/>
              <a:ext cx="2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7" name="Line 29"/>
            <p:cNvSpPr>
              <a:spLocks noChangeAspect="1" noChangeShapeType="1"/>
            </p:cNvSpPr>
            <p:nvPr/>
          </p:nvSpPr>
          <p:spPr bwMode="auto">
            <a:xfrm>
              <a:off x="1936" y="2619"/>
              <a:ext cx="2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8" name="Line 30"/>
            <p:cNvSpPr>
              <a:spLocks noChangeAspect="1" noChangeShapeType="1"/>
            </p:cNvSpPr>
            <p:nvPr/>
          </p:nvSpPr>
          <p:spPr bwMode="auto">
            <a:xfrm>
              <a:off x="1859" y="2619"/>
              <a:ext cx="1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19" name="Freeform 31"/>
            <p:cNvSpPr>
              <a:spLocks noChangeAspect="1"/>
            </p:cNvSpPr>
            <p:nvPr/>
          </p:nvSpPr>
          <p:spPr bwMode="auto">
            <a:xfrm>
              <a:off x="3867" y="2619"/>
              <a:ext cx="78" cy="526"/>
            </a:xfrm>
            <a:custGeom>
              <a:avLst/>
              <a:gdLst>
                <a:gd name="T0" fmla="*/ 0 w 78"/>
                <a:gd name="T1" fmla="*/ 526 h 526"/>
                <a:gd name="T2" fmla="*/ 2 w 78"/>
                <a:gd name="T3" fmla="*/ 0 h 526"/>
                <a:gd name="T4" fmla="*/ 78 w 78"/>
                <a:gd name="T5" fmla="*/ 0 h 526"/>
                <a:gd name="T6" fmla="*/ 78 w 78"/>
                <a:gd name="T7" fmla="*/ 526 h 526"/>
                <a:gd name="T8" fmla="*/ 2 w 78"/>
                <a:gd name="T9" fmla="*/ 526 h 526"/>
                <a:gd name="T10" fmla="*/ 2 w 78"/>
                <a:gd name="T11" fmla="*/ 526 h 526"/>
                <a:gd name="T12" fmla="*/ 0 w 78"/>
                <a:gd name="T13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526">
                  <a:moveTo>
                    <a:pt x="0" y="526"/>
                  </a:moveTo>
                  <a:lnTo>
                    <a:pt x="2" y="0"/>
                  </a:lnTo>
                  <a:lnTo>
                    <a:pt x="78" y="0"/>
                  </a:lnTo>
                  <a:lnTo>
                    <a:pt x="78" y="526"/>
                  </a:lnTo>
                  <a:lnTo>
                    <a:pt x="2" y="526"/>
                  </a:lnTo>
                  <a:lnTo>
                    <a:pt x="2" y="526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0" name="Freeform 32"/>
            <p:cNvSpPr>
              <a:spLocks noChangeAspect="1"/>
            </p:cNvSpPr>
            <p:nvPr/>
          </p:nvSpPr>
          <p:spPr bwMode="auto">
            <a:xfrm>
              <a:off x="3867" y="2619"/>
              <a:ext cx="78" cy="526"/>
            </a:xfrm>
            <a:custGeom>
              <a:avLst/>
              <a:gdLst>
                <a:gd name="T0" fmla="*/ 0 w 78"/>
                <a:gd name="T1" fmla="*/ 526 h 526"/>
                <a:gd name="T2" fmla="*/ 2 w 78"/>
                <a:gd name="T3" fmla="*/ 0 h 526"/>
                <a:gd name="T4" fmla="*/ 78 w 78"/>
                <a:gd name="T5" fmla="*/ 0 h 526"/>
                <a:gd name="T6" fmla="*/ 78 w 78"/>
                <a:gd name="T7" fmla="*/ 526 h 526"/>
                <a:gd name="T8" fmla="*/ 2 w 78"/>
                <a:gd name="T9" fmla="*/ 526 h 526"/>
                <a:gd name="T10" fmla="*/ 2 w 78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526">
                  <a:moveTo>
                    <a:pt x="0" y="526"/>
                  </a:moveTo>
                  <a:lnTo>
                    <a:pt x="2" y="0"/>
                  </a:lnTo>
                  <a:lnTo>
                    <a:pt x="78" y="0"/>
                  </a:lnTo>
                  <a:lnTo>
                    <a:pt x="78" y="526"/>
                  </a:lnTo>
                  <a:lnTo>
                    <a:pt x="2" y="526"/>
                  </a:lnTo>
                  <a:lnTo>
                    <a:pt x="2" y="5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1" name="Freeform 33"/>
            <p:cNvSpPr>
              <a:spLocks noChangeAspect="1"/>
            </p:cNvSpPr>
            <p:nvPr/>
          </p:nvSpPr>
          <p:spPr bwMode="auto">
            <a:xfrm>
              <a:off x="3250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0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0 w 79"/>
                <a:gd name="T9" fmla="*/ 526 h 526"/>
                <a:gd name="T10" fmla="*/ 0 w 79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0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0" y="526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2" name="Freeform 34"/>
            <p:cNvSpPr>
              <a:spLocks noChangeAspect="1"/>
            </p:cNvSpPr>
            <p:nvPr/>
          </p:nvSpPr>
          <p:spPr bwMode="auto">
            <a:xfrm>
              <a:off x="3250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0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0 w 79"/>
                <a:gd name="T9" fmla="*/ 526 h 526"/>
                <a:gd name="T10" fmla="*/ 0 w 79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0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0" y="526"/>
                  </a:lnTo>
                  <a:lnTo>
                    <a:pt x="0" y="5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3" name="Freeform 35"/>
            <p:cNvSpPr>
              <a:spLocks noChangeAspect="1"/>
            </p:cNvSpPr>
            <p:nvPr/>
          </p:nvSpPr>
          <p:spPr bwMode="auto">
            <a:xfrm>
              <a:off x="2631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2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2 w 79"/>
                <a:gd name="T9" fmla="*/ 526 h 526"/>
                <a:gd name="T10" fmla="*/ 2 w 79"/>
                <a:gd name="T11" fmla="*/ 526 h 526"/>
                <a:gd name="T12" fmla="*/ 0 w 79"/>
                <a:gd name="T13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2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2" y="526"/>
                  </a:lnTo>
                  <a:lnTo>
                    <a:pt x="2" y="526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4" name="Freeform 36"/>
            <p:cNvSpPr>
              <a:spLocks noChangeAspect="1"/>
            </p:cNvSpPr>
            <p:nvPr/>
          </p:nvSpPr>
          <p:spPr bwMode="auto">
            <a:xfrm>
              <a:off x="2631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2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2 w 79"/>
                <a:gd name="T9" fmla="*/ 526 h 526"/>
                <a:gd name="T10" fmla="*/ 2 w 79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2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2" y="526"/>
                  </a:lnTo>
                  <a:lnTo>
                    <a:pt x="2" y="5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5" name="Freeform 37"/>
            <p:cNvSpPr>
              <a:spLocks noChangeAspect="1"/>
            </p:cNvSpPr>
            <p:nvPr/>
          </p:nvSpPr>
          <p:spPr bwMode="auto">
            <a:xfrm>
              <a:off x="2015" y="2619"/>
              <a:ext cx="76" cy="526"/>
            </a:xfrm>
            <a:custGeom>
              <a:avLst/>
              <a:gdLst>
                <a:gd name="T0" fmla="*/ 0 w 76"/>
                <a:gd name="T1" fmla="*/ 526 h 526"/>
                <a:gd name="T2" fmla="*/ 0 w 76"/>
                <a:gd name="T3" fmla="*/ 0 h 526"/>
                <a:gd name="T4" fmla="*/ 76 w 76"/>
                <a:gd name="T5" fmla="*/ 0 h 526"/>
                <a:gd name="T6" fmla="*/ 76 w 76"/>
                <a:gd name="T7" fmla="*/ 526 h 526"/>
                <a:gd name="T8" fmla="*/ 0 w 76"/>
                <a:gd name="T9" fmla="*/ 526 h 526"/>
                <a:gd name="T10" fmla="*/ 0 w 76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526">
                  <a:moveTo>
                    <a:pt x="0" y="526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526"/>
                  </a:lnTo>
                  <a:lnTo>
                    <a:pt x="0" y="526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6" name="Freeform 38"/>
            <p:cNvSpPr>
              <a:spLocks noChangeAspect="1"/>
            </p:cNvSpPr>
            <p:nvPr/>
          </p:nvSpPr>
          <p:spPr bwMode="auto">
            <a:xfrm>
              <a:off x="2015" y="2619"/>
              <a:ext cx="76" cy="526"/>
            </a:xfrm>
            <a:custGeom>
              <a:avLst/>
              <a:gdLst>
                <a:gd name="T0" fmla="*/ 0 w 76"/>
                <a:gd name="T1" fmla="*/ 526 h 526"/>
                <a:gd name="T2" fmla="*/ 0 w 76"/>
                <a:gd name="T3" fmla="*/ 0 h 526"/>
                <a:gd name="T4" fmla="*/ 76 w 76"/>
                <a:gd name="T5" fmla="*/ 0 h 526"/>
                <a:gd name="T6" fmla="*/ 76 w 76"/>
                <a:gd name="T7" fmla="*/ 526 h 526"/>
                <a:gd name="T8" fmla="*/ 0 w 76"/>
                <a:gd name="T9" fmla="*/ 526 h 526"/>
                <a:gd name="T10" fmla="*/ 0 w 76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526">
                  <a:moveTo>
                    <a:pt x="0" y="526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526"/>
                  </a:lnTo>
                  <a:lnTo>
                    <a:pt x="0" y="526"/>
                  </a:lnTo>
                  <a:lnTo>
                    <a:pt x="0" y="5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7" name="Freeform 39"/>
            <p:cNvSpPr>
              <a:spLocks noChangeAspect="1"/>
            </p:cNvSpPr>
            <p:nvPr/>
          </p:nvSpPr>
          <p:spPr bwMode="auto">
            <a:xfrm>
              <a:off x="3558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2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2 w 79"/>
                <a:gd name="T9" fmla="*/ 526 h 526"/>
                <a:gd name="T10" fmla="*/ 2 w 79"/>
                <a:gd name="T11" fmla="*/ 526 h 526"/>
                <a:gd name="T12" fmla="*/ 0 w 79"/>
                <a:gd name="T13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2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2" y="526"/>
                  </a:lnTo>
                  <a:lnTo>
                    <a:pt x="2" y="526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8" name="Freeform 40"/>
            <p:cNvSpPr>
              <a:spLocks noChangeAspect="1"/>
            </p:cNvSpPr>
            <p:nvPr/>
          </p:nvSpPr>
          <p:spPr bwMode="auto">
            <a:xfrm>
              <a:off x="3558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2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2 w 79"/>
                <a:gd name="T9" fmla="*/ 526 h 526"/>
                <a:gd name="T10" fmla="*/ 2 w 79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2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2" y="526"/>
                  </a:lnTo>
                  <a:lnTo>
                    <a:pt x="2" y="5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29" name="Freeform 41"/>
            <p:cNvSpPr>
              <a:spLocks noChangeAspect="1"/>
            </p:cNvSpPr>
            <p:nvPr/>
          </p:nvSpPr>
          <p:spPr bwMode="auto">
            <a:xfrm>
              <a:off x="2942" y="2619"/>
              <a:ext cx="76" cy="526"/>
            </a:xfrm>
            <a:custGeom>
              <a:avLst/>
              <a:gdLst>
                <a:gd name="T0" fmla="*/ 0 w 76"/>
                <a:gd name="T1" fmla="*/ 526 h 526"/>
                <a:gd name="T2" fmla="*/ 0 w 76"/>
                <a:gd name="T3" fmla="*/ 0 h 526"/>
                <a:gd name="T4" fmla="*/ 76 w 76"/>
                <a:gd name="T5" fmla="*/ 0 h 526"/>
                <a:gd name="T6" fmla="*/ 76 w 76"/>
                <a:gd name="T7" fmla="*/ 526 h 526"/>
                <a:gd name="T8" fmla="*/ 0 w 76"/>
                <a:gd name="T9" fmla="*/ 526 h 526"/>
                <a:gd name="T10" fmla="*/ 0 w 76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526">
                  <a:moveTo>
                    <a:pt x="0" y="526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526"/>
                  </a:lnTo>
                  <a:lnTo>
                    <a:pt x="0" y="526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0" name="Freeform 42"/>
            <p:cNvSpPr>
              <a:spLocks noChangeAspect="1"/>
            </p:cNvSpPr>
            <p:nvPr/>
          </p:nvSpPr>
          <p:spPr bwMode="auto">
            <a:xfrm>
              <a:off x="2942" y="2619"/>
              <a:ext cx="76" cy="526"/>
            </a:xfrm>
            <a:custGeom>
              <a:avLst/>
              <a:gdLst>
                <a:gd name="T0" fmla="*/ 0 w 76"/>
                <a:gd name="T1" fmla="*/ 526 h 526"/>
                <a:gd name="T2" fmla="*/ 0 w 76"/>
                <a:gd name="T3" fmla="*/ 0 h 526"/>
                <a:gd name="T4" fmla="*/ 76 w 76"/>
                <a:gd name="T5" fmla="*/ 0 h 526"/>
                <a:gd name="T6" fmla="*/ 76 w 76"/>
                <a:gd name="T7" fmla="*/ 526 h 526"/>
                <a:gd name="T8" fmla="*/ 0 w 76"/>
                <a:gd name="T9" fmla="*/ 526 h 526"/>
                <a:gd name="T10" fmla="*/ 0 w 76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526">
                  <a:moveTo>
                    <a:pt x="0" y="526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526"/>
                  </a:lnTo>
                  <a:lnTo>
                    <a:pt x="0" y="526"/>
                  </a:lnTo>
                  <a:lnTo>
                    <a:pt x="0" y="5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1" name="Freeform 43"/>
            <p:cNvSpPr>
              <a:spLocks noChangeAspect="1"/>
            </p:cNvSpPr>
            <p:nvPr/>
          </p:nvSpPr>
          <p:spPr bwMode="auto">
            <a:xfrm>
              <a:off x="2323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0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0 w 79"/>
                <a:gd name="T9" fmla="*/ 526 h 526"/>
                <a:gd name="T10" fmla="*/ 0 w 79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0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0" y="526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2" name="Freeform 44"/>
            <p:cNvSpPr>
              <a:spLocks noChangeAspect="1"/>
            </p:cNvSpPr>
            <p:nvPr/>
          </p:nvSpPr>
          <p:spPr bwMode="auto">
            <a:xfrm>
              <a:off x="2323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0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0 w 79"/>
                <a:gd name="T9" fmla="*/ 526 h 526"/>
                <a:gd name="T10" fmla="*/ 0 w 79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0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0" y="526"/>
                  </a:lnTo>
                  <a:lnTo>
                    <a:pt x="0" y="5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3" name="Freeform 45"/>
            <p:cNvSpPr>
              <a:spLocks noChangeAspect="1"/>
            </p:cNvSpPr>
            <p:nvPr/>
          </p:nvSpPr>
          <p:spPr bwMode="auto">
            <a:xfrm>
              <a:off x="1704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2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2 w 79"/>
                <a:gd name="T9" fmla="*/ 526 h 526"/>
                <a:gd name="T10" fmla="*/ 2 w 79"/>
                <a:gd name="T11" fmla="*/ 526 h 526"/>
                <a:gd name="T12" fmla="*/ 0 w 79"/>
                <a:gd name="T13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2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2" y="526"/>
                  </a:lnTo>
                  <a:lnTo>
                    <a:pt x="2" y="526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4" name="Freeform 46"/>
            <p:cNvSpPr>
              <a:spLocks noChangeAspect="1"/>
            </p:cNvSpPr>
            <p:nvPr/>
          </p:nvSpPr>
          <p:spPr bwMode="auto">
            <a:xfrm>
              <a:off x="1704" y="2619"/>
              <a:ext cx="79" cy="526"/>
            </a:xfrm>
            <a:custGeom>
              <a:avLst/>
              <a:gdLst>
                <a:gd name="T0" fmla="*/ 0 w 79"/>
                <a:gd name="T1" fmla="*/ 526 h 526"/>
                <a:gd name="T2" fmla="*/ 2 w 79"/>
                <a:gd name="T3" fmla="*/ 0 h 526"/>
                <a:gd name="T4" fmla="*/ 79 w 79"/>
                <a:gd name="T5" fmla="*/ 0 h 526"/>
                <a:gd name="T6" fmla="*/ 79 w 79"/>
                <a:gd name="T7" fmla="*/ 526 h 526"/>
                <a:gd name="T8" fmla="*/ 2 w 79"/>
                <a:gd name="T9" fmla="*/ 526 h 526"/>
                <a:gd name="T10" fmla="*/ 2 w 79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526">
                  <a:moveTo>
                    <a:pt x="0" y="526"/>
                  </a:moveTo>
                  <a:lnTo>
                    <a:pt x="2" y="0"/>
                  </a:lnTo>
                  <a:lnTo>
                    <a:pt x="79" y="0"/>
                  </a:lnTo>
                  <a:lnTo>
                    <a:pt x="79" y="526"/>
                  </a:lnTo>
                  <a:lnTo>
                    <a:pt x="2" y="526"/>
                  </a:lnTo>
                  <a:lnTo>
                    <a:pt x="2" y="5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5" name="Freeform 47"/>
            <p:cNvSpPr>
              <a:spLocks noChangeAspect="1"/>
            </p:cNvSpPr>
            <p:nvPr/>
          </p:nvSpPr>
          <p:spPr bwMode="auto">
            <a:xfrm>
              <a:off x="1628" y="2619"/>
              <a:ext cx="2496" cy="526"/>
            </a:xfrm>
            <a:custGeom>
              <a:avLst/>
              <a:gdLst>
                <a:gd name="T0" fmla="*/ 2494 w 2496"/>
                <a:gd name="T1" fmla="*/ 526 h 526"/>
                <a:gd name="T2" fmla="*/ 2496 w 2496"/>
                <a:gd name="T3" fmla="*/ 0 h 526"/>
                <a:gd name="T4" fmla="*/ 0 w 2496"/>
                <a:gd name="T5" fmla="*/ 0 h 526"/>
                <a:gd name="T6" fmla="*/ 0 w 2496"/>
                <a:gd name="T7" fmla="*/ 526 h 526"/>
                <a:gd name="T8" fmla="*/ 2496 w 2496"/>
                <a:gd name="T9" fmla="*/ 526 h 526"/>
                <a:gd name="T10" fmla="*/ 2496 w 2496"/>
                <a:gd name="T11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6" h="526">
                  <a:moveTo>
                    <a:pt x="2494" y="526"/>
                  </a:moveTo>
                  <a:lnTo>
                    <a:pt x="2496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2496" y="526"/>
                  </a:lnTo>
                  <a:lnTo>
                    <a:pt x="2496" y="5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6" name="Freeform 48"/>
            <p:cNvSpPr>
              <a:spLocks noChangeAspect="1"/>
            </p:cNvSpPr>
            <p:nvPr/>
          </p:nvSpPr>
          <p:spPr bwMode="auto">
            <a:xfrm>
              <a:off x="2622" y="2054"/>
              <a:ext cx="34" cy="34"/>
            </a:xfrm>
            <a:custGeom>
              <a:avLst/>
              <a:gdLst>
                <a:gd name="T0" fmla="*/ 0 w 34"/>
                <a:gd name="T1" fmla="*/ 11 h 34"/>
                <a:gd name="T2" fmla="*/ 23 w 34"/>
                <a:gd name="T3" fmla="*/ 34 h 34"/>
                <a:gd name="T4" fmla="*/ 34 w 34"/>
                <a:gd name="T5" fmla="*/ 0 h 34"/>
                <a:gd name="T6" fmla="*/ 0 w 34"/>
                <a:gd name="T7" fmla="*/ 11 h 34"/>
                <a:gd name="T8" fmla="*/ 0 w 34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0" y="11"/>
                  </a:moveTo>
                  <a:lnTo>
                    <a:pt x="23" y="34"/>
                  </a:lnTo>
                  <a:lnTo>
                    <a:pt x="34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7" name="Freeform 49"/>
            <p:cNvSpPr>
              <a:spLocks noChangeAspect="1"/>
            </p:cNvSpPr>
            <p:nvPr/>
          </p:nvSpPr>
          <p:spPr bwMode="auto">
            <a:xfrm>
              <a:off x="2629" y="2085"/>
              <a:ext cx="33" cy="34"/>
            </a:xfrm>
            <a:custGeom>
              <a:avLst/>
              <a:gdLst>
                <a:gd name="T0" fmla="*/ 0 w 33"/>
                <a:gd name="T1" fmla="*/ 26 h 34"/>
                <a:gd name="T2" fmla="*/ 33 w 33"/>
                <a:gd name="T3" fmla="*/ 34 h 34"/>
                <a:gd name="T4" fmla="*/ 23 w 33"/>
                <a:gd name="T5" fmla="*/ 0 h 34"/>
                <a:gd name="T6" fmla="*/ 2 w 33"/>
                <a:gd name="T7" fmla="*/ 28 h 34"/>
                <a:gd name="T8" fmla="*/ 2 w 33"/>
                <a:gd name="T9" fmla="*/ 28 h 34"/>
                <a:gd name="T10" fmla="*/ 0 w 33"/>
                <a:gd name="T1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4">
                  <a:moveTo>
                    <a:pt x="0" y="26"/>
                  </a:moveTo>
                  <a:lnTo>
                    <a:pt x="33" y="34"/>
                  </a:lnTo>
                  <a:lnTo>
                    <a:pt x="23" y="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8" name="Freeform 50"/>
            <p:cNvSpPr>
              <a:spLocks noChangeAspect="1"/>
            </p:cNvSpPr>
            <p:nvPr/>
          </p:nvSpPr>
          <p:spPr bwMode="auto">
            <a:xfrm>
              <a:off x="2668" y="2098"/>
              <a:ext cx="30" cy="36"/>
            </a:xfrm>
            <a:custGeom>
              <a:avLst/>
              <a:gdLst>
                <a:gd name="T0" fmla="*/ 2 w 30"/>
                <a:gd name="T1" fmla="*/ 36 h 36"/>
                <a:gd name="T2" fmla="*/ 30 w 30"/>
                <a:gd name="T3" fmla="*/ 21 h 36"/>
                <a:gd name="T4" fmla="*/ 0 w 30"/>
                <a:gd name="T5" fmla="*/ 0 h 36"/>
                <a:gd name="T6" fmla="*/ 2 w 30"/>
                <a:gd name="T7" fmla="*/ 36 h 36"/>
                <a:gd name="T8" fmla="*/ 2 w 30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6">
                  <a:moveTo>
                    <a:pt x="2" y="36"/>
                  </a:moveTo>
                  <a:lnTo>
                    <a:pt x="30" y="21"/>
                  </a:lnTo>
                  <a:lnTo>
                    <a:pt x="0" y="0"/>
                  </a:lnTo>
                  <a:lnTo>
                    <a:pt x="2" y="36"/>
                  </a:lnTo>
                  <a:lnTo>
                    <a:pt x="2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39" name="Freeform 51"/>
            <p:cNvSpPr>
              <a:spLocks noChangeAspect="1"/>
            </p:cNvSpPr>
            <p:nvPr/>
          </p:nvSpPr>
          <p:spPr bwMode="auto">
            <a:xfrm>
              <a:off x="2670" y="2069"/>
              <a:ext cx="36" cy="31"/>
            </a:xfrm>
            <a:custGeom>
              <a:avLst/>
              <a:gdLst>
                <a:gd name="T0" fmla="*/ 15 w 36"/>
                <a:gd name="T1" fmla="*/ 31 h 31"/>
                <a:gd name="T2" fmla="*/ 36 w 36"/>
                <a:gd name="T3" fmla="*/ 6 h 31"/>
                <a:gd name="T4" fmla="*/ 0 w 36"/>
                <a:gd name="T5" fmla="*/ 0 h 31"/>
                <a:gd name="T6" fmla="*/ 15 w 36"/>
                <a:gd name="T7" fmla="*/ 31 h 31"/>
                <a:gd name="T8" fmla="*/ 15 w 36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1">
                  <a:moveTo>
                    <a:pt x="15" y="31"/>
                  </a:moveTo>
                  <a:lnTo>
                    <a:pt x="36" y="6"/>
                  </a:lnTo>
                  <a:lnTo>
                    <a:pt x="0" y="0"/>
                  </a:lnTo>
                  <a:lnTo>
                    <a:pt x="15" y="31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0" name="Line 52"/>
            <p:cNvSpPr>
              <a:spLocks noChangeAspect="1" noChangeShapeType="1"/>
            </p:cNvSpPr>
            <p:nvPr/>
          </p:nvSpPr>
          <p:spPr bwMode="auto">
            <a:xfrm flipV="1">
              <a:off x="1745" y="2069"/>
              <a:ext cx="898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1" name="Line 53"/>
            <p:cNvSpPr>
              <a:spLocks noChangeAspect="1" noChangeShapeType="1"/>
            </p:cNvSpPr>
            <p:nvPr/>
          </p:nvSpPr>
          <p:spPr bwMode="auto">
            <a:xfrm flipV="1">
              <a:off x="2361" y="2106"/>
              <a:ext cx="288" cy="7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2" name="Line 54"/>
            <p:cNvSpPr>
              <a:spLocks noChangeAspect="1" noChangeShapeType="1"/>
            </p:cNvSpPr>
            <p:nvPr/>
          </p:nvSpPr>
          <p:spPr bwMode="auto">
            <a:xfrm flipH="1" flipV="1">
              <a:off x="2677" y="2117"/>
              <a:ext cx="303" cy="7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3" name="Line 55"/>
            <p:cNvSpPr>
              <a:spLocks noChangeAspect="1" noChangeShapeType="1"/>
            </p:cNvSpPr>
            <p:nvPr/>
          </p:nvSpPr>
          <p:spPr bwMode="auto">
            <a:xfrm flipH="1" flipV="1">
              <a:off x="2687" y="2081"/>
              <a:ext cx="912" cy="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4" name="Freeform 56"/>
            <p:cNvSpPr>
              <a:spLocks noChangeAspect="1"/>
            </p:cNvSpPr>
            <p:nvPr/>
          </p:nvSpPr>
          <p:spPr bwMode="auto">
            <a:xfrm>
              <a:off x="2991" y="2062"/>
              <a:ext cx="33" cy="34"/>
            </a:xfrm>
            <a:custGeom>
              <a:avLst/>
              <a:gdLst>
                <a:gd name="T0" fmla="*/ 33 w 33"/>
                <a:gd name="T1" fmla="*/ 11 h 34"/>
                <a:gd name="T2" fmla="*/ 10 w 33"/>
                <a:gd name="T3" fmla="*/ 34 h 34"/>
                <a:gd name="T4" fmla="*/ 0 w 33"/>
                <a:gd name="T5" fmla="*/ 0 h 34"/>
                <a:gd name="T6" fmla="*/ 33 w 33"/>
                <a:gd name="T7" fmla="*/ 11 h 34"/>
                <a:gd name="T8" fmla="*/ 33 w 33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33" y="11"/>
                  </a:moveTo>
                  <a:lnTo>
                    <a:pt x="10" y="34"/>
                  </a:lnTo>
                  <a:lnTo>
                    <a:pt x="0" y="0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5" name="Freeform 57"/>
            <p:cNvSpPr>
              <a:spLocks noChangeAspect="1"/>
            </p:cNvSpPr>
            <p:nvPr/>
          </p:nvSpPr>
          <p:spPr bwMode="auto">
            <a:xfrm>
              <a:off x="2978" y="2094"/>
              <a:ext cx="31" cy="35"/>
            </a:xfrm>
            <a:custGeom>
              <a:avLst/>
              <a:gdLst>
                <a:gd name="T0" fmla="*/ 31 w 31"/>
                <a:gd name="T1" fmla="*/ 27 h 35"/>
                <a:gd name="T2" fmla="*/ 0 w 31"/>
                <a:gd name="T3" fmla="*/ 35 h 35"/>
                <a:gd name="T4" fmla="*/ 8 w 31"/>
                <a:gd name="T5" fmla="*/ 0 h 35"/>
                <a:gd name="T6" fmla="*/ 31 w 31"/>
                <a:gd name="T7" fmla="*/ 27 h 35"/>
                <a:gd name="T8" fmla="*/ 31 w 31"/>
                <a:gd name="T9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5">
                  <a:moveTo>
                    <a:pt x="31" y="27"/>
                  </a:moveTo>
                  <a:lnTo>
                    <a:pt x="0" y="35"/>
                  </a:lnTo>
                  <a:lnTo>
                    <a:pt x="8" y="0"/>
                  </a:lnTo>
                  <a:lnTo>
                    <a:pt x="31" y="27"/>
                  </a:lnTo>
                  <a:lnTo>
                    <a:pt x="3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6" name="Freeform 58"/>
            <p:cNvSpPr>
              <a:spLocks noChangeAspect="1"/>
            </p:cNvSpPr>
            <p:nvPr/>
          </p:nvSpPr>
          <p:spPr bwMode="auto">
            <a:xfrm>
              <a:off x="2938" y="2098"/>
              <a:ext cx="29" cy="36"/>
            </a:xfrm>
            <a:custGeom>
              <a:avLst/>
              <a:gdLst>
                <a:gd name="T0" fmla="*/ 27 w 29"/>
                <a:gd name="T1" fmla="*/ 36 h 36"/>
                <a:gd name="T2" fmla="*/ 0 w 29"/>
                <a:gd name="T3" fmla="*/ 21 h 36"/>
                <a:gd name="T4" fmla="*/ 29 w 29"/>
                <a:gd name="T5" fmla="*/ 0 h 36"/>
                <a:gd name="T6" fmla="*/ 29 w 29"/>
                <a:gd name="T7" fmla="*/ 36 h 36"/>
                <a:gd name="T8" fmla="*/ 29 w 29"/>
                <a:gd name="T9" fmla="*/ 36 h 36"/>
                <a:gd name="T10" fmla="*/ 27 w 29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6">
                  <a:moveTo>
                    <a:pt x="27" y="36"/>
                  </a:moveTo>
                  <a:lnTo>
                    <a:pt x="0" y="21"/>
                  </a:lnTo>
                  <a:lnTo>
                    <a:pt x="29" y="0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7" name="Freeform 59"/>
            <p:cNvSpPr>
              <a:spLocks noChangeAspect="1"/>
            </p:cNvSpPr>
            <p:nvPr/>
          </p:nvSpPr>
          <p:spPr bwMode="auto">
            <a:xfrm>
              <a:off x="2915" y="2081"/>
              <a:ext cx="34" cy="32"/>
            </a:xfrm>
            <a:custGeom>
              <a:avLst/>
              <a:gdLst>
                <a:gd name="T0" fmla="*/ 17 w 34"/>
                <a:gd name="T1" fmla="*/ 30 h 32"/>
                <a:gd name="T2" fmla="*/ 0 w 34"/>
                <a:gd name="T3" fmla="*/ 6 h 32"/>
                <a:gd name="T4" fmla="*/ 34 w 34"/>
                <a:gd name="T5" fmla="*/ 0 h 32"/>
                <a:gd name="T6" fmla="*/ 19 w 34"/>
                <a:gd name="T7" fmla="*/ 32 h 32"/>
                <a:gd name="T8" fmla="*/ 19 w 34"/>
                <a:gd name="T9" fmla="*/ 32 h 32"/>
                <a:gd name="T10" fmla="*/ 17 w 34"/>
                <a:gd name="T1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2">
                  <a:moveTo>
                    <a:pt x="17" y="30"/>
                  </a:moveTo>
                  <a:lnTo>
                    <a:pt x="0" y="6"/>
                  </a:lnTo>
                  <a:lnTo>
                    <a:pt x="34" y="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17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8" name="Line 60"/>
            <p:cNvSpPr>
              <a:spLocks noChangeAspect="1" noChangeShapeType="1"/>
            </p:cNvSpPr>
            <p:nvPr/>
          </p:nvSpPr>
          <p:spPr bwMode="auto">
            <a:xfrm flipV="1">
              <a:off x="2053" y="2092"/>
              <a:ext cx="881" cy="7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49" name="Line 61"/>
            <p:cNvSpPr>
              <a:spLocks noChangeAspect="1" noChangeShapeType="1"/>
            </p:cNvSpPr>
            <p:nvPr/>
          </p:nvSpPr>
          <p:spPr bwMode="auto">
            <a:xfrm flipV="1">
              <a:off x="2672" y="2117"/>
              <a:ext cx="285" cy="7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0" name="Line 62"/>
            <p:cNvSpPr>
              <a:spLocks noChangeAspect="1" noChangeShapeType="1"/>
            </p:cNvSpPr>
            <p:nvPr/>
          </p:nvSpPr>
          <p:spPr bwMode="auto">
            <a:xfrm flipH="1" flipV="1">
              <a:off x="2991" y="2113"/>
              <a:ext cx="299" cy="7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1" name="Line 63"/>
            <p:cNvSpPr>
              <a:spLocks noChangeAspect="1" noChangeShapeType="1"/>
            </p:cNvSpPr>
            <p:nvPr/>
          </p:nvSpPr>
          <p:spPr bwMode="auto">
            <a:xfrm flipH="1" flipV="1">
              <a:off x="3005" y="2077"/>
              <a:ext cx="904" cy="8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2" name="Freeform 64"/>
            <p:cNvSpPr>
              <a:spLocks noChangeAspect="1"/>
            </p:cNvSpPr>
            <p:nvPr/>
          </p:nvSpPr>
          <p:spPr bwMode="auto">
            <a:xfrm>
              <a:off x="1729" y="2866"/>
              <a:ext cx="33" cy="32"/>
            </a:xfrm>
            <a:custGeom>
              <a:avLst/>
              <a:gdLst>
                <a:gd name="T0" fmla="*/ 16 w 33"/>
                <a:gd name="T1" fmla="*/ 32 h 32"/>
                <a:gd name="T2" fmla="*/ 19 w 33"/>
                <a:gd name="T3" fmla="*/ 32 h 32"/>
                <a:gd name="T4" fmla="*/ 21 w 33"/>
                <a:gd name="T5" fmla="*/ 32 h 32"/>
                <a:gd name="T6" fmla="*/ 23 w 33"/>
                <a:gd name="T7" fmla="*/ 30 h 32"/>
                <a:gd name="T8" fmla="*/ 25 w 33"/>
                <a:gd name="T9" fmla="*/ 28 h 32"/>
                <a:gd name="T10" fmla="*/ 27 w 33"/>
                <a:gd name="T11" fmla="*/ 28 h 32"/>
                <a:gd name="T12" fmla="*/ 29 w 33"/>
                <a:gd name="T13" fmla="*/ 26 h 32"/>
                <a:gd name="T14" fmla="*/ 31 w 33"/>
                <a:gd name="T15" fmla="*/ 23 h 32"/>
                <a:gd name="T16" fmla="*/ 31 w 33"/>
                <a:gd name="T17" fmla="*/ 21 h 32"/>
                <a:gd name="T18" fmla="*/ 31 w 33"/>
                <a:gd name="T19" fmla="*/ 19 h 32"/>
                <a:gd name="T20" fmla="*/ 33 w 33"/>
                <a:gd name="T21" fmla="*/ 17 h 32"/>
                <a:gd name="T22" fmla="*/ 31 w 33"/>
                <a:gd name="T23" fmla="*/ 13 h 32"/>
                <a:gd name="T24" fmla="*/ 31 w 33"/>
                <a:gd name="T25" fmla="*/ 11 h 32"/>
                <a:gd name="T26" fmla="*/ 31 w 33"/>
                <a:gd name="T27" fmla="*/ 9 h 32"/>
                <a:gd name="T28" fmla="*/ 29 w 33"/>
                <a:gd name="T29" fmla="*/ 7 h 32"/>
                <a:gd name="T30" fmla="*/ 27 w 33"/>
                <a:gd name="T31" fmla="*/ 5 h 32"/>
                <a:gd name="T32" fmla="*/ 25 w 33"/>
                <a:gd name="T33" fmla="*/ 3 h 32"/>
                <a:gd name="T34" fmla="*/ 23 w 33"/>
                <a:gd name="T35" fmla="*/ 1 h 32"/>
                <a:gd name="T36" fmla="*/ 21 w 33"/>
                <a:gd name="T37" fmla="*/ 1 h 32"/>
                <a:gd name="T38" fmla="*/ 19 w 33"/>
                <a:gd name="T39" fmla="*/ 0 h 32"/>
                <a:gd name="T40" fmla="*/ 16 w 33"/>
                <a:gd name="T41" fmla="*/ 0 h 32"/>
                <a:gd name="T42" fmla="*/ 14 w 33"/>
                <a:gd name="T43" fmla="*/ 0 h 32"/>
                <a:gd name="T44" fmla="*/ 12 w 33"/>
                <a:gd name="T45" fmla="*/ 1 h 32"/>
                <a:gd name="T46" fmla="*/ 8 w 33"/>
                <a:gd name="T47" fmla="*/ 1 h 32"/>
                <a:gd name="T48" fmla="*/ 6 w 33"/>
                <a:gd name="T49" fmla="*/ 3 h 32"/>
                <a:gd name="T50" fmla="*/ 4 w 33"/>
                <a:gd name="T51" fmla="*/ 5 h 32"/>
                <a:gd name="T52" fmla="*/ 4 w 33"/>
                <a:gd name="T53" fmla="*/ 7 h 32"/>
                <a:gd name="T54" fmla="*/ 2 w 33"/>
                <a:gd name="T55" fmla="*/ 9 h 32"/>
                <a:gd name="T56" fmla="*/ 0 w 33"/>
                <a:gd name="T57" fmla="*/ 11 h 32"/>
                <a:gd name="T58" fmla="*/ 0 w 33"/>
                <a:gd name="T59" fmla="*/ 13 h 32"/>
                <a:gd name="T60" fmla="*/ 0 w 33"/>
                <a:gd name="T61" fmla="*/ 17 h 32"/>
                <a:gd name="T62" fmla="*/ 0 w 33"/>
                <a:gd name="T63" fmla="*/ 19 h 32"/>
                <a:gd name="T64" fmla="*/ 0 w 33"/>
                <a:gd name="T65" fmla="*/ 21 h 32"/>
                <a:gd name="T66" fmla="*/ 2 w 33"/>
                <a:gd name="T67" fmla="*/ 23 h 32"/>
                <a:gd name="T68" fmla="*/ 4 w 33"/>
                <a:gd name="T69" fmla="*/ 26 h 32"/>
                <a:gd name="T70" fmla="*/ 4 w 33"/>
                <a:gd name="T71" fmla="*/ 28 h 32"/>
                <a:gd name="T72" fmla="*/ 6 w 33"/>
                <a:gd name="T73" fmla="*/ 28 h 32"/>
                <a:gd name="T74" fmla="*/ 8 w 33"/>
                <a:gd name="T75" fmla="*/ 30 h 32"/>
                <a:gd name="T76" fmla="*/ 12 w 33"/>
                <a:gd name="T77" fmla="*/ 32 h 32"/>
                <a:gd name="T78" fmla="*/ 14 w 33"/>
                <a:gd name="T79" fmla="*/ 32 h 32"/>
                <a:gd name="T80" fmla="*/ 16 w 33"/>
                <a:gd name="T81" fmla="*/ 32 h 32"/>
                <a:gd name="T82" fmla="*/ 16 w 33"/>
                <a:gd name="T8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3" y="17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4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2" y="32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3" name="Freeform 65"/>
            <p:cNvSpPr>
              <a:spLocks noChangeAspect="1"/>
            </p:cNvSpPr>
            <p:nvPr/>
          </p:nvSpPr>
          <p:spPr bwMode="auto">
            <a:xfrm>
              <a:off x="2038" y="2866"/>
              <a:ext cx="32" cy="32"/>
            </a:xfrm>
            <a:custGeom>
              <a:avLst/>
              <a:gdLst>
                <a:gd name="T0" fmla="*/ 15 w 32"/>
                <a:gd name="T1" fmla="*/ 32 h 32"/>
                <a:gd name="T2" fmla="*/ 19 w 32"/>
                <a:gd name="T3" fmla="*/ 32 h 32"/>
                <a:gd name="T4" fmla="*/ 21 w 32"/>
                <a:gd name="T5" fmla="*/ 32 h 32"/>
                <a:gd name="T6" fmla="*/ 24 w 32"/>
                <a:gd name="T7" fmla="*/ 30 h 32"/>
                <a:gd name="T8" fmla="*/ 26 w 32"/>
                <a:gd name="T9" fmla="*/ 28 h 32"/>
                <a:gd name="T10" fmla="*/ 28 w 32"/>
                <a:gd name="T11" fmla="*/ 28 h 32"/>
                <a:gd name="T12" fmla="*/ 28 w 32"/>
                <a:gd name="T13" fmla="*/ 26 h 32"/>
                <a:gd name="T14" fmla="*/ 30 w 32"/>
                <a:gd name="T15" fmla="*/ 23 h 32"/>
                <a:gd name="T16" fmla="*/ 32 w 32"/>
                <a:gd name="T17" fmla="*/ 21 h 32"/>
                <a:gd name="T18" fmla="*/ 32 w 32"/>
                <a:gd name="T19" fmla="*/ 19 h 32"/>
                <a:gd name="T20" fmla="*/ 32 w 32"/>
                <a:gd name="T21" fmla="*/ 17 h 32"/>
                <a:gd name="T22" fmla="*/ 32 w 32"/>
                <a:gd name="T23" fmla="*/ 13 h 32"/>
                <a:gd name="T24" fmla="*/ 32 w 32"/>
                <a:gd name="T25" fmla="*/ 11 h 32"/>
                <a:gd name="T26" fmla="*/ 30 w 32"/>
                <a:gd name="T27" fmla="*/ 9 h 32"/>
                <a:gd name="T28" fmla="*/ 28 w 32"/>
                <a:gd name="T29" fmla="*/ 7 h 32"/>
                <a:gd name="T30" fmla="*/ 28 w 32"/>
                <a:gd name="T31" fmla="*/ 5 h 32"/>
                <a:gd name="T32" fmla="*/ 26 w 32"/>
                <a:gd name="T33" fmla="*/ 3 h 32"/>
                <a:gd name="T34" fmla="*/ 24 w 32"/>
                <a:gd name="T35" fmla="*/ 1 h 32"/>
                <a:gd name="T36" fmla="*/ 21 w 32"/>
                <a:gd name="T37" fmla="*/ 1 h 32"/>
                <a:gd name="T38" fmla="*/ 19 w 32"/>
                <a:gd name="T39" fmla="*/ 0 h 32"/>
                <a:gd name="T40" fmla="*/ 17 w 32"/>
                <a:gd name="T41" fmla="*/ 0 h 32"/>
                <a:gd name="T42" fmla="*/ 13 w 32"/>
                <a:gd name="T43" fmla="*/ 0 h 32"/>
                <a:gd name="T44" fmla="*/ 11 w 32"/>
                <a:gd name="T45" fmla="*/ 1 h 32"/>
                <a:gd name="T46" fmla="*/ 9 w 32"/>
                <a:gd name="T47" fmla="*/ 1 h 32"/>
                <a:gd name="T48" fmla="*/ 7 w 32"/>
                <a:gd name="T49" fmla="*/ 3 h 32"/>
                <a:gd name="T50" fmla="*/ 5 w 32"/>
                <a:gd name="T51" fmla="*/ 5 h 32"/>
                <a:gd name="T52" fmla="*/ 3 w 32"/>
                <a:gd name="T53" fmla="*/ 7 h 32"/>
                <a:gd name="T54" fmla="*/ 1 w 32"/>
                <a:gd name="T55" fmla="*/ 9 h 32"/>
                <a:gd name="T56" fmla="*/ 1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1 w 32"/>
                <a:gd name="T65" fmla="*/ 21 h 32"/>
                <a:gd name="T66" fmla="*/ 1 w 32"/>
                <a:gd name="T67" fmla="*/ 23 h 32"/>
                <a:gd name="T68" fmla="*/ 3 w 32"/>
                <a:gd name="T69" fmla="*/ 26 h 32"/>
                <a:gd name="T70" fmla="*/ 5 w 32"/>
                <a:gd name="T71" fmla="*/ 28 h 32"/>
                <a:gd name="T72" fmla="*/ 7 w 32"/>
                <a:gd name="T73" fmla="*/ 28 h 32"/>
                <a:gd name="T74" fmla="*/ 9 w 32"/>
                <a:gd name="T75" fmla="*/ 30 h 32"/>
                <a:gd name="T76" fmla="*/ 11 w 32"/>
                <a:gd name="T77" fmla="*/ 32 h 32"/>
                <a:gd name="T78" fmla="*/ 13 w 32"/>
                <a:gd name="T79" fmla="*/ 32 h 32"/>
                <a:gd name="T80" fmla="*/ 17 w 32"/>
                <a:gd name="T81" fmla="*/ 32 h 32"/>
                <a:gd name="T82" fmla="*/ 17 w 32"/>
                <a:gd name="T83" fmla="*/ 32 h 32"/>
                <a:gd name="T84" fmla="*/ 15 w 32"/>
                <a:gd name="T8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4" y="30"/>
                  </a:lnTo>
                  <a:lnTo>
                    <a:pt x="26" y="28"/>
                  </a:lnTo>
                  <a:lnTo>
                    <a:pt x="28" y="28"/>
                  </a:lnTo>
                  <a:lnTo>
                    <a:pt x="28" y="26"/>
                  </a:lnTo>
                  <a:lnTo>
                    <a:pt x="30" y="23"/>
                  </a:lnTo>
                  <a:lnTo>
                    <a:pt x="32" y="21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2" y="11"/>
                  </a:lnTo>
                  <a:lnTo>
                    <a:pt x="30" y="9"/>
                  </a:lnTo>
                  <a:lnTo>
                    <a:pt x="28" y="7"/>
                  </a:lnTo>
                  <a:lnTo>
                    <a:pt x="28" y="5"/>
                  </a:lnTo>
                  <a:lnTo>
                    <a:pt x="26" y="3"/>
                  </a:lnTo>
                  <a:lnTo>
                    <a:pt x="24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7" y="28"/>
                  </a:lnTo>
                  <a:lnTo>
                    <a:pt x="9" y="30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4" name="Freeform 66"/>
            <p:cNvSpPr>
              <a:spLocks noChangeAspect="1"/>
            </p:cNvSpPr>
            <p:nvPr/>
          </p:nvSpPr>
          <p:spPr bwMode="auto">
            <a:xfrm>
              <a:off x="2348" y="2866"/>
              <a:ext cx="31" cy="32"/>
            </a:xfrm>
            <a:custGeom>
              <a:avLst/>
              <a:gdLst>
                <a:gd name="T0" fmla="*/ 15 w 31"/>
                <a:gd name="T1" fmla="*/ 32 h 32"/>
                <a:gd name="T2" fmla="*/ 19 w 31"/>
                <a:gd name="T3" fmla="*/ 32 h 32"/>
                <a:gd name="T4" fmla="*/ 21 w 31"/>
                <a:gd name="T5" fmla="*/ 32 h 32"/>
                <a:gd name="T6" fmla="*/ 23 w 31"/>
                <a:gd name="T7" fmla="*/ 30 h 32"/>
                <a:gd name="T8" fmla="*/ 25 w 31"/>
                <a:gd name="T9" fmla="*/ 28 h 32"/>
                <a:gd name="T10" fmla="*/ 27 w 31"/>
                <a:gd name="T11" fmla="*/ 28 h 32"/>
                <a:gd name="T12" fmla="*/ 29 w 31"/>
                <a:gd name="T13" fmla="*/ 26 h 32"/>
                <a:gd name="T14" fmla="*/ 31 w 31"/>
                <a:gd name="T15" fmla="*/ 23 h 32"/>
                <a:gd name="T16" fmla="*/ 31 w 31"/>
                <a:gd name="T17" fmla="*/ 21 h 32"/>
                <a:gd name="T18" fmla="*/ 31 w 31"/>
                <a:gd name="T19" fmla="*/ 19 h 32"/>
                <a:gd name="T20" fmla="*/ 31 w 31"/>
                <a:gd name="T21" fmla="*/ 17 h 32"/>
                <a:gd name="T22" fmla="*/ 31 w 31"/>
                <a:gd name="T23" fmla="*/ 13 h 32"/>
                <a:gd name="T24" fmla="*/ 31 w 31"/>
                <a:gd name="T25" fmla="*/ 11 h 32"/>
                <a:gd name="T26" fmla="*/ 31 w 31"/>
                <a:gd name="T27" fmla="*/ 9 h 32"/>
                <a:gd name="T28" fmla="*/ 29 w 31"/>
                <a:gd name="T29" fmla="*/ 7 h 32"/>
                <a:gd name="T30" fmla="*/ 27 w 31"/>
                <a:gd name="T31" fmla="*/ 5 h 32"/>
                <a:gd name="T32" fmla="*/ 25 w 31"/>
                <a:gd name="T33" fmla="*/ 3 h 32"/>
                <a:gd name="T34" fmla="*/ 23 w 31"/>
                <a:gd name="T35" fmla="*/ 1 h 32"/>
                <a:gd name="T36" fmla="*/ 21 w 31"/>
                <a:gd name="T37" fmla="*/ 1 h 32"/>
                <a:gd name="T38" fmla="*/ 19 w 31"/>
                <a:gd name="T39" fmla="*/ 0 h 32"/>
                <a:gd name="T40" fmla="*/ 15 w 31"/>
                <a:gd name="T41" fmla="*/ 0 h 32"/>
                <a:gd name="T42" fmla="*/ 13 w 31"/>
                <a:gd name="T43" fmla="*/ 0 h 32"/>
                <a:gd name="T44" fmla="*/ 11 w 31"/>
                <a:gd name="T45" fmla="*/ 1 h 32"/>
                <a:gd name="T46" fmla="*/ 8 w 31"/>
                <a:gd name="T47" fmla="*/ 1 h 32"/>
                <a:gd name="T48" fmla="*/ 6 w 31"/>
                <a:gd name="T49" fmla="*/ 3 h 32"/>
                <a:gd name="T50" fmla="*/ 4 w 31"/>
                <a:gd name="T51" fmla="*/ 5 h 32"/>
                <a:gd name="T52" fmla="*/ 2 w 31"/>
                <a:gd name="T53" fmla="*/ 7 h 32"/>
                <a:gd name="T54" fmla="*/ 2 w 31"/>
                <a:gd name="T55" fmla="*/ 9 h 32"/>
                <a:gd name="T56" fmla="*/ 0 w 31"/>
                <a:gd name="T57" fmla="*/ 11 h 32"/>
                <a:gd name="T58" fmla="*/ 0 w 31"/>
                <a:gd name="T59" fmla="*/ 13 h 32"/>
                <a:gd name="T60" fmla="*/ 0 w 31"/>
                <a:gd name="T61" fmla="*/ 17 h 32"/>
                <a:gd name="T62" fmla="*/ 0 w 31"/>
                <a:gd name="T63" fmla="*/ 19 h 32"/>
                <a:gd name="T64" fmla="*/ 0 w 31"/>
                <a:gd name="T65" fmla="*/ 21 h 32"/>
                <a:gd name="T66" fmla="*/ 2 w 31"/>
                <a:gd name="T67" fmla="*/ 23 h 32"/>
                <a:gd name="T68" fmla="*/ 2 w 31"/>
                <a:gd name="T69" fmla="*/ 26 h 32"/>
                <a:gd name="T70" fmla="*/ 4 w 31"/>
                <a:gd name="T71" fmla="*/ 28 h 32"/>
                <a:gd name="T72" fmla="*/ 6 w 31"/>
                <a:gd name="T73" fmla="*/ 28 h 32"/>
                <a:gd name="T74" fmla="*/ 8 w 31"/>
                <a:gd name="T75" fmla="*/ 30 h 32"/>
                <a:gd name="T76" fmla="*/ 11 w 31"/>
                <a:gd name="T77" fmla="*/ 32 h 32"/>
                <a:gd name="T78" fmla="*/ 13 w 31"/>
                <a:gd name="T79" fmla="*/ 32 h 32"/>
                <a:gd name="T80" fmla="*/ 15 w 31"/>
                <a:gd name="T81" fmla="*/ 32 h 32"/>
                <a:gd name="T82" fmla="*/ 15 w 31"/>
                <a:gd name="T8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1" y="17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5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5" name="Freeform 67"/>
            <p:cNvSpPr>
              <a:spLocks noChangeAspect="1"/>
            </p:cNvSpPr>
            <p:nvPr/>
          </p:nvSpPr>
          <p:spPr bwMode="auto">
            <a:xfrm>
              <a:off x="2656" y="2866"/>
              <a:ext cx="33" cy="32"/>
            </a:xfrm>
            <a:custGeom>
              <a:avLst/>
              <a:gdLst>
                <a:gd name="T0" fmla="*/ 16 w 33"/>
                <a:gd name="T1" fmla="*/ 32 h 32"/>
                <a:gd name="T2" fmla="*/ 19 w 33"/>
                <a:gd name="T3" fmla="*/ 32 h 32"/>
                <a:gd name="T4" fmla="*/ 21 w 33"/>
                <a:gd name="T5" fmla="*/ 32 h 32"/>
                <a:gd name="T6" fmla="*/ 23 w 33"/>
                <a:gd name="T7" fmla="*/ 30 h 32"/>
                <a:gd name="T8" fmla="*/ 27 w 33"/>
                <a:gd name="T9" fmla="*/ 28 h 32"/>
                <a:gd name="T10" fmla="*/ 27 w 33"/>
                <a:gd name="T11" fmla="*/ 28 h 32"/>
                <a:gd name="T12" fmla="*/ 29 w 33"/>
                <a:gd name="T13" fmla="*/ 26 h 32"/>
                <a:gd name="T14" fmla="*/ 31 w 33"/>
                <a:gd name="T15" fmla="*/ 23 h 32"/>
                <a:gd name="T16" fmla="*/ 33 w 33"/>
                <a:gd name="T17" fmla="*/ 21 h 32"/>
                <a:gd name="T18" fmla="*/ 33 w 33"/>
                <a:gd name="T19" fmla="*/ 19 h 32"/>
                <a:gd name="T20" fmla="*/ 33 w 33"/>
                <a:gd name="T21" fmla="*/ 17 h 32"/>
                <a:gd name="T22" fmla="*/ 33 w 33"/>
                <a:gd name="T23" fmla="*/ 13 h 32"/>
                <a:gd name="T24" fmla="*/ 33 w 33"/>
                <a:gd name="T25" fmla="*/ 11 h 32"/>
                <a:gd name="T26" fmla="*/ 31 w 33"/>
                <a:gd name="T27" fmla="*/ 9 h 32"/>
                <a:gd name="T28" fmla="*/ 29 w 33"/>
                <a:gd name="T29" fmla="*/ 7 h 32"/>
                <a:gd name="T30" fmla="*/ 27 w 33"/>
                <a:gd name="T31" fmla="*/ 5 h 32"/>
                <a:gd name="T32" fmla="*/ 27 w 33"/>
                <a:gd name="T33" fmla="*/ 3 h 32"/>
                <a:gd name="T34" fmla="*/ 23 w 33"/>
                <a:gd name="T35" fmla="*/ 1 h 32"/>
                <a:gd name="T36" fmla="*/ 21 w 33"/>
                <a:gd name="T37" fmla="*/ 1 h 32"/>
                <a:gd name="T38" fmla="*/ 19 w 33"/>
                <a:gd name="T39" fmla="*/ 0 h 32"/>
                <a:gd name="T40" fmla="*/ 18 w 33"/>
                <a:gd name="T41" fmla="*/ 0 h 32"/>
                <a:gd name="T42" fmla="*/ 14 w 33"/>
                <a:gd name="T43" fmla="*/ 0 h 32"/>
                <a:gd name="T44" fmla="*/ 12 w 33"/>
                <a:gd name="T45" fmla="*/ 1 h 32"/>
                <a:gd name="T46" fmla="*/ 10 w 33"/>
                <a:gd name="T47" fmla="*/ 1 h 32"/>
                <a:gd name="T48" fmla="*/ 8 w 33"/>
                <a:gd name="T49" fmla="*/ 3 h 32"/>
                <a:gd name="T50" fmla="*/ 6 w 33"/>
                <a:gd name="T51" fmla="*/ 5 h 32"/>
                <a:gd name="T52" fmla="*/ 4 w 33"/>
                <a:gd name="T53" fmla="*/ 7 h 32"/>
                <a:gd name="T54" fmla="*/ 2 w 33"/>
                <a:gd name="T55" fmla="*/ 9 h 32"/>
                <a:gd name="T56" fmla="*/ 2 w 33"/>
                <a:gd name="T57" fmla="*/ 11 h 32"/>
                <a:gd name="T58" fmla="*/ 0 w 33"/>
                <a:gd name="T59" fmla="*/ 13 h 32"/>
                <a:gd name="T60" fmla="*/ 0 w 33"/>
                <a:gd name="T61" fmla="*/ 17 h 32"/>
                <a:gd name="T62" fmla="*/ 0 w 33"/>
                <a:gd name="T63" fmla="*/ 19 h 32"/>
                <a:gd name="T64" fmla="*/ 2 w 33"/>
                <a:gd name="T65" fmla="*/ 21 h 32"/>
                <a:gd name="T66" fmla="*/ 2 w 33"/>
                <a:gd name="T67" fmla="*/ 23 h 32"/>
                <a:gd name="T68" fmla="*/ 4 w 33"/>
                <a:gd name="T69" fmla="*/ 26 h 32"/>
                <a:gd name="T70" fmla="*/ 6 w 33"/>
                <a:gd name="T71" fmla="*/ 28 h 32"/>
                <a:gd name="T72" fmla="*/ 8 w 33"/>
                <a:gd name="T73" fmla="*/ 28 h 32"/>
                <a:gd name="T74" fmla="*/ 10 w 33"/>
                <a:gd name="T75" fmla="*/ 30 h 32"/>
                <a:gd name="T76" fmla="*/ 12 w 33"/>
                <a:gd name="T77" fmla="*/ 32 h 32"/>
                <a:gd name="T78" fmla="*/ 14 w 33"/>
                <a:gd name="T79" fmla="*/ 32 h 32"/>
                <a:gd name="T80" fmla="*/ 18 w 33"/>
                <a:gd name="T81" fmla="*/ 32 h 32"/>
                <a:gd name="T82" fmla="*/ 18 w 33"/>
                <a:gd name="T83" fmla="*/ 32 h 32"/>
                <a:gd name="T84" fmla="*/ 16 w 33"/>
                <a:gd name="T8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31" y="23"/>
                  </a:lnTo>
                  <a:lnTo>
                    <a:pt x="33" y="21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3"/>
                  </a:lnTo>
                  <a:lnTo>
                    <a:pt x="33" y="11"/>
                  </a:lnTo>
                  <a:lnTo>
                    <a:pt x="31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7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7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2" y="32"/>
                  </a:lnTo>
                  <a:lnTo>
                    <a:pt x="1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6" name="Freeform 68"/>
            <p:cNvSpPr>
              <a:spLocks noChangeAspect="1"/>
            </p:cNvSpPr>
            <p:nvPr/>
          </p:nvSpPr>
          <p:spPr bwMode="auto">
            <a:xfrm>
              <a:off x="2967" y="2866"/>
              <a:ext cx="30" cy="32"/>
            </a:xfrm>
            <a:custGeom>
              <a:avLst/>
              <a:gdLst>
                <a:gd name="T0" fmla="*/ 15 w 30"/>
                <a:gd name="T1" fmla="*/ 32 h 32"/>
                <a:gd name="T2" fmla="*/ 17 w 30"/>
                <a:gd name="T3" fmla="*/ 32 h 32"/>
                <a:gd name="T4" fmla="*/ 21 w 30"/>
                <a:gd name="T5" fmla="*/ 32 h 32"/>
                <a:gd name="T6" fmla="*/ 23 w 30"/>
                <a:gd name="T7" fmla="*/ 30 h 32"/>
                <a:gd name="T8" fmla="*/ 24 w 30"/>
                <a:gd name="T9" fmla="*/ 28 h 32"/>
                <a:gd name="T10" fmla="*/ 26 w 30"/>
                <a:gd name="T11" fmla="*/ 28 h 32"/>
                <a:gd name="T12" fmla="*/ 28 w 30"/>
                <a:gd name="T13" fmla="*/ 26 h 32"/>
                <a:gd name="T14" fmla="*/ 28 w 30"/>
                <a:gd name="T15" fmla="*/ 23 h 32"/>
                <a:gd name="T16" fmla="*/ 30 w 30"/>
                <a:gd name="T17" fmla="*/ 21 h 32"/>
                <a:gd name="T18" fmla="*/ 30 w 30"/>
                <a:gd name="T19" fmla="*/ 19 h 32"/>
                <a:gd name="T20" fmla="*/ 30 w 30"/>
                <a:gd name="T21" fmla="*/ 17 h 32"/>
                <a:gd name="T22" fmla="*/ 30 w 30"/>
                <a:gd name="T23" fmla="*/ 13 h 32"/>
                <a:gd name="T24" fmla="*/ 30 w 30"/>
                <a:gd name="T25" fmla="*/ 11 h 32"/>
                <a:gd name="T26" fmla="*/ 28 w 30"/>
                <a:gd name="T27" fmla="*/ 9 h 32"/>
                <a:gd name="T28" fmla="*/ 28 w 30"/>
                <a:gd name="T29" fmla="*/ 7 h 32"/>
                <a:gd name="T30" fmla="*/ 26 w 30"/>
                <a:gd name="T31" fmla="*/ 5 h 32"/>
                <a:gd name="T32" fmla="*/ 24 w 30"/>
                <a:gd name="T33" fmla="*/ 3 h 32"/>
                <a:gd name="T34" fmla="*/ 23 w 30"/>
                <a:gd name="T35" fmla="*/ 1 h 32"/>
                <a:gd name="T36" fmla="*/ 21 w 30"/>
                <a:gd name="T37" fmla="*/ 1 h 32"/>
                <a:gd name="T38" fmla="*/ 17 w 30"/>
                <a:gd name="T39" fmla="*/ 0 h 32"/>
                <a:gd name="T40" fmla="*/ 15 w 30"/>
                <a:gd name="T41" fmla="*/ 0 h 32"/>
                <a:gd name="T42" fmla="*/ 13 w 30"/>
                <a:gd name="T43" fmla="*/ 0 h 32"/>
                <a:gd name="T44" fmla="*/ 9 w 30"/>
                <a:gd name="T45" fmla="*/ 1 h 32"/>
                <a:gd name="T46" fmla="*/ 7 w 30"/>
                <a:gd name="T47" fmla="*/ 1 h 32"/>
                <a:gd name="T48" fmla="*/ 5 w 30"/>
                <a:gd name="T49" fmla="*/ 3 h 32"/>
                <a:gd name="T50" fmla="*/ 3 w 30"/>
                <a:gd name="T51" fmla="*/ 5 h 32"/>
                <a:gd name="T52" fmla="*/ 1 w 30"/>
                <a:gd name="T53" fmla="*/ 7 h 32"/>
                <a:gd name="T54" fmla="*/ 1 w 30"/>
                <a:gd name="T55" fmla="*/ 9 h 32"/>
                <a:gd name="T56" fmla="*/ 0 w 30"/>
                <a:gd name="T57" fmla="*/ 11 h 32"/>
                <a:gd name="T58" fmla="*/ 0 w 30"/>
                <a:gd name="T59" fmla="*/ 13 h 32"/>
                <a:gd name="T60" fmla="*/ 0 w 30"/>
                <a:gd name="T61" fmla="*/ 17 h 32"/>
                <a:gd name="T62" fmla="*/ 0 w 30"/>
                <a:gd name="T63" fmla="*/ 19 h 32"/>
                <a:gd name="T64" fmla="*/ 0 w 30"/>
                <a:gd name="T65" fmla="*/ 21 h 32"/>
                <a:gd name="T66" fmla="*/ 1 w 30"/>
                <a:gd name="T67" fmla="*/ 23 h 32"/>
                <a:gd name="T68" fmla="*/ 1 w 30"/>
                <a:gd name="T69" fmla="*/ 26 h 32"/>
                <a:gd name="T70" fmla="*/ 3 w 30"/>
                <a:gd name="T71" fmla="*/ 28 h 32"/>
                <a:gd name="T72" fmla="*/ 5 w 30"/>
                <a:gd name="T73" fmla="*/ 28 h 32"/>
                <a:gd name="T74" fmla="*/ 7 w 30"/>
                <a:gd name="T75" fmla="*/ 30 h 32"/>
                <a:gd name="T76" fmla="*/ 9 w 30"/>
                <a:gd name="T77" fmla="*/ 32 h 32"/>
                <a:gd name="T78" fmla="*/ 13 w 30"/>
                <a:gd name="T79" fmla="*/ 32 h 32"/>
                <a:gd name="T80" fmla="*/ 15 w 30"/>
                <a:gd name="T81" fmla="*/ 32 h 32"/>
                <a:gd name="T82" fmla="*/ 15 w 30"/>
                <a:gd name="T8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" h="32">
                  <a:moveTo>
                    <a:pt x="15" y="32"/>
                  </a:moveTo>
                  <a:lnTo>
                    <a:pt x="17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28" y="23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30" y="17"/>
                  </a:lnTo>
                  <a:lnTo>
                    <a:pt x="30" y="13"/>
                  </a:lnTo>
                  <a:lnTo>
                    <a:pt x="30" y="11"/>
                  </a:lnTo>
                  <a:lnTo>
                    <a:pt x="28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1"/>
                  </a:lnTo>
                  <a:lnTo>
                    <a:pt x="5" y="3"/>
                  </a:lnTo>
                  <a:lnTo>
                    <a:pt x="3" y="5"/>
                  </a:lnTo>
                  <a:lnTo>
                    <a:pt x="1" y="7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3"/>
                  </a:lnTo>
                  <a:lnTo>
                    <a:pt x="1" y="26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7" y="30"/>
                  </a:lnTo>
                  <a:lnTo>
                    <a:pt x="9" y="32"/>
                  </a:lnTo>
                  <a:lnTo>
                    <a:pt x="13" y="32"/>
                  </a:lnTo>
                  <a:lnTo>
                    <a:pt x="15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7" name="Freeform 69"/>
            <p:cNvSpPr>
              <a:spLocks noChangeAspect="1"/>
            </p:cNvSpPr>
            <p:nvPr/>
          </p:nvSpPr>
          <p:spPr bwMode="auto">
            <a:xfrm>
              <a:off x="3275" y="2866"/>
              <a:ext cx="33" cy="32"/>
            </a:xfrm>
            <a:custGeom>
              <a:avLst/>
              <a:gdLst>
                <a:gd name="T0" fmla="*/ 15 w 33"/>
                <a:gd name="T1" fmla="*/ 32 h 32"/>
                <a:gd name="T2" fmla="*/ 19 w 33"/>
                <a:gd name="T3" fmla="*/ 32 h 32"/>
                <a:gd name="T4" fmla="*/ 21 w 33"/>
                <a:gd name="T5" fmla="*/ 32 h 32"/>
                <a:gd name="T6" fmla="*/ 23 w 33"/>
                <a:gd name="T7" fmla="*/ 30 h 32"/>
                <a:gd name="T8" fmla="*/ 25 w 33"/>
                <a:gd name="T9" fmla="*/ 28 h 32"/>
                <a:gd name="T10" fmla="*/ 27 w 33"/>
                <a:gd name="T11" fmla="*/ 28 h 32"/>
                <a:gd name="T12" fmla="*/ 29 w 33"/>
                <a:gd name="T13" fmla="*/ 26 h 32"/>
                <a:gd name="T14" fmla="*/ 31 w 33"/>
                <a:gd name="T15" fmla="*/ 23 h 32"/>
                <a:gd name="T16" fmla="*/ 31 w 33"/>
                <a:gd name="T17" fmla="*/ 21 h 32"/>
                <a:gd name="T18" fmla="*/ 33 w 33"/>
                <a:gd name="T19" fmla="*/ 19 h 32"/>
                <a:gd name="T20" fmla="*/ 33 w 33"/>
                <a:gd name="T21" fmla="*/ 17 h 32"/>
                <a:gd name="T22" fmla="*/ 33 w 33"/>
                <a:gd name="T23" fmla="*/ 13 h 32"/>
                <a:gd name="T24" fmla="*/ 31 w 33"/>
                <a:gd name="T25" fmla="*/ 11 h 32"/>
                <a:gd name="T26" fmla="*/ 31 w 33"/>
                <a:gd name="T27" fmla="*/ 9 h 32"/>
                <a:gd name="T28" fmla="*/ 29 w 33"/>
                <a:gd name="T29" fmla="*/ 7 h 32"/>
                <a:gd name="T30" fmla="*/ 27 w 33"/>
                <a:gd name="T31" fmla="*/ 5 h 32"/>
                <a:gd name="T32" fmla="*/ 25 w 33"/>
                <a:gd name="T33" fmla="*/ 3 h 32"/>
                <a:gd name="T34" fmla="*/ 23 w 33"/>
                <a:gd name="T35" fmla="*/ 1 h 32"/>
                <a:gd name="T36" fmla="*/ 21 w 33"/>
                <a:gd name="T37" fmla="*/ 1 h 32"/>
                <a:gd name="T38" fmla="*/ 19 w 33"/>
                <a:gd name="T39" fmla="*/ 0 h 32"/>
                <a:gd name="T40" fmla="*/ 17 w 33"/>
                <a:gd name="T41" fmla="*/ 0 h 32"/>
                <a:gd name="T42" fmla="*/ 13 w 33"/>
                <a:gd name="T43" fmla="*/ 0 h 32"/>
                <a:gd name="T44" fmla="*/ 11 w 33"/>
                <a:gd name="T45" fmla="*/ 1 h 32"/>
                <a:gd name="T46" fmla="*/ 10 w 33"/>
                <a:gd name="T47" fmla="*/ 1 h 32"/>
                <a:gd name="T48" fmla="*/ 8 w 33"/>
                <a:gd name="T49" fmla="*/ 3 h 32"/>
                <a:gd name="T50" fmla="*/ 6 w 33"/>
                <a:gd name="T51" fmla="*/ 5 h 32"/>
                <a:gd name="T52" fmla="*/ 4 w 33"/>
                <a:gd name="T53" fmla="*/ 7 h 32"/>
                <a:gd name="T54" fmla="*/ 2 w 33"/>
                <a:gd name="T55" fmla="*/ 9 h 32"/>
                <a:gd name="T56" fmla="*/ 2 w 33"/>
                <a:gd name="T57" fmla="*/ 11 h 32"/>
                <a:gd name="T58" fmla="*/ 0 w 33"/>
                <a:gd name="T59" fmla="*/ 13 h 32"/>
                <a:gd name="T60" fmla="*/ 0 w 33"/>
                <a:gd name="T61" fmla="*/ 17 h 32"/>
                <a:gd name="T62" fmla="*/ 0 w 33"/>
                <a:gd name="T63" fmla="*/ 19 h 32"/>
                <a:gd name="T64" fmla="*/ 2 w 33"/>
                <a:gd name="T65" fmla="*/ 21 h 32"/>
                <a:gd name="T66" fmla="*/ 2 w 33"/>
                <a:gd name="T67" fmla="*/ 23 h 32"/>
                <a:gd name="T68" fmla="*/ 4 w 33"/>
                <a:gd name="T69" fmla="*/ 26 h 32"/>
                <a:gd name="T70" fmla="*/ 6 w 33"/>
                <a:gd name="T71" fmla="*/ 28 h 32"/>
                <a:gd name="T72" fmla="*/ 8 w 33"/>
                <a:gd name="T73" fmla="*/ 28 h 32"/>
                <a:gd name="T74" fmla="*/ 10 w 33"/>
                <a:gd name="T75" fmla="*/ 30 h 32"/>
                <a:gd name="T76" fmla="*/ 11 w 33"/>
                <a:gd name="T77" fmla="*/ 32 h 32"/>
                <a:gd name="T78" fmla="*/ 13 w 33"/>
                <a:gd name="T79" fmla="*/ 32 h 32"/>
                <a:gd name="T80" fmla="*/ 17 w 33"/>
                <a:gd name="T81" fmla="*/ 32 h 32"/>
                <a:gd name="T82" fmla="*/ 17 w 33"/>
                <a:gd name="T83" fmla="*/ 32 h 32"/>
                <a:gd name="T84" fmla="*/ 15 w 33"/>
                <a:gd name="T8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7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8" name="Freeform 70"/>
            <p:cNvSpPr>
              <a:spLocks noChangeAspect="1"/>
            </p:cNvSpPr>
            <p:nvPr/>
          </p:nvSpPr>
          <p:spPr bwMode="auto">
            <a:xfrm>
              <a:off x="3585" y="2866"/>
              <a:ext cx="31" cy="32"/>
            </a:xfrm>
            <a:custGeom>
              <a:avLst/>
              <a:gdLst>
                <a:gd name="T0" fmla="*/ 16 w 31"/>
                <a:gd name="T1" fmla="*/ 32 h 32"/>
                <a:gd name="T2" fmla="*/ 18 w 31"/>
                <a:gd name="T3" fmla="*/ 32 h 32"/>
                <a:gd name="T4" fmla="*/ 21 w 31"/>
                <a:gd name="T5" fmla="*/ 32 h 32"/>
                <a:gd name="T6" fmla="*/ 23 w 31"/>
                <a:gd name="T7" fmla="*/ 30 h 32"/>
                <a:gd name="T8" fmla="*/ 25 w 31"/>
                <a:gd name="T9" fmla="*/ 28 h 32"/>
                <a:gd name="T10" fmla="*/ 27 w 31"/>
                <a:gd name="T11" fmla="*/ 28 h 32"/>
                <a:gd name="T12" fmla="*/ 29 w 31"/>
                <a:gd name="T13" fmla="*/ 26 h 32"/>
                <a:gd name="T14" fmla="*/ 29 w 31"/>
                <a:gd name="T15" fmla="*/ 23 h 32"/>
                <a:gd name="T16" fmla="*/ 31 w 31"/>
                <a:gd name="T17" fmla="*/ 21 h 32"/>
                <a:gd name="T18" fmla="*/ 31 w 31"/>
                <a:gd name="T19" fmla="*/ 19 h 32"/>
                <a:gd name="T20" fmla="*/ 31 w 31"/>
                <a:gd name="T21" fmla="*/ 17 h 32"/>
                <a:gd name="T22" fmla="*/ 31 w 31"/>
                <a:gd name="T23" fmla="*/ 13 h 32"/>
                <a:gd name="T24" fmla="*/ 31 w 31"/>
                <a:gd name="T25" fmla="*/ 11 h 32"/>
                <a:gd name="T26" fmla="*/ 29 w 31"/>
                <a:gd name="T27" fmla="*/ 9 h 32"/>
                <a:gd name="T28" fmla="*/ 29 w 31"/>
                <a:gd name="T29" fmla="*/ 7 h 32"/>
                <a:gd name="T30" fmla="*/ 27 w 31"/>
                <a:gd name="T31" fmla="*/ 5 h 32"/>
                <a:gd name="T32" fmla="*/ 25 w 31"/>
                <a:gd name="T33" fmla="*/ 3 h 32"/>
                <a:gd name="T34" fmla="*/ 23 w 31"/>
                <a:gd name="T35" fmla="*/ 1 h 32"/>
                <a:gd name="T36" fmla="*/ 21 w 31"/>
                <a:gd name="T37" fmla="*/ 1 h 32"/>
                <a:gd name="T38" fmla="*/ 18 w 31"/>
                <a:gd name="T39" fmla="*/ 0 h 32"/>
                <a:gd name="T40" fmla="*/ 16 w 31"/>
                <a:gd name="T41" fmla="*/ 0 h 32"/>
                <a:gd name="T42" fmla="*/ 14 w 31"/>
                <a:gd name="T43" fmla="*/ 0 h 32"/>
                <a:gd name="T44" fmla="*/ 10 w 31"/>
                <a:gd name="T45" fmla="*/ 1 h 32"/>
                <a:gd name="T46" fmla="*/ 8 w 31"/>
                <a:gd name="T47" fmla="*/ 1 h 32"/>
                <a:gd name="T48" fmla="*/ 6 w 31"/>
                <a:gd name="T49" fmla="*/ 3 h 32"/>
                <a:gd name="T50" fmla="*/ 4 w 31"/>
                <a:gd name="T51" fmla="*/ 5 h 32"/>
                <a:gd name="T52" fmla="*/ 2 w 31"/>
                <a:gd name="T53" fmla="*/ 7 h 32"/>
                <a:gd name="T54" fmla="*/ 2 w 31"/>
                <a:gd name="T55" fmla="*/ 9 h 32"/>
                <a:gd name="T56" fmla="*/ 0 w 31"/>
                <a:gd name="T57" fmla="*/ 11 h 32"/>
                <a:gd name="T58" fmla="*/ 0 w 31"/>
                <a:gd name="T59" fmla="*/ 13 h 32"/>
                <a:gd name="T60" fmla="*/ 0 w 31"/>
                <a:gd name="T61" fmla="*/ 17 h 32"/>
                <a:gd name="T62" fmla="*/ 0 w 31"/>
                <a:gd name="T63" fmla="*/ 19 h 32"/>
                <a:gd name="T64" fmla="*/ 0 w 31"/>
                <a:gd name="T65" fmla="*/ 21 h 32"/>
                <a:gd name="T66" fmla="*/ 2 w 31"/>
                <a:gd name="T67" fmla="*/ 23 h 32"/>
                <a:gd name="T68" fmla="*/ 2 w 31"/>
                <a:gd name="T69" fmla="*/ 26 h 32"/>
                <a:gd name="T70" fmla="*/ 4 w 31"/>
                <a:gd name="T71" fmla="*/ 28 h 32"/>
                <a:gd name="T72" fmla="*/ 6 w 31"/>
                <a:gd name="T73" fmla="*/ 28 h 32"/>
                <a:gd name="T74" fmla="*/ 8 w 31"/>
                <a:gd name="T75" fmla="*/ 30 h 32"/>
                <a:gd name="T76" fmla="*/ 10 w 31"/>
                <a:gd name="T77" fmla="*/ 32 h 32"/>
                <a:gd name="T78" fmla="*/ 14 w 31"/>
                <a:gd name="T79" fmla="*/ 32 h 32"/>
                <a:gd name="T80" fmla="*/ 16 w 31"/>
                <a:gd name="T81" fmla="*/ 32 h 32"/>
                <a:gd name="T82" fmla="*/ 16 w 31"/>
                <a:gd name="T8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" h="32">
                  <a:moveTo>
                    <a:pt x="16" y="32"/>
                  </a:moveTo>
                  <a:lnTo>
                    <a:pt x="18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29" y="23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1" y="17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29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59" name="Freeform 71"/>
            <p:cNvSpPr>
              <a:spLocks noChangeAspect="1"/>
            </p:cNvSpPr>
            <p:nvPr/>
          </p:nvSpPr>
          <p:spPr bwMode="auto">
            <a:xfrm>
              <a:off x="3894" y="2866"/>
              <a:ext cx="32" cy="32"/>
            </a:xfrm>
            <a:custGeom>
              <a:avLst/>
              <a:gdLst>
                <a:gd name="T0" fmla="*/ 15 w 32"/>
                <a:gd name="T1" fmla="*/ 32 h 32"/>
                <a:gd name="T2" fmla="*/ 19 w 32"/>
                <a:gd name="T3" fmla="*/ 32 h 32"/>
                <a:gd name="T4" fmla="*/ 21 w 32"/>
                <a:gd name="T5" fmla="*/ 32 h 32"/>
                <a:gd name="T6" fmla="*/ 23 w 32"/>
                <a:gd name="T7" fmla="*/ 30 h 32"/>
                <a:gd name="T8" fmla="*/ 25 w 32"/>
                <a:gd name="T9" fmla="*/ 28 h 32"/>
                <a:gd name="T10" fmla="*/ 26 w 32"/>
                <a:gd name="T11" fmla="*/ 28 h 32"/>
                <a:gd name="T12" fmla="*/ 28 w 32"/>
                <a:gd name="T13" fmla="*/ 26 h 32"/>
                <a:gd name="T14" fmla="*/ 30 w 32"/>
                <a:gd name="T15" fmla="*/ 23 h 32"/>
                <a:gd name="T16" fmla="*/ 30 w 32"/>
                <a:gd name="T17" fmla="*/ 21 h 32"/>
                <a:gd name="T18" fmla="*/ 32 w 32"/>
                <a:gd name="T19" fmla="*/ 19 h 32"/>
                <a:gd name="T20" fmla="*/ 32 w 32"/>
                <a:gd name="T21" fmla="*/ 17 h 32"/>
                <a:gd name="T22" fmla="*/ 32 w 32"/>
                <a:gd name="T23" fmla="*/ 13 h 32"/>
                <a:gd name="T24" fmla="*/ 30 w 32"/>
                <a:gd name="T25" fmla="*/ 11 h 32"/>
                <a:gd name="T26" fmla="*/ 30 w 32"/>
                <a:gd name="T27" fmla="*/ 9 h 32"/>
                <a:gd name="T28" fmla="*/ 28 w 32"/>
                <a:gd name="T29" fmla="*/ 7 h 32"/>
                <a:gd name="T30" fmla="*/ 26 w 32"/>
                <a:gd name="T31" fmla="*/ 5 h 32"/>
                <a:gd name="T32" fmla="*/ 25 w 32"/>
                <a:gd name="T33" fmla="*/ 3 h 32"/>
                <a:gd name="T34" fmla="*/ 23 w 32"/>
                <a:gd name="T35" fmla="*/ 1 h 32"/>
                <a:gd name="T36" fmla="*/ 21 w 32"/>
                <a:gd name="T37" fmla="*/ 1 h 32"/>
                <a:gd name="T38" fmla="*/ 19 w 32"/>
                <a:gd name="T39" fmla="*/ 0 h 32"/>
                <a:gd name="T40" fmla="*/ 15 w 32"/>
                <a:gd name="T41" fmla="*/ 0 h 32"/>
                <a:gd name="T42" fmla="*/ 13 w 32"/>
                <a:gd name="T43" fmla="*/ 0 h 32"/>
                <a:gd name="T44" fmla="*/ 11 w 32"/>
                <a:gd name="T45" fmla="*/ 1 h 32"/>
                <a:gd name="T46" fmla="*/ 9 w 32"/>
                <a:gd name="T47" fmla="*/ 1 h 32"/>
                <a:gd name="T48" fmla="*/ 7 w 32"/>
                <a:gd name="T49" fmla="*/ 3 h 32"/>
                <a:gd name="T50" fmla="*/ 5 w 32"/>
                <a:gd name="T51" fmla="*/ 5 h 32"/>
                <a:gd name="T52" fmla="*/ 3 w 32"/>
                <a:gd name="T53" fmla="*/ 7 h 32"/>
                <a:gd name="T54" fmla="*/ 2 w 32"/>
                <a:gd name="T55" fmla="*/ 9 h 32"/>
                <a:gd name="T56" fmla="*/ 2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2 w 32"/>
                <a:gd name="T65" fmla="*/ 21 h 32"/>
                <a:gd name="T66" fmla="*/ 2 w 32"/>
                <a:gd name="T67" fmla="*/ 23 h 32"/>
                <a:gd name="T68" fmla="*/ 3 w 32"/>
                <a:gd name="T69" fmla="*/ 26 h 32"/>
                <a:gd name="T70" fmla="*/ 5 w 32"/>
                <a:gd name="T71" fmla="*/ 28 h 32"/>
                <a:gd name="T72" fmla="*/ 7 w 32"/>
                <a:gd name="T73" fmla="*/ 28 h 32"/>
                <a:gd name="T74" fmla="*/ 9 w 32"/>
                <a:gd name="T75" fmla="*/ 30 h 32"/>
                <a:gd name="T76" fmla="*/ 11 w 32"/>
                <a:gd name="T77" fmla="*/ 32 h 32"/>
                <a:gd name="T78" fmla="*/ 13 w 32"/>
                <a:gd name="T79" fmla="*/ 32 h 32"/>
                <a:gd name="T80" fmla="*/ 15 w 32"/>
                <a:gd name="T81" fmla="*/ 32 h 32"/>
                <a:gd name="T82" fmla="*/ 15 w 32"/>
                <a:gd name="T8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30" y="23"/>
                  </a:lnTo>
                  <a:lnTo>
                    <a:pt x="30" y="21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7" y="28"/>
                  </a:lnTo>
                  <a:lnTo>
                    <a:pt x="9" y="30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5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760" name="Rectangle 72"/>
            <p:cNvSpPr>
              <a:spLocks noChangeAspect="1" noChangeArrowheads="1"/>
            </p:cNvSpPr>
            <p:nvPr/>
          </p:nvSpPr>
          <p:spPr bwMode="auto">
            <a:xfrm>
              <a:off x="1957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61" name="Rectangle 73"/>
            <p:cNvSpPr>
              <a:spLocks noChangeAspect="1" noChangeArrowheads="1"/>
            </p:cNvSpPr>
            <p:nvPr/>
          </p:nvSpPr>
          <p:spPr bwMode="auto">
            <a:xfrm>
              <a:off x="1994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62" name="Rectangle 74"/>
            <p:cNvSpPr>
              <a:spLocks noChangeAspect="1" noChangeArrowheads="1"/>
            </p:cNvSpPr>
            <p:nvPr/>
          </p:nvSpPr>
          <p:spPr bwMode="auto">
            <a:xfrm>
              <a:off x="2028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63" name="Rectangle 75"/>
            <p:cNvSpPr>
              <a:spLocks noChangeAspect="1" noChangeArrowheads="1"/>
            </p:cNvSpPr>
            <p:nvPr/>
          </p:nvSpPr>
          <p:spPr bwMode="auto">
            <a:xfrm>
              <a:off x="2064" y="316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64" name="Rectangle 76"/>
            <p:cNvSpPr>
              <a:spLocks noChangeAspect="1" noChangeArrowheads="1"/>
            </p:cNvSpPr>
            <p:nvPr/>
          </p:nvSpPr>
          <p:spPr bwMode="auto">
            <a:xfrm>
              <a:off x="2099" y="316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65" name="Rectangle 77"/>
            <p:cNvSpPr>
              <a:spLocks noChangeAspect="1" noChangeArrowheads="1"/>
            </p:cNvSpPr>
            <p:nvPr/>
          </p:nvSpPr>
          <p:spPr bwMode="auto">
            <a:xfrm>
              <a:off x="2275" y="3163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66" name="Rectangle 78"/>
            <p:cNvSpPr>
              <a:spLocks noChangeAspect="1" noChangeArrowheads="1"/>
            </p:cNvSpPr>
            <p:nvPr/>
          </p:nvSpPr>
          <p:spPr bwMode="auto">
            <a:xfrm>
              <a:off x="2310" y="316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67" name="Rectangle 79"/>
            <p:cNvSpPr>
              <a:spLocks noChangeAspect="1" noChangeArrowheads="1"/>
            </p:cNvSpPr>
            <p:nvPr/>
          </p:nvSpPr>
          <p:spPr bwMode="auto">
            <a:xfrm>
              <a:off x="2346" y="316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68" name="Rectangle 80"/>
            <p:cNvSpPr>
              <a:spLocks noChangeAspect="1" noChangeArrowheads="1"/>
            </p:cNvSpPr>
            <p:nvPr/>
          </p:nvSpPr>
          <p:spPr bwMode="auto">
            <a:xfrm>
              <a:off x="2380" y="316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69" name="Rectangle 81"/>
            <p:cNvSpPr>
              <a:spLocks noChangeAspect="1" noChangeArrowheads="1"/>
            </p:cNvSpPr>
            <p:nvPr/>
          </p:nvSpPr>
          <p:spPr bwMode="auto">
            <a:xfrm>
              <a:off x="2417" y="316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70" name="Rectangle 82"/>
            <p:cNvSpPr>
              <a:spLocks noChangeAspect="1" noChangeArrowheads="1"/>
            </p:cNvSpPr>
            <p:nvPr/>
          </p:nvSpPr>
          <p:spPr bwMode="auto">
            <a:xfrm>
              <a:off x="2576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71" name="Rectangle 83"/>
            <p:cNvSpPr>
              <a:spLocks noChangeAspect="1" noChangeArrowheads="1"/>
            </p:cNvSpPr>
            <p:nvPr/>
          </p:nvSpPr>
          <p:spPr bwMode="auto">
            <a:xfrm>
              <a:off x="2612" y="316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72" name="Rectangle 84"/>
            <p:cNvSpPr>
              <a:spLocks noChangeAspect="1" noChangeArrowheads="1"/>
            </p:cNvSpPr>
            <p:nvPr/>
          </p:nvSpPr>
          <p:spPr bwMode="auto">
            <a:xfrm>
              <a:off x="2647" y="316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73" name="Rectangle 85"/>
            <p:cNvSpPr>
              <a:spLocks noChangeAspect="1" noChangeArrowheads="1"/>
            </p:cNvSpPr>
            <p:nvPr/>
          </p:nvSpPr>
          <p:spPr bwMode="auto">
            <a:xfrm>
              <a:off x="2683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74" name="Rectangle 86"/>
            <p:cNvSpPr>
              <a:spLocks noChangeAspect="1" noChangeArrowheads="1"/>
            </p:cNvSpPr>
            <p:nvPr/>
          </p:nvSpPr>
          <p:spPr bwMode="auto">
            <a:xfrm>
              <a:off x="2718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75" name="Rectangle 87"/>
            <p:cNvSpPr>
              <a:spLocks noChangeAspect="1" noChangeArrowheads="1"/>
            </p:cNvSpPr>
            <p:nvPr/>
          </p:nvSpPr>
          <p:spPr bwMode="auto">
            <a:xfrm>
              <a:off x="2886" y="316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76" name="Rectangle 88"/>
            <p:cNvSpPr>
              <a:spLocks noChangeAspect="1" noChangeArrowheads="1"/>
            </p:cNvSpPr>
            <p:nvPr/>
          </p:nvSpPr>
          <p:spPr bwMode="auto">
            <a:xfrm>
              <a:off x="2921" y="316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77" name="Rectangle 89"/>
            <p:cNvSpPr>
              <a:spLocks noChangeAspect="1" noChangeArrowheads="1"/>
            </p:cNvSpPr>
            <p:nvPr/>
          </p:nvSpPr>
          <p:spPr bwMode="auto">
            <a:xfrm>
              <a:off x="2957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78" name="Rectangle 90"/>
            <p:cNvSpPr>
              <a:spLocks noChangeAspect="1" noChangeArrowheads="1"/>
            </p:cNvSpPr>
            <p:nvPr/>
          </p:nvSpPr>
          <p:spPr bwMode="auto">
            <a:xfrm>
              <a:off x="2991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79" name="Rectangle 91"/>
            <p:cNvSpPr>
              <a:spLocks noChangeAspect="1" noChangeArrowheads="1"/>
            </p:cNvSpPr>
            <p:nvPr/>
          </p:nvSpPr>
          <p:spPr bwMode="auto">
            <a:xfrm>
              <a:off x="3028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80" name="Rectangle 92"/>
            <p:cNvSpPr>
              <a:spLocks noChangeAspect="1" noChangeArrowheads="1"/>
            </p:cNvSpPr>
            <p:nvPr/>
          </p:nvSpPr>
          <p:spPr bwMode="auto">
            <a:xfrm>
              <a:off x="3195" y="316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81" name="Rectangle 93"/>
            <p:cNvSpPr>
              <a:spLocks noChangeAspect="1" noChangeArrowheads="1"/>
            </p:cNvSpPr>
            <p:nvPr/>
          </p:nvSpPr>
          <p:spPr bwMode="auto">
            <a:xfrm>
              <a:off x="3231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82" name="Rectangle 94"/>
            <p:cNvSpPr>
              <a:spLocks noChangeAspect="1" noChangeArrowheads="1"/>
            </p:cNvSpPr>
            <p:nvPr/>
          </p:nvSpPr>
          <p:spPr bwMode="auto">
            <a:xfrm>
              <a:off x="3265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83" name="Rectangle 95"/>
            <p:cNvSpPr>
              <a:spLocks noChangeAspect="1" noChangeArrowheads="1"/>
            </p:cNvSpPr>
            <p:nvPr/>
          </p:nvSpPr>
          <p:spPr bwMode="auto">
            <a:xfrm>
              <a:off x="3302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84" name="Rectangle 96"/>
            <p:cNvSpPr>
              <a:spLocks noChangeAspect="1" noChangeArrowheads="1"/>
            </p:cNvSpPr>
            <p:nvPr/>
          </p:nvSpPr>
          <p:spPr bwMode="auto">
            <a:xfrm>
              <a:off x="3336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85" name="Rectangle 97"/>
            <p:cNvSpPr>
              <a:spLocks noChangeAspect="1" noChangeArrowheads="1"/>
            </p:cNvSpPr>
            <p:nvPr/>
          </p:nvSpPr>
          <p:spPr bwMode="auto">
            <a:xfrm>
              <a:off x="3503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86" name="Rectangle 98"/>
            <p:cNvSpPr>
              <a:spLocks noChangeAspect="1" noChangeArrowheads="1"/>
            </p:cNvSpPr>
            <p:nvPr/>
          </p:nvSpPr>
          <p:spPr bwMode="auto">
            <a:xfrm>
              <a:off x="3539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87" name="Rectangle 99"/>
            <p:cNvSpPr>
              <a:spLocks noChangeAspect="1" noChangeArrowheads="1"/>
            </p:cNvSpPr>
            <p:nvPr/>
          </p:nvSpPr>
          <p:spPr bwMode="auto">
            <a:xfrm>
              <a:off x="3576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88" name="Rectangle 100"/>
            <p:cNvSpPr>
              <a:spLocks noChangeAspect="1" noChangeArrowheads="1"/>
            </p:cNvSpPr>
            <p:nvPr/>
          </p:nvSpPr>
          <p:spPr bwMode="auto">
            <a:xfrm>
              <a:off x="3610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89" name="Rectangle 101"/>
            <p:cNvSpPr>
              <a:spLocks noChangeAspect="1" noChangeArrowheads="1"/>
            </p:cNvSpPr>
            <p:nvPr/>
          </p:nvSpPr>
          <p:spPr bwMode="auto">
            <a:xfrm>
              <a:off x="3647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90" name="Rectangle 102"/>
            <p:cNvSpPr>
              <a:spLocks noChangeAspect="1" noChangeArrowheads="1"/>
            </p:cNvSpPr>
            <p:nvPr/>
          </p:nvSpPr>
          <p:spPr bwMode="auto">
            <a:xfrm>
              <a:off x="3813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91" name="Rectangle 103"/>
            <p:cNvSpPr>
              <a:spLocks noChangeAspect="1" noChangeArrowheads="1"/>
            </p:cNvSpPr>
            <p:nvPr/>
          </p:nvSpPr>
          <p:spPr bwMode="auto">
            <a:xfrm>
              <a:off x="3848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92" name="Rectangle 104"/>
            <p:cNvSpPr>
              <a:spLocks noChangeAspect="1" noChangeArrowheads="1"/>
            </p:cNvSpPr>
            <p:nvPr/>
          </p:nvSpPr>
          <p:spPr bwMode="auto">
            <a:xfrm>
              <a:off x="3884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93" name="Rectangle 105"/>
            <p:cNvSpPr>
              <a:spLocks noChangeAspect="1" noChangeArrowheads="1"/>
            </p:cNvSpPr>
            <p:nvPr/>
          </p:nvSpPr>
          <p:spPr bwMode="auto">
            <a:xfrm>
              <a:off x="3920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94" name="Rectangle 106"/>
            <p:cNvSpPr>
              <a:spLocks noChangeAspect="1" noChangeArrowheads="1"/>
            </p:cNvSpPr>
            <p:nvPr/>
          </p:nvSpPr>
          <p:spPr bwMode="auto">
            <a:xfrm>
              <a:off x="3955" y="316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795" name="Rectangle 107"/>
            <p:cNvSpPr>
              <a:spLocks noChangeAspect="1" noChangeArrowheads="1"/>
            </p:cNvSpPr>
            <p:nvPr/>
          </p:nvSpPr>
          <p:spPr bwMode="auto">
            <a:xfrm rot="16200000">
              <a:off x="2559" y="173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96" name="Rectangle 108"/>
            <p:cNvSpPr>
              <a:spLocks noChangeAspect="1" noChangeArrowheads="1"/>
            </p:cNvSpPr>
            <p:nvPr/>
          </p:nvSpPr>
          <p:spPr bwMode="auto">
            <a:xfrm rot="16200000">
              <a:off x="2559" y="1696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97" name="Rectangle 109"/>
            <p:cNvSpPr>
              <a:spLocks noChangeAspect="1" noChangeArrowheads="1"/>
            </p:cNvSpPr>
            <p:nvPr/>
          </p:nvSpPr>
          <p:spPr bwMode="auto">
            <a:xfrm rot="16200000">
              <a:off x="2559" y="166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798" name="Rectangle 110"/>
            <p:cNvSpPr>
              <a:spLocks noChangeAspect="1" noChangeArrowheads="1"/>
            </p:cNvSpPr>
            <p:nvPr/>
          </p:nvSpPr>
          <p:spPr bwMode="auto">
            <a:xfrm>
              <a:off x="2762" y="1522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lang="en-US" sz="2000">
                <a:effectLst/>
              </a:endParaRPr>
            </a:p>
          </p:txBody>
        </p:sp>
        <p:sp>
          <p:nvSpPr>
            <p:cNvPr id="2290799" name="Rectangle 111"/>
            <p:cNvSpPr>
              <a:spLocks noChangeAspect="1" noChangeArrowheads="1"/>
            </p:cNvSpPr>
            <p:nvPr/>
          </p:nvSpPr>
          <p:spPr bwMode="auto">
            <a:xfrm>
              <a:off x="2808" y="1522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90800" name="Rectangle 112"/>
            <p:cNvSpPr>
              <a:spLocks noChangeAspect="1" noChangeArrowheads="1"/>
            </p:cNvSpPr>
            <p:nvPr/>
          </p:nvSpPr>
          <p:spPr bwMode="auto">
            <a:xfrm>
              <a:off x="2844" y="1522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lang="en-US" sz="2000">
                <a:effectLst/>
              </a:endParaRPr>
            </a:p>
          </p:txBody>
        </p:sp>
        <p:sp>
          <p:nvSpPr>
            <p:cNvPr id="2290801" name="Rectangle 113"/>
            <p:cNvSpPr>
              <a:spLocks noChangeAspect="1" noChangeArrowheads="1"/>
            </p:cNvSpPr>
            <p:nvPr/>
          </p:nvSpPr>
          <p:spPr bwMode="auto">
            <a:xfrm>
              <a:off x="2875" y="1522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lang="en-US" sz="2000">
                <a:effectLst/>
              </a:endParaRPr>
            </a:p>
          </p:txBody>
        </p:sp>
        <p:sp>
          <p:nvSpPr>
            <p:cNvPr id="2290802" name="Rectangle 114"/>
            <p:cNvSpPr>
              <a:spLocks noChangeAspect="1" noChangeArrowheads="1"/>
            </p:cNvSpPr>
            <p:nvPr/>
          </p:nvSpPr>
          <p:spPr bwMode="auto">
            <a:xfrm>
              <a:off x="2911" y="1522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90803" name="Freeform 115"/>
            <p:cNvSpPr>
              <a:spLocks noChangeAspect="1"/>
            </p:cNvSpPr>
            <p:nvPr/>
          </p:nvSpPr>
          <p:spPr bwMode="auto">
            <a:xfrm>
              <a:off x="4030" y="2617"/>
              <a:ext cx="2" cy="526"/>
            </a:xfrm>
            <a:custGeom>
              <a:avLst/>
              <a:gdLst>
                <a:gd name="T0" fmla="*/ 0 w 2"/>
                <a:gd name="T1" fmla="*/ 0 h 526"/>
                <a:gd name="T2" fmla="*/ 2 w 2"/>
                <a:gd name="T3" fmla="*/ 526 h 526"/>
                <a:gd name="T4" fmla="*/ 0 w 2"/>
                <a:gd name="T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26">
                  <a:moveTo>
                    <a:pt x="0" y="0"/>
                  </a:moveTo>
                  <a:lnTo>
                    <a:pt x="2" y="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804" name="Line 116"/>
            <p:cNvSpPr>
              <a:spLocks noChangeAspect="1" noChangeShapeType="1"/>
            </p:cNvSpPr>
            <p:nvPr/>
          </p:nvSpPr>
          <p:spPr bwMode="auto">
            <a:xfrm>
              <a:off x="4030" y="2617"/>
              <a:ext cx="2" cy="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0805" name="Rectangle 117"/>
            <p:cNvSpPr>
              <a:spLocks noChangeAspect="1" noChangeArrowheads="1"/>
            </p:cNvSpPr>
            <p:nvPr/>
          </p:nvSpPr>
          <p:spPr bwMode="auto">
            <a:xfrm>
              <a:off x="2739" y="3295"/>
              <a:ext cx="3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lang="en-US" sz="2000">
                <a:effectLst/>
              </a:endParaRPr>
            </a:p>
          </p:txBody>
        </p:sp>
        <p:sp>
          <p:nvSpPr>
            <p:cNvPr id="2290806" name="Rectangle 118"/>
            <p:cNvSpPr>
              <a:spLocks noChangeAspect="1" noChangeArrowheads="1"/>
            </p:cNvSpPr>
            <p:nvPr/>
          </p:nvSpPr>
          <p:spPr bwMode="auto">
            <a:xfrm>
              <a:off x="2790" y="329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90807" name="Rectangle 119"/>
            <p:cNvSpPr>
              <a:spLocks noChangeAspect="1" noChangeArrowheads="1"/>
            </p:cNvSpPr>
            <p:nvPr/>
          </p:nvSpPr>
          <p:spPr bwMode="auto">
            <a:xfrm>
              <a:off x="2827" y="3295"/>
              <a:ext cx="3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lang="en-US" sz="2000">
                <a:effectLst/>
              </a:endParaRPr>
            </a:p>
          </p:txBody>
        </p:sp>
        <p:sp>
          <p:nvSpPr>
            <p:cNvPr id="2290808" name="Rectangle 120"/>
            <p:cNvSpPr>
              <a:spLocks noChangeAspect="1" noChangeArrowheads="1"/>
            </p:cNvSpPr>
            <p:nvPr/>
          </p:nvSpPr>
          <p:spPr bwMode="auto">
            <a:xfrm>
              <a:off x="2880" y="329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90809" name="Rectangle 121"/>
            <p:cNvSpPr>
              <a:spLocks noChangeAspect="1" noChangeArrowheads="1"/>
            </p:cNvSpPr>
            <p:nvPr/>
          </p:nvSpPr>
          <p:spPr bwMode="auto">
            <a:xfrm>
              <a:off x="2915" y="3295"/>
              <a:ext cx="1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lang="en-US" sz="2000">
                <a:effectLst/>
              </a:endParaRPr>
            </a:p>
          </p:txBody>
        </p:sp>
        <p:sp>
          <p:nvSpPr>
            <p:cNvPr id="2290810" name="Rectangle 122"/>
            <p:cNvSpPr>
              <a:spLocks noChangeAspect="1" noChangeArrowheads="1"/>
            </p:cNvSpPr>
            <p:nvPr/>
          </p:nvSpPr>
          <p:spPr bwMode="auto">
            <a:xfrm>
              <a:off x="2936" y="3295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lang="en-US" sz="2000">
                <a:effectLst/>
              </a:endParaRPr>
            </a:p>
          </p:txBody>
        </p:sp>
        <p:sp>
          <p:nvSpPr>
            <p:cNvPr id="2290811" name="Rectangle 123"/>
            <p:cNvSpPr>
              <a:spLocks noChangeAspect="1" noChangeArrowheads="1"/>
            </p:cNvSpPr>
            <p:nvPr/>
          </p:nvSpPr>
          <p:spPr bwMode="auto">
            <a:xfrm rot="16200000">
              <a:off x="2632" y="173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812" name="Rectangle 124"/>
            <p:cNvSpPr>
              <a:spLocks noChangeAspect="1" noChangeArrowheads="1"/>
            </p:cNvSpPr>
            <p:nvPr/>
          </p:nvSpPr>
          <p:spPr bwMode="auto">
            <a:xfrm rot="16200000">
              <a:off x="2632" y="169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813" name="Rectangle 125"/>
            <p:cNvSpPr>
              <a:spLocks noChangeAspect="1" noChangeArrowheads="1"/>
            </p:cNvSpPr>
            <p:nvPr/>
          </p:nvSpPr>
          <p:spPr bwMode="auto">
            <a:xfrm rot="16200000">
              <a:off x="2632" y="166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14" name="Rectangle 126"/>
            <p:cNvSpPr>
              <a:spLocks noChangeAspect="1" noChangeArrowheads="1"/>
            </p:cNvSpPr>
            <p:nvPr/>
          </p:nvSpPr>
          <p:spPr bwMode="auto">
            <a:xfrm rot="16200000">
              <a:off x="2715" y="173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815" name="Rectangle 127"/>
            <p:cNvSpPr>
              <a:spLocks noChangeAspect="1" noChangeArrowheads="1"/>
            </p:cNvSpPr>
            <p:nvPr/>
          </p:nvSpPr>
          <p:spPr bwMode="auto">
            <a:xfrm rot="16200000">
              <a:off x="2715" y="1696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16" name="Rectangle 128"/>
            <p:cNvSpPr>
              <a:spLocks noChangeAspect="1" noChangeArrowheads="1"/>
            </p:cNvSpPr>
            <p:nvPr/>
          </p:nvSpPr>
          <p:spPr bwMode="auto">
            <a:xfrm rot="16200000">
              <a:off x="2715" y="166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817" name="Rectangle 129"/>
            <p:cNvSpPr>
              <a:spLocks noChangeAspect="1" noChangeArrowheads="1"/>
            </p:cNvSpPr>
            <p:nvPr/>
          </p:nvSpPr>
          <p:spPr bwMode="auto">
            <a:xfrm rot="16200000">
              <a:off x="2790" y="173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818" name="Rectangle 130"/>
            <p:cNvSpPr>
              <a:spLocks noChangeAspect="1" noChangeArrowheads="1"/>
            </p:cNvSpPr>
            <p:nvPr/>
          </p:nvSpPr>
          <p:spPr bwMode="auto">
            <a:xfrm rot="16200000">
              <a:off x="2790" y="1696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19" name="Rectangle 131"/>
            <p:cNvSpPr>
              <a:spLocks noChangeAspect="1" noChangeArrowheads="1"/>
            </p:cNvSpPr>
            <p:nvPr/>
          </p:nvSpPr>
          <p:spPr bwMode="auto">
            <a:xfrm rot="16200000">
              <a:off x="2790" y="166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20" name="Rectangle 132"/>
            <p:cNvSpPr>
              <a:spLocks noChangeAspect="1" noChangeArrowheads="1"/>
            </p:cNvSpPr>
            <p:nvPr/>
          </p:nvSpPr>
          <p:spPr bwMode="auto">
            <a:xfrm rot="16200000">
              <a:off x="2866" y="173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21" name="Rectangle 133"/>
            <p:cNvSpPr>
              <a:spLocks noChangeAspect="1" noChangeArrowheads="1"/>
            </p:cNvSpPr>
            <p:nvPr/>
          </p:nvSpPr>
          <p:spPr bwMode="auto">
            <a:xfrm rot="16200000">
              <a:off x="2866" y="1696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822" name="Rectangle 134"/>
            <p:cNvSpPr>
              <a:spLocks noChangeAspect="1" noChangeArrowheads="1"/>
            </p:cNvSpPr>
            <p:nvPr/>
          </p:nvSpPr>
          <p:spPr bwMode="auto">
            <a:xfrm rot="16200000">
              <a:off x="2866" y="166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823" name="Rectangle 135"/>
            <p:cNvSpPr>
              <a:spLocks noChangeAspect="1" noChangeArrowheads="1"/>
            </p:cNvSpPr>
            <p:nvPr/>
          </p:nvSpPr>
          <p:spPr bwMode="auto">
            <a:xfrm rot="16200000">
              <a:off x="2941" y="1732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24" name="Rectangle 136"/>
            <p:cNvSpPr>
              <a:spLocks noChangeAspect="1" noChangeArrowheads="1"/>
            </p:cNvSpPr>
            <p:nvPr/>
          </p:nvSpPr>
          <p:spPr bwMode="auto">
            <a:xfrm rot="16200000">
              <a:off x="2941" y="169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825" name="Rectangle 137"/>
            <p:cNvSpPr>
              <a:spLocks noChangeAspect="1" noChangeArrowheads="1"/>
            </p:cNvSpPr>
            <p:nvPr/>
          </p:nvSpPr>
          <p:spPr bwMode="auto">
            <a:xfrm rot="16200000">
              <a:off x="2941" y="1664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26" name="Rectangle 138"/>
            <p:cNvSpPr>
              <a:spLocks noChangeAspect="1" noChangeArrowheads="1"/>
            </p:cNvSpPr>
            <p:nvPr/>
          </p:nvSpPr>
          <p:spPr bwMode="auto">
            <a:xfrm rot="16200000">
              <a:off x="3019" y="1732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27" name="Rectangle 139"/>
            <p:cNvSpPr>
              <a:spLocks noChangeAspect="1" noChangeArrowheads="1"/>
            </p:cNvSpPr>
            <p:nvPr/>
          </p:nvSpPr>
          <p:spPr bwMode="auto">
            <a:xfrm rot="16200000">
              <a:off x="3019" y="169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28" name="Rectangle 140"/>
            <p:cNvSpPr>
              <a:spLocks noChangeAspect="1" noChangeArrowheads="1"/>
            </p:cNvSpPr>
            <p:nvPr/>
          </p:nvSpPr>
          <p:spPr bwMode="auto">
            <a:xfrm rot="16200000">
              <a:off x="3019" y="1664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90829" name="Rectangle 141"/>
            <p:cNvSpPr>
              <a:spLocks noChangeAspect="1" noChangeArrowheads="1"/>
            </p:cNvSpPr>
            <p:nvPr/>
          </p:nvSpPr>
          <p:spPr bwMode="auto">
            <a:xfrm rot="16200000">
              <a:off x="3097" y="1732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30" name="Rectangle 142"/>
            <p:cNvSpPr>
              <a:spLocks noChangeAspect="1" noChangeArrowheads="1"/>
            </p:cNvSpPr>
            <p:nvPr/>
          </p:nvSpPr>
          <p:spPr bwMode="auto">
            <a:xfrm rot="16200000">
              <a:off x="3097" y="169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90831" name="Rectangle 143"/>
            <p:cNvSpPr>
              <a:spLocks noChangeAspect="1" noChangeArrowheads="1"/>
            </p:cNvSpPr>
            <p:nvPr/>
          </p:nvSpPr>
          <p:spPr bwMode="auto">
            <a:xfrm rot="16200000">
              <a:off x="3097" y="1662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</p:grpSp>
      <p:sp>
        <p:nvSpPr>
          <p:cNvPr id="2290832" name="Text Box 144"/>
          <p:cNvSpPr txBox="1">
            <a:spLocks noChangeArrowheads="1"/>
          </p:cNvSpPr>
          <p:nvPr/>
        </p:nvSpPr>
        <p:spPr bwMode="auto">
          <a:xfrm>
            <a:off x="762000" y="1092200"/>
            <a:ext cx="65166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Clr>
                <a:schemeClr val="hlink"/>
              </a:buClr>
            </a:pPr>
            <a:r>
              <a:rPr lang="en-US" sz="2000" dirty="0">
                <a:effectLst/>
              </a:rPr>
              <a:t>A block can be placed in one location only, given by</a:t>
            </a:r>
            <a:r>
              <a:rPr lang="en-US" sz="2000" b="0" dirty="0">
                <a:effectLst/>
              </a:rPr>
              <a:t>:</a:t>
            </a:r>
          </a:p>
          <a:p>
            <a:pPr algn="l"/>
            <a:r>
              <a:rPr lang="en-US" sz="2000" b="0" dirty="0">
                <a:effectLst/>
              </a:rPr>
              <a:t>   </a:t>
            </a:r>
            <a:r>
              <a:rPr lang="en-US" sz="2000" dirty="0">
                <a:solidFill>
                  <a:srgbClr val="A50021"/>
                </a:solidFill>
                <a:effectLst/>
              </a:rPr>
              <a:t>(Block address)  MOD  (Number of blocks in cache)</a:t>
            </a:r>
          </a:p>
          <a:p>
            <a:pPr algn="l"/>
            <a:r>
              <a:rPr lang="en-US" sz="2000" dirty="0">
                <a:effectLst/>
              </a:rPr>
              <a:t>   In this case:     </a:t>
            </a:r>
            <a:r>
              <a:rPr lang="en-US" sz="2000" b="0" dirty="0">
                <a:solidFill>
                  <a:srgbClr val="A50021"/>
                </a:solidFill>
                <a:effectLst/>
              </a:rPr>
              <a:t>(Block address)  MOD  (8)</a:t>
            </a:r>
          </a:p>
        </p:txBody>
      </p:sp>
      <p:sp>
        <p:nvSpPr>
          <p:cNvPr id="2290833" name="Text Box 145"/>
          <p:cNvSpPr txBox="1">
            <a:spLocks noChangeArrowheads="1"/>
          </p:cNvSpPr>
          <p:nvPr/>
        </p:nvSpPr>
        <p:spPr bwMode="auto">
          <a:xfrm>
            <a:off x="593725" y="4129088"/>
            <a:ext cx="1466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/>
              </a:rPr>
              <a:t>32 memory </a:t>
            </a:r>
          </a:p>
          <a:p>
            <a:pPr algn="l"/>
            <a:r>
              <a:rPr lang="en-US" sz="2000">
                <a:effectLst/>
              </a:rPr>
              <a:t>blocks</a:t>
            </a:r>
          </a:p>
          <a:p>
            <a:pPr algn="l"/>
            <a:r>
              <a:rPr lang="en-US" sz="2000">
                <a:effectLst/>
              </a:rPr>
              <a:t>cacheable</a:t>
            </a:r>
          </a:p>
        </p:txBody>
      </p:sp>
      <p:sp>
        <p:nvSpPr>
          <p:cNvPr id="2290834" name="Text Box 146"/>
          <p:cNvSpPr txBox="1">
            <a:spLocks noChangeArrowheads="1"/>
          </p:cNvSpPr>
          <p:nvPr/>
        </p:nvSpPr>
        <p:spPr bwMode="auto">
          <a:xfrm>
            <a:off x="1508125" y="2528888"/>
            <a:ext cx="17002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/>
              </a:rPr>
              <a:t>8 cache block </a:t>
            </a:r>
          </a:p>
          <a:p>
            <a:pPr algn="l"/>
            <a:r>
              <a:rPr lang="en-US" sz="2000">
                <a:effectLst/>
              </a:rPr>
              <a:t>frames</a:t>
            </a:r>
          </a:p>
        </p:txBody>
      </p:sp>
      <p:sp>
        <p:nvSpPr>
          <p:cNvPr id="2290835" name="Text Box 147"/>
          <p:cNvSpPr txBox="1">
            <a:spLocks noChangeArrowheads="1"/>
          </p:cNvSpPr>
          <p:nvPr/>
        </p:nvSpPr>
        <p:spPr bwMode="auto">
          <a:xfrm>
            <a:off x="6197600" y="3886200"/>
            <a:ext cx="1952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effectLst/>
              </a:rPr>
              <a:t>(11101) MOD (1000)  = 101</a:t>
            </a:r>
          </a:p>
        </p:txBody>
      </p:sp>
    </p:spTree>
    <p:extLst>
      <p:ext uri="{BB962C8B-B14F-4D97-AF65-F5344CB8AC3E}">
        <p14:creationId xmlns:p14="http://schemas.microsoft.com/office/powerpoint/2010/main" val="24185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4E4D7B-90A2-47DF-8B4D-96117E8640B5}" type="slidenum">
              <a:rPr lang="en-US" altLang="zh-TW" sz="1400">
                <a:latin typeface="Comic Sans MS" pitchFamily="66" charset="0"/>
              </a:rPr>
              <a:pPr/>
              <a:t>100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466859" name="Freeform 43"/>
          <p:cNvSpPr>
            <a:spLocks/>
          </p:cNvSpPr>
          <p:nvPr/>
        </p:nvSpPr>
        <p:spPr bwMode="auto">
          <a:xfrm>
            <a:off x="2006600" y="1905000"/>
            <a:ext cx="6149975" cy="3090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9" y="549"/>
              </a:cxn>
              <a:cxn ang="0">
                <a:pos x="1108" y="935"/>
              </a:cxn>
              <a:cxn ang="0">
                <a:pos x="1657" y="1347"/>
              </a:cxn>
              <a:cxn ang="0">
                <a:pos x="2216" y="1612"/>
              </a:cxn>
              <a:cxn ang="0">
                <a:pos x="2765" y="1750"/>
              </a:cxn>
              <a:cxn ang="0">
                <a:pos x="3324" y="1844"/>
              </a:cxn>
              <a:cxn ang="0">
                <a:pos x="3874" y="1904"/>
              </a:cxn>
              <a:cxn ang="0">
                <a:pos x="3874" y="1947"/>
              </a:cxn>
              <a:cxn ang="0">
                <a:pos x="3324" y="1904"/>
              </a:cxn>
              <a:cxn ang="0">
                <a:pos x="2765" y="1835"/>
              </a:cxn>
              <a:cxn ang="0">
                <a:pos x="2216" y="1715"/>
              </a:cxn>
              <a:cxn ang="0">
                <a:pos x="1657" y="1475"/>
              </a:cxn>
              <a:cxn ang="0">
                <a:pos x="1108" y="1175"/>
              </a:cxn>
              <a:cxn ang="0">
                <a:pos x="549" y="875"/>
              </a:cxn>
              <a:cxn ang="0">
                <a:pos x="0" y="438"/>
              </a:cxn>
              <a:cxn ang="0">
                <a:pos x="0" y="0"/>
              </a:cxn>
            </a:cxnLst>
            <a:rect l="0" t="0" r="r" b="b"/>
            <a:pathLst>
              <a:path w="3874" h="1947">
                <a:moveTo>
                  <a:pt x="0" y="0"/>
                </a:moveTo>
                <a:lnTo>
                  <a:pt x="549" y="549"/>
                </a:lnTo>
                <a:lnTo>
                  <a:pt x="1108" y="935"/>
                </a:lnTo>
                <a:lnTo>
                  <a:pt x="1657" y="1347"/>
                </a:lnTo>
                <a:lnTo>
                  <a:pt x="2216" y="1612"/>
                </a:lnTo>
                <a:lnTo>
                  <a:pt x="2765" y="1750"/>
                </a:lnTo>
                <a:lnTo>
                  <a:pt x="3324" y="1844"/>
                </a:lnTo>
                <a:lnTo>
                  <a:pt x="3874" y="1904"/>
                </a:lnTo>
                <a:lnTo>
                  <a:pt x="3874" y="1947"/>
                </a:lnTo>
                <a:lnTo>
                  <a:pt x="3324" y="1904"/>
                </a:lnTo>
                <a:lnTo>
                  <a:pt x="2765" y="1835"/>
                </a:lnTo>
                <a:lnTo>
                  <a:pt x="2216" y="1715"/>
                </a:lnTo>
                <a:lnTo>
                  <a:pt x="1657" y="1475"/>
                </a:lnTo>
                <a:lnTo>
                  <a:pt x="1108" y="1175"/>
                </a:lnTo>
                <a:lnTo>
                  <a:pt x="549" y="875"/>
                </a:lnTo>
                <a:lnTo>
                  <a:pt x="0" y="438"/>
                </a:lnTo>
                <a:lnTo>
                  <a:pt x="0" y="0"/>
                </a:lnTo>
                <a:close/>
              </a:path>
            </a:pathLst>
          </a:custGeom>
          <a:solidFill>
            <a:srgbClr val="02ABEA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66855" name="Freeform 39"/>
          <p:cNvSpPr>
            <a:spLocks/>
          </p:cNvSpPr>
          <p:nvPr/>
        </p:nvSpPr>
        <p:spPr bwMode="auto">
          <a:xfrm>
            <a:off x="2006600" y="3171825"/>
            <a:ext cx="6149975" cy="1946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9" y="540"/>
              </a:cxn>
              <a:cxn ang="0">
                <a:pos x="1108" y="746"/>
              </a:cxn>
              <a:cxn ang="0">
                <a:pos x="1657" y="866"/>
              </a:cxn>
              <a:cxn ang="0">
                <a:pos x="2216" y="995"/>
              </a:cxn>
              <a:cxn ang="0">
                <a:pos x="2765" y="1063"/>
              </a:cxn>
              <a:cxn ang="0">
                <a:pos x="3324" y="1123"/>
              </a:cxn>
              <a:cxn ang="0">
                <a:pos x="3874" y="1166"/>
              </a:cxn>
              <a:cxn ang="0">
                <a:pos x="3874" y="1226"/>
              </a:cxn>
              <a:cxn ang="0">
                <a:pos x="3324" y="1226"/>
              </a:cxn>
              <a:cxn ang="0">
                <a:pos x="2765" y="1226"/>
              </a:cxn>
              <a:cxn ang="0">
                <a:pos x="2216" y="1226"/>
              </a:cxn>
              <a:cxn ang="0">
                <a:pos x="1657" y="1226"/>
              </a:cxn>
              <a:cxn ang="0">
                <a:pos x="1108" y="1226"/>
              </a:cxn>
              <a:cxn ang="0">
                <a:pos x="549" y="1226"/>
              </a:cxn>
              <a:cxn ang="0">
                <a:pos x="0" y="1226"/>
              </a:cxn>
              <a:cxn ang="0">
                <a:pos x="0" y="0"/>
              </a:cxn>
            </a:cxnLst>
            <a:rect l="0" t="0" r="r" b="b"/>
            <a:pathLst>
              <a:path w="3874" h="1226">
                <a:moveTo>
                  <a:pt x="0" y="0"/>
                </a:moveTo>
                <a:lnTo>
                  <a:pt x="549" y="540"/>
                </a:lnTo>
                <a:lnTo>
                  <a:pt x="1108" y="746"/>
                </a:lnTo>
                <a:lnTo>
                  <a:pt x="1657" y="866"/>
                </a:lnTo>
                <a:lnTo>
                  <a:pt x="2216" y="995"/>
                </a:lnTo>
                <a:lnTo>
                  <a:pt x="2765" y="1063"/>
                </a:lnTo>
                <a:lnTo>
                  <a:pt x="3324" y="1123"/>
                </a:lnTo>
                <a:lnTo>
                  <a:pt x="3874" y="1166"/>
                </a:lnTo>
                <a:lnTo>
                  <a:pt x="3874" y="1226"/>
                </a:lnTo>
                <a:lnTo>
                  <a:pt x="3324" y="1226"/>
                </a:lnTo>
                <a:lnTo>
                  <a:pt x="2765" y="1226"/>
                </a:lnTo>
                <a:lnTo>
                  <a:pt x="2216" y="1226"/>
                </a:lnTo>
                <a:lnTo>
                  <a:pt x="1657" y="1226"/>
                </a:lnTo>
                <a:lnTo>
                  <a:pt x="1108" y="1226"/>
                </a:lnTo>
                <a:lnTo>
                  <a:pt x="549" y="1226"/>
                </a:lnTo>
                <a:lnTo>
                  <a:pt x="0" y="1226"/>
                </a:lnTo>
                <a:lnTo>
                  <a:pt x="0" y="0"/>
                </a:lnTo>
                <a:close/>
              </a:path>
            </a:pathLst>
          </a:custGeom>
          <a:solidFill>
            <a:srgbClr val="008011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66834" name="AutoShape 18"/>
          <p:cNvSpPr>
            <a:spLocks noChangeAspect="1" noChangeArrowheads="1" noTextEdit="1"/>
          </p:cNvSpPr>
          <p:nvPr/>
        </p:nvSpPr>
        <p:spPr bwMode="auto">
          <a:xfrm>
            <a:off x="304800" y="11430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2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7BB917A-C8A2-4402-B45E-EF2D127EA122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100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52400"/>
            <a:ext cx="7772400" cy="7620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3Cs Absolute Miss Rates</a:t>
            </a:r>
          </a:p>
        </p:txBody>
      </p:sp>
      <p:sp>
        <p:nvSpPr>
          <p:cNvPr id="2345988" name="Line 4"/>
          <p:cNvSpPr>
            <a:spLocks noChangeShapeType="1"/>
          </p:cNvSpPr>
          <p:nvPr/>
        </p:nvSpPr>
        <p:spPr bwMode="auto">
          <a:xfrm>
            <a:off x="381000" y="10668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30" name="Text Box 13"/>
          <p:cNvSpPr txBox="1">
            <a:spLocks noChangeArrowheads="1"/>
          </p:cNvSpPr>
          <p:nvPr/>
        </p:nvSpPr>
        <p:spPr bwMode="auto">
          <a:xfrm>
            <a:off x="533400" y="57150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i="1">
                <a:ea typeface="PMingLiU" pitchFamily="18" charset="-120"/>
              </a:rPr>
              <a:t>2:1 cache rule</a:t>
            </a:r>
          </a:p>
        </p:txBody>
      </p:sp>
      <p:sp>
        <p:nvSpPr>
          <p:cNvPr id="2345998" name="Line 14"/>
          <p:cNvSpPr>
            <a:spLocks noChangeShapeType="1"/>
          </p:cNvSpPr>
          <p:nvPr/>
        </p:nvSpPr>
        <p:spPr bwMode="auto">
          <a:xfrm flipV="1">
            <a:off x="1981200" y="44958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5999" name="Line 15"/>
          <p:cNvSpPr>
            <a:spLocks noChangeShapeType="1"/>
          </p:cNvSpPr>
          <p:nvPr/>
        </p:nvSpPr>
        <p:spPr bwMode="auto">
          <a:xfrm flipV="1">
            <a:off x="2590800" y="47244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33" name="Rectangle 16"/>
          <p:cNvSpPr>
            <a:spLocks noChangeArrowheads="1"/>
          </p:cNvSpPr>
          <p:nvPr/>
        </p:nvSpPr>
        <p:spPr bwMode="auto">
          <a:xfrm>
            <a:off x="6324600" y="1219200"/>
            <a:ext cx="2590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zh-TW" sz="1800" u="sng">
                <a:solidFill>
                  <a:srgbClr val="A50021"/>
                </a:solidFill>
                <a:latin typeface="Arial" pitchFamily="34" charset="0"/>
                <a:ea typeface="PMingLiU" pitchFamily="18" charset="-120"/>
              </a:rPr>
              <a:t>2:1 cache rule:</a:t>
            </a:r>
            <a:r>
              <a:rPr lang="en-US" altLang="zh-TW" sz="1800">
                <a:latin typeface="Arial" pitchFamily="34" charset="0"/>
                <a:ea typeface="PMingLiU" pitchFamily="18" charset="-120"/>
              </a:rPr>
              <a:t> The miss rate of a direct mapped cache of size N is about the same as a 2-way set associative cache of size N/2.</a:t>
            </a:r>
          </a:p>
          <a:p>
            <a:pPr algn="l"/>
            <a:endParaRPr lang="en-US" altLang="zh-TW" sz="180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466836" name="Line 20"/>
          <p:cNvSpPr>
            <a:spLocks noChangeShapeType="1"/>
          </p:cNvSpPr>
          <p:nvPr/>
        </p:nvSpPr>
        <p:spPr bwMode="auto">
          <a:xfrm flipV="1">
            <a:off x="2006600" y="1741488"/>
            <a:ext cx="0" cy="34178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37" name="Line 21"/>
          <p:cNvSpPr>
            <a:spLocks noChangeShapeType="1"/>
          </p:cNvSpPr>
          <p:nvPr/>
        </p:nvSpPr>
        <p:spPr bwMode="auto">
          <a:xfrm>
            <a:off x="1947863" y="5159375"/>
            <a:ext cx="115887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38" name="Line 22"/>
          <p:cNvSpPr>
            <a:spLocks noChangeShapeType="1"/>
          </p:cNvSpPr>
          <p:nvPr/>
        </p:nvSpPr>
        <p:spPr bwMode="auto">
          <a:xfrm>
            <a:off x="1947863" y="4668838"/>
            <a:ext cx="115887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39" name="Line 23"/>
          <p:cNvSpPr>
            <a:spLocks noChangeShapeType="1"/>
          </p:cNvSpPr>
          <p:nvPr/>
        </p:nvSpPr>
        <p:spPr bwMode="auto">
          <a:xfrm>
            <a:off x="1947863" y="4178300"/>
            <a:ext cx="115887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0" name="Line 24"/>
          <p:cNvSpPr>
            <a:spLocks noChangeShapeType="1"/>
          </p:cNvSpPr>
          <p:nvPr/>
        </p:nvSpPr>
        <p:spPr bwMode="auto">
          <a:xfrm>
            <a:off x="1947863" y="3702050"/>
            <a:ext cx="115887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1" name="Line 25"/>
          <p:cNvSpPr>
            <a:spLocks noChangeShapeType="1"/>
          </p:cNvSpPr>
          <p:nvPr/>
        </p:nvSpPr>
        <p:spPr bwMode="auto">
          <a:xfrm>
            <a:off x="1947863" y="3213100"/>
            <a:ext cx="115887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2" name="Line 26"/>
          <p:cNvSpPr>
            <a:spLocks noChangeShapeType="1"/>
          </p:cNvSpPr>
          <p:nvPr/>
        </p:nvSpPr>
        <p:spPr bwMode="auto">
          <a:xfrm>
            <a:off x="1947863" y="2722563"/>
            <a:ext cx="115887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3" name="Line 27"/>
          <p:cNvSpPr>
            <a:spLocks noChangeShapeType="1"/>
          </p:cNvSpPr>
          <p:nvPr/>
        </p:nvSpPr>
        <p:spPr bwMode="auto">
          <a:xfrm>
            <a:off x="1947863" y="2232025"/>
            <a:ext cx="115887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4" name="Line 28"/>
          <p:cNvSpPr>
            <a:spLocks noChangeShapeType="1"/>
          </p:cNvSpPr>
          <p:nvPr/>
        </p:nvSpPr>
        <p:spPr bwMode="auto">
          <a:xfrm>
            <a:off x="1947863" y="1741488"/>
            <a:ext cx="115887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5" name="Line 29"/>
          <p:cNvSpPr>
            <a:spLocks noChangeShapeType="1"/>
          </p:cNvSpPr>
          <p:nvPr/>
        </p:nvSpPr>
        <p:spPr bwMode="auto">
          <a:xfrm>
            <a:off x="2006600" y="5159375"/>
            <a:ext cx="6149975" cy="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6" name="Line 30"/>
          <p:cNvSpPr>
            <a:spLocks noChangeShapeType="1"/>
          </p:cNvSpPr>
          <p:nvPr/>
        </p:nvSpPr>
        <p:spPr bwMode="auto">
          <a:xfrm flipV="1">
            <a:off x="2006600" y="5105400"/>
            <a:ext cx="0" cy="1079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7" name="Line 31"/>
          <p:cNvSpPr>
            <a:spLocks noChangeShapeType="1"/>
          </p:cNvSpPr>
          <p:nvPr/>
        </p:nvSpPr>
        <p:spPr bwMode="auto">
          <a:xfrm flipV="1">
            <a:off x="2878138" y="5105400"/>
            <a:ext cx="0" cy="1079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8" name="Line 32"/>
          <p:cNvSpPr>
            <a:spLocks noChangeShapeType="1"/>
          </p:cNvSpPr>
          <p:nvPr/>
        </p:nvSpPr>
        <p:spPr bwMode="auto">
          <a:xfrm flipV="1">
            <a:off x="3765550" y="5105400"/>
            <a:ext cx="0" cy="1079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49" name="Line 33"/>
          <p:cNvSpPr>
            <a:spLocks noChangeShapeType="1"/>
          </p:cNvSpPr>
          <p:nvPr/>
        </p:nvSpPr>
        <p:spPr bwMode="auto">
          <a:xfrm flipV="1">
            <a:off x="4637088" y="5105400"/>
            <a:ext cx="0" cy="1079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50" name="Line 34"/>
          <p:cNvSpPr>
            <a:spLocks noChangeShapeType="1"/>
          </p:cNvSpPr>
          <p:nvPr/>
        </p:nvSpPr>
        <p:spPr bwMode="auto">
          <a:xfrm flipV="1">
            <a:off x="5524500" y="5105400"/>
            <a:ext cx="0" cy="1079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51" name="Line 35"/>
          <p:cNvSpPr>
            <a:spLocks noChangeShapeType="1"/>
          </p:cNvSpPr>
          <p:nvPr/>
        </p:nvSpPr>
        <p:spPr bwMode="auto">
          <a:xfrm flipV="1">
            <a:off x="6396038" y="5105400"/>
            <a:ext cx="0" cy="1079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52" name="Line 36"/>
          <p:cNvSpPr>
            <a:spLocks noChangeShapeType="1"/>
          </p:cNvSpPr>
          <p:nvPr/>
        </p:nvSpPr>
        <p:spPr bwMode="auto">
          <a:xfrm flipV="1">
            <a:off x="7283450" y="5105400"/>
            <a:ext cx="0" cy="1079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53" name="Line 37"/>
          <p:cNvSpPr>
            <a:spLocks noChangeShapeType="1"/>
          </p:cNvSpPr>
          <p:nvPr/>
        </p:nvSpPr>
        <p:spPr bwMode="auto">
          <a:xfrm flipV="1">
            <a:off x="8156575" y="5105400"/>
            <a:ext cx="0" cy="1079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54" name="Freeform 38"/>
          <p:cNvSpPr>
            <a:spLocks/>
          </p:cNvSpPr>
          <p:nvPr/>
        </p:nvSpPr>
        <p:spPr bwMode="auto">
          <a:xfrm>
            <a:off x="2006600" y="5070475"/>
            <a:ext cx="6149975" cy="746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9" y="0"/>
              </a:cxn>
              <a:cxn ang="0">
                <a:pos x="1108" y="0"/>
              </a:cxn>
              <a:cxn ang="0">
                <a:pos x="1657" y="0"/>
              </a:cxn>
              <a:cxn ang="0">
                <a:pos x="2216" y="0"/>
              </a:cxn>
              <a:cxn ang="0">
                <a:pos x="2765" y="0"/>
              </a:cxn>
              <a:cxn ang="0">
                <a:pos x="3324" y="0"/>
              </a:cxn>
              <a:cxn ang="0">
                <a:pos x="3874" y="0"/>
              </a:cxn>
              <a:cxn ang="0">
                <a:pos x="3874" y="17"/>
              </a:cxn>
              <a:cxn ang="0">
                <a:pos x="3324" y="17"/>
              </a:cxn>
              <a:cxn ang="0">
                <a:pos x="2765" y="17"/>
              </a:cxn>
              <a:cxn ang="0">
                <a:pos x="2216" y="17"/>
              </a:cxn>
              <a:cxn ang="0">
                <a:pos x="1657" y="17"/>
              </a:cxn>
              <a:cxn ang="0">
                <a:pos x="1108" y="17"/>
              </a:cxn>
              <a:cxn ang="0">
                <a:pos x="549" y="17"/>
              </a:cxn>
              <a:cxn ang="0">
                <a:pos x="0" y="17"/>
              </a:cxn>
              <a:cxn ang="0">
                <a:pos x="0" y="0"/>
              </a:cxn>
            </a:cxnLst>
            <a:rect l="0" t="0" r="r" b="b"/>
            <a:pathLst>
              <a:path w="3874" h="17">
                <a:moveTo>
                  <a:pt x="0" y="0"/>
                </a:moveTo>
                <a:lnTo>
                  <a:pt x="549" y="0"/>
                </a:lnTo>
                <a:lnTo>
                  <a:pt x="1108" y="0"/>
                </a:lnTo>
                <a:lnTo>
                  <a:pt x="1657" y="0"/>
                </a:lnTo>
                <a:lnTo>
                  <a:pt x="2216" y="0"/>
                </a:lnTo>
                <a:lnTo>
                  <a:pt x="2765" y="0"/>
                </a:lnTo>
                <a:lnTo>
                  <a:pt x="3324" y="0"/>
                </a:lnTo>
                <a:lnTo>
                  <a:pt x="3874" y="0"/>
                </a:lnTo>
                <a:lnTo>
                  <a:pt x="3874" y="17"/>
                </a:lnTo>
                <a:lnTo>
                  <a:pt x="3324" y="17"/>
                </a:lnTo>
                <a:lnTo>
                  <a:pt x="2765" y="17"/>
                </a:lnTo>
                <a:lnTo>
                  <a:pt x="2216" y="17"/>
                </a:lnTo>
                <a:lnTo>
                  <a:pt x="1657" y="17"/>
                </a:lnTo>
                <a:lnTo>
                  <a:pt x="1108" y="17"/>
                </a:lnTo>
                <a:lnTo>
                  <a:pt x="549" y="17"/>
                </a:lnTo>
                <a:lnTo>
                  <a:pt x="0" y="17"/>
                </a:lnTo>
                <a:lnTo>
                  <a:pt x="0" y="0"/>
                </a:lnTo>
                <a:close/>
              </a:path>
            </a:pathLst>
          </a:custGeom>
          <a:solidFill>
            <a:srgbClr val="DD0806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66856" name="Freeform 40"/>
          <p:cNvSpPr>
            <a:spLocks/>
          </p:cNvSpPr>
          <p:nvPr/>
        </p:nvSpPr>
        <p:spPr bwMode="auto">
          <a:xfrm>
            <a:off x="2006600" y="3035300"/>
            <a:ext cx="6149975" cy="1987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9" y="506"/>
              </a:cxn>
              <a:cxn ang="0">
                <a:pos x="1108" y="738"/>
              </a:cxn>
              <a:cxn ang="0">
                <a:pos x="1657" y="892"/>
              </a:cxn>
              <a:cxn ang="0">
                <a:pos x="2216" y="1055"/>
              </a:cxn>
              <a:cxn ang="0">
                <a:pos x="2765" y="1141"/>
              </a:cxn>
              <a:cxn ang="0">
                <a:pos x="3324" y="1209"/>
              </a:cxn>
              <a:cxn ang="0">
                <a:pos x="3874" y="1243"/>
              </a:cxn>
              <a:cxn ang="0">
                <a:pos x="3874" y="1252"/>
              </a:cxn>
              <a:cxn ang="0">
                <a:pos x="3324" y="1209"/>
              </a:cxn>
              <a:cxn ang="0">
                <a:pos x="2765" y="1149"/>
              </a:cxn>
              <a:cxn ang="0">
                <a:pos x="2216" y="1081"/>
              </a:cxn>
              <a:cxn ang="0">
                <a:pos x="1657" y="952"/>
              </a:cxn>
              <a:cxn ang="0">
                <a:pos x="1108" y="832"/>
              </a:cxn>
              <a:cxn ang="0">
                <a:pos x="549" y="626"/>
              </a:cxn>
              <a:cxn ang="0">
                <a:pos x="0" y="86"/>
              </a:cxn>
              <a:cxn ang="0">
                <a:pos x="0" y="0"/>
              </a:cxn>
            </a:cxnLst>
            <a:rect l="0" t="0" r="r" b="b"/>
            <a:pathLst>
              <a:path w="3874" h="1252">
                <a:moveTo>
                  <a:pt x="0" y="0"/>
                </a:moveTo>
                <a:lnTo>
                  <a:pt x="549" y="506"/>
                </a:lnTo>
                <a:lnTo>
                  <a:pt x="1108" y="738"/>
                </a:lnTo>
                <a:lnTo>
                  <a:pt x="1657" y="892"/>
                </a:lnTo>
                <a:lnTo>
                  <a:pt x="2216" y="1055"/>
                </a:lnTo>
                <a:lnTo>
                  <a:pt x="2765" y="1141"/>
                </a:lnTo>
                <a:lnTo>
                  <a:pt x="3324" y="1209"/>
                </a:lnTo>
                <a:lnTo>
                  <a:pt x="3874" y="1243"/>
                </a:lnTo>
                <a:lnTo>
                  <a:pt x="3874" y="1252"/>
                </a:lnTo>
                <a:lnTo>
                  <a:pt x="3324" y="1209"/>
                </a:lnTo>
                <a:lnTo>
                  <a:pt x="2765" y="1149"/>
                </a:lnTo>
                <a:lnTo>
                  <a:pt x="2216" y="1081"/>
                </a:lnTo>
                <a:lnTo>
                  <a:pt x="1657" y="952"/>
                </a:lnTo>
                <a:lnTo>
                  <a:pt x="1108" y="832"/>
                </a:lnTo>
                <a:lnTo>
                  <a:pt x="549" y="626"/>
                </a:lnTo>
                <a:lnTo>
                  <a:pt x="0" y="86"/>
                </a:lnTo>
                <a:lnTo>
                  <a:pt x="0" y="0"/>
                </a:lnTo>
                <a:close/>
              </a:path>
            </a:pathLst>
          </a:custGeom>
          <a:solidFill>
            <a:srgbClr val="0000D4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66857" name="Freeform 41"/>
          <p:cNvSpPr>
            <a:spLocks/>
          </p:cNvSpPr>
          <p:nvPr/>
        </p:nvSpPr>
        <p:spPr bwMode="auto">
          <a:xfrm>
            <a:off x="2006600" y="2844800"/>
            <a:ext cx="6149975" cy="2163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9" y="480"/>
              </a:cxn>
              <a:cxn ang="0">
                <a:pos x="1108" y="703"/>
              </a:cxn>
              <a:cxn ang="0">
                <a:pos x="1657" y="926"/>
              </a:cxn>
              <a:cxn ang="0">
                <a:pos x="2216" y="1149"/>
              </a:cxn>
              <a:cxn ang="0">
                <a:pos x="2765" y="1261"/>
              </a:cxn>
              <a:cxn ang="0">
                <a:pos x="3324" y="1321"/>
              </a:cxn>
              <a:cxn ang="0">
                <a:pos x="3874" y="1363"/>
              </a:cxn>
              <a:cxn ang="0">
                <a:pos x="3874" y="1363"/>
              </a:cxn>
              <a:cxn ang="0">
                <a:pos x="3324" y="1329"/>
              </a:cxn>
              <a:cxn ang="0">
                <a:pos x="2765" y="1261"/>
              </a:cxn>
              <a:cxn ang="0">
                <a:pos x="2216" y="1175"/>
              </a:cxn>
              <a:cxn ang="0">
                <a:pos x="1657" y="1012"/>
              </a:cxn>
              <a:cxn ang="0">
                <a:pos x="1108" y="858"/>
              </a:cxn>
              <a:cxn ang="0">
                <a:pos x="549" y="626"/>
              </a:cxn>
              <a:cxn ang="0">
                <a:pos x="0" y="120"/>
              </a:cxn>
              <a:cxn ang="0">
                <a:pos x="0" y="0"/>
              </a:cxn>
            </a:cxnLst>
            <a:rect l="0" t="0" r="r" b="b"/>
            <a:pathLst>
              <a:path w="3874" h="1363">
                <a:moveTo>
                  <a:pt x="0" y="0"/>
                </a:moveTo>
                <a:lnTo>
                  <a:pt x="549" y="480"/>
                </a:lnTo>
                <a:lnTo>
                  <a:pt x="1108" y="703"/>
                </a:lnTo>
                <a:lnTo>
                  <a:pt x="1657" y="926"/>
                </a:lnTo>
                <a:lnTo>
                  <a:pt x="2216" y="1149"/>
                </a:lnTo>
                <a:lnTo>
                  <a:pt x="2765" y="1261"/>
                </a:lnTo>
                <a:lnTo>
                  <a:pt x="3324" y="1321"/>
                </a:lnTo>
                <a:lnTo>
                  <a:pt x="3874" y="1363"/>
                </a:lnTo>
                <a:lnTo>
                  <a:pt x="3874" y="1363"/>
                </a:lnTo>
                <a:lnTo>
                  <a:pt x="3324" y="1329"/>
                </a:lnTo>
                <a:lnTo>
                  <a:pt x="2765" y="1261"/>
                </a:lnTo>
                <a:lnTo>
                  <a:pt x="2216" y="1175"/>
                </a:lnTo>
                <a:lnTo>
                  <a:pt x="1657" y="1012"/>
                </a:lnTo>
                <a:lnTo>
                  <a:pt x="1108" y="858"/>
                </a:lnTo>
                <a:lnTo>
                  <a:pt x="549" y="626"/>
                </a:lnTo>
                <a:lnTo>
                  <a:pt x="0" y="120"/>
                </a:lnTo>
                <a:lnTo>
                  <a:pt x="0" y="0"/>
                </a:lnTo>
                <a:close/>
              </a:path>
            </a:pathLst>
          </a:custGeom>
          <a:solidFill>
            <a:srgbClr val="FCF305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66858" name="Freeform 42"/>
          <p:cNvSpPr>
            <a:spLocks/>
          </p:cNvSpPr>
          <p:nvPr/>
        </p:nvSpPr>
        <p:spPr bwMode="auto">
          <a:xfrm>
            <a:off x="2006600" y="2600325"/>
            <a:ext cx="6149975" cy="2408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9" y="437"/>
              </a:cxn>
              <a:cxn ang="0">
                <a:pos x="1108" y="737"/>
              </a:cxn>
              <a:cxn ang="0">
                <a:pos x="1657" y="1037"/>
              </a:cxn>
              <a:cxn ang="0">
                <a:pos x="2216" y="1277"/>
              </a:cxn>
              <a:cxn ang="0">
                <a:pos x="2765" y="1397"/>
              </a:cxn>
              <a:cxn ang="0">
                <a:pos x="3324" y="1466"/>
              </a:cxn>
              <a:cxn ang="0">
                <a:pos x="3874" y="1509"/>
              </a:cxn>
              <a:cxn ang="0">
                <a:pos x="3874" y="1517"/>
              </a:cxn>
              <a:cxn ang="0">
                <a:pos x="3324" y="1475"/>
              </a:cxn>
              <a:cxn ang="0">
                <a:pos x="2765" y="1415"/>
              </a:cxn>
              <a:cxn ang="0">
                <a:pos x="2216" y="1303"/>
              </a:cxn>
              <a:cxn ang="0">
                <a:pos x="1657" y="1080"/>
              </a:cxn>
              <a:cxn ang="0">
                <a:pos x="1108" y="857"/>
              </a:cxn>
              <a:cxn ang="0">
                <a:pos x="549" y="634"/>
              </a:cxn>
              <a:cxn ang="0">
                <a:pos x="0" y="154"/>
              </a:cxn>
              <a:cxn ang="0">
                <a:pos x="0" y="0"/>
              </a:cxn>
            </a:cxnLst>
            <a:rect l="0" t="0" r="r" b="b"/>
            <a:pathLst>
              <a:path w="3874" h="1517">
                <a:moveTo>
                  <a:pt x="0" y="0"/>
                </a:moveTo>
                <a:lnTo>
                  <a:pt x="549" y="437"/>
                </a:lnTo>
                <a:lnTo>
                  <a:pt x="1108" y="737"/>
                </a:lnTo>
                <a:lnTo>
                  <a:pt x="1657" y="1037"/>
                </a:lnTo>
                <a:lnTo>
                  <a:pt x="2216" y="1277"/>
                </a:lnTo>
                <a:lnTo>
                  <a:pt x="2765" y="1397"/>
                </a:lnTo>
                <a:lnTo>
                  <a:pt x="3324" y="1466"/>
                </a:lnTo>
                <a:lnTo>
                  <a:pt x="3874" y="1509"/>
                </a:lnTo>
                <a:lnTo>
                  <a:pt x="3874" y="1517"/>
                </a:lnTo>
                <a:lnTo>
                  <a:pt x="3324" y="1475"/>
                </a:lnTo>
                <a:lnTo>
                  <a:pt x="2765" y="1415"/>
                </a:lnTo>
                <a:lnTo>
                  <a:pt x="2216" y="1303"/>
                </a:lnTo>
                <a:lnTo>
                  <a:pt x="1657" y="1080"/>
                </a:lnTo>
                <a:lnTo>
                  <a:pt x="1108" y="857"/>
                </a:lnTo>
                <a:lnTo>
                  <a:pt x="549" y="634"/>
                </a:lnTo>
                <a:lnTo>
                  <a:pt x="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F20884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66860" name="Rectangle 44"/>
          <p:cNvSpPr>
            <a:spLocks noChangeArrowheads="1"/>
          </p:cNvSpPr>
          <p:nvPr/>
        </p:nvSpPr>
        <p:spPr bwMode="auto">
          <a:xfrm>
            <a:off x="4030663" y="6016625"/>
            <a:ext cx="20542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Cache Size (KB)   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61" name="Rectangle 45"/>
          <p:cNvSpPr>
            <a:spLocks noChangeArrowheads="1"/>
          </p:cNvSpPr>
          <p:nvPr/>
        </p:nvSpPr>
        <p:spPr bwMode="auto">
          <a:xfrm rot="16200000">
            <a:off x="-273843" y="3245644"/>
            <a:ext cx="22050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Miss Rate per Type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62" name="Rectangle 46"/>
          <p:cNvSpPr>
            <a:spLocks noChangeArrowheads="1"/>
          </p:cNvSpPr>
          <p:nvPr/>
        </p:nvSpPr>
        <p:spPr bwMode="auto">
          <a:xfrm>
            <a:off x="1690688" y="5008563"/>
            <a:ext cx="1349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0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63" name="Rectangle 47"/>
          <p:cNvSpPr>
            <a:spLocks noChangeArrowheads="1"/>
          </p:cNvSpPr>
          <p:nvPr/>
        </p:nvSpPr>
        <p:spPr bwMode="auto">
          <a:xfrm>
            <a:off x="1238250" y="4532313"/>
            <a:ext cx="4714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0.02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64" name="Rectangle 48"/>
          <p:cNvSpPr>
            <a:spLocks noChangeArrowheads="1"/>
          </p:cNvSpPr>
          <p:nvPr/>
        </p:nvSpPr>
        <p:spPr bwMode="auto">
          <a:xfrm>
            <a:off x="1238250" y="4041775"/>
            <a:ext cx="4714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0.04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65" name="Rectangle 49"/>
          <p:cNvSpPr>
            <a:spLocks noChangeArrowheads="1"/>
          </p:cNvSpPr>
          <p:nvPr/>
        </p:nvSpPr>
        <p:spPr bwMode="auto">
          <a:xfrm>
            <a:off x="1238250" y="3552825"/>
            <a:ext cx="4714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0.06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66" name="Rectangle 50"/>
          <p:cNvSpPr>
            <a:spLocks noChangeArrowheads="1"/>
          </p:cNvSpPr>
          <p:nvPr/>
        </p:nvSpPr>
        <p:spPr bwMode="auto">
          <a:xfrm>
            <a:off x="1238250" y="3062288"/>
            <a:ext cx="4714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0.08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67" name="Rectangle 51"/>
          <p:cNvSpPr>
            <a:spLocks noChangeArrowheads="1"/>
          </p:cNvSpPr>
          <p:nvPr/>
        </p:nvSpPr>
        <p:spPr bwMode="auto">
          <a:xfrm>
            <a:off x="1416050" y="2571750"/>
            <a:ext cx="336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0.1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68" name="Rectangle 52"/>
          <p:cNvSpPr>
            <a:spLocks noChangeArrowheads="1"/>
          </p:cNvSpPr>
          <p:nvPr/>
        </p:nvSpPr>
        <p:spPr bwMode="auto">
          <a:xfrm>
            <a:off x="1238250" y="2095500"/>
            <a:ext cx="4714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0.12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69" name="Rectangle 53"/>
          <p:cNvSpPr>
            <a:spLocks noChangeArrowheads="1"/>
          </p:cNvSpPr>
          <p:nvPr/>
        </p:nvSpPr>
        <p:spPr bwMode="auto">
          <a:xfrm>
            <a:off x="1238250" y="1604963"/>
            <a:ext cx="4714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0.14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70" name="Rectangle 54"/>
          <p:cNvSpPr>
            <a:spLocks noChangeArrowheads="1"/>
          </p:cNvSpPr>
          <p:nvPr/>
        </p:nvSpPr>
        <p:spPr bwMode="auto">
          <a:xfrm rot="16200000">
            <a:off x="1939132" y="5234781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1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71" name="Rectangle 55"/>
          <p:cNvSpPr>
            <a:spLocks noChangeArrowheads="1"/>
          </p:cNvSpPr>
          <p:nvPr/>
        </p:nvSpPr>
        <p:spPr bwMode="auto">
          <a:xfrm rot="16200000">
            <a:off x="2812257" y="5234781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2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72" name="Rectangle 56"/>
          <p:cNvSpPr>
            <a:spLocks noChangeArrowheads="1"/>
          </p:cNvSpPr>
          <p:nvPr/>
        </p:nvSpPr>
        <p:spPr bwMode="auto">
          <a:xfrm rot="16200000">
            <a:off x="3683794" y="5231606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4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73" name="Rectangle 57"/>
          <p:cNvSpPr>
            <a:spLocks noChangeArrowheads="1"/>
          </p:cNvSpPr>
          <p:nvPr/>
        </p:nvSpPr>
        <p:spPr bwMode="auto">
          <a:xfrm rot="16200000">
            <a:off x="4571207" y="5231606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8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74" name="Rectangle 58"/>
          <p:cNvSpPr>
            <a:spLocks noChangeArrowheads="1"/>
          </p:cNvSpPr>
          <p:nvPr/>
        </p:nvSpPr>
        <p:spPr bwMode="auto">
          <a:xfrm rot="16200000">
            <a:off x="5376863" y="5330825"/>
            <a:ext cx="2698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16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75" name="Rectangle 59"/>
          <p:cNvSpPr>
            <a:spLocks noChangeArrowheads="1"/>
          </p:cNvSpPr>
          <p:nvPr/>
        </p:nvSpPr>
        <p:spPr bwMode="auto">
          <a:xfrm rot="16200000">
            <a:off x="6262688" y="5330825"/>
            <a:ext cx="2698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32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76" name="Rectangle 60"/>
          <p:cNvSpPr>
            <a:spLocks noChangeArrowheads="1"/>
          </p:cNvSpPr>
          <p:nvPr/>
        </p:nvSpPr>
        <p:spPr bwMode="auto">
          <a:xfrm rot="16200000">
            <a:off x="7135813" y="5332413"/>
            <a:ext cx="2698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64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77" name="Rectangle 61"/>
          <p:cNvSpPr>
            <a:spLocks noChangeArrowheads="1"/>
          </p:cNvSpPr>
          <p:nvPr/>
        </p:nvSpPr>
        <p:spPr bwMode="auto">
          <a:xfrm rot="16200000">
            <a:off x="7955757" y="5425281"/>
            <a:ext cx="4048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128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2362200" y="1768475"/>
            <a:ext cx="4114800" cy="2492375"/>
            <a:chOff x="1488" y="1114"/>
            <a:chExt cx="2592" cy="1570"/>
          </a:xfrm>
        </p:grpSpPr>
        <p:sp>
          <p:nvSpPr>
            <p:cNvPr id="2466880" name="Freeform 64"/>
            <p:cNvSpPr>
              <a:spLocks/>
            </p:cNvSpPr>
            <p:nvPr/>
          </p:nvSpPr>
          <p:spPr bwMode="auto">
            <a:xfrm>
              <a:off x="1488" y="1584"/>
              <a:ext cx="100" cy="86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0" y="86"/>
                </a:cxn>
                <a:cxn ang="0">
                  <a:pos x="100" y="69"/>
                </a:cxn>
                <a:cxn ang="0">
                  <a:pos x="36" y="0"/>
                </a:cxn>
              </a:cxnLst>
              <a:rect l="0" t="0" r="r" b="b"/>
              <a:pathLst>
                <a:path w="100" h="86">
                  <a:moveTo>
                    <a:pt x="36" y="0"/>
                  </a:moveTo>
                  <a:lnTo>
                    <a:pt x="0" y="86"/>
                  </a:lnTo>
                  <a:lnTo>
                    <a:pt x="100" y="6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66883" name="Freeform 67"/>
            <p:cNvSpPr>
              <a:spLocks/>
            </p:cNvSpPr>
            <p:nvPr/>
          </p:nvSpPr>
          <p:spPr bwMode="auto">
            <a:xfrm>
              <a:off x="1667" y="1972"/>
              <a:ext cx="100" cy="8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86"/>
                </a:cxn>
                <a:cxn ang="0">
                  <a:pos x="100" y="77"/>
                </a:cxn>
                <a:cxn ang="0">
                  <a:pos x="45" y="0"/>
                </a:cxn>
              </a:cxnLst>
              <a:rect l="0" t="0" r="r" b="b"/>
              <a:pathLst>
                <a:path w="100" h="86">
                  <a:moveTo>
                    <a:pt x="45" y="0"/>
                  </a:moveTo>
                  <a:lnTo>
                    <a:pt x="0" y="86"/>
                  </a:lnTo>
                  <a:lnTo>
                    <a:pt x="100" y="7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66886" name="Freeform 70"/>
            <p:cNvSpPr>
              <a:spLocks/>
            </p:cNvSpPr>
            <p:nvPr/>
          </p:nvSpPr>
          <p:spPr bwMode="auto">
            <a:xfrm>
              <a:off x="1950" y="2289"/>
              <a:ext cx="101" cy="86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86"/>
                </a:cxn>
                <a:cxn ang="0">
                  <a:pos x="101" y="69"/>
                </a:cxn>
                <a:cxn ang="0">
                  <a:pos x="46" y="0"/>
                </a:cxn>
              </a:cxnLst>
              <a:rect l="0" t="0" r="r" b="b"/>
              <a:pathLst>
                <a:path w="101" h="86">
                  <a:moveTo>
                    <a:pt x="46" y="0"/>
                  </a:moveTo>
                  <a:lnTo>
                    <a:pt x="0" y="86"/>
                  </a:lnTo>
                  <a:lnTo>
                    <a:pt x="101" y="6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9283" name="Text Box 8"/>
            <p:cNvSpPr txBox="1">
              <a:spLocks noChangeArrowheads="1"/>
            </p:cNvSpPr>
            <p:nvPr/>
          </p:nvSpPr>
          <p:spPr bwMode="auto">
            <a:xfrm>
              <a:off x="3168" y="1296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TW" sz="2000">
                  <a:ea typeface="PMingLiU" pitchFamily="18" charset="-120"/>
                </a:rPr>
                <a:t>Conflict</a:t>
              </a:r>
            </a:p>
          </p:txBody>
        </p:sp>
        <p:sp>
          <p:nvSpPr>
            <p:cNvPr id="2345993" name="Line 9"/>
            <p:cNvSpPr>
              <a:spLocks noChangeShapeType="1"/>
            </p:cNvSpPr>
            <p:nvPr/>
          </p:nvSpPr>
          <p:spPr bwMode="auto">
            <a:xfrm flipH="1" flipV="1">
              <a:off x="2208" y="1248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45994" name="Line 10"/>
            <p:cNvSpPr>
              <a:spLocks noChangeShapeType="1"/>
            </p:cNvSpPr>
            <p:nvPr/>
          </p:nvSpPr>
          <p:spPr bwMode="auto">
            <a:xfrm flipH="1">
              <a:off x="2544" y="144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45995" name="Line 11"/>
            <p:cNvSpPr>
              <a:spLocks noChangeShapeType="1"/>
            </p:cNvSpPr>
            <p:nvPr/>
          </p:nvSpPr>
          <p:spPr bwMode="auto">
            <a:xfrm flipH="1">
              <a:off x="2880" y="148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45996" name="Line 12"/>
            <p:cNvSpPr>
              <a:spLocks noChangeShapeType="1"/>
            </p:cNvSpPr>
            <p:nvPr/>
          </p:nvSpPr>
          <p:spPr bwMode="auto">
            <a:xfrm flipH="1">
              <a:off x="3168" y="1536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6878" name="Rectangle 62"/>
            <p:cNvSpPr>
              <a:spLocks noChangeArrowheads="1"/>
            </p:cNvSpPr>
            <p:nvPr/>
          </p:nvSpPr>
          <p:spPr bwMode="auto">
            <a:xfrm>
              <a:off x="1779" y="1114"/>
              <a:ext cx="42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000000"/>
                  </a:solidFill>
                  <a:latin typeface="Geneva" charset="0"/>
                  <a:ea typeface="PMingLiU" pitchFamily="18" charset="-120"/>
                </a:rPr>
                <a:t>1-way</a:t>
              </a:r>
              <a:endPara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66879" name="Line 63"/>
            <p:cNvSpPr>
              <a:spLocks noChangeShapeType="1"/>
            </p:cNvSpPr>
            <p:nvPr/>
          </p:nvSpPr>
          <p:spPr bwMode="auto">
            <a:xfrm flipH="1">
              <a:off x="1536" y="1355"/>
              <a:ext cx="359" cy="27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6881" name="Rectangle 65"/>
            <p:cNvSpPr>
              <a:spLocks noChangeArrowheads="1"/>
            </p:cNvSpPr>
            <p:nvPr/>
          </p:nvSpPr>
          <p:spPr bwMode="auto">
            <a:xfrm>
              <a:off x="2164" y="1466"/>
              <a:ext cx="42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000000"/>
                  </a:solidFill>
                  <a:latin typeface="Geneva" charset="0"/>
                  <a:ea typeface="PMingLiU" pitchFamily="18" charset="-120"/>
                </a:rPr>
                <a:t>2-way</a:t>
              </a:r>
              <a:endPara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66882" name="Line 66"/>
            <p:cNvSpPr>
              <a:spLocks noChangeShapeType="1"/>
            </p:cNvSpPr>
            <p:nvPr/>
          </p:nvSpPr>
          <p:spPr bwMode="auto">
            <a:xfrm flipH="1">
              <a:off x="1703" y="1698"/>
              <a:ext cx="504" cy="33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6884" name="Rectangle 68"/>
            <p:cNvSpPr>
              <a:spLocks noChangeArrowheads="1"/>
            </p:cNvSpPr>
            <p:nvPr/>
          </p:nvSpPr>
          <p:spPr bwMode="auto">
            <a:xfrm>
              <a:off x="2585" y="1766"/>
              <a:ext cx="42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000000"/>
                  </a:solidFill>
                  <a:latin typeface="Geneva" charset="0"/>
                  <a:ea typeface="PMingLiU" pitchFamily="18" charset="-120"/>
                </a:rPr>
                <a:t>4-way</a:t>
              </a:r>
              <a:endPara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66885" name="Line 69"/>
            <p:cNvSpPr>
              <a:spLocks noChangeShapeType="1"/>
            </p:cNvSpPr>
            <p:nvPr/>
          </p:nvSpPr>
          <p:spPr bwMode="auto">
            <a:xfrm flipH="1">
              <a:off x="1987" y="1955"/>
              <a:ext cx="641" cy="39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6887" name="Rectangle 71"/>
            <p:cNvSpPr>
              <a:spLocks noChangeArrowheads="1"/>
            </p:cNvSpPr>
            <p:nvPr/>
          </p:nvSpPr>
          <p:spPr bwMode="auto">
            <a:xfrm>
              <a:off x="2979" y="2083"/>
              <a:ext cx="42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900">
                  <a:solidFill>
                    <a:srgbClr val="000000"/>
                  </a:solidFill>
                  <a:latin typeface="Geneva" charset="0"/>
                  <a:ea typeface="PMingLiU" pitchFamily="18" charset="-120"/>
                </a:rPr>
                <a:t>8-way</a:t>
              </a:r>
              <a:endPara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466888" name="Line 72"/>
            <p:cNvSpPr>
              <a:spLocks noChangeShapeType="1"/>
            </p:cNvSpPr>
            <p:nvPr/>
          </p:nvSpPr>
          <p:spPr bwMode="auto">
            <a:xfrm flipH="1">
              <a:off x="2445" y="2307"/>
              <a:ext cx="595" cy="3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66889" name="Freeform 73"/>
            <p:cNvSpPr>
              <a:spLocks/>
            </p:cNvSpPr>
            <p:nvPr/>
          </p:nvSpPr>
          <p:spPr bwMode="auto">
            <a:xfrm>
              <a:off x="2399" y="2598"/>
              <a:ext cx="110" cy="86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86"/>
                </a:cxn>
                <a:cxn ang="0">
                  <a:pos x="110" y="77"/>
                </a:cxn>
                <a:cxn ang="0">
                  <a:pos x="55" y="0"/>
                </a:cxn>
              </a:cxnLst>
              <a:rect l="0" t="0" r="r" b="b"/>
              <a:pathLst>
                <a:path w="110" h="86">
                  <a:moveTo>
                    <a:pt x="55" y="0"/>
                  </a:moveTo>
                  <a:lnTo>
                    <a:pt x="0" y="86"/>
                  </a:lnTo>
                  <a:lnTo>
                    <a:pt x="110" y="7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</p:grpSp>
      <p:sp>
        <p:nvSpPr>
          <p:cNvPr id="2466890" name="Rectangle 74"/>
          <p:cNvSpPr>
            <a:spLocks noChangeArrowheads="1"/>
          </p:cNvSpPr>
          <p:nvPr/>
        </p:nvSpPr>
        <p:spPr bwMode="auto">
          <a:xfrm>
            <a:off x="5553075" y="3743325"/>
            <a:ext cx="12763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Capacity    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91" name="Line 75"/>
          <p:cNvSpPr>
            <a:spLocks noChangeShapeType="1"/>
          </p:cNvSpPr>
          <p:nvPr/>
        </p:nvSpPr>
        <p:spPr bwMode="auto">
          <a:xfrm flipH="1">
            <a:off x="4651375" y="4110038"/>
            <a:ext cx="1047750" cy="68103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92" name="Freeform 76"/>
          <p:cNvSpPr>
            <a:spLocks/>
          </p:cNvSpPr>
          <p:nvPr/>
        </p:nvSpPr>
        <p:spPr bwMode="auto">
          <a:xfrm>
            <a:off x="4572000" y="4724400"/>
            <a:ext cx="158750" cy="13652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0" y="86"/>
              </a:cxn>
              <a:cxn ang="0">
                <a:pos x="100" y="69"/>
              </a:cxn>
              <a:cxn ang="0">
                <a:pos x="46" y="0"/>
              </a:cxn>
            </a:cxnLst>
            <a:rect l="0" t="0" r="r" b="b"/>
            <a:pathLst>
              <a:path w="100" h="86">
                <a:moveTo>
                  <a:pt x="46" y="0"/>
                </a:moveTo>
                <a:lnTo>
                  <a:pt x="0" y="86"/>
                </a:lnTo>
                <a:lnTo>
                  <a:pt x="100" y="69"/>
                </a:lnTo>
                <a:lnTo>
                  <a:pt x="46" y="0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466893" name="Rectangle 77"/>
          <p:cNvSpPr>
            <a:spLocks noChangeArrowheads="1"/>
          </p:cNvSpPr>
          <p:nvPr/>
        </p:nvSpPr>
        <p:spPr bwMode="auto">
          <a:xfrm>
            <a:off x="7369175" y="5948363"/>
            <a:ext cx="1676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TW" sz="19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Compulsory    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466894" name="Line 78"/>
          <p:cNvSpPr>
            <a:spLocks noChangeShapeType="1"/>
          </p:cNvSpPr>
          <p:nvPr/>
        </p:nvSpPr>
        <p:spPr bwMode="auto">
          <a:xfrm flipH="1" flipV="1">
            <a:off x="7618413" y="5186363"/>
            <a:ext cx="101600" cy="6667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6895" name="Freeform 79"/>
          <p:cNvSpPr>
            <a:spLocks/>
          </p:cNvSpPr>
          <p:nvPr/>
        </p:nvSpPr>
        <p:spPr bwMode="auto">
          <a:xfrm>
            <a:off x="7559675" y="5118100"/>
            <a:ext cx="146050" cy="149225"/>
          </a:xfrm>
          <a:custGeom>
            <a:avLst/>
            <a:gdLst/>
            <a:ahLst/>
            <a:cxnLst>
              <a:cxn ang="0">
                <a:pos x="92" y="77"/>
              </a:cxn>
              <a:cxn ang="0">
                <a:pos x="37" y="0"/>
              </a:cxn>
              <a:cxn ang="0">
                <a:pos x="0" y="94"/>
              </a:cxn>
              <a:cxn ang="0">
                <a:pos x="92" y="77"/>
              </a:cxn>
            </a:cxnLst>
            <a:rect l="0" t="0" r="r" b="b"/>
            <a:pathLst>
              <a:path w="92" h="94">
                <a:moveTo>
                  <a:pt x="92" y="77"/>
                </a:moveTo>
                <a:lnTo>
                  <a:pt x="37" y="0"/>
                </a:lnTo>
                <a:lnTo>
                  <a:pt x="0" y="94"/>
                </a:lnTo>
                <a:lnTo>
                  <a:pt x="92" y="77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1919288" y="3333750"/>
            <a:ext cx="1828800" cy="1771650"/>
            <a:chOff x="1209" y="2100"/>
            <a:chExt cx="1152" cy="1116"/>
          </a:xfrm>
        </p:grpSpPr>
        <p:sp>
          <p:nvSpPr>
            <p:cNvPr id="2345989" name="Line 5"/>
            <p:cNvSpPr>
              <a:spLocks noChangeShapeType="1"/>
            </p:cNvSpPr>
            <p:nvPr/>
          </p:nvSpPr>
          <p:spPr bwMode="auto">
            <a:xfrm flipV="1">
              <a:off x="2352" y="2112"/>
              <a:ext cx="0" cy="110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45990" name="Line 6"/>
            <p:cNvSpPr>
              <a:spLocks noChangeShapeType="1"/>
            </p:cNvSpPr>
            <p:nvPr/>
          </p:nvSpPr>
          <p:spPr bwMode="auto">
            <a:xfrm flipH="1" flipV="1">
              <a:off x="1209" y="2100"/>
              <a:ext cx="1152" cy="1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45991" name="Line 7"/>
            <p:cNvSpPr>
              <a:spLocks noChangeShapeType="1"/>
            </p:cNvSpPr>
            <p:nvPr/>
          </p:nvSpPr>
          <p:spPr bwMode="auto">
            <a:xfrm flipV="1">
              <a:off x="1815" y="2112"/>
              <a:ext cx="0" cy="110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10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6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6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6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6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6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6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6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6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4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4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6830" grpId="0"/>
      <p:bldP spid="2466833" grpId="0"/>
      <p:bldP spid="2466890" grpId="0"/>
      <p:bldP spid="2466892" grpId="0" animBg="1"/>
      <p:bldP spid="2466893" grpId="0"/>
      <p:bldP spid="246689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37B552-B9A9-416F-9DB1-17F3366EBCE5}" type="slidenum">
              <a:rPr lang="en-US" altLang="zh-TW" sz="1400">
                <a:latin typeface="Comic Sans MS" pitchFamily="66" charset="0"/>
              </a:rPr>
              <a:pPr/>
              <a:t>101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0243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33024BA-B191-4D63-B1BB-0C1361424E29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101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18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altLang="zh-TW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3Cs Relative Miss Rate</a:t>
            </a:r>
          </a:p>
        </p:txBody>
      </p:sp>
      <p:grpSp>
        <p:nvGrpSpPr>
          <p:cNvPr id="10245" name="Group 50"/>
          <p:cNvGrpSpPr>
            <a:grpSpLocks/>
          </p:cNvGrpSpPr>
          <p:nvPr/>
        </p:nvGrpSpPr>
        <p:grpSpPr bwMode="auto">
          <a:xfrm>
            <a:off x="152400" y="1143000"/>
            <a:ext cx="8624888" cy="4829175"/>
            <a:chOff x="188" y="1080"/>
            <a:chExt cx="5433" cy="3042"/>
          </a:xfrm>
        </p:grpSpPr>
        <p:sp>
          <p:nvSpPr>
            <p:cNvPr id="2318339" name="Line 3"/>
            <p:cNvSpPr>
              <a:spLocks noChangeShapeType="1"/>
            </p:cNvSpPr>
            <p:nvPr/>
          </p:nvSpPr>
          <p:spPr bwMode="auto">
            <a:xfrm flipV="1">
              <a:off x="1098" y="1208"/>
              <a:ext cx="0" cy="21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0" name="Line 4"/>
            <p:cNvSpPr>
              <a:spLocks noChangeShapeType="1"/>
            </p:cNvSpPr>
            <p:nvPr/>
          </p:nvSpPr>
          <p:spPr bwMode="auto">
            <a:xfrm>
              <a:off x="1063" y="3351"/>
              <a:ext cx="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1" name="Line 5"/>
            <p:cNvSpPr>
              <a:spLocks noChangeShapeType="1"/>
            </p:cNvSpPr>
            <p:nvPr/>
          </p:nvSpPr>
          <p:spPr bwMode="auto">
            <a:xfrm>
              <a:off x="1063" y="2920"/>
              <a:ext cx="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2" name="Line 6"/>
            <p:cNvSpPr>
              <a:spLocks noChangeShapeType="1"/>
            </p:cNvSpPr>
            <p:nvPr/>
          </p:nvSpPr>
          <p:spPr bwMode="auto">
            <a:xfrm>
              <a:off x="1063" y="2490"/>
              <a:ext cx="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3" name="Line 7"/>
            <p:cNvSpPr>
              <a:spLocks noChangeShapeType="1"/>
            </p:cNvSpPr>
            <p:nvPr/>
          </p:nvSpPr>
          <p:spPr bwMode="auto">
            <a:xfrm>
              <a:off x="1063" y="2060"/>
              <a:ext cx="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4" name="Line 8"/>
            <p:cNvSpPr>
              <a:spLocks noChangeShapeType="1"/>
            </p:cNvSpPr>
            <p:nvPr/>
          </p:nvSpPr>
          <p:spPr bwMode="auto">
            <a:xfrm>
              <a:off x="1063" y="1630"/>
              <a:ext cx="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5" name="Line 9"/>
            <p:cNvSpPr>
              <a:spLocks noChangeShapeType="1"/>
            </p:cNvSpPr>
            <p:nvPr/>
          </p:nvSpPr>
          <p:spPr bwMode="auto">
            <a:xfrm>
              <a:off x="1063" y="1208"/>
              <a:ext cx="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6" name="Line 10"/>
            <p:cNvSpPr>
              <a:spLocks noChangeShapeType="1"/>
            </p:cNvSpPr>
            <p:nvPr/>
          </p:nvSpPr>
          <p:spPr bwMode="auto">
            <a:xfrm>
              <a:off x="1098" y="3351"/>
              <a:ext cx="362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7" name="Line 11"/>
            <p:cNvSpPr>
              <a:spLocks noChangeShapeType="1"/>
            </p:cNvSpPr>
            <p:nvPr/>
          </p:nvSpPr>
          <p:spPr bwMode="auto">
            <a:xfrm flipV="1">
              <a:off x="1098" y="3324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8" name="Line 12"/>
            <p:cNvSpPr>
              <a:spLocks noChangeShapeType="1"/>
            </p:cNvSpPr>
            <p:nvPr/>
          </p:nvSpPr>
          <p:spPr bwMode="auto">
            <a:xfrm flipV="1">
              <a:off x="1617" y="3324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9" name="Line 13"/>
            <p:cNvSpPr>
              <a:spLocks noChangeShapeType="1"/>
            </p:cNvSpPr>
            <p:nvPr/>
          </p:nvSpPr>
          <p:spPr bwMode="auto">
            <a:xfrm flipV="1">
              <a:off x="2135" y="3324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50" name="Line 14"/>
            <p:cNvSpPr>
              <a:spLocks noChangeShapeType="1"/>
            </p:cNvSpPr>
            <p:nvPr/>
          </p:nvSpPr>
          <p:spPr bwMode="auto">
            <a:xfrm flipV="1">
              <a:off x="2653" y="3324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51" name="Line 15"/>
            <p:cNvSpPr>
              <a:spLocks noChangeShapeType="1"/>
            </p:cNvSpPr>
            <p:nvPr/>
          </p:nvSpPr>
          <p:spPr bwMode="auto">
            <a:xfrm flipV="1">
              <a:off x="3172" y="3324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52" name="Line 16"/>
            <p:cNvSpPr>
              <a:spLocks noChangeShapeType="1"/>
            </p:cNvSpPr>
            <p:nvPr/>
          </p:nvSpPr>
          <p:spPr bwMode="auto">
            <a:xfrm flipV="1">
              <a:off x="3690" y="3324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53" name="Line 17"/>
            <p:cNvSpPr>
              <a:spLocks noChangeShapeType="1"/>
            </p:cNvSpPr>
            <p:nvPr/>
          </p:nvSpPr>
          <p:spPr bwMode="auto">
            <a:xfrm flipV="1">
              <a:off x="4208" y="3324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54" name="Line 18"/>
            <p:cNvSpPr>
              <a:spLocks noChangeShapeType="1"/>
            </p:cNvSpPr>
            <p:nvPr/>
          </p:nvSpPr>
          <p:spPr bwMode="auto">
            <a:xfrm flipV="1">
              <a:off x="4727" y="3324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55" name="Freeform 19"/>
            <p:cNvSpPr>
              <a:spLocks/>
            </p:cNvSpPr>
            <p:nvPr/>
          </p:nvSpPr>
          <p:spPr bwMode="auto">
            <a:xfrm>
              <a:off x="1098" y="2938"/>
              <a:ext cx="3630" cy="414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519" y="378"/>
                </a:cxn>
                <a:cxn ang="0">
                  <a:pos x="1037" y="360"/>
                </a:cxn>
                <a:cxn ang="0">
                  <a:pos x="1555" y="325"/>
                </a:cxn>
                <a:cxn ang="0">
                  <a:pos x="2074" y="281"/>
                </a:cxn>
                <a:cxn ang="0">
                  <a:pos x="2592" y="220"/>
                </a:cxn>
                <a:cxn ang="0">
                  <a:pos x="3110" y="123"/>
                </a:cxn>
                <a:cxn ang="0">
                  <a:pos x="3629" y="0"/>
                </a:cxn>
                <a:cxn ang="0">
                  <a:pos x="3629" y="413"/>
                </a:cxn>
                <a:cxn ang="0">
                  <a:pos x="3110" y="413"/>
                </a:cxn>
                <a:cxn ang="0">
                  <a:pos x="2592" y="413"/>
                </a:cxn>
                <a:cxn ang="0">
                  <a:pos x="2074" y="413"/>
                </a:cxn>
                <a:cxn ang="0">
                  <a:pos x="1555" y="413"/>
                </a:cxn>
                <a:cxn ang="0">
                  <a:pos x="1037" y="413"/>
                </a:cxn>
                <a:cxn ang="0">
                  <a:pos x="519" y="413"/>
                </a:cxn>
                <a:cxn ang="0">
                  <a:pos x="0" y="413"/>
                </a:cxn>
                <a:cxn ang="0">
                  <a:pos x="0" y="386"/>
                </a:cxn>
              </a:cxnLst>
              <a:rect l="0" t="0" r="r" b="b"/>
              <a:pathLst>
                <a:path w="3630" h="414">
                  <a:moveTo>
                    <a:pt x="0" y="386"/>
                  </a:moveTo>
                  <a:lnTo>
                    <a:pt x="519" y="378"/>
                  </a:lnTo>
                  <a:lnTo>
                    <a:pt x="1037" y="360"/>
                  </a:lnTo>
                  <a:lnTo>
                    <a:pt x="1555" y="325"/>
                  </a:lnTo>
                  <a:lnTo>
                    <a:pt x="2074" y="281"/>
                  </a:lnTo>
                  <a:lnTo>
                    <a:pt x="2592" y="220"/>
                  </a:lnTo>
                  <a:lnTo>
                    <a:pt x="3110" y="123"/>
                  </a:lnTo>
                  <a:lnTo>
                    <a:pt x="3629" y="0"/>
                  </a:lnTo>
                  <a:lnTo>
                    <a:pt x="3629" y="413"/>
                  </a:lnTo>
                  <a:lnTo>
                    <a:pt x="3110" y="413"/>
                  </a:lnTo>
                  <a:lnTo>
                    <a:pt x="2592" y="413"/>
                  </a:lnTo>
                  <a:lnTo>
                    <a:pt x="2074" y="413"/>
                  </a:lnTo>
                  <a:lnTo>
                    <a:pt x="1555" y="413"/>
                  </a:lnTo>
                  <a:lnTo>
                    <a:pt x="1037" y="413"/>
                  </a:lnTo>
                  <a:lnTo>
                    <a:pt x="519" y="413"/>
                  </a:lnTo>
                  <a:lnTo>
                    <a:pt x="0" y="413"/>
                  </a:lnTo>
                  <a:lnTo>
                    <a:pt x="0" y="386"/>
                  </a:lnTo>
                </a:path>
              </a:pathLst>
            </a:custGeom>
            <a:solidFill>
              <a:srgbClr val="DD0806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18356" name="Freeform 20"/>
            <p:cNvSpPr>
              <a:spLocks/>
            </p:cNvSpPr>
            <p:nvPr/>
          </p:nvSpPr>
          <p:spPr bwMode="auto">
            <a:xfrm>
              <a:off x="1098" y="1990"/>
              <a:ext cx="3630" cy="1335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519" y="342"/>
                </a:cxn>
                <a:cxn ang="0">
                  <a:pos x="1037" y="377"/>
                </a:cxn>
                <a:cxn ang="0">
                  <a:pos x="1555" y="193"/>
                </a:cxn>
                <a:cxn ang="0">
                  <a:pos x="2074" y="114"/>
                </a:cxn>
                <a:cxn ang="0">
                  <a:pos x="2592" y="35"/>
                </a:cxn>
                <a:cxn ang="0">
                  <a:pos x="3110" y="0"/>
                </a:cxn>
                <a:cxn ang="0">
                  <a:pos x="3629" y="79"/>
                </a:cxn>
                <a:cxn ang="0">
                  <a:pos x="3629" y="948"/>
                </a:cxn>
                <a:cxn ang="0">
                  <a:pos x="3110" y="1071"/>
                </a:cxn>
                <a:cxn ang="0">
                  <a:pos x="2592" y="1168"/>
                </a:cxn>
                <a:cxn ang="0">
                  <a:pos x="2074" y="1229"/>
                </a:cxn>
                <a:cxn ang="0">
                  <a:pos x="1555" y="1273"/>
                </a:cxn>
                <a:cxn ang="0">
                  <a:pos x="1037" y="1308"/>
                </a:cxn>
                <a:cxn ang="0">
                  <a:pos x="519" y="1326"/>
                </a:cxn>
                <a:cxn ang="0">
                  <a:pos x="0" y="1334"/>
                </a:cxn>
                <a:cxn ang="0">
                  <a:pos x="0" y="44"/>
                </a:cxn>
              </a:cxnLst>
              <a:rect l="0" t="0" r="r" b="b"/>
              <a:pathLst>
                <a:path w="3630" h="1335">
                  <a:moveTo>
                    <a:pt x="0" y="44"/>
                  </a:moveTo>
                  <a:lnTo>
                    <a:pt x="519" y="342"/>
                  </a:lnTo>
                  <a:lnTo>
                    <a:pt x="1037" y="377"/>
                  </a:lnTo>
                  <a:lnTo>
                    <a:pt x="1555" y="193"/>
                  </a:lnTo>
                  <a:lnTo>
                    <a:pt x="2074" y="114"/>
                  </a:lnTo>
                  <a:lnTo>
                    <a:pt x="2592" y="35"/>
                  </a:lnTo>
                  <a:lnTo>
                    <a:pt x="3110" y="0"/>
                  </a:lnTo>
                  <a:lnTo>
                    <a:pt x="3629" y="79"/>
                  </a:lnTo>
                  <a:lnTo>
                    <a:pt x="3629" y="948"/>
                  </a:lnTo>
                  <a:lnTo>
                    <a:pt x="3110" y="1071"/>
                  </a:lnTo>
                  <a:lnTo>
                    <a:pt x="2592" y="1168"/>
                  </a:lnTo>
                  <a:lnTo>
                    <a:pt x="2074" y="1229"/>
                  </a:lnTo>
                  <a:lnTo>
                    <a:pt x="1555" y="1273"/>
                  </a:lnTo>
                  <a:lnTo>
                    <a:pt x="1037" y="1308"/>
                  </a:lnTo>
                  <a:lnTo>
                    <a:pt x="519" y="1326"/>
                  </a:lnTo>
                  <a:lnTo>
                    <a:pt x="0" y="1334"/>
                  </a:lnTo>
                  <a:lnTo>
                    <a:pt x="0" y="44"/>
                  </a:lnTo>
                </a:path>
              </a:pathLst>
            </a:custGeom>
            <a:solidFill>
              <a:srgbClr val="008011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18357" name="Freeform 21"/>
            <p:cNvSpPr>
              <a:spLocks/>
            </p:cNvSpPr>
            <p:nvPr/>
          </p:nvSpPr>
          <p:spPr bwMode="auto">
            <a:xfrm>
              <a:off x="1098" y="1955"/>
              <a:ext cx="3630" cy="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9" y="210"/>
                </a:cxn>
                <a:cxn ang="0">
                  <a:pos x="1037" y="228"/>
                </a:cxn>
                <a:cxn ang="0">
                  <a:pos x="1555" y="17"/>
                </a:cxn>
                <a:cxn ang="0">
                  <a:pos x="2074" y="26"/>
                </a:cxn>
                <a:cxn ang="0">
                  <a:pos x="2592" y="17"/>
                </a:cxn>
                <a:cxn ang="0">
                  <a:pos x="3110" y="35"/>
                </a:cxn>
                <a:cxn ang="0">
                  <a:pos x="3629" y="26"/>
                </a:cxn>
                <a:cxn ang="0">
                  <a:pos x="3629" y="114"/>
                </a:cxn>
                <a:cxn ang="0">
                  <a:pos x="3110" y="35"/>
                </a:cxn>
                <a:cxn ang="0">
                  <a:pos x="2592" y="70"/>
                </a:cxn>
                <a:cxn ang="0">
                  <a:pos x="2074" y="149"/>
                </a:cxn>
                <a:cxn ang="0">
                  <a:pos x="1555" y="228"/>
                </a:cxn>
                <a:cxn ang="0">
                  <a:pos x="1037" y="412"/>
                </a:cxn>
                <a:cxn ang="0">
                  <a:pos x="519" y="377"/>
                </a:cxn>
                <a:cxn ang="0">
                  <a:pos x="0" y="79"/>
                </a:cxn>
                <a:cxn ang="0">
                  <a:pos x="0" y="0"/>
                </a:cxn>
              </a:cxnLst>
              <a:rect l="0" t="0" r="r" b="b"/>
              <a:pathLst>
                <a:path w="3630" h="413">
                  <a:moveTo>
                    <a:pt x="0" y="0"/>
                  </a:moveTo>
                  <a:lnTo>
                    <a:pt x="519" y="210"/>
                  </a:lnTo>
                  <a:lnTo>
                    <a:pt x="1037" y="228"/>
                  </a:lnTo>
                  <a:lnTo>
                    <a:pt x="1555" y="17"/>
                  </a:lnTo>
                  <a:lnTo>
                    <a:pt x="2074" y="26"/>
                  </a:lnTo>
                  <a:lnTo>
                    <a:pt x="2592" y="17"/>
                  </a:lnTo>
                  <a:lnTo>
                    <a:pt x="3110" y="35"/>
                  </a:lnTo>
                  <a:lnTo>
                    <a:pt x="3629" y="26"/>
                  </a:lnTo>
                  <a:lnTo>
                    <a:pt x="3629" y="114"/>
                  </a:lnTo>
                  <a:lnTo>
                    <a:pt x="3110" y="35"/>
                  </a:lnTo>
                  <a:lnTo>
                    <a:pt x="2592" y="70"/>
                  </a:lnTo>
                  <a:lnTo>
                    <a:pt x="2074" y="149"/>
                  </a:lnTo>
                  <a:lnTo>
                    <a:pt x="1555" y="228"/>
                  </a:lnTo>
                  <a:lnTo>
                    <a:pt x="1037" y="412"/>
                  </a:lnTo>
                  <a:lnTo>
                    <a:pt x="519" y="377"/>
                  </a:lnTo>
                  <a:lnTo>
                    <a:pt x="0" y="79"/>
                  </a:lnTo>
                  <a:lnTo>
                    <a:pt x="0" y="0"/>
                  </a:lnTo>
                </a:path>
              </a:pathLst>
            </a:custGeom>
            <a:solidFill>
              <a:srgbClr val="0000D4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18358" name="Freeform 22"/>
            <p:cNvSpPr>
              <a:spLocks/>
            </p:cNvSpPr>
            <p:nvPr/>
          </p:nvSpPr>
          <p:spPr bwMode="auto">
            <a:xfrm>
              <a:off x="1098" y="1718"/>
              <a:ext cx="3630" cy="466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519" y="228"/>
                </a:cxn>
                <a:cxn ang="0">
                  <a:pos x="1037" y="175"/>
                </a:cxn>
                <a:cxn ang="0">
                  <a:pos x="1555" y="0"/>
                </a:cxn>
                <a:cxn ang="0">
                  <a:pos x="2074" y="140"/>
                </a:cxn>
                <a:cxn ang="0">
                  <a:pos x="2592" y="228"/>
                </a:cxn>
                <a:cxn ang="0">
                  <a:pos x="3110" y="228"/>
                </a:cxn>
                <a:cxn ang="0">
                  <a:pos x="3629" y="237"/>
                </a:cxn>
                <a:cxn ang="0">
                  <a:pos x="3629" y="263"/>
                </a:cxn>
                <a:cxn ang="0">
                  <a:pos x="3110" y="272"/>
                </a:cxn>
                <a:cxn ang="0">
                  <a:pos x="2592" y="254"/>
                </a:cxn>
                <a:cxn ang="0">
                  <a:pos x="2074" y="263"/>
                </a:cxn>
                <a:cxn ang="0">
                  <a:pos x="1555" y="254"/>
                </a:cxn>
                <a:cxn ang="0">
                  <a:pos x="1037" y="465"/>
                </a:cxn>
                <a:cxn ang="0">
                  <a:pos x="519" y="447"/>
                </a:cxn>
                <a:cxn ang="0">
                  <a:pos x="0" y="237"/>
                </a:cxn>
                <a:cxn ang="0">
                  <a:pos x="0" y="105"/>
                </a:cxn>
              </a:cxnLst>
              <a:rect l="0" t="0" r="r" b="b"/>
              <a:pathLst>
                <a:path w="3630" h="466">
                  <a:moveTo>
                    <a:pt x="0" y="105"/>
                  </a:moveTo>
                  <a:lnTo>
                    <a:pt x="519" y="228"/>
                  </a:lnTo>
                  <a:lnTo>
                    <a:pt x="1037" y="175"/>
                  </a:lnTo>
                  <a:lnTo>
                    <a:pt x="1555" y="0"/>
                  </a:lnTo>
                  <a:lnTo>
                    <a:pt x="2074" y="140"/>
                  </a:lnTo>
                  <a:lnTo>
                    <a:pt x="2592" y="228"/>
                  </a:lnTo>
                  <a:lnTo>
                    <a:pt x="3110" y="228"/>
                  </a:lnTo>
                  <a:lnTo>
                    <a:pt x="3629" y="237"/>
                  </a:lnTo>
                  <a:lnTo>
                    <a:pt x="3629" y="263"/>
                  </a:lnTo>
                  <a:lnTo>
                    <a:pt x="3110" y="272"/>
                  </a:lnTo>
                  <a:lnTo>
                    <a:pt x="2592" y="254"/>
                  </a:lnTo>
                  <a:lnTo>
                    <a:pt x="2074" y="263"/>
                  </a:lnTo>
                  <a:lnTo>
                    <a:pt x="1555" y="254"/>
                  </a:lnTo>
                  <a:lnTo>
                    <a:pt x="1037" y="465"/>
                  </a:lnTo>
                  <a:lnTo>
                    <a:pt x="519" y="447"/>
                  </a:lnTo>
                  <a:lnTo>
                    <a:pt x="0" y="237"/>
                  </a:lnTo>
                  <a:lnTo>
                    <a:pt x="0" y="105"/>
                  </a:lnTo>
                </a:path>
              </a:pathLst>
            </a:custGeom>
            <a:solidFill>
              <a:srgbClr val="FCF305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18359" name="Freeform 23"/>
            <p:cNvSpPr>
              <a:spLocks/>
            </p:cNvSpPr>
            <p:nvPr/>
          </p:nvSpPr>
          <p:spPr bwMode="auto">
            <a:xfrm>
              <a:off x="1098" y="1586"/>
              <a:ext cx="3630" cy="370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519" y="88"/>
                </a:cxn>
                <a:cxn ang="0">
                  <a:pos x="1037" y="70"/>
                </a:cxn>
                <a:cxn ang="0">
                  <a:pos x="1555" y="0"/>
                </a:cxn>
                <a:cxn ang="0">
                  <a:pos x="2074" y="140"/>
                </a:cxn>
                <a:cxn ang="0">
                  <a:pos x="2592" y="255"/>
                </a:cxn>
                <a:cxn ang="0">
                  <a:pos x="3110" y="246"/>
                </a:cxn>
                <a:cxn ang="0">
                  <a:pos x="3629" y="281"/>
                </a:cxn>
                <a:cxn ang="0">
                  <a:pos x="3629" y="369"/>
                </a:cxn>
                <a:cxn ang="0">
                  <a:pos x="3110" y="360"/>
                </a:cxn>
                <a:cxn ang="0">
                  <a:pos x="2592" y="360"/>
                </a:cxn>
                <a:cxn ang="0">
                  <a:pos x="2074" y="272"/>
                </a:cxn>
                <a:cxn ang="0">
                  <a:pos x="1555" y="132"/>
                </a:cxn>
                <a:cxn ang="0">
                  <a:pos x="1037" y="307"/>
                </a:cxn>
                <a:cxn ang="0">
                  <a:pos x="519" y="360"/>
                </a:cxn>
                <a:cxn ang="0">
                  <a:pos x="0" y="237"/>
                </a:cxn>
                <a:cxn ang="0">
                  <a:pos x="0" y="79"/>
                </a:cxn>
              </a:cxnLst>
              <a:rect l="0" t="0" r="r" b="b"/>
              <a:pathLst>
                <a:path w="3630" h="370">
                  <a:moveTo>
                    <a:pt x="0" y="79"/>
                  </a:moveTo>
                  <a:lnTo>
                    <a:pt x="519" y="88"/>
                  </a:lnTo>
                  <a:lnTo>
                    <a:pt x="1037" y="70"/>
                  </a:lnTo>
                  <a:lnTo>
                    <a:pt x="1555" y="0"/>
                  </a:lnTo>
                  <a:lnTo>
                    <a:pt x="2074" y="140"/>
                  </a:lnTo>
                  <a:lnTo>
                    <a:pt x="2592" y="255"/>
                  </a:lnTo>
                  <a:lnTo>
                    <a:pt x="3110" y="246"/>
                  </a:lnTo>
                  <a:lnTo>
                    <a:pt x="3629" y="281"/>
                  </a:lnTo>
                  <a:lnTo>
                    <a:pt x="3629" y="369"/>
                  </a:lnTo>
                  <a:lnTo>
                    <a:pt x="3110" y="360"/>
                  </a:lnTo>
                  <a:lnTo>
                    <a:pt x="2592" y="360"/>
                  </a:lnTo>
                  <a:lnTo>
                    <a:pt x="2074" y="272"/>
                  </a:lnTo>
                  <a:lnTo>
                    <a:pt x="1555" y="132"/>
                  </a:lnTo>
                  <a:lnTo>
                    <a:pt x="1037" y="307"/>
                  </a:lnTo>
                  <a:lnTo>
                    <a:pt x="519" y="360"/>
                  </a:lnTo>
                  <a:lnTo>
                    <a:pt x="0" y="237"/>
                  </a:lnTo>
                  <a:lnTo>
                    <a:pt x="0" y="79"/>
                  </a:lnTo>
                </a:path>
              </a:pathLst>
            </a:custGeom>
            <a:solidFill>
              <a:srgbClr val="F20884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18360" name="Freeform 24"/>
            <p:cNvSpPr>
              <a:spLocks/>
            </p:cNvSpPr>
            <p:nvPr/>
          </p:nvSpPr>
          <p:spPr bwMode="auto">
            <a:xfrm>
              <a:off x="1098" y="1208"/>
              <a:ext cx="3630" cy="6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9" y="0"/>
                </a:cxn>
                <a:cxn ang="0">
                  <a:pos x="1037" y="0"/>
                </a:cxn>
                <a:cxn ang="0">
                  <a:pos x="1555" y="0"/>
                </a:cxn>
                <a:cxn ang="0">
                  <a:pos x="2074" y="0"/>
                </a:cxn>
                <a:cxn ang="0">
                  <a:pos x="2592" y="0"/>
                </a:cxn>
                <a:cxn ang="0">
                  <a:pos x="3110" y="0"/>
                </a:cxn>
                <a:cxn ang="0">
                  <a:pos x="3629" y="0"/>
                </a:cxn>
                <a:cxn ang="0">
                  <a:pos x="3629" y="659"/>
                </a:cxn>
                <a:cxn ang="0">
                  <a:pos x="3110" y="624"/>
                </a:cxn>
                <a:cxn ang="0">
                  <a:pos x="2592" y="633"/>
                </a:cxn>
                <a:cxn ang="0">
                  <a:pos x="2074" y="518"/>
                </a:cxn>
                <a:cxn ang="0">
                  <a:pos x="1555" y="378"/>
                </a:cxn>
                <a:cxn ang="0">
                  <a:pos x="1037" y="448"/>
                </a:cxn>
                <a:cxn ang="0">
                  <a:pos x="519" y="466"/>
                </a:cxn>
                <a:cxn ang="0">
                  <a:pos x="0" y="457"/>
                </a:cxn>
                <a:cxn ang="0">
                  <a:pos x="0" y="0"/>
                </a:cxn>
              </a:cxnLst>
              <a:rect l="0" t="0" r="r" b="b"/>
              <a:pathLst>
                <a:path w="3630" h="660">
                  <a:moveTo>
                    <a:pt x="0" y="0"/>
                  </a:moveTo>
                  <a:lnTo>
                    <a:pt x="519" y="0"/>
                  </a:lnTo>
                  <a:lnTo>
                    <a:pt x="1037" y="0"/>
                  </a:lnTo>
                  <a:lnTo>
                    <a:pt x="1555" y="0"/>
                  </a:lnTo>
                  <a:lnTo>
                    <a:pt x="2074" y="0"/>
                  </a:lnTo>
                  <a:lnTo>
                    <a:pt x="2592" y="0"/>
                  </a:lnTo>
                  <a:lnTo>
                    <a:pt x="3110" y="0"/>
                  </a:lnTo>
                  <a:lnTo>
                    <a:pt x="3629" y="0"/>
                  </a:lnTo>
                  <a:lnTo>
                    <a:pt x="3629" y="659"/>
                  </a:lnTo>
                  <a:lnTo>
                    <a:pt x="3110" y="624"/>
                  </a:lnTo>
                  <a:lnTo>
                    <a:pt x="2592" y="633"/>
                  </a:lnTo>
                  <a:lnTo>
                    <a:pt x="2074" y="518"/>
                  </a:lnTo>
                  <a:lnTo>
                    <a:pt x="1555" y="378"/>
                  </a:lnTo>
                  <a:lnTo>
                    <a:pt x="1037" y="448"/>
                  </a:lnTo>
                  <a:lnTo>
                    <a:pt x="519" y="466"/>
                  </a:lnTo>
                  <a:lnTo>
                    <a:pt x="0" y="457"/>
                  </a:lnTo>
                  <a:lnTo>
                    <a:pt x="0" y="0"/>
                  </a:lnTo>
                </a:path>
              </a:pathLst>
            </a:custGeom>
            <a:solidFill>
              <a:srgbClr val="02ABEA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0268" name="Rectangle 25"/>
            <p:cNvSpPr>
              <a:spLocks noChangeArrowheads="1"/>
            </p:cNvSpPr>
            <p:nvPr/>
          </p:nvSpPr>
          <p:spPr bwMode="auto">
            <a:xfrm>
              <a:off x="2069" y="3872"/>
              <a:ext cx="14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Cache Size (KB)   </a:t>
              </a:r>
            </a:p>
          </p:txBody>
        </p:sp>
        <p:sp>
          <p:nvSpPr>
            <p:cNvPr id="10269" name="Rectangle 26"/>
            <p:cNvSpPr>
              <a:spLocks noChangeArrowheads="1"/>
            </p:cNvSpPr>
            <p:nvPr/>
          </p:nvSpPr>
          <p:spPr bwMode="auto">
            <a:xfrm rot="-5400000">
              <a:off x="-474" y="2269"/>
              <a:ext cx="15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Miss Rate per Type</a:t>
              </a:r>
            </a:p>
          </p:txBody>
        </p:sp>
        <p:sp>
          <p:nvSpPr>
            <p:cNvPr id="10270" name="Rectangle 27"/>
            <p:cNvSpPr>
              <a:spLocks noChangeArrowheads="1"/>
            </p:cNvSpPr>
            <p:nvPr/>
          </p:nvSpPr>
          <p:spPr bwMode="auto">
            <a:xfrm>
              <a:off x="663" y="3231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0%</a:t>
              </a:r>
            </a:p>
          </p:txBody>
        </p:sp>
        <p:sp>
          <p:nvSpPr>
            <p:cNvPr id="10271" name="Rectangle 28"/>
            <p:cNvSpPr>
              <a:spLocks noChangeArrowheads="1"/>
            </p:cNvSpPr>
            <p:nvPr/>
          </p:nvSpPr>
          <p:spPr bwMode="auto">
            <a:xfrm>
              <a:off x="549" y="280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20%</a:t>
              </a:r>
            </a:p>
          </p:txBody>
        </p:sp>
        <p:sp>
          <p:nvSpPr>
            <p:cNvPr id="10272" name="Rectangle 29"/>
            <p:cNvSpPr>
              <a:spLocks noChangeArrowheads="1"/>
            </p:cNvSpPr>
            <p:nvPr/>
          </p:nvSpPr>
          <p:spPr bwMode="auto">
            <a:xfrm>
              <a:off x="549" y="237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40%</a:t>
              </a:r>
            </a:p>
          </p:txBody>
        </p:sp>
        <p:sp>
          <p:nvSpPr>
            <p:cNvPr id="10273" name="Rectangle 30"/>
            <p:cNvSpPr>
              <a:spLocks noChangeArrowheads="1"/>
            </p:cNvSpPr>
            <p:nvPr/>
          </p:nvSpPr>
          <p:spPr bwMode="auto">
            <a:xfrm>
              <a:off x="549" y="194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60%</a:t>
              </a:r>
            </a:p>
          </p:txBody>
        </p:sp>
        <p:sp>
          <p:nvSpPr>
            <p:cNvPr id="10274" name="Rectangle 31"/>
            <p:cNvSpPr>
              <a:spLocks noChangeArrowheads="1"/>
            </p:cNvSpPr>
            <p:nvPr/>
          </p:nvSpPr>
          <p:spPr bwMode="auto">
            <a:xfrm>
              <a:off x="549" y="151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80%</a:t>
              </a:r>
            </a:p>
          </p:txBody>
        </p:sp>
        <p:sp>
          <p:nvSpPr>
            <p:cNvPr id="10275" name="Rectangle 32"/>
            <p:cNvSpPr>
              <a:spLocks noChangeArrowheads="1"/>
            </p:cNvSpPr>
            <p:nvPr/>
          </p:nvSpPr>
          <p:spPr bwMode="auto">
            <a:xfrm>
              <a:off x="435" y="1080"/>
              <a:ext cx="5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100%</a:t>
              </a:r>
            </a:p>
          </p:txBody>
        </p:sp>
        <p:sp>
          <p:nvSpPr>
            <p:cNvPr id="10276" name="Rectangle 33"/>
            <p:cNvSpPr>
              <a:spLocks noChangeArrowheads="1"/>
            </p:cNvSpPr>
            <p:nvPr/>
          </p:nvSpPr>
          <p:spPr bwMode="auto">
            <a:xfrm rot="-5400000">
              <a:off x="982" y="34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10277" name="Rectangle 34"/>
            <p:cNvSpPr>
              <a:spLocks noChangeArrowheads="1"/>
            </p:cNvSpPr>
            <p:nvPr/>
          </p:nvSpPr>
          <p:spPr bwMode="auto">
            <a:xfrm rot="-5400000">
              <a:off x="1502" y="34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2</a:t>
              </a:r>
            </a:p>
          </p:txBody>
        </p:sp>
        <p:sp>
          <p:nvSpPr>
            <p:cNvPr id="10278" name="Rectangle 35"/>
            <p:cNvSpPr>
              <a:spLocks noChangeArrowheads="1"/>
            </p:cNvSpPr>
            <p:nvPr/>
          </p:nvSpPr>
          <p:spPr bwMode="auto">
            <a:xfrm rot="-5400000">
              <a:off x="2020" y="3426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4</a:t>
              </a:r>
            </a:p>
          </p:txBody>
        </p:sp>
        <p:sp>
          <p:nvSpPr>
            <p:cNvPr id="10279" name="Rectangle 36"/>
            <p:cNvSpPr>
              <a:spLocks noChangeArrowheads="1"/>
            </p:cNvSpPr>
            <p:nvPr/>
          </p:nvSpPr>
          <p:spPr bwMode="auto">
            <a:xfrm rot="-5400000">
              <a:off x="2538" y="3425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8</a:t>
              </a:r>
            </a:p>
          </p:txBody>
        </p:sp>
        <p:sp>
          <p:nvSpPr>
            <p:cNvPr id="10280" name="Rectangle 37"/>
            <p:cNvSpPr>
              <a:spLocks noChangeArrowheads="1"/>
            </p:cNvSpPr>
            <p:nvPr/>
          </p:nvSpPr>
          <p:spPr bwMode="auto">
            <a:xfrm rot="-5400000">
              <a:off x="3013" y="349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16</a:t>
              </a:r>
            </a:p>
          </p:txBody>
        </p:sp>
        <p:sp>
          <p:nvSpPr>
            <p:cNvPr id="10281" name="Rectangle 38"/>
            <p:cNvSpPr>
              <a:spLocks noChangeArrowheads="1"/>
            </p:cNvSpPr>
            <p:nvPr/>
          </p:nvSpPr>
          <p:spPr bwMode="auto">
            <a:xfrm rot="-5400000">
              <a:off x="3531" y="349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32</a:t>
              </a:r>
            </a:p>
          </p:txBody>
        </p:sp>
        <p:sp>
          <p:nvSpPr>
            <p:cNvPr id="10282" name="Rectangle 39"/>
            <p:cNvSpPr>
              <a:spLocks noChangeArrowheads="1"/>
            </p:cNvSpPr>
            <p:nvPr/>
          </p:nvSpPr>
          <p:spPr bwMode="auto">
            <a:xfrm rot="-5400000">
              <a:off x="4049" y="349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64</a:t>
              </a:r>
            </a:p>
          </p:txBody>
        </p:sp>
        <p:sp>
          <p:nvSpPr>
            <p:cNvPr id="10283" name="Rectangle 40"/>
            <p:cNvSpPr>
              <a:spLocks noChangeArrowheads="1"/>
            </p:cNvSpPr>
            <p:nvPr/>
          </p:nvSpPr>
          <p:spPr bwMode="auto">
            <a:xfrm rot="-5400000">
              <a:off x="4523" y="3565"/>
              <a:ext cx="3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128</a:t>
              </a:r>
            </a:p>
          </p:txBody>
        </p:sp>
        <p:sp>
          <p:nvSpPr>
            <p:cNvPr id="10284" name="Rectangle 41"/>
            <p:cNvSpPr>
              <a:spLocks noChangeArrowheads="1"/>
            </p:cNvSpPr>
            <p:nvPr/>
          </p:nvSpPr>
          <p:spPr bwMode="auto">
            <a:xfrm>
              <a:off x="1595" y="1264"/>
              <a:ext cx="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1-way</a:t>
              </a:r>
            </a:p>
          </p:txBody>
        </p:sp>
        <p:sp>
          <p:nvSpPr>
            <p:cNvPr id="10285" name="Rectangle 42"/>
            <p:cNvSpPr>
              <a:spLocks noChangeArrowheads="1"/>
            </p:cNvSpPr>
            <p:nvPr/>
          </p:nvSpPr>
          <p:spPr bwMode="auto">
            <a:xfrm>
              <a:off x="1920" y="1624"/>
              <a:ext cx="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2-way</a:t>
              </a:r>
            </a:p>
          </p:txBody>
        </p:sp>
        <p:sp>
          <p:nvSpPr>
            <p:cNvPr id="10286" name="Rectangle 43"/>
            <p:cNvSpPr>
              <a:spLocks noChangeArrowheads="1"/>
            </p:cNvSpPr>
            <p:nvPr/>
          </p:nvSpPr>
          <p:spPr bwMode="auto">
            <a:xfrm>
              <a:off x="2306" y="1756"/>
              <a:ext cx="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4-way</a:t>
              </a:r>
            </a:p>
          </p:txBody>
        </p:sp>
        <p:sp>
          <p:nvSpPr>
            <p:cNvPr id="10287" name="Rectangle 44"/>
            <p:cNvSpPr>
              <a:spLocks noChangeArrowheads="1"/>
            </p:cNvSpPr>
            <p:nvPr/>
          </p:nvSpPr>
          <p:spPr bwMode="auto">
            <a:xfrm>
              <a:off x="2535" y="1914"/>
              <a:ext cx="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8-way</a:t>
              </a:r>
            </a:p>
          </p:txBody>
        </p:sp>
        <p:sp>
          <p:nvSpPr>
            <p:cNvPr id="10288" name="Rectangle 45"/>
            <p:cNvSpPr>
              <a:spLocks noChangeArrowheads="1"/>
            </p:cNvSpPr>
            <p:nvPr/>
          </p:nvSpPr>
          <p:spPr bwMode="auto">
            <a:xfrm>
              <a:off x="3150" y="2459"/>
              <a:ext cx="9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Capacity   </a:t>
              </a:r>
            </a:p>
          </p:txBody>
        </p:sp>
        <p:sp>
          <p:nvSpPr>
            <p:cNvPr id="10289" name="Rectangle 46"/>
            <p:cNvSpPr>
              <a:spLocks noChangeArrowheads="1"/>
            </p:cNvSpPr>
            <p:nvPr/>
          </p:nvSpPr>
          <p:spPr bwMode="auto">
            <a:xfrm>
              <a:off x="4055" y="3776"/>
              <a:ext cx="12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200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Compulsory    </a:t>
              </a:r>
            </a:p>
          </p:txBody>
        </p:sp>
        <p:sp>
          <p:nvSpPr>
            <p:cNvPr id="2318383" name="Line 47"/>
            <p:cNvSpPr>
              <a:spLocks noChangeShapeType="1"/>
            </p:cNvSpPr>
            <p:nvPr/>
          </p:nvSpPr>
          <p:spPr bwMode="auto">
            <a:xfrm flipH="1" flipV="1">
              <a:off x="4402" y="3413"/>
              <a:ext cx="149" cy="3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84" name="Freeform 48"/>
            <p:cNvSpPr>
              <a:spLocks/>
            </p:cNvSpPr>
            <p:nvPr/>
          </p:nvSpPr>
          <p:spPr bwMode="auto">
            <a:xfrm>
              <a:off x="4384" y="3377"/>
              <a:ext cx="80" cy="98"/>
            </a:xfrm>
            <a:custGeom>
              <a:avLst/>
              <a:gdLst/>
              <a:ahLst/>
              <a:cxnLst>
                <a:cxn ang="0">
                  <a:pos x="79" y="62"/>
                </a:cxn>
                <a:cxn ang="0">
                  <a:pos x="0" y="0"/>
                </a:cxn>
                <a:cxn ang="0">
                  <a:pos x="0" y="97"/>
                </a:cxn>
                <a:cxn ang="0">
                  <a:pos x="79" y="62"/>
                </a:cxn>
              </a:cxnLst>
              <a:rect l="0" t="0" r="r" b="b"/>
              <a:pathLst>
                <a:path w="80" h="98">
                  <a:moveTo>
                    <a:pt x="79" y="62"/>
                  </a:moveTo>
                  <a:lnTo>
                    <a:pt x="0" y="0"/>
                  </a:lnTo>
                  <a:lnTo>
                    <a:pt x="0" y="97"/>
                  </a:lnTo>
                  <a:lnTo>
                    <a:pt x="79" y="6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0292" name="Rectangle 49"/>
            <p:cNvSpPr>
              <a:spLocks noChangeArrowheads="1"/>
            </p:cNvSpPr>
            <p:nvPr/>
          </p:nvSpPr>
          <p:spPr bwMode="auto">
            <a:xfrm>
              <a:off x="4790" y="1454"/>
              <a:ext cx="8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>
                  <a:latin typeface="Arial" pitchFamily="34" charset="0"/>
                  <a:ea typeface="PMingLiU" pitchFamily="18" charset="-120"/>
                </a:rPr>
                <a:t>Conflict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115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83AB27-6BA5-422E-BB78-659C94D9FDF4}" type="slidenum">
              <a:rPr lang="en-US" altLang="zh-TW" sz="1400">
                <a:latin typeface="Comic Sans MS" pitchFamily="66" charset="0"/>
              </a:rPr>
              <a:pPr/>
              <a:t>102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1267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4DBF733-B204-4341-9970-DD24D5ED2CB6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102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0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0960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How to Reduce the 3 Cs Cache Misses?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524000"/>
            <a:ext cx="7524750" cy="3962400"/>
          </a:xfrm>
          <a:noFill/>
        </p:spPr>
        <p:txBody>
          <a:bodyPr lIns="92075" tIns="46038" rIns="92075" bIns="46038"/>
          <a:lstStyle/>
          <a:p>
            <a:pPr marL="285750" indent="-285750">
              <a:spcBef>
                <a:spcPct val="35000"/>
              </a:spcBef>
            </a:pPr>
            <a:r>
              <a:rPr lang="en-US" altLang="zh-TW" smtClean="0">
                <a:ea typeface="PMingLiU" pitchFamily="18" charset="-120"/>
              </a:rPr>
              <a:t>Increase Block Size </a:t>
            </a:r>
          </a:p>
          <a:p>
            <a:pPr marL="285750" indent="-285750">
              <a:spcBef>
                <a:spcPct val="35000"/>
              </a:spcBef>
            </a:pPr>
            <a:r>
              <a:rPr lang="en-US" altLang="zh-TW" smtClean="0">
                <a:ea typeface="PMingLiU" pitchFamily="18" charset="-120"/>
              </a:rPr>
              <a:t>Increase Associativity </a:t>
            </a:r>
          </a:p>
          <a:p>
            <a:pPr marL="285750" indent="-285750">
              <a:spcBef>
                <a:spcPct val="35000"/>
              </a:spcBef>
            </a:pPr>
            <a:r>
              <a:rPr lang="en-US" altLang="zh-TW" smtClean="0">
                <a:ea typeface="PMingLiU" pitchFamily="18" charset="-120"/>
              </a:rPr>
              <a:t>Use a Victim Cache </a:t>
            </a:r>
          </a:p>
          <a:p>
            <a:pPr marL="285750" indent="-285750">
              <a:spcBef>
                <a:spcPct val="35000"/>
              </a:spcBef>
            </a:pPr>
            <a:r>
              <a:rPr lang="en-US" altLang="zh-TW" smtClean="0">
                <a:ea typeface="PMingLiU" pitchFamily="18" charset="-120"/>
              </a:rPr>
              <a:t>Use a Pseudo Associative Cache</a:t>
            </a:r>
          </a:p>
          <a:p>
            <a:pPr marL="285750" indent="-285750">
              <a:spcBef>
                <a:spcPct val="35000"/>
              </a:spcBef>
            </a:pPr>
            <a:r>
              <a:rPr lang="en-US" altLang="zh-TW" smtClean="0">
                <a:ea typeface="PMingLiU" pitchFamily="18" charset="-120"/>
              </a:rPr>
              <a:t>Hardware Prefetching</a:t>
            </a:r>
          </a:p>
        </p:txBody>
      </p:sp>
    </p:spTree>
    <p:extLst>
      <p:ext uri="{BB962C8B-B14F-4D97-AF65-F5344CB8AC3E}">
        <p14:creationId xmlns:p14="http://schemas.microsoft.com/office/powerpoint/2010/main" val="20160785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0CCCD7-D0F6-49D9-8BFD-BF7A11DAD5B6}" type="slidenum">
              <a:rPr lang="en-US" altLang="zh-TW" sz="1400">
                <a:latin typeface="Comic Sans MS" pitchFamily="66" charset="0"/>
              </a:rPr>
              <a:pPr/>
              <a:t>103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12595B1-0781-448A-BD8F-0702260B5976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103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2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1. Increase Block Size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43000"/>
            <a:ext cx="8153400" cy="49530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marL="285750" indent="-285750"/>
            <a:r>
              <a:rPr lang="en-US" altLang="zh-TW" smtClean="0">
                <a:ea typeface="PMingLiU" pitchFamily="18" charset="-120"/>
              </a:rPr>
              <a:t>One way to reduce the miss rate is to increase the block size</a:t>
            </a:r>
          </a:p>
          <a:p>
            <a:pPr marL="685800" lvl="1" indent="-228600"/>
            <a:r>
              <a:rPr lang="en-US" altLang="zh-TW" smtClean="0">
                <a:ea typeface="PMingLiU" pitchFamily="18" charset="-120"/>
              </a:rPr>
              <a:t>Take advantage of spatial locality</a:t>
            </a:r>
          </a:p>
          <a:p>
            <a:pPr marL="685800" lvl="1" indent="-228600"/>
            <a:r>
              <a:rPr lang="en-US" altLang="zh-TW" smtClean="0">
                <a:ea typeface="PMingLiU" pitchFamily="18" charset="-120"/>
              </a:rPr>
              <a:t>Reduce compulsory misses</a:t>
            </a:r>
          </a:p>
          <a:p>
            <a:pPr marL="285750" indent="-285750"/>
            <a:r>
              <a:rPr lang="en-US" altLang="zh-TW" smtClean="0">
                <a:ea typeface="PMingLiU" pitchFamily="18" charset="-120"/>
              </a:rPr>
              <a:t>However, larger blocks have disadvantages</a:t>
            </a:r>
          </a:p>
          <a:p>
            <a:pPr marL="685800" lvl="1" indent="-228600"/>
            <a:r>
              <a:rPr lang="en-US" altLang="zh-TW" smtClean="0">
                <a:ea typeface="PMingLiU" pitchFamily="18" charset="-120"/>
              </a:rPr>
              <a:t>May increase the miss penalty (need to get more data)</a:t>
            </a:r>
          </a:p>
          <a:p>
            <a:pPr marL="685800" lvl="1" indent="-228600"/>
            <a:r>
              <a:rPr lang="en-US" altLang="zh-TW" smtClean="0">
                <a:ea typeface="PMingLiU" pitchFamily="18" charset="-120"/>
              </a:rPr>
              <a:t>May increase hit time</a:t>
            </a:r>
          </a:p>
          <a:p>
            <a:pPr marL="685800" lvl="1" indent="-228600"/>
            <a:r>
              <a:rPr lang="en-US" altLang="zh-TW" smtClean="0">
                <a:ea typeface="PMingLiU" pitchFamily="18" charset="-120"/>
              </a:rPr>
              <a:t>May increase conflict misses (smaller number of block frames)</a:t>
            </a:r>
          </a:p>
          <a:p>
            <a:pPr marL="285750" indent="-285750"/>
            <a:r>
              <a:rPr lang="en-US" altLang="zh-TW" smtClean="0">
                <a:ea typeface="PMingLiU" pitchFamily="18" charset="-120"/>
              </a:rPr>
              <a:t>Increasing the block size can help, but don’t overdo it.</a:t>
            </a:r>
          </a:p>
        </p:txBody>
      </p:sp>
    </p:spTree>
    <p:extLst>
      <p:ext uri="{BB962C8B-B14F-4D97-AF65-F5344CB8AC3E}">
        <p14:creationId xmlns:p14="http://schemas.microsoft.com/office/powerpoint/2010/main" val="4996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0A18D2-E6B2-44A2-B170-A832896E3722}" type="slidenum">
              <a:rPr lang="en-US" altLang="zh-TW" sz="1400">
                <a:latin typeface="Comic Sans MS" pitchFamily="66" charset="0"/>
              </a:rPr>
              <a:pPr/>
              <a:t>104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3315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E1C1FAC-C817-4FE4-B9A4-15067923A1A1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104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3458" name="Line 2"/>
          <p:cNvSpPr>
            <a:spLocks noChangeShapeType="1"/>
          </p:cNvSpPr>
          <p:nvPr/>
        </p:nvSpPr>
        <p:spPr bwMode="auto">
          <a:xfrm>
            <a:off x="2562225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59" name="Line 3"/>
          <p:cNvSpPr>
            <a:spLocks noChangeShapeType="1"/>
          </p:cNvSpPr>
          <p:nvPr/>
        </p:nvSpPr>
        <p:spPr bwMode="auto">
          <a:xfrm>
            <a:off x="2638425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0" name="Line 4"/>
          <p:cNvSpPr>
            <a:spLocks noChangeShapeType="1"/>
          </p:cNvSpPr>
          <p:nvPr/>
        </p:nvSpPr>
        <p:spPr bwMode="auto">
          <a:xfrm>
            <a:off x="2714625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1" name="Line 5"/>
          <p:cNvSpPr>
            <a:spLocks noChangeShapeType="1"/>
          </p:cNvSpPr>
          <p:nvPr/>
        </p:nvSpPr>
        <p:spPr bwMode="auto">
          <a:xfrm>
            <a:off x="2790825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2" name="Line 6"/>
          <p:cNvSpPr>
            <a:spLocks noChangeShapeType="1"/>
          </p:cNvSpPr>
          <p:nvPr/>
        </p:nvSpPr>
        <p:spPr bwMode="auto">
          <a:xfrm>
            <a:off x="2867025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3" name="Line 7"/>
          <p:cNvSpPr>
            <a:spLocks noChangeShapeType="1"/>
          </p:cNvSpPr>
          <p:nvPr/>
        </p:nvSpPr>
        <p:spPr bwMode="auto">
          <a:xfrm>
            <a:off x="2943225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4" name="Line 8"/>
          <p:cNvSpPr>
            <a:spLocks noChangeShapeType="1"/>
          </p:cNvSpPr>
          <p:nvPr/>
        </p:nvSpPr>
        <p:spPr bwMode="auto">
          <a:xfrm>
            <a:off x="3019425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5" name="Line 9"/>
          <p:cNvSpPr>
            <a:spLocks noChangeShapeType="1"/>
          </p:cNvSpPr>
          <p:nvPr/>
        </p:nvSpPr>
        <p:spPr bwMode="auto">
          <a:xfrm>
            <a:off x="3095625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6" name="Line 10"/>
          <p:cNvSpPr>
            <a:spLocks noChangeShapeType="1"/>
          </p:cNvSpPr>
          <p:nvPr/>
        </p:nvSpPr>
        <p:spPr bwMode="auto">
          <a:xfrm>
            <a:off x="3171825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7" name="Line 11"/>
          <p:cNvSpPr>
            <a:spLocks noChangeShapeType="1"/>
          </p:cNvSpPr>
          <p:nvPr/>
        </p:nvSpPr>
        <p:spPr bwMode="auto">
          <a:xfrm>
            <a:off x="32464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8" name="Line 12"/>
          <p:cNvSpPr>
            <a:spLocks noChangeShapeType="1"/>
          </p:cNvSpPr>
          <p:nvPr/>
        </p:nvSpPr>
        <p:spPr bwMode="auto">
          <a:xfrm>
            <a:off x="33226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69" name="Line 13"/>
          <p:cNvSpPr>
            <a:spLocks noChangeShapeType="1"/>
          </p:cNvSpPr>
          <p:nvPr/>
        </p:nvSpPr>
        <p:spPr bwMode="auto">
          <a:xfrm>
            <a:off x="33988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0" name="Line 14"/>
          <p:cNvSpPr>
            <a:spLocks noChangeShapeType="1"/>
          </p:cNvSpPr>
          <p:nvPr/>
        </p:nvSpPr>
        <p:spPr bwMode="auto">
          <a:xfrm>
            <a:off x="34750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1" name="Line 15"/>
          <p:cNvSpPr>
            <a:spLocks noChangeShapeType="1"/>
          </p:cNvSpPr>
          <p:nvPr/>
        </p:nvSpPr>
        <p:spPr bwMode="auto">
          <a:xfrm>
            <a:off x="35512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2" name="Line 16"/>
          <p:cNvSpPr>
            <a:spLocks noChangeShapeType="1"/>
          </p:cNvSpPr>
          <p:nvPr/>
        </p:nvSpPr>
        <p:spPr bwMode="auto">
          <a:xfrm>
            <a:off x="36274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3" name="Line 17"/>
          <p:cNvSpPr>
            <a:spLocks noChangeShapeType="1"/>
          </p:cNvSpPr>
          <p:nvPr/>
        </p:nvSpPr>
        <p:spPr bwMode="auto">
          <a:xfrm>
            <a:off x="37036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4" name="Line 18"/>
          <p:cNvSpPr>
            <a:spLocks noChangeShapeType="1"/>
          </p:cNvSpPr>
          <p:nvPr/>
        </p:nvSpPr>
        <p:spPr bwMode="auto">
          <a:xfrm>
            <a:off x="37798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5" name="Line 19"/>
          <p:cNvSpPr>
            <a:spLocks noChangeShapeType="1"/>
          </p:cNvSpPr>
          <p:nvPr/>
        </p:nvSpPr>
        <p:spPr bwMode="auto">
          <a:xfrm>
            <a:off x="38560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6" name="Line 20"/>
          <p:cNvSpPr>
            <a:spLocks noChangeShapeType="1"/>
          </p:cNvSpPr>
          <p:nvPr/>
        </p:nvSpPr>
        <p:spPr bwMode="auto">
          <a:xfrm>
            <a:off x="39322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7" name="Line 21"/>
          <p:cNvSpPr>
            <a:spLocks noChangeShapeType="1"/>
          </p:cNvSpPr>
          <p:nvPr/>
        </p:nvSpPr>
        <p:spPr bwMode="auto">
          <a:xfrm>
            <a:off x="40084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8" name="Line 22"/>
          <p:cNvSpPr>
            <a:spLocks noChangeShapeType="1"/>
          </p:cNvSpPr>
          <p:nvPr/>
        </p:nvSpPr>
        <p:spPr bwMode="auto">
          <a:xfrm>
            <a:off x="4084638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79" name="Line 23"/>
          <p:cNvSpPr>
            <a:spLocks noChangeShapeType="1"/>
          </p:cNvSpPr>
          <p:nvPr/>
        </p:nvSpPr>
        <p:spPr bwMode="auto">
          <a:xfrm>
            <a:off x="41592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0" name="Line 24"/>
          <p:cNvSpPr>
            <a:spLocks noChangeShapeType="1"/>
          </p:cNvSpPr>
          <p:nvPr/>
        </p:nvSpPr>
        <p:spPr bwMode="auto">
          <a:xfrm>
            <a:off x="42354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1" name="Line 25"/>
          <p:cNvSpPr>
            <a:spLocks noChangeShapeType="1"/>
          </p:cNvSpPr>
          <p:nvPr/>
        </p:nvSpPr>
        <p:spPr bwMode="auto">
          <a:xfrm>
            <a:off x="43116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2" name="Line 26"/>
          <p:cNvSpPr>
            <a:spLocks noChangeShapeType="1"/>
          </p:cNvSpPr>
          <p:nvPr/>
        </p:nvSpPr>
        <p:spPr bwMode="auto">
          <a:xfrm>
            <a:off x="43878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3" name="Line 27"/>
          <p:cNvSpPr>
            <a:spLocks noChangeShapeType="1"/>
          </p:cNvSpPr>
          <p:nvPr/>
        </p:nvSpPr>
        <p:spPr bwMode="auto">
          <a:xfrm>
            <a:off x="44640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4" name="Line 28"/>
          <p:cNvSpPr>
            <a:spLocks noChangeShapeType="1"/>
          </p:cNvSpPr>
          <p:nvPr/>
        </p:nvSpPr>
        <p:spPr bwMode="auto">
          <a:xfrm>
            <a:off x="45402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5" name="Line 29"/>
          <p:cNvSpPr>
            <a:spLocks noChangeShapeType="1"/>
          </p:cNvSpPr>
          <p:nvPr/>
        </p:nvSpPr>
        <p:spPr bwMode="auto">
          <a:xfrm>
            <a:off x="46164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6" name="Line 30"/>
          <p:cNvSpPr>
            <a:spLocks noChangeShapeType="1"/>
          </p:cNvSpPr>
          <p:nvPr/>
        </p:nvSpPr>
        <p:spPr bwMode="auto">
          <a:xfrm>
            <a:off x="46926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7" name="Line 31"/>
          <p:cNvSpPr>
            <a:spLocks noChangeShapeType="1"/>
          </p:cNvSpPr>
          <p:nvPr/>
        </p:nvSpPr>
        <p:spPr bwMode="auto">
          <a:xfrm>
            <a:off x="47688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8" name="Line 32"/>
          <p:cNvSpPr>
            <a:spLocks noChangeShapeType="1"/>
          </p:cNvSpPr>
          <p:nvPr/>
        </p:nvSpPr>
        <p:spPr bwMode="auto">
          <a:xfrm>
            <a:off x="48450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89" name="Line 33"/>
          <p:cNvSpPr>
            <a:spLocks noChangeShapeType="1"/>
          </p:cNvSpPr>
          <p:nvPr/>
        </p:nvSpPr>
        <p:spPr bwMode="auto">
          <a:xfrm>
            <a:off x="49212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0" name="Line 34"/>
          <p:cNvSpPr>
            <a:spLocks noChangeShapeType="1"/>
          </p:cNvSpPr>
          <p:nvPr/>
        </p:nvSpPr>
        <p:spPr bwMode="auto">
          <a:xfrm>
            <a:off x="4997450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1" name="Line 35"/>
          <p:cNvSpPr>
            <a:spLocks noChangeShapeType="1"/>
          </p:cNvSpPr>
          <p:nvPr/>
        </p:nvSpPr>
        <p:spPr bwMode="auto">
          <a:xfrm>
            <a:off x="50720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2" name="Line 36"/>
          <p:cNvSpPr>
            <a:spLocks noChangeShapeType="1"/>
          </p:cNvSpPr>
          <p:nvPr/>
        </p:nvSpPr>
        <p:spPr bwMode="auto">
          <a:xfrm>
            <a:off x="51482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3" name="Line 37"/>
          <p:cNvSpPr>
            <a:spLocks noChangeShapeType="1"/>
          </p:cNvSpPr>
          <p:nvPr/>
        </p:nvSpPr>
        <p:spPr bwMode="auto">
          <a:xfrm>
            <a:off x="52244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4" name="Line 38"/>
          <p:cNvSpPr>
            <a:spLocks noChangeShapeType="1"/>
          </p:cNvSpPr>
          <p:nvPr/>
        </p:nvSpPr>
        <p:spPr bwMode="auto">
          <a:xfrm>
            <a:off x="53006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5" name="Line 39"/>
          <p:cNvSpPr>
            <a:spLocks noChangeShapeType="1"/>
          </p:cNvSpPr>
          <p:nvPr/>
        </p:nvSpPr>
        <p:spPr bwMode="auto">
          <a:xfrm>
            <a:off x="53768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6" name="Line 40"/>
          <p:cNvSpPr>
            <a:spLocks noChangeShapeType="1"/>
          </p:cNvSpPr>
          <p:nvPr/>
        </p:nvSpPr>
        <p:spPr bwMode="auto">
          <a:xfrm>
            <a:off x="54530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7" name="Line 41"/>
          <p:cNvSpPr>
            <a:spLocks noChangeShapeType="1"/>
          </p:cNvSpPr>
          <p:nvPr/>
        </p:nvSpPr>
        <p:spPr bwMode="auto">
          <a:xfrm>
            <a:off x="55292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8" name="Line 42"/>
          <p:cNvSpPr>
            <a:spLocks noChangeShapeType="1"/>
          </p:cNvSpPr>
          <p:nvPr/>
        </p:nvSpPr>
        <p:spPr bwMode="auto">
          <a:xfrm>
            <a:off x="56054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499" name="Line 43"/>
          <p:cNvSpPr>
            <a:spLocks noChangeShapeType="1"/>
          </p:cNvSpPr>
          <p:nvPr/>
        </p:nvSpPr>
        <p:spPr bwMode="auto">
          <a:xfrm>
            <a:off x="56816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0" name="Line 44"/>
          <p:cNvSpPr>
            <a:spLocks noChangeShapeType="1"/>
          </p:cNvSpPr>
          <p:nvPr/>
        </p:nvSpPr>
        <p:spPr bwMode="auto">
          <a:xfrm>
            <a:off x="57578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1" name="Line 45"/>
          <p:cNvSpPr>
            <a:spLocks noChangeShapeType="1"/>
          </p:cNvSpPr>
          <p:nvPr/>
        </p:nvSpPr>
        <p:spPr bwMode="auto">
          <a:xfrm>
            <a:off x="58340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2" name="Line 46"/>
          <p:cNvSpPr>
            <a:spLocks noChangeShapeType="1"/>
          </p:cNvSpPr>
          <p:nvPr/>
        </p:nvSpPr>
        <p:spPr bwMode="auto">
          <a:xfrm>
            <a:off x="5910263" y="453231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3" name="Line 47"/>
          <p:cNvSpPr>
            <a:spLocks noChangeShapeType="1"/>
          </p:cNvSpPr>
          <p:nvPr/>
        </p:nvSpPr>
        <p:spPr bwMode="auto">
          <a:xfrm>
            <a:off x="5986463" y="4532313"/>
            <a:ext cx="11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4" name="Line 48"/>
          <p:cNvSpPr>
            <a:spLocks noChangeShapeType="1"/>
          </p:cNvSpPr>
          <p:nvPr/>
        </p:nvSpPr>
        <p:spPr bwMode="auto">
          <a:xfrm>
            <a:off x="2562225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5" name="Line 49"/>
          <p:cNvSpPr>
            <a:spLocks noChangeShapeType="1"/>
          </p:cNvSpPr>
          <p:nvPr/>
        </p:nvSpPr>
        <p:spPr bwMode="auto">
          <a:xfrm>
            <a:off x="2638425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6" name="Line 50"/>
          <p:cNvSpPr>
            <a:spLocks noChangeShapeType="1"/>
          </p:cNvSpPr>
          <p:nvPr/>
        </p:nvSpPr>
        <p:spPr bwMode="auto">
          <a:xfrm>
            <a:off x="2714625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7" name="Line 51"/>
          <p:cNvSpPr>
            <a:spLocks noChangeShapeType="1"/>
          </p:cNvSpPr>
          <p:nvPr/>
        </p:nvSpPr>
        <p:spPr bwMode="auto">
          <a:xfrm>
            <a:off x="2790825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8" name="Line 52"/>
          <p:cNvSpPr>
            <a:spLocks noChangeShapeType="1"/>
          </p:cNvSpPr>
          <p:nvPr/>
        </p:nvSpPr>
        <p:spPr bwMode="auto">
          <a:xfrm>
            <a:off x="2867025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09" name="Line 53"/>
          <p:cNvSpPr>
            <a:spLocks noChangeShapeType="1"/>
          </p:cNvSpPr>
          <p:nvPr/>
        </p:nvSpPr>
        <p:spPr bwMode="auto">
          <a:xfrm>
            <a:off x="2943225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0" name="Line 54"/>
          <p:cNvSpPr>
            <a:spLocks noChangeShapeType="1"/>
          </p:cNvSpPr>
          <p:nvPr/>
        </p:nvSpPr>
        <p:spPr bwMode="auto">
          <a:xfrm>
            <a:off x="3019425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1" name="Line 55"/>
          <p:cNvSpPr>
            <a:spLocks noChangeShapeType="1"/>
          </p:cNvSpPr>
          <p:nvPr/>
        </p:nvSpPr>
        <p:spPr bwMode="auto">
          <a:xfrm>
            <a:off x="3095625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2" name="Line 56"/>
          <p:cNvSpPr>
            <a:spLocks noChangeShapeType="1"/>
          </p:cNvSpPr>
          <p:nvPr/>
        </p:nvSpPr>
        <p:spPr bwMode="auto">
          <a:xfrm>
            <a:off x="3171825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3" name="Line 57"/>
          <p:cNvSpPr>
            <a:spLocks noChangeShapeType="1"/>
          </p:cNvSpPr>
          <p:nvPr/>
        </p:nvSpPr>
        <p:spPr bwMode="auto">
          <a:xfrm>
            <a:off x="32464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4" name="Line 58"/>
          <p:cNvSpPr>
            <a:spLocks noChangeShapeType="1"/>
          </p:cNvSpPr>
          <p:nvPr/>
        </p:nvSpPr>
        <p:spPr bwMode="auto">
          <a:xfrm>
            <a:off x="33226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5" name="Line 59"/>
          <p:cNvSpPr>
            <a:spLocks noChangeShapeType="1"/>
          </p:cNvSpPr>
          <p:nvPr/>
        </p:nvSpPr>
        <p:spPr bwMode="auto">
          <a:xfrm>
            <a:off x="33988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6" name="Line 60"/>
          <p:cNvSpPr>
            <a:spLocks noChangeShapeType="1"/>
          </p:cNvSpPr>
          <p:nvPr/>
        </p:nvSpPr>
        <p:spPr bwMode="auto">
          <a:xfrm>
            <a:off x="34750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7" name="Line 61"/>
          <p:cNvSpPr>
            <a:spLocks noChangeShapeType="1"/>
          </p:cNvSpPr>
          <p:nvPr/>
        </p:nvSpPr>
        <p:spPr bwMode="auto">
          <a:xfrm>
            <a:off x="35512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8" name="Line 62"/>
          <p:cNvSpPr>
            <a:spLocks noChangeShapeType="1"/>
          </p:cNvSpPr>
          <p:nvPr/>
        </p:nvSpPr>
        <p:spPr bwMode="auto">
          <a:xfrm>
            <a:off x="36274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19" name="Line 63"/>
          <p:cNvSpPr>
            <a:spLocks noChangeShapeType="1"/>
          </p:cNvSpPr>
          <p:nvPr/>
        </p:nvSpPr>
        <p:spPr bwMode="auto">
          <a:xfrm>
            <a:off x="37036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0" name="Line 64"/>
          <p:cNvSpPr>
            <a:spLocks noChangeShapeType="1"/>
          </p:cNvSpPr>
          <p:nvPr/>
        </p:nvSpPr>
        <p:spPr bwMode="auto">
          <a:xfrm>
            <a:off x="37798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1" name="Line 65"/>
          <p:cNvSpPr>
            <a:spLocks noChangeShapeType="1"/>
          </p:cNvSpPr>
          <p:nvPr/>
        </p:nvSpPr>
        <p:spPr bwMode="auto">
          <a:xfrm>
            <a:off x="38560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2" name="Line 66"/>
          <p:cNvSpPr>
            <a:spLocks noChangeShapeType="1"/>
          </p:cNvSpPr>
          <p:nvPr/>
        </p:nvSpPr>
        <p:spPr bwMode="auto">
          <a:xfrm>
            <a:off x="39322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3" name="Line 67"/>
          <p:cNvSpPr>
            <a:spLocks noChangeShapeType="1"/>
          </p:cNvSpPr>
          <p:nvPr/>
        </p:nvSpPr>
        <p:spPr bwMode="auto">
          <a:xfrm>
            <a:off x="40084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4" name="Line 68"/>
          <p:cNvSpPr>
            <a:spLocks noChangeShapeType="1"/>
          </p:cNvSpPr>
          <p:nvPr/>
        </p:nvSpPr>
        <p:spPr bwMode="auto">
          <a:xfrm>
            <a:off x="4084638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5" name="Line 69"/>
          <p:cNvSpPr>
            <a:spLocks noChangeShapeType="1"/>
          </p:cNvSpPr>
          <p:nvPr/>
        </p:nvSpPr>
        <p:spPr bwMode="auto">
          <a:xfrm>
            <a:off x="41592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6" name="Line 70"/>
          <p:cNvSpPr>
            <a:spLocks noChangeShapeType="1"/>
          </p:cNvSpPr>
          <p:nvPr/>
        </p:nvSpPr>
        <p:spPr bwMode="auto">
          <a:xfrm>
            <a:off x="42354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7" name="Line 71"/>
          <p:cNvSpPr>
            <a:spLocks noChangeShapeType="1"/>
          </p:cNvSpPr>
          <p:nvPr/>
        </p:nvSpPr>
        <p:spPr bwMode="auto">
          <a:xfrm>
            <a:off x="43116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8" name="Line 72"/>
          <p:cNvSpPr>
            <a:spLocks noChangeShapeType="1"/>
          </p:cNvSpPr>
          <p:nvPr/>
        </p:nvSpPr>
        <p:spPr bwMode="auto">
          <a:xfrm>
            <a:off x="43878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29" name="Line 73"/>
          <p:cNvSpPr>
            <a:spLocks noChangeShapeType="1"/>
          </p:cNvSpPr>
          <p:nvPr/>
        </p:nvSpPr>
        <p:spPr bwMode="auto">
          <a:xfrm>
            <a:off x="44640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0" name="Line 74"/>
          <p:cNvSpPr>
            <a:spLocks noChangeShapeType="1"/>
          </p:cNvSpPr>
          <p:nvPr/>
        </p:nvSpPr>
        <p:spPr bwMode="auto">
          <a:xfrm>
            <a:off x="45402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1" name="Line 75"/>
          <p:cNvSpPr>
            <a:spLocks noChangeShapeType="1"/>
          </p:cNvSpPr>
          <p:nvPr/>
        </p:nvSpPr>
        <p:spPr bwMode="auto">
          <a:xfrm>
            <a:off x="46164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2" name="Line 76"/>
          <p:cNvSpPr>
            <a:spLocks noChangeShapeType="1"/>
          </p:cNvSpPr>
          <p:nvPr/>
        </p:nvSpPr>
        <p:spPr bwMode="auto">
          <a:xfrm>
            <a:off x="46926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3" name="Line 77"/>
          <p:cNvSpPr>
            <a:spLocks noChangeShapeType="1"/>
          </p:cNvSpPr>
          <p:nvPr/>
        </p:nvSpPr>
        <p:spPr bwMode="auto">
          <a:xfrm>
            <a:off x="47688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4" name="Line 78"/>
          <p:cNvSpPr>
            <a:spLocks noChangeShapeType="1"/>
          </p:cNvSpPr>
          <p:nvPr/>
        </p:nvSpPr>
        <p:spPr bwMode="auto">
          <a:xfrm>
            <a:off x="48450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5" name="Line 79"/>
          <p:cNvSpPr>
            <a:spLocks noChangeShapeType="1"/>
          </p:cNvSpPr>
          <p:nvPr/>
        </p:nvSpPr>
        <p:spPr bwMode="auto">
          <a:xfrm>
            <a:off x="49212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6" name="Line 80"/>
          <p:cNvSpPr>
            <a:spLocks noChangeShapeType="1"/>
          </p:cNvSpPr>
          <p:nvPr/>
        </p:nvSpPr>
        <p:spPr bwMode="auto">
          <a:xfrm>
            <a:off x="4997450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7" name="Line 81"/>
          <p:cNvSpPr>
            <a:spLocks noChangeShapeType="1"/>
          </p:cNvSpPr>
          <p:nvPr/>
        </p:nvSpPr>
        <p:spPr bwMode="auto">
          <a:xfrm>
            <a:off x="50720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8" name="Line 82"/>
          <p:cNvSpPr>
            <a:spLocks noChangeShapeType="1"/>
          </p:cNvSpPr>
          <p:nvPr/>
        </p:nvSpPr>
        <p:spPr bwMode="auto">
          <a:xfrm>
            <a:off x="51482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39" name="Line 83"/>
          <p:cNvSpPr>
            <a:spLocks noChangeShapeType="1"/>
          </p:cNvSpPr>
          <p:nvPr/>
        </p:nvSpPr>
        <p:spPr bwMode="auto">
          <a:xfrm>
            <a:off x="52244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0" name="Line 84"/>
          <p:cNvSpPr>
            <a:spLocks noChangeShapeType="1"/>
          </p:cNvSpPr>
          <p:nvPr/>
        </p:nvSpPr>
        <p:spPr bwMode="auto">
          <a:xfrm>
            <a:off x="53006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1" name="Line 85"/>
          <p:cNvSpPr>
            <a:spLocks noChangeShapeType="1"/>
          </p:cNvSpPr>
          <p:nvPr/>
        </p:nvSpPr>
        <p:spPr bwMode="auto">
          <a:xfrm>
            <a:off x="53768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2" name="Line 86"/>
          <p:cNvSpPr>
            <a:spLocks noChangeShapeType="1"/>
          </p:cNvSpPr>
          <p:nvPr/>
        </p:nvSpPr>
        <p:spPr bwMode="auto">
          <a:xfrm>
            <a:off x="54530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3" name="Line 87"/>
          <p:cNvSpPr>
            <a:spLocks noChangeShapeType="1"/>
          </p:cNvSpPr>
          <p:nvPr/>
        </p:nvSpPr>
        <p:spPr bwMode="auto">
          <a:xfrm>
            <a:off x="55292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4" name="Line 88"/>
          <p:cNvSpPr>
            <a:spLocks noChangeShapeType="1"/>
          </p:cNvSpPr>
          <p:nvPr/>
        </p:nvSpPr>
        <p:spPr bwMode="auto">
          <a:xfrm>
            <a:off x="56054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5" name="Line 89"/>
          <p:cNvSpPr>
            <a:spLocks noChangeShapeType="1"/>
          </p:cNvSpPr>
          <p:nvPr/>
        </p:nvSpPr>
        <p:spPr bwMode="auto">
          <a:xfrm>
            <a:off x="56816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6" name="Line 90"/>
          <p:cNvSpPr>
            <a:spLocks noChangeShapeType="1"/>
          </p:cNvSpPr>
          <p:nvPr/>
        </p:nvSpPr>
        <p:spPr bwMode="auto">
          <a:xfrm>
            <a:off x="57578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7" name="Line 91"/>
          <p:cNvSpPr>
            <a:spLocks noChangeShapeType="1"/>
          </p:cNvSpPr>
          <p:nvPr/>
        </p:nvSpPr>
        <p:spPr bwMode="auto">
          <a:xfrm>
            <a:off x="58340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8" name="Line 92"/>
          <p:cNvSpPr>
            <a:spLocks noChangeShapeType="1"/>
          </p:cNvSpPr>
          <p:nvPr/>
        </p:nvSpPr>
        <p:spPr bwMode="auto">
          <a:xfrm>
            <a:off x="5910263" y="391160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49" name="Line 93"/>
          <p:cNvSpPr>
            <a:spLocks noChangeShapeType="1"/>
          </p:cNvSpPr>
          <p:nvPr/>
        </p:nvSpPr>
        <p:spPr bwMode="auto">
          <a:xfrm>
            <a:off x="5986463" y="3911600"/>
            <a:ext cx="11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0" name="Line 94"/>
          <p:cNvSpPr>
            <a:spLocks noChangeShapeType="1"/>
          </p:cNvSpPr>
          <p:nvPr/>
        </p:nvSpPr>
        <p:spPr bwMode="auto">
          <a:xfrm>
            <a:off x="2562225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1" name="Line 95"/>
          <p:cNvSpPr>
            <a:spLocks noChangeShapeType="1"/>
          </p:cNvSpPr>
          <p:nvPr/>
        </p:nvSpPr>
        <p:spPr bwMode="auto">
          <a:xfrm>
            <a:off x="2638425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2" name="Line 96"/>
          <p:cNvSpPr>
            <a:spLocks noChangeShapeType="1"/>
          </p:cNvSpPr>
          <p:nvPr/>
        </p:nvSpPr>
        <p:spPr bwMode="auto">
          <a:xfrm>
            <a:off x="2714625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3" name="Line 97"/>
          <p:cNvSpPr>
            <a:spLocks noChangeShapeType="1"/>
          </p:cNvSpPr>
          <p:nvPr/>
        </p:nvSpPr>
        <p:spPr bwMode="auto">
          <a:xfrm>
            <a:off x="2790825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4" name="Line 98"/>
          <p:cNvSpPr>
            <a:spLocks noChangeShapeType="1"/>
          </p:cNvSpPr>
          <p:nvPr/>
        </p:nvSpPr>
        <p:spPr bwMode="auto">
          <a:xfrm>
            <a:off x="2867025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5" name="Line 99"/>
          <p:cNvSpPr>
            <a:spLocks noChangeShapeType="1"/>
          </p:cNvSpPr>
          <p:nvPr/>
        </p:nvSpPr>
        <p:spPr bwMode="auto">
          <a:xfrm>
            <a:off x="2943225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6" name="Line 100"/>
          <p:cNvSpPr>
            <a:spLocks noChangeShapeType="1"/>
          </p:cNvSpPr>
          <p:nvPr/>
        </p:nvSpPr>
        <p:spPr bwMode="auto">
          <a:xfrm>
            <a:off x="3019425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7" name="Line 101"/>
          <p:cNvSpPr>
            <a:spLocks noChangeShapeType="1"/>
          </p:cNvSpPr>
          <p:nvPr/>
        </p:nvSpPr>
        <p:spPr bwMode="auto">
          <a:xfrm>
            <a:off x="3095625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8" name="Line 102"/>
          <p:cNvSpPr>
            <a:spLocks noChangeShapeType="1"/>
          </p:cNvSpPr>
          <p:nvPr/>
        </p:nvSpPr>
        <p:spPr bwMode="auto">
          <a:xfrm>
            <a:off x="3171825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59" name="Line 103"/>
          <p:cNvSpPr>
            <a:spLocks noChangeShapeType="1"/>
          </p:cNvSpPr>
          <p:nvPr/>
        </p:nvSpPr>
        <p:spPr bwMode="auto">
          <a:xfrm>
            <a:off x="32464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0" name="Line 104"/>
          <p:cNvSpPr>
            <a:spLocks noChangeShapeType="1"/>
          </p:cNvSpPr>
          <p:nvPr/>
        </p:nvSpPr>
        <p:spPr bwMode="auto">
          <a:xfrm>
            <a:off x="33226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1" name="Line 105"/>
          <p:cNvSpPr>
            <a:spLocks noChangeShapeType="1"/>
          </p:cNvSpPr>
          <p:nvPr/>
        </p:nvSpPr>
        <p:spPr bwMode="auto">
          <a:xfrm>
            <a:off x="33988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2" name="Line 106"/>
          <p:cNvSpPr>
            <a:spLocks noChangeShapeType="1"/>
          </p:cNvSpPr>
          <p:nvPr/>
        </p:nvSpPr>
        <p:spPr bwMode="auto">
          <a:xfrm>
            <a:off x="34750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3" name="Line 107"/>
          <p:cNvSpPr>
            <a:spLocks noChangeShapeType="1"/>
          </p:cNvSpPr>
          <p:nvPr/>
        </p:nvSpPr>
        <p:spPr bwMode="auto">
          <a:xfrm>
            <a:off x="35512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4" name="Line 108"/>
          <p:cNvSpPr>
            <a:spLocks noChangeShapeType="1"/>
          </p:cNvSpPr>
          <p:nvPr/>
        </p:nvSpPr>
        <p:spPr bwMode="auto">
          <a:xfrm>
            <a:off x="36274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5" name="Line 109"/>
          <p:cNvSpPr>
            <a:spLocks noChangeShapeType="1"/>
          </p:cNvSpPr>
          <p:nvPr/>
        </p:nvSpPr>
        <p:spPr bwMode="auto">
          <a:xfrm>
            <a:off x="37036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6" name="Line 110"/>
          <p:cNvSpPr>
            <a:spLocks noChangeShapeType="1"/>
          </p:cNvSpPr>
          <p:nvPr/>
        </p:nvSpPr>
        <p:spPr bwMode="auto">
          <a:xfrm>
            <a:off x="37798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7" name="Line 111"/>
          <p:cNvSpPr>
            <a:spLocks noChangeShapeType="1"/>
          </p:cNvSpPr>
          <p:nvPr/>
        </p:nvSpPr>
        <p:spPr bwMode="auto">
          <a:xfrm>
            <a:off x="38560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8" name="Line 112"/>
          <p:cNvSpPr>
            <a:spLocks noChangeShapeType="1"/>
          </p:cNvSpPr>
          <p:nvPr/>
        </p:nvSpPr>
        <p:spPr bwMode="auto">
          <a:xfrm>
            <a:off x="39322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69" name="Line 113"/>
          <p:cNvSpPr>
            <a:spLocks noChangeShapeType="1"/>
          </p:cNvSpPr>
          <p:nvPr/>
        </p:nvSpPr>
        <p:spPr bwMode="auto">
          <a:xfrm>
            <a:off x="40084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0" name="Line 114"/>
          <p:cNvSpPr>
            <a:spLocks noChangeShapeType="1"/>
          </p:cNvSpPr>
          <p:nvPr/>
        </p:nvSpPr>
        <p:spPr bwMode="auto">
          <a:xfrm>
            <a:off x="4084638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1" name="Line 115"/>
          <p:cNvSpPr>
            <a:spLocks noChangeShapeType="1"/>
          </p:cNvSpPr>
          <p:nvPr/>
        </p:nvSpPr>
        <p:spPr bwMode="auto">
          <a:xfrm>
            <a:off x="41592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2" name="Line 116"/>
          <p:cNvSpPr>
            <a:spLocks noChangeShapeType="1"/>
          </p:cNvSpPr>
          <p:nvPr/>
        </p:nvSpPr>
        <p:spPr bwMode="auto">
          <a:xfrm>
            <a:off x="42354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3" name="Line 117"/>
          <p:cNvSpPr>
            <a:spLocks noChangeShapeType="1"/>
          </p:cNvSpPr>
          <p:nvPr/>
        </p:nvSpPr>
        <p:spPr bwMode="auto">
          <a:xfrm>
            <a:off x="43116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4" name="Line 118"/>
          <p:cNvSpPr>
            <a:spLocks noChangeShapeType="1"/>
          </p:cNvSpPr>
          <p:nvPr/>
        </p:nvSpPr>
        <p:spPr bwMode="auto">
          <a:xfrm>
            <a:off x="43878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5" name="Line 119"/>
          <p:cNvSpPr>
            <a:spLocks noChangeShapeType="1"/>
          </p:cNvSpPr>
          <p:nvPr/>
        </p:nvSpPr>
        <p:spPr bwMode="auto">
          <a:xfrm>
            <a:off x="44640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6" name="Line 120"/>
          <p:cNvSpPr>
            <a:spLocks noChangeShapeType="1"/>
          </p:cNvSpPr>
          <p:nvPr/>
        </p:nvSpPr>
        <p:spPr bwMode="auto">
          <a:xfrm>
            <a:off x="45402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7" name="Line 121"/>
          <p:cNvSpPr>
            <a:spLocks noChangeShapeType="1"/>
          </p:cNvSpPr>
          <p:nvPr/>
        </p:nvSpPr>
        <p:spPr bwMode="auto">
          <a:xfrm>
            <a:off x="46164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8" name="Line 122"/>
          <p:cNvSpPr>
            <a:spLocks noChangeShapeType="1"/>
          </p:cNvSpPr>
          <p:nvPr/>
        </p:nvSpPr>
        <p:spPr bwMode="auto">
          <a:xfrm>
            <a:off x="46926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79" name="Line 123"/>
          <p:cNvSpPr>
            <a:spLocks noChangeShapeType="1"/>
          </p:cNvSpPr>
          <p:nvPr/>
        </p:nvSpPr>
        <p:spPr bwMode="auto">
          <a:xfrm>
            <a:off x="47688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0" name="Line 124"/>
          <p:cNvSpPr>
            <a:spLocks noChangeShapeType="1"/>
          </p:cNvSpPr>
          <p:nvPr/>
        </p:nvSpPr>
        <p:spPr bwMode="auto">
          <a:xfrm>
            <a:off x="48450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1" name="Line 125"/>
          <p:cNvSpPr>
            <a:spLocks noChangeShapeType="1"/>
          </p:cNvSpPr>
          <p:nvPr/>
        </p:nvSpPr>
        <p:spPr bwMode="auto">
          <a:xfrm>
            <a:off x="49212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2" name="Line 126"/>
          <p:cNvSpPr>
            <a:spLocks noChangeShapeType="1"/>
          </p:cNvSpPr>
          <p:nvPr/>
        </p:nvSpPr>
        <p:spPr bwMode="auto">
          <a:xfrm>
            <a:off x="4997450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3" name="Line 127"/>
          <p:cNvSpPr>
            <a:spLocks noChangeShapeType="1"/>
          </p:cNvSpPr>
          <p:nvPr/>
        </p:nvSpPr>
        <p:spPr bwMode="auto">
          <a:xfrm>
            <a:off x="50720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4" name="Line 128"/>
          <p:cNvSpPr>
            <a:spLocks noChangeShapeType="1"/>
          </p:cNvSpPr>
          <p:nvPr/>
        </p:nvSpPr>
        <p:spPr bwMode="auto">
          <a:xfrm>
            <a:off x="51482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5" name="Line 129"/>
          <p:cNvSpPr>
            <a:spLocks noChangeShapeType="1"/>
          </p:cNvSpPr>
          <p:nvPr/>
        </p:nvSpPr>
        <p:spPr bwMode="auto">
          <a:xfrm>
            <a:off x="52244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6" name="Line 130"/>
          <p:cNvSpPr>
            <a:spLocks noChangeShapeType="1"/>
          </p:cNvSpPr>
          <p:nvPr/>
        </p:nvSpPr>
        <p:spPr bwMode="auto">
          <a:xfrm>
            <a:off x="53006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7" name="Line 131"/>
          <p:cNvSpPr>
            <a:spLocks noChangeShapeType="1"/>
          </p:cNvSpPr>
          <p:nvPr/>
        </p:nvSpPr>
        <p:spPr bwMode="auto">
          <a:xfrm>
            <a:off x="53768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8" name="Line 132"/>
          <p:cNvSpPr>
            <a:spLocks noChangeShapeType="1"/>
          </p:cNvSpPr>
          <p:nvPr/>
        </p:nvSpPr>
        <p:spPr bwMode="auto">
          <a:xfrm>
            <a:off x="54530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89" name="Line 133"/>
          <p:cNvSpPr>
            <a:spLocks noChangeShapeType="1"/>
          </p:cNvSpPr>
          <p:nvPr/>
        </p:nvSpPr>
        <p:spPr bwMode="auto">
          <a:xfrm>
            <a:off x="55292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0" name="Line 134"/>
          <p:cNvSpPr>
            <a:spLocks noChangeShapeType="1"/>
          </p:cNvSpPr>
          <p:nvPr/>
        </p:nvSpPr>
        <p:spPr bwMode="auto">
          <a:xfrm>
            <a:off x="56054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1" name="Line 135"/>
          <p:cNvSpPr>
            <a:spLocks noChangeShapeType="1"/>
          </p:cNvSpPr>
          <p:nvPr/>
        </p:nvSpPr>
        <p:spPr bwMode="auto">
          <a:xfrm>
            <a:off x="56816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2" name="Line 136"/>
          <p:cNvSpPr>
            <a:spLocks noChangeShapeType="1"/>
          </p:cNvSpPr>
          <p:nvPr/>
        </p:nvSpPr>
        <p:spPr bwMode="auto">
          <a:xfrm>
            <a:off x="57578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3" name="Line 137"/>
          <p:cNvSpPr>
            <a:spLocks noChangeShapeType="1"/>
          </p:cNvSpPr>
          <p:nvPr/>
        </p:nvSpPr>
        <p:spPr bwMode="auto">
          <a:xfrm>
            <a:off x="58340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4" name="Line 138"/>
          <p:cNvSpPr>
            <a:spLocks noChangeShapeType="1"/>
          </p:cNvSpPr>
          <p:nvPr/>
        </p:nvSpPr>
        <p:spPr bwMode="auto">
          <a:xfrm>
            <a:off x="5910263" y="3290888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5" name="Line 139"/>
          <p:cNvSpPr>
            <a:spLocks noChangeShapeType="1"/>
          </p:cNvSpPr>
          <p:nvPr/>
        </p:nvSpPr>
        <p:spPr bwMode="auto">
          <a:xfrm>
            <a:off x="5986463" y="3290888"/>
            <a:ext cx="11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6" name="Line 140"/>
          <p:cNvSpPr>
            <a:spLocks noChangeShapeType="1"/>
          </p:cNvSpPr>
          <p:nvPr/>
        </p:nvSpPr>
        <p:spPr bwMode="auto">
          <a:xfrm>
            <a:off x="2562225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7" name="Line 141"/>
          <p:cNvSpPr>
            <a:spLocks noChangeShapeType="1"/>
          </p:cNvSpPr>
          <p:nvPr/>
        </p:nvSpPr>
        <p:spPr bwMode="auto">
          <a:xfrm>
            <a:off x="2638425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8" name="Line 142"/>
          <p:cNvSpPr>
            <a:spLocks noChangeShapeType="1"/>
          </p:cNvSpPr>
          <p:nvPr/>
        </p:nvSpPr>
        <p:spPr bwMode="auto">
          <a:xfrm>
            <a:off x="2714625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599" name="Line 143"/>
          <p:cNvSpPr>
            <a:spLocks noChangeShapeType="1"/>
          </p:cNvSpPr>
          <p:nvPr/>
        </p:nvSpPr>
        <p:spPr bwMode="auto">
          <a:xfrm>
            <a:off x="2790825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0" name="Line 144"/>
          <p:cNvSpPr>
            <a:spLocks noChangeShapeType="1"/>
          </p:cNvSpPr>
          <p:nvPr/>
        </p:nvSpPr>
        <p:spPr bwMode="auto">
          <a:xfrm>
            <a:off x="2867025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1" name="Line 145"/>
          <p:cNvSpPr>
            <a:spLocks noChangeShapeType="1"/>
          </p:cNvSpPr>
          <p:nvPr/>
        </p:nvSpPr>
        <p:spPr bwMode="auto">
          <a:xfrm>
            <a:off x="2943225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2" name="Line 146"/>
          <p:cNvSpPr>
            <a:spLocks noChangeShapeType="1"/>
          </p:cNvSpPr>
          <p:nvPr/>
        </p:nvSpPr>
        <p:spPr bwMode="auto">
          <a:xfrm>
            <a:off x="3019425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3" name="Line 147"/>
          <p:cNvSpPr>
            <a:spLocks noChangeShapeType="1"/>
          </p:cNvSpPr>
          <p:nvPr/>
        </p:nvSpPr>
        <p:spPr bwMode="auto">
          <a:xfrm>
            <a:off x="3095625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4" name="Line 148"/>
          <p:cNvSpPr>
            <a:spLocks noChangeShapeType="1"/>
          </p:cNvSpPr>
          <p:nvPr/>
        </p:nvSpPr>
        <p:spPr bwMode="auto">
          <a:xfrm>
            <a:off x="3171825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5" name="Line 149"/>
          <p:cNvSpPr>
            <a:spLocks noChangeShapeType="1"/>
          </p:cNvSpPr>
          <p:nvPr/>
        </p:nvSpPr>
        <p:spPr bwMode="auto">
          <a:xfrm>
            <a:off x="32464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6" name="Line 150"/>
          <p:cNvSpPr>
            <a:spLocks noChangeShapeType="1"/>
          </p:cNvSpPr>
          <p:nvPr/>
        </p:nvSpPr>
        <p:spPr bwMode="auto">
          <a:xfrm>
            <a:off x="33226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7" name="Line 151"/>
          <p:cNvSpPr>
            <a:spLocks noChangeShapeType="1"/>
          </p:cNvSpPr>
          <p:nvPr/>
        </p:nvSpPr>
        <p:spPr bwMode="auto">
          <a:xfrm>
            <a:off x="33988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8" name="Line 152"/>
          <p:cNvSpPr>
            <a:spLocks noChangeShapeType="1"/>
          </p:cNvSpPr>
          <p:nvPr/>
        </p:nvSpPr>
        <p:spPr bwMode="auto">
          <a:xfrm>
            <a:off x="34750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09" name="Line 153"/>
          <p:cNvSpPr>
            <a:spLocks noChangeShapeType="1"/>
          </p:cNvSpPr>
          <p:nvPr/>
        </p:nvSpPr>
        <p:spPr bwMode="auto">
          <a:xfrm>
            <a:off x="35512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0" name="Line 154"/>
          <p:cNvSpPr>
            <a:spLocks noChangeShapeType="1"/>
          </p:cNvSpPr>
          <p:nvPr/>
        </p:nvSpPr>
        <p:spPr bwMode="auto">
          <a:xfrm>
            <a:off x="36274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1" name="Line 155"/>
          <p:cNvSpPr>
            <a:spLocks noChangeShapeType="1"/>
          </p:cNvSpPr>
          <p:nvPr/>
        </p:nvSpPr>
        <p:spPr bwMode="auto">
          <a:xfrm>
            <a:off x="37036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2" name="Line 156"/>
          <p:cNvSpPr>
            <a:spLocks noChangeShapeType="1"/>
          </p:cNvSpPr>
          <p:nvPr/>
        </p:nvSpPr>
        <p:spPr bwMode="auto">
          <a:xfrm>
            <a:off x="37798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3" name="Line 157"/>
          <p:cNvSpPr>
            <a:spLocks noChangeShapeType="1"/>
          </p:cNvSpPr>
          <p:nvPr/>
        </p:nvSpPr>
        <p:spPr bwMode="auto">
          <a:xfrm>
            <a:off x="38560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4" name="Line 158"/>
          <p:cNvSpPr>
            <a:spLocks noChangeShapeType="1"/>
          </p:cNvSpPr>
          <p:nvPr/>
        </p:nvSpPr>
        <p:spPr bwMode="auto">
          <a:xfrm>
            <a:off x="39322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5" name="Line 159"/>
          <p:cNvSpPr>
            <a:spLocks noChangeShapeType="1"/>
          </p:cNvSpPr>
          <p:nvPr/>
        </p:nvSpPr>
        <p:spPr bwMode="auto">
          <a:xfrm>
            <a:off x="40084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6" name="Line 160"/>
          <p:cNvSpPr>
            <a:spLocks noChangeShapeType="1"/>
          </p:cNvSpPr>
          <p:nvPr/>
        </p:nvSpPr>
        <p:spPr bwMode="auto">
          <a:xfrm>
            <a:off x="4084638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7" name="Line 161"/>
          <p:cNvSpPr>
            <a:spLocks noChangeShapeType="1"/>
          </p:cNvSpPr>
          <p:nvPr/>
        </p:nvSpPr>
        <p:spPr bwMode="auto">
          <a:xfrm>
            <a:off x="41592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8" name="Line 162"/>
          <p:cNvSpPr>
            <a:spLocks noChangeShapeType="1"/>
          </p:cNvSpPr>
          <p:nvPr/>
        </p:nvSpPr>
        <p:spPr bwMode="auto">
          <a:xfrm>
            <a:off x="42354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19" name="Line 163"/>
          <p:cNvSpPr>
            <a:spLocks noChangeShapeType="1"/>
          </p:cNvSpPr>
          <p:nvPr/>
        </p:nvSpPr>
        <p:spPr bwMode="auto">
          <a:xfrm>
            <a:off x="43116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0" name="Line 164"/>
          <p:cNvSpPr>
            <a:spLocks noChangeShapeType="1"/>
          </p:cNvSpPr>
          <p:nvPr/>
        </p:nvSpPr>
        <p:spPr bwMode="auto">
          <a:xfrm>
            <a:off x="43878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1" name="Line 165"/>
          <p:cNvSpPr>
            <a:spLocks noChangeShapeType="1"/>
          </p:cNvSpPr>
          <p:nvPr/>
        </p:nvSpPr>
        <p:spPr bwMode="auto">
          <a:xfrm>
            <a:off x="44640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2" name="Line 166"/>
          <p:cNvSpPr>
            <a:spLocks noChangeShapeType="1"/>
          </p:cNvSpPr>
          <p:nvPr/>
        </p:nvSpPr>
        <p:spPr bwMode="auto">
          <a:xfrm>
            <a:off x="45402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3" name="Line 167"/>
          <p:cNvSpPr>
            <a:spLocks noChangeShapeType="1"/>
          </p:cNvSpPr>
          <p:nvPr/>
        </p:nvSpPr>
        <p:spPr bwMode="auto">
          <a:xfrm>
            <a:off x="46164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4" name="Line 168"/>
          <p:cNvSpPr>
            <a:spLocks noChangeShapeType="1"/>
          </p:cNvSpPr>
          <p:nvPr/>
        </p:nvSpPr>
        <p:spPr bwMode="auto">
          <a:xfrm>
            <a:off x="46926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5" name="Line 169"/>
          <p:cNvSpPr>
            <a:spLocks noChangeShapeType="1"/>
          </p:cNvSpPr>
          <p:nvPr/>
        </p:nvSpPr>
        <p:spPr bwMode="auto">
          <a:xfrm>
            <a:off x="47688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6" name="Line 170"/>
          <p:cNvSpPr>
            <a:spLocks noChangeShapeType="1"/>
          </p:cNvSpPr>
          <p:nvPr/>
        </p:nvSpPr>
        <p:spPr bwMode="auto">
          <a:xfrm>
            <a:off x="48450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7" name="Line 171"/>
          <p:cNvSpPr>
            <a:spLocks noChangeShapeType="1"/>
          </p:cNvSpPr>
          <p:nvPr/>
        </p:nvSpPr>
        <p:spPr bwMode="auto">
          <a:xfrm>
            <a:off x="49212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8" name="Line 172"/>
          <p:cNvSpPr>
            <a:spLocks noChangeShapeType="1"/>
          </p:cNvSpPr>
          <p:nvPr/>
        </p:nvSpPr>
        <p:spPr bwMode="auto">
          <a:xfrm>
            <a:off x="4997450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29" name="Line 173"/>
          <p:cNvSpPr>
            <a:spLocks noChangeShapeType="1"/>
          </p:cNvSpPr>
          <p:nvPr/>
        </p:nvSpPr>
        <p:spPr bwMode="auto">
          <a:xfrm>
            <a:off x="50720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0" name="Line 174"/>
          <p:cNvSpPr>
            <a:spLocks noChangeShapeType="1"/>
          </p:cNvSpPr>
          <p:nvPr/>
        </p:nvSpPr>
        <p:spPr bwMode="auto">
          <a:xfrm>
            <a:off x="51482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1" name="Line 175"/>
          <p:cNvSpPr>
            <a:spLocks noChangeShapeType="1"/>
          </p:cNvSpPr>
          <p:nvPr/>
        </p:nvSpPr>
        <p:spPr bwMode="auto">
          <a:xfrm>
            <a:off x="52244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2" name="Line 176"/>
          <p:cNvSpPr>
            <a:spLocks noChangeShapeType="1"/>
          </p:cNvSpPr>
          <p:nvPr/>
        </p:nvSpPr>
        <p:spPr bwMode="auto">
          <a:xfrm>
            <a:off x="53006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3" name="Line 177"/>
          <p:cNvSpPr>
            <a:spLocks noChangeShapeType="1"/>
          </p:cNvSpPr>
          <p:nvPr/>
        </p:nvSpPr>
        <p:spPr bwMode="auto">
          <a:xfrm>
            <a:off x="53768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4" name="Line 178"/>
          <p:cNvSpPr>
            <a:spLocks noChangeShapeType="1"/>
          </p:cNvSpPr>
          <p:nvPr/>
        </p:nvSpPr>
        <p:spPr bwMode="auto">
          <a:xfrm>
            <a:off x="54530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5" name="Line 179"/>
          <p:cNvSpPr>
            <a:spLocks noChangeShapeType="1"/>
          </p:cNvSpPr>
          <p:nvPr/>
        </p:nvSpPr>
        <p:spPr bwMode="auto">
          <a:xfrm>
            <a:off x="55292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6" name="Line 180"/>
          <p:cNvSpPr>
            <a:spLocks noChangeShapeType="1"/>
          </p:cNvSpPr>
          <p:nvPr/>
        </p:nvSpPr>
        <p:spPr bwMode="auto">
          <a:xfrm>
            <a:off x="56054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7" name="Line 181"/>
          <p:cNvSpPr>
            <a:spLocks noChangeShapeType="1"/>
          </p:cNvSpPr>
          <p:nvPr/>
        </p:nvSpPr>
        <p:spPr bwMode="auto">
          <a:xfrm>
            <a:off x="56816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8" name="Line 182"/>
          <p:cNvSpPr>
            <a:spLocks noChangeShapeType="1"/>
          </p:cNvSpPr>
          <p:nvPr/>
        </p:nvSpPr>
        <p:spPr bwMode="auto">
          <a:xfrm>
            <a:off x="57578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39" name="Line 183"/>
          <p:cNvSpPr>
            <a:spLocks noChangeShapeType="1"/>
          </p:cNvSpPr>
          <p:nvPr/>
        </p:nvSpPr>
        <p:spPr bwMode="auto">
          <a:xfrm>
            <a:off x="58340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0" name="Line 184"/>
          <p:cNvSpPr>
            <a:spLocks noChangeShapeType="1"/>
          </p:cNvSpPr>
          <p:nvPr/>
        </p:nvSpPr>
        <p:spPr bwMode="auto">
          <a:xfrm>
            <a:off x="5910263" y="2670175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1" name="Line 185"/>
          <p:cNvSpPr>
            <a:spLocks noChangeShapeType="1"/>
          </p:cNvSpPr>
          <p:nvPr/>
        </p:nvSpPr>
        <p:spPr bwMode="auto">
          <a:xfrm>
            <a:off x="5986463" y="2670175"/>
            <a:ext cx="11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2" name="Line 186"/>
          <p:cNvSpPr>
            <a:spLocks noChangeShapeType="1"/>
          </p:cNvSpPr>
          <p:nvPr/>
        </p:nvSpPr>
        <p:spPr bwMode="auto">
          <a:xfrm>
            <a:off x="2562225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3" name="Line 187"/>
          <p:cNvSpPr>
            <a:spLocks noChangeShapeType="1"/>
          </p:cNvSpPr>
          <p:nvPr/>
        </p:nvSpPr>
        <p:spPr bwMode="auto">
          <a:xfrm>
            <a:off x="2638425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4" name="Line 188"/>
          <p:cNvSpPr>
            <a:spLocks noChangeShapeType="1"/>
          </p:cNvSpPr>
          <p:nvPr/>
        </p:nvSpPr>
        <p:spPr bwMode="auto">
          <a:xfrm>
            <a:off x="2714625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5" name="Line 189"/>
          <p:cNvSpPr>
            <a:spLocks noChangeShapeType="1"/>
          </p:cNvSpPr>
          <p:nvPr/>
        </p:nvSpPr>
        <p:spPr bwMode="auto">
          <a:xfrm>
            <a:off x="2790825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6" name="Line 190"/>
          <p:cNvSpPr>
            <a:spLocks noChangeShapeType="1"/>
          </p:cNvSpPr>
          <p:nvPr/>
        </p:nvSpPr>
        <p:spPr bwMode="auto">
          <a:xfrm>
            <a:off x="2867025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7" name="Line 191"/>
          <p:cNvSpPr>
            <a:spLocks noChangeShapeType="1"/>
          </p:cNvSpPr>
          <p:nvPr/>
        </p:nvSpPr>
        <p:spPr bwMode="auto">
          <a:xfrm>
            <a:off x="2943225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8" name="Line 192"/>
          <p:cNvSpPr>
            <a:spLocks noChangeShapeType="1"/>
          </p:cNvSpPr>
          <p:nvPr/>
        </p:nvSpPr>
        <p:spPr bwMode="auto">
          <a:xfrm>
            <a:off x="3019425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49" name="Line 193"/>
          <p:cNvSpPr>
            <a:spLocks noChangeShapeType="1"/>
          </p:cNvSpPr>
          <p:nvPr/>
        </p:nvSpPr>
        <p:spPr bwMode="auto">
          <a:xfrm>
            <a:off x="3095625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0" name="Line 194"/>
          <p:cNvSpPr>
            <a:spLocks noChangeShapeType="1"/>
          </p:cNvSpPr>
          <p:nvPr/>
        </p:nvSpPr>
        <p:spPr bwMode="auto">
          <a:xfrm>
            <a:off x="3171825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1" name="Line 195"/>
          <p:cNvSpPr>
            <a:spLocks noChangeShapeType="1"/>
          </p:cNvSpPr>
          <p:nvPr/>
        </p:nvSpPr>
        <p:spPr bwMode="auto">
          <a:xfrm>
            <a:off x="32464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2" name="Line 196"/>
          <p:cNvSpPr>
            <a:spLocks noChangeShapeType="1"/>
          </p:cNvSpPr>
          <p:nvPr/>
        </p:nvSpPr>
        <p:spPr bwMode="auto">
          <a:xfrm>
            <a:off x="33226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3" name="Line 197"/>
          <p:cNvSpPr>
            <a:spLocks noChangeShapeType="1"/>
          </p:cNvSpPr>
          <p:nvPr/>
        </p:nvSpPr>
        <p:spPr bwMode="auto">
          <a:xfrm>
            <a:off x="33988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4" name="Line 198"/>
          <p:cNvSpPr>
            <a:spLocks noChangeShapeType="1"/>
          </p:cNvSpPr>
          <p:nvPr/>
        </p:nvSpPr>
        <p:spPr bwMode="auto">
          <a:xfrm>
            <a:off x="34750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5" name="Line 199"/>
          <p:cNvSpPr>
            <a:spLocks noChangeShapeType="1"/>
          </p:cNvSpPr>
          <p:nvPr/>
        </p:nvSpPr>
        <p:spPr bwMode="auto">
          <a:xfrm>
            <a:off x="35512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6" name="Line 200"/>
          <p:cNvSpPr>
            <a:spLocks noChangeShapeType="1"/>
          </p:cNvSpPr>
          <p:nvPr/>
        </p:nvSpPr>
        <p:spPr bwMode="auto">
          <a:xfrm>
            <a:off x="36274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7" name="Line 201"/>
          <p:cNvSpPr>
            <a:spLocks noChangeShapeType="1"/>
          </p:cNvSpPr>
          <p:nvPr/>
        </p:nvSpPr>
        <p:spPr bwMode="auto">
          <a:xfrm>
            <a:off x="37036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8" name="Line 202"/>
          <p:cNvSpPr>
            <a:spLocks noChangeShapeType="1"/>
          </p:cNvSpPr>
          <p:nvPr/>
        </p:nvSpPr>
        <p:spPr bwMode="auto">
          <a:xfrm>
            <a:off x="37798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59" name="Line 203"/>
          <p:cNvSpPr>
            <a:spLocks noChangeShapeType="1"/>
          </p:cNvSpPr>
          <p:nvPr/>
        </p:nvSpPr>
        <p:spPr bwMode="auto">
          <a:xfrm>
            <a:off x="38560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0" name="Line 204"/>
          <p:cNvSpPr>
            <a:spLocks noChangeShapeType="1"/>
          </p:cNvSpPr>
          <p:nvPr/>
        </p:nvSpPr>
        <p:spPr bwMode="auto">
          <a:xfrm>
            <a:off x="39322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1" name="Line 205"/>
          <p:cNvSpPr>
            <a:spLocks noChangeShapeType="1"/>
          </p:cNvSpPr>
          <p:nvPr/>
        </p:nvSpPr>
        <p:spPr bwMode="auto">
          <a:xfrm>
            <a:off x="40084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2" name="Line 206"/>
          <p:cNvSpPr>
            <a:spLocks noChangeShapeType="1"/>
          </p:cNvSpPr>
          <p:nvPr/>
        </p:nvSpPr>
        <p:spPr bwMode="auto">
          <a:xfrm>
            <a:off x="4084638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3" name="Line 207"/>
          <p:cNvSpPr>
            <a:spLocks noChangeShapeType="1"/>
          </p:cNvSpPr>
          <p:nvPr/>
        </p:nvSpPr>
        <p:spPr bwMode="auto">
          <a:xfrm>
            <a:off x="41592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4" name="Line 208"/>
          <p:cNvSpPr>
            <a:spLocks noChangeShapeType="1"/>
          </p:cNvSpPr>
          <p:nvPr/>
        </p:nvSpPr>
        <p:spPr bwMode="auto">
          <a:xfrm>
            <a:off x="42354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5" name="Line 209"/>
          <p:cNvSpPr>
            <a:spLocks noChangeShapeType="1"/>
          </p:cNvSpPr>
          <p:nvPr/>
        </p:nvSpPr>
        <p:spPr bwMode="auto">
          <a:xfrm>
            <a:off x="43116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6" name="Line 210"/>
          <p:cNvSpPr>
            <a:spLocks noChangeShapeType="1"/>
          </p:cNvSpPr>
          <p:nvPr/>
        </p:nvSpPr>
        <p:spPr bwMode="auto">
          <a:xfrm>
            <a:off x="43878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7" name="Line 211"/>
          <p:cNvSpPr>
            <a:spLocks noChangeShapeType="1"/>
          </p:cNvSpPr>
          <p:nvPr/>
        </p:nvSpPr>
        <p:spPr bwMode="auto">
          <a:xfrm>
            <a:off x="44640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8" name="Line 212"/>
          <p:cNvSpPr>
            <a:spLocks noChangeShapeType="1"/>
          </p:cNvSpPr>
          <p:nvPr/>
        </p:nvSpPr>
        <p:spPr bwMode="auto">
          <a:xfrm>
            <a:off x="45402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69" name="Line 213"/>
          <p:cNvSpPr>
            <a:spLocks noChangeShapeType="1"/>
          </p:cNvSpPr>
          <p:nvPr/>
        </p:nvSpPr>
        <p:spPr bwMode="auto">
          <a:xfrm>
            <a:off x="46164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0" name="Line 214"/>
          <p:cNvSpPr>
            <a:spLocks noChangeShapeType="1"/>
          </p:cNvSpPr>
          <p:nvPr/>
        </p:nvSpPr>
        <p:spPr bwMode="auto">
          <a:xfrm>
            <a:off x="46926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1" name="Line 215"/>
          <p:cNvSpPr>
            <a:spLocks noChangeShapeType="1"/>
          </p:cNvSpPr>
          <p:nvPr/>
        </p:nvSpPr>
        <p:spPr bwMode="auto">
          <a:xfrm>
            <a:off x="47688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2" name="Line 216"/>
          <p:cNvSpPr>
            <a:spLocks noChangeShapeType="1"/>
          </p:cNvSpPr>
          <p:nvPr/>
        </p:nvSpPr>
        <p:spPr bwMode="auto">
          <a:xfrm>
            <a:off x="48450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3" name="Line 217"/>
          <p:cNvSpPr>
            <a:spLocks noChangeShapeType="1"/>
          </p:cNvSpPr>
          <p:nvPr/>
        </p:nvSpPr>
        <p:spPr bwMode="auto">
          <a:xfrm>
            <a:off x="49212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4" name="Line 218"/>
          <p:cNvSpPr>
            <a:spLocks noChangeShapeType="1"/>
          </p:cNvSpPr>
          <p:nvPr/>
        </p:nvSpPr>
        <p:spPr bwMode="auto">
          <a:xfrm>
            <a:off x="499745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5" name="Line 219"/>
          <p:cNvSpPr>
            <a:spLocks noChangeShapeType="1"/>
          </p:cNvSpPr>
          <p:nvPr/>
        </p:nvSpPr>
        <p:spPr bwMode="auto">
          <a:xfrm>
            <a:off x="50720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6" name="Line 220"/>
          <p:cNvSpPr>
            <a:spLocks noChangeShapeType="1"/>
          </p:cNvSpPr>
          <p:nvPr/>
        </p:nvSpPr>
        <p:spPr bwMode="auto">
          <a:xfrm>
            <a:off x="51482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7" name="Line 221"/>
          <p:cNvSpPr>
            <a:spLocks noChangeShapeType="1"/>
          </p:cNvSpPr>
          <p:nvPr/>
        </p:nvSpPr>
        <p:spPr bwMode="auto">
          <a:xfrm>
            <a:off x="52244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8" name="Line 222"/>
          <p:cNvSpPr>
            <a:spLocks noChangeShapeType="1"/>
          </p:cNvSpPr>
          <p:nvPr/>
        </p:nvSpPr>
        <p:spPr bwMode="auto">
          <a:xfrm>
            <a:off x="53006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79" name="Line 223"/>
          <p:cNvSpPr>
            <a:spLocks noChangeShapeType="1"/>
          </p:cNvSpPr>
          <p:nvPr/>
        </p:nvSpPr>
        <p:spPr bwMode="auto">
          <a:xfrm>
            <a:off x="53768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0" name="Line 224"/>
          <p:cNvSpPr>
            <a:spLocks noChangeShapeType="1"/>
          </p:cNvSpPr>
          <p:nvPr/>
        </p:nvSpPr>
        <p:spPr bwMode="auto">
          <a:xfrm>
            <a:off x="54530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1" name="Line 225"/>
          <p:cNvSpPr>
            <a:spLocks noChangeShapeType="1"/>
          </p:cNvSpPr>
          <p:nvPr/>
        </p:nvSpPr>
        <p:spPr bwMode="auto">
          <a:xfrm>
            <a:off x="55292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2" name="Line 226"/>
          <p:cNvSpPr>
            <a:spLocks noChangeShapeType="1"/>
          </p:cNvSpPr>
          <p:nvPr/>
        </p:nvSpPr>
        <p:spPr bwMode="auto">
          <a:xfrm>
            <a:off x="56054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3" name="Line 227"/>
          <p:cNvSpPr>
            <a:spLocks noChangeShapeType="1"/>
          </p:cNvSpPr>
          <p:nvPr/>
        </p:nvSpPr>
        <p:spPr bwMode="auto">
          <a:xfrm>
            <a:off x="56816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4" name="Line 228"/>
          <p:cNvSpPr>
            <a:spLocks noChangeShapeType="1"/>
          </p:cNvSpPr>
          <p:nvPr/>
        </p:nvSpPr>
        <p:spPr bwMode="auto">
          <a:xfrm>
            <a:off x="57578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5" name="Line 229"/>
          <p:cNvSpPr>
            <a:spLocks noChangeShapeType="1"/>
          </p:cNvSpPr>
          <p:nvPr/>
        </p:nvSpPr>
        <p:spPr bwMode="auto">
          <a:xfrm>
            <a:off x="58340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6" name="Line 230"/>
          <p:cNvSpPr>
            <a:spLocks noChangeShapeType="1"/>
          </p:cNvSpPr>
          <p:nvPr/>
        </p:nvSpPr>
        <p:spPr bwMode="auto">
          <a:xfrm>
            <a:off x="5910263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7" name="Line 231"/>
          <p:cNvSpPr>
            <a:spLocks noChangeShapeType="1"/>
          </p:cNvSpPr>
          <p:nvPr/>
        </p:nvSpPr>
        <p:spPr bwMode="auto">
          <a:xfrm>
            <a:off x="5986463" y="2049463"/>
            <a:ext cx="11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8" name="Line 232"/>
          <p:cNvSpPr>
            <a:spLocks noChangeShapeType="1"/>
          </p:cNvSpPr>
          <p:nvPr/>
        </p:nvSpPr>
        <p:spPr bwMode="auto">
          <a:xfrm flipV="1">
            <a:off x="2562225" y="2049463"/>
            <a:ext cx="0" cy="3103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89" name="Line 233"/>
          <p:cNvSpPr>
            <a:spLocks noChangeShapeType="1"/>
          </p:cNvSpPr>
          <p:nvPr/>
        </p:nvSpPr>
        <p:spPr bwMode="auto">
          <a:xfrm>
            <a:off x="2524125" y="5153025"/>
            <a:ext cx="8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0" name="Line 234"/>
          <p:cNvSpPr>
            <a:spLocks noChangeShapeType="1"/>
          </p:cNvSpPr>
          <p:nvPr/>
        </p:nvSpPr>
        <p:spPr bwMode="auto">
          <a:xfrm>
            <a:off x="2524125" y="4532313"/>
            <a:ext cx="8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1" name="Line 235"/>
          <p:cNvSpPr>
            <a:spLocks noChangeShapeType="1"/>
          </p:cNvSpPr>
          <p:nvPr/>
        </p:nvSpPr>
        <p:spPr bwMode="auto">
          <a:xfrm>
            <a:off x="2524125" y="3911600"/>
            <a:ext cx="8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2" name="Line 236"/>
          <p:cNvSpPr>
            <a:spLocks noChangeShapeType="1"/>
          </p:cNvSpPr>
          <p:nvPr/>
        </p:nvSpPr>
        <p:spPr bwMode="auto">
          <a:xfrm>
            <a:off x="2524125" y="3290888"/>
            <a:ext cx="8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3" name="Line 237"/>
          <p:cNvSpPr>
            <a:spLocks noChangeShapeType="1"/>
          </p:cNvSpPr>
          <p:nvPr/>
        </p:nvSpPr>
        <p:spPr bwMode="auto">
          <a:xfrm>
            <a:off x="2524125" y="2670175"/>
            <a:ext cx="8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4" name="Line 238"/>
          <p:cNvSpPr>
            <a:spLocks noChangeShapeType="1"/>
          </p:cNvSpPr>
          <p:nvPr/>
        </p:nvSpPr>
        <p:spPr bwMode="auto">
          <a:xfrm>
            <a:off x="2524125" y="2049463"/>
            <a:ext cx="88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5" name="Line 239"/>
          <p:cNvSpPr>
            <a:spLocks noChangeShapeType="1"/>
          </p:cNvSpPr>
          <p:nvPr/>
        </p:nvSpPr>
        <p:spPr bwMode="auto">
          <a:xfrm>
            <a:off x="2562225" y="5153025"/>
            <a:ext cx="3435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6" name="Line 240"/>
          <p:cNvSpPr>
            <a:spLocks noChangeShapeType="1"/>
          </p:cNvSpPr>
          <p:nvPr/>
        </p:nvSpPr>
        <p:spPr bwMode="auto">
          <a:xfrm flipV="1">
            <a:off x="2562225" y="5114925"/>
            <a:ext cx="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7" name="Line 241"/>
          <p:cNvSpPr>
            <a:spLocks noChangeShapeType="1"/>
          </p:cNvSpPr>
          <p:nvPr/>
        </p:nvSpPr>
        <p:spPr bwMode="auto">
          <a:xfrm flipV="1">
            <a:off x="3424238" y="5114925"/>
            <a:ext cx="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8" name="Line 242"/>
          <p:cNvSpPr>
            <a:spLocks noChangeShapeType="1"/>
          </p:cNvSpPr>
          <p:nvPr/>
        </p:nvSpPr>
        <p:spPr bwMode="auto">
          <a:xfrm flipV="1">
            <a:off x="4286250" y="5114925"/>
            <a:ext cx="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699" name="Line 243"/>
          <p:cNvSpPr>
            <a:spLocks noChangeShapeType="1"/>
          </p:cNvSpPr>
          <p:nvPr/>
        </p:nvSpPr>
        <p:spPr bwMode="auto">
          <a:xfrm flipV="1">
            <a:off x="5135563" y="5114925"/>
            <a:ext cx="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0" name="Line 244"/>
          <p:cNvSpPr>
            <a:spLocks noChangeShapeType="1"/>
          </p:cNvSpPr>
          <p:nvPr/>
        </p:nvSpPr>
        <p:spPr bwMode="auto">
          <a:xfrm flipV="1">
            <a:off x="5997575" y="5114925"/>
            <a:ext cx="0" cy="88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1" name="Line 245"/>
          <p:cNvSpPr>
            <a:spLocks noChangeShapeType="1"/>
          </p:cNvSpPr>
          <p:nvPr/>
        </p:nvSpPr>
        <p:spPr bwMode="auto">
          <a:xfrm>
            <a:off x="2562225" y="3278188"/>
            <a:ext cx="862013" cy="2143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2" name="Line 246"/>
          <p:cNvSpPr>
            <a:spLocks noChangeShapeType="1"/>
          </p:cNvSpPr>
          <p:nvPr/>
        </p:nvSpPr>
        <p:spPr bwMode="auto">
          <a:xfrm flipV="1">
            <a:off x="3424238" y="3443288"/>
            <a:ext cx="862012" cy="5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3" name="Line 247"/>
          <p:cNvSpPr>
            <a:spLocks noChangeShapeType="1"/>
          </p:cNvSpPr>
          <p:nvPr/>
        </p:nvSpPr>
        <p:spPr bwMode="auto">
          <a:xfrm flipV="1">
            <a:off x="4286250" y="3089275"/>
            <a:ext cx="849313" cy="354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4" name="Line 248"/>
          <p:cNvSpPr>
            <a:spLocks noChangeShapeType="1"/>
          </p:cNvSpPr>
          <p:nvPr/>
        </p:nvSpPr>
        <p:spPr bwMode="auto">
          <a:xfrm flipV="1">
            <a:off x="5137150" y="2419350"/>
            <a:ext cx="860425" cy="668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5" name="Line 249"/>
          <p:cNvSpPr>
            <a:spLocks noChangeShapeType="1"/>
          </p:cNvSpPr>
          <p:nvPr/>
        </p:nvSpPr>
        <p:spPr bwMode="auto">
          <a:xfrm>
            <a:off x="2570163" y="4089400"/>
            <a:ext cx="854075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6" name="Line 250"/>
          <p:cNvSpPr>
            <a:spLocks noChangeShapeType="1"/>
          </p:cNvSpPr>
          <p:nvPr/>
        </p:nvSpPr>
        <p:spPr bwMode="auto">
          <a:xfrm>
            <a:off x="3424238" y="4254500"/>
            <a:ext cx="862012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7" name="Line 251"/>
          <p:cNvSpPr>
            <a:spLocks noChangeShapeType="1"/>
          </p:cNvSpPr>
          <p:nvPr/>
        </p:nvSpPr>
        <p:spPr bwMode="auto">
          <a:xfrm flipV="1">
            <a:off x="4286250" y="4192588"/>
            <a:ext cx="849313" cy="873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8" name="Line 252"/>
          <p:cNvSpPr>
            <a:spLocks noChangeShapeType="1"/>
          </p:cNvSpPr>
          <p:nvPr/>
        </p:nvSpPr>
        <p:spPr bwMode="auto">
          <a:xfrm flipV="1">
            <a:off x="5135563" y="3976688"/>
            <a:ext cx="862012" cy="2143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09" name="Line 253"/>
          <p:cNvSpPr>
            <a:spLocks noChangeShapeType="1"/>
          </p:cNvSpPr>
          <p:nvPr/>
        </p:nvSpPr>
        <p:spPr bwMode="auto">
          <a:xfrm>
            <a:off x="2562225" y="4659313"/>
            <a:ext cx="862013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0" name="Line 254"/>
          <p:cNvSpPr>
            <a:spLocks noChangeShapeType="1"/>
          </p:cNvSpPr>
          <p:nvPr/>
        </p:nvSpPr>
        <p:spPr bwMode="auto">
          <a:xfrm>
            <a:off x="3424238" y="4799013"/>
            <a:ext cx="862012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1" name="Line 255"/>
          <p:cNvSpPr>
            <a:spLocks noChangeShapeType="1"/>
          </p:cNvSpPr>
          <p:nvPr/>
        </p:nvSpPr>
        <p:spPr bwMode="auto">
          <a:xfrm flipV="1">
            <a:off x="4391025" y="4813300"/>
            <a:ext cx="744538" cy="11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2" name="Line 256"/>
          <p:cNvSpPr>
            <a:spLocks noChangeShapeType="1"/>
          </p:cNvSpPr>
          <p:nvPr/>
        </p:nvSpPr>
        <p:spPr bwMode="auto">
          <a:xfrm flipV="1">
            <a:off x="5156200" y="4749800"/>
            <a:ext cx="841375" cy="619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3" name="Line 257"/>
          <p:cNvSpPr>
            <a:spLocks noChangeShapeType="1"/>
          </p:cNvSpPr>
          <p:nvPr/>
        </p:nvSpPr>
        <p:spPr bwMode="auto">
          <a:xfrm>
            <a:off x="2576513" y="4900613"/>
            <a:ext cx="847725" cy="85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4" name="Line 258"/>
          <p:cNvSpPr>
            <a:spLocks noChangeShapeType="1"/>
          </p:cNvSpPr>
          <p:nvPr/>
        </p:nvSpPr>
        <p:spPr bwMode="auto">
          <a:xfrm>
            <a:off x="3424238" y="4987925"/>
            <a:ext cx="862012" cy="38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5" name="Line 259"/>
          <p:cNvSpPr>
            <a:spLocks noChangeShapeType="1"/>
          </p:cNvSpPr>
          <p:nvPr/>
        </p:nvSpPr>
        <p:spPr bwMode="auto">
          <a:xfrm>
            <a:off x="4286250" y="5026025"/>
            <a:ext cx="849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6" name="Line 260"/>
          <p:cNvSpPr>
            <a:spLocks noChangeShapeType="1"/>
          </p:cNvSpPr>
          <p:nvPr/>
        </p:nvSpPr>
        <p:spPr bwMode="auto">
          <a:xfrm flipV="1">
            <a:off x="5241925" y="5014913"/>
            <a:ext cx="755650" cy="11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7" name="Line 261"/>
          <p:cNvSpPr>
            <a:spLocks noChangeShapeType="1"/>
          </p:cNvSpPr>
          <p:nvPr/>
        </p:nvSpPr>
        <p:spPr bwMode="auto">
          <a:xfrm>
            <a:off x="2562225" y="5013325"/>
            <a:ext cx="862013" cy="50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8" name="Line 262"/>
          <p:cNvSpPr>
            <a:spLocks noChangeShapeType="1"/>
          </p:cNvSpPr>
          <p:nvPr/>
        </p:nvSpPr>
        <p:spPr bwMode="auto">
          <a:xfrm>
            <a:off x="3424238" y="5064125"/>
            <a:ext cx="862012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19" name="Line 263"/>
          <p:cNvSpPr>
            <a:spLocks noChangeShapeType="1"/>
          </p:cNvSpPr>
          <p:nvPr/>
        </p:nvSpPr>
        <p:spPr bwMode="auto">
          <a:xfrm>
            <a:off x="4286250" y="5089525"/>
            <a:ext cx="8493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20" name="Line 264"/>
          <p:cNvSpPr>
            <a:spLocks noChangeShapeType="1"/>
          </p:cNvSpPr>
          <p:nvPr/>
        </p:nvSpPr>
        <p:spPr bwMode="auto">
          <a:xfrm>
            <a:off x="5135563" y="5089525"/>
            <a:ext cx="8620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21" name="Rectangle 265"/>
          <p:cNvSpPr>
            <a:spLocks noChangeArrowheads="1"/>
          </p:cNvSpPr>
          <p:nvPr/>
        </p:nvSpPr>
        <p:spPr bwMode="auto">
          <a:xfrm>
            <a:off x="2530475" y="3246438"/>
            <a:ext cx="63500" cy="635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22" name="Rectangle 266"/>
          <p:cNvSpPr>
            <a:spLocks noChangeArrowheads="1"/>
          </p:cNvSpPr>
          <p:nvPr/>
        </p:nvSpPr>
        <p:spPr bwMode="auto">
          <a:xfrm>
            <a:off x="3392488" y="3462338"/>
            <a:ext cx="63500" cy="635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23" name="Rectangle 267"/>
          <p:cNvSpPr>
            <a:spLocks noChangeArrowheads="1"/>
          </p:cNvSpPr>
          <p:nvPr/>
        </p:nvSpPr>
        <p:spPr bwMode="auto">
          <a:xfrm>
            <a:off x="4254500" y="3411538"/>
            <a:ext cx="63500" cy="635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24" name="Rectangle 268"/>
          <p:cNvSpPr>
            <a:spLocks noChangeArrowheads="1"/>
          </p:cNvSpPr>
          <p:nvPr/>
        </p:nvSpPr>
        <p:spPr bwMode="auto">
          <a:xfrm>
            <a:off x="5103813" y="3057525"/>
            <a:ext cx="63500" cy="61913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25" name="Rectangle 269"/>
          <p:cNvSpPr>
            <a:spLocks noChangeArrowheads="1"/>
          </p:cNvSpPr>
          <p:nvPr/>
        </p:nvSpPr>
        <p:spPr bwMode="auto">
          <a:xfrm>
            <a:off x="5967413" y="2386013"/>
            <a:ext cx="61912" cy="61912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26" name="Rectangle 270"/>
          <p:cNvSpPr>
            <a:spLocks noChangeArrowheads="1"/>
          </p:cNvSpPr>
          <p:nvPr/>
        </p:nvSpPr>
        <p:spPr bwMode="auto">
          <a:xfrm>
            <a:off x="2530475" y="4057650"/>
            <a:ext cx="63500" cy="635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27" name="Rectangle 271"/>
          <p:cNvSpPr>
            <a:spLocks noChangeArrowheads="1"/>
          </p:cNvSpPr>
          <p:nvPr/>
        </p:nvSpPr>
        <p:spPr bwMode="auto">
          <a:xfrm>
            <a:off x="3392488" y="4222750"/>
            <a:ext cx="63500" cy="635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28" name="Rectangle 272"/>
          <p:cNvSpPr>
            <a:spLocks noChangeArrowheads="1"/>
          </p:cNvSpPr>
          <p:nvPr/>
        </p:nvSpPr>
        <p:spPr bwMode="auto">
          <a:xfrm>
            <a:off x="4254500" y="4248150"/>
            <a:ext cx="63500" cy="635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29" name="Rectangle 273"/>
          <p:cNvSpPr>
            <a:spLocks noChangeArrowheads="1"/>
          </p:cNvSpPr>
          <p:nvPr/>
        </p:nvSpPr>
        <p:spPr bwMode="auto">
          <a:xfrm>
            <a:off x="5103813" y="4159250"/>
            <a:ext cx="63500" cy="635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0" name="Rectangle 274"/>
          <p:cNvSpPr>
            <a:spLocks noChangeArrowheads="1"/>
          </p:cNvSpPr>
          <p:nvPr/>
        </p:nvSpPr>
        <p:spPr bwMode="auto">
          <a:xfrm>
            <a:off x="5967413" y="3943350"/>
            <a:ext cx="61912" cy="635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1" name="Rectangle 275"/>
          <p:cNvSpPr>
            <a:spLocks noChangeArrowheads="1"/>
          </p:cNvSpPr>
          <p:nvPr/>
        </p:nvSpPr>
        <p:spPr bwMode="auto">
          <a:xfrm>
            <a:off x="2530475" y="4627563"/>
            <a:ext cx="63500" cy="63500"/>
          </a:xfrm>
          <a:prstGeom prst="rect">
            <a:avLst/>
          </a:prstGeom>
          <a:solidFill>
            <a:srgbClr val="0000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2" name="Rectangle 276"/>
          <p:cNvSpPr>
            <a:spLocks noChangeArrowheads="1"/>
          </p:cNvSpPr>
          <p:nvPr/>
        </p:nvSpPr>
        <p:spPr bwMode="auto">
          <a:xfrm>
            <a:off x="3392488" y="4767263"/>
            <a:ext cx="63500" cy="63500"/>
          </a:xfrm>
          <a:prstGeom prst="rect">
            <a:avLst/>
          </a:prstGeom>
          <a:solidFill>
            <a:srgbClr val="0000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3" name="Rectangle 277"/>
          <p:cNvSpPr>
            <a:spLocks noChangeArrowheads="1"/>
          </p:cNvSpPr>
          <p:nvPr/>
        </p:nvSpPr>
        <p:spPr bwMode="auto">
          <a:xfrm>
            <a:off x="4254500" y="4792663"/>
            <a:ext cx="63500" cy="63500"/>
          </a:xfrm>
          <a:prstGeom prst="rect">
            <a:avLst/>
          </a:prstGeom>
          <a:solidFill>
            <a:srgbClr val="0000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4" name="Rectangle 278"/>
          <p:cNvSpPr>
            <a:spLocks noChangeArrowheads="1"/>
          </p:cNvSpPr>
          <p:nvPr/>
        </p:nvSpPr>
        <p:spPr bwMode="auto">
          <a:xfrm>
            <a:off x="5103813" y="4779963"/>
            <a:ext cx="63500" cy="63500"/>
          </a:xfrm>
          <a:prstGeom prst="rect">
            <a:avLst/>
          </a:prstGeom>
          <a:solidFill>
            <a:srgbClr val="0000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5" name="Rectangle 279"/>
          <p:cNvSpPr>
            <a:spLocks noChangeArrowheads="1"/>
          </p:cNvSpPr>
          <p:nvPr/>
        </p:nvSpPr>
        <p:spPr bwMode="auto">
          <a:xfrm>
            <a:off x="5967413" y="4716463"/>
            <a:ext cx="61912" cy="63500"/>
          </a:xfrm>
          <a:prstGeom prst="rect">
            <a:avLst/>
          </a:prstGeom>
          <a:solidFill>
            <a:srgbClr val="0000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6" name="Rectangle 280"/>
          <p:cNvSpPr>
            <a:spLocks noChangeArrowheads="1"/>
          </p:cNvSpPr>
          <p:nvPr/>
        </p:nvSpPr>
        <p:spPr bwMode="auto">
          <a:xfrm>
            <a:off x="2530475" y="4868863"/>
            <a:ext cx="63500" cy="63500"/>
          </a:xfrm>
          <a:prstGeom prst="rect">
            <a:avLst/>
          </a:prstGeom>
          <a:solidFill>
            <a:srgbClr val="FCF30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7" name="Rectangle 281"/>
          <p:cNvSpPr>
            <a:spLocks noChangeArrowheads="1"/>
          </p:cNvSpPr>
          <p:nvPr/>
        </p:nvSpPr>
        <p:spPr bwMode="auto">
          <a:xfrm>
            <a:off x="3392488" y="4956175"/>
            <a:ext cx="63500" cy="63500"/>
          </a:xfrm>
          <a:prstGeom prst="rect">
            <a:avLst/>
          </a:prstGeom>
          <a:solidFill>
            <a:srgbClr val="FCF30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8" name="Rectangle 282"/>
          <p:cNvSpPr>
            <a:spLocks noChangeArrowheads="1"/>
          </p:cNvSpPr>
          <p:nvPr/>
        </p:nvSpPr>
        <p:spPr bwMode="auto">
          <a:xfrm>
            <a:off x="4254500" y="4994275"/>
            <a:ext cx="63500" cy="63500"/>
          </a:xfrm>
          <a:prstGeom prst="rect">
            <a:avLst/>
          </a:prstGeom>
          <a:solidFill>
            <a:srgbClr val="FCF30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39" name="Rectangle 283"/>
          <p:cNvSpPr>
            <a:spLocks noChangeArrowheads="1"/>
          </p:cNvSpPr>
          <p:nvPr/>
        </p:nvSpPr>
        <p:spPr bwMode="auto">
          <a:xfrm>
            <a:off x="5103813" y="4994275"/>
            <a:ext cx="63500" cy="63500"/>
          </a:xfrm>
          <a:prstGeom prst="rect">
            <a:avLst/>
          </a:prstGeom>
          <a:solidFill>
            <a:srgbClr val="FCF30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40" name="Rectangle 284"/>
          <p:cNvSpPr>
            <a:spLocks noChangeArrowheads="1"/>
          </p:cNvSpPr>
          <p:nvPr/>
        </p:nvSpPr>
        <p:spPr bwMode="auto">
          <a:xfrm>
            <a:off x="5967413" y="4981575"/>
            <a:ext cx="61912" cy="63500"/>
          </a:xfrm>
          <a:prstGeom prst="rect">
            <a:avLst/>
          </a:prstGeom>
          <a:solidFill>
            <a:srgbClr val="FCF30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41" name="Rectangle 285"/>
          <p:cNvSpPr>
            <a:spLocks noChangeArrowheads="1"/>
          </p:cNvSpPr>
          <p:nvPr/>
        </p:nvSpPr>
        <p:spPr bwMode="auto">
          <a:xfrm>
            <a:off x="2530475" y="4981575"/>
            <a:ext cx="63500" cy="63500"/>
          </a:xfrm>
          <a:prstGeom prst="rect">
            <a:avLst/>
          </a:prstGeom>
          <a:solidFill>
            <a:srgbClr val="F2088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42" name="Rectangle 286"/>
          <p:cNvSpPr>
            <a:spLocks noChangeArrowheads="1"/>
          </p:cNvSpPr>
          <p:nvPr/>
        </p:nvSpPr>
        <p:spPr bwMode="auto">
          <a:xfrm>
            <a:off x="3392488" y="5032375"/>
            <a:ext cx="63500" cy="63500"/>
          </a:xfrm>
          <a:prstGeom prst="rect">
            <a:avLst/>
          </a:prstGeom>
          <a:solidFill>
            <a:srgbClr val="F2088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43" name="Rectangle 287"/>
          <p:cNvSpPr>
            <a:spLocks noChangeArrowheads="1"/>
          </p:cNvSpPr>
          <p:nvPr/>
        </p:nvSpPr>
        <p:spPr bwMode="auto">
          <a:xfrm>
            <a:off x="4254500" y="5057775"/>
            <a:ext cx="63500" cy="63500"/>
          </a:xfrm>
          <a:prstGeom prst="rect">
            <a:avLst/>
          </a:prstGeom>
          <a:solidFill>
            <a:srgbClr val="F2088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44" name="Rectangle 288"/>
          <p:cNvSpPr>
            <a:spLocks noChangeArrowheads="1"/>
          </p:cNvSpPr>
          <p:nvPr/>
        </p:nvSpPr>
        <p:spPr bwMode="auto">
          <a:xfrm>
            <a:off x="5103813" y="5057775"/>
            <a:ext cx="63500" cy="63500"/>
          </a:xfrm>
          <a:prstGeom prst="rect">
            <a:avLst/>
          </a:prstGeom>
          <a:solidFill>
            <a:srgbClr val="F2088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23745" name="Rectangle 289"/>
          <p:cNvSpPr>
            <a:spLocks noChangeArrowheads="1"/>
          </p:cNvSpPr>
          <p:nvPr/>
        </p:nvSpPr>
        <p:spPr bwMode="auto">
          <a:xfrm>
            <a:off x="5967413" y="5057775"/>
            <a:ext cx="61912" cy="63500"/>
          </a:xfrm>
          <a:prstGeom prst="rect">
            <a:avLst/>
          </a:prstGeom>
          <a:solidFill>
            <a:srgbClr val="F2088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13604" name="Rectangle 290"/>
          <p:cNvSpPr>
            <a:spLocks noChangeArrowheads="1"/>
          </p:cNvSpPr>
          <p:nvPr/>
        </p:nvSpPr>
        <p:spPr bwMode="auto">
          <a:xfrm>
            <a:off x="6330950" y="1711325"/>
            <a:ext cx="239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Cache Size (bytes)   </a:t>
            </a:r>
          </a:p>
        </p:txBody>
      </p:sp>
      <p:sp>
        <p:nvSpPr>
          <p:cNvPr id="13605" name="Rectangle 291"/>
          <p:cNvSpPr>
            <a:spLocks noChangeArrowheads="1"/>
          </p:cNvSpPr>
          <p:nvPr/>
        </p:nvSpPr>
        <p:spPr bwMode="auto">
          <a:xfrm>
            <a:off x="1038225" y="3254375"/>
            <a:ext cx="7810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Miss </a:t>
            </a:r>
          </a:p>
        </p:txBody>
      </p:sp>
      <p:sp>
        <p:nvSpPr>
          <p:cNvPr id="13606" name="Rectangle 292"/>
          <p:cNvSpPr>
            <a:spLocks noChangeArrowheads="1"/>
          </p:cNvSpPr>
          <p:nvPr/>
        </p:nvSpPr>
        <p:spPr bwMode="auto">
          <a:xfrm>
            <a:off x="1038225" y="3570288"/>
            <a:ext cx="7683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Rate </a:t>
            </a:r>
          </a:p>
        </p:txBody>
      </p:sp>
      <p:sp>
        <p:nvSpPr>
          <p:cNvPr id="13607" name="Rectangle 293"/>
          <p:cNvSpPr>
            <a:spLocks noChangeArrowheads="1"/>
          </p:cNvSpPr>
          <p:nvPr/>
        </p:nvSpPr>
        <p:spPr bwMode="auto">
          <a:xfrm>
            <a:off x="1938338" y="4976813"/>
            <a:ext cx="5397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0%</a:t>
            </a:r>
          </a:p>
        </p:txBody>
      </p:sp>
      <p:sp>
        <p:nvSpPr>
          <p:cNvPr id="13608" name="Rectangle 294"/>
          <p:cNvSpPr>
            <a:spLocks noChangeArrowheads="1"/>
          </p:cNvSpPr>
          <p:nvPr/>
        </p:nvSpPr>
        <p:spPr bwMode="auto">
          <a:xfrm>
            <a:off x="1938338" y="4356100"/>
            <a:ext cx="5397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5%</a:t>
            </a:r>
          </a:p>
        </p:txBody>
      </p:sp>
      <p:sp>
        <p:nvSpPr>
          <p:cNvPr id="13609" name="Rectangle 295"/>
          <p:cNvSpPr>
            <a:spLocks noChangeArrowheads="1"/>
          </p:cNvSpPr>
          <p:nvPr/>
        </p:nvSpPr>
        <p:spPr bwMode="auto">
          <a:xfrm>
            <a:off x="1773238" y="3722688"/>
            <a:ext cx="6667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10%</a:t>
            </a:r>
          </a:p>
        </p:txBody>
      </p:sp>
      <p:sp>
        <p:nvSpPr>
          <p:cNvPr id="13610" name="Rectangle 296"/>
          <p:cNvSpPr>
            <a:spLocks noChangeArrowheads="1"/>
          </p:cNvSpPr>
          <p:nvPr/>
        </p:nvSpPr>
        <p:spPr bwMode="auto">
          <a:xfrm>
            <a:off x="1773238" y="3101975"/>
            <a:ext cx="6667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15%</a:t>
            </a:r>
          </a:p>
        </p:txBody>
      </p:sp>
      <p:sp>
        <p:nvSpPr>
          <p:cNvPr id="13611" name="Rectangle 297"/>
          <p:cNvSpPr>
            <a:spLocks noChangeArrowheads="1"/>
          </p:cNvSpPr>
          <p:nvPr/>
        </p:nvSpPr>
        <p:spPr bwMode="auto">
          <a:xfrm>
            <a:off x="1773238" y="2481263"/>
            <a:ext cx="6667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20%</a:t>
            </a:r>
          </a:p>
        </p:txBody>
      </p:sp>
      <p:sp>
        <p:nvSpPr>
          <p:cNvPr id="13612" name="Rectangle 298"/>
          <p:cNvSpPr>
            <a:spLocks noChangeArrowheads="1"/>
          </p:cNvSpPr>
          <p:nvPr/>
        </p:nvSpPr>
        <p:spPr bwMode="auto">
          <a:xfrm>
            <a:off x="1773238" y="1860550"/>
            <a:ext cx="6667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25%</a:t>
            </a:r>
          </a:p>
        </p:txBody>
      </p:sp>
      <p:sp>
        <p:nvSpPr>
          <p:cNvPr id="13613" name="Rectangle 299"/>
          <p:cNvSpPr>
            <a:spLocks noChangeArrowheads="1"/>
          </p:cNvSpPr>
          <p:nvPr/>
        </p:nvSpPr>
        <p:spPr bwMode="auto">
          <a:xfrm rot="-5400000">
            <a:off x="2336007" y="5337968"/>
            <a:ext cx="4635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16</a:t>
            </a:r>
          </a:p>
        </p:txBody>
      </p:sp>
      <p:sp>
        <p:nvSpPr>
          <p:cNvPr id="13614" name="Rectangle 300"/>
          <p:cNvSpPr>
            <a:spLocks noChangeArrowheads="1"/>
          </p:cNvSpPr>
          <p:nvPr/>
        </p:nvSpPr>
        <p:spPr bwMode="auto">
          <a:xfrm rot="-5400000">
            <a:off x="3198019" y="5337969"/>
            <a:ext cx="4635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32</a:t>
            </a:r>
          </a:p>
        </p:txBody>
      </p:sp>
      <p:sp>
        <p:nvSpPr>
          <p:cNvPr id="13615" name="Rectangle 301"/>
          <p:cNvSpPr>
            <a:spLocks noChangeArrowheads="1"/>
          </p:cNvSpPr>
          <p:nvPr/>
        </p:nvSpPr>
        <p:spPr bwMode="auto">
          <a:xfrm rot="-5400000">
            <a:off x="4047332" y="5337968"/>
            <a:ext cx="4635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64</a:t>
            </a:r>
          </a:p>
        </p:txBody>
      </p:sp>
      <p:sp>
        <p:nvSpPr>
          <p:cNvPr id="13616" name="Rectangle 302"/>
          <p:cNvSpPr>
            <a:spLocks noChangeArrowheads="1"/>
          </p:cNvSpPr>
          <p:nvPr/>
        </p:nvSpPr>
        <p:spPr bwMode="auto">
          <a:xfrm rot="-5400000">
            <a:off x="4845844" y="5439569"/>
            <a:ext cx="5905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128</a:t>
            </a:r>
          </a:p>
        </p:txBody>
      </p:sp>
      <p:sp>
        <p:nvSpPr>
          <p:cNvPr id="13617" name="Rectangle 303"/>
          <p:cNvSpPr>
            <a:spLocks noChangeArrowheads="1"/>
          </p:cNvSpPr>
          <p:nvPr/>
        </p:nvSpPr>
        <p:spPr bwMode="auto">
          <a:xfrm rot="-5400000">
            <a:off x="5707857" y="5439568"/>
            <a:ext cx="5905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256</a:t>
            </a:r>
          </a:p>
        </p:txBody>
      </p:sp>
      <p:sp>
        <p:nvSpPr>
          <p:cNvPr id="2323760" name="Rectangle 304"/>
          <p:cNvSpPr>
            <a:spLocks noChangeArrowheads="1"/>
          </p:cNvSpPr>
          <p:nvPr/>
        </p:nvSpPr>
        <p:spPr bwMode="auto">
          <a:xfrm>
            <a:off x="6461125" y="2271713"/>
            <a:ext cx="1609725" cy="26717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23761" name="Line 305"/>
          <p:cNvSpPr>
            <a:spLocks noChangeShapeType="1"/>
          </p:cNvSpPr>
          <p:nvPr/>
        </p:nvSpPr>
        <p:spPr bwMode="auto">
          <a:xfrm>
            <a:off x="6581775" y="2517775"/>
            <a:ext cx="608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62" name="Rectangle 306"/>
          <p:cNvSpPr>
            <a:spLocks noChangeArrowheads="1"/>
          </p:cNvSpPr>
          <p:nvPr/>
        </p:nvSpPr>
        <p:spPr bwMode="auto">
          <a:xfrm>
            <a:off x="6854825" y="2486025"/>
            <a:ext cx="63500" cy="635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13621" name="Rectangle 307"/>
          <p:cNvSpPr>
            <a:spLocks noChangeArrowheads="1"/>
          </p:cNvSpPr>
          <p:nvPr/>
        </p:nvSpPr>
        <p:spPr bwMode="auto">
          <a:xfrm>
            <a:off x="7199313" y="2379663"/>
            <a:ext cx="501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1K</a:t>
            </a:r>
          </a:p>
        </p:txBody>
      </p:sp>
      <p:sp>
        <p:nvSpPr>
          <p:cNvPr id="2323764" name="Line 308"/>
          <p:cNvSpPr>
            <a:spLocks noChangeShapeType="1"/>
          </p:cNvSpPr>
          <p:nvPr/>
        </p:nvSpPr>
        <p:spPr bwMode="auto">
          <a:xfrm>
            <a:off x="6581775" y="3038475"/>
            <a:ext cx="608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65" name="Rectangle 309"/>
          <p:cNvSpPr>
            <a:spLocks noChangeArrowheads="1"/>
          </p:cNvSpPr>
          <p:nvPr/>
        </p:nvSpPr>
        <p:spPr bwMode="auto">
          <a:xfrm>
            <a:off x="6854825" y="3006725"/>
            <a:ext cx="63500" cy="61913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13624" name="Rectangle 310"/>
          <p:cNvSpPr>
            <a:spLocks noChangeArrowheads="1"/>
          </p:cNvSpPr>
          <p:nvPr/>
        </p:nvSpPr>
        <p:spPr bwMode="auto">
          <a:xfrm>
            <a:off x="7199313" y="2898775"/>
            <a:ext cx="501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4K</a:t>
            </a:r>
          </a:p>
        </p:txBody>
      </p:sp>
      <p:sp>
        <p:nvSpPr>
          <p:cNvPr id="2323767" name="Line 311"/>
          <p:cNvSpPr>
            <a:spLocks noChangeShapeType="1"/>
          </p:cNvSpPr>
          <p:nvPr/>
        </p:nvSpPr>
        <p:spPr bwMode="auto">
          <a:xfrm>
            <a:off x="6581775" y="3557588"/>
            <a:ext cx="608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68" name="Rectangle 312"/>
          <p:cNvSpPr>
            <a:spLocks noChangeArrowheads="1"/>
          </p:cNvSpPr>
          <p:nvPr/>
        </p:nvSpPr>
        <p:spPr bwMode="auto">
          <a:xfrm>
            <a:off x="6854825" y="3525838"/>
            <a:ext cx="63500" cy="63500"/>
          </a:xfrm>
          <a:prstGeom prst="rect">
            <a:avLst/>
          </a:prstGeom>
          <a:solidFill>
            <a:srgbClr val="0000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13627" name="Rectangle 313"/>
          <p:cNvSpPr>
            <a:spLocks noChangeArrowheads="1"/>
          </p:cNvSpPr>
          <p:nvPr/>
        </p:nvSpPr>
        <p:spPr bwMode="auto">
          <a:xfrm>
            <a:off x="7199313" y="3419475"/>
            <a:ext cx="628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16K</a:t>
            </a:r>
          </a:p>
        </p:txBody>
      </p:sp>
      <p:sp>
        <p:nvSpPr>
          <p:cNvPr id="2323770" name="Line 314"/>
          <p:cNvSpPr>
            <a:spLocks noChangeShapeType="1"/>
          </p:cNvSpPr>
          <p:nvPr/>
        </p:nvSpPr>
        <p:spPr bwMode="auto">
          <a:xfrm>
            <a:off x="6581775" y="4076700"/>
            <a:ext cx="608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71" name="Rectangle 315"/>
          <p:cNvSpPr>
            <a:spLocks noChangeArrowheads="1"/>
          </p:cNvSpPr>
          <p:nvPr/>
        </p:nvSpPr>
        <p:spPr bwMode="auto">
          <a:xfrm>
            <a:off x="6854825" y="4044950"/>
            <a:ext cx="63500" cy="63500"/>
          </a:xfrm>
          <a:prstGeom prst="rect">
            <a:avLst/>
          </a:prstGeom>
          <a:solidFill>
            <a:srgbClr val="FCF305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13630" name="Rectangle 316"/>
          <p:cNvSpPr>
            <a:spLocks noChangeArrowheads="1"/>
          </p:cNvSpPr>
          <p:nvPr/>
        </p:nvSpPr>
        <p:spPr bwMode="auto">
          <a:xfrm>
            <a:off x="7199313" y="3938588"/>
            <a:ext cx="6286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64K</a:t>
            </a:r>
          </a:p>
        </p:txBody>
      </p:sp>
      <p:sp>
        <p:nvSpPr>
          <p:cNvPr id="2323773" name="Line 317"/>
          <p:cNvSpPr>
            <a:spLocks noChangeShapeType="1"/>
          </p:cNvSpPr>
          <p:nvPr/>
        </p:nvSpPr>
        <p:spPr bwMode="auto">
          <a:xfrm>
            <a:off x="6581775" y="4595813"/>
            <a:ext cx="608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3774" name="Rectangle 318"/>
          <p:cNvSpPr>
            <a:spLocks noChangeArrowheads="1"/>
          </p:cNvSpPr>
          <p:nvPr/>
        </p:nvSpPr>
        <p:spPr bwMode="auto">
          <a:xfrm>
            <a:off x="6854825" y="4564063"/>
            <a:ext cx="63500" cy="63500"/>
          </a:xfrm>
          <a:prstGeom prst="rect">
            <a:avLst/>
          </a:prstGeom>
          <a:solidFill>
            <a:srgbClr val="F2088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13633" name="Rectangle 319"/>
          <p:cNvSpPr>
            <a:spLocks noChangeArrowheads="1"/>
          </p:cNvSpPr>
          <p:nvPr/>
        </p:nvSpPr>
        <p:spPr bwMode="auto">
          <a:xfrm>
            <a:off x="7199313" y="4457700"/>
            <a:ext cx="75565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256K</a:t>
            </a:r>
          </a:p>
        </p:txBody>
      </p:sp>
      <p:sp>
        <p:nvSpPr>
          <p:cNvPr id="2323776" name="Rectangle 320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en-US" altLang="zh-TW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1. Reduce Misses via Larger Block Size</a:t>
            </a:r>
          </a:p>
        </p:txBody>
      </p:sp>
      <p:sp>
        <p:nvSpPr>
          <p:cNvPr id="13635" name="Rectangle 642"/>
          <p:cNvSpPr>
            <a:spLocks noChangeArrowheads="1"/>
          </p:cNvSpPr>
          <p:nvPr/>
        </p:nvSpPr>
        <p:spPr bwMode="auto">
          <a:xfrm>
            <a:off x="3200400" y="5943600"/>
            <a:ext cx="2146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altLang="zh-TW" sz="1800">
                <a:solidFill>
                  <a:srgbClr val="000000"/>
                </a:solidFill>
                <a:latin typeface="Geneva" charset="0"/>
                <a:ea typeface="PMingLiU" pitchFamily="18" charset="-120"/>
              </a:rPr>
              <a:t>Block Size (bytes)   </a:t>
            </a:r>
            <a:endParaRPr lang="en-US" altLang="zh-TW" sz="1800" b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9796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96458D-3C50-46BD-A5F0-C70CF8AD0881}" type="slidenum">
              <a:rPr lang="en-US" altLang="zh-TW" sz="1400">
                <a:latin typeface="Comic Sans MS" pitchFamily="66" charset="0"/>
              </a:rPr>
              <a:pPr/>
              <a:t>105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4339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6E55E79-8F6D-4D53-9EED-103BF1D3B21D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105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5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altLang="zh-TW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2. Reduce Misses via Higher Associativity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Increasing associativity helps reduce conflict misses (8-way should be good enough)</a:t>
            </a:r>
          </a:p>
          <a:p>
            <a:pPr marL="228600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2:1 Cache Rule: </a:t>
            </a:r>
          </a:p>
          <a:p>
            <a:pPr marL="685800" lvl="1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The miss rate of a direct mapped cache of size N is about equal to the miss rate of a 2-way set associative cache of size N/2</a:t>
            </a:r>
          </a:p>
          <a:p>
            <a:pPr marL="228600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Disadvantages of higher associativity</a:t>
            </a:r>
          </a:p>
          <a:p>
            <a:pPr marL="685800" lvl="1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Need to do large number of comparisons</a:t>
            </a:r>
          </a:p>
          <a:p>
            <a:pPr marL="685800" lvl="1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Need n-to-1 multiplexor for n-way set associative</a:t>
            </a:r>
          </a:p>
          <a:p>
            <a:pPr marL="685800" lvl="1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Could increase hit time</a:t>
            </a:r>
          </a:p>
          <a:p>
            <a:pPr marL="1085850" lvl="2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Hit time for 2-way vs. 1-way external cache +10%, </a:t>
            </a:r>
            <a:br>
              <a:rPr lang="en-US" altLang="zh-TW" smtClean="0">
                <a:ea typeface="PMingLiU" pitchFamily="18" charset="-120"/>
              </a:rPr>
            </a:br>
            <a:r>
              <a:rPr lang="en-US" altLang="zh-TW" smtClean="0">
                <a:ea typeface="PMingLiU" pitchFamily="18" charset="-120"/>
              </a:rPr>
              <a:t>internal + 2% </a:t>
            </a:r>
          </a:p>
          <a:p>
            <a:pPr marL="685800" lvl="1" indent="-228600">
              <a:lnSpc>
                <a:spcPct val="90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endParaRPr lang="en-US" altLang="zh-TW" smtClean="0">
              <a:ea typeface="PMingLiU" pitchFamily="18" charset="-120"/>
            </a:endParaRPr>
          </a:p>
          <a:p>
            <a:pPr marL="228600" indent="-228600">
              <a:lnSpc>
                <a:spcPct val="90000"/>
              </a:lnSpc>
              <a:buFontTx/>
              <a:buNone/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endParaRPr lang="en-US" altLang="zh-TW" sz="200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82077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C7230F-1AA5-47D0-8F8A-7FB76E38F12C}" type="slidenum">
              <a:rPr lang="en-US" altLang="zh-TW" sz="1400">
                <a:latin typeface="Comic Sans MS" pitchFamily="66" charset="0"/>
              </a:rPr>
              <a:pPr/>
              <a:t>106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5363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C6EE631-2162-4A65-BB1B-7D9DBD4B9C72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106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7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077200" cy="762000"/>
          </a:xfrm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altLang="zh-TW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Example: Avg. Memory Access Time vs. Associativity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8458200" cy="4419600"/>
          </a:xfrm>
          <a:noFill/>
        </p:spPr>
        <p:txBody>
          <a:bodyPr lIns="92075" tIns="46038" rIns="92075" bIns="46038">
            <a:noAutofit/>
          </a:bodyPr>
          <a:lstStyle/>
          <a:p>
            <a:pPr marL="285750" indent="-285750"/>
            <a:r>
              <a:rPr lang="en-US" altLang="zh-TW" sz="2400" dirty="0" smtClean="0">
                <a:ea typeface="PMingLiU" pitchFamily="18" charset="-120"/>
              </a:rPr>
              <a:t>Example: assume CCT = 1.10 for 2-way, 1.12 for 4-way, 1.14 for 8-way vs. CCT=1 of direct mapped.</a:t>
            </a:r>
          </a:p>
          <a:p>
            <a:pPr marL="285750" indent="-285750">
              <a:buFontTx/>
              <a:buNone/>
            </a:pPr>
            <a:r>
              <a:rPr lang="en-US" altLang="zh-TW" sz="2000" dirty="0" smtClean="0">
                <a:ea typeface="PMingLiU" pitchFamily="18" charset="-120"/>
              </a:rPr>
              <a:t>		</a:t>
            </a:r>
            <a:r>
              <a:rPr lang="en-US" altLang="zh-TW" sz="1600" b="1" dirty="0" smtClean="0">
                <a:ea typeface="PMingLiU" pitchFamily="18" charset="-120"/>
              </a:rPr>
              <a:t>Cache Size	Associativity			</a:t>
            </a:r>
          </a:p>
          <a:p>
            <a:pPr marL="285750" indent="-285750">
              <a:buFontTx/>
              <a:buNone/>
            </a:pPr>
            <a:r>
              <a:rPr lang="en-US" altLang="zh-TW" sz="1600" b="1" dirty="0" smtClean="0">
                <a:ea typeface="PMingLiU" pitchFamily="18" charset="-120"/>
              </a:rPr>
              <a:t>	       	(KB)	1-way	2-way	4-way	8-way</a:t>
            </a:r>
          </a:p>
          <a:p>
            <a:pPr marL="285750" indent="-285750">
              <a:buFontTx/>
              <a:buNone/>
            </a:pPr>
            <a:r>
              <a:rPr lang="en-US" altLang="zh-TW" sz="1600" b="1" dirty="0" smtClean="0">
                <a:ea typeface="PMingLiU" pitchFamily="18" charset="-120"/>
              </a:rPr>
              <a:t> 		1	7.65	6.60	6.22	5.44</a:t>
            </a:r>
          </a:p>
          <a:p>
            <a:pPr marL="285750" indent="-285750">
              <a:buFontTx/>
              <a:buNone/>
            </a:pPr>
            <a:r>
              <a:rPr lang="en-US" altLang="zh-TW" sz="1600" b="1" dirty="0" smtClean="0">
                <a:ea typeface="PMingLiU" pitchFamily="18" charset="-120"/>
              </a:rPr>
              <a:t> 		2	5.90	4.90	4.62	4.09</a:t>
            </a:r>
          </a:p>
          <a:p>
            <a:pPr marL="285750" indent="-285750">
              <a:buFontTx/>
              <a:buNone/>
            </a:pPr>
            <a:r>
              <a:rPr lang="en-US" altLang="zh-TW" sz="1600" b="1" dirty="0" smtClean="0">
                <a:ea typeface="PMingLiU" pitchFamily="18" charset="-120"/>
              </a:rPr>
              <a:t> 		4	4.60	3.95	3.57	3.19</a:t>
            </a:r>
          </a:p>
          <a:p>
            <a:pPr marL="285750" indent="-285750">
              <a:buFontTx/>
              <a:buNone/>
            </a:pPr>
            <a:r>
              <a:rPr lang="en-US" altLang="zh-TW" sz="1600" b="1" dirty="0" smtClean="0">
                <a:ea typeface="PMingLiU" pitchFamily="18" charset="-120"/>
              </a:rPr>
              <a:t> 		8	3.30	</a:t>
            </a:r>
            <a:r>
              <a:rPr lang="en-US" altLang="zh-TW" sz="1600" b="1" dirty="0" smtClean="0">
                <a:solidFill>
                  <a:schemeClr val="tx2"/>
                </a:solidFill>
                <a:ea typeface="PMingLiU" pitchFamily="18" charset="-120"/>
              </a:rPr>
              <a:t>3.00	2.87	2.59</a:t>
            </a:r>
          </a:p>
          <a:p>
            <a:pPr marL="285750" indent="-285750">
              <a:buFontTx/>
              <a:buNone/>
            </a:pPr>
            <a:r>
              <a:rPr lang="en-US" altLang="zh-TW" sz="1600" b="1" dirty="0" smtClean="0">
                <a:solidFill>
                  <a:schemeClr val="tx2"/>
                </a:solidFill>
                <a:ea typeface="PMingLiU" pitchFamily="18" charset="-120"/>
              </a:rPr>
              <a:t> 		16	2.45	2.20	2.12	2.04</a:t>
            </a:r>
          </a:p>
          <a:p>
            <a:pPr marL="285750" indent="-285750">
              <a:buFontTx/>
              <a:buNone/>
            </a:pPr>
            <a:r>
              <a:rPr lang="en-US" altLang="zh-TW" sz="1600" b="1" dirty="0" smtClean="0">
                <a:solidFill>
                  <a:schemeClr val="tx2"/>
                </a:solidFill>
                <a:ea typeface="PMingLiU" pitchFamily="18" charset="-120"/>
              </a:rPr>
              <a:t> 		32	2.00	1.80	1.77	</a:t>
            </a:r>
            <a:r>
              <a:rPr lang="en-US" altLang="zh-TW" sz="1600" b="1" dirty="0" smtClean="0">
                <a:solidFill>
                  <a:srgbClr val="A50021"/>
                </a:solidFill>
                <a:ea typeface="PMingLiU" pitchFamily="18" charset="-120"/>
              </a:rPr>
              <a:t>1.79</a:t>
            </a:r>
          </a:p>
          <a:p>
            <a:pPr marL="285750" indent="-285750">
              <a:buFontTx/>
              <a:buNone/>
            </a:pPr>
            <a:r>
              <a:rPr lang="en-US" altLang="zh-TW" sz="1600" b="1" dirty="0" smtClean="0">
                <a:solidFill>
                  <a:schemeClr val="tx2"/>
                </a:solidFill>
                <a:ea typeface="PMingLiU" pitchFamily="18" charset="-120"/>
              </a:rPr>
              <a:t> 		64	1.70	1.60	1.57	</a:t>
            </a:r>
            <a:r>
              <a:rPr lang="en-US" altLang="zh-TW" sz="1600" b="1" dirty="0" smtClean="0">
                <a:solidFill>
                  <a:srgbClr val="A50021"/>
                </a:solidFill>
                <a:ea typeface="PMingLiU" pitchFamily="18" charset="-120"/>
              </a:rPr>
              <a:t>1.59</a:t>
            </a:r>
          </a:p>
          <a:p>
            <a:pPr marL="285750" indent="-285750">
              <a:buFontTx/>
              <a:buNone/>
            </a:pPr>
            <a:r>
              <a:rPr lang="en-US" altLang="zh-TW" sz="1600" b="1" dirty="0" smtClean="0">
                <a:solidFill>
                  <a:schemeClr val="tx2"/>
                </a:solidFill>
                <a:ea typeface="PMingLiU" pitchFamily="18" charset="-120"/>
              </a:rPr>
              <a:t> 		128	1.50	1.45	1.42	</a:t>
            </a:r>
            <a:r>
              <a:rPr lang="en-US" altLang="zh-TW" sz="1600" b="1" dirty="0" smtClean="0">
                <a:solidFill>
                  <a:srgbClr val="A50021"/>
                </a:solidFill>
                <a:ea typeface="PMingLiU" pitchFamily="18" charset="-120"/>
              </a:rPr>
              <a:t>1.44</a:t>
            </a:r>
          </a:p>
          <a:p>
            <a:pPr marL="285750" indent="-285750">
              <a:buFontTx/>
              <a:buNone/>
            </a:pPr>
            <a:r>
              <a:rPr lang="en-US" altLang="zh-TW" sz="2000" dirty="0" smtClean="0">
                <a:solidFill>
                  <a:srgbClr val="0000CC"/>
                </a:solidFill>
                <a:ea typeface="PMingLiU" pitchFamily="18" charset="-120"/>
              </a:rPr>
              <a:t>(</a:t>
            </a:r>
            <a:r>
              <a:rPr lang="en-US" altLang="zh-TW" sz="2000" b="1" dirty="0" smtClean="0">
                <a:solidFill>
                  <a:srgbClr val="A50021"/>
                </a:solidFill>
                <a:ea typeface="PMingLiU" pitchFamily="18" charset="-120"/>
              </a:rPr>
              <a:t>Red</a:t>
            </a:r>
            <a:r>
              <a:rPr lang="en-US" altLang="zh-TW" sz="2000" dirty="0" smtClean="0">
                <a:solidFill>
                  <a:srgbClr val="0000CC"/>
                </a:solidFill>
                <a:ea typeface="PMingLiU" pitchFamily="18" charset="-120"/>
              </a:rPr>
              <a:t> means memory access time not improved by higher associativity)</a:t>
            </a:r>
          </a:p>
          <a:p>
            <a:pPr marL="285750" indent="-285750">
              <a:buFontTx/>
              <a:buNone/>
            </a:pPr>
            <a:r>
              <a:rPr lang="en-US" altLang="zh-TW" sz="2000" dirty="0" smtClean="0">
                <a:solidFill>
                  <a:schemeClr val="tx2"/>
                </a:solidFill>
                <a:ea typeface="PMingLiU" pitchFamily="18" charset="-120"/>
              </a:rPr>
              <a:t>Does not take into account effect of slower clock on rest of program</a:t>
            </a:r>
          </a:p>
        </p:txBody>
      </p:sp>
      <p:sp>
        <p:nvSpPr>
          <p:cNvPr id="2327556" name="Rectangle 4"/>
          <p:cNvSpPr>
            <a:spLocks noChangeArrowheads="1"/>
          </p:cNvSpPr>
          <p:nvPr/>
        </p:nvSpPr>
        <p:spPr bwMode="auto">
          <a:xfrm>
            <a:off x="1295400" y="2133600"/>
            <a:ext cx="4692650" cy="28702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zh-TW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27557" name="Line 5"/>
          <p:cNvSpPr>
            <a:spLocks noChangeShapeType="1"/>
          </p:cNvSpPr>
          <p:nvPr/>
        </p:nvSpPr>
        <p:spPr bwMode="auto">
          <a:xfrm>
            <a:off x="1295400" y="2667000"/>
            <a:ext cx="47053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7558" name="Line 6"/>
          <p:cNvSpPr>
            <a:spLocks noChangeShapeType="1"/>
          </p:cNvSpPr>
          <p:nvPr/>
        </p:nvSpPr>
        <p:spPr bwMode="auto">
          <a:xfrm flipH="1">
            <a:off x="2133600" y="2667000"/>
            <a:ext cx="0" cy="23018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7559" name="Line 7"/>
          <p:cNvSpPr>
            <a:spLocks noChangeShapeType="1"/>
          </p:cNvSpPr>
          <p:nvPr/>
        </p:nvSpPr>
        <p:spPr bwMode="auto">
          <a:xfrm>
            <a:off x="3124200" y="2667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7560" name="Line 8"/>
          <p:cNvSpPr>
            <a:spLocks noChangeShapeType="1"/>
          </p:cNvSpPr>
          <p:nvPr/>
        </p:nvSpPr>
        <p:spPr bwMode="auto">
          <a:xfrm>
            <a:off x="3962400" y="2667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27561" name="Line 9"/>
          <p:cNvSpPr>
            <a:spLocks noChangeShapeType="1"/>
          </p:cNvSpPr>
          <p:nvPr/>
        </p:nvSpPr>
        <p:spPr bwMode="auto">
          <a:xfrm flipH="1">
            <a:off x="4953000" y="2667000"/>
            <a:ext cx="9525" cy="2286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27455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9BEC997-2A0C-4D0D-88E5-7B870B6AC291}" type="slidenum">
              <a:rPr lang="en-US" altLang="zh-TW" sz="1400">
                <a:latin typeface="Comic Sans MS" pitchFamily="66" charset="0"/>
              </a:rPr>
              <a:pPr/>
              <a:t>107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6387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856C792-E688-46A0-A61A-7C243C846BFD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107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7162800" cy="1143000"/>
          </a:xfrm>
          <a:noFill/>
        </p:spPr>
        <p:txBody>
          <a:bodyPr lIns="92075" tIns="46038" rIns="92075" bIns="46038">
            <a:noAutofit/>
          </a:bodyPr>
          <a:lstStyle/>
          <a:p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3. Reducing Misses via Victim Cache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7650" y="1676400"/>
            <a:ext cx="8362950" cy="3657600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marL="228600" indent="-228600">
              <a:spcBef>
                <a:spcPct val="50000"/>
              </a:spcBef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Add a small fully associative victim cache to hold data discarded from the regular cache</a:t>
            </a:r>
          </a:p>
          <a:p>
            <a:pPr marL="228600" indent="-228600">
              <a:spcBef>
                <a:spcPct val="50000"/>
              </a:spcBef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When data not found in cache, check victim cache</a:t>
            </a:r>
          </a:p>
          <a:p>
            <a:pPr marL="228600" indent="-228600">
              <a:spcBef>
                <a:spcPct val="50000"/>
              </a:spcBef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4-entry victim cache removed 20% to 95% of conflicts for a 4 KB direct mapped data cache</a:t>
            </a:r>
          </a:p>
          <a:p>
            <a:pPr marL="228600" indent="-228600">
              <a:spcBef>
                <a:spcPct val="50000"/>
              </a:spcBef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mtClean="0">
                <a:ea typeface="PMingLiU" pitchFamily="18" charset="-120"/>
              </a:rPr>
              <a:t>Get access time of direct mapped with reduced miss rate</a:t>
            </a:r>
          </a:p>
        </p:txBody>
      </p:sp>
    </p:spTree>
    <p:extLst>
      <p:ext uri="{BB962C8B-B14F-4D97-AF65-F5344CB8AC3E}">
        <p14:creationId xmlns:p14="http://schemas.microsoft.com/office/powerpoint/2010/main" val="10297937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348D64-1A33-4BB9-82BA-5F02F3FAC7F8}" type="slidenum">
              <a:rPr lang="en-US" altLang="zh-TW" sz="1400">
                <a:latin typeface="Comic Sans MS" pitchFamily="66" charset="0"/>
              </a:rPr>
              <a:pPr/>
              <a:t>108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362AEEA-88BA-4E9A-8B01-8A3CB6A45B0A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108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7772400" cy="9144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2060"/>
                </a:solidFill>
                <a:latin typeface="Monotype Corsiva" pitchFamily="66" charset="0"/>
                <a:ea typeface="PMingLiU" pitchFamily="18" charset="-120"/>
              </a:rPr>
              <a:t>3.  Victim Cache</a:t>
            </a:r>
          </a:p>
        </p:txBody>
      </p:sp>
      <p:sp>
        <p:nvSpPr>
          <p:cNvPr id="2348035" name="Line 3"/>
          <p:cNvSpPr>
            <a:spLocks noChangeShapeType="1"/>
          </p:cNvSpPr>
          <p:nvPr/>
        </p:nvSpPr>
        <p:spPr bwMode="auto">
          <a:xfrm>
            <a:off x="381000" y="10668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36" name="Rectangle 4"/>
          <p:cNvSpPr>
            <a:spLocks noChangeArrowheads="1"/>
          </p:cNvSpPr>
          <p:nvPr/>
        </p:nvSpPr>
        <p:spPr bwMode="auto">
          <a:xfrm>
            <a:off x="1143000" y="2286000"/>
            <a:ext cx="685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8037" name="Rectangle 5"/>
          <p:cNvSpPr>
            <a:spLocks noChangeArrowheads="1"/>
          </p:cNvSpPr>
          <p:nvPr/>
        </p:nvSpPr>
        <p:spPr bwMode="auto">
          <a:xfrm>
            <a:off x="2286000" y="2286000"/>
            <a:ext cx="1143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8038" name="Rectangle 6"/>
          <p:cNvSpPr>
            <a:spLocks noChangeArrowheads="1"/>
          </p:cNvSpPr>
          <p:nvPr/>
        </p:nvSpPr>
        <p:spPr bwMode="auto">
          <a:xfrm>
            <a:off x="6400800" y="1219200"/>
            <a:ext cx="1295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6477000" y="1600200"/>
            <a:ext cx="11430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45000"/>
              </a:spcAft>
            </a:pPr>
            <a:r>
              <a:rPr lang="en-US" altLang="zh-TW" sz="1600">
                <a:ea typeface="PMingLiU" pitchFamily="18" charset="-120"/>
              </a:rPr>
              <a:t>Address</a:t>
            </a:r>
          </a:p>
          <a:p>
            <a:pPr algn="l" eaLnBrk="1" hangingPunct="1"/>
            <a:r>
              <a:rPr lang="en-US" altLang="zh-TW" sz="1600">
                <a:ea typeface="PMingLiU" pitchFamily="18" charset="-120"/>
              </a:rPr>
              <a:t>Data  Data</a:t>
            </a:r>
          </a:p>
          <a:p>
            <a:pPr algn="l" eaLnBrk="1" hangingPunct="1"/>
            <a:r>
              <a:rPr lang="en-US" altLang="zh-TW" sz="1600">
                <a:ea typeface="PMingLiU" pitchFamily="18" charset="-120"/>
              </a:rPr>
              <a:t>in       out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6629400" y="1219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CPU</a:t>
            </a:r>
          </a:p>
        </p:txBody>
      </p:sp>
      <p:sp>
        <p:nvSpPr>
          <p:cNvPr id="2348041" name="Line 9"/>
          <p:cNvSpPr>
            <a:spLocks noChangeShapeType="1"/>
          </p:cNvSpPr>
          <p:nvPr/>
        </p:nvSpPr>
        <p:spPr bwMode="auto">
          <a:xfrm flipH="1">
            <a:off x="914400" y="18288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42" name="Rectangle 10"/>
          <p:cNvSpPr>
            <a:spLocks noChangeArrowheads="1"/>
          </p:cNvSpPr>
          <p:nvPr/>
        </p:nvSpPr>
        <p:spPr bwMode="auto">
          <a:xfrm>
            <a:off x="6477000" y="4495800"/>
            <a:ext cx="1143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8043" name="Rectangle 11"/>
          <p:cNvSpPr>
            <a:spLocks noChangeArrowheads="1"/>
          </p:cNvSpPr>
          <p:nvPr/>
        </p:nvSpPr>
        <p:spPr bwMode="auto">
          <a:xfrm>
            <a:off x="5486400" y="5638800"/>
            <a:ext cx="2209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7422" name="Text Box 12"/>
          <p:cNvSpPr txBox="1">
            <a:spLocks noChangeArrowheads="1"/>
          </p:cNvSpPr>
          <p:nvPr/>
        </p:nvSpPr>
        <p:spPr bwMode="auto">
          <a:xfrm>
            <a:off x="6629400" y="45720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PMingLiU" pitchFamily="18" charset="-120"/>
              </a:rPr>
              <a:t>Write buffer</a:t>
            </a:r>
          </a:p>
        </p:txBody>
      </p:sp>
      <p:sp>
        <p:nvSpPr>
          <p:cNvPr id="17423" name="Text Box 13"/>
          <p:cNvSpPr txBox="1">
            <a:spLocks noChangeArrowheads="1"/>
          </p:cNvSpPr>
          <p:nvPr/>
        </p:nvSpPr>
        <p:spPr bwMode="auto">
          <a:xfrm>
            <a:off x="5486400" y="56388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PMingLiU" pitchFamily="18" charset="-120"/>
              </a:rPr>
              <a:t>Lower level memory</a:t>
            </a:r>
          </a:p>
        </p:txBody>
      </p:sp>
      <p:sp>
        <p:nvSpPr>
          <p:cNvPr id="2348046" name="Line 14"/>
          <p:cNvSpPr>
            <a:spLocks noChangeShapeType="1"/>
          </p:cNvSpPr>
          <p:nvPr/>
        </p:nvSpPr>
        <p:spPr bwMode="auto">
          <a:xfrm>
            <a:off x="7239000" y="2590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47" name="Line 15"/>
          <p:cNvSpPr>
            <a:spLocks noChangeShapeType="1"/>
          </p:cNvSpPr>
          <p:nvPr/>
        </p:nvSpPr>
        <p:spPr bwMode="auto">
          <a:xfrm>
            <a:off x="72390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48" name="Rectangle 16"/>
          <p:cNvSpPr>
            <a:spLocks noChangeArrowheads="1"/>
          </p:cNvSpPr>
          <p:nvPr/>
        </p:nvSpPr>
        <p:spPr bwMode="auto">
          <a:xfrm>
            <a:off x="3810000" y="3124200"/>
            <a:ext cx="1752600" cy="533400"/>
          </a:xfrm>
          <a:prstGeom prst="rect">
            <a:avLst/>
          </a:prstGeom>
          <a:solidFill>
            <a:srgbClr val="00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48049" name="Line 17"/>
          <p:cNvSpPr>
            <a:spLocks noChangeShapeType="1"/>
          </p:cNvSpPr>
          <p:nvPr/>
        </p:nvSpPr>
        <p:spPr bwMode="auto">
          <a:xfrm>
            <a:off x="28194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0" name="Line 18"/>
          <p:cNvSpPr>
            <a:spLocks noChangeShapeType="1"/>
          </p:cNvSpPr>
          <p:nvPr/>
        </p:nvSpPr>
        <p:spPr bwMode="auto">
          <a:xfrm>
            <a:off x="2819400" y="4419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1" name="Line 19"/>
          <p:cNvSpPr>
            <a:spLocks noChangeShapeType="1"/>
          </p:cNvSpPr>
          <p:nvPr/>
        </p:nvSpPr>
        <p:spPr bwMode="auto">
          <a:xfrm flipV="1">
            <a:off x="6172200" y="2209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2" name="Line 20"/>
          <p:cNvSpPr>
            <a:spLocks noChangeShapeType="1"/>
          </p:cNvSpPr>
          <p:nvPr/>
        </p:nvSpPr>
        <p:spPr bwMode="auto">
          <a:xfrm>
            <a:off x="61722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3" name="Line 21"/>
          <p:cNvSpPr>
            <a:spLocks noChangeShapeType="1"/>
          </p:cNvSpPr>
          <p:nvPr/>
        </p:nvSpPr>
        <p:spPr bwMode="auto">
          <a:xfrm>
            <a:off x="2819400" y="2057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4" name="Line 22"/>
          <p:cNvSpPr>
            <a:spLocks noChangeShapeType="1"/>
          </p:cNvSpPr>
          <p:nvPr/>
        </p:nvSpPr>
        <p:spPr bwMode="auto">
          <a:xfrm>
            <a:off x="2819400" y="205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5" name="Line 23"/>
          <p:cNvSpPr>
            <a:spLocks noChangeShapeType="1"/>
          </p:cNvSpPr>
          <p:nvPr/>
        </p:nvSpPr>
        <p:spPr bwMode="auto">
          <a:xfrm>
            <a:off x="5791200" y="2057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6" name="Line 24"/>
          <p:cNvSpPr>
            <a:spLocks noChangeShapeType="1"/>
          </p:cNvSpPr>
          <p:nvPr/>
        </p:nvSpPr>
        <p:spPr bwMode="auto">
          <a:xfrm>
            <a:off x="5791200" y="3048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7" name="Line 25"/>
          <p:cNvSpPr>
            <a:spLocks noChangeShapeType="1"/>
          </p:cNvSpPr>
          <p:nvPr/>
        </p:nvSpPr>
        <p:spPr bwMode="auto">
          <a:xfrm flipV="1">
            <a:off x="6324600" y="3048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8" name="Oval 26"/>
          <p:cNvSpPr>
            <a:spLocks noChangeArrowheads="1"/>
          </p:cNvSpPr>
          <p:nvPr/>
        </p:nvSpPr>
        <p:spPr bwMode="auto">
          <a:xfrm>
            <a:off x="12954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7437" name="Text Box 27"/>
          <p:cNvSpPr txBox="1">
            <a:spLocks noChangeArrowheads="1"/>
          </p:cNvSpPr>
          <p:nvPr/>
        </p:nvSpPr>
        <p:spPr bwMode="auto">
          <a:xfrm>
            <a:off x="1295400" y="42672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PMingLiU" pitchFamily="18" charset="-120"/>
              </a:rPr>
              <a:t>=?</a:t>
            </a:r>
          </a:p>
        </p:txBody>
      </p:sp>
      <p:sp>
        <p:nvSpPr>
          <p:cNvPr id="2348060" name="Oval 28"/>
          <p:cNvSpPr>
            <a:spLocks noChangeArrowheads="1"/>
          </p:cNvSpPr>
          <p:nvPr/>
        </p:nvSpPr>
        <p:spPr bwMode="auto">
          <a:xfrm>
            <a:off x="4495800" y="2362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7439" name="Text Box 29"/>
          <p:cNvSpPr txBox="1">
            <a:spLocks noChangeArrowheads="1"/>
          </p:cNvSpPr>
          <p:nvPr/>
        </p:nvSpPr>
        <p:spPr bwMode="auto">
          <a:xfrm>
            <a:off x="4495800" y="23622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PMingLiU" pitchFamily="18" charset="-120"/>
              </a:rPr>
              <a:t>=?</a:t>
            </a:r>
          </a:p>
        </p:txBody>
      </p:sp>
      <p:sp>
        <p:nvSpPr>
          <p:cNvPr id="2348062" name="Line 30"/>
          <p:cNvSpPr>
            <a:spLocks noChangeShapeType="1"/>
          </p:cNvSpPr>
          <p:nvPr/>
        </p:nvSpPr>
        <p:spPr bwMode="auto">
          <a:xfrm>
            <a:off x="4648200" y="1828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63" name="Line 31"/>
          <p:cNvSpPr>
            <a:spLocks noChangeShapeType="1"/>
          </p:cNvSpPr>
          <p:nvPr/>
        </p:nvSpPr>
        <p:spPr bwMode="auto">
          <a:xfrm>
            <a:off x="4648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64" name="Line 32"/>
          <p:cNvSpPr>
            <a:spLocks noChangeShapeType="1"/>
          </p:cNvSpPr>
          <p:nvPr/>
        </p:nvSpPr>
        <p:spPr bwMode="auto">
          <a:xfrm>
            <a:off x="914400" y="1828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65" name="Line 33"/>
          <p:cNvSpPr>
            <a:spLocks noChangeShapeType="1"/>
          </p:cNvSpPr>
          <p:nvPr/>
        </p:nvSpPr>
        <p:spPr bwMode="auto">
          <a:xfrm>
            <a:off x="9144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66" name="Line 34"/>
          <p:cNvSpPr>
            <a:spLocks noChangeShapeType="1"/>
          </p:cNvSpPr>
          <p:nvPr/>
        </p:nvSpPr>
        <p:spPr bwMode="auto">
          <a:xfrm>
            <a:off x="9144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67" name="Line 35"/>
          <p:cNvSpPr>
            <a:spLocks noChangeShapeType="1"/>
          </p:cNvSpPr>
          <p:nvPr/>
        </p:nvSpPr>
        <p:spPr bwMode="auto">
          <a:xfrm>
            <a:off x="20574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68" name="Line 36"/>
          <p:cNvSpPr>
            <a:spLocks noChangeShapeType="1"/>
          </p:cNvSpPr>
          <p:nvPr/>
        </p:nvSpPr>
        <p:spPr bwMode="auto">
          <a:xfrm flipV="1">
            <a:off x="2057400" y="1828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47" name="Text Box 37"/>
          <p:cNvSpPr txBox="1">
            <a:spLocks noChangeArrowheads="1"/>
          </p:cNvSpPr>
          <p:nvPr/>
        </p:nvSpPr>
        <p:spPr bwMode="auto">
          <a:xfrm>
            <a:off x="1219200" y="26670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PMingLiU" pitchFamily="18" charset="-120"/>
              </a:rPr>
              <a:t>Tag</a:t>
            </a:r>
          </a:p>
        </p:txBody>
      </p:sp>
      <p:sp>
        <p:nvSpPr>
          <p:cNvPr id="17448" name="Text Box 38"/>
          <p:cNvSpPr txBox="1">
            <a:spLocks noChangeArrowheads="1"/>
          </p:cNvSpPr>
          <p:nvPr/>
        </p:nvSpPr>
        <p:spPr bwMode="auto">
          <a:xfrm>
            <a:off x="2286000" y="2743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Data</a:t>
            </a:r>
          </a:p>
        </p:txBody>
      </p:sp>
      <p:sp>
        <p:nvSpPr>
          <p:cNvPr id="17449" name="Text Box 39"/>
          <p:cNvSpPr txBox="1">
            <a:spLocks noChangeArrowheads="1"/>
          </p:cNvSpPr>
          <p:nvPr/>
        </p:nvSpPr>
        <p:spPr bwMode="auto">
          <a:xfrm>
            <a:off x="3733800" y="3200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Victim Cache</a:t>
            </a:r>
          </a:p>
        </p:txBody>
      </p:sp>
      <p:sp>
        <p:nvSpPr>
          <p:cNvPr id="2348072" name="Line 40"/>
          <p:cNvSpPr>
            <a:spLocks noChangeShapeType="1"/>
          </p:cNvSpPr>
          <p:nvPr/>
        </p:nvSpPr>
        <p:spPr bwMode="auto">
          <a:xfrm>
            <a:off x="3429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73" name="Line 41"/>
          <p:cNvSpPr>
            <a:spLocks noChangeShapeType="1"/>
          </p:cNvSpPr>
          <p:nvPr/>
        </p:nvSpPr>
        <p:spPr bwMode="auto">
          <a:xfrm flipH="1">
            <a:off x="3429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52" name="Text Box 42"/>
          <p:cNvSpPr txBox="1">
            <a:spLocks noChangeArrowheads="1"/>
          </p:cNvSpPr>
          <p:nvPr/>
        </p:nvSpPr>
        <p:spPr bwMode="auto">
          <a:xfrm>
            <a:off x="533400" y="4953000"/>
            <a:ext cx="4495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b="0">
                <a:ea typeface="PMingLiU" pitchFamily="18" charset="-120"/>
              </a:rPr>
              <a:t>Fully associative, small cache reduces conflict misses without impairing clock rate</a:t>
            </a:r>
          </a:p>
        </p:txBody>
      </p:sp>
      <p:sp>
        <p:nvSpPr>
          <p:cNvPr id="2348075" name="Line 43"/>
          <p:cNvSpPr>
            <a:spLocks noChangeShapeType="1"/>
          </p:cNvSpPr>
          <p:nvPr/>
        </p:nvSpPr>
        <p:spPr bwMode="auto">
          <a:xfrm>
            <a:off x="1447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76" name="Rectangle 44"/>
          <p:cNvSpPr>
            <a:spLocks noChangeArrowheads="1"/>
          </p:cNvSpPr>
          <p:nvPr/>
        </p:nvSpPr>
        <p:spPr bwMode="auto">
          <a:xfrm>
            <a:off x="2286000" y="3124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019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C58984-9628-42B1-8703-6EC4C42F9EB6}" type="slidenum">
              <a:rPr lang="en-US" altLang="zh-TW" sz="1400">
                <a:latin typeface="Comic Sans MS" pitchFamily="66" charset="0"/>
              </a:rPr>
              <a:pPr/>
              <a:t>109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8435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A3BCA8E-E1B2-484C-B578-55096575B236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109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4. Reducing Misses via Pseudo-Associativity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0050" y="1371600"/>
            <a:ext cx="8743950" cy="4114800"/>
          </a:xfrm>
          <a:noFill/>
        </p:spPr>
        <p:txBody>
          <a:bodyPr lIns="92075" tIns="46038" rIns="92075" bIns="46038"/>
          <a:lstStyle/>
          <a:p>
            <a:pPr marL="228600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z="2000" smtClean="0">
                <a:solidFill>
                  <a:srgbClr val="0000FF"/>
                </a:solidFill>
                <a:ea typeface="PMingLiU" pitchFamily="18" charset="-120"/>
              </a:rPr>
              <a:t>How to combine fast hit time of direct mapped cache </a:t>
            </a:r>
            <a:r>
              <a:rPr lang="en-US" altLang="zh-TW" sz="2000" u="sng" smtClean="0">
                <a:solidFill>
                  <a:srgbClr val="0000FF"/>
                </a:solidFill>
                <a:ea typeface="PMingLiU" pitchFamily="18" charset="-120"/>
              </a:rPr>
              <a:t>and</a:t>
            </a:r>
            <a:r>
              <a:rPr lang="en-US" altLang="zh-TW" sz="2000" smtClean="0">
                <a:solidFill>
                  <a:srgbClr val="0000FF"/>
                </a:solidFill>
                <a:ea typeface="PMingLiU" pitchFamily="18" charset="-120"/>
              </a:rPr>
              <a:t> the lower conflict misses of 2-way SA cache? </a:t>
            </a:r>
          </a:p>
          <a:p>
            <a:pPr marL="228600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z="2000" smtClean="0">
                <a:ea typeface="PMingLiU" pitchFamily="18" charset="-120"/>
              </a:rPr>
              <a:t>Divide cache: on a miss, check other half of cache to see if there, if so have a </a:t>
            </a:r>
            <a:r>
              <a:rPr lang="en-US" altLang="zh-TW" sz="2000" smtClean="0">
                <a:solidFill>
                  <a:srgbClr val="0000FF"/>
                </a:solidFill>
                <a:ea typeface="PMingLiU" pitchFamily="18" charset="-120"/>
              </a:rPr>
              <a:t>pseudo-hit</a:t>
            </a:r>
            <a:r>
              <a:rPr lang="en-US" altLang="zh-TW" sz="2000" smtClean="0">
                <a:solidFill>
                  <a:schemeClr val="hlink"/>
                </a:solidFill>
                <a:ea typeface="PMingLiU" pitchFamily="18" charset="-120"/>
              </a:rPr>
              <a:t> </a:t>
            </a:r>
            <a:r>
              <a:rPr lang="en-US" altLang="zh-TW" sz="2000" smtClean="0">
                <a:ea typeface="PMingLiU" pitchFamily="18" charset="-120"/>
              </a:rPr>
              <a:t> (slow hit).</a:t>
            </a:r>
          </a:p>
          <a:p>
            <a:pPr marL="228600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z="2000" smtClean="0">
                <a:ea typeface="PMingLiU" pitchFamily="18" charset="-120"/>
              </a:rPr>
              <a:t>Usually check other half of cache by flipping the MSB of the index.</a:t>
            </a:r>
          </a:p>
          <a:p>
            <a:pPr marL="228600" indent="-228600">
              <a:buFontTx/>
              <a:buNone/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z="2000" smtClean="0">
                <a:ea typeface="PMingLiU" pitchFamily="18" charset="-120"/>
              </a:rPr>
              <a:t>Drawbacks</a:t>
            </a:r>
          </a:p>
          <a:p>
            <a:pPr marL="685800" lvl="1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z="2000" smtClean="0">
                <a:ea typeface="PMingLiU" pitchFamily="18" charset="-120"/>
              </a:rPr>
              <a:t>CPU pipeline is hard if hit takes 1 or 2 cycles</a:t>
            </a:r>
          </a:p>
          <a:p>
            <a:pPr marL="685800" lvl="1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TW" sz="2000" smtClean="0">
                <a:ea typeface="PMingLiU" pitchFamily="18" charset="-120"/>
              </a:rPr>
              <a:t>Slightly more complex design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143000" y="4267200"/>
            <a:ext cx="108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latin typeface="Arial" pitchFamily="34" charset="0"/>
                <a:ea typeface="PMingLiU" pitchFamily="18" charset="-120"/>
              </a:rPr>
              <a:t>Hit Time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1085850" y="481965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latin typeface="Arial" pitchFamily="34" charset="0"/>
                <a:ea typeface="PMingLiU" pitchFamily="18" charset="-120"/>
              </a:rPr>
              <a:t>Pseudo Hit Time</a:t>
            </a:r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4629150" y="4781550"/>
            <a:ext cx="156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TW" sz="1800">
                <a:latin typeface="Arial" pitchFamily="34" charset="0"/>
                <a:ea typeface="PMingLiU" pitchFamily="18" charset="-120"/>
              </a:rPr>
              <a:t>Miss Penalty</a:t>
            </a:r>
          </a:p>
        </p:txBody>
      </p:sp>
      <p:sp>
        <p:nvSpPr>
          <p:cNvPr id="2331655" name="Line 7"/>
          <p:cNvSpPr>
            <a:spLocks noChangeShapeType="1"/>
          </p:cNvSpPr>
          <p:nvPr/>
        </p:nvSpPr>
        <p:spPr bwMode="auto">
          <a:xfrm>
            <a:off x="1044575" y="4729163"/>
            <a:ext cx="12382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31656" name="Line 8"/>
          <p:cNvSpPr>
            <a:spLocks noChangeShapeType="1"/>
          </p:cNvSpPr>
          <p:nvPr/>
        </p:nvSpPr>
        <p:spPr bwMode="auto">
          <a:xfrm>
            <a:off x="1006475" y="5205413"/>
            <a:ext cx="21717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31657" name="Line 9"/>
          <p:cNvSpPr>
            <a:spLocks noChangeShapeType="1"/>
          </p:cNvSpPr>
          <p:nvPr/>
        </p:nvSpPr>
        <p:spPr bwMode="auto">
          <a:xfrm>
            <a:off x="3140075" y="5205413"/>
            <a:ext cx="48196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21120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3A351-FDB1-44F1-AE98-39E4F7515324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2385922" name="Group 2"/>
          <p:cNvGrpSpPr>
            <a:grpSpLocks/>
          </p:cNvGrpSpPr>
          <p:nvPr/>
        </p:nvGrpSpPr>
        <p:grpSpPr bwMode="auto">
          <a:xfrm>
            <a:off x="2268538" y="4976813"/>
            <a:ext cx="1816100" cy="342900"/>
            <a:chOff x="1160" y="3240"/>
            <a:chExt cx="1144" cy="216"/>
          </a:xfrm>
        </p:grpSpPr>
        <p:sp>
          <p:nvSpPr>
            <p:cNvPr id="2385923" name="Rectangle 3"/>
            <p:cNvSpPr>
              <a:spLocks noChangeArrowheads="1"/>
            </p:cNvSpPr>
            <p:nvPr/>
          </p:nvSpPr>
          <p:spPr bwMode="auto">
            <a:xfrm>
              <a:off x="1728" y="3240"/>
              <a:ext cx="576" cy="19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0xF0</a:t>
              </a:r>
            </a:p>
          </p:txBody>
        </p:sp>
        <p:sp>
          <p:nvSpPr>
            <p:cNvPr id="2385924" name="Text Box 4"/>
            <p:cNvSpPr txBox="1">
              <a:spLocks noChangeArrowheads="1"/>
            </p:cNvSpPr>
            <p:nvPr/>
          </p:nvSpPr>
          <p:spPr bwMode="auto">
            <a:xfrm>
              <a:off x="1160" y="3264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11111</a:t>
              </a:r>
            </a:p>
          </p:txBody>
        </p:sp>
      </p:grpSp>
      <p:grpSp>
        <p:nvGrpSpPr>
          <p:cNvPr id="2385925" name="Group 5"/>
          <p:cNvGrpSpPr>
            <a:grpSpLocks/>
          </p:cNvGrpSpPr>
          <p:nvPr/>
        </p:nvGrpSpPr>
        <p:grpSpPr bwMode="auto">
          <a:xfrm>
            <a:off x="2268538" y="4659313"/>
            <a:ext cx="1816100" cy="317500"/>
            <a:chOff x="1856" y="3040"/>
            <a:chExt cx="1144" cy="200"/>
          </a:xfrm>
        </p:grpSpPr>
        <p:sp>
          <p:nvSpPr>
            <p:cNvPr id="2385926" name="Text Box 6"/>
            <p:cNvSpPr txBox="1">
              <a:spLocks noChangeArrowheads="1"/>
            </p:cNvSpPr>
            <p:nvPr/>
          </p:nvSpPr>
          <p:spPr bwMode="auto">
            <a:xfrm>
              <a:off x="1856" y="3040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11111</a:t>
              </a:r>
            </a:p>
          </p:txBody>
        </p:sp>
        <p:sp>
          <p:nvSpPr>
            <p:cNvPr id="2385927" name="Rectangle 7"/>
            <p:cNvSpPr>
              <a:spLocks noChangeArrowheads="1"/>
            </p:cNvSpPr>
            <p:nvPr/>
          </p:nvSpPr>
          <p:spPr bwMode="auto">
            <a:xfrm>
              <a:off x="2424" y="3048"/>
              <a:ext cx="57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0xAA</a:t>
              </a:r>
            </a:p>
          </p:txBody>
        </p:sp>
      </p:grpSp>
      <p:grpSp>
        <p:nvGrpSpPr>
          <p:cNvPr id="2385928" name="Group 8"/>
          <p:cNvGrpSpPr>
            <a:grpSpLocks/>
          </p:cNvGrpSpPr>
          <p:nvPr/>
        </p:nvGrpSpPr>
        <p:grpSpPr bwMode="auto">
          <a:xfrm>
            <a:off x="2243138" y="2805113"/>
            <a:ext cx="1841500" cy="355600"/>
            <a:chOff x="712" y="1032"/>
            <a:chExt cx="1160" cy="224"/>
          </a:xfrm>
        </p:grpSpPr>
        <p:sp>
          <p:nvSpPr>
            <p:cNvPr id="2385929" name="Rectangle 9"/>
            <p:cNvSpPr>
              <a:spLocks noChangeArrowheads="1"/>
            </p:cNvSpPr>
            <p:nvPr/>
          </p:nvSpPr>
          <p:spPr bwMode="auto">
            <a:xfrm>
              <a:off x="1296" y="1032"/>
              <a:ext cx="576" cy="19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0x0F</a:t>
              </a:r>
            </a:p>
          </p:txBody>
        </p:sp>
        <p:sp>
          <p:nvSpPr>
            <p:cNvPr id="2385930" name="Text Box 10"/>
            <p:cNvSpPr txBox="1">
              <a:spLocks noChangeArrowheads="1"/>
            </p:cNvSpPr>
            <p:nvPr/>
          </p:nvSpPr>
          <p:spPr bwMode="auto">
            <a:xfrm>
              <a:off x="712" y="1064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00000</a:t>
              </a:r>
            </a:p>
          </p:txBody>
        </p:sp>
      </p:grpSp>
      <p:grpSp>
        <p:nvGrpSpPr>
          <p:cNvPr id="2385931" name="Group 11"/>
          <p:cNvGrpSpPr>
            <a:grpSpLocks/>
          </p:cNvGrpSpPr>
          <p:nvPr/>
        </p:nvGrpSpPr>
        <p:grpSpPr bwMode="auto">
          <a:xfrm>
            <a:off x="2243138" y="2500313"/>
            <a:ext cx="1841500" cy="304800"/>
            <a:chOff x="712" y="1080"/>
            <a:chExt cx="1160" cy="192"/>
          </a:xfrm>
        </p:grpSpPr>
        <p:sp>
          <p:nvSpPr>
            <p:cNvPr id="2385932" name="Text Box 12"/>
            <p:cNvSpPr txBox="1">
              <a:spLocks noChangeArrowheads="1"/>
            </p:cNvSpPr>
            <p:nvPr/>
          </p:nvSpPr>
          <p:spPr bwMode="auto">
            <a:xfrm>
              <a:off x="712" y="1080"/>
              <a:ext cx="4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00000</a:t>
              </a:r>
            </a:p>
          </p:txBody>
        </p:sp>
        <p:sp>
          <p:nvSpPr>
            <p:cNvPr id="2385933" name="Rectangle 13"/>
            <p:cNvSpPr>
              <a:spLocks noChangeArrowheads="1"/>
            </p:cNvSpPr>
            <p:nvPr/>
          </p:nvSpPr>
          <p:spPr bwMode="auto">
            <a:xfrm>
              <a:off x="1296" y="1080"/>
              <a:ext cx="57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0x55</a:t>
              </a:r>
            </a:p>
          </p:txBody>
        </p:sp>
      </p:grpSp>
      <p:sp>
        <p:nvSpPr>
          <p:cNvPr id="2385934" name="Rectangle 1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Direct Mapping</a:t>
            </a:r>
          </a:p>
        </p:txBody>
      </p:sp>
      <p:sp>
        <p:nvSpPr>
          <p:cNvPr id="2385935" name="Rectangle 15"/>
          <p:cNvSpPr>
            <a:spLocks noChangeArrowheads="1"/>
          </p:cNvSpPr>
          <p:nvPr/>
        </p:nvSpPr>
        <p:spPr bwMode="auto">
          <a:xfrm>
            <a:off x="3170238" y="3109913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36" name="Text Box 16"/>
          <p:cNvSpPr txBox="1">
            <a:spLocks noChangeArrowheads="1"/>
          </p:cNvSpPr>
          <p:nvPr/>
        </p:nvSpPr>
        <p:spPr bwMode="auto">
          <a:xfrm>
            <a:off x="2770188" y="25003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2385937" name="Text Box 17"/>
          <p:cNvSpPr txBox="1">
            <a:spLocks noChangeArrowheads="1"/>
          </p:cNvSpPr>
          <p:nvPr/>
        </p:nvSpPr>
        <p:spPr bwMode="auto">
          <a:xfrm>
            <a:off x="2767013" y="28559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2385938" name="Text Box 18"/>
          <p:cNvSpPr txBox="1">
            <a:spLocks noChangeArrowheads="1"/>
          </p:cNvSpPr>
          <p:nvPr/>
        </p:nvSpPr>
        <p:spPr bwMode="auto">
          <a:xfrm>
            <a:off x="2770188" y="31607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2385939" name="Text Box 19"/>
          <p:cNvSpPr txBox="1">
            <a:spLocks noChangeArrowheads="1"/>
          </p:cNvSpPr>
          <p:nvPr/>
        </p:nvSpPr>
        <p:spPr bwMode="auto">
          <a:xfrm>
            <a:off x="2246313" y="3160713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00001</a:t>
            </a:r>
          </a:p>
        </p:txBody>
      </p:sp>
      <p:sp>
        <p:nvSpPr>
          <p:cNvPr id="2385940" name="Text Box 20"/>
          <p:cNvSpPr txBox="1">
            <a:spLocks noChangeArrowheads="1"/>
          </p:cNvSpPr>
          <p:nvPr/>
        </p:nvSpPr>
        <p:spPr bwMode="auto">
          <a:xfrm>
            <a:off x="2792413" y="46720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2385941" name="Text Box 21"/>
          <p:cNvSpPr txBox="1">
            <a:spLocks noChangeArrowheads="1"/>
          </p:cNvSpPr>
          <p:nvPr/>
        </p:nvSpPr>
        <p:spPr bwMode="auto">
          <a:xfrm>
            <a:off x="2789238" y="50149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2385942" name="Line 22"/>
          <p:cNvSpPr>
            <a:spLocks noChangeShapeType="1"/>
          </p:cNvSpPr>
          <p:nvPr/>
        </p:nvSpPr>
        <p:spPr bwMode="auto">
          <a:xfrm>
            <a:off x="3589338" y="3554413"/>
            <a:ext cx="0" cy="9398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43" name="Rectangle 23"/>
          <p:cNvSpPr>
            <a:spLocks noChangeArrowheads="1"/>
          </p:cNvSpPr>
          <p:nvPr/>
        </p:nvSpPr>
        <p:spPr bwMode="auto">
          <a:xfrm>
            <a:off x="6754813" y="2805113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44" name="Rectangle 24"/>
          <p:cNvSpPr>
            <a:spLocks noChangeArrowheads="1"/>
          </p:cNvSpPr>
          <p:nvPr/>
        </p:nvSpPr>
        <p:spPr bwMode="auto">
          <a:xfrm>
            <a:off x="6754813" y="2500313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45" name="Rectangle 25"/>
          <p:cNvSpPr>
            <a:spLocks noChangeArrowheads="1"/>
          </p:cNvSpPr>
          <p:nvPr/>
        </p:nvSpPr>
        <p:spPr bwMode="auto">
          <a:xfrm>
            <a:off x="6040438" y="2805113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46" name="Rectangle 26"/>
          <p:cNvSpPr>
            <a:spLocks noChangeArrowheads="1"/>
          </p:cNvSpPr>
          <p:nvPr/>
        </p:nvSpPr>
        <p:spPr bwMode="auto">
          <a:xfrm>
            <a:off x="6040438" y="2500313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47" name="Text Box 27"/>
          <p:cNvSpPr txBox="1">
            <a:spLocks noChangeArrowheads="1"/>
          </p:cNvSpPr>
          <p:nvPr/>
        </p:nvSpPr>
        <p:spPr bwMode="auto">
          <a:xfrm>
            <a:off x="5757863" y="24622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2385948" name="Text Box 28"/>
          <p:cNvSpPr txBox="1">
            <a:spLocks noChangeArrowheads="1"/>
          </p:cNvSpPr>
          <p:nvPr/>
        </p:nvSpPr>
        <p:spPr bwMode="auto">
          <a:xfrm>
            <a:off x="5754688" y="28051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2385949" name="Rectangle 29"/>
          <p:cNvSpPr>
            <a:spLocks noChangeArrowheads="1"/>
          </p:cNvSpPr>
          <p:nvPr/>
        </p:nvSpPr>
        <p:spPr bwMode="auto">
          <a:xfrm>
            <a:off x="2868613" y="2462213"/>
            <a:ext cx="174625" cy="28575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50" name="Rectangle 30"/>
          <p:cNvSpPr>
            <a:spLocks noChangeArrowheads="1"/>
          </p:cNvSpPr>
          <p:nvPr/>
        </p:nvSpPr>
        <p:spPr bwMode="auto">
          <a:xfrm>
            <a:off x="2266950" y="2462213"/>
            <a:ext cx="603250" cy="2857500"/>
          </a:xfrm>
          <a:prstGeom prst="rect">
            <a:avLst/>
          </a:prstGeom>
          <a:solidFill>
            <a:srgbClr val="FF9933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51" name="Rectangle 31"/>
          <p:cNvSpPr>
            <a:spLocks noChangeArrowheads="1"/>
          </p:cNvSpPr>
          <p:nvPr/>
        </p:nvSpPr>
        <p:spPr bwMode="auto">
          <a:xfrm>
            <a:off x="3170238" y="2805113"/>
            <a:ext cx="914400" cy="304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0x0F</a:t>
            </a:r>
          </a:p>
        </p:txBody>
      </p:sp>
      <p:sp>
        <p:nvSpPr>
          <p:cNvPr id="2385952" name="Text Box 32"/>
          <p:cNvSpPr txBox="1">
            <a:spLocks noChangeArrowheads="1"/>
          </p:cNvSpPr>
          <p:nvPr/>
        </p:nvSpPr>
        <p:spPr bwMode="auto">
          <a:xfrm>
            <a:off x="2243138" y="2855913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00000</a:t>
            </a:r>
          </a:p>
        </p:txBody>
      </p:sp>
      <p:sp>
        <p:nvSpPr>
          <p:cNvPr id="2385953" name="Text Box 33"/>
          <p:cNvSpPr txBox="1">
            <a:spLocks noChangeArrowheads="1"/>
          </p:cNvSpPr>
          <p:nvPr/>
        </p:nvSpPr>
        <p:spPr bwMode="auto">
          <a:xfrm>
            <a:off x="2243138" y="2500313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00000</a:t>
            </a:r>
          </a:p>
        </p:txBody>
      </p:sp>
      <p:sp>
        <p:nvSpPr>
          <p:cNvPr id="2385954" name="Rectangle 34"/>
          <p:cNvSpPr>
            <a:spLocks noChangeArrowheads="1"/>
          </p:cNvSpPr>
          <p:nvPr/>
        </p:nvSpPr>
        <p:spPr bwMode="auto">
          <a:xfrm>
            <a:off x="3170238" y="2500313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0x55</a:t>
            </a:r>
          </a:p>
        </p:txBody>
      </p:sp>
      <p:sp>
        <p:nvSpPr>
          <p:cNvPr id="2385955" name="Text Box 35"/>
          <p:cNvSpPr txBox="1">
            <a:spLocks noChangeArrowheads="1"/>
          </p:cNvSpPr>
          <p:nvPr/>
        </p:nvSpPr>
        <p:spPr bwMode="auto">
          <a:xfrm>
            <a:off x="2268538" y="4659313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11111</a:t>
            </a:r>
          </a:p>
        </p:txBody>
      </p:sp>
      <p:sp>
        <p:nvSpPr>
          <p:cNvPr id="2385956" name="Rectangle 36"/>
          <p:cNvSpPr>
            <a:spLocks noChangeArrowheads="1"/>
          </p:cNvSpPr>
          <p:nvPr/>
        </p:nvSpPr>
        <p:spPr bwMode="auto">
          <a:xfrm>
            <a:off x="3170238" y="4672013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0xAA</a:t>
            </a:r>
          </a:p>
        </p:txBody>
      </p:sp>
      <p:sp>
        <p:nvSpPr>
          <p:cNvPr id="2385957" name="Rectangle 37"/>
          <p:cNvSpPr>
            <a:spLocks noChangeArrowheads="1"/>
          </p:cNvSpPr>
          <p:nvPr/>
        </p:nvSpPr>
        <p:spPr bwMode="auto">
          <a:xfrm>
            <a:off x="3170238" y="4976813"/>
            <a:ext cx="914400" cy="304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0xF0</a:t>
            </a:r>
          </a:p>
        </p:txBody>
      </p:sp>
      <p:sp>
        <p:nvSpPr>
          <p:cNvPr id="2385958" name="Text Box 38"/>
          <p:cNvSpPr txBox="1">
            <a:spLocks noChangeArrowheads="1"/>
          </p:cNvSpPr>
          <p:nvPr/>
        </p:nvSpPr>
        <p:spPr bwMode="auto">
          <a:xfrm>
            <a:off x="2268538" y="5014913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11111</a:t>
            </a:r>
          </a:p>
        </p:txBody>
      </p:sp>
      <p:sp>
        <p:nvSpPr>
          <p:cNvPr id="2385959" name="AutoShape 39"/>
          <p:cNvSpPr>
            <a:spLocks noChangeArrowheads="1"/>
          </p:cNvSpPr>
          <p:nvPr/>
        </p:nvSpPr>
        <p:spPr bwMode="auto">
          <a:xfrm>
            <a:off x="2052638" y="1852613"/>
            <a:ext cx="520700" cy="330200"/>
          </a:xfrm>
          <a:prstGeom prst="wedgeRectCallout">
            <a:avLst>
              <a:gd name="adj1" fmla="val 44514"/>
              <a:gd name="adj2" fmla="val 1798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Tag</a:t>
            </a:r>
          </a:p>
        </p:txBody>
      </p:sp>
      <p:sp>
        <p:nvSpPr>
          <p:cNvPr id="2385960" name="AutoShape 40"/>
          <p:cNvSpPr>
            <a:spLocks noChangeArrowheads="1"/>
          </p:cNvSpPr>
          <p:nvPr/>
        </p:nvSpPr>
        <p:spPr bwMode="auto">
          <a:xfrm>
            <a:off x="2992438" y="1814513"/>
            <a:ext cx="812800" cy="342900"/>
          </a:xfrm>
          <a:prstGeom prst="wedgeRectCallout">
            <a:avLst>
              <a:gd name="adj1" fmla="val -51954"/>
              <a:gd name="adj2" fmla="val 18611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Index</a:t>
            </a:r>
          </a:p>
        </p:txBody>
      </p:sp>
      <p:sp>
        <p:nvSpPr>
          <p:cNvPr id="2385961" name="AutoShape 41"/>
          <p:cNvSpPr>
            <a:spLocks noChangeArrowheads="1"/>
          </p:cNvSpPr>
          <p:nvPr/>
        </p:nvSpPr>
        <p:spPr bwMode="auto">
          <a:xfrm>
            <a:off x="4414838" y="1890713"/>
            <a:ext cx="647700" cy="342900"/>
          </a:xfrm>
          <a:prstGeom prst="wedgeRectCallout">
            <a:avLst>
              <a:gd name="adj1" fmla="val -150491"/>
              <a:gd name="adj2" fmla="val 17870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Data</a:t>
            </a:r>
          </a:p>
        </p:txBody>
      </p:sp>
      <p:sp>
        <p:nvSpPr>
          <p:cNvPr id="2385962" name="Rectangle 42"/>
          <p:cNvSpPr>
            <a:spLocks noChangeArrowheads="1"/>
          </p:cNvSpPr>
          <p:nvPr/>
        </p:nvSpPr>
        <p:spPr bwMode="auto">
          <a:xfrm>
            <a:off x="4267200" y="3832225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18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Direct mapping:</a:t>
            </a:r>
          </a:p>
          <a:p>
            <a:pPr lvl="1" algn="l" eaLnBrk="1" hangingPunct="1"/>
            <a:r>
              <a:rPr lang="en-US" sz="18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A memory value can only be placed at a single corresponding location in the cache</a:t>
            </a:r>
          </a:p>
        </p:txBody>
      </p:sp>
    </p:spTree>
    <p:extLst>
      <p:ext uri="{BB962C8B-B14F-4D97-AF65-F5344CB8AC3E}">
        <p14:creationId xmlns:p14="http://schemas.microsoft.com/office/powerpoint/2010/main" val="1847076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39167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859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0.41441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85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39167 -3.33333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85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0.41441 -7.40741E-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385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C 0.1717 -0.13148 0.34358 -0.2625 0.41268 -0.3148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85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-1574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C 0.1625 -0.13218 0.32552 -0.26389 0.39063 -0.3166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85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1" y="-1583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C 0.17136 -0.13264 0.34288 -0.26505 0.41163 -0.3180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3859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3" y="-1590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022E-16 C 0.16268 -0.13194 0.32552 -0.26389 0.39063 -0.3166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3859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1" y="-1583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9" grpId="0" animBg="1"/>
      <p:bldP spid="2385950" grpId="0" animBg="1"/>
      <p:bldP spid="2385951" grpId="0" animBg="1"/>
      <p:bldP spid="2385952" grpId="0"/>
      <p:bldP spid="2385952" grpId="1"/>
      <p:bldP spid="2385953" grpId="0"/>
      <p:bldP spid="2385953" grpId="1"/>
      <p:bldP spid="2385954" grpId="0" animBg="1"/>
      <p:bldP spid="2385955" grpId="0"/>
      <p:bldP spid="2385956" grpId="0" animBg="1"/>
      <p:bldP spid="2385957" grpId="0" animBg="1"/>
      <p:bldP spid="2385958" grpId="0"/>
      <p:bldP spid="2385959" grpId="0" animBg="1"/>
      <p:bldP spid="238596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BBBC78-84A0-49A4-861D-55B65B7E2D54}" type="slidenum">
              <a:rPr lang="en-US" altLang="zh-TW" sz="1400">
                <a:latin typeface="Comic Sans MS" pitchFamily="66" charset="0"/>
              </a:rPr>
              <a:pPr/>
              <a:t>110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9459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5083079-2E89-4587-A72F-DB1E05D9BE6F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110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914400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Pseudo Associative Cache</a:t>
            </a:r>
          </a:p>
        </p:txBody>
      </p:sp>
      <p:sp>
        <p:nvSpPr>
          <p:cNvPr id="2349059" name="Rectangle 3"/>
          <p:cNvSpPr>
            <a:spLocks noChangeArrowheads="1"/>
          </p:cNvSpPr>
          <p:nvPr/>
        </p:nvSpPr>
        <p:spPr bwMode="auto">
          <a:xfrm>
            <a:off x="762000" y="2667000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9060" name="Rectangle 4"/>
          <p:cNvSpPr>
            <a:spLocks noChangeArrowheads="1"/>
          </p:cNvSpPr>
          <p:nvPr/>
        </p:nvSpPr>
        <p:spPr bwMode="auto">
          <a:xfrm>
            <a:off x="2286000" y="2667000"/>
            <a:ext cx="1143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9061" name="Rectangle 5"/>
          <p:cNvSpPr>
            <a:spLocks noChangeArrowheads="1"/>
          </p:cNvSpPr>
          <p:nvPr/>
        </p:nvSpPr>
        <p:spPr bwMode="auto">
          <a:xfrm>
            <a:off x="6400800" y="1600200"/>
            <a:ext cx="1295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6477000" y="1981200"/>
            <a:ext cx="11430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spcAft>
                <a:spcPct val="45000"/>
              </a:spcAft>
            </a:pPr>
            <a:r>
              <a:rPr lang="en-US" altLang="zh-TW" sz="1600">
                <a:ea typeface="PMingLiU" pitchFamily="18" charset="-120"/>
              </a:rPr>
              <a:t>Address</a:t>
            </a:r>
          </a:p>
          <a:p>
            <a:pPr algn="l" eaLnBrk="1" hangingPunct="1"/>
            <a:r>
              <a:rPr lang="en-US" altLang="zh-TW" sz="1600">
                <a:ea typeface="PMingLiU" pitchFamily="18" charset="-120"/>
              </a:rPr>
              <a:t>Data  Data</a:t>
            </a:r>
          </a:p>
          <a:p>
            <a:pPr algn="l" eaLnBrk="1" hangingPunct="1"/>
            <a:r>
              <a:rPr lang="en-US" altLang="zh-TW" sz="1600">
                <a:ea typeface="PMingLiU" pitchFamily="18" charset="-120"/>
              </a:rPr>
              <a:t>in       out</a:t>
            </a: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6629400" y="1600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CPU</a:t>
            </a:r>
          </a:p>
        </p:txBody>
      </p:sp>
      <p:sp>
        <p:nvSpPr>
          <p:cNvPr id="2349064" name="Line 8"/>
          <p:cNvSpPr>
            <a:spLocks noChangeShapeType="1"/>
          </p:cNvSpPr>
          <p:nvPr/>
        </p:nvSpPr>
        <p:spPr bwMode="auto">
          <a:xfrm flipH="1">
            <a:off x="533400" y="2209800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65" name="Rectangle 9"/>
          <p:cNvSpPr>
            <a:spLocks noChangeArrowheads="1"/>
          </p:cNvSpPr>
          <p:nvPr/>
        </p:nvSpPr>
        <p:spPr bwMode="auto">
          <a:xfrm>
            <a:off x="6477000" y="4876800"/>
            <a:ext cx="1143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9066" name="Rectangle 10"/>
          <p:cNvSpPr>
            <a:spLocks noChangeArrowheads="1"/>
          </p:cNvSpPr>
          <p:nvPr/>
        </p:nvSpPr>
        <p:spPr bwMode="auto">
          <a:xfrm>
            <a:off x="5486400" y="6019800"/>
            <a:ext cx="2209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9469" name="Text Box 11"/>
          <p:cNvSpPr txBox="1">
            <a:spLocks noChangeArrowheads="1"/>
          </p:cNvSpPr>
          <p:nvPr/>
        </p:nvSpPr>
        <p:spPr bwMode="auto">
          <a:xfrm>
            <a:off x="6629400" y="49530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PMingLiU" pitchFamily="18" charset="-120"/>
              </a:rPr>
              <a:t>Write buffer</a:t>
            </a:r>
          </a:p>
        </p:txBody>
      </p:sp>
      <p:sp>
        <p:nvSpPr>
          <p:cNvPr id="19470" name="Text Box 12"/>
          <p:cNvSpPr txBox="1">
            <a:spLocks noChangeArrowheads="1"/>
          </p:cNvSpPr>
          <p:nvPr/>
        </p:nvSpPr>
        <p:spPr bwMode="auto">
          <a:xfrm>
            <a:off x="5486400" y="60198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PMingLiU" pitchFamily="18" charset="-120"/>
              </a:rPr>
              <a:t>Lower level memory</a:t>
            </a:r>
          </a:p>
        </p:txBody>
      </p:sp>
      <p:sp>
        <p:nvSpPr>
          <p:cNvPr id="2349069" name="Line 13"/>
          <p:cNvSpPr>
            <a:spLocks noChangeShapeType="1"/>
          </p:cNvSpPr>
          <p:nvPr/>
        </p:nvSpPr>
        <p:spPr bwMode="auto">
          <a:xfrm>
            <a:off x="7239000" y="2971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0" name="Line 14"/>
          <p:cNvSpPr>
            <a:spLocks noChangeShapeType="1"/>
          </p:cNvSpPr>
          <p:nvPr/>
        </p:nvSpPr>
        <p:spPr bwMode="auto">
          <a:xfrm>
            <a:off x="7239000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1" name="Line 15"/>
          <p:cNvSpPr>
            <a:spLocks noChangeShapeType="1"/>
          </p:cNvSpPr>
          <p:nvPr/>
        </p:nvSpPr>
        <p:spPr bwMode="auto">
          <a:xfrm flipV="1">
            <a:off x="6172200" y="2590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2" name="Line 16"/>
          <p:cNvSpPr>
            <a:spLocks noChangeShapeType="1"/>
          </p:cNvSpPr>
          <p:nvPr/>
        </p:nvSpPr>
        <p:spPr bwMode="auto">
          <a:xfrm>
            <a:off x="61722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3" name="Line 17"/>
          <p:cNvSpPr>
            <a:spLocks noChangeShapeType="1"/>
          </p:cNvSpPr>
          <p:nvPr/>
        </p:nvSpPr>
        <p:spPr bwMode="auto">
          <a:xfrm>
            <a:off x="2819400" y="2438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4" name="Line 18"/>
          <p:cNvSpPr>
            <a:spLocks noChangeShapeType="1"/>
          </p:cNvSpPr>
          <p:nvPr/>
        </p:nvSpPr>
        <p:spPr bwMode="auto">
          <a:xfrm>
            <a:off x="2819400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5" name="Line 19"/>
          <p:cNvSpPr>
            <a:spLocks noChangeShapeType="1"/>
          </p:cNvSpPr>
          <p:nvPr/>
        </p:nvSpPr>
        <p:spPr bwMode="auto">
          <a:xfrm>
            <a:off x="57912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6" name="Line 20"/>
          <p:cNvSpPr>
            <a:spLocks noChangeShapeType="1"/>
          </p:cNvSpPr>
          <p:nvPr/>
        </p:nvSpPr>
        <p:spPr bwMode="auto">
          <a:xfrm>
            <a:off x="5791200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7" name="Line 21"/>
          <p:cNvSpPr>
            <a:spLocks noChangeShapeType="1"/>
          </p:cNvSpPr>
          <p:nvPr/>
        </p:nvSpPr>
        <p:spPr bwMode="auto">
          <a:xfrm flipV="1">
            <a:off x="6324600" y="3429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8" name="Line 22"/>
          <p:cNvSpPr>
            <a:spLocks noChangeShapeType="1"/>
          </p:cNvSpPr>
          <p:nvPr/>
        </p:nvSpPr>
        <p:spPr bwMode="auto">
          <a:xfrm>
            <a:off x="533400" y="2209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79" name="Line 23"/>
          <p:cNvSpPr>
            <a:spLocks noChangeShapeType="1"/>
          </p:cNvSpPr>
          <p:nvPr/>
        </p:nvSpPr>
        <p:spPr bwMode="auto">
          <a:xfrm>
            <a:off x="533400" y="3657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80" name="Line 24"/>
          <p:cNvSpPr>
            <a:spLocks noChangeShapeType="1"/>
          </p:cNvSpPr>
          <p:nvPr/>
        </p:nvSpPr>
        <p:spPr bwMode="auto">
          <a:xfrm>
            <a:off x="2057400" y="3657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81" name="Line 25"/>
          <p:cNvSpPr>
            <a:spLocks noChangeShapeType="1"/>
          </p:cNvSpPr>
          <p:nvPr/>
        </p:nvSpPr>
        <p:spPr bwMode="auto">
          <a:xfrm flipV="1">
            <a:off x="2057400" y="2209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84" name="Text Box 26"/>
          <p:cNvSpPr txBox="1">
            <a:spLocks noChangeArrowheads="1"/>
          </p:cNvSpPr>
          <p:nvPr/>
        </p:nvSpPr>
        <p:spPr bwMode="auto">
          <a:xfrm>
            <a:off x="762000" y="30480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PMingLiU" pitchFamily="18" charset="-120"/>
              </a:rPr>
              <a:t>Tag</a:t>
            </a:r>
          </a:p>
        </p:txBody>
      </p:sp>
      <p:sp>
        <p:nvSpPr>
          <p:cNvPr id="19485" name="Text Box 27"/>
          <p:cNvSpPr txBox="1">
            <a:spLocks noChangeArrowheads="1"/>
          </p:cNvSpPr>
          <p:nvPr/>
        </p:nvSpPr>
        <p:spPr bwMode="auto">
          <a:xfrm>
            <a:off x="2438400" y="2743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Data</a:t>
            </a:r>
          </a:p>
        </p:txBody>
      </p:sp>
      <p:sp>
        <p:nvSpPr>
          <p:cNvPr id="2349084" name="Line 28"/>
          <p:cNvSpPr>
            <a:spLocks noChangeShapeType="1"/>
          </p:cNvSpPr>
          <p:nvPr/>
        </p:nvSpPr>
        <p:spPr bwMode="auto">
          <a:xfrm>
            <a:off x="381000" y="10668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85" name="Rectangle 29"/>
          <p:cNvSpPr>
            <a:spLocks noChangeArrowheads="1"/>
          </p:cNvSpPr>
          <p:nvPr/>
        </p:nvSpPr>
        <p:spPr bwMode="auto">
          <a:xfrm>
            <a:off x="2286000" y="35052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9086" name="Rectangle 30"/>
          <p:cNvSpPr>
            <a:spLocks noChangeArrowheads="1"/>
          </p:cNvSpPr>
          <p:nvPr/>
        </p:nvSpPr>
        <p:spPr bwMode="auto">
          <a:xfrm>
            <a:off x="2286000" y="4038600"/>
            <a:ext cx="1143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9087" name="Rectangle 31"/>
          <p:cNvSpPr>
            <a:spLocks noChangeArrowheads="1"/>
          </p:cNvSpPr>
          <p:nvPr/>
        </p:nvSpPr>
        <p:spPr bwMode="auto">
          <a:xfrm>
            <a:off x="762000" y="4038600"/>
            <a:ext cx="45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9088" name="Rectangle 32"/>
          <p:cNvSpPr>
            <a:spLocks noChangeArrowheads="1"/>
          </p:cNvSpPr>
          <p:nvPr/>
        </p:nvSpPr>
        <p:spPr bwMode="auto">
          <a:xfrm>
            <a:off x="762000" y="3505200"/>
            <a:ext cx="457200" cy="304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49089" name="Rectangle 33"/>
          <p:cNvSpPr>
            <a:spLocks noChangeArrowheads="1"/>
          </p:cNvSpPr>
          <p:nvPr/>
        </p:nvSpPr>
        <p:spPr bwMode="auto">
          <a:xfrm>
            <a:off x="2286000" y="48768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9090" name="Rectangle 34"/>
          <p:cNvSpPr>
            <a:spLocks noChangeArrowheads="1"/>
          </p:cNvSpPr>
          <p:nvPr/>
        </p:nvSpPr>
        <p:spPr bwMode="auto">
          <a:xfrm>
            <a:off x="762000" y="4876800"/>
            <a:ext cx="457200" cy="3048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49091" name="Line 35"/>
          <p:cNvSpPr>
            <a:spLocks noChangeShapeType="1"/>
          </p:cNvSpPr>
          <p:nvPr/>
        </p:nvSpPr>
        <p:spPr bwMode="auto">
          <a:xfrm>
            <a:off x="5334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092" name="Line 36"/>
          <p:cNvSpPr>
            <a:spLocks noChangeShapeType="1"/>
          </p:cNvSpPr>
          <p:nvPr/>
        </p:nvSpPr>
        <p:spPr bwMode="auto">
          <a:xfrm>
            <a:off x="20574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95" name="Text Box 37"/>
          <p:cNvSpPr txBox="1">
            <a:spLocks noChangeArrowheads="1"/>
          </p:cNvSpPr>
          <p:nvPr/>
        </p:nvSpPr>
        <p:spPr bwMode="auto">
          <a:xfrm>
            <a:off x="1676400" y="2895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1</a:t>
            </a:r>
          </a:p>
        </p:txBody>
      </p:sp>
      <p:sp>
        <p:nvSpPr>
          <p:cNvPr id="2349094" name="Oval 38"/>
          <p:cNvSpPr>
            <a:spLocks noChangeArrowheads="1"/>
          </p:cNvSpPr>
          <p:nvPr/>
        </p:nvSpPr>
        <p:spPr bwMode="auto">
          <a:xfrm>
            <a:off x="1676400" y="2971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9497" name="Text Box 39"/>
          <p:cNvSpPr txBox="1">
            <a:spLocks noChangeArrowheads="1"/>
          </p:cNvSpPr>
          <p:nvPr/>
        </p:nvSpPr>
        <p:spPr bwMode="auto">
          <a:xfrm>
            <a:off x="152400" y="2895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1</a:t>
            </a:r>
          </a:p>
        </p:txBody>
      </p:sp>
      <p:sp>
        <p:nvSpPr>
          <p:cNvPr id="2349096" name="Oval 40"/>
          <p:cNvSpPr>
            <a:spLocks noChangeArrowheads="1"/>
          </p:cNvSpPr>
          <p:nvPr/>
        </p:nvSpPr>
        <p:spPr bwMode="auto">
          <a:xfrm>
            <a:off x="152400" y="2971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9499" name="Text Box 41"/>
          <p:cNvSpPr txBox="1">
            <a:spLocks noChangeArrowheads="1"/>
          </p:cNvSpPr>
          <p:nvPr/>
        </p:nvSpPr>
        <p:spPr bwMode="auto">
          <a:xfrm>
            <a:off x="1676400" y="4419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2</a:t>
            </a:r>
          </a:p>
        </p:txBody>
      </p:sp>
      <p:sp>
        <p:nvSpPr>
          <p:cNvPr id="2349098" name="Oval 42"/>
          <p:cNvSpPr>
            <a:spLocks noChangeArrowheads="1"/>
          </p:cNvSpPr>
          <p:nvPr/>
        </p:nvSpPr>
        <p:spPr bwMode="auto">
          <a:xfrm>
            <a:off x="1676400" y="4495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9501" name="Text Box 43"/>
          <p:cNvSpPr txBox="1">
            <a:spLocks noChangeArrowheads="1"/>
          </p:cNvSpPr>
          <p:nvPr/>
        </p:nvSpPr>
        <p:spPr bwMode="auto">
          <a:xfrm>
            <a:off x="152400" y="4419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2</a:t>
            </a:r>
          </a:p>
        </p:txBody>
      </p:sp>
      <p:sp>
        <p:nvSpPr>
          <p:cNvPr id="2349100" name="Oval 44"/>
          <p:cNvSpPr>
            <a:spLocks noChangeArrowheads="1"/>
          </p:cNvSpPr>
          <p:nvPr/>
        </p:nvSpPr>
        <p:spPr bwMode="auto">
          <a:xfrm>
            <a:off x="152400" y="4495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9101" name="Line 45"/>
          <p:cNvSpPr>
            <a:spLocks noChangeShapeType="1"/>
          </p:cNvSpPr>
          <p:nvPr/>
        </p:nvSpPr>
        <p:spPr bwMode="auto">
          <a:xfrm>
            <a:off x="2819400" y="3657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04" name="Text Box 46"/>
          <p:cNvSpPr txBox="1">
            <a:spLocks noChangeArrowheads="1"/>
          </p:cNvSpPr>
          <p:nvPr/>
        </p:nvSpPr>
        <p:spPr bwMode="auto">
          <a:xfrm>
            <a:off x="2438400" y="4191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ea typeface="PMingLiU" pitchFamily="18" charset="-120"/>
              </a:rPr>
              <a:t>3</a:t>
            </a:r>
          </a:p>
        </p:txBody>
      </p:sp>
      <p:sp>
        <p:nvSpPr>
          <p:cNvPr id="2349103" name="Oval 47"/>
          <p:cNvSpPr>
            <a:spLocks noChangeArrowheads="1"/>
          </p:cNvSpPr>
          <p:nvPr/>
        </p:nvSpPr>
        <p:spPr bwMode="auto">
          <a:xfrm>
            <a:off x="2438400" y="4267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9104" name="Line 48"/>
          <p:cNvSpPr>
            <a:spLocks noChangeShapeType="1"/>
          </p:cNvSpPr>
          <p:nvPr/>
        </p:nvSpPr>
        <p:spPr bwMode="auto">
          <a:xfrm>
            <a:off x="3429000" y="3657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105" name="Oval 49"/>
          <p:cNvSpPr>
            <a:spLocks noChangeArrowheads="1"/>
          </p:cNvSpPr>
          <p:nvPr/>
        </p:nvSpPr>
        <p:spPr bwMode="auto">
          <a:xfrm>
            <a:off x="1371600" y="3505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9508" name="Text Box 50"/>
          <p:cNvSpPr txBox="1">
            <a:spLocks noChangeArrowheads="1"/>
          </p:cNvSpPr>
          <p:nvPr/>
        </p:nvSpPr>
        <p:spPr bwMode="auto">
          <a:xfrm>
            <a:off x="1371600" y="35052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PMingLiU" pitchFamily="18" charset="-120"/>
              </a:rPr>
              <a:t>=?</a:t>
            </a:r>
          </a:p>
        </p:txBody>
      </p:sp>
      <p:sp>
        <p:nvSpPr>
          <p:cNvPr id="2349107" name="Oval 51"/>
          <p:cNvSpPr>
            <a:spLocks noChangeArrowheads="1"/>
          </p:cNvSpPr>
          <p:nvPr/>
        </p:nvSpPr>
        <p:spPr bwMode="auto">
          <a:xfrm>
            <a:off x="1371600" y="487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19510" name="Text Box 52"/>
          <p:cNvSpPr txBox="1">
            <a:spLocks noChangeArrowheads="1"/>
          </p:cNvSpPr>
          <p:nvPr/>
        </p:nvSpPr>
        <p:spPr bwMode="auto">
          <a:xfrm>
            <a:off x="1371600" y="48768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>
                <a:ea typeface="PMingLiU" pitchFamily="18" charset="-120"/>
              </a:rPr>
              <a:t>=?</a:t>
            </a:r>
          </a:p>
        </p:txBody>
      </p:sp>
      <p:sp>
        <p:nvSpPr>
          <p:cNvPr id="2349109" name="Line 53"/>
          <p:cNvSpPr>
            <a:spLocks noChangeShapeType="1"/>
          </p:cNvSpPr>
          <p:nvPr/>
        </p:nvSpPr>
        <p:spPr bwMode="auto">
          <a:xfrm>
            <a:off x="1219200" y="5029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9110" name="Line 54"/>
          <p:cNvSpPr>
            <a:spLocks noChangeShapeType="1"/>
          </p:cNvSpPr>
          <p:nvPr/>
        </p:nvSpPr>
        <p:spPr bwMode="auto">
          <a:xfrm>
            <a:off x="1219200" y="3657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74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E9F7CF-0339-47EE-83EE-105744CAC1E2}" type="slidenum">
              <a:rPr lang="en-US" altLang="zh-TW" sz="1400">
                <a:latin typeface="Comic Sans MS" pitchFamily="66" charset="0"/>
              </a:rPr>
              <a:pPr/>
              <a:t>111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0483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80E801C-5FA3-4D5A-A284-99683A4D3748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111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772400" cy="9144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5.  Hardware Prefetching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smtClean="0">
                <a:ea typeface="PMingLiU" pitchFamily="18" charset="-120"/>
              </a:rPr>
              <a:t>Instruction Prefetching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smtClean="0">
                <a:ea typeface="PMingLiU" pitchFamily="18" charset="-120"/>
              </a:rPr>
              <a:t>Alpha 21064 fetches 2 blocks on a miss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smtClean="0">
                <a:ea typeface="PMingLiU" pitchFamily="18" charset="-120"/>
              </a:rPr>
              <a:t>Extra block placed in </a:t>
            </a:r>
            <a:r>
              <a:rPr lang="en-US" altLang="zh-TW" sz="2000" b="1" i="1" smtClean="0">
                <a:ea typeface="PMingLiU" pitchFamily="18" charset="-120"/>
              </a:rPr>
              <a:t>stream buffer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smtClean="0">
                <a:ea typeface="PMingLiU" pitchFamily="18" charset="-120"/>
              </a:rPr>
              <a:t>On miss check stream buffer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smtClean="0">
                <a:ea typeface="PMingLiU" pitchFamily="18" charset="-120"/>
              </a:rPr>
              <a:t>Works with data blocks too: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smtClean="0">
                <a:ea typeface="PMingLiU" pitchFamily="18" charset="-120"/>
              </a:rPr>
              <a:t>1 data stream buffer gets 25% misses from 4KB DM cache; 4 streams get 43%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smtClean="0">
                <a:ea typeface="PMingLiU" pitchFamily="18" charset="-120"/>
              </a:rPr>
              <a:t>For scientific programs: 8 streams got 50% to 70% of misses from 2 64KB, 4-way set associative caches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smtClean="0">
                <a:ea typeface="PMingLiU" pitchFamily="18" charset="-120"/>
              </a:rPr>
              <a:t>Prefetching relies on having extra memory bandwidth that can be used without penalty</a:t>
            </a:r>
          </a:p>
        </p:txBody>
      </p:sp>
      <p:sp>
        <p:nvSpPr>
          <p:cNvPr id="2350084" name="Line 4"/>
          <p:cNvSpPr>
            <a:spLocks noChangeShapeType="1"/>
          </p:cNvSpPr>
          <p:nvPr/>
        </p:nvSpPr>
        <p:spPr bwMode="auto">
          <a:xfrm>
            <a:off x="381000" y="10668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16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4639E0-8117-4A6C-8B83-EF060E0A650B}" type="slidenum">
              <a:rPr lang="en-US" altLang="zh-TW" sz="1400">
                <a:latin typeface="Comic Sans MS" pitchFamily="66" charset="0"/>
              </a:rPr>
              <a:pPr/>
              <a:t>112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1028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2614F63-8F5E-4757-A66C-E67980EAFB53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112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Summary</a:t>
            </a:r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>
            <a:off x="228600" y="2057400"/>
            <a:ext cx="86868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TW" sz="2800" b="0">
                <a:ea typeface="PMingLiU" pitchFamily="18" charset="-120"/>
              </a:rPr>
              <a:t>3 Cs: Compulsory, Capacity, Conflict  Misses</a:t>
            </a:r>
          </a:p>
          <a:p>
            <a:pPr marL="342900" indent="-342900" algn="l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800" b="0">
                <a:ea typeface="PMingLiU" pitchFamily="18" charset="-120"/>
              </a:rPr>
              <a:t>Reducing Miss Rate</a:t>
            </a:r>
          </a:p>
          <a:p>
            <a:pPr marL="742950" lvl="1" indent="-285750" algn="l" eaLnBrk="1" hangingPunct="1">
              <a:spcBef>
                <a:spcPct val="20000"/>
              </a:spcBef>
            </a:pPr>
            <a:r>
              <a:rPr lang="en-US" altLang="zh-TW" b="0">
                <a:ea typeface="PMingLiU" pitchFamily="18" charset="-120"/>
              </a:rPr>
              <a:t>1. Larger Block Size</a:t>
            </a:r>
          </a:p>
          <a:p>
            <a:pPr marL="742950" lvl="1" indent="-285750" algn="l" eaLnBrk="1" hangingPunct="1">
              <a:spcBef>
                <a:spcPct val="20000"/>
              </a:spcBef>
            </a:pPr>
            <a:r>
              <a:rPr lang="en-US" altLang="zh-TW" b="0">
                <a:ea typeface="PMingLiU" pitchFamily="18" charset="-120"/>
              </a:rPr>
              <a:t>2. Higher Associativity</a:t>
            </a:r>
          </a:p>
          <a:p>
            <a:pPr marL="742950" lvl="1" indent="-285750" algn="l" eaLnBrk="1" hangingPunct="1">
              <a:spcBef>
                <a:spcPct val="20000"/>
              </a:spcBef>
            </a:pPr>
            <a:r>
              <a:rPr lang="en-US" altLang="zh-TW" b="0">
                <a:ea typeface="PMingLiU" pitchFamily="18" charset="-120"/>
              </a:rPr>
              <a:t>3. Victim Cache</a:t>
            </a:r>
          </a:p>
          <a:p>
            <a:pPr marL="742950" lvl="1" indent="-285750" algn="l" eaLnBrk="1" hangingPunct="1">
              <a:spcBef>
                <a:spcPct val="20000"/>
              </a:spcBef>
            </a:pPr>
            <a:r>
              <a:rPr lang="en-US" altLang="zh-TW" b="0">
                <a:ea typeface="PMingLiU" pitchFamily="18" charset="-120"/>
              </a:rPr>
              <a:t>4. Pseudo-Associativity</a:t>
            </a:r>
          </a:p>
          <a:p>
            <a:pPr marL="742950" lvl="1" indent="-285750" algn="l" eaLnBrk="1" hangingPunct="1">
              <a:spcBef>
                <a:spcPct val="20000"/>
              </a:spcBef>
            </a:pPr>
            <a:r>
              <a:rPr lang="en-US" altLang="zh-TW" b="0">
                <a:ea typeface="PMingLiU" pitchFamily="18" charset="-120"/>
              </a:rPr>
              <a:t>5. HW Prefetching Instr, Data</a:t>
            </a:r>
          </a:p>
        </p:txBody>
      </p:sp>
      <p:graphicFrame>
        <p:nvGraphicFramePr>
          <p:cNvPr id="102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9400" y="1371600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6657840" imgH="409320" progId="Equation.2">
                  <p:embed/>
                </p:oleObj>
              </mc:Choice>
              <mc:Fallback>
                <p:oleObj name="Equation" r:id="rId3" imgW="6657840" imgH="4093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1371600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2133" name="Line 5"/>
          <p:cNvSpPr>
            <a:spLocks noChangeShapeType="1"/>
          </p:cNvSpPr>
          <p:nvPr/>
        </p:nvSpPr>
        <p:spPr bwMode="auto">
          <a:xfrm>
            <a:off x="381000" y="10668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2134" name="Oval 6"/>
          <p:cNvSpPr>
            <a:spLocks noChangeArrowheads="1"/>
          </p:cNvSpPr>
          <p:nvPr/>
        </p:nvSpPr>
        <p:spPr bwMode="auto">
          <a:xfrm>
            <a:off x="4800600" y="1295400"/>
            <a:ext cx="990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954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1850DF-676C-47D2-913D-E4F2551E78AC}" type="slidenum">
              <a:rPr lang="en-US" altLang="zh-TW" sz="1400">
                <a:latin typeface="Comic Sans MS" pitchFamily="66" charset="0"/>
              </a:rPr>
              <a:pPr/>
              <a:t>113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1507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AEF67CD7-AFCE-454C-BEDF-D4146929E46B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113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Pros and cons – Re-visit cache design choices</a:t>
            </a:r>
          </a:p>
        </p:txBody>
      </p:sp>
      <p:sp>
        <p:nvSpPr>
          <p:cNvPr id="2490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00200"/>
            <a:ext cx="7772400" cy="35052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sz="4000" smtClean="0">
                <a:ea typeface="PMingLiU" pitchFamily="18" charset="-120"/>
              </a:rPr>
              <a:t>Larger cache block size</a:t>
            </a:r>
          </a:p>
          <a:p>
            <a:pPr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Pros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Reduces miss rate</a:t>
            </a:r>
          </a:p>
          <a:p>
            <a:pPr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Cons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Increases miss penalty</a:t>
            </a:r>
          </a:p>
        </p:txBody>
      </p:sp>
      <p:sp>
        <p:nvSpPr>
          <p:cNvPr id="2350084" name="Line 4"/>
          <p:cNvSpPr>
            <a:spLocks noChangeShapeType="1"/>
          </p:cNvSpPr>
          <p:nvPr/>
        </p:nvSpPr>
        <p:spPr bwMode="auto">
          <a:xfrm>
            <a:off x="381000" y="12192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838200" y="5410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50000"/>
              </a:spcBef>
            </a:pPr>
            <a:r>
              <a:rPr lang="en-US" altLang="zh-TW" b="0" i="1">
                <a:ea typeface="PMingLiU" pitchFamily="18" charset="-120"/>
              </a:rPr>
              <a:t>Important factors deciding cache performance: hit time, miss rate, miss penalty</a:t>
            </a:r>
          </a:p>
        </p:txBody>
      </p:sp>
    </p:spTree>
    <p:extLst>
      <p:ext uri="{BB962C8B-B14F-4D97-AF65-F5344CB8AC3E}">
        <p14:creationId xmlns:p14="http://schemas.microsoft.com/office/powerpoint/2010/main" val="240145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0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0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B7B730-73C5-4B09-9C3F-DB558084C679}" type="slidenum">
              <a:rPr lang="en-US" altLang="zh-TW" sz="1400">
                <a:latin typeface="Comic Sans MS" pitchFamily="66" charset="0"/>
              </a:rPr>
              <a:pPr/>
              <a:t>114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2531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CBA9998-6C9D-4EB7-A255-880E228AB170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114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534400" cy="10668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Pros and cons – Re-visit cache design choices</a:t>
            </a:r>
          </a:p>
        </p:txBody>
      </p:sp>
      <p:sp>
        <p:nvSpPr>
          <p:cNvPr id="2491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sz="4000" smtClean="0">
                <a:ea typeface="PMingLiU" pitchFamily="18" charset="-120"/>
              </a:rPr>
              <a:t>Bigger cache</a:t>
            </a:r>
          </a:p>
          <a:p>
            <a:pPr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Pros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Reduces miss rate</a:t>
            </a:r>
          </a:p>
          <a:p>
            <a:pPr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Cons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May increases hit time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My increase cost and power consumption</a:t>
            </a:r>
          </a:p>
        </p:txBody>
      </p:sp>
      <p:sp>
        <p:nvSpPr>
          <p:cNvPr id="2350084" name="Line 4"/>
          <p:cNvSpPr>
            <a:spLocks noChangeShapeType="1"/>
          </p:cNvSpPr>
          <p:nvPr/>
        </p:nvSpPr>
        <p:spPr bwMode="auto">
          <a:xfrm>
            <a:off x="381000" y="12192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835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1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1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91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75C34FA-4E66-45A2-9717-B67674F2960F}" type="slidenum">
              <a:rPr lang="en-US" altLang="zh-TW" sz="1400">
                <a:latin typeface="Comic Sans MS" pitchFamily="66" charset="0"/>
              </a:rPr>
              <a:pPr/>
              <a:t>115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CA32801-42E5-4222-AB1F-36A87358F27C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115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534400" cy="10668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Pros and cons – Re-visit cache design choices</a:t>
            </a:r>
          </a:p>
        </p:txBody>
      </p:sp>
      <p:sp>
        <p:nvSpPr>
          <p:cNvPr id="2492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sz="4000" smtClean="0">
                <a:ea typeface="PMingLiU" pitchFamily="18" charset="-120"/>
              </a:rPr>
              <a:t>Higher associativity</a:t>
            </a:r>
          </a:p>
          <a:p>
            <a:pPr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Pros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Reduces miss rate</a:t>
            </a:r>
          </a:p>
          <a:p>
            <a:pPr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Cons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Increases hit time</a:t>
            </a:r>
          </a:p>
        </p:txBody>
      </p:sp>
      <p:sp>
        <p:nvSpPr>
          <p:cNvPr id="2350084" name="Line 4"/>
          <p:cNvSpPr>
            <a:spLocks noChangeShapeType="1"/>
          </p:cNvSpPr>
          <p:nvPr/>
        </p:nvSpPr>
        <p:spPr bwMode="auto">
          <a:xfrm>
            <a:off x="381000" y="12192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805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2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2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A04F00-4CF5-4783-AE4D-F091B0AA24FC}" type="slidenum">
              <a:rPr lang="en-US" altLang="zh-TW" sz="1400">
                <a:latin typeface="Comic Sans MS" pitchFamily="66" charset="0"/>
              </a:rPr>
              <a:pPr/>
              <a:t>116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4579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BE7D5DA-9F73-45DF-A27C-FB637F5D3A98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116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534400" cy="10668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Pros and cons – Re-visit cache design choices</a:t>
            </a:r>
          </a:p>
        </p:txBody>
      </p:sp>
      <p:sp>
        <p:nvSpPr>
          <p:cNvPr id="24934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sz="4000" smtClean="0">
                <a:ea typeface="PMingLiU" pitchFamily="18" charset="-120"/>
              </a:rPr>
              <a:t>Multiple levels of caches</a:t>
            </a:r>
          </a:p>
          <a:p>
            <a:pPr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Pros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Reduces miss penalty</a:t>
            </a:r>
          </a:p>
          <a:p>
            <a:pPr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Cons</a:t>
            </a:r>
          </a:p>
          <a:p>
            <a:pPr lvl="1">
              <a:spcBef>
                <a:spcPct val="50000"/>
              </a:spcBef>
            </a:pPr>
            <a:r>
              <a:rPr lang="en-US" altLang="zh-TW" smtClean="0">
                <a:ea typeface="PMingLiU" pitchFamily="18" charset="-120"/>
              </a:rPr>
              <a:t>Increases cost and power consumption </a:t>
            </a:r>
          </a:p>
        </p:txBody>
      </p:sp>
      <p:sp>
        <p:nvSpPr>
          <p:cNvPr id="2350084" name="Line 4"/>
          <p:cNvSpPr>
            <a:spLocks noChangeShapeType="1"/>
          </p:cNvSpPr>
          <p:nvPr/>
        </p:nvSpPr>
        <p:spPr bwMode="auto">
          <a:xfrm>
            <a:off x="381000" y="12192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520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3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3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B75C81-593A-4662-B803-3DBED0EF6716}" type="slidenum">
              <a:rPr lang="en-US" altLang="zh-TW" sz="1400">
                <a:latin typeface="Comic Sans MS" pitchFamily="66" charset="0"/>
              </a:rPr>
              <a:pPr/>
              <a:t>117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152400"/>
            <a:ext cx="8229600" cy="574675"/>
          </a:xfrm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Multilevel Cache Design Considerations</a:t>
            </a:r>
          </a:p>
        </p:txBody>
      </p:sp>
      <p:sp>
        <p:nvSpPr>
          <p:cNvPr id="250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128713"/>
            <a:ext cx="8153400" cy="4989512"/>
          </a:xfrm>
        </p:spPr>
        <p:txBody>
          <a:bodyPr>
            <a:normAutofit lnSpcReduction="10000"/>
          </a:bodyPr>
          <a:lstStyle/>
          <a:p>
            <a:pPr marL="287338" indent="-287338">
              <a:spcBef>
                <a:spcPct val="70000"/>
              </a:spcBef>
            </a:pPr>
            <a:r>
              <a:rPr lang="en-US" altLang="zh-TW" sz="3200" smtClean="0">
                <a:ea typeface="PMingLiU" pitchFamily="18" charset="-120"/>
              </a:rPr>
              <a:t>Design considerations for L1 and L2 caches are very different</a:t>
            </a:r>
          </a:p>
          <a:p>
            <a:pPr marL="741363" lvl="1" indent="-246063">
              <a:spcBef>
                <a:spcPct val="70000"/>
              </a:spcBef>
            </a:pPr>
            <a:r>
              <a:rPr lang="en-US" altLang="zh-TW" sz="2800" smtClean="0">
                <a:ea typeface="PMingLiU" pitchFamily="18" charset="-120"/>
              </a:rPr>
              <a:t>Primary cache should focus on </a:t>
            </a:r>
            <a:r>
              <a:rPr lang="en-US" altLang="zh-TW" sz="2800" smtClean="0">
                <a:solidFill>
                  <a:srgbClr val="0000FF"/>
                </a:solidFill>
                <a:ea typeface="PMingLiU" pitchFamily="18" charset="-120"/>
              </a:rPr>
              <a:t>minimizing hit time</a:t>
            </a:r>
            <a:r>
              <a:rPr lang="en-US" altLang="zh-TW" sz="2800" smtClean="0">
                <a:ea typeface="PMingLiU" pitchFamily="18" charset="-120"/>
              </a:rPr>
              <a:t> in support of a shorter clock cycle</a:t>
            </a:r>
          </a:p>
          <a:p>
            <a:pPr marL="1146175" lvl="2" indent="-176213">
              <a:spcBef>
                <a:spcPct val="70000"/>
              </a:spcBef>
            </a:pPr>
            <a:r>
              <a:rPr lang="en-US" altLang="zh-TW" sz="2400" smtClean="0">
                <a:ea typeface="PMingLiU" pitchFamily="18" charset="-120"/>
              </a:rPr>
              <a:t>Smaller cache with smaller block sizes</a:t>
            </a:r>
          </a:p>
          <a:p>
            <a:pPr marL="741363" lvl="1" indent="-246063">
              <a:spcBef>
                <a:spcPct val="70000"/>
              </a:spcBef>
            </a:pPr>
            <a:r>
              <a:rPr lang="en-US" altLang="zh-TW" sz="2800" smtClean="0">
                <a:ea typeface="PMingLiU" pitchFamily="18" charset="-120"/>
              </a:rPr>
              <a:t>Secondary cache (s) should focus on </a:t>
            </a:r>
            <a:r>
              <a:rPr lang="en-US" altLang="zh-TW" sz="2800" smtClean="0">
                <a:solidFill>
                  <a:srgbClr val="0000FF"/>
                </a:solidFill>
                <a:ea typeface="PMingLiU" pitchFamily="18" charset="-120"/>
              </a:rPr>
              <a:t>reducing miss rate</a:t>
            </a:r>
            <a:r>
              <a:rPr lang="en-US" altLang="zh-TW" sz="2800" smtClean="0">
                <a:ea typeface="PMingLiU" pitchFamily="18" charset="-120"/>
              </a:rPr>
              <a:t> to reduce the penalty of long main memory access times</a:t>
            </a:r>
          </a:p>
          <a:p>
            <a:pPr marL="1146175" lvl="2" indent="-176213">
              <a:spcBef>
                <a:spcPct val="70000"/>
              </a:spcBef>
            </a:pPr>
            <a:r>
              <a:rPr lang="en-US" altLang="zh-TW" sz="2400" smtClean="0">
                <a:ea typeface="PMingLiU" pitchFamily="18" charset="-120"/>
              </a:rPr>
              <a:t>Larger cache with larger block sizes and/or higher associativity</a:t>
            </a:r>
          </a:p>
          <a:p>
            <a:pPr marL="1146175" lvl="2" indent="-176213">
              <a:buFontTx/>
              <a:buNone/>
            </a:pPr>
            <a:endParaRPr lang="en-US" altLang="zh-TW" sz="2400" smtClean="0">
              <a:latin typeface="Comic Sans MS" pitchFamily="66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0878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368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796E41-E27C-4964-BCDE-7C1F1278D0D4}" type="slidenum">
              <a:rPr lang="en-US" altLang="zh-TW" sz="1400">
                <a:latin typeface="Comic Sans MS" pitchFamily="66" charset="0"/>
              </a:rPr>
              <a:pPr/>
              <a:t>118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Key Cache Design Parameters</a:t>
            </a:r>
          </a:p>
        </p:txBody>
      </p:sp>
      <p:graphicFrame>
        <p:nvGraphicFramePr>
          <p:cNvPr id="2505763" name="Group 35"/>
          <p:cNvGraphicFramePr>
            <a:graphicFrameLocks noGrp="1"/>
          </p:cNvGraphicFramePr>
          <p:nvPr>
            <p:ph sz="half" idx="2"/>
          </p:nvPr>
        </p:nvGraphicFramePr>
        <p:xfrm>
          <a:off x="457200" y="1701800"/>
          <a:ext cx="8229600" cy="3902077"/>
        </p:xfrm>
        <a:graphic>
          <a:graphicData uri="http://schemas.openxmlformats.org/drawingml/2006/table">
            <a:tbl>
              <a:tblPr/>
              <a:tblGrid>
                <a:gridCol w="3814763"/>
                <a:gridCol w="2179637"/>
                <a:gridCol w="2235200"/>
              </a:tblGrid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  <a:ea typeface="PMingLiU" pitchFamily="18" charset="-12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L1 typical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L2 typical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5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Total size (blocks)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250 to 2000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4000 to 250,000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Total size (KB)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16 to 64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500 to 8000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Block size (B)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32 to 64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32 to 128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Miss penalty (clocks)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10 to 25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100 to 1000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5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Miss rates  (global for L2)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2% to 5%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PMingLiU" pitchFamily="18" charset="-120"/>
                        </a:rPr>
                        <a:t>0.1% to 2%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799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E03AA6-5218-4C49-AD09-DD8F43B4C9F5}" type="slidenum">
              <a:rPr lang="en-US" altLang="zh-TW" sz="1400">
                <a:latin typeface="Comic Sans MS" pitchFamily="66" charset="0"/>
              </a:rPr>
              <a:pPr/>
              <a:t>119</a:t>
            </a:fld>
            <a:endParaRPr lang="en-US" altLang="zh-TW" sz="1400">
              <a:latin typeface="Comic Sans MS" pitchFamily="66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81713" y="3598863"/>
            <a:ext cx="2819400" cy="2935287"/>
            <a:chOff x="3072" y="2423"/>
            <a:chExt cx="1776" cy="1849"/>
          </a:xfrm>
        </p:grpSpPr>
        <p:sp>
          <p:nvSpPr>
            <p:cNvPr id="2501635" name="Rectangle 3"/>
            <p:cNvSpPr>
              <a:spLocks noChangeArrowheads="1"/>
            </p:cNvSpPr>
            <p:nvPr/>
          </p:nvSpPr>
          <p:spPr bwMode="auto">
            <a:xfrm>
              <a:off x="3408" y="2688"/>
              <a:ext cx="1440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36" name="Rectangle 4"/>
            <p:cNvSpPr>
              <a:spLocks noChangeArrowheads="1"/>
            </p:cNvSpPr>
            <p:nvPr/>
          </p:nvSpPr>
          <p:spPr bwMode="auto">
            <a:xfrm>
              <a:off x="3408" y="2688"/>
              <a:ext cx="1440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7709" name="Text Box 5"/>
            <p:cNvSpPr txBox="1">
              <a:spLocks noChangeArrowheads="1"/>
            </p:cNvSpPr>
            <p:nvPr/>
          </p:nvSpPr>
          <p:spPr bwMode="auto">
            <a:xfrm>
              <a:off x="3360" y="2423"/>
              <a:ext cx="3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j=0</a:t>
              </a:r>
            </a:p>
          </p:txBody>
        </p:sp>
        <p:sp>
          <p:nvSpPr>
            <p:cNvPr id="27710" name="Text Box 6"/>
            <p:cNvSpPr txBox="1">
              <a:spLocks noChangeArrowheads="1"/>
            </p:cNvSpPr>
            <p:nvPr/>
          </p:nvSpPr>
          <p:spPr bwMode="auto">
            <a:xfrm>
              <a:off x="3072" y="2640"/>
              <a:ext cx="3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i=0</a:t>
              </a:r>
            </a:p>
          </p:txBody>
        </p:sp>
        <p:sp>
          <p:nvSpPr>
            <p:cNvPr id="2501639" name="Line 7"/>
            <p:cNvSpPr>
              <a:spLocks noChangeShapeType="1"/>
            </p:cNvSpPr>
            <p:nvPr/>
          </p:nvSpPr>
          <p:spPr bwMode="auto">
            <a:xfrm>
              <a:off x="3696" y="254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01640" name="Line 8"/>
            <p:cNvSpPr>
              <a:spLocks noChangeShapeType="1"/>
            </p:cNvSpPr>
            <p:nvPr/>
          </p:nvSpPr>
          <p:spPr bwMode="auto">
            <a:xfrm>
              <a:off x="3312" y="292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501641" name="Rectangle 9"/>
          <p:cNvSpPr>
            <a:spLocks noChangeArrowheads="1"/>
          </p:cNvSpPr>
          <p:nvPr/>
        </p:nvSpPr>
        <p:spPr bwMode="auto">
          <a:xfrm>
            <a:off x="6615113" y="4705350"/>
            <a:ext cx="2286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501642" name="Rectangle 10"/>
          <p:cNvSpPr>
            <a:spLocks noChangeArrowheads="1"/>
          </p:cNvSpPr>
          <p:nvPr/>
        </p:nvSpPr>
        <p:spPr bwMode="auto">
          <a:xfrm>
            <a:off x="6615113" y="4476750"/>
            <a:ext cx="2286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501643" name="Rectangle 11"/>
          <p:cNvSpPr>
            <a:spLocks noChangeArrowheads="1"/>
          </p:cNvSpPr>
          <p:nvPr/>
        </p:nvSpPr>
        <p:spPr bwMode="auto">
          <a:xfrm>
            <a:off x="4371975" y="1149350"/>
            <a:ext cx="2286000" cy="251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501644" name="Rectangle 12"/>
          <p:cNvSpPr>
            <a:spLocks noChangeArrowheads="1"/>
          </p:cNvSpPr>
          <p:nvPr/>
        </p:nvSpPr>
        <p:spPr bwMode="auto">
          <a:xfrm>
            <a:off x="4371975" y="1149350"/>
            <a:ext cx="2286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7656" name="Rectangle 13"/>
          <p:cNvSpPr>
            <a:spLocks noGrp="1" noChangeArrowheads="1"/>
          </p:cNvSpPr>
          <p:nvPr>
            <p:ph type="title"/>
          </p:nvPr>
        </p:nvSpPr>
        <p:spPr>
          <a:xfrm>
            <a:off x="484188" y="201613"/>
            <a:ext cx="8229600" cy="458787"/>
          </a:xfrm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Reducing Miss rate with programming</a:t>
            </a:r>
          </a:p>
        </p:txBody>
      </p:sp>
      <p:sp>
        <p:nvSpPr>
          <p:cNvPr id="27657" name="Text Box 14"/>
          <p:cNvSpPr txBox="1">
            <a:spLocks noChangeArrowheads="1"/>
          </p:cNvSpPr>
          <p:nvPr/>
        </p:nvSpPr>
        <p:spPr bwMode="auto">
          <a:xfrm>
            <a:off x="4295775" y="84296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j=0</a:t>
            </a:r>
          </a:p>
        </p:txBody>
      </p:sp>
      <p:sp>
        <p:nvSpPr>
          <p:cNvPr id="27658" name="Text Box 15"/>
          <p:cNvSpPr txBox="1">
            <a:spLocks noChangeArrowheads="1"/>
          </p:cNvSpPr>
          <p:nvPr/>
        </p:nvSpPr>
        <p:spPr bwMode="auto">
          <a:xfrm>
            <a:off x="3838575" y="1073150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i=0</a:t>
            </a:r>
          </a:p>
        </p:txBody>
      </p:sp>
      <p:sp>
        <p:nvSpPr>
          <p:cNvPr id="2501648" name="Line 16"/>
          <p:cNvSpPr>
            <a:spLocks noChangeShapeType="1"/>
          </p:cNvSpPr>
          <p:nvPr/>
        </p:nvSpPr>
        <p:spPr bwMode="auto">
          <a:xfrm>
            <a:off x="4829175" y="103505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49" name="Rectangle 17"/>
          <p:cNvSpPr>
            <a:spLocks noChangeArrowheads="1"/>
          </p:cNvSpPr>
          <p:nvPr/>
        </p:nvSpPr>
        <p:spPr bwMode="auto">
          <a:xfrm>
            <a:off x="4371975" y="1377950"/>
            <a:ext cx="2286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501650" name="Rectangle 18"/>
          <p:cNvSpPr>
            <a:spLocks noChangeArrowheads="1"/>
          </p:cNvSpPr>
          <p:nvPr/>
        </p:nvSpPr>
        <p:spPr bwMode="auto">
          <a:xfrm>
            <a:off x="4371975" y="1606550"/>
            <a:ext cx="2286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501651" name="Rectangle 19"/>
          <p:cNvSpPr>
            <a:spLocks noChangeArrowheads="1"/>
          </p:cNvSpPr>
          <p:nvPr/>
        </p:nvSpPr>
        <p:spPr bwMode="auto">
          <a:xfrm>
            <a:off x="4371975" y="1835150"/>
            <a:ext cx="2286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501652" name="Rectangle 20"/>
          <p:cNvSpPr>
            <a:spLocks noChangeArrowheads="1"/>
          </p:cNvSpPr>
          <p:nvPr/>
        </p:nvSpPr>
        <p:spPr bwMode="auto">
          <a:xfrm>
            <a:off x="4371975" y="3435350"/>
            <a:ext cx="2286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501653" name="Line 21"/>
          <p:cNvSpPr>
            <a:spLocks noChangeShapeType="1"/>
          </p:cNvSpPr>
          <p:nvPr/>
        </p:nvSpPr>
        <p:spPr bwMode="auto">
          <a:xfrm>
            <a:off x="4219575" y="153035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 rot="-5400000">
            <a:off x="4148138" y="2711450"/>
            <a:ext cx="914400" cy="76200"/>
            <a:chOff x="3984" y="1872"/>
            <a:chExt cx="576" cy="48"/>
          </a:xfrm>
        </p:grpSpPr>
        <p:sp>
          <p:nvSpPr>
            <p:cNvPr id="2501655" name="Rectangle 23"/>
            <p:cNvSpPr>
              <a:spLocks noChangeArrowheads="1"/>
            </p:cNvSpPr>
            <p:nvPr/>
          </p:nvSpPr>
          <p:spPr bwMode="auto">
            <a:xfrm>
              <a:off x="4080" y="1872"/>
              <a:ext cx="48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56" name="Rectangle 24"/>
            <p:cNvSpPr>
              <a:spLocks noChangeArrowheads="1"/>
            </p:cNvSpPr>
            <p:nvPr/>
          </p:nvSpPr>
          <p:spPr bwMode="auto">
            <a:xfrm>
              <a:off x="4176" y="1872"/>
              <a:ext cx="48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57" name="Rectangle 25"/>
            <p:cNvSpPr>
              <a:spLocks noChangeArrowheads="1"/>
            </p:cNvSpPr>
            <p:nvPr/>
          </p:nvSpPr>
          <p:spPr bwMode="auto">
            <a:xfrm>
              <a:off x="4320" y="1872"/>
              <a:ext cx="48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58" name="Rectangle 26"/>
            <p:cNvSpPr>
              <a:spLocks noChangeArrowheads="1"/>
            </p:cNvSpPr>
            <p:nvPr/>
          </p:nvSpPr>
          <p:spPr bwMode="auto">
            <a:xfrm>
              <a:off x="4512" y="1872"/>
              <a:ext cx="48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59" name="Rectangle 27"/>
            <p:cNvSpPr>
              <a:spLocks noChangeArrowheads="1"/>
            </p:cNvSpPr>
            <p:nvPr/>
          </p:nvSpPr>
          <p:spPr bwMode="auto">
            <a:xfrm>
              <a:off x="3984" y="1872"/>
              <a:ext cx="48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</p:grpSp>
      <p:sp>
        <p:nvSpPr>
          <p:cNvPr id="2501660" name="Line 28"/>
          <p:cNvSpPr>
            <a:spLocks noChangeShapeType="1"/>
          </p:cNvSpPr>
          <p:nvPr/>
        </p:nvSpPr>
        <p:spPr bwMode="auto">
          <a:xfrm flipV="1">
            <a:off x="4600575" y="1225550"/>
            <a:ext cx="228600" cy="2133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61" name="Line 29"/>
          <p:cNvSpPr>
            <a:spLocks noChangeShapeType="1"/>
          </p:cNvSpPr>
          <p:nvPr/>
        </p:nvSpPr>
        <p:spPr bwMode="auto">
          <a:xfrm>
            <a:off x="4829175" y="1225550"/>
            <a:ext cx="0" cy="2286000"/>
          </a:xfrm>
          <a:prstGeom prst="line">
            <a:avLst/>
          </a:prstGeom>
          <a:noFill/>
          <a:ln w="101600">
            <a:solidFill>
              <a:srgbClr val="FF6600">
                <a:alpha val="56000"/>
              </a:srgb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62" name="Line 30"/>
          <p:cNvSpPr>
            <a:spLocks noChangeShapeType="1"/>
          </p:cNvSpPr>
          <p:nvPr/>
        </p:nvSpPr>
        <p:spPr bwMode="auto">
          <a:xfrm flipV="1">
            <a:off x="4829175" y="1225550"/>
            <a:ext cx="228600" cy="2133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63" name="Line 31"/>
          <p:cNvSpPr>
            <a:spLocks noChangeShapeType="1"/>
          </p:cNvSpPr>
          <p:nvPr/>
        </p:nvSpPr>
        <p:spPr bwMode="auto">
          <a:xfrm>
            <a:off x="5057775" y="1225550"/>
            <a:ext cx="0" cy="2286000"/>
          </a:xfrm>
          <a:prstGeom prst="line">
            <a:avLst/>
          </a:prstGeom>
          <a:noFill/>
          <a:ln w="101600">
            <a:solidFill>
              <a:srgbClr val="FF6600">
                <a:alpha val="56000"/>
              </a:srgb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64" name="Line 32"/>
          <p:cNvSpPr>
            <a:spLocks noChangeShapeType="1"/>
          </p:cNvSpPr>
          <p:nvPr/>
        </p:nvSpPr>
        <p:spPr bwMode="auto">
          <a:xfrm flipV="1">
            <a:off x="5057775" y="1225550"/>
            <a:ext cx="228600" cy="2133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65" name="Line 33"/>
          <p:cNvSpPr>
            <a:spLocks noChangeShapeType="1"/>
          </p:cNvSpPr>
          <p:nvPr/>
        </p:nvSpPr>
        <p:spPr bwMode="auto">
          <a:xfrm>
            <a:off x="5286375" y="1225550"/>
            <a:ext cx="0" cy="2286000"/>
          </a:xfrm>
          <a:prstGeom prst="line">
            <a:avLst/>
          </a:prstGeom>
          <a:noFill/>
          <a:ln w="101600">
            <a:solidFill>
              <a:srgbClr val="FF6600">
                <a:alpha val="56000"/>
              </a:srgb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66" name="Line 34"/>
          <p:cNvSpPr>
            <a:spLocks noChangeShapeType="1"/>
          </p:cNvSpPr>
          <p:nvPr/>
        </p:nvSpPr>
        <p:spPr bwMode="auto">
          <a:xfrm flipV="1">
            <a:off x="5286375" y="1225550"/>
            <a:ext cx="228600" cy="2133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591175" y="2597150"/>
            <a:ext cx="914400" cy="76200"/>
            <a:chOff x="3984" y="1872"/>
            <a:chExt cx="576" cy="48"/>
          </a:xfrm>
        </p:grpSpPr>
        <p:sp>
          <p:nvSpPr>
            <p:cNvPr id="2501668" name="Rectangle 36"/>
            <p:cNvSpPr>
              <a:spLocks noChangeArrowheads="1"/>
            </p:cNvSpPr>
            <p:nvPr/>
          </p:nvSpPr>
          <p:spPr bwMode="auto">
            <a:xfrm>
              <a:off x="4080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69" name="Rectangle 37"/>
            <p:cNvSpPr>
              <a:spLocks noChangeArrowheads="1"/>
            </p:cNvSpPr>
            <p:nvPr/>
          </p:nvSpPr>
          <p:spPr bwMode="auto">
            <a:xfrm>
              <a:off x="4176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70" name="Rectangle 38"/>
            <p:cNvSpPr>
              <a:spLocks noChangeArrowheads="1"/>
            </p:cNvSpPr>
            <p:nvPr/>
          </p:nvSpPr>
          <p:spPr bwMode="auto">
            <a:xfrm>
              <a:off x="4320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71" name="Rectangle 39"/>
            <p:cNvSpPr>
              <a:spLocks noChangeArrowheads="1"/>
            </p:cNvSpPr>
            <p:nvPr/>
          </p:nvSpPr>
          <p:spPr bwMode="auto">
            <a:xfrm>
              <a:off x="4512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72" name="Rectangle 40"/>
            <p:cNvSpPr>
              <a:spLocks noChangeArrowheads="1"/>
            </p:cNvSpPr>
            <p:nvPr/>
          </p:nvSpPr>
          <p:spPr bwMode="auto">
            <a:xfrm>
              <a:off x="3984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</p:grpSp>
      <p:sp>
        <p:nvSpPr>
          <p:cNvPr id="2501673" name="Line 41"/>
          <p:cNvSpPr>
            <a:spLocks noChangeShapeType="1"/>
          </p:cNvSpPr>
          <p:nvPr/>
        </p:nvSpPr>
        <p:spPr bwMode="auto">
          <a:xfrm>
            <a:off x="4600575" y="1225550"/>
            <a:ext cx="0" cy="2286000"/>
          </a:xfrm>
          <a:prstGeom prst="line">
            <a:avLst/>
          </a:prstGeom>
          <a:noFill/>
          <a:ln w="101600">
            <a:solidFill>
              <a:srgbClr val="FF6600">
                <a:alpha val="56000"/>
              </a:srgb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74" name="Rectangle 42"/>
          <p:cNvSpPr>
            <a:spLocks noChangeArrowheads="1"/>
          </p:cNvSpPr>
          <p:nvPr/>
        </p:nvSpPr>
        <p:spPr bwMode="auto">
          <a:xfrm>
            <a:off x="6615113" y="4248150"/>
            <a:ext cx="22860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501675" name="Line 43"/>
          <p:cNvSpPr>
            <a:spLocks noChangeShapeType="1"/>
          </p:cNvSpPr>
          <p:nvPr/>
        </p:nvSpPr>
        <p:spPr bwMode="auto">
          <a:xfrm rot="-5400000">
            <a:off x="7796213" y="3143250"/>
            <a:ext cx="0" cy="2057400"/>
          </a:xfrm>
          <a:prstGeom prst="line">
            <a:avLst/>
          </a:prstGeom>
          <a:noFill/>
          <a:ln w="101600">
            <a:solidFill>
              <a:srgbClr val="FF6600">
                <a:alpha val="56000"/>
              </a:srgb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76" name="Line 44"/>
          <p:cNvSpPr>
            <a:spLocks noChangeShapeType="1"/>
          </p:cNvSpPr>
          <p:nvPr/>
        </p:nvSpPr>
        <p:spPr bwMode="auto">
          <a:xfrm flipV="1">
            <a:off x="6767513" y="4171950"/>
            <a:ext cx="1905000" cy="228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77" name="Line 45"/>
          <p:cNvSpPr>
            <a:spLocks noChangeShapeType="1"/>
          </p:cNvSpPr>
          <p:nvPr/>
        </p:nvSpPr>
        <p:spPr bwMode="auto">
          <a:xfrm rot="-5400000">
            <a:off x="7796213" y="3371850"/>
            <a:ext cx="0" cy="2057400"/>
          </a:xfrm>
          <a:prstGeom prst="line">
            <a:avLst/>
          </a:prstGeom>
          <a:noFill/>
          <a:ln w="101600">
            <a:solidFill>
              <a:srgbClr val="FF6600">
                <a:alpha val="56000"/>
              </a:srgb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78" name="Line 46"/>
          <p:cNvSpPr>
            <a:spLocks noChangeShapeType="1"/>
          </p:cNvSpPr>
          <p:nvPr/>
        </p:nvSpPr>
        <p:spPr bwMode="auto">
          <a:xfrm flipV="1">
            <a:off x="6767513" y="4400550"/>
            <a:ext cx="1905000" cy="228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79" name="Line 47"/>
          <p:cNvSpPr>
            <a:spLocks noChangeShapeType="1"/>
          </p:cNvSpPr>
          <p:nvPr/>
        </p:nvSpPr>
        <p:spPr bwMode="auto">
          <a:xfrm rot="-5400000">
            <a:off x="7796213" y="3600450"/>
            <a:ext cx="0" cy="2057400"/>
          </a:xfrm>
          <a:prstGeom prst="line">
            <a:avLst/>
          </a:prstGeom>
          <a:noFill/>
          <a:ln w="101600">
            <a:solidFill>
              <a:srgbClr val="FF6600">
                <a:alpha val="56000"/>
              </a:srgb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80" name="Line 48"/>
          <p:cNvSpPr>
            <a:spLocks noChangeShapeType="1"/>
          </p:cNvSpPr>
          <p:nvPr/>
        </p:nvSpPr>
        <p:spPr bwMode="auto">
          <a:xfrm flipV="1">
            <a:off x="6767513" y="4629150"/>
            <a:ext cx="1905000" cy="228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81" name="Line 49"/>
          <p:cNvSpPr>
            <a:spLocks noChangeShapeType="1"/>
          </p:cNvSpPr>
          <p:nvPr/>
        </p:nvSpPr>
        <p:spPr bwMode="auto">
          <a:xfrm rot="-5400000">
            <a:off x="7796213" y="3829050"/>
            <a:ext cx="0" cy="2057400"/>
          </a:xfrm>
          <a:prstGeom prst="line">
            <a:avLst/>
          </a:prstGeom>
          <a:noFill/>
          <a:ln w="101600">
            <a:solidFill>
              <a:srgbClr val="FF6600">
                <a:alpha val="56000"/>
              </a:srgb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1682" name="Line 50"/>
          <p:cNvSpPr>
            <a:spLocks noChangeShapeType="1"/>
          </p:cNvSpPr>
          <p:nvPr/>
        </p:nvSpPr>
        <p:spPr bwMode="auto">
          <a:xfrm flipV="1">
            <a:off x="6767513" y="4857750"/>
            <a:ext cx="1905000" cy="228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 rot="-5400000">
            <a:off x="7339013" y="5581650"/>
            <a:ext cx="914400" cy="76200"/>
            <a:chOff x="3984" y="1872"/>
            <a:chExt cx="576" cy="48"/>
          </a:xfrm>
        </p:grpSpPr>
        <p:sp>
          <p:nvSpPr>
            <p:cNvPr id="2501684" name="Rectangle 52"/>
            <p:cNvSpPr>
              <a:spLocks noChangeArrowheads="1"/>
            </p:cNvSpPr>
            <p:nvPr/>
          </p:nvSpPr>
          <p:spPr bwMode="auto">
            <a:xfrm>
              <a:off x="4080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85" name="Rectangle 53"/>
            <p:cNvSpPr>
              <a:spLocks noChangeArrowheads="1"/>
            </p:cNvSpPr>
            <p:nvPr/>
          </p:nvSpPr>
          <p:spPr bwMode="auto">
            <a:xfrm>
              <a:off x="4176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86" name="Rectangle 54"/>
            <p:cNvSpPr>
              <a:spLocks noChangeArrowheads="1"/>
            </p:cNvSpPr>
            <p:nvPr/>
          </p:nvSpPr>
          <p:spPr bwMode="auto">
            <a:xfrm>
              <a:off x="4320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87" name="Rectangle 55"/>
            <p:cNvSpPr>
              <a:spLocks noChangeArrowheads="1"/>
            </p:cNvSpPr>
            <p:nvPr/>
          </p:nvSpPr>
          <p:spPr bwMode="auto">
            <a:xfrm>
              <a:off x="4512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01688" name="Rectangle 56"/>
            <p:cNvSpPr>
              <a:spLocks noChangeArrowheads="1"/>
            </p:cNvSpPr>
            <p:nvPr/>
          </p:nvSpPr>
          <p:spPr bwMode="auto">
            <a:xfrm>
              <a:off x="3984" y="1872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</p:grpSp>
      <p:sp>
        <p:nvSpPr>
          <p:cNvPr id="2501689" name="Rectangle 57"/>
          <p:cNvSpPr>
            <a:spLocks noChangeArrowheads="1"/>
          </p:cNvSpPr>
          <p:nvPr/>
        </p:nvSpPr>
        <p:spPr bwMode="auto">
          <a:xfrm>
            <a:off x="277813" y="673100"/>
            <a:ext cx="3394075" cy="80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l" defTabSz="820738">
              <a:defRPr/>
            </a:pPr>
            <a:r>
              <a:rPr lang="en-US" altLang="zh-TW" sz="1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新細明體" pitchFamily="18" charset="-120"/>
              </a:rPr>
              <a:t>Examples:</a:t>
            </a:r>
          </a:p>
          <a:p>
            <a:pPr marL="409575" lvl="1" algn="l" defTabSz="820738">
              <a:defRPr/>
            </a:pPr>
            <a:r>
              <a:rPr lang="en-US" altLang="zh-TW" sz="1600">
                <a:latin typeface="Trebuchet MS" pitchFamily="34" charset="0"/>
                <a:ea typeface="新細明體" pitchFamily="18" charset="-120"/>
              </a:rPr>
              <a:t>cold cache, 4-byte words, 4-word cache blocks</a:t>
            </a:r>
          </a:p>
        </p:txBody>
      </p:sp>
      <p:sp>
        <p:nvSpPr>
          <p:cNvPr id="27686" name="Text Box 58"/>
          <p:cNvSpPr txBox="1">
            <a:spLocks noChangeArrowheads="1"/>
          </p:cNvSpPr>
          <p:nvPr/>
        </p:nvSpPr>
        <p:spPr bwMode="auto">
          <a:xfrm>
            <a:off x="138113" y="4168775"/>
            <a:ext cx="3635375" cy="2044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int sumarrayrows(int a[M][N])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{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int i, j, sum = 0;</a:t>
            </a:r>
          </a:p>
          <a:p>
            <a:pPr algn="l"/>
            <a:endParaRPr lang="en-US" altLang="zh-TW" sz="1400">
              <a:latin typeface="Courier New" pitchFamily="49" charset="0"/>
              <a:ea typeface="PMingLiU" pitchFamily="18" charset="-120"/>
            </a:endParaRP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for (i = 0; i &lt; M; i++)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    for (j = 0; j &lt; N; j++)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        sum += a[i][j];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return sum;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}</a:t>
            </a:r>
          </a:p>
        </p:txBody>
      </p:sp>
      <p:sp>
        <p:nvSpPr>
          <p:cNvPr id="27687" name="Text Box 59"/>
          <p:cNvSpPr txBox="1">
            <a:spLocks noChangeArrowheads="1"/>
          </p:cNvSpPr>
          <p:nvPr/>
        </p:nvSpPr>
        <p:spPr bwMode="auto">
          <a:xfrm>
            <a:off x="138113" y="1612900"/>
            <a:ext cx="3635375" cy="2046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int sumarraycols(int a[M][N])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{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int i, j, sum = 0;</a:t>
            </a:r>
          </a:p>
          <a:p>
            <a:pPr algn="l"/>
            <a:endParaRPr lang="en-US" altLang="zh-TW" sz="1400">
              <a:latin typeface="Courier New" pitchFamily="49" charset="0"/>
              <a:ea typeface="PMingLiU" pitchFamily="18" charset="-120"/>
            </a:endParaRP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for (j = 0; j &lt; N; j++)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    for (i = 0; i &lt; M; i++)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        sum += a[i][j];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    return sum;</a:t>
            </a:r>
          </a:p>
          <a:p>
            <a:pPr algn="l"/>
            <a:r>
              <a:rPr lang="en-US" altLang="zh-TW" sz="1400">
                <a:latin typeface="Courier New" pitchFamily="49" charset="0"/>
                <a:ea typeface="PMingLiU" pitchFamily="18" charset="-120"/>
              </a:rPr>
              <a:t>}</a:t>
            </a:r>
          </a:p>
        </p:txBody>
      </p:sp>
      <p:sp>
        <p:nvSpPr>
          <p:cNvPr id="27688" name="Text Box 60"/>
          <p:cNvSpPr txBox="1">
            <a:spLocks noChangeArrowheads="1"/>
          </p:cNvSpPr>
          <p:nvPr/>
        </p:nvSpPr>
        <p:spPr bwMode="auto">
          <a:xfrm>
            <a:off x="1143000" y="6319838"/>
            <a:ext cx="12350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latin typeface="Helvetica" pitchFamily="34" charset="0"/>
                <a:ea typeface="PMingLiU" pitchFamily="18" charset="-120"/>
              </a:rPr>
              <a:t>Miss rate =</a:t>
            </a:r>
          </a:p>
        </p:txBody>
      </p:sp>
      <p:sp>
        <p:nvSpPr>
          <p:cNvPr id="2501693" name="Text Box 61"/>
          <p:cNvSpPr txBox="1">
            <a:spLocks noChangeArrowheads="1"/>
          </p:cNvSpPr>
          <p:nvPr/>
        </p:nvSpPr>
        <p:spPr bwMode="auto">
          <a:xfrm>
            <a:off x="2320925" y="6324600"/>
            <a:ext cx="2209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41029" tIns="41029" rIns="41029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TW" altLang="en-US" sz="1600" dirty="0">
                <a:solidFill>
                  <a:srgbClr val="FF0000"/>
                </a:solidFill>
                <a:latin typeface="PMingLiU" pitchFamily="18" charset="-120"/>
                <a:ea typeface="PMingLiU" pitchFamily="18" charset="-120"/>
              </a:rPr>
              <a:t>～</a:t>
            </a:r>
            <a:r>
              <a:rPr lang="en-US" altLang="zh-TW" sz="1600" dirty="0">
                <a:solidFill>
                  <a:srgbClr val="FF0000"/>
                </a:solidFill>
                <a:latin typeface="Helvetica" pitchFamily="34" charset="0"/>
                <a:ea typeface="PMingLiU" pitchFamily="18" charset="-120"/>
              </a:rPr>
              <a:t>1/N</a:t>
            </a:r>
          </a:p>
        </p:txBody>
      </p:sp>
      <p:sp>
        <p:nvSpPr>
          <p:cNvPr id="2501694" name="Text Box 62"/>
          <p:cNvSpPr txBox="1">
            <a:spLocks noChangeArrowheads="1"/>
          </p:cNvSpPr>
          <p:nvPr/>
        </p:nvSpPr>
        <p:spPr bwMode="auto">
          <a:xfrm>
            <a:off x="1828800" y="3733800"/>
            <a:ext cx="865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1029" tIns="41029" rIns="41029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TW" altLang="en-US" sz="1600">
                <a:solidFill>
                  <a:srgbClr val="FF0000"/>
                </a:solidFill>
                <a:latin typeface="PMingLiU" pitchFamily="18" charset="-120"/>
                <a:ea typeface="PMingLiU" pitchFamily="18" charset="-120"/>
              </a:rPr>
              <a:t>～ </a:t>
            </a:r>
            <a:r>
              <a:rPr lang="en-US" altLang="zh-TW" sz="1600">
                <a:solidFill>
                  <a:srgbClr val="FF0000"/>
                </a:solidFill>
                <a:latin typeface="Helvetica" pitchFamily="34" charset="0"/>
                <a:ea typeface="PMingLiU" pitchFamily="18" charset="-120"/>
              </a:rPr>
              <a:t>100%</a:t>
            </a:r>
          </a:p>
        </p:txBody>
      </p:sp>
      <p:sp>
        <p:nvSpPr>
          <p:cNvPr id="27691" name="Text Box 63"/>
          <p:cNvSpPr txBox="1">
            <a:spLocks noChangeArrowheads="1"/>
          </p:cNvSpPr>
          <p:nvPr/>
        </p:nvSpPr>
        <p:spPr bwMode="auto">
          <a:xfrm>
            <a:off x="692150" y="3697288"/>
            <a:ext cx="1304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latin typeface="Helvetica" pitchFamily="34" charset="0"/>
                <a:ea typeface="PMingLiU" pitchFamily="18" charset="-120"/>
              </a:rPr>
              <a:t>Miss rate = </a:t>
            </a:r>
          </a:p>
        </p:txBody>
      </p:sp>
    </p:spTree>
    <p:extLst>
      <p:ext uri="{BB962C8B-B14F-4D97-AF65-F5344CB8AC3E}">
        <p14:creationId xmlns:p14="http://schemas.microsoft.com/office/powerpoint/2010/main" val="4106249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0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0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0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0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0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0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0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0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0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50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0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0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50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0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50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0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50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0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50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1641" grpId="0" animBg="1"/>
      <p:bldP spid="2501642" grpId="0" animBg="1"/>
      <p:bldP spid="2501649" grpId="0" animBg="1"/>
      <p:bldP spid="2501650" grpId="0" animBg="1"/>
      <p:bldP spid="2501651" grpId="0" animBg="1"/>
      <p:bldP spid="2501652" grpId="0" animBg="1"/>
      <p:bldP spid="2501674" grpId="0" animBg="1"/>
      <p:bldP spid="2501693" grpId="0" autoUpdateAnimBg="0"/>
      <p:bldP spid="250169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71EF-CA1C-46CF-837D-18AE6C75F088}" type="slidenum">
              <a:rPr lang="en-US"/>
              <a:pPr/>
              <a:t>12</a:t>
            </a:fld>
            <a:endParaRPr lang="en-US"/>
          </a:p>
        </p:txBody>
      </p:sp>
      <p:sp>
        <p:nvSpPr>
          <p:cNvPr id="228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52400"/>
            <a:ext cx="8382000" cy="471488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Cache Organization &amp; Placement Strategies</a:t>
            </a:r>
            <a:endParaRPr lang="en-US" sz="48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28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257800"/>
          </a:xfrm>
          <a:noFill/>
          <a:ln/>
        </p:spPr>
        <p:txBody>
          <a:bodyPr lIns="92075" tIns="46038" rIns="92075" bIns="46038"/>
          <a:lstStyle/>
          <a:p>
            <a:pPr marL="533400" indent="-533400"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FF"/>
                </a:solidFill>
              </a:rPr>
              <a:t>Fully associative cache:</a:t>
            </a:r>
            <a:r>
              <a:rPr lang="en-US" sz="2200" dirty="0"/>
              <a:t>  A block can be placed anywhere in cache.</a:t>
            </a:r>
          </a:p>
          <a:p>
            <a:pPr marL="914400" lvl="1" indent="-457200"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000" dirty="0"/>
              <a:t>Advantage: No restriction on the placement of blocks. Any combination of blocks can be simultaneously present in the cache.</a:t>
            </a:r>
          </a:p>
          <a:p>
            <a:pPr marL="914400" lvl="1" indent="-457200"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000" dirty="0"/>
              <a:t>Disadvantage: Costly (hardware and time) to search for a block in the cache</a:t>
            </a:r>
          </a:p>
          <a:p>
            <a:pPr marL="533400" indent="-533400"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200" b="1" dirty="0">
                <a:solidFill>
                  <a:srgbClr val="0000FF"/>
                </a:solidFill>
              </a:rPr>
              <a:t>Set associative cache:</a:t>
            </a:r>
            <a:r>
              <a:rPr lang="en-US" sz="2200" dirty="0"/>
              <a:t>  A block can be placed in a restricted set of places, or cache block frames.   A set is a group of block frames in the cache.   A block is first mapped onto the set and then it can be placed anywhere within the set.   The set in this case is chosen by:</a:t>
            </a:r>
          </a:p>
          <a:p>
            <a:pPr marL="533400" indent="-533400">
              <a:spcBef>
                <a:spcPct val="35000"/>
              </a:spcBef>
              <a:buFontTx/>
              <a:buNone/>
            </a:pPr>
            <a:r>
              <a:rPr lang="en-US" sz="2200" b="1" dirty="0">
                <a:solidFill>
                  <a:srgbClr val="A50021"/>
                </a:solidFill>
              </a:rPr>
              <a:t>            (Block address)  MOD  (Number of sets in cache)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000" dirty="0"/>
              <a:t>If there are  </a:t>
            </a:r>
            <a:r>
              <a:rPr lang="en-US" sz="2000" i="1" dirty="0">
                <a:solidFill>
                  <a:schemeClr val="accent2"/>
                </a:solidFill>
              </a:rPr>
              <a:t>n</a:t>
            </a:r>
            <a:r>
              <a:rPr lang="en-US" sz="2000" dirty="0"/>
              <a:t>  blocks in a set the cache placement is called  </a:t>
            </a:r>
            <a:r>
              <a:rPr lang="en-US" sz="2000" i="1" dirty="0">
                <a:solidFill>
                  <a:schemeClr val="accent2"/>
                </a:solidFill>
              </a:rPr>
              <a:t>n</a:t>
            </a:r>
            <a:r>
              <a:rPr lang="en-US" sz="2000" dirty="0"/>
              <a:t>-way set-associative, or n-associative.</a:t>
            </a:r>
          </a:p>
          <a:p>
            <a:pPr lvl="1"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000" dirty="0"/>
              <a:t>A good compromise between direct mapped and fully associative caches (most processors use this method).</a:t>
            </a:r>
          </a:p>
        </p:txBody>
      </p:sp>
    </p:spTree>
    <p:extLst>
      <p:ext uri="{BB962C8B-B14F-4D97-AF65-F5344CB8AC3E}">
        <p14:creationId xmlns:p14="http://schemas.microsoft.com/office/powerpoint/2010/main" val="403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A906B5-BD9B-45DA-BC82-3BD2AC80F037}" type="slidenum">
              <a:rPr lang="en-US" altLang="zh-TW" sz="1400">
                <a:latin typeface="Comic Sans MS" pitchFamily="66" charset="0"/>
              </a:rPr>
              <a:pPr/>
              <a:t>120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8675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48A91FB-6A1D-4329-90AB-B5E54DE16605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120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531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381000"/>
            <a:ext cx="8001000" cy="5638800"/>
          </a:xfrm>
        </p:spPr>
        <p:txBody>
          <a:bodyPr>
            <a:normAutofit/>
          </a:bodyPr>
          <a:lstStyle/>
          <a:p>
            <a:pPr>
              <a:spcBef>
                <a:spcPct val="150000"/>
              </a:spcBef>
            </a:pPr>
            <a:r>
              <a:rPr lang="en-US" altLang="zh-TW" sz="3200" b="1" u="sng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  <a:t/>
            </a:r>
            <a:br>
              <a:rPr lang="en-US" altLang="zh-TW" sz="3200" b="1" u="sng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</a:br>
            <a:r>
              <a:rPr lang="en-US" altLang="zh-TW" sz="6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parajita" pitchFamily="34" charset="0"/>
                <a:ea typeface="PMingLiU" pitchFamily="18" charset="-120"/>
                <a:cs typeface="Aparajita" pitchFamily="34" charset="0"/>
              </a:rPr>
              <a:t>Reducing Miss Penalty</a:t>
            </a:r>
            <a:br>
              <a:rPr lang="en-US" altLang="zh-TW" sz="6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parajita" pitchFamily="34" charset="0"/>
                <a:ea typeface="PMingLiU" pitchFamily="18" charset="-120"/>
                <a:cs typeface="Aparajita" pitchFamily="34" charset="0"/>
              </a:rPr>
            </a:br>
            <a:r>
              <a:rPr lang="en-US" altLang="zh-TW" sz="3200" b="1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  <a:t/>
            </a:r>
            <a:br>
              <a:rPr lang="en-US" altLang="zh-TW" sz="3200" b="1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</a:br>
            <a:endParaRPr lang="en-US" altLang="zh-TW" sz="3200" b="1" dirty="0" smtClean="0">
              <a:solidFill>
                <a:srgbClr val="002060"/>
              </a:solidFill>
              <a:latin typeface="Aparajita" pitchFamily="34" charset="0"/>
              <a:ea typeface="PMingLiU" pitchFamily="18" charset="-12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47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D28EBF-9F5C-4A0E-A967-BC9DD0FA007C}" type="slidenum">
              <a:rPr lang="en-US" altLang="zh-TW" sz="1400">
                <a:latin typeface="Comic Sans MS" pitchFamily="66" charset="0"/>
              </a:rPr>
              <a:pPr/>
              <a:t>121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9699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D0EBB58-E70F-4AF9-9B43-1234AA2791E7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121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609600"/>
          </a:xfrm>
          <a:noFill/>
        </p:spPr>
        <p:txBody>
          <a:bodyPr lIns="92075" tIns="46038" rIns="92075" bIns="46038" anchor="t">
            <a:normAutofit fontScale="90000"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The cost of a cache miss</a:t>
            </a:r>
          </a:p>
        </p:txBody>
      </p:sp>
      <p:sp>
        <p:nvSpPr>
          <p:cNvPr id="2355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066800"/>
            <a:ext cx="8216900" cy="22098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r>
              <a:rPr lang="en-US" altLang="zh-TW" smtClean="0">
                <a:ea typeface="PMingLiU" pitchFamily="18" charset="-120"/>
              </a:rPr>
              <a:t>For a memory access, assume: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1 clock cycle to send address to memory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25 clock cycles for each DRAM access</a:t>
            </a:r>
            <a:br>
              <a:rPr lang="en-US" altLang="zh-TW" smtClean="0">
                <a:ea typeface="PMingLiU" pitchFamily="18" charset="-120"/>
              </a:rPr>
            </a:br>
            <a:r>
              <a:rPr lang="en-US" altLang="zh-TW" smtClean="0">
                <a:ea typeface="PMingLiU" pitchFamily="18" charset="-120"/>
              </a:rPr>
              <a:t>(clock cycle 2ns, 50 ns access time)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1 clock cycle to send each resulting data word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" y="1828800"/>
            <a:ext cx="1981200" cy="1323975"/>
            <a:chOff x="96" y="1152"/>
            <a:chExt cx="1248" cy="834"/>
          </a:xfrm>
        </p:grpSpPr>
        <p:sp>
          <p:nvSpPr>
            <p:cNvPr id="29704" name="Text Box 5"/>
            <p:cNvSpPr txBox="1">
              <a:spLocks noChangeArrowheads="1"/>
            </p:cNvSpPr>
            <p:nvPr/>
          </p:nvSpPr>
          <p:spPr bwMode="auto">
            <a:xfrm>
              <a:off x="96" y="1152"/>
              <a:ext cx="1014" cy="8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10000"/>
                </a:spcBef>
              </a:pPr>
              <a:r>
                <a:rPr lang="en-US" altLang="zh-TW" sz="2000" b="0">
                  <a:latin typeface="Arial" pitchFamily="34" charset="0"/>
                  <a:ea typeface="PMingLiU" pitchFamily="18" charset="-120"/>
                </a:rPr>
                <a:t>This actually</a:t>
              </a:r>
              <a:br>
                <a:rPr lang="en-US" altLang="zh-TW" sz="2000" b="0">
                  <a:latin typeface="Arial" pitchFamily="34" charset="0"/>
                  <a:ea typeface="PMingLiU" pitchFamily="18" charset="-120"/>
                </a:rPr>
              </a:br>
              <a:r>
                <a:rPr lang="en-US" altLang="zh-TW" sz="2000" b="0">
                  <a:latin typeface="Arial" pitchFamily="34" charset="0"/>
                  <a:ea typeface="PMingLiU" pitchFamily="18" charset="-120"/>
                </a:rPr>
                <a:t>depends on</a:t>
              </a:r>
              <a:br>
                <a:rPr lang="en-US" altLang="zh-TW" sz="2000" b="0">
                  <a:latin typeface="Arial" pitchFamily="34" charset="0"/>
                  <a:ea typeface="PMingLiU" pitchFamily="18" charset="-120"/>
                </a:rPr>
              </a:br>
              <a:r>
                <a:rPr lang="en-US" altLang="zh-TW" sz="2000" b="0">
                  <a:latin typeface="Arial" pitchFamily="34" charset="0"/>
                  <a:ea typeface="PMingLiU" pitchFamily="18" charset="-120"/>
                </a:rPr>
                <a:t>the bus</a:t>
              </a:r>
              <a:br>
                <a:rPr lang="en-US" altLang="zh-TW" sz="2000" b="0">
                  <a:latin typeface="Arial" pitchFamily="34" charset="0"/>
                  <a:ea typeface="PMingLiU" pitchFamily="18" charset="-120"/>
                </a:rPr>
              </a:br>
              <a:r>
                <a:rPr lang="en-US" altLang="zh-TW" sz="2000" b="0">
                  <a:latin typeface="Arial" pitchFamily="34" charset="0"/>
                  <a:ea typeface="PMingLiU" pitchFamily="18" charset="-120"/>
                </a:rPr>
                <a:t>speed</a:t>
              </a:r>
            </a:p>
          </p:txBody>
        </p:sp>
        <p:sp>
          <p:nvSpPr>
            <p:cNvPr id="2355206" name="Line 6"/>
            <p:cNvSpPr>
              <a:spLocks noChangeShapeType="1"/>
            </p:cNvSpPr>
            <p:nvPr/>
          </p:nvSpPr>
          <p:spPr bwMode="auto">
            <a:xfrm flipV="1">
              <a:off x="1104" y="1152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207" name="Line 7"/>
            <p:cNvSpPr>
              <a:spLocks noChangeShapeType="1"/>
            </p:cNvSpPr>
            <p:nvPr/>
          </p:nvSpPr>
          <p:spPr bwMode="auto">
            <a:xfrm>
              <a:off x="1104" y="1584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55208" name="Rectangle 8"/>
          <p:cNvSpPr>
            <a:spLocks noChangeArrowheads="1"/>
          </p:cNvSpPr>
          <p:nvPr/>
        </p:nvSpPr>
        <p:spPr bwMode="auto">
          <a:xfrm>
            <a:off x="1600200" y="3429000"/>
            <a:ext cx="82169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TW" sz="2800" b="0">
                <a:ea typeface="PMingLiU" pitchFamily="18" charset="-120"/>
              </a:rPr>
              <a:t>Miss access time (4-word block)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b="0">
                <a:ea typeface="PMingLiU" pitchFamily="18" charset="-120"/>
              </a:rPr>
              <a:t>4 x (Address + access + sending data word)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altLang="zh-TW" b="0">
                <a:ea typeface="PMingLiU" pitchFamily="18" charset="-120"/>
              </a:rPr>
              <a:t>4 x (1 + 25 + 1) = 108</a:t>
            </a:r>
            <a:br>
              <a:rPr lang="en-US" altLang="zh-TW" b="0">
                <a:ea typeface="PMingLiU" pitchFamily="18" charset="-120"/>
              </a:rPr>
            </a:br>
            <a:r>
              <a:rPr lang="en-US" altLang="zh-TW" b="0">
                <a:ea typeface="PMingLiU" pitchFamily="18" charset="-120"/>
              </a:rPr>
              <a:t>= 108 cycles for each miss</a:t>
            </a:r>
          </a:p>
        </p:txBody>
      </p:sp>
    </p:spTree>
    <p:extLst>
      <p:ext uri="{BB962C8B-B14F-4D97-AF65-F5344CB8AC3E}">
        <p14:creationId xmlns:p14="http://schemas.microsoft.com/office/powerpoint/2010/main" val="411348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03" grpId="0" autoUpdateAnimBg="0"/>
      <p:bldP spid="2355208" grpId="0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31025C-8A43-4737-A1B7-CA1754D7C678}" type="slidenum">
              <a:rPr lang="en-US" altLang="zh-TW" sz="1400">
                <a:latin typeface="Comic Sans MS" pitchFamily="66" charset="0"/>
              </a:rPr>
              <a:pPr/>
              <a:t>122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30723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4FF0A4F-1E35-4454-9B90-E03B3E4ED04C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122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609600"/>
          </a:xfrm>
          <a:noFill/>
        </p:spPr>
        <p:txBody>
          <a:bodyPr lIns="92075" tIns="46038" rIns="92075" bIns="46038" anchor="t">
            <a:no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Memory Interleaving</a:t>
            </a:r>
          </a:p>
        </p:txBody>
      </p:sp>
      <p:sp>
        <p:nvSpPr>
          <p:cNvPr id="2357251" name="Rectangle 3"/>
          <p:cNvSpPr>
            <a:spLocks noChangeArrowheads="1"/>
          </p:cNvSpPr>
          <p:nvPr/>
        </p:nvSpPr>
        <p:spPr bwMode="auto">
          <a:xfrm>
            <a:off x="5257800" y="990600"/>
            <a:ext cx="1509713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10000"/>
              </a:spcBef>
              <a:defRPr/>
            </a:pPr>
            <a:r>
              <a:rPr lang="en-US" altLang="zh-TW" sz="2000" b="0">
                <a:latin typeface="Arial" pitchFamily="34" charset="0"/>
                <a:ea typeface="PMingLiU" pitchFamily="18" charset="-120"/>
              </a:rPr>
              <a:t>Interleaving</a:t>
            </a:r>
          </a:p>
        </p:txBody>
      </p:sp>
      <p:sp>
        <p:nvSpPr>
          <p:cNvPr id="2357252" name="Rectangle 4"/>
          <p:cNvSpPr>
            <a:spLocks noChangeArrowheads="1"/>
          </p:cNvSpPr>
          <p:nvPr/>
        </p:nvSpPr>
        <p:spPr bwMode="auto">
          <a:xfrm>
            <a:off x="1576388" y="1320800"/>
            <a:ext cx="1001712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10000"/>
              </a:spcBef>
              <a:defRPr/>
            </a:pPr>
            <a:r>
              <a:rPr lang="en-US" altLang="zh-TW" sz="2000" b="0">
                <a:latin typeface="Arial" pitchFamily="34" charset="0"/>
                <a:ea typeface="PMingLiU" pitchFamily="18" charset="-120"/>
              </a:rPr>
              <a:t>Default</a:t>
            </a:r>
          </a:p>
        </p:txBody>
      </p:sp>
      <p:sp>
        <p:nvSpPr>
          <p:cNvPr id="2357253" name="Text Box 5"/>
          <p:cNvSpPr txBox="1">
            <a:spLocks noChangeArrowheads="1"/>
          </p:cNvSpPr>
          <p:nvPr/>
        </p:nvSpPr>
        <p:spPr bwMode="auto">
          <a:xfrm>
            <a:off x="5132388" y="1639888"/>
            <a:ext cx="3133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TW" sz="2000" b="0">
                <a:latin typeface="Arial" pitchFamily="34" charset="0"/>
                <a:ea typeface="PMingLiU" pitchFamily="18" charset="-120"/>
              </a:rPr>
              <a:t>Begin accessing one word, and while waiting, start accessing other three words (pipelining)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92138" y="1066800"/>
            <a:ext cx="839787" cy="4743450"/>
            <a:chOff x="373" y="672"/>
            <a:chExt cx="529" cy="2988"/>
          </a:xfrm>
        </p:grpSpPr>
        <p:sp>
          <p:nvSpPr>
            <p:cNvPr id="30767" name="Rectangle 7"/>
            <p:cNvSpPr>
              <a:spLocks noChangeArrowheads="1"/>
            </p:cNvSpPr>
            <p:nvPr/>
          </p:nvSpPr>
          <p:spPr bwMode="auto">
            <a:xfrm>
              <a:off x="388" y="964"/>
              <a:ext cx="47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CPU</a:t>
              </a:r>
            </a:p>
          </p:txBody>
        </p:sp>
        <p:sp>
          <p:nvSpPr>
            <p:cNvPr id="30768" name="Rectangle 8"/>
            <p:cNvSpPr>
              <a:spLocks noChangeArrowheads="1"/>
            </p:cNvSpPr>
            <p:nvPr/>
          </p:nvSpPr>
          <p:spPr bwMode="auto">
            <a:xfrm>
              <a:off x="388" y="1492"/>
              <a:ext cx="472" cy="4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Cache</a:t>
              </a:r>
            </a:p>
          </p:txBody>
        </p:sp>
        <p:sp>
          <p:nvSpPr>
            <p:cNvPr id="30769" name="Rectangle 9"/>
            <p:cNvSpPr>
              <a:spLocks noChangeArrowheads="1"/>
            </p:cNvSpPr>
            <p:nvPr/>
          </p:nvSpPr>
          <p:spPr bwMode="auto">
            <a:xfrm>
              <a:off x="388" y="2276"/>
              <a:ext cx="472" cy="1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Memory</a:t>
              </a:r>
            </a:p>
          </p:txBody>
        </p:sp>
        <p:sp>
          <p:nvSpPr>
            <p:cNvPr id="2357258" name="Line 10"/>
            <p:cNvSpPr>
              <a:spLocks noChangeShapeType="1"/>
            </p:cNvSpPr>
            <p:nvPr/>
          </p:nvSpPr>
          <p:spPr bwMode="auto">
            <a:xfrm>
              <a:off x="385" y="864"/>
              <a:ext cx="4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71" name="Rectangle 11"/>
            <p:cNvSpPr>
              <a:spLocks noChangeArrowheads="1"/>
            </p:cNvSpPr>
            <p:nvPr/>
          </p:nvSpPr>
          <p:spPr bwMode="auto">
            <a:xfrm>
              <a:off x="373" y="672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4 bytes</a:t>
              </a:r>
            </a:p>
          </p:txBody>
        </p:sp>
        <p:sp>
          <p:nvSpPr>
            <p:cNvPr id="30772" name="AutoShape 12"/>
            <p:cNvSpPr>
              <a:spLocks noChangeArrowheads="1"/>
            </p:cNvSpPr>
            <p:nvPr/>
          </p:nvSpPr>
          <p:spPr bwMode="auto">
            <a:xfrm>
              <a:off x="412" y="1196"/>
              <a:ext cx="448" cy="296"/>
            </a:xfrm>
            <a:prstGeom prst="upDownArrow">
              <a:avLst>
                <a:gd name="adj1" fmla="val 60713"/>
                <a:gd name="adj2" fmla="val 19921"/>
              </a:avLst>
            </a:prstGeom>
            <a:solidFill>
              <a:srgbClr val="B69DF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Bus</a:t>
              </a:r>
            </a:p>
          </p:txBody>
        </p:sp>
        <p:sp>
          <p:nvSpPr>
            <p:cNvPr id="30773" name="AutoShape 13"/>
            <p:cNvSpPr>
              <a:spLocks noChangeArrowheads="1"/>
            </p:cNvSpPr>
            <p:nvPr/>
          </p:nvSpPr>
          <p:spPr bwMode="auto">
            <a:xfrm>
              <a:off x="412" y="1964"/>
              <a:ext cx="448" cy="296"/>
            </a:xfrm>
            <a:prstGeom prst="upDownArrow">
              <a:avLst>
                <a:gd name="adj1" fmla="val 60713"/>
                <a:gd name="adj2" fmla="val 19921"/>
              </a:avLst>
            </a:prstGeom>
            <a:solidFill>
              <a:srgbClr val="B69DF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Bus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349500" y="1112838"/>
            <a:ext cx="4418013" cy="4394200"/>
            <a:chOff x="1600" y="752"/>
            <a:chExt cx="2783" cy="2768"/>
          </a:xfrm>
        </p:grpSpPr>
        <p:sp>
          <p:nvSpPr>
            <p:cNvPr id="30753" name="Rectangle 15"/>
            <p:cNvSpPr>
              <a:spLocks noChangeArrowheads="1"/>
            </p:cNvSpPr>
            <p:nvPr/>
          </p:nvSpPr>
          <p:spPr bwMode="auto">
            <a:xfrm>
              <a:off x="2752" y="1045"/>
              <a:ext cx="47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CPU</a:t>
              </a:r>
            </a:p>
          </p:txBody>
        </p:sp>
        <p:sp>
          <p:nvSpPr>
            <p:cNvPr id="30754" name="Rectangle 16"/>
            <p:cNvSpPr>
              <a:spLocks noChangeArrowheads="1"/>
            </p:cNvSpPr>
            <p:nvPr/>
          </p:nvSpPr>
          <p:spPr bwMode="auto">
            <a:xfrm>
              <a:off x="2752" y="1573"/>
              <a:ext cx="472" cy="4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Cache</a:t>
              </a:r>
            </a:p>
          </p:txBody>
        </p:sp>
        <p:sp>
          <p:nvSpPr>
            <p:cNvPr id="30755" name="Rectangle 17"/>
            <p:cNvSpPr>
              <a:spLocks noChangeArrowheads="1"/>
            </p:cNvSpPr>
            <p:nvPr/>
          </p:nvSpPr>
          <p:spPr bwMode="auto">
            <a:xfrm>
              <a:off x="2512" y="2975"/>
              <a:ext cx="472" cy="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Memory</a:t>
              </a:r>
              <a:r>
                <a:rPr lang="en-US" altLang="zh-TW" sz="1400" b="0" baseline="-25000">
                  <a:latin typeface="Arial" pitchFamily="34" charset="0"/>
                  <a:ea typeface="PMingLiU" pitchFamily="18" charset="-120"/>
                </a:rPr>
                <a:t>2</a:t>
              </a:r>
              <a:endParaRPr lang="en-US" altLang="zh-TW" sz="16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2357266" name="Line 18"/>
            <p:cNvSpPr>
              <a:spLocks noChangeShapeType="1"/>
            </p:cNvSpPr>
            <p:nvPr/>
          </p:nvSpPr>
          <p:spPr bwMode="auto">
            <a:xfrm>
              <a:off x="2749" y="945"/>
              <a:ext cx="4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57" name="Rectangle 19"/>
            <p:cNvSpPr>
              <a:spLocks noChangeArrowheads="1"/>
            </p:cNvSpPr>
            <p:nvPr/>
          </p:nvSpPr>
          <p:spPr bwMode="auto">
            <a:xfrm>
              <a:off x="2737" y="752"/>
              <a:ext cx="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4 bytes</a:t>
              </a:r>
            </a:p>
          </p:txBody>
        </p:sp>
        <p:sp>
          <p:nvSpPr>
            <p:cNvPr id="30758" name="Rectangle 20"/>
            <p:cNvSpPr>
              <a:spLocks noChangeArrowheads="1"/>
            </p:cNvSpPr>
            <p:nvPr/>
          </p:nvSpPr>
          <p:spPr bwMode="auto">
            <a:xfrm>
              <a:off x="3040" y="2975"/>
              <a:ext cx="472" cy="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Memory</a:t>
              </a:r>
              <a:r>
                <a:rPr lang="en-US" altLang="zh-TW" sz="1400" b="0" baseline="-25000">
                  <a:latin typeface="Arial" pitchFamily="34" charset="0"/>
                  <a:ea typeface="PMingLiU" pitchFamily="18" charset="-120"/>
                </a:rPr>
                <a:t>1</a:t>
              </a:r>
              <a:endParaRPr lang="en-US" altLang="zh-TW" sz="16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0759" name="Rectangle 21"/>
            <p:cNvSpPr>
              <a:spLocks noChangeArrowheads="1"/>
            </p:cNvSpPr>
            <p:nvPr/>
          </p:nvSpPr>
          <p:spPr bwMode="auto">
            <a:xfrm>
              <a:off x="1984" y="2975"/>
              <a:ext cx="472" cy="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Memory</a:t>
              </a:r>
              <a:r>
                <a:rPr lang="en-US" altLang="zh-TW" sz="1400" b="0" baseline="-25000">
                  <a:latin typeface="Arial" pitchFamily="34" charset="0"/>
                  <a:ea typeface="PMingLiU" pitchFamily="18" charset="-120"/>
                </a:rPr>
                <a:t>3</a:t>
              </a:r>
              <a:endParaRPr lang="en-US" altLang="zh-TW" sz="16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0760" name="Rectangle 22"/>
            <p:cNvSpPr>
              <a:spLocks noChangeArrowheads="1"/>
            </p:cNvSpPr>
            <p:nvPr/>
          </p:nvSpPr>
          <p:spPr bwMode="auto">
            <a:xfrm>
              <a:off x="3568" y="2975"/>
              <a:ext cx="472" cy="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Memory</a:t>
              </a:r>
              <a:r>
                <a:rPr lang="en-US" altLang="zh-TW" sz="1400" b="0" baseline="-25000">
                  <a:latin typeface="Arial" pitchFamily="34" charset="0"/>
                  <a:ea typeface="PMingLiU" pitchFamily="18" charset="-120"/>
                </a:rPr>
                <a:t>0</a:t>
              </a:r>
              <a:endParaRPr lang="en-US" altLang="zh-TW" sz="14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0761" name="AutoShape 23"/>
            <p:cNvSpPr>
              <a:spLocks noChangeArrowheads="1"/>
            </p:cNvSpPr>
            <p:nvPr/>
          </p:nvSpPr>
          <p:spPr bwMode="auto">
            <a:xfrm>
              <a:off x="2776" y="1277"/>
              <a:ext cx="448" cy="296"/>
            </a:xfrm>
            <a:prstGeom prst="upDownArrow">
              <a:avLst>
                <a:gd name="adj1" fmla="val 60713"/>
                <a:gd name="adj2" fmla="val 19921"/>
              </a:avLst>
            </a:prstGeom>
            <a:solidFill>
              <a:srgbClr val="B69DF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Bus</a:t>
              </a:r>
            </a:p>
          </p:txBody>
        </p:sp>
        <p:sp>
          <p:nvSpPr>
            <p:cNvPr id="30762" name="AutoShape 24"/>
            <p:cNvSpPr>
              <a:spLocks noChangeArrowheads="1"/>
            </p:cNvSpPr>
            <p:nvPr/>
          </p:nvSpPr>
          <p:spPr bwMode="auto">
            <a:xfrm>
              <a:off x="1600" y="2045"/>
              <a:ext cx="2783" cy="666"/>
            </a:xfrm>
            <a:custGeom>
              <a:avLst/>
              <a:gdLst>
                <a:gd name="T0" fmla="*/ 179 w 21600"/>
                <a:gd name="T1" fmla="*/ 0 h 21600"/>
                <a:gd name="T2" fmla="*/ 0 w 21600"/>
                <a:gd name="T3" fmla="*/ 17 h 21600"/>
                <a:gd name="T4" fmla="*/ 179 w 21600"/>
                <a:gd name="T5" fmla="*/ 19 h 21600"/>
                <a:gd name="T6" fmla="*/ 359 w 21600"/>
                <a:gd name="T7" fmla="*/ 1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1273 w 21600"/>
                <a:gd name="T13" fmla="*/ 16443 h 21600"/>
                <a:gd name="T14" fmla="*/ 20327 w 21600"/>
                <a:gd name="T15" fmla="*/ 2007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00" y="0"/>
                  </a:moveTo>
                  <a:lnTo>
                    <a:pt x="8825" y="3975"/>
                  </a:lnTo>
                  <a:lnTo>
                    <a:pt x="9733" y="3975"/>
                  </a:lnTo>
                  <a:lnTo>
                    <a:pt x="9733" y="16457"/>
                  </a:lnTo>
                  <a:lnTo>
                    <a:pt x="2351" y="16457"/>
                  </a:lnTo>
                  <a:lnTo>
                    <a:pt x="2351" y="14921"/>
                  </a:lnTo>
                  <a:lnTo>
                    <a:pt x="0" y="18261"/>
                  </a:lnTo>
                  <a:lnTo>
                    <a:pt x="2351" y="21600"/>
                  </a:lnTo>
                  <a:lnTo>
                    <a:pt x="2351" y="20065"/>
                  </a:lnTo>
                  <a:lnTo>
                    <a:pt x="19249" y="20065"/>
                  </a:lnTo>
                  <a:lnTo>
                    <a:pt x="19249" y="21600"/>
                  </a:lnTo>
                  <a:lnTo>
                    <a:pt x="21600" y="18261"/>
                  </a:lnTo>
                  <a:lnTo>
                    <a:pt x="19249" y="14921"/>
                  </a:lnTo>
                  <a:lnTo>
                    <a:pt x="19249" y="16457"/>
                  </a:lnTo>
                  <a:lnTo>
                    <a:pt x="11867" y="16457"/>
                  </a:lnTo>
                  <a:lnTo>
                    <a:pt x="11867" y="3975"/>
                  </a:lnTo>
                  <a:lnTo>
                    <a:pt x="12775" y="3975"/>
                  </a:lnTo>
                  <a:close/>
                </a:path>
              </a:pathLst>
            </a:custGeom>
            <a:solidFill>
              <a:srgbClr val="B69DF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endParaRPr lang="zh-TW" altLang="zh-TW" sz="20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30763" name="AutoShape 25"/>
            <p:cNvSpPr>
              <a:spLocks noChangeArrowheads="1"/>
            </p:cNvSpPr>
            <p:nvPr/>
          </p:nvSpPr>
          <p:spPr bwMode="auto">
            <a:xfrm>
              <a:off x="1984" y="2679"/>
              <a:ext cx="448" cy="296"/>
            </a:xfrm>
            <a:prstGeom prst="upDownArrow">
              <a:avLst>
                <a:gd name="adj1" fmla="val 60713"/>
                <a:gd name="adj2" fmla="val 19921"/>
              </a:avLst>
            </a:prstGeom>
            <a:solidFill>
              <a:srgbClr val="B69DF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Bus</a:t>
              </a:r>
            </a:p>
          </p:txBody>
        </p:sp>
        <p:sp>
          <p:nvSpPr>
            <p:cNvPr id="30764" name="AutoShape 26"/>
            <p:cNvSpPr>
              <a:spLocks noChangeArrowheads="1"/>
            </p:cNvSpPr>
            <p:nvPr/>
          </p:nvSpPr>
          <p:spPr bwMode="auto">
            <a:xfrm>
              <a:off x="2512" y="2679"/>
              <a:ext cx="448" cy="296"/>
            </a:xfrm>
            <a:prstGeom prst="upDownArrow">
              <a:avLst>
                <a:gd name="adj1" fmla="val 60713"/>
                <a:gd name="adj2" fmla="val 19921"/>
              </a:avLst>
            </a:prstGeom>
            <a:solidFill>
              <a:srgbClr val="B69DF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Bus</a:t>
              </a:r>
            </a:p>
          </p:txBody>
        </p:sp>
        <p:sp>
          <p:nvSpPr>
            <p:cNvPr id="30765" name="AutoShape 27"/>
            <p:cNvSpPr>
              <a:spLocks noChangeArrowheads="1"/>
            </p:cNvSpPr>
            <p:nvPr/>
          </p:nvSpPr>
          <p:spPr bwMode="auto">
            <a:xfrm>
              <a:off x="3040" y="2679"/>
              <a:ext cx="448" cy="296"/>
            </a:xfrm>
            <a:prstGeom prst="upDownArrow">
              <a:avLst>
                <a:gd name="adj1" fmla="val 60713"/>
                <a:gd name="adj2" fmla="val 19921"/>
              </a:avLst>
            </a:prstGeom>
            <a:solidFill>
              <a:srgbClr val="B69DF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Bus</a:t>
              </a:r>
            </a:p>
          </p:txBody>
        </p:sp>
        <p:sp>
          <p:nvSpPr>
            <p:cNvPr id="30766" name="AutoShape 28"/>
            <p:cNvSpPr>
              <a:spLocks noChangeArrowheads="1"/>
            </p:cNvSpPr>
            <p:nvPr/>
          </p:nvSpPr>
          <p:spPr bwMode="auto">
            <a:xfrm>
              <a:off x="3568" y="2679"/>
              <a:ext cx="448" cy="296"/>
            </a:xfrm>
            <a:prstGeom prst="upDownArrow">
              <a:avLst>
                <a:gd name="adj1" fmla="val 60713"/>
                <a:gd name="adj2" fmla="val 19921"/>
              </a:avLst>
            </a:prstGeom>
            <a:solidFill>
              <a:srgbClr val="B69DF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600" b="0">
                  <a:latin typeface="Arial" pitchFamily="34" charset="0"/>
                  <a:ea typeface="PMingLiU" pitchFamily="18" charset="-120"/>
                </a:rPr>
                <a:t>Bus</a:t>
              </a:r>
            </a:p>
          </p:txBody>
        </p:sp>
      </p:grpSp>
      <p:sp>
        <p:nvSpPr>
          <p:cNvPr id="2357277" name="Text Box 29"/>
          <p:cNvSpPr txBox="1">
            <a:spLocks noChangeArrowheads="1"/>
          </p:cNvSpPr>
          <p:nvPr/>
        </p:nvSpPr>
        <p:spPr bwMode="auto">
          <a:xfrm>
            <a:off x="6477000" y="43434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TW" sz="1800" b="0">
                <a:latin typeface="Arial" pitchFamily="34" charset="0"/>
                <a:ea typeface="PMingLiU" pitchFamily="18" charset="-120"/>
              </a:rPr>
              <a:t>Requires 4 separate memories, each 1/4 size</a:t>
            </a:r>
          </a:p>
        </p:txBody>
      </p:sp>
      <p:sp>
        <p:nvSpPr>
          <p:cNvPr id="2357278" name="Text Box 30"/>
          <p:cNvSpPr txBox="1">
            <a:spLocks noChangeArrowheads="1"/>
          </p:cNvSpPr>
          <p:nvPr/>
        </p:nvSpPr>
        <p:spPr bwMode="auto">
          <a:xfrm>
            <a:off x="1576388" y="1806575"/>
            <a:ext cx="25495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TW" sz="2000" b="0">
                <a:latin typeface="Arial" pitchFamily="34" charset="0"/>
                <a:ea typeface="PMingLiU" pitchFamily="18" charset="-120"/>
              </a:rPr>
              <a:t>Must finish accessing one word before starting the next access</a:t>
            </a:r>
          </a:p>
        </p:txBody>
      </p:sp>
      <p:sp>
        <p:nvSpPr>
          <p:cNvPr id="2357279" name="Text Box 31"/>
          <p:cNvSpPr txBox="1">
            <a:spLocks noChangeArrowheads="1"/>
          </p:cNvSpPr>
          <p:nvPr/>
        </p:nvSpPr>
        <p:spPr bwMode="auto">
          <a:xfrm>
            <a:off x="1603375" y="3127375"/>
            <a:ext cx="1614488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TW" sz="2000" b="0">
                <a:latin typeface="Arial" pitchFamily="34" charset="0"/>
                <a:ea typeface="PMingLiU" pitchFamily="18" charset="-120"/>
              </a:rPr>
              <a:t>(1+25+1)x4 </a:t>
            </a:r>
            <a:br>
              <a:rPr lang="en-US" altLang="zh-TW" sz="2000" b="0">
                <a:latin typeface="Arial" pitchFamily="34" charset="0"/>
                <a:ea typeface="PMingLiU" pitchFamily="18" charset="-120"/>
              </a:rPr>
            </a:br>
            <a:r>
              <a:rPr lang="en-US" altLang="zh-TW" sz="2000" b="0">
                <a:latin typeface="Arial" pitchFamily="34" charset="0"/>
                <a:ea typeface="PMingLiU" pitchFamily="18" charset="-120"/>
              </a:rPr>
              <a:t>= 108 cycles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853113" y="3079750"/>
            <a:ext cx="1955800" cy="163513"/>
            <a:chOff x="3988" y="2103"/>
            <a:chExt cx="1232" cy="103"/>
          </a:xfrm>
        </p:grpSpPr>
        <p:sp>
          <p:nvSpPr>
            <p:cNvPr id="30750" name="Rectangle 33"/>
            <p:cNvSpPr>
              <a:spLocks noChangeArrowheads="1"/>
            </p:cNvSpPr>
            <p:nvPr/>
          </p:nvSpPr>
          <p:spPr bwMode="auto">
            <a:xfrm>
              <a:off x="3988" y="2103"/>
              <a:ext cx="1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30751" name="Rectangle 34"/>
            <p:cNvSpPr>
              <a:spLocks noChangeArrowheads="1"/>
            </p:cNvSpPr>
            <p:nvPr/>
          </p:nvSpPr>
          <p:spPr bwMode="auto">
            <a:xfrm>
              <a:off x="4132" y="2103"/>
              <a:ext cx="9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25</a:t>
              </a:r>
            </a:p>
          </p:txBody>
        </p:sp>
        <p:sp>
          <p:nvSpPr>
            <p:cNvPr id="30752" name="Rectangle 35"/>
            <p:cNvSpPr>
              <a:spLocks noChangeArrowheads="1"/>
            </p:cNvSpPr>
            <p:nvPr/>
          </p:nvSpPr>
          <p:spPr bwMode="auto">
            <a:xfrm>
              <a:off x="5076" y="2103"/>
              <a:ext cx="1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</p:grpSp>
      <p:sp>
        <p:nvSpPr>
          <p:cNvPr id="2357284" name="Text Box 36"/>
          <p:cNvSpPr txBox="1">
            <a:spLocks noChangeArrowheads="1"/>
          </p:cNvSpPr>
          <p:nvPr/>
        </p:nvSpPr>
        <p:spPr bwMode="auto">
          <a:xfrm>
            <a:off x="7620000" y="3810000"/>
            <a:ext cx="125571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TW" sz="2000" b="0">
                <a:latin typeface="Arial" pitchFamily="34" charset="0"/>
                <a:ea typeface="PMingLiU" pitchFamily="18" charset="-120"/>
              </a:rPr>
              <a:t>30 cycles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081713" y="3243263"/>
            <a:ext cx="1955800" cy="163512"/>
            <a:chOff x="3988" y="2103"/>
            <a:chExt cx="1232" cy="103"/>
          </a:xfrm>
        </p:grpSpPr>
        <p:sp>
          <p:nvSpPr>
            <p:cNvPr id="30747" name="Rectangle 38"/>
            <p:cNvSpPr>
              <a:spLocks noChangeArrowheads="1"/>
            </p:cNvSpPr>
            <p:nvPr/>
          </p:nvSpPr>
          <p:spPr bwMode="auto">
            <a:xfrm>
              <a:off x="3988" y="2103"/>
              <a:ext cx="1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30748" name="Rectangle 39"/>
            <p:cNvSpPr>
              <a:spLocks noChangeArrowheads="1"/>
            </p:cNvSpPr>
            <p:nvPr/>
          </p:nvSpPr>
          <p:spPr bwMode="auto">
            <a:xfrm>
              <a:off x="4132" y="2103"/>
              <a:ext cx="9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25</a:t>
              </a:r>
            </a:p>
          </p:txBody>
        </p:sp>
        <p:sp>
          <p:nvSpPr>
            <p:cNvPr id="30749" name="Rectangle 40"/>
            <p:cNvSpPr>
              <a:spLocks noChangeArrowheads="1"/>
            </p:cNvSpPr>
            <p:nvPr/>
          </p:nvSpPr>
          <p:spPr bwMode="auto">
            <a:xfrm>
              <a:off x="5076" y="2103"/>
              <a:ext cx="1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6310313" y="3406775"/>
            <a:ext cx="1955800" cy="163513"/>
            <a:chOff x="3988" y="2103"/>
            <a:chExt cx="1232" cy="103"/>
          </a:xfrm>
        </p:grpSpPr>
        <p:sp>
          <p:nvSpPr>
            <p:cNvPr id="30744" name="Rectangle 42"/>
            <p:cNvSpPr>
              <a:spLocks noChangeArrowheads="1"/>
            </p:cNvSpPr>
            <p:nvPr/>
          </p:nvSpPr>
          <p:spPr bwMode="auto">
            <a:xfrm>
              <a:off x="3988" y="2103"/>
              <a:ext cx="1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30745" name="Rectangle 43"/>
            <p:cNvSpPr>
              <a:spLocks noChangeArrowheads="1"/>
            </p:cNvSpPr>
            <p:nvPr/>
          </p:nvSpPr>
          <p:spPr bwMode="auto">
            <a:xfrm>
              <a:off x="4132" y="2103"/>
              <a:ext cx="9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25</a:t>
              </a:r>
            </a:p>
          </p:txBody>
        </p:sp>
        <p:sp>
          <p:nvSpPr>
            <p:cNvPr id="30746" name="Rectangle 44"/>
            <p:cNvSpPr>
              <a:spLocks noChangeArrowheads="1"/>
            </p:cNvSpPr>
            <p:nvPr/>
          </p:nvSpPr>
          <p:spPr bwMode="auto">
            <a:xfrm>
              <a:off x="5076" y="2103"/>
              <a:ext cx="1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6538913" y="3570288"/>
            <a:ext cx="1955800" cy="163512"/>
            <a:chOff x="3988" y="2103"/>
            <a:chExt cx="1232" cy="103"/>
          </a:xfrm>
        </p:grpSpPr>
        <p:sp>
          <p:nvSpPr>
            <p:cNvPr id="30741" name="Rectangle 46"/>
            <p:cNvSpPr>
              <a:spLocks noChangeArrowheads="1"/>
            </p:cNvSpPr>
            <p:nvPr/>
          </p:nvSpPr>
          <p:spPr bwMode="auto">
            <a:xfrm>
              <a:off x="3988" y="2103"/>
              <a:ext cx="1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30742" name="Rectangle 47"/>
            <p:cNvSpPr>
              <a:spLocks noChangeArrowheads="1"/>
            </p:cNvSpPr>
            <p:nvPr/>
          </p:nvSpPr>
          <p:spPr bwMode="auto">
            <a:xfrm>
              <a:off x="4132" y="2103"/>
              <a:ext cx="9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25</a:t>
              </a:r>
            </a:p>
          </p:txBody>
        </p:sp>
        <p:sp>
          <p:nvSpPr>
            <p:cNvPr id="30743" name="Rectangle 48"/>
            <p:cNvSpPr>
              <a:spLocks noChangeArrowheads="1"/>
            </p:cNvSpPr>
            <p:nvPr/>
          </p:nvSpPr>
          <p:spPr bwMode="auto">
            <a:xfrm>
              <a:off x="5076" y="2103"/>
              <a:ext cx="144" cy="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10000"/>
                </a:spcBef>
              </a:pPr>
              <a:r>
                <a:rPr lang="en-US" altLang="zh-TW" sz="1400" b="0">
                  <a:latin typeface="Arial" pitchFamily="34" charset="0"/>
                  <a:ea typeface="PMingLiU" pitchFamily="18" charset="-120"/>
                </a:rPr>
                <a:t>1</a:t>
              </a:r>
            </a:p>
          </p:txBody>
        </p:sp>
      </p:grpSp>
      <p:sp>
        <p:nvSpPr>
          <p:cNvPr id="2357297" name="Text Box 49"/>
          <p:cNvSpPr txBox="1">
            <a:spLocks noChangeArrowheads="1"/>
          </p:cNvSpPr>
          <p:nvPr/>
        </p:nvSpPr>
        <p:spPr bwMode="auto">
          <a:xfrm>
            <a:off x="2493963" y="5532438"/>
            <a:ext cx="4138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TW" sz="1600" b="0">
                <a:solidFill>
                  <a:srgbClr val="000099"/>
                </a:solidFill>
                <a:latin typeface="Arial" pitchFamily="34" charset="0"/>
                <a:ea typeface="PMingLiU" pitchFamily="18" charset="-120"/>
              </a:rPr>
              <a:t>Spread out addresses among the memories</a:t>
            </a:r>
          </a:p>
        </p:txBody>
      </p:sp>
      <p:sp>
        <p:nvSpPr>
          <p:cNvPr id="2357298" name="Rectangle 50"/>
          <p:cNvSpPr>
            <a:spLocks noChangeArrowheads="1"/>
          </p:cNvSpPr>
          <p:nvPr/>
        </p:nvSpPr>
        <p:spPr bwMode="auto">
          <a:xfrm>
            <a:off x="6705600" y="5105400"/>
            <a:ext cx="2317750" cy="654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l">
              <a:spcBef>
                <a:spcPct val="10000"/>
              </a:spcBef>
              <a:defRPr/>
            </a:pPr>
            <a:r>
              <a:rPr lang="en-US" altLang="zh-TW" sz="1800" b="0">
                <a:latin typeface="Arial" pitchFamily="34" charset="0"/>
                <a:ea typeface="PMingLiU" pitchFamily="18" charset="-120"/>
              </a:rPr>
              <a:t>Interleaving works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perfectly with caches</a:t>
            </a:r>
          </a:p>
        </p:txBody>
      </p:sp>
      <p:sp>
        <p:nvSpPr>
          <p:cNvPr id="2357299" name="Text Box 51"/>
          <p:cNvSpPr txBox="1">
            <a:spLocks noChangeArrowheads="1"/>
          </p:cNvSpPr>
          <p:nvPr/>
        </p:nvSpPr>
        <p:spPr bwMode="auto">
          <a:xfrm>
            <a:off x="1295400" y="5867400"/>
            <a:ext cx="708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10000"/>
              </a:spcBef>
            </a:pPr>
            <a:r>
              <a:rPr lang="en-US" altLang="zh-TW" sz="1800" b="0">
                <a:solidFill>
                  <a:srgbClr val="A50021"/>
                </a:solidFill>
                <a:latin typeface="Arial" pitchFamily="34" charset="0"/>
                <a:ea typeface="PMingLiU" pitchFamily="18" charset="-120"/>
              </a:rPr>
              <a:t>Sophisticated DRAMs provide support for this</a:t>
            </a:r>
          </a:p>
        </p:txBody>
      </p:sp>
    </p:spTree>
    <p:extLst>
      <p:ext uri="{BB962C8B-B14F-4D97-AF65-F5344CB8AC3E}">
        <p14:creationId xmlns:p14="http://schemas.microsoft.com/office/powerpoint/2010/main" val="1058645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7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7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7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7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7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7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7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7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5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5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5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7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57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5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57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57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251" grpId="0" animBg="1" autoUpdateAnimBg="0"/>
      <p:bldP spid="2357252" grpId="0" animBg="1" autoUpdateAnimBg="0"/>
      <p:bldP spid="2357253" grpId="0" autoUpdateAnimBg="0"/>
      <p:bldP spid="2357277" grpId="0" autoUpdateAnimBg="0"/>
      <p:bldP spid="2357278" grpId="0" autoUpdateAnimBg="0"/>
      <p:bldP spid="2357279" grpId="0" animBg="1" autoUpdateAnimBg="0"/>
      <p:bldP spid="2357284" grpId="0" animBg="1" autoUpdateAnimBg="0"/>
      <p:bldP spid="2357297" grpId="0" autoUpdateAnimBg="0"/>
      <p:bldP spid="2357298" grpId="0" animBg="1" autoUpdateAnimBg="0"/>
      <p:bldP spid="2357299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B486B2-6D04-4969-ADCD-27538239717A}" type="slidenum">
              <a:rPr lang="en-US" altLang="zh-TW" sz="1400">
                <a:latin typeface="Comic Sans MS" pitchFamily="66" charset="0"/>
              </a:rPr>
              <a:pPr/>
              <a:t>123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31747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F347475-B18B-4967-AEF9-F41F45233B89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123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59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305800" cy="762000"/>
          </a:xfrm>
        </p:spPr>
        <p:txBody>
          <a:bodyPr lIns="92075" tIns="46038" rIns="92075" bIns="46038"/>
          <a:lstStyle/>
          <a:p>
            <a:r>
              <a:rPr lang="en-US" altLang="zh-TW" sz="35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Memory Interleaving: An Example</a:t>
            </a:r>
            <a:endParaRPr lang="en-US" altLang="zh-TW" sz="36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16000"/>
            <a:ext cx="8610600" cy="52324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zh-TW" sz="2400" smtClean="0">
                <a:ea typeface="PMingLiU" pitchFamily="18" charset="-120"/>
              </a:rPr>
              <a:t>Given the following system parameters with single cache level L</a:t>
            </a:r>
            <a:r>
              <a:rPr lang="en-US" altLang="zh-TW" sz="2400" baseline="-25000" smtClean="0">
                <a:ea typeface="PMingLiU" pitchFamily="18" charset="-120"/>
              </a:rPr>
              <a:t>1</a:t>
            </a:r>
            <a:r>
              <a:rPr lang="en-US" altLang="zh-TW" sz="2400" smtClean="0">
                <a:ea typeface="PMingLiU" pitchFamily="18" charset="-120"/>
              </a:rPr>
              <a:t>:</a:t>
            </a:r>
          </a:p>
          <a:p>
            <a:pPr>
              <a:buFontTx/>
              <a:buNone/>
            </a:pPr>
            <a:r>
              <a:rPr lang="en-US" altLang="zh-TW" sz="1800" smtClean="0">
                <a:solidFill>
                  <a:srgbClr val="990033"/>
                </a:solidFill>
                <a:ea typeface="PMingLiU" pitchFamily="18" charset="-120"/>
              </a:rPr>
              <a:t>Block size=1 word  Memory bus width=1  word   Miss rate =3%   Miss penalty=27 cycles</a:t>
            </a:r>
          </a:p>
          <a:p>
            <a:pPr>
              <a:buFontTx/>
              <a:buNone/>
            </a:pPr>
            <a:r>
              <a:rPr lang="en-US" altLang="zh-TW" sz="1800" smtClean="0">
                <a:solidFill>
                  <a:srgbClr val="990033"/>
                </a:solidFill>
                <a:ea typeface="PMingLiU" pitchFamily="18" charset="-120"/>
              </a:rPr>
              <a:t>(1 cycle to send address   25 cycles  access time/word,    1 cycle to send a word)</a:t>
            </a:r>
          </a:p>
          <a:p>
            <a:pPr>
              <a:buFontTx/>
              <a:buNone/>
            </a:pPr>
            <a:r>
              <a:rPr lang="en-US" altLang="zh-TW" sz="1800" smtClean="0">
                <a:solidFill>
                  <a:srgbClr val="990033"/>
                </a:solidFill>
                <a:ea typeface="PMingLiU" pitchFamily="18" charset="-120"/>
              </a:rPr>
              <a:t>Memory access/instruction = 1.2       Ideal CPI (ignoring cache misses) = 2</a:t>
            </a:r>
          </a:p>
          <a:p>
            <a:pPr>
              <a:buFontTx/>
              <a:buNone/>
            </a:pPr>
            <a:r>
              <a:rPr lang="en-US" altLang="zh-TW" sz="1800" smtClean="0">
                <a:solidFill>
                  <a:srgbClr val="990033"/>
                </a:solidFill>
                <a:ea typeface="PMingLiU" pitchFamily="18" charset="-120"/>
              </a:rPr>
              <a:t>Miss rate (block size=2 words) = 2%    Miss rate (block size=4 words) =1%</a:t>
            </a:r>
          </a:p>
          <a:p>
            <a:pPr>
              <a:buFontTx/>
              <a:buNone/>
            </a:pPr>
            <a:endParaRPr lang="en-US" altLang="zh-TW" sz="1400" smtClean="0">
              <a:solidFill>
                <a:srgbClr val="990033"/>
              </a:solidFill>
              <a:ea typeface="PMingLiU" pitchFamily="18" charset="-120"/>
            </a:endParaRPr>
          </a:p>
          <a:p>
            <a:r>
              <a:rPr lang="en-US" altLang="zh-TW" sz="2000" smtClean="0">
                <a:ea typeface="PMingLiU" pitchFamily="18" charset="-120"/>
              </a:rPr>
              <a:t>The CPI of the base machine with 1-word blocks = 2+(1.2 x 0.03 x 27) = 2.97</a:t>
            </a:r>
          </a:p>
          <a:p>
            <a:r>
              <a:rPr lang="en-US" altLang="zh-TW" sz="2000" smtClean="0">
                <a:ea typeface="PMingLiU" pitchFamily="18" charset="-120"/>
              </a:rPr>
              <a:t>Increasing the block size to two words gives the following CPI:</a:t>
            </a:r>
          </a:p>
          <a:p>
            <a:pPr lvl="1"/>
            <a:r>
              <a:rPr lang="en-US" altLang="zh-TW" sz="1800" b="1" smtClean="0">
                <a:ea typeface="PMingLiU" pitchFamily="18" charset="-120"/>
              </a:rPr>
              <a:t>32-bit bus and memory, no interleaving = 2 + (1.2 x  .02 x 2 x 27) = 3.29</a:t>
            </a:r>
          </a:p>
          <a:p>
            <a:pPr lvl="1"/>
            <a:r>
              <a:rPr lang="en-US" altLang="zh-TW" sz="1800" b="1" smtClean="0">
                <a:ea typeface="PMingLiU" pitchFamily="18" charset="-120"/>
              </a:rPr>
              <a:t>32-bit bus and memory,</a:t>
            </a:r>
            <a:r>
              <a:rPr lang="en-US" altLang="zh-TW" sz="1800" smtClean="0">
                <a:ea typeface="PMingLiU" pitchFamily="18" charset="-120"/>
              </a:rPr>
              <a:t> </a:t>
            </a:r>
            <a:r>
              <a:rPr lang="en-US" altLang="zh-TW" sz="1800" b="1" smtClean="0">
                <a:ea typeface="PMingLiU" pitchFamily="18" charset="-120"/>
              </a:rPr>
              <a:t>interleaved = 2 + (1.2 x .02 x (28)) = 2.67</a:t>
            </a:r>
          </a:p>
          <a:p>
            <a:pPr lvl="1">
              <a:buFontTx/>
              <a:buNone/>
            </a:pPr>
            <a:endParaRPr lang="en-US" altLang="zh-TW" sz="1800" b="1" smtClean="0">
              <a:ea typeface="PMingLiU" pitchFamily="18" charset="-120"/>
            </a:endParaRPr>
          </a:p>
          <a:p>
            <a:r>
              <a:rPr lang="en-US" altLang="zh-TW" sz="2000" smtClean="0">
                <a:ea typeface="PMingLiU" pitchFamily="18" charset="-120"/>
              </a:rPr>
              <a:t>Increasing the block size to four words; resulting CPI:</a:t>
            </a:r>
          </a:p>
          <a:p>
            <a:pPr lvl="1"/>
            <a:r>
              <a:rPr lang="en-US" altLang="zh-TW" sz="1800" b="1" smtClean="0">
                <a:ea typeface="PMingLiU" pitchFamily="18" charset="-120"/>
              </a:rPr>
              <a:t>32-bit bus and memory, no interleaving = 2 + (1.2 x 0.01 x 4 x 27) = 3.29</a:t>
            </a:r>
          </a:p>
          <a:p>
            <a:pPr lvl="1"/>
            <a:r>
              <a:rPr lang="en-US" altLang="zh-TW" sz="1800" b="1" smtClean="0">
                <a:ea typeface="PMingLiU" pitchFamily="18" charset="-120"/>
              </a:rPr>
              <a:t>32-bit bus and memory,</a:t>
            </a:r>
            <a:r>
              <a:rPr lang="en-US" altLang="zh-TW" sz="1800" smtClean="0">
                <a:ea typeface="PMingLiU" pitchFamily="18" charset="-120"/>
              </a:rPr>
              <a:t> </a:t>
            </a:r>
            <a:r>
              <a:rPr lang="en-US" altLang="zh-TW" sz="1800" b="1" smtClean="0">
                <a:ea typeface="PMingLiU" pitchFamily="18" charset="-120"/>
              </a:rPr>
              <a:t>interleaved = 2 + (1.2 x 0.01 x (30)) = 2.36</a:t>
            </a:r>
          </a:p>
        </p:txBody>
      </p:sp>
    </p:spTree>
    <p:extLst>
      <p:ext uri="{BB962C8B-B14F-4D97-AF65-F5344CB8AC3E}">
        <p14:creationId xmlns:p14="http://schemas.microsoft.com/office/powerpoint/2010/main" val="33408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D11B99-1FAA-4752-AAE5-EDDCA45F76EC}" type="slidenum">
              <a:rPr lang="en-US" altLang="zh-TW" sz="1400">
                <a:latin typeface="Comic Sans MS" pitchFamily="66" charset="0"/>
              </a:rPr>
              <a:pPr/>
              <a:t>124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2052" name="Slide Number Placeholder 2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00EBBDF-E75E-41A5-B8F6-CDE793C0E3B6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124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Summary</a:t>
            </a: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228600" y="2057400"/>
            <a:ext cx="86868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algn="l" eaLnBrk="1" hangingPunct="1">
              <a:buFontTx/>
              <a:buChar char="•"/>
            </a:pPr>
            <a:r>
              <a:rPr lang="en-US" altLang="zh-TW" sz="2800" b="0">
                <a:ea typeface="PMingLiU" pitchFamily="18" charset="-120"/>
              </a:rPr>
              <a:t>Interleaving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TW" sz="2800" b="0">
                <a:ea typeface="PMingLiU" pitchFamily="18" charset="-120"/>
              </a:rPr>
              <a:t>Multiple levels of caches</a:t>
            </a:r>
          </a:p>
          <a:p>
            <a:pPr marL="342900" indent="-342900" algn="l" eaLnBrk="1" hangingPunct="1">
              <a:buFontTx/>
              <a:buChar char="•"/>
            </a:pPr>
            <a:r>
              <a:rPr lang="en-US" altLang="zh-TW" sz="2800" b="0">
                <a:ea typeface="PMingLiU" pitchFamily="18" charset="-120"/>
              </a:rPr>
              <a:t>Other advanced techniques…</a:t>
            </a:r>
          </a:p>
        </p:txBody>
      </p:sp>
      <p:graphicFrame>
        <p:nvGraphicFramePr>
          <p:cNvPr id="205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0" y="1371600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6657840" imgH="409320" progId="Equation.2">
                  <p:embed/>
                </p:oleObj>
              </mc:Choice>
              <mc:Fallback>
                <p:oleObj name="Equation" r:id="rId3" imgW="6657840" imgH="409320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325" name="Line 5"/>
          <p:cNvSpPr>
            <a:spLocks noChangeShapeType="1"/>
          </p:cNvSpPr>
          <p:nvPr/>
        </p:nvSpPr>
        <p:spPr bwMode="auto">
          <a:xfrm>
            <a:off x="381000" y="1066800"/>
            <a:ext cx="8382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0326" name="Oval 6"/>
          <p:cNvSpPr>
            <a:spLocks noChangeArrowheads="1"/>
          </p:cNvSpPr>
          <p:nvPr/>
        </p:nvSpPr>
        <p:spPr bwMode="auto">
          <a:xfrm>
            <a:off x="5562600" y="1371600"/>
            <a:ext cx="1371600" cy="533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34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Cache Optimization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Six basic cache optimizations: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Larger block size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compulsory misses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capacity and conflict misses, increases miss penalty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Larger total cache capacity to reduce miss rate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hit time, increases power consumption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Higher associativity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conflict misses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hit time, increases power consumption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Higher number of cache levels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overall memory access time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Giving priority to read misses over writes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miss penalty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Avoiding address translation in cache indexing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hit time</a:t>
            </a:r>
          </a:p>
        </p:txBody>
      </p:sp>
    </p:spTree>
    <p:extLst>
      <p:ext uri="{BB962C8B-B14F-4D97-AF65-F5344CB8AC3E}">
        <p14:creationId xmlns:p14="http://schemas.microsoft.com/office/powerpoint/2010/main" val="12119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Ten Advanced Optimizations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Small and simple first level caches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Critical timing path: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addressing tag memory, then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comparing tags, then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selecting correct set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Direct-mapped caches can overlap tag compare and transmission of data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Lower associativity reduces power because fewer cache lines are accessed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683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589" y="6127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Monotype Corsiva" pitchFamily="66" charset="0"/>
              </a:rPr>
              <a:t>L1 Size and Associativity</a:t>
            </a:r>
            <a:endParaRPr lang="en-AU" sz="3600" b="1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7589" y="5517232"/>
            <a:ext cx="827087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 time vs. size and associativity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300" y="838200"/>
            <a:ext cx="6648028" cy="466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29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L1 Size and Associativity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7589" y="5517232"/>
            <a:ext cx="827087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Energy per read vs. size and associativity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721" y="833439"/>
            <a:ext cx="6848623" cy="468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773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Way Prediction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To improve hit time, predict the way to pre-set </a:t>
            </a:r>
            <a:r>
              <a:rPr lang="en-US" sz="2800" dirty="0" err="1" smtClean="0"/>
              <a:t>mux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Mis</a:t>
            </a:r>
            <a:r>
              <a:rPr lang="en-US" sz="2400" dirty="0" smtClean="0"/>
              <a:t>-prediction gives longer hit time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Prediction accuracy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&gt; 90% for two-way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&gt; 80% for four-way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I-cache has better accuracy than D-cache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First used on MIPS R10000 in mid-90s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Used on ARM Cortex-A8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Extend to predict block as well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“Way selection”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Increases </a:t>
            </a:r>
            <a:r>
              <a:rPr lang="en-US" sz="2400" dirty="0" err="1" smtClean="0"/>
              <a:t>mis</a:t>
            </a:r>
            <a:r>
              <a:rPr lang="en-US" sz="2400" dirty="0" smtClean="0"/>
              <a:t>-prediction penalty</a:t>
            </a:r>
          </a:p>
        </p:txBody>
      </p:sp>
    </p:spTree>
    <p:extLst>
      <p:ext uri="{BB962C8B-B14F-4D97-AF65-F5344CB8AC3E}">
        <p14:creationId xmlns:p14="http://schemas.microsoft.com/office/powerpoint/2010/main" val="2559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79998-0E56-44F0-91D1-4B6441495494}" type="slidenum">
              <a:rPr lang="en-US"/>
              <a:pPr/>
              <a:t>13</a:t>
            </a:fld>
            <a:endParaRPr lang="en-US"/>
          </a:p>
        </p:txBody>
      </p:sp>
      <p:pic>
        <p:nvPicPr>
          <p:cNvPr id="228761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110413" cy="531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87619" name="Rectangle 3"/>
          <p:cNvSpPr>
            <a:spLocks noGrp="1" noChangeArrowheads="1"/>
          </p:cNvSpPr>
          <p:nvPr>
            <p:ph type="title"/>
          </p:nvPr>
        </p:nvSpPr>
        <p:spPr>
          <a:xfrm>
            <a:off x="393700" y="101600"/>
            <a:ext cx="5740400" cy="36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lIns="92075" tIns="46038" rIns="92075" bIns="46038"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Cache Organization Example</a:t>
            </a:r>
            <a:endParaRPr lang="en-US" sz="3200" dirty="0">
              <a:solidFill>
                <a:srgbClr val="002060"/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9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Pipelining Cache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Pipeline cache access to improve bandwidth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Examples: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Pentium:  1 cycle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 Pro – Pentium III:  2 cycles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 4 – Core i7:  4 cycles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Increases branch </a:t>
            </a:r>
            <a:r>
              <a:rPr lang="en-US" sz="2800" dirty="0" err="1" smtClean="0"/>
              <a:t>mis</a:t>
            </a:r>
            <a:r>
              <a:rPr lang="en-US" sz="2800" dirty="0" smtClean="0"/>
              <a:t>-prediction penalty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Makes it easier to increase associativity</a:t>
            </a:r>
          </a:p>
        </p:txBody>
      </p:sp>
    </p:spTree>
    <p:extLst>
      <p:ext uri="{BB962C8B-B14F-4D97-AF65-F5344CB8AC3E}">
        <p14:creationId xmlns:p14="http://schemas.microsoft.com/office/powerpoint/2010/main" val="19192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Nonblocking</a:t>
            </a:r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Caches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338373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Allow hits before previous misses complete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“Hit under miss”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“Hit under multiple miss”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L2 must support this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 general, processors can hide L1 miss penalty but not L2 miss penalty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1744" y="1221134"/>
            <a:ext cx="4680520" cy="407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478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Multibanked</a:t>
            </a:r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 Caches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Organize cache as independent banks to support simultaneous access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ARM Cortex-A8 supports 1-4 banks for L2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Intel i7 supports 4 banks for L1 and 8 banks for L2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Interleave banks according to block address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925788"/>
            <a:ext cx="6286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4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Critical Word First, Early Restart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Critical word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 missed word from memory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 it to the processor as soon as it arrives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Early restart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 words in normal order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 missed work to the processor as soon as it arrives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Effectiveness of these strategies depends on block size and likelihood of another access to the portion of the block that has not yet been fetched</a:t>
            </a:r>
          </a:p>
        </p:txBody>
      </p:sp>
    </p:spTree>
    <p:extLst>
      <p:ext uri="{BB962C8B-B14F-4D97-AF65-F5344CB8AC3E}">
        <p14:creationId xmlns:p14="http://schemas.microsoft.com/office/powerpoint/2010/main" val="2976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Merging Write Buffer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When storing to a block that is already pending in the write buffer, update write buffer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Reduces stalls due to full write buffer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Do not apply to I/O addresses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8144" y="3284984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No write buffering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8144" y="505556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Write buffering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2841" y="2708920"/>
            <a:ext cx="4623295" cy="329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3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Loop Interchange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Swap nested loops to access memory in sequential order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Blocking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Instead of accessing entire rows or columns, subdivide matrices into blocks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Requires more memory accesses but improves locality of accesses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628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16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Hardware </a:t>
            </a:r>
            <a:r>
              <a:rPr lang="en-US" sz="36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Prefetching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Fetch two blocks on miss (include next sequential block)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56612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Pentium 4 Pre-fetching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060848"/>
            <a:ext cx="6624736" cy="352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45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Compiler </a:t>
            </a:r>
            <a:r>
              <a:rPr lang="en-US" sz="36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Prefetching</a:t>
            </a:r>
            <a:endParaRPr lang="en-A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Insert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instructions before data is needed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Non-faulting: 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doesn’t cause exceptions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Register </a:t>
            </a:r>
            <a:r>
              <a:rPr lang="en-US" sz="2800" dirty="0" err="1" smtClean="0"/>
              <a:t>prefetch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Loads data into register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Cache </a:t>
            </a:r>
            <a:r>
              <a:rPr lang="en-US" sz="2800" dirty="0" err="1" smtClean="0"/>
              <a:t>prefetch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Loads data into cache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Combine with loop unrolling and software pipelining</a:t>
            </a:r>
          </a:p>
        </p:txBody>
      </p:sp>
    </p:spTree>
    <p:extLst>
      <p:ext uri="{BB962C8B-B14F-4D97-AF65-F5344CB8AC3E}">
        <p14:creationId xmlns:p14="http://schemas.microsoft.com/office/powerpoint/2010/main" val="22170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Summary</a:t>
            </a:r>
            <a:endParaRPr lang="en-AU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1296" y="908720"/>
            <a:ext cx="6347048" cy="52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78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04F9D-959B-440A-AE76-010FF9BD227E}" type="slidenum">
              <a:rPr lang="en-US"/>
              <a:pPr/>
              <a:t>14</a:t>
            </a:fld>
            <a:endParaRPr lang="en-US"/>
          </a:p>
        </p:txBody>
      </p:sp>
      <p:sp>
        <p:nvSpPr>
          <p:cNvPr id="2387970" name="Rectangle 2"/>
          <p:cNvSpPr>
            <a:spLocks noChangeArrowheads="1"/>
          </p:cNvSpPr>
          <p:nvPr/>
        </p:nvSpPr>
        <p:spPr bwMode="auto">
          <a:xfrm>
            <a:off x="7815263" y="3348038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71" name="Rectangle 3"/>
          <p:cNvSpPr>
            <a:spLocks noChangeArrowheads="1"/>
          </p:cNvSpPr>
          <p:nvPr/>
        </p:nvSpPr>
        <p:spPr bwMode="auto">
          <a:xfrm>
            <a:off x="7815263" y="3043238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72" name="Rectangle 4"/>
          <p:cNvSpPr>
            <a:spLocks noChangeArrowheads="1"/>
          </p:cNvSpPr>
          <p:nvPr/>
        </p:nvSpPr>
        <p:spPr bwMode="auto">
          <a:xfrm>
            <a:off x="7100888" y="3348038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73" name="Rectangle 5"/>
          <p:cNvSpPr>
            <a:spLocks noChangeArrowheads="1"/>
          </p:cNvSpPr>
          <p:nvPr/>
        </p:nvSpPr>
        <p:spPr bwMode="auto">
          <a:xfrm>
            <a:off x="7100888" y="3043238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87974" name="Group 6"/>
          <p:cNvGrpSpPr>
            <a:grpSpLocks/>
          </p:cNvGrpSpPr>
          <p:nvPr/>
        </p:nvGrpSpPr>
        <p:grpSpPr bwMode="auto">
          <a:xfrm>
            <a:off x="1689100" y="5519738"/>
            <a:ext cx="1766888" cy="342900"/>
            <a:chOff x="1191" y="3240"/>
            <a:chExt cx="1113" cy="216"/>
          </a:xfrm>
        </p:grpSpPr>
        <p:sp>
          <p:nvSpPr>
            <p:cNvPr id="2387975" name="Rectangle 7"/>
            <p:cNvSpPr>
              <a:spLocks noChangeArrowheads="1"/>
            </p:cNvSpPr>
            <p:nvPr/>
          </p:nvSpPr>
          <p:spPr bwMode="auto">
            <a:xfrm>
              <a:off x="1728" y="3240"/>
              <a:ext cx="576" cy="19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0xF0</a:t>
              </a:r>
            </a:p>
          </p:txBody>
        </p:sp>
        <p:sp>
          <p:nvSpPr>
            <p:cNvPr id="2387976" name="Text Box 8"/>
            <p:cNvSpPr txBox="1">
              <a:spLocks noChangeArrowheads="1"/>
            </p:cNvSpPr>
            <p:nvPr/>
          </p:nvSpPr>
          <p:spPr bwMode="auto">
            <a:xfrm>
              <a:off x="1191" y="3264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1111</a:t>
              </a:r>
            </a:p>
          </p:txBody>
        </p:sp>
      </p:grpSp>
      <p:grpSp>
        <p:nvGrpSpPr>
          <p:cNvPr id="2387977" name="Group 9"/>
          <p:cNvGrpSpPr>
            <a:grpSpLocks/>
          </p:cNvGrpSpPr>
          <p:nvPr/>
        </p:nvGrpSpPr>
        <p:grpSpPr bwMode="auto">
          <a:xfrm>
            <a:off x="1689100" y="5202238"/>
            <a:ext cx="1766888" cy="317500"/>
            <a:chOff x="1887" y="3040"/>
            <a:chExt cx="1113" cy="200"/>
          </a:xfrm>
        </p:grpSpPr>
        <p:sp>
          <p:nvSpPr>
            <p:cNvPr id="2387978" name="Text Box 10"/>
            <p:cNvSpPr txBox="1">
              <a:spLocks noChangeArrowheads="1"/>
            </p:cNvSpPr>
            <p:nvPr/>
          </p:nvSpPr>
          <p:spPr bwMode="auto">
            <a:xfrm>
              <a:off x="1887" y="3040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1111</a:t>
              </a:r>
            </a:p>
          </p:txBody>
        </p:sp>
        <p:sp>
          <p:nvSpPr>
            <p:cNvPr id="2387979" name="Rectangle 11"/>
            <p:cNvSpPr>
              <a:spLocks noChangeArrowheads="1"/>
            </p:cNvSpPr>
            <p:nvPr/>
          </p:nvSpPr>
          <p:spPr bwMode="auto">
            <a:xfrm>
              <a:off x="2424" y="3048"/>
              <a:ext cx="57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0xAA</a:t>
              </a:r>
            </a:p>
          </p:txBody>
        </p:sp>
      </p:grpSp>
      <p:grpSp>
        <p:nvGrpSpPr>
          <p:cNvPr id="2387980" name="Group 12"/>
          <p:cNvGrpSpPr>
            <a:grpSpLocks/>
          </p:cNvGrpSpPr>
          <p:nvPr/>
        </p:nvGrpSpPr>
        <p:grpSpPr bwMode="auto">
          <a:xfrm>
            <a:off x="1663700" y="3348038"/>
            <a:ext cx="1792288" cy="355600"/>
            <a:chOff x="743" y="1032"/>
            <a:chExt cx="1129" cy="224"/>
          </a:xfrm>
        </p:grpSpPr>
        <p:sp>
          <p:nvSpPr>
            <p:cNvPr id="2387981" name="Rectangle 13"/>
            <p:cNvSpPr>
              <a:spLocks noChangeArrowheads="1"/>
            </p:cNvSpPr>
            <p:nvPr/>
          </p:nvSpPr>
          <p:spPr bwMode="auto">
            <a:xfrm>
              <a:off x="1296" y="1032"/>
              <a:ext cx="576" cy="19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0x0F</a:t>
              </a:r>
            </a:p>
          </p:txBody>
        </p:sp>
        <p:sp>
          <p:nvSpPr>
            <p:cNvPr id="2387982" name="Text Box 14"/>
            <p:cNvSpPr txBox="1">
              <a:spLocks noChangeArrowheads="1"/>
            </p:cNvSpPr>
            <p:nvPr/>
          </p:nvSpPr>
          <p:spPr bwMode="auto">
            <a:xfrm>
              <a:off x="743" y="1064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0000</a:t>
              </a:r>
            </a:p>
          </p:txBody>
        </p:sp>
      </p:grpSp>
      <p:grpSp>
        <p:nvGrpSpPr>
          <p:cNvPr id="2387983" name="Group 15"/>
          <p:cNvGrpSpPr>
            <a:grpSpLocks/>
          </p:cNvGrpSpPr>
          <p:nvPr/>
        </p:nvGrpSpPr>
        <p:grpSpPr bwMode="auto">
          <a:xfrm>
            <a:off x="1663700" y="3043238"/>
            <a:ext cx="1792288" cy="304800"/>
            <a:chOff x="743" y="1080"/>
            <a:chExt cx="1129" cy="192"/>
          </a:xfrm>
        </p:grpSpPr>
        <p:sp>
          <p:nvSpPr>
            <p:cNvPr id="2387984" name="Text Box 16"/>
            <p:cNvSpPr txBox="1">
              <a:spLocks noChangeArrowheads="1"/>
            </p:cNvSpPr>
            <p:nvPr/>
          </p:nvSpPr>
          <p:spPr bwMode="auto">
            <a:xfrm>
              <a:off x="743" y="1080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0000</a:t>
              </a:r>
            </a:p>
          </p:txBody>
        </p:sp>
        <p:sp>
          <p:nvSpPr>
            <p:cNvPr id="2387985" name="Rectangle 17"/>
            <p:cNvSpPr>
              <a:spLocks noChangeArrowheads="1"/>
            </p:cNvSpPr>
            <p:nvPr/>
          </p:nvSpPr>
          <p:spPr bwMode="auto">
            <a:xfrm>
              <a:off x="1296" y="1080"/>
              <a:ext cx="57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0x55</a:t>
              </a:r>
            </a:p>
          </p:txBody>
        </p:sp>
      </p:grpSp>
      <p:sp>
        <p:nvSpPr>
          <p:cNvPr id="2387986" name="Rectangle 1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Set Associative Mapping (2-Way)</a:t>
            </a:r>
          </a:p>
        </p:txBody>
      </p:sp>
      <p:sp>
        <p:nvSpPr>
          <p:cNvPr id="2387987" name="Rectangle 19"/>
          <p:cNvSpPr>
            <a:spLocks noChangeArrowheads="1"/>
          </p:cNvSpPr>
          <p:nvPr/>
        </p:nvSpPr>
        <p:spPr bwMode="auto">
          <a:xfrm>
            <a:off x="2541588" y="3652838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88" name="Line 20"/>
          <p:cNvSpPr>
            <a:spLocks noChangeShapeType="1"/>
          </p:cNvSpPr>
          <p:nvPr/>
        </p:nvSpPr>
        <p:spPr bwMode="auto">
          <a:xfrm>
            <a:off x="2960688" y="4097338"/>
            <a:ext cx="0" cy="9398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89" name="Rectangle 21"/>
          <p:cNvSpPr>
            <a:spLocks noChangeArrowheads="1"/>
          </p:cNvSpPr>
          <p:nvPr/>
        </p:nvSpPr>
        <p:spPr bwMode="auto">
          <a:xfrm>
            <a:off x="6138863" y="3348038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90" name="Rectangle 22"/>
          <p:cNvSpPr>
            <a:spLocks noChangeArrowheads="1"/>
          </p:cNvSpPr>
          <p:nvPr/>
        </p:nvSpPr>
        <p:spPr bwMode="auto">
          <a:xfrm>
            <a:off x="6138863" y="3043238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91" name="Rectangle 23"/>
          <p:cNvSpPr>
            <a:spLocks noChangeArrowheads="1"/>
          </p:cNvSpPr>
          <p:nvPr/>
        </p:nvSpPr>
        <p:spPr bwMode="auto">
          <a:xfrm>
            <a:off x="5424488" y="3348038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92" name="Rectangle 24"/>
          <p:cNvSpPr>
            <a:spLocks noChangeArrowheads="1"/>
          </p:cNvSpPr>
          <p:nvPr/>
        </p:nvSpPr>
        <p:spPr bwMode="auto">
          <a:xfrm>
            <a:off x="5424488" y="3043238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93" name="Text Box 25"/>
          <p:cNvSpPr txBox="1">
            <a:spLocks noChangeArrowheads="1"/>
          </p:cNvSpPr>
          <p:nvPr/>
        </p:nvSpPr>
        <p:spPr bwMode="auto">
          <a:xfrm>
            <a:off x="5141913" y="30051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</a:t>
            </a:r>
          </a:p>
        </p:txBody>
      </p:sp>
      <p:sp>
        <p:nvSpPr>
          <p:cNvPr id="2387994" name="Text Box 26"/>
          <p:cNvSpPr txBox="1">
            <a:spLocks noChangeArrowheads="1"/>
          </p:cNvSpPr>
          <p:nvPr/>
        </p:nvSpPr>
        <p:spPr bwMode="auto">
          <a:xfrm>
            <a:off x="5138738" y="33480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2387995" name="Rectangle 27"/>
          <p:cNvSpPr>
            <a:spLocks noChangeArrowheads="1"/>
          </p:cNvSpPr>
          <p:nvPr/>
        </p:nvSpPr>
        <p:spPr bwMode="auto">
          <a:xfrm>
            <a:off x="2290763" y="3041650"/>
            <a:ext cx="149225" cy="28575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96" name="Rectangle 28"/>
          <p:cNvSpPr>
            <a:spLocks noChangeArrowheads="1"/>
          </p:cNvSpPr>
          <p:nvPr/>
        </p:nvSpPr>
        <p:spPr bwMode="auto">
          <a:xfrm>
            <a:off x="1563688" y="3043238"/>
            <a:ext cx="722312" cy="2857500"/>
          </a:xfrm>
          <a:prstGeom prst="rect">
            <a:avLst/>
          </a:prstGeom>
          <a:solidFill>
            <a:srgbClr val="FF9933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7997" name="Rectangle 29"/>
          <p:cNvSpPr>
            <a:spLocks noChangeArrowheads="1"/>
          </p:cNvSpPr>
          <p:nvPr/>
        </p:nvSpPr>
        <p:spPr bwMode="auto">
          <a:xfrm>
            <a:off x="2541588" y="3348038"/>
            <a:ext cx="914400" cy="304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0x0F</a:t>
            </a:r>
          </a:p>
        </p:txBody>
      </p:sp>
      <p:sp>
        <p:nvSpPr>
          <p:cNvPr id="2387998" name="Rectangle 30"/>
          <p:cNvSpPr>
            <a:spLocks noChangeArrowheads="1"/>
          </p:cNvSpPr>
          <p:nvPr/>
        </p:nvSpPr>
        <p:spPr bwMode="auto">
          <a:xfrm>
            <a:off x="2541588" y="3043238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0x55</a:t>
            </a:r>
          </a:p>
        </p:txBody>
      </p:sp>
      <p:sp>
        <p:nvSpPr>
          <p:cNvPr id="2387999" name="Rectangle 31"/>
          <p:cNvSpPr>
            <a:spLocks noChangeArrowheads="1"/>
          </p:cNvSpPr>
          <p:nvPr/>
        </p:nvSpPr>
        <p:spPr bwMode="auto">
          <a:xfrm>
            <a:off x="2541588" y="5214938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0xAA</a:t>
            </a:r>
          </a:p>
        </p:txBody>
      </p:sp>
      <p:sp>
        <p:nvSpPr>
          <p:cNvPr id="2388000" name="Rectangle 32"/>
          <p:cNvSpPr>
            <a:spLocks noChangeArrowheads="1"/>
          </p:cNvSpPr>
          <p:nvPr/>
        </p:nvSpPr>
        <p:spPr bwMode="auto">
          <a:xfrm>
            <a:off x="2541588" y="5519738"/>
            <a:ext cx="914400" cy="304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0xF0</a:t>
            </a:r>
          </a:p>
        </p:txBody>
      </p:sp>
      <p:sp>
        <p:nvSpPr>
          <p:cNvPr id="2388001" name="AutoShape 33"/>
          <p:cNvSpPr>
            <a:spLocks noChangeArrowheads="1"/>
          </p:cNvSpPr>
          <p:nvPr/>
        </p:nvSpPr>
        <p:spPr bwMode="auto">
          <a:xfrm>
            <a:off x="1233488" y="2344738"/>
            <a:ext cx="520700" cy="330200"/>
          </a:xfrm>
          <a:prstGeom prst="wedgeRectCallout">
            <a:avLst>
              <a:gd name="adj1" fmla="val 44514"/>
              <a:gd name="adj2" fmla="val 1754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Tag</a:t>
            </a:r>
          </a:p>
        </p:txBody>
      </p:sp>
      <p:sp>
        <p:nvSpPr>
          <p:cNvPr id="2388002" name="AutoShape 34"/>
          <p:cNvSpPr>
            <a:spLocks noChangeArrowheads="1"/>
          </p:cNvSpPr>
          <p:nvPr/>
        </p:nvSpPr>
        <p:spPr bwMode="auto">
          <a:xfrm>
            <a:off x="2427288" y="2268538"/>
            <a:ext cx="812800" cy="342900"/>
          </a:xfrm>
          <a:prstGeom prst="wedgeRectCallout">
            <a:avLst>
              <a:gd name="adj1" fmla="val -51954"/>
              <a:gd name="adj2" fmla="val 1819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Index</a:t>
            </a:r>
          </a:p>
        </p:txBody>
      </p:sp>
      <p:sp>
        <p:nvSpPr>
          <p:cNvPr id="2388003" name="AutoShape 35"/>
          <p:cNvSpPr>
            <a:spLocks noChangeArrowheads="1"/>
          </p:cNvSpPr>
          <p:nvPr/>
        </p:nvSpPr>
        <p:spPr bwMode="auto">
          <a:xfrm>
            <a:off x="3690938" y="2306638"/>
            <a:ext cx="647700" cy="342900"/>
          </a:xfrm>
          <a:prstGeom prst="wedgeRectCallout">
            <a:avLst>
              <a:gd name="adj1" fmla="val -150491"/>
              <a:gd name="adj2" fmla="val 1745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Data</a:t>
            </a:r>
          </a:p>
        </p:txBody>
      </p:sp>
      <p:sp>
        <p:nvSpPr>
          <p:cNvPr id="2388004" name="Text Box 36"/>
          <p:cNvSpPr txBox="1">
            <a:spLocks noChangeArrowheads="1"/>
          </p:cNvSpPr>
          <p:nvPr/>
        </p:nvSpPr>
        <p:spPr bwMode="auto">
          <a:xfrm>
            <a:off x="2092325" y="30432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</a:t>
            </a:r>
          </a:p>
        </p:txBody>
      </p:sp>
      <p:sp>
        <p:nvSpPr>
          <p:cNvPr id="2388005" name="Text Box 37"/>
          <p:cNvSpPr txBox="1">
            <a:spLocks noChangeArrowheads="1"/>
          </p:cNvSpPr>
          <p:nvPr/>
        </p:nvSpPr>
        <p:spPr bwMode="auto">
          <a:xfrm>
            <a:off x="2089150" y="33988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01</a:t>
            </a:r>
          </a:p>
        </p:txBody>
      </p:sp>
      <p:sp>
        <p:nvSpPr>
          <p:cNvPr id="2388006" name="Text Box 38"/>
          <p:cNvSpPr txBox="1">
            <a:spLocks noChangeArrowheads="1"/>
          </p:cNvSpPr>
          <p:nvPr/>
        </p:nvSpPr>
        <p:spPr bwMode="auto">
          <a:xfrm>
            <a:off x="2065338" y="3703638"/>
            <a:ext cx="422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10</a:t>
            </a:r>
          </a:p>
        </p:txBody>
      </p:sp>
      <p:sp>
        <p:nvSpPr>
          <p:cNvPr id="2388007" name="Text Box 39"/>
          <p:cNvSpPr txBox="1">
            <a:spLocks noChangeArrowheads="1"/>
          </p:cNvSpPr>
          <p:nvPr/>
        </p:nvSpPr>
        <p:spPr bwMode="auto">
          <a:xfrm>
            <a:off x="1679575" y="370363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0001</a:t>
            </a:r>
          </a:p>
        </p:txBody>
      </p:sp>
      <p:sp>
        <p:nvSpPr>
          <p:cNvPr id="2388008" name="Text Box 40"/>
          <p:cNvSpPr txBox="1">
            <a:spLocks noChangeArrowheads="1"/>
          </p:cNvSpPr>
          <p:nvPr/>
        </p:nvSpPr>
        <p:spPr bwMode="auto">
          <a:xfrm>
            <a:off x="2114550" y="52149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10</a:t>
            </a:r>
          </a:p>
        </p:txBody>
      </p:sp>
      <p:sp>
        <p:nvSpPr>
          <p:cNvPr id="2388009" name="Text Box 41"/>
          <p:cNvSpPr txBox="1">
            <a:spLocks noChangeArrowheads="1"/>
          </p:cNvSpPr>
          <p:nvPr/>
        </p:nvSpPr>
        <p:spPr bwMode="auto">
          <a:xfrm>
            <a:off x="2111375" y="5557838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11</a:t>
            </a:r>
          </a:p>
        </p:txBody>
      </p:sp>
      <p:sp>
        <p:nvSpPr>
          <p:cNvPr id="2388010" name="Text Box 42"/>
          <p:cNvSpPr txBox="1">
            <a:spLocks noChangeArrowheads="1"/>
          </p:cNvSpPr>
          <p:nvPr/>
        </p:nvSpPr>
        <p:spPr bwMode="auto">
          <a:xfrm>
            <a:off x="1663700" y="339883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0000</a:t>
            </a:r>
          </a:p>
        </p:txBody>
      </p:sp>
      <p:sp>
        <p:nvSpPr>
          <p:cNvPr id="2388011" name="Text Box 43"/>
          <p:cNvSpPr txBox="1">
            <a:spLocks noChangeArrowheads="1"/>
          </p:cNvSpPr>
          <p:nvPr/>
        </p:nvSpPr>
        <p:spPr bwMode="auto">
          <a:xfrm>
            <a:off x="1663700" y="304323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0000</a:t>
            </a:r>
          </a:p>
        </p:txBody>
      </p:sp>
      <p:sp>
        <p:nvSpPr>
          <p:cNvPr id="2388012" name="Text Box 44"/>
          <p:cNvSpPr txBox="1">
            <a:spLocks noChangeArrowheads="1"/>
          </p:cNvSpPr>
          <p:nvPr/>
        </p:nvSpPr>
        <p:spPr bwMode="auto">
          <a:xfrm>
            <a:off x="1689100" y="520223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1111</a:t>
            </a:r>
          </a:p>
        </p:txBody>
      </p:sp>
      <p:sp>
        <p:nvSpPr>
          <p:cNvPr id="2388013" name="Text Box 45"/>
          <p:cNvSpPr txBox="1">
            <a:spLocks noChangeArrowheads="1"/>
          </p:cNvSpPr>
          <p:nvPr/>
        </p:nvSpPr>
        <p:spPr bwMode="auto">
          <a:xfrm>
            <a:off x="1689100" y="555783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1111</a:t>
            </a:r>
          </a:p>
        </p:txBody>
      </p:sp>
      <p:sp>
        <p:nvSpPr>
          <p:cNvPr id="2388016" name="AutoShape 48"/>
          <p:cNvSpPr>
            <a:spLocks noChangeArrowheads="1"/>
          </p:cNvSpPr>
          <p:nvPr/>
        </p:nvSpPr>
        <p:spPr bwMode="auto">
          <a:xfrm>
            <a:off x="7608888" y="1938338"/>
            <a:ext cx="750887" cy="330200"/>
          </a:xfrm>
          <a:prstGeom prst="wedgeRectCallout">
            <a:avLst>
              <a:gd name="adj1" fmla="val 23995"/>
              <a:gd name="adj2" fmla="val 2831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Way 1</a:t>
            </a:r>
          </a:p>
        </p:txBody>
      </p:sp>
      <p:sp>
        <p:nvSpPr>
          <p:cNvPr id="2388017" name="AutoShape 49"/>
          <p:cNvSpPr>
            <a:spLocks noChangeArrowheads="1"/>
          </p:cNvSpPr>
          <p:nvPr/>
        </p:nvSpPr>
        <p:spPr bwMode="auto">
          <a:xfrm>
            <a:off x="5978525" y="1963738"/>
            <a:ext cx="754063" cy="330200"/>
          </a:xfrm>
          <a:prstGeom prst="wedgeRectCallout">
            <a:avLst>
              <a:gd name="adj1" fmla="val 17579"/>
              <a:gd name="adj2" fmla="val 26778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Way 0</a:t>
            </a:r>
          </a:p>
        </p:txBody>
      </p:sp>
      <p:sp>
        <p:nvSpPr>
          <p:cNvPr id="2388018" name="Rectangle 50"/>
          <p:cNvSpPr>
            <a:spLocks noChangeArrowheads="1"/>
          </p:cNvSpPr>
          <p:nvPr/>
        </p:nvSpPr>
        <p:spPr bwMode="auto">
          <a:xfrm>
            <a:off x="4186238" y="4281488"/>
            <a:ext cx="48053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18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Set-associative mapping:</a:t>
            </a:r>
          </a:p>
          <a:p>
            <a:pPr lvl="1" algn="l" eaLnBrk="1" hangingPunct="1"/>
            <a:r>
              <a:rPr lang="en-US" sz="18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A memory value can be placed in any block frame of a set corresponding to the block address</a:t>
            </a:r>
          </a:p>
        </p:txBody>
      </p:sp>
    </p:spTree>
    <p:extLst>
      <p:ext uri="{BB962C8B-B14F-4D97-AF65-F5344CB8AC3E}">
        <p14:creationId xmlns:p14="http://schemas.microsoft.com/office/powerpoint/2010/main" val="2621092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7995" grpId="0" animBg="1"/>
      <p:bldP spid="2387996" grpId="0" animBg="1"/>
      <p:bldP spid="2388001" grpId="0" animBg="1" autoUpdateAnimBg="0"/>
      <p:bldP spid="2388002" grpId="0" animBg="1" autoUpdateAnimBg="0"/>
      <p:bldP spid="2388016" grpId="0" animBg="1" autoUpdateAnimBg="0"/>
      <p:bldP spid="238801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FCB8-5AB5-4334-82E9-F5CAACC609B1}" type="slidenum">
              <a:rPr lang="en-US"/>
              <a:pPr/>
              <a:t>15</a:t>
            </a:fld>
            <a:endParaRPr lang="en-US"/>
          </a:p>
        </p:txBody>
      </p:sp>
      <p:sp>
        <p:nvSpPr>
          <p:cNvPr id="2390018" name="Rectangle 2"/>
          <p:cNvSpPr>
            <a:spLocks noChangeArrowheads="1"/>
          </p:cNvSpPr>
          <p:nvPr/>
        </p:nvSpPr>
        <p:spPr bwMode="auto">
          <a:xfrm>
            <a:off x="8101013" y="2776538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19" name="Rectangle 3"/>
          <p:cNvSpPr>
            <a:spLocks noChangeArrowheads="1"/>
          </p:cNvSpPr>
          <p:nvPr/>
        </p:nvSpPr>
        <p:spPr bwMode="auto">
          <a:xfrm>
            <a:off x="4814888" y="2786063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20" name="Rectangle 4"/>
          <p:cNvSpPr>
            <a:spLocks noChangeArrowheads="1"/>
          </p:cNvSpPr>
          <p:nvPr/>
        </p:nvSpPr>
        <p:spPr bwMode="auto">
          <a:xfrm>
            <a:off x="7386638" y="2776538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21" name="Rectangle 5"/>
          <p:cNvSpPr>
            <a:spLocks noChangeArrowheads="1"/>
          </p:cNvSpPr>
          <p:nvPr/>
        </p:nvSpPr>
        <p:spPr bwMode="auto">
          <a:xfrm>
            <a:off x="4100513" y="2786063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0022" name="Group 6"/>
          <p:cNvGrpSpPr>
            <a:grpSpLocks/>
          </p:cNvGrpSpPr>
          <p:nvPr/>
        </p:nvGrpSpPr>
        <p:grpSpPr bwMode="auto">
          <a:xfrm>
            <a:off x="317500" y="5262563"/>
            <a:ext cx="1766888" cy="342900"/>
            <a:chOff x="1191" y="3240"/>
            <a:chExt cx="1113" cy="216"/>
          </a:xfrm>
        </p:grpSpPr>
        <p:sp>
          <p:nvSpPr>
            <p:cNvPr id="2390023" name="Rectangle 7"/>
            <p:cNvSpPr>
              <a:spLocks noChangeArrowheads="1"/>
            </p:cNvSpPr>
            <p:nvPr/>
          </p:nvSpPr>
          <p:spPr bwMode="auto">
            <a:xfrm>
              <a:off x="1728" y="3240"/>
              <a:ext cx="576" cy="19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0xF0</a:t>
              </a:r>
            </a:p>
          </p:txBody>
        </p:sp>
        <p:sp>
          <p:nvSpPr>
            <p:cNvPr id="2390024" name="Text Box 8"/>
            <p:cNvSpPr txBox="1">
              <a:spLocks noChangeArrowheads="1"/>
            </p:cNvSpPr>
            <p:nvPr/>
          </p:nvSpPr>
          <p:spPr bwMode="auto">
            <a:xfrm>
              <a:off x="1191" y="3264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1111</a:t>
              </a:r>
            </a:p>
          </p:txBody>
        </p:sp>
      </p:grpSp>
      <p:grpSp>
        <p:nvGrpSpPr>
          <p:cNvPr id="2390025" name="Group 9"/>
          <p:cNvGrpSpPr>
            <a:grpSpLocks/>
          </p:cNvGrpSpPr>
          <p:nvPr/>
        </p:nvGrpSpPr>
        <p:grpSpPr bwMode="auto">
          <a:xfrm>
            <a:off x="317500" y="4945063"/>
            <a:ext cx="1766888" cy="317500"/>
            <a:chOff x="1887" y="3040"/>
            <a:chExt cx="1113" cy="200"/>
          </a:xfrm>
        </p:grpSpPr>
        <p:sp>
          <p:nvSpPr>
            <p:cNvPr id="2390026" name="Text Box 10"/>
            <p:cNvSpPr txBox="1">
              <a:spLocks noChangeArrowheads="1"/>
            </p:cNvSpPr>
            <p:nvPr/>
          </p:nvSpPr>
          <p:spPr bwMode="auto">
            <a:xfrm>
              <a:off x="1887" y="3040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1111</a:t>
              </a:r>
            </a:p>
          </p:txBody>
        </p:sp>
        <p:sp>
          <p:nvSpPr>
            <p:cNvPr id="2390027" name="Rectangle 11"/>
            <p:cNvSpPr>
              <a:spLocks noChangeArrowheads="1"/>
            </p:cNvSpPr>
            <p:nvPr/>
          </p:nvSpPr>
          <p:spPr bwMode="auto">
            <a:xfrm>
              <a:off x="2424" y="3048"/>
              <a:ext cx="57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0xAA</a:t>
              </a:r>
            </a:p>
          </p:txBody>
        </p:sp>
      </p:grpSp>
      <p:grpSp>
        <p:nvGrpSpPr>
          <p:cNvPr id="2390028" name="Group 12"/>
          <p:cNvGrpSpPr>
            <a:grpSpLocks/>
          </p:cNvGrpSpPr>
          <p:nvPr/>
        </p:nvGrpSpPr>
        <p:grpSpPr bwMode="auto">
          <a:xfrm>
            <a:off x="292100" y="3090863"/>
            <a:ext cx="1792288" cy="355600"/>
            <a:chOff x="743" y="1032"/>
            <a:chExt cx="1129" cy="224"/>
          </a:xfrm>
        </p:grpSpPr>
        <p:sp>
          <p:nvSpPr>
            <p:cNvPr id="2390029" name="Rectangle 13"/>
            <p:cNvSpPr>
              <a:spLocks noChangeArrowheads="1"/>
            </p:cNvSpPr>
            <p:nvPr/>
          </p:nvSpPr>
          <p:spPr bwMode="auto">
            <a:xfrm>
              <a:off x="1296" y="1032"/>
              <a:ext cx="576" cy="19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0x0F</a:t>
              </a:r>
            </a:p>
          </p:txBody>
        </p:sp>
        <p:sp>
          <p:nvSpPr>
            <p:cNvPr id="2390030" name="Text Box 14"/>
            <p:cNvSpPr txBox="1">
              <a:spLocks noChangeArrowheads="1"/>
            </p:cNvSpPr>
            <p:nvPr/>
          </p:nvSpPr>
          <p:spPr bwMode="auto">
            <a:xfrm>
              <a:off x="743" y="1064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0000</a:t>
              </a:r>
            </a:p>
          </p:txBody>
        </p:sp>
      </p:grpSp>
      <p:grpSp>
        <p:nvGrpSpPr>
          <p:cNvPr id="2390031" name="Group 15"/>
          <p:cNvGrpSpPr>
            <a:grpSpLocks/>
          </p:cNvGrpSpPr>
          <p:nvPr/>
        </p:nvGrpSpPr>
        <p:grpSpPr bwMode="auto">
          <a:xfrm>
            <a:off x="292100" y="2786063"/>
            <a:ext cx="1792288" cy="304800"/>
            <a:chOff x="743" y="1080"/>
            <a:chExt cx="1129" cy="192"/>
          </a:xfrm>
        </p:grpSpPr>
        <p:sp>
          <p:nvSpPr>
            <p:cNvPr id="2390032" name="Text Box 16"/>
            <p:cNvSpPr txBox="1">
              <a:spLocks noChangeArrowheads="1"/>
            </p:cNvSpPr>
            <p:nvPr/>
          </p:nvSpPr>
          <p:spPr bwMode="auto">
            <a:xfrm>
              <a:off x="743" y="1080"/>
              <a:ext cx="3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0000</a:t>
              </a:r>
            </a:p>
          </p:txBody>
        </p:sp>
        <p:sp>
          <p:nvSpPr>
            <p:cNvPr id="2390033" name="Rectangle 17"/>
            <p:cNvSpPr>
              <a:spLocks noChangeArrowheads="1"/>
            </p:cNvSpPr>
            <p:nvPr/>
          </p:nvSpPr>
          <p:spPr bwMode="auto">
            <a:xfrm>
              <a:off x="1296" y="1080"/>
              <a:ext cx="57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0x55</a:t>
              </a:r>
            </a:p>
          </p:txBody>
        </p:sp>
      </p:grpSp>
      <p:sp>
        <p:nvSpPr>
          <p:cNvPr id="2390034" name="Rectangle 1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Fully Associative Mapping</a:t>
            </a:r>
          </a:p>
        </p:txBody>
      </p:sp>
      <p:sp>
        <p:nvSpPr>
          <p:cNvPr id="2390035" name="Rectangle 19"/>
          <p:cNvSpPr>
            <a:spLocks noChangeArrowheads="1"/>
          </p:cNvSpPr>
          <p:nvPr/>
        </p:nvSpPr>
        <p:spPr bwMode="auto">
          <a:xfrm>
            <a:off x="1169988" y="3395663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36" name="Line 20"/>
          <p:cNvSpPr>
            <a:spLocks noChangeShapeType="1"/>
          </p:cNvSpPr>
          <p:nvPr/>
        </p:nvSpPr>
        <p:spPr bwMode="auto">
          <a:xfrm>
            <a:off x="1589088" y="3840163"/>
            <a:ext cx="0" cy="9398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37" name="Rectangle 21"/>
          <p:cNvSpPr>
            <a:spLocks noChangeArrowheads="1"/>
          </p:cNvSpPr>
          <p:nvPr/>
        </p:nvSpPr>
        <p:spPr bwMode="auto">
          <a:xfrm>
            <a:off x="6453188" y="2776538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38" name="Rectangle 22"/>
          <p:cNvSpPr>
            <a:spLocks noChangeArrowheads="1"/>
          </p:cNvSpPr>
          <p:nvPr/>
        </p:nvSpPr>
        <p:spPr bwMode="auto">
          <a:xfrm>
            <a:off x="3195638" y="2786063"/>
            <a:ext cx="914400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39" name="Rectangle 23"/>
          <p:cNvSpPr>
            <a:spLocks noChangeArrowheads="1"/>
          </p:cNvSpPr>
          <p:nvPr/>
        </p:nvSpPr>
        <p:spPr bwMode="auto">
          <a:xfrm>
            <a:off x="5753100" y="2776538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40" name="Rectangle 24"/>
          <p:cNvSpPr>
            <a:spLocks noChangeArrowheads="1"/>
          </p:cNvSpPr>
          <p:nvPr/>
        </p:nvSpPr>
        <p:spPr bwMode="auto">
          <a:xfrm>
            <a:off x="2481263" y="2786063"/>
            <a:ext cx="685800" cy="304800"/>
          </a:xfrm>
          <a:prstGeom prst="rect">
            <a:avLst/>
          </a:prstGeom>
          <a:solidFill>
            <a:srgbClr val="FF99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41" name="Rectangle 25"/>
          <p:cNvSpPr>
            <a:spLocks noChangeArrowheads="1"/>
          </p:cNvSpPr>
          <p:nvPr/>
        </p:nvSpPr>
        <p:spPr bwMode="auto">
          <a:xfrm>
            <a:off x="206375" y="2801938"/>
            <a:ext cx="747713" cy="2857500"/>
          </a:xfrm>
          <a:prstGeom prst="rect">
            <a:avLst/>
          </a:prstGeom>
          <a:solidFill>
            <a:srgbClr val="FF9933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0042" name="Rectangle 26"/>
          <p:cNvSpPr>
            <a:spLocks noChangeArrowheads="1"/>
          </p:cNvSpPr>
          <p:nvPr/>
        </p:nvSpPr>
        <p:spPr bwMode="auto">
          <a:xfrm>
            <a:off x="1169988" y="3090863"/>
            <a:ext cx="914400" cy="304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0x0F</a:t>
            </a:r>
          </a:p>
        </p:txBody>
      </p:sp>
      <p:sp>
        <p:nvSpPr>
          <p:cNvPr id="2390043" name="Rectangle 27"/>
          <p:cNvSpPr>
            <a:spLocks noChangeArrowheads="1"/>
          </p:cNvSpPr>
          <p:nvPr/>
        </p:nvSpPr>
        <p:spPr bwMode="auto">
          <a:xfrm>
            <a:off x="1169988" y="2786063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0x55</a:t>
            </a:r>
          </a:p>
        </p:txBody>
      </p:sp>
      <p:sp>
        <p:nvSpPr>
          <p:cNvPr id="2390044" name="Rectangle 28"/>
          <p:cNvSpPr>
            <a:spLocks noChangeArrowheads="1"/>
          </p:cNvSpPr>
          <p:nvPr/>
        </p:nvSpPr>
        <p:spPr bwMode="auto">
          <a:xfrm>
            <a:off x="1169988" y="4957763"/>
            <a:ext cx="914400" cy="304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0xAA</a:t>
            </a:r>
          </a:p>
        </p:txBody>
      </p:sp>
      <p:sp>
        <p:nvSpPr>
          <p:cNvPr id="2390045" name="Rectangle 29"/>
          <p:cNvSpPr>
            <a:spLocks noChangeArrowheads="1"/>
          </p:cNvSpPr>
          <p:nvPr/>
        </p:nvSpPr>
        <p:spPr bwMode="auto">
          <a:xfrm>
            <a:off x="1169988" y="5262563"/>
            <a:ext cx="914400" cy="3048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0xF0</a:t>
            </a:r>
          </a:p>
        </p:txBody>
      </p:sp>
      <p:sp>
        <p:nvSpPr>
          <p:cNvPr id="2390046" name="AutoShape 30"/>
          <p:cNvSpPr>
            <a:spLocks noChangeArrowheads="1"/>
          </p:cNvSpPr>
          <p:nvPr/>
        </p:nvSpPr>
        <p:spPr bwMode="auto">
          <a:xfrm>
            <a:off x="485775" y="1841500"/>
            <a:ext cx="520700" cy="330200"/>
          </a:xfrm>
          <a:prstGeom prst="wedgeRectCallout">
            <a:avLst>
              <a:gd name="adj1" fmla="val -14023"/>
              <a:gd name="adj2" fmla="val 2634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Tag</a:t>
            </a:r>
          </a:p>
        </p:txBody>
      </p:sp>
      <p:sp>
        <p:nvSpPr>
          <p:cNvPr id="2390047" name="AutoShape 31"/>
          <p:cNvSpPr>
            <a:spLocks noChangeArrowheads="1"/>
          </p:cNvSpPr>
          <p:nvPr/>
        </p:nvSpPr>
        <p:spPr bwMode="auto">
          <a:xfrm>
            <a:off x="2595563" y="2108200"/>
            <a:ext cx="647700" cy="342900"/>
          </a:xfrm>
          <a:prstGeom prst="wedgeRectCallout">
            <a:avLst>
              <a:gd name="adj1" fmla="val -150491"/>
              <a:gd name="adj2" fmla="val 1745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Data</a:t>
            </a:r>
          </a:p>
        </p:txBody>
      </p:sp>
      <p:sp>
        <p:nvSpPr>
          <p:cNvPr id="2390048" name="Text Box 32"/>
          <p:cNvSpPr txBox="1">
            <a:spLocks noChangeArrowheads="1"/>
          </p:cNvSpPr>
          <p:nvPr/>
        </p:nvSpPr>
        <p:spPr bwMode="auto">
          <a:xfrm>
            <a:off x="209550" y="3446463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000110</a:t>
            </a:r>
          </a:p>
        </p:txBody>
      </p:sp>
      <p:sp>
        <p:nvSpPr>
          <p:cNvPr id="2390049" name="Text Box 33"/>
          <p:cNvSpPr txBox="1">
            <a:spLocks noChangeArrowheads="1"/>
          </p:cNvSpPr>
          <p:nvPr/>
        </p:nvSpPr>
        <p:spPr bwMode="auto">
          <a:xfrm>
            <a:off x="193675" y="3141663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000001</a:t>
            </a:r>
          </a:p>
        </p:txBody>
      </p:sp>
      <p:sp>
        <p:nvSpPr>
          <p:cNvPr id="2390050" name="Text Box 34"/>
          <p:cNvSpPr txBox="1">
            <a:spLocks noChangeArrowheads="1"/>
          </p:cNvSpPr>
          <p:nvPr/>
        </p:nvSpPr>
        <p:spPr bwMode="auto">
          <a:xfrm>
            <a:off x="193675" y="2786063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000000</a:t>
            </a:r>
          </a:p>
        </p:txBody>
      </p:sp>
      <p:sp>
        <p:nvSpPr>
          <p:cNvPr id="2390051" name="Text Box 35"/>
          <p:cNvSpPr txBox="1">
            <a:spLocks noChangeArrowheads="1"/>
          </p:cNvSpPr>
          <p:nvPr/>
        </p:nvSpPr>
        <p:spPr bwMode="auto">
          <a:xfrm>
            <a:off x="219075" y="4945063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111110</a:t>
            </a:r>
          </a:p>
        </p:txBody>
      </p:sp>
      <p:sp>
        <p:nvSpPr>
          <p:cNvPr id="2390052" name="Text Box 36"/>
          <p:cNvSpPr txBox="1">
            <a:spLocks noChangeArrowheads="1"/>
          </p:cNvSpPr>
          <p:nvPr/>
        </p:nvSpPr>
        <p:spPr bwMode="auto">
          <a:xfrm>
            <a:off x="219075" y="5300663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111111</a:t>
            </a:r>
          </a:p>
        </p:txBody>
      </p:sp>
      <p:grpSp>
        <p:nvGrpSpPr>
          <p:cNvPr id="2390053" name="Group 37"/>
          <p:cNvGrpSpPr>
            <a:grpSpLocks/>
          </p:cNvGrpSpPr>
          <p:nvPr/>
        </p:nvGrpSpPr>
        <p:grpSpPr bwMode="auto">
          <a:xfrm>
            <a:off x="193675" y="2774950"/>
            <a:ext cx="1890713" cy="2844800"/>
            <a:chOff x="200" y="3669"/>
            <a:chExt cx="1191" cy="1774"/>
          </a:xfrm>
        </p:grpSpPr>
        <p:grpSp>
          <p:nvGrpSpPr>
            <p:cNvPr id="2390054" name="Group 38"/>
            <p:cNvGrpSpPr>
              <a:grpSpLocks/>
            </p:cNvGrpSpPr>
            <p:nvPr/>
          </p:nvGrpSpPr>
          <p:grpSpPr bwMode="auto">
            <a:xfrm>
              <a:off x="278" y="5229"/>
              <a:ext cx="1113" cy="214"/>
              <a:chOff x="1191" y="3240"/>
              <a:chExt cx="1113" cy="214"/>
            </a:xfrm>
          </p:grpSpPr>
          <p:sp>
            <p:nvSpPr>
              <p:cNvPr id="2390055" name="Rectangle 39"/>
              <p:cNvSpPr>
                <a:spLocks noChangeArrowheads="1"/>
              </p:cNvSpPr>
              <p:nvPr/>
            </p:nvSpPr>
            <p:spPr bwMode="auto">
              <a:xfrm>
                <a:off x="1728" y="3240"/>
                <a:ext cx="576" cy="192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400">
                    <a:effectLst/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0xF0</a:t>
                </a:r>
              </a:p>
            </p:txBody>
          </p:sp>
          <p:sp>
            <p:nvSpPr>
              <p:cNvPr id="2390056" name="Text Box 40"/>
              <p:cNvSpPr txBox="1">
                <a:spLocks noChangeArrowheads="1"/>
              </p:cNvSpPr>
              <p:nvPr/>
            </p:nvSpPr>
            <p:spPr bwMode="auto">
              <a:xfrm>
                <a:off x="1191" y="3264"/>
                <a:ext cx="364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>
                    <a:effectLst/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1111</a:t>
                </a:r>
              </a:p>
            </p:txBody>
          </p:sp>
        </p:grpSp>
        <p:grpSp>
          <p:nvGrpSpPr>
            <p:cNvPr id="2390057" name="Group 41"/>
            <p:cNvGrpSpPr>
              <a:grpSpLocks/>
            </p:cNvGrpSpPr>
            <p:nvPr/>
          </p:nvGrpSpPr>
          <p:grpSpPr bwMode="auto">
            <a:xfrm>
              <a:off x="278" y="5029"/>
              <a:ext cx="1113" cy="200"/>
              <a:chOff x="1887" y="3040"/>
              <a:chExt cx="1113" cy="200"/>
            </a:xfrm>
          </p:grpSpPr>
          <p:sp>
            <p:nvSpPr>
              <p:cNvPr id="2390058" name="Text Box 42"/>
              <p:cNvSpPr txBox="1">
                <a:spLocks noChangeArrowheads="1"/>
              </p:cNvSpPr>
              <p:nvPr/>
            </p:nvSpPr>
            <p:spPr bwMode="auto">
              <a:xfrm>
                <a:off x="1887" y="3040"/>
                <a:ext cx="364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>
                    <a:effectLst/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1111</a:t>
                </a:r>
              </a:p>
            </p:txBody>
          </p:sp>
          <p:sp>
            <p:nvSpPr>
              <p:cNvPr id="2390059" name="Rectangle 43"/>
              <p:cNvSpPr>
                <a:spLocks noChangeArrowheads="1"/>
              </p:cNvSpPr>
              <p:nvPr/>
            </p:nvSpPr>
            <p:spPr bwMode="auto">
              <a:xfrm>
                <a:off x="2424" y="3048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400">
                    <a:effectLst/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0xAA</a:t>
                </a:r>
              </a:p>
            </p:txBody>
          </p:sp>
        </p:grpSp>
        <p:grpSp>
          <p:nvGrpSpPr>
            <p:cNvPr id="2390060" name="Group 44"/>
            <p:cNvGrpSpPr>
              <a:grpSpLocks/>
            </p:cNvGrpSpPr>
            <p:nvPr/>
          </p:nvGrpSpPr>
          <p:grpSpPr bwMode="auto">
            <a:xfrm>
              <a:off x="262" y="3861"/>
              <a:ext cx="1129" cy="222"/>
              <a:chOff x="743" y="1032"/>
              <a:chExt cx="1129" cy="222"/>
            </a:xfrm>
          </p:grpSpPr>
          <p:sp>
            <p:nvSpPr>
              <p:cNvPr id="2390061" name="Rectangle 45"/>
              <p:cNvSpPr>
                <a:spLocks noChangeArrowheads="1"/>
              </p:cNvSpPr>
              <p:nvPr/>
            </p:nvSpPr>
            <p:spPr bwMode="auto">
              <a:xfrm>
                <a:off x="1296" y="1032"/>
                <a:ext cx="576" cy="192"/>
              </a:xfrm>
              <a:prstGeom prst="rect">
                <a:avLst/>
              </a:prstGeom>
              <a:solidFill>
                <a:schemeClr val="accent2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400">
                    <a:effectLst/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0x0F</a:t>
                </a:r>
              </a:p>
            </p:txBody>
          </p:sp>
          <p:sp>
            <p:nvSpPr>
              <p:cNvPr id="2390062" name="Text Box 46"/>
              <p:cNvSpPr txBox="1">
                <a:spLocks noChangeArrowheads="1"/>
              </p:cNvSpPr>
              <p:nvPr/>
            </p:nvSpPr>
            <p:spPr bwMode="auto">
              <a:xfrm>
                <a:off x="743" y="1064"/>
                <a:ext cx="364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>
                    <a:effectLst/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0000</a:t>
                </a:r>
              </a:p>
            </p:txBody>
          </p:sp>
        </p:grpSp>
        <p:grpSp>
          <p:nvGrpSpPr>
            <p:cNvPr id="2390063" name="Group 47"/>
            <p:cNvGrpSpPr>
              <a:grpSpLocks/>
            </p:cNvGrpSpPr>
            <p:nvPr/>
          </p:nvGrpSpPr>
          <p:grpSpPr bwMode="auto">
            <a:xfrm>
              <a:off x="262" y="3669"/>
              <a:ext cx="1129" cy="192"/>
              <a:chOff x="743" y="1080"/>
              <a:chExt cx="1129" cy="192"/>
            </a:xfrm>
          </p:grpSpPr>
          <p:sp>
            <p:nvSpPr>
              <p:cNvPr id="2390064" name="Text Box 48"/>
              <p:cNvSpPr txBox="1">
                <a:spLocks noChangeArrowheads="1"/>
              </p:cNvSpPr>
              <p:nvPr/>
            </p:nvSpPr>
            <p:spPr bwMode="auto">
              <a:xfrm>
                <a:off x="743" y="1080"/>
                <a:ext cx="364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400">
                    <a:effectLst/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0000</a:t>
                </a:r>
              </a:p>
            </p:txBody>
          </p:sp>
          <p:sp>
            <p:nvSpPr>
              <p:cNvPr id="2390065" name="Rectangle 49"/>
              <p:cNvSpPr>
                <a:spLocks noChangeArrowheads="1"/>
              </p:cNvSpPr>
              <p:nvPr/>
            </p:nvSpPr>
            <p:spPr bwMode="auto">
              <a:xfrm>
                <a:off x="1296" y="1080"/>
                <a:ext cx="576" cy="192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en-US" sz="1400">
                    <a:effectLst/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0x55</a:t>
                </a:r>
              </a:p>
            </p:txBody>
          </p:sp>
        </p:grpSp>
        <p:sp>
          <p:nvSpPr>
            <p:cNvPr id="2390066" name="Rectangle 50"/>
            <p:cNvSpPr>
              <a:spLocks noChangeArrowheads="1"/>
            </p:cNvSpPr>
            <p:nvPr/>
          </p:nvSpPr>
          <p:spPr bwMode="auto">
            <a:xfrm>
              <a:off x="815" y="4053"/>
              <a:ext cx="57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0067" name="Line 51"/>
            <p:cNvSpPr>
              <a:spLocks noChangeShapeType="1"/>
            </p:cNvSpPr>
            <p:nvPr/>
          </p:nvSpPr>
          <p:spPr bwMode="auto">
            <a:xfrm>
              <a:off x="1079" y="4333"/>
              <a:ext cx="0" cy="592"/>
            </a:xfrm>
            <a:prstGeom prst="line">
              <a:avLst/>
            </a:prstGeom>
            <a:noFill/>
            <a:ln w="762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0068" name="Rectangle 52"/>
            <p:cNvSpPr>
              <a:spLocks noChangeArrowheads="1"/>
            </p:cNvSpPr>
            <p:nvPr/>
          </p:nvSpPr>
          <p:spPr bwMode="auto">
            <a:xfrm>
              <a:off x="815" y="3861"/>
              <a:ext cx="576" cy="19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0x0F</a:t>
              </a:r>
            </a:p>
          </p:txBody>
        </p:sp>
        <p:sp>
          <p:nvSpPr>
            <p:cNvPr id="2390069" name="Rectangle 53"/>
            <p:cNvSpPr>
              <a:spLocks noChangeArrowheads="1"/>
            </p:cNvSpPr>
            <p:nvPr/>
          </p:nvSpPr>
          <p:spPr bwMode="auto">
            <a:xfrm>
              <a:off x="815" y="3669"/>
              <a:ext cx="57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0x55</a:t>
              </a:r>
            </a:p>
          </p:txBody>
        </p:sp>
        <p:sp>
          <p:nvSpPr>
            <p:cNvPr id="2390070" name="Rectangle 54"/>
            <p:cNvSpPr>
              <a:spLocks noChangeArrowheads="1"/>
            </p:cNvSpPr>
            <p:nvPr/>
          </p:nvSpPr>
          <p:spPr bwMode="auto">
            <a:xfrm>
              <a:off x="815" y="5037"/>
              <a:ext cx="576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0xAA</a:t>
              </a:r>
            </a:p>
          </p:txBody>
        </p:sp>
        <p:sp>
          <p:nvSpPr>
            <p:cNvPr id="2390071" name="Rectangle 55"/>
            <p:cNvSpPr>
              <a:spLocks noChangeArrowheads="1"/>
            </p:cNvSpPr>
            <p:nvPr/>
          </p:nvSpPr>
          <p:spPr bwMode="auto">
            <a:xfrm>
              <a:off x="815" y="5229"/>
              <a:ext cx="576" cy="192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0xF0</a:t>
              </a:r>
            </a:p>
          </p:txBody>
        </p:sp>
        <p:sp>
          <p:nvSpPr>
            <p:cNvPr id="2390072" name="Text Box 56"/>
            <p:cNvSpPr txBox="1">
              <a:spLocks noChangeArrowheads="1"/>
            </p:cNvSpPr>
            <p:nvPr/>
          </p:nvSpPr>
          <p:spPr bwMode="auto">
            <a:xfrm>
              <a:off x="210" y="4085"/>
              <a:ext cx="48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000110</a:t>
              </a:r>
            </a:p>
          </p:txBody>
        </p:sp>
        <p:sp>
          <p:nvSpPr>
            <p:cNvPr id="2390073" name="Text Box 57"/>
            <p:cNvSpPr txBox="1">
              <a:spLocks noChangeArrowheads="1"/>
            </p:cNvSpPr>
            <p:nvPr/>
          </p:nvSpPr>
          <p:spPr bwMode="auto">
            <a:xfrm>
              <a:off x="200" y="3893"/>
              <a:ext cx="48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000001</a:t>
              </a:r>
            </a:p>
          </p:txBody>
        </p:sp>
        <p:sp>
          <p:nvSpPr>
            <p:cNvPr id="2390074" name="Text Box 58"/>
            <p:cNvSpPr txBox="1">
              <a:spLocks noChangeArrowheads="1"/>
            </p:cNvSpPr>
            <p:nvPr/>
          </p:nvSpPr>
          <p:spPr bwMode="auto">
            <a:xfrm>
              <a:off x="200" y="3669"/>
              <a:ext cx="48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000000</a:t>
              </a:r>
            </a:p>
          </p:txBody>
        </p:sp>
        <p:sp>
          <p:nvSpPr>
            <p:cNvPr id="2390075" name="Text Box 59"/>
            <p:cNvSpPr txBox="1">
              <a:spLocks noChangeArrowheads="1"/>
            </p:cNvSpPr>
            <p:nvPr/>
          </p:nvSpPr>
          <p:spPr bwMode="auto">
            <a:xfrm>
              <a:off x="216" y="5029"/>
              <a:ext cx="48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111110</a:t>
              </a:r>
            </a:p>
          </p:txBody>
        </p:sp>
        <p:sp>
          <p:nvSpPr>
            <p:cNvPr id="2390076" name="Text Box 60"/>
            <p:cNvSpPr txBox="1">
              <a:spLocks noChangeArrowheads="1"/>
            </p:cNvSpPr>
            <p:nvPr/>
          </p:nvSpPr>
          <p:spPr bwMode="auto">
            <a:xfrm>
              <a:off x="216" y="5253"/>
              <a:ext cx="48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effectLst/>
                  <a:latin typeface="Arial" pitchFamily="34" charset="0"/>
                  <a:ea typeface="PMingLiU" pitchFamily="18" charset="-120"/>
                  <a:cs typeface="Arial" pitchFamily="34" charset="0"/>
                </a:rPr>
                <a:t>111111</a:t>
              </a:r>
            </a:p>
          </p:txBody>
        </p:sp>
      </p:grpSp>
      <p:sp>
        <p:nvSpPr>
          <p:cNvPr id="2390077" name="Rectangle 61"/>
          <p:cNvSpPr>
            <a:spLocks noChangeArrowheads="1"/>
          </p:cNvSpPr>
          <p:nvPr/>
        </p:nvSpPr>
        <p:spPr bwMode="auto">
          <a:xfrm>
            <a:off x="4289425" y="4344988"/>
            <a:ext cx="4572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18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Fully-associative mapping:</a:t>
            </a:r>
          </a:p>
          <a:p>
            <a:pPr lvl="1" algn="l" eaLnBrk="1" hangingPunct="1"/>
            <a:r>
              <a:rPr lang="en-US" sz="18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A block can be stored anywhere in the cache</a:t>
            </a:r>
          </a:p>
        </p:txBody>
      </p:sp>
    </p:spTree>
    <p:extLst>
      <p:ext uri="{BB962C8B-B14F-4D97-AF65-F5344CB8AC3E}">
        <p14:creationId xmlns:p14="http://schemas.microsoft.com/office/powerpoint/2010/main" val="546229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9711E-6 L 0.22031 -0.0020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90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7" y="-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9711E-6 L 0.24306 -0.0002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90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90751E-6 L 0.57604 -0.0443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90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02" y="-222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21387E-6 L 0.60799 -0.0506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90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99" y="-254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54335E-6 C 0.1658 -0.13295 0.33264 -0.26428 0.39948 -0.316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390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83" y="-1583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10405E-6 C 0.175 -0.13087 0.35052 -0.26081 0.42153 -0.3119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390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76" y="-1560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32948E-6 C 0.3158 -0.15145 0.63229 -0.30266 0.75903 -0.3625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90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51" y="-1812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19653E-6 C 0.32257 -0.1533 0.64531 -0.30613 0.77517 -0.3664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390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50" y="-1833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0041" grpId="0" animBg="1"/>
      <p:bldP spid="2390042" grpId="0" animBg="1"/>
      <p:bldP spid="2390043" grpId="0" animBg="1"/>
      <p:bldP spid="2390044" grpId="0" animBg="1"/>
      <p:bldP spid="2390045" grpId="0" animBg="1"/>
      <p:bldP spid="2390046" grpId="0" animBg="1"/>
      <p:bldP spid="2390049" grpId="0"/>
      <p:bldP spid="2390050" grpId="0"/>
      <p:bldP spid="2390051" grpId="0"/>
      <p:bldP spid="23900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02FA3-EE65-4BC7-A01B-218AD2A18F81}" type="slidenum">
              <a:rPr lang="en-US"/>
              <a:pPr/>
              <a:t>16</a:t>
            </a:fld>
            <a:endParaRPr lang="en-US"/>
          </a:p>
        </p:txBody>
      </p:sp>
      <p:sp>
        <p:nvSpPr>
          <p:cNvPr id="229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1"/>
            <a:ext cx="8305800" cy="685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Cache Organization Tradeoff</a:t>
            </a:r>
          </a:p>
        </p:txBody>
      </p:sp>
      <p:sp>
        <p:nvSpPr>
          <p:cNvPr id="229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29600" cy="4194175"/>
          </a:xfrm>
        </p:spPr>
        <p:txBody>
          <a:bodyPr/>
          <a:lstStyle/>
          <a:p>
            <a:pPr marL="203200" indent="-203200"/>
            <a:r>
              <a:rPr lang="en-US" sz="2400" dirty="0"/>
              <a:t>For a given cache size, </a:t>
            </a:r>
            <a:r>
              <a:rPr lang="en-US" sz="2400" dirty="0" smtClean="0"/>
              <a:t>there is a tradeoff </a:t>
            </a:r>
            <a:r>
              <a:rPr lang="en-US" sz="2400" dirty="0"/>
              <a:t>between hit rate and complexity</a:t>
            </a:r>
          </a:p>
          <a:p>
            <a:pPr marL="203200" indent="-203200"/>
            <a:r>
              <a:rPr lang="en-US" sz="2400" dirty="0"/>
              <a:t>If L = number of lines (blocks) in the cache, </a:t>
            </a:r>
            <a:br>
              <a:rPr lang="en-US" sz="2400" dirty="0"/>
            </a:br>
            <a:r>
              <a:rPr lang="en-US" sz="2400" dirty="0"/>
              <a:t>   L = Cache Size / Block Size</a:t>
            </a:r>
          </a:p>
          <a:p>
            <a:pPr marL="203200" indent="-203200"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	How many places	      Name of 		Number of Sets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for a block to go	     cache type</a:t>
            </a:r>
          </a:p>
          <a:p>
            <a:pPr marL="203200" indent="-203200">
              <a:buFontTx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005400"/>
                </a:solidFill>
              </a:rPr>
              <a:t>1		Direct Mapped		L</a:t>
            </a:r>
          </a:p>
          <a:p>
            <a:pPr marL="203200" indent="-203200">
              <a:buFontTx/>
              <a:buNone/>
            </a:pPr>
            <a:r>
              <a:rPr lang="en-US" sz="2400" dirty="0">
                <a:solidFill>
                  <a:srgbClr val="005400"/>
                </a:solidFill>
              </a:rPr>
              <a:t>		n	         n-way associative		L/n</a:t>
            </a:r>
          </a:p>
          <a:p>
            <a:pPr marL="203200" indent="-203200">
              <a:buFontTx/>
              <a:buNone/>
            </a:pPr>
            <a:r>
              <a:rPr lang="en-US" sz="2400" dirty="0">
                <a:solidFill>
                  <a:srgbClr val="005400"/>
                </a:solidFill>
              </a:rPr>
              <a:t>		L		Fully Associative		1</a:t>
            </a:r>
          </a:p>
        </p:txBody>
      </p:sp>
      <p:sp>
        <p:nvSpPr>
          <p:cNvPr id="2293764" name="Text Box 4"/>
          <p:cNvSpPr txBox="1">
            <a:spLocks noChangeArrowheads="1"/>
          </p:cNvSpPr>
          <p:nvPr/>
        </p:nvSpPr>
        <p:spPr bwMode="auto">
          <a:xfrm>
            <a:off x="457200" y="5181600"/>
            <a:ext cx="2832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solidFill>
                  <a:srgbClr val="CC0000"/>
                </a:solidFill>
                <a:effectLst/>
                <a:latin typeface="Arial" pitchFamily="34" charset="0"/>
              </a:rPr>
              <a:t>Number of comparators needed to compare tags</a:t>
            </a:r>
          </a:p>
        </p:txBody>
      </p:sp>
      <p:sp>
        <p:nvSpPr>
          <p:cNvPr id="2293765" name="Line 5"/>
          <p:cNvSpPr>
            <a:spLocks noChangeShapeType="1"/>
          </p:cNvSpPr>
          <p:nvPr/>
        </p:nvSpPr>
        <p:spPr bwMode="auto">
          <a:xfrm flipV="1">
            <a:off x="1371600" y="4724400"/>
            <a:ext cx="0" cy="3730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2DB77-3153-461F-90FF-7FA501DF5C83}" type="slidenum">
              <a:rPr lang="en-US"/>
              <a:pPr/>
              <a:t>17</a:t>
            </a:fld>
            <a:endParaRPr lang="en-US"/>
          </a:p>
        </p:txBody>
      </p:sp>
      <p:sp>
        <p:nvSpPr>
          <p:cNvPr id="234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An Example</a:t>
            </a:r>
          </a:p>
        </p:txBody>
      </p:sp>
      <p:sp>
        <p:nvSpPr>
          <p:cNvPr id="234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a </a:t>
            </a:r>
            <a:r>
              <a:rPr lang="en-US">
                <a:solidFill>
                  <a:schemeClr val="accent2"/>
                </a:solidFill>
              </a:rPr>
              <a:t>direct mapped</a:t>
            </a:r>
            <a:r>
              <a:rPr lang="en-US"/>
              <a:t> cache with </a:t>
            </a:r>
            <a:r>
              <a:rPr lang="en-US">
                <a:solidFill>
                  <a:schemeClr val="accent2"/>
                </a:solidFill>
              </a:rPr>
              <a:t>4-word blocks</a:t>
            </a:r>
            <a:r>
              <a:rPr lang="en-US"/>
              <a:t> and a total size of </a:t>
            </a:r>
            <a:r>
              <a:rPr lang="en-US">
                <a:solidFill>
                  <a:schemeClr val="accent2"/>
                </a:solidFill>
              </a:rPr>
              <a:t>16 words</a:t>
            </a:r>
            <a:r>
              <a:rPr lang="en-US"/>
              <a:t>.</a:t>
            </a:r>
          </a:p>
          <a:p>
            <a:r>
              <a:rPr lang="en-US"/>
              <a:t>Consider the following string of address references given as word addresses:</a:t>
            </a:r>
          </a:p>
          <a:p>
            <a:pPr lvl="1"/>
            <a:r>
              <a:rPr lang="en-US"/>
              <a:t>1, 4, 8, 5, 20, 17, 19, 56, 9, 11, 4, 43, 5, 6, 9, 17</a:t>
            </a:r>
          </a:p>
          <a:p>
            <a:r>
              <a:rPr lang="en-US"/>
              <a:t>Show the hits and misses and final cache contents.</a:t>
            </a:r>
          </a:p>
        </p:txBody>
      </p:sp>
    </p:spTree>
    <p:extLst>
      <p:ext uri="{BB962C8B-B14F-4D97-AF65-F5344CB8AC3E}">
        <p14:creationId xmlns:p14="http://schemas.microsoft.com/office/powerpoint/2010/main" val="21682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46C3C-6C4D-4B96-920D-085E71D36888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2343938" name="Object 2"/>
          <p:cNvGraphicFramePr>
            <a:graphicFrameLocks noChangeAspect="1"/>
          </p:cNvGraphicFramePr>
          <p:nvPr/>
        </p:nvGraphicFramePr>
        <p:xfrm>
          <a:off x="1530350" y="374650"/>
          <a:ext cx="6083300" cy="610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VISIO" r:id="rId3" imgW="6081840" imgH="6107400" progId="Visio.Drawing.5">
                  <p:embed/>
                </p:oleObj>
              </mc:Choice>
              <mc:Fallback>
                <p:oleObj name="VISIO" r:id="rId3" imgW="6081840" imgH="61074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374650"/>
                        <a:ext cx="6083300" cy="610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3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2E82-A68A-4B81-AB0E-3E0F882746C4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2344962" name="Object 2"/>
          <p:cNvGraphicFramePr>
            <a:graphicFrameLocks noChangeAspect="1"/>
          </p:cNvGraphicFramePr>
          <p:nvPr/>
        </p:nvGraphicFramePr>
        <p:xfrm>
          <a:off x="1828800" y="228600"/>
          <a:ext cx="5895975" cy="63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VISIO" r:id="rId3" imgW="6081840" imgH="6525360" progId="Visio.Drawing.5">
                  <p:embed/>
                </p:oleObj>
              </mc:Choice>
              <mc:Fallback>
                <p:oleObj name="VISIO" r:id="rId3" imgW="6081840" imgH="6525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0"/>
                        <a:ext cx="5895975" cy="632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4963" name="Text Box 3"/>
          <p:cNvSpPr txBox="1">
            <a:spLocks noChangeArrowheads="1"/>
          </p:cNvSpPr>
          <p:nvPr/>
        </p:nvSpPr>
        <p:spPr bwMode="auto">
          <a:xfrm>
            <a:off x="755650" y="461963"/>
            <a:ext cx="1165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Main memory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block no in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cache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0</a:t>
            </a:r>
            <a:endParaRPr lang="en-US" sz="12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2344964" name="Rectangle 4"/>
          <p:cNvSpPr>
            <a:spLocks noChangeArrowheads="1"/>
          </p:cNvSpPr>
          <p:nvPr/>
        </p:nvSpPr>
        <p:spPr bwMode="auto">
          <a:xfrm>
            <a:off x="152400" y="5943600"/>
            <a:ext cx="501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/>
              </a:rPr>
              <a:t>1</a:t>
            </a:r>
            <a:r>
              <a:rPr lang="en-US" sz="2000" b="0">
                <a:effectLst/>
              </a:rPr>
              <a:t>, 4, 8, 5, 20, 17, 19, 56, 9, 11, 4, 43, 5, 6, 9, 17</a:t>
            </a:r>
          </a:p>
        </p:txBody>
      </p:sp>
    </p:spTree>
    <p:extLst>
      <p:ext uri="{BB962C8B-B14F-4D97-AF65-F5344CB8AC3E}">
        <p14:creationId xmlns:p14="http://schemas.microsoft.com/office/powerpoint/2010/main" val="347648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14D91-37BF-452C-8406-461B035C9FFB}" type="slidenum">
              <a:rPr lang="en-US"/>
              <a:pPr/>
              <a:t>2</a:t>
            </a:fld>
            <a:endParaRPr lang="en-US"/>
          </a:p>
        </p:txBody>
      </p:sp>
      <p:sp>
        <p:nvSpPr>
          <p:cNvPr id="222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8001000" cy="8382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Memory Hierarchy:  Motivation</a:t>
            </a:r>
            <a:r>
              <a:rPr lang="en-US" sz="3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/>
            </a:r>
            <a:br>
              <a:rPr lang="en-US" sz="34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</a:br>
            <a:r>
              <a:rPr lang="en-US" sz="3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The Principle Of Locality</a:t>
            </a:r>
            <a:endParaRPr lang="en-US" sz="34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</a:endParaRPr>
          </a:p>
        </p:txBody>
      </p:sp>
      <p:sp>
        <p:nvSpPr>
          <p:cNvPr id="222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9530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35000"/>
              </a:spcBef>
            </a:pPr>
            <a:r>
              <a:rPr lang="en-US" sz="2400"/>
              <a:t>Programs usually access a relatively small portion of their address space (instructions/data) at any instant of time (loops, data arrays).</a:t>
            </a:r>
            <a:r>
              <a:rPr lang="en-US" sz="2600"/>
              <a:t>  </a:t>
            </a:r>
          </a:p>
          <a:p>
            <a:pPr>
              <a:spcBef>
                <a:spcPct val="35000"/>
              </a:spcBef>
            </a:pPr>
            <a:r>
              <a:rPr lang="en-US" sz="2400"/>
              <a:t>Two Types of locality:</a:t>
            </a:r>
          </a:p>
          <a:p>
            <a:pPr lvl="1">
              <a:spcBef>
                <a:spcPct val="35000"/>
              </a:spcBef>
            </a:pPr>
            <a:r>
              <a:rPr lang="en-US" sz="2000" b="1">
                <a:solidFill>
                  <a:srgbClr val="0000CC"/>
                </a:solidFill>
              </a:rPr>
              <a:t>Temporal Locality:</a:t>
            </a:r>
            <a:r>
              <a:rPr lang="en-US" sz="2000" b="1"/>
              <a:t>  If an item is referenced, it will tend to be referenced again soon.</a:t>
            </a:r>
          </a:p>
          <a:p>
            <a:pPr lvl="1">
              <a:spcBef>
                <a:spcPct val="35000"/>
              </a:spcBef>
            </a:pPr>
            <a:endParaRPr lang="en-US" sz="400" b="1"/>
          </a:p>
          <a:p>
            <a:pPr lvl="1">
              <a:spcBef>
                <a:spcPct val="35000"/>
              </a:spcBef>
            </a:pPr>
            <a:r>
              <a:rPr lang="en-US" sz="2000" b="1">
                <a:solidFill>
                  <a:srgbClr val="0000CC"/>
                </a:solidFill>
              </a:rPr>
              <a:t>Spatial locality:</a:t>
            </a:r>
            <a:r>
              <a:rPr lang="en-US" sz="2000" b="1"/>
              <a:t>  If an item is referenced, items whose addresses are close by will tend to be referenced soon .</a:t>
            </a:r>
          </a:p>
          <a:p>
            <a:pPr lvl="1">
              <a:spcBef>
                <a:spcPct val="35000"/>
              </a:spcBef>
            </a:pPr>
            <a:endParaRPr lang="en-US" sz="600"/>
          </a:p>
          <a:p>
            <a:pPr>
              <a:spcBef>
                <a:spcPct val="35000"/>
              </a:spcBef>
            </a:pPr>
            <a:r>
              <a:rPr lang="en-US" sz="2400"/>
              <a:t>The presence of locality in program behavior (e.g., loops, data arrays), makes it possible to satisfy a large percentage of program access needs (both instructions and operands) using memory levels with much less capacity than the program address space.</a:t>
            </a:r>
          </a:p>
        </p:txBody>
      </p:sp>
    </p:spTree>
    <p:extLst>
      <p:ext uri="{BB962C8B-B14F-4D97-AF65-F5344CB8AC3E}">
        <p14:creationId xmlns:p14="http://schemas.microsoft.com/office/powerpoint/2010/main" val="32430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5D744-B7F8-4A8C-90FE-096203CD9317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2345986" name="Object 2"/>
          <p:cNvGraphicFramePr>
            <a:graphicFrameLocks noChangeAspect="1"/>
          </p:cNvGraphicFramePr>
          <p:nvPr/>
        </p:nvGraphicFramePr>
        <p:xfrm>
          <a:off x="1797050" y="176213"/>
          <a:ext cx="6083300" cy="652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VISIO" r:id="rId3" imgW="6081840" imgH="6525360" progId="Visio.Drawing.5">
                  <p:embed/>
                </p:oleObj>
              </mc:Choice>
              <mc:Fallback>
                <p:oleObj name="VISIO" r:id="rId3" imgW="6081840" imgH="6525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176213"/>
                        <a:ext cx="6083300" cy="652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987" name="Text Box 3"/>
          <p:cNvSpPr txBox="1">
            <a:spLocks noChangeArrowheads="1"/>
          </p:cNvSpPr>
          <p:nvPr/>
        </p:nvSpPr>
        <p:spPr bwMode="auto">
          <a:xfrm>
            <a:off x="755650" y="461963"/>
            <a:ext cx="1165225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Main memory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block no in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cache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0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1</a:t>
            </a:r>
            <a:endParaRPr lang="en-US" sz="12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2345988" name="Rectangle 4"/>
          <p:cNvSpPr>
            <a:spLocks noChangeArrowheads="1"/>
          </p:cNvSpPr>
          <p:nvPr/>
        </p:nvSpPr>
        <p:spPr bwMode="auto">
          <a:xfrm>
            <a:off x="152400" y="5943600"/>
            <a:ext cx="501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effectLst/>
              </a:rPr>
              <a:t>1, </a:t>
            </a:r>
            <a:r>
              <a:rPr lang="en-US" sz="2000">
                <a:effectLst/>
              </a:rPr>
              <a:t>4</a:t>
            </a:r>
            <a:r>
              <a:rPr lang="en-US" sz="2000" b="0">
                <a:effectLst/>
              </a:rPr>
              <a:t>, 8, 5, 20, 17, 19, 56, 9, 11, 4, 43, 5, 6, 9, 17</a:t>
            </a:r>
          </a:p>
        </p:txBody>
      </p:sp>
    </p:spTree>
    <p:extLst>
      <p:ext uri="{BB962C8B-B14F-4D97-AF65-F5344CB8AC3E}">
        <p14:creationId xmlns:p14="http://schemas.microsoft.com/office/powerpoint/2010/main" val="13500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18B3C-F3C5-452C-A1AD-E3917FEF9154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2347010" name="Object 2"/>
          <p:cNvGraphicFramePr>
            <a:graphicFrameLocks noChangeAspect="1"/>
          </p:cNvGraphicFramePr>
          <p:nvPr/>
        </p:nvGraphicFramePr>
        <p:xfrm>
          <a:off x="1825625" y="185738"/>
          <a:ext cx="6083300" cy="652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VISIO" r:id="rId3" imgW="6081840" imgH="6525360" progId="Visio.Drawing.5">
                  <p:embed/>
                </p:oleObj>
              </mc:Choice>
              <mc:Fallback>
                <p:oleObj name="VISIO" r:id="rId3" imgW="6081840" imgH="6525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185738"/>
                        <a:ext cx="6083300" cy="652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7011" name="Text Box 3"/>
          <p:cNvSpPr txBox="1">
            <a:spLocks noChangeArrowheads="1"/>
          </p:cNvSpPr>
          <p:nvPr/>
        </p:nvSpPr>
        <p:spPr bwMode="auto">
          <a:xfrm>
            <a:off x="755650" y="461963"/>
            <a:ext cx="1165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Main memory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block no in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cache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0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1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2</a:t>
            </a:r>
            <a:endParaRPr lang="en-US" sz="12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2347012" name="Rectangle 4"/>
          <p:cNvSpPr>
            <a:spLocks noChangeArrowheads="1"/>
          </p:cNvSpPr>
          <p:nvPr/>
        </p:nvSpPr>
        <p:spPr bwMode="auto">
          <a:xfrm>
            <a:off x="152400" y="5943600"/>
            <a:ext cx="501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effectLst/>
              </a:rPr>
              <a:t>1, 4, </a:t>
            </a:r>
            <a:r>
              <a:rPr lang="en-US" sz="2000">
                <a:effectLst/>
              </a:rPr>
              <a:t>8</a:t>
            </a:r>
            <a:r>
              <a:rPr lang="en-US" sz="2000" b="0">
                <a:effectLst/>
              </a:rPr>
              <a:t>, 5, 20, 17, 19, 56, 9, 11, 4, 43, 5, 6, 9, 17</a:t>
            </a:r>
          </a:p>
        </p:txBody>
      </p:sp>
    </p:spTree>
    <p:extLst>
      <p:ext uri="{BB962C8B-B14F-4D97-AF65-F5344CB8AC3E}">
        <p14:creationId xmlns:p14="http://schemas.microsoft.com/office/powerpoint/2010/main" val="22936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10876-1880-4EC9-B0F2-B02102CE6139}" type="slidenum">
              <a:rPr lang="en-US"/>
              <a:pPr/>
              <a:t>22</a:t>
            </a:fld>
            <a:endParaRPr lang="en-US"/>
          </a:p>
        </p:txBody>
      </p:sp>
      <p:sp>
        <p:nvSpPr>
          <p:cNvPr id="2348035" name="Text Box 3"/>
          <p:cNvSpPr txBox="1">
            <a:spLocks noChangeArrowheads="1"/>
          </p:cNvSpPr>
          <p:nvPr/>
        </p:nvSpPr>
        <p:spPr bwMode="auto">
          <a:xfrm>
            <a:off x="755650" y="461963"/>
            <a:ext cx="1165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Main memory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block no in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cache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0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1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2</a:t>
            </a:r>
            <a:endParaRPr lang="en-US" sz="12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2348036" name="Rectangle 4"/>
          <p:cNvSpPr>
            <a:spLocks noChangeArrowheads="1"/>
          </p:cNvSpPr>
          <p:nvPr/>
        </p:nvSpPr>
        <p:spPr bwMode="auto">
          <a:xfrm>
            <a:off x="1028700" y="2228850"/>
            <a:ext cx="590550" cy="42862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48038" name="Group 6"/>
          <p:cNvGrpSpPr>
            <a:grpSpLocks noChangeAspect="1"/>
          </p:cNvGrpSpPr>
          <p:nvPr/>
        </p:nvGrpSpPr>
        <p:grpSpPr bwMode="auto">
          <a:xfrm>
            <a:off x="1752600" y="331788"/>
            <a:ext cx="6083300" cy="6526212"/>
            <a:chOff x="1104" y="209"/>
            <a:chExt cx="3832" cy="4111"/>
          </a:xfrm>
        </p:grpSpPr>
        <p:sp>
          <p:nvSpPr>
            <p:cNvPr id="234803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104" y="209"/>
              <a:ext cx="3832" cy="4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8039" name="Rectangle 7"/>
            <p:cNvSpPr>
              <a:spLocks noChangeArrowheads="1"/>
            </p:cNvSpPr>
            <p:nvPr/>
          </p:nvSpPr>
          <p:spPr bwMode="auto">
            <a:xfrm>
              <a:off x="1993" y="529"/>
              <a:ext cx="374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Cache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40" name="Rectangle 8"/>
            <p:cNvSpPr>
              <a:spLocks noChangeArrowheads="1"/>
            </p:cNvSpPr>
            <p:nvPr/>
          </p:nvSpPr>
          <p:spPr bwMode="auto">
            <a:xfrm>
              <a:off x="3380" y="748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41" name="Rectangle 9"/>
            <p:cNvSpPr>
              <a:spLocks noChangeArrowheads="1"/>
            </p:cNvSpPr>
            <p:nvPr/>
          </p:nvSpPr>
          <p:spPr bwMode="auto">
            <a:xfrm>
              <a:off x="3853" y="752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42" name="Rectangle 10"/>
            <p:cNvSpPr>
              <a:spLocks noChangeArrowheads="1"/>
            </p:cNvSpPr>
            <p:nvPr/>
          </p:nvSpPr>
          <p:spPr bwMode="auto">
            <a:xfrm>
              <a:off x="3380" y="2764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43" name="Rectangle 11"/>
            <p:cNvSpPr>
              <a:spLocks noChangeArrowheads="1"/>
            </p:cNvSpPr>
            <p:nvPr/>
          </p:nvSpPr>
          <p:spPr bwMode="auto">
            <a:xfrm>
              <a:off x="3821" y="2768"/>
              <a:ext cx="17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14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44" name="Rectangle 12"/>
            <p:cNvSpPr>
              <a:spLocks noChangeArrowheads="1"/>
            </p:cNvSpPr>
            <p:nvPr/>
          </p:nvSpPr>
          <p:spPr bwMode="auto">
            <a:xfrm>
              <a:off x="3380" y="2620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45" name="Rectangle 13"/>
            <p:cNvSpPr>
              <a:spLocks noChangeArrowheads="1"/>
            </p:cNvSpPr>
            <p:nvPr/>
          </p:nvSpPr>
          <p:spPr bwMode="auto">
            <a:xfrm>
              <a:off x="3821" y="2624"/>
              <a:ext cx="17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13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46" name="Rectangle 14"/>
            <p:cNvSpPr>
              <a:spLocks noChangeArrowheads="1"/>
            </p:cNvSpPr>
            <p:nvPr/>
          </p:nvSpPr>
          <p:spPr bwMode="auto">
            <a:xfrm>
              <a:off x="3380" y="2476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47" name="Rectangle 15"/>
            <p:cNvSpPr>
              <a:spLocks noChangeArrowheads="1"/>
            </p:cNvSpPr>
            <p:nvPr/>
          </p:nvSpPr>
          <p:spPr bwMode="auto">
            <a:xfrm>
              <a:off x="3821" y="2480"/>
              <a:ext cx="17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12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48" name="Rectangle 16"/>
            <p:cNvSpPr>
              <a:spLocks noChangeArrowheads="1"/>
            </p:cNvSpPr>
            <p:nvPr/>
          </p:nvSpPr>
          <p:spPr bwMode="auto">
            <a:xfrm>
              <a:off x="3380" y="2332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49" name="Rectangle 17"/>
            <p:cNvSpPr>
              <a:spLocks noChangeArrowheads="1"/>
            </p:cNvSpPr>
            <p:nvPr/>
          </p:nvSpPr>
          <p:spPr bwMode="auto">
            <a:xfrm>
              <a:off x="3821" y="2336"/>
              <a:ext cx="17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11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50" name="Rectangle 18"/>
            <p:cNvSpPr>
              <a:spLocks noChangeArrowheads="1"/>
            </p:cNvSpPr>
            <p:nvPr/>
          </p:nvSpPr>
          <p:spPr bwMode="auto">
            <a:xfrm>
              <a:off x="3380" y="2188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51" name="Rectangle 19"/>
            <p:cNvSpPr>
              <a:spLocks noChangeArrowheads="1"/>
            </p:cNvSpPr>
            <p:nvPr/>
          </p:nvSpPr>
          <p:spPr bwMode="auto">
            <a:xfrm>
              <a:off x="3821" y="2192"/>
              <a:ext cx="17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10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52" name="Rectangle 20"/>
            <p:cNvSpPr>
              <a:spLocks noChangeArrowheads="1"/>
            </p:cNvSpPr>
            <p:nvPr/>
          </p:nvSpPr>
          <p:spPr bwMode="auto">
            <a:xfrm>
              <a:off x="3380" y="2044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53" name="Rectangle 21"/>
            <p:cNvSpPr>
              <a:spLocks noChangeArrowheads="1"/>
            </p:cNvSpPr>
            <p:nvPr/>
          </p:nvSpPr>
          <p:spPr bwMode="auto">
            <a:xfrm>
              <a:off x="3853" y="2048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9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54" name="Rectangle 22"/>
            <p:cNvSpPr>
              <a:spLocks noChangeArrowheads="1"/>
            </p:cNvSpPr>
            <p:nvPr/>
          </p:nvSpPr>
          <p:spPr bwMode="auto">
            <a:xfrm>
              <a:off x="3380" y="1900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55" name="Rectangle 23"/>
            <p:cNvSpPr>
              <a:spLocks noChangeArrowheads="1"/>
            </p:cNvSpPr>
            <p:nvPr/>
          </p:nvSpPr>
          <p:spPr bwMode="auto">
            <a:xfrm>
              <a:off x="3853" y="1904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8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56" name="Rectangle 24"/>
            <p:cNvSpPr>
              <a:spLocks noChangeArrowheads="1"/>
            </p:cNvSpPr>
            <p:nvPr/>
          </p:nvSpPr>
          <p:spPr bwMode="auto">
            <a:xfrm>
              <a:off x="3380" y="1756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57" name="Rectangle 25"/>
            <p:cNvSpPr>
              <a:spLocks noChangeArrowheads="1"/>
            </p:cNvSpPr>
            <p:nvPr/>
          </p:nvSpPr>
          <p:spPr bwMode="auto">
            <a:xfrm>
              <a:off x="3853" y="1760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7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58" name="Rectangle 26"/>
            <p:cNvSpPr>
              <a:spLocks noChangeArrowheads="1"/>
            </p:cNvSpPr>
            <p:nvPr/>
          </p:nvSpPr>
          <p:spPr bwMode="auto">
            <a:xfrm>
              <a:off x="3380" y="1612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59" name="Rectangle 27"/>
            <p:cNvSpPr>
              <a:spLocks noChangeArrowheads="1"/>
            </p:cNvSpPr>
            <p:nvPr/>
          </p:nvSpPr>
          <p:spPr bwMode="auto">
            <a:xfrm>
              <a:off x="3853" y="1616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60" name="Rectangle 28"/>
            <p:cNvSpPr>
              <a:spLocks noChangeArrowheads="1"/>
            </p:cNvSpPr>
            <p:nvPr/>
          </p:nvSpPr>
          <p:spPr bwMode="auto">
            <a:xfrm>
              <a:off x="3380" y="1468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61" name="Rectangle 29"/>
            <p:cNvSpPr>
              <a:spLocks noChangeArrowheads="1"/>
            </p:cNvSpPr>
            <p:nvPr/>
          </p:nvSpPr>
          <p:spPr bwMode="auto">
            <a:xfrm>
              <a:off x="3853" y="1472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5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62" name="Rectangle 30"/>
            <p:cNvSpPr>
              <a:spLocks noChangeArrowheads="1"/>
            </p:cNvSpPr>
            <p:nvPr/>
          </p:nvSpPr>
          <p:spPr bwMode="auto">
            <a:xfrm>
              <a:off x="3380" y="1324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63" name="Rectangle 31"/>
            <p:cNvSpPr>
              <a:spLocks noChangeArrowheads="1"/>
            </p:cNvSpPr>
            <p:nvPr/>
          </p:nvSpPr>
          <p:spPr bwMode="auto">
            <a:xfrm>
              <a:off x="3853" y="1328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4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64" name="Rectangle 32"/>
            <p:cNvSpPr>
              <a:spLocks noChangeArrowheads="1"/>
            </p:cNvSpPr>
            <p:nvPr/>
          </p:nvSpPr>
          <p:spPr bwMode="auto">
            <a:xfrm>
              <a:off x="3380" y="1180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65" name="Rectangle 33"/>
            <p:cNvSpPr>
              <a:spLocks noChangeArrowheads="1"/>
            </p:cNvSpPr>
            <p:nvPr/>
          </p:nvSpPr>
          <p:spPr bwMode="auto">
            <a:xfrm>
              <a:off x="3853" y="1184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66" name="Rectangle 34"/>
            <p:cNvSpPr>
              <a:spLocks noChangeArrowheads="1"/>
            </p:cNvSpPr>
            <p:nvPr/>
          </p:nvSpPr>
          <p:spPr bwMode="auto">
            <a:xfrm>
              <a:off x="3380" y="1036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67" name="Rectangle 35"/>
            <p:cNvSpPr>
              <a:spLocks noChangeArrowheads="1"/>
            </p:cNvSpPr>
            <p:nvPr/>
          </p:nvSpPr>
          <p:spPr bwMode="auto">
            <a:xfrm>
              <a:off x="3853" y="1040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68" name="Rectangle 36"/>
            <p:cNvSpPr>
              <a:spLocks noChangeArrowheads="1"/>
            </p:cNvSpPr>
            <p:nvPr/>
          </p:nvSpPr>
          <p:spPr bwMode="auto">
            <a:xfrm>
              <a:off x="3380" y="892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69" name="Rectangle 37"/>
            <p:cNvSpPr>
              <a:spLocks noChangeArrowheads="1"/>
            </p:cNvSpPr>
            <p:nvPr/>
          </p:nvSpPr>
          <p:spPr bwMode="auto">
            <a:xfrm>
              <a:off x="3853" y="896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70" name="Rectangle 38"/>
            <p:cNvSpPr>
              <a:spLocks noChangeArrowheads="1"/>
            </p:cNvSpPr>
            <p:nvPr/>
          </p:nvSpPr>
          <p:spPr bwMode="auto">
            <a:xfrm>
              <a:off x="3380" y="3772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71" name="Rectangle 39"/>
            <p:cNvSpPr>
              <a:spLocks noChangeArrowheads="1"/>
            </p:cNvSpPr>
            <p:nvPr/>
          </p:nvSpPr>
          <p:spPr bwMode="auto">
            <a:xfrm>
              <a:off x="3821" y="3776"/>
              <a:ext cx="17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21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72" name="Rectangle 40"/>
            <p:cNvSpPr>
              <a:spLocks noChangeArrowheads="1"/>
            </p:cNvSpPr>
            <p:nvPr/>
          </p:nvSpPr>
          <p:spPr bwMode="auto">
            <a:xfrm>
              <a:off x="3380" y="3628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73" name="Rectangle 41"/>
            <p:cNvSpPr>
              <a:spLocks noChangeArrowheads="1"/>
            </p:cNvSpPr>
            <p:nvPr/>
          </p:nvSpPr>
          <p:spPr bwMode="auto">
            <a:xfrm>
              <a:off x="3821" y="3632"/>
              <a:ext cx="17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20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74" name="Rectangle 42"/>
            <p:cNvSpPr>
              <a:spLocks noChangeArrowheads="1"/>
            </p:cNvSpPr>
            <p:nvPr/>
          </p:nvSpPr>
          <p:spPr bwMode="auto">
            <a:xfrm>
              <a:off x="3380" y="3484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75" name="Rectangle 43"/>
            <p:cNvSpPr>
              <a:spLocks noChangeArrowheads="1"/>
            </p:cNvSpPr>
            <p:nvPr/>
          </p:nvSpPr>
          <p:spPr bwMode="auto">
            <a:xfrm>
              <a:off x="3821" y="3488"/>
              <a:ext cx="17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19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76" name="Rectangle 44"/>
            <p:cNvSpPr>
              <a:spLocks noChangeArrowheads="1"/>
            </p:cNvSpPr>
            <p:nvPr/>
          </p:nvSpPr>
          <p:spPr bwMode="auto">
            <a:xfrm>
              <a:off x="3380" y="3340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77" name="Rectangle 45"/>
            <p:cNvSpPr>
              <a:spLocks noChangeArrowheads="1"/>
            </p:cNvSpPr>
            <p:nvPr/>
          </p:nvSpPr>
          <p:spPr bwMode="auto">
            <a:xfrm>
              <a:off x="3821" y="3344"/>
              <a:ext cx="17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18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78" name="Rectangle 46"/>
            <p:cNvSpPr>
              <a:spLocks noChangeArrowheads="1"/>
            </p:cNvSpPr>
            <p:nvPr/>
          </p:nvSpPr>
          <p:spPr bwMode="auto">
            <a:xfrm>
              <a:off x="1651" y="2908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79" name="Rectangle 47"/>
            <p:cNvSpPr>
              <a:spLocks noChangeArrowheads="1"/>
            </p:cNvSpPr>
            <p:nvPr/>
          </p:nvSpPr>
          <p:spPr bwMode="auto">
            <a:xfrm>
              <a:off x="2125" y="2912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80" name="Rectangle 48"/>
            <p:cNvSpPr>
              <a:spLocks noChangeArrowheads="1"/>
            </p:cNvSpPr>
            <p:nvPr/>
          </p:nvSpPr>
          <p:spPr bwMode="auto">
            <a:xfrm>
              <a:off x="1651" y="2764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81" name="Rectangle 49"/>
            <p:cNvSpPr>
              <a:spLocks noChangeArrowheads="1"/>
            </p:cNvSpPr>
            <p:nvPr/>
          </p:nvSpPr>
          <p:spPr bwMode="auto">
            <a:xfrm>
              <a:off x="2125" y="2768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82" name="Rectangle 50"/>
            <p:cNvSpPr>
              <a:spLocks noChangeArrowheads="1"/>
            </p:cNvSpPr>
            <p:nvPr/>
          </p:nvSpPr>
          <p:spPr bwMode="auto">
            <a:xfrm>
              <a:off x="1651" y="2620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83" name="Rectangle 51"/>
            <p:cNvSpPr>
              <a:spLocks noChangeArrowheads="1"/>
            </p:cNvSpPr>
            <p:nvPr/>
          </p:nvSpPr>
          <p:spPr bwMode="auto">
            <a:xfrm>
              <a:off x="2125" y="2624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84" name="Rectangle 52"/>
            <p:cNvSpPr>
              <a:spLocks noChangeArrowheads="1"/>
            </p:cNvSpPr>
            <p:nvPr/>
          </p:nvSpPr>
          <p:spPr bwMode="auto">
            <a:xfrm>
              <a:off x="1651" y="2476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85" name="Rectangle 53"/>
            <p:cNvSpPr>
              <a:spLocks noChangeArrowheads="1"/>
            </p:cNvSpPr>
            <p:nvPr/>
          </p:nvSpPr>
          <p:spPr bwMode="auto">
            <a:xfrm>
              <a:off x="2125" y="2480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86" name="Rectangle 54"/>
            <p:cNvSpPr>
              <a:spLocks noChangeArrowheads="1"/>
            </p:cNvSpPr>
            <p:nvPr/>
          </p:nvSpPr>
          <p:spPr bwMode="auto">
            <a:xfrm>
              <a:off x="1651" y="2332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87" name="Rectangle 55"/>
            <p:cNvSpPr>
              <a:spLocks noChangeArrowheads="1"/>
            </p:cNvSpPr>
            <p:nvPr/>
          </p:nvSpPr>
          <p:spPr bwMode="auto">
            <a:xfrm>
              <a:off x="2093" y="2336"/>
              <a:ext cx="17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11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88" name="Rectangle 56"/>
            <p:cNvSpPr>
              <a:spLocks noChangeArrowheads="1"/>
            </p:cNvSpPr>
            <p:nvPr/>
          </p:nvSpPr>
          <p:spPr bwMode="auto">
            <a:xfrm>
              <a:off x="1651" y="2188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89" name="Rectangle 57"/>
            <p:cNvSpPr>
              <a:spLocks noChangeArrowheads="1"/>
            </p:cNvSpPr>
            <p:nvPr/>
          </p:nvSpPr>
          <p:spPr bwMode="auto">
            <a:xfrm>
              <a:off x="2093" y="2192"/>
              <a:ext cx="17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10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90" name="Rectangle 58"/>
            <p:cNvSpPr>
              <a:spLocks noChangeArrowheads="1"/>
            </p:cNvSpPr>
            <p:nvPr/>
          </p:nvSpPr>
          <p:spPr bwMode="auto">
            <a:xfrm>
              <a:off x="1651" y="2044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91" name="Rectangle 59"/>
            <p:cNvSpPr>
              <a:spLocks noChangeArrowheads="1"/>
            </p:cNvSpPr>
            <p:nvPr/>
          </p:nvSpPr>
          <p:spPr bwMode="auto">
            <a:xfrm>
              <a:off x="2125" y="2048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9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92" name="Rectangle 60"/>
            <p:cNvSpPr>
              <a:spLocks noChangeArrowheads="1"/>
            </p:cNvSpPr>
            <p:nvPr/>
          </p:nvSpPr>
          <p:spPr bwMode="auto">
            <a:xfrm>
              <a:off x="1651" y="1900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93" name="Rectangle 61"/>
            <p:cNvSpPr>
              <a:spLocks noChangeArrowheads="1"/>
            </p:cNvSpPr>
            <p:nvPr/>
          </p:nvSpPr>
          <p:spPr bwMode="auto">
            <a:xfrm>
              <a:off x="2125" y="1904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8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94" name="Rectangle 62"/>
            <p:cNvSpPr>
              <a:spLocks noChangeArrowheads="1"/>
            </p:cNvSpPr>
            <p:nvPr/>
          </p:nvSpPr>
          <p:spPr bwMode="auto">
            <a:xfrm>
              <a:off x="1651" y="1756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95" name="Rectangle 63"/>
            <p:cNvSpPr>
              <a:spLocks noChangeArrowheads="1"/>
            </p:cNvSpPr>
            <p:nvPr/>
          </p:nvSpPr>
          <p:spPr bwMode="auto">
            <a:xfrm>
              <a:off x="2125" y="1760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7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96" name="Rectangle 64"/>
            <p:cNvSpPr>
              <a:spLocks noChangeArrowheads="1"/>
            </p:cNvSpPr>
            <p:nvPr/>
          </p:nvSpPr>
          <p:spPr bwMode="auto">
            <a:xfrm>
              <a:off x="1651" y="1612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97" name="Rectangle 65"/>
            <p:cNvSpPr>
              <a:spLocks noChangeArrowheads="1"/>
            </p:cNvSpPr>
            <p:nvPr/>
          </p:nvSpPr>
          <p:spPr bwMode="auto">
            <a:xfrm>
              <a:off x="2125" y="1616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098" name="Rectangle 66"/>
            <p:cNvSpPr>
              <a:spLocks noChangeArrowheads="1"/>
            </p:cNvSpPr>
            <p:nvPr/>
          </p:nvSpPr>
          <p:spPr bwMode="auto">
            <a:xfrm>
              <a:off x="1651" y="1468"/>
              <a:ext cx="1008" cy="14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099" name="Rectangle 67"/>
            <p:cNvSpPr>
              <a:spLocks noChangeArrowheads="1"/>
            </p:cNvSpPr>
            <p:nvPr/>
          </p:nvSpPr>
          <p:spPr bwMode="auto">
            <a:xfrm>
              <a:off x="2125" y="1472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5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00" name="Rectangle 68"/>
            <p:cNvSpPr>
              <a:spLocks noChangeArrowheads="1"/>
            </p:cNvSpPr>
            <p:nvPr/>
          </p:nvSpPr>
          <p:spPr bwMode="auto">
            <a:xfrm>
              <a:off x="1651" y="1324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101" name="Rectangle 69"/>
            <p:cNvSpPr>
              <a:spLocks noChangeArrowheads="1"/>
            </p:cNvSpPr>
            <p:nvPr/>
          </p:nvSpPr>
          <p:spPr bwMode="auto">
            <a:xfrm>
              <a:off x="2125" y="1328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4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02" name="Rectangle 70"/>
            <p:cNvSpPr>
              <a:spLocks noChangeArrowheads="1"/>
            </p:cNvSpPr>
            <p:nvPr/>
          </p:nvSpPr>
          <p:spPr bwMode="auto">
            <a:xfrm>
              <a:off x="1651" y="1180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103" name="Rectangle 71"/>
            <p:cNvSpPr>
              <a:spLocks noChangeArrowheads="1"/>
            </p:cNvSpPr>
            <p:nvPr/>
          </p:nvSpPr>
          <p:spPr bwMode="auto">
            <a:xfrm>
              <a:off x="2125" y="1184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04" name="Rectangle 72"/>
            <p:cNvSpPr>
              <a:spLocks noChangeArrowheads="1"/>
            </p:cNvSpPr>
            <p:nvPr/>
          </p:nvSpPr>
          <p:spPr bwMode="auto">
            <a:xfrm>
              <a:off x="1651" y="1036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105" name="Rectangle 73"/>
            <p:cNvSpPr>
              <a:spLocks noChangeArrowheads="1"/>
            </p:cNvSpPr>
            <p:nvPr/>
          </p:nvSpPr>
          <p:spPr bwMode="auto">
            <a:xfrm>
              <a:off x="2125" y="1040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06" name="Rectangle 74"/>
            <p:cNvSpPr>
              <a:spLocks noChangeArrowheads="1"/>
            </p:cNvSpPr>
            <p:nvPr/>
          </p:nvSpPr>
          <p:spPr bwMode="auto">
            <a:xfrm>
              <a:off x="1651" y="892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107" name="Rectangle 75"/>
            <p:cNvSpPr>
              <a:spLocks noChangeArrowheads="1"/>
            </p:cNvSpPr>
            <p:nvPr/>
          </p:nvSpPr>
          <p:spPr bwMode="auto">
            <a:xfrm>
              <a:off x="2125" y="896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08" name="Rectangle 76"/>
            <p:cNvSpPr>
              <a:spLocks noChangeArrowheads="1"/>
            </p:cNvSpPr>
            <p:nvPr/>
          </p:nvSpPr>
          <p:spPr bwMode="auto">
            <a:xfrm>
              <a:off x="1651" y="748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109" name="Rectangle 77"/>
            <p:cNvSpPr>
              <a:spLocks noChangeArrowheads="1"/>
            </p:cNvSpPr>
            <p:nvPr/>
          </p:nvSpPr>
          <p:spPr bwMode="auto">
            <a:xfrm>
              <a:off x="2125" y="752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10" name="Rectangle 78"/>
            <p:cNvSpPr>
              <a:spLocks noChangeArrowheads="1"/>
            </p:cNvSpPr>
            <p:nvPr/>
          </p:nvSpPr>
          <p:spPr bwMode="auto">
            <a:xfrm>
              <a:off x="3380" y="3196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111" name="Rectangle 79"/>
            <p:cNvSpPr>
              <a:spLocks noChangeArrowheads="1"/>
            </p:cNvSpPr>
            <p:nvPr/>
          </p:nvSpPr>
          <p:spPr bwMode="auto">
            <a:xfrm>
              <a:off x="3821" y="3200"/>
              <a:ext cx="17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17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12" name="Rectangle 80"/>
            <p:cNvSpPr>
              <a:spLocks noChangeArrowheads="1"/>
            </p:cNvSpPr>
            <p:nvPr/>
          </p:nvSpPr>
          <p:spPr bwMode="auto">
            <a:xfrm>
              <a:off x="3380" y="3052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113" name="Rectangle 81"/>
            <p:cNvSpPr>
              <a:spLocks noChangeArrowheads="1"/>
            </p:cNvSpPr>
            <p:nvPr/>
          </p:nvSpPr>
          <p:spPr bwMode="auto">
            <a:xfrm>
              <a:off x="3821" y="3056"/>
              <a:ext cx="17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16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14" name="Rectangle 82"/>
            <p:cNvSpPr>
              <a:spLocks noChangeArrowheads="1"/>
            </p:cNvSpPr>
            <p:nvPr/>
          </p:nvSpPr>
          <p:spPr bwMode="auto">
            <a:xfrm>
              <a:off x="3380" y="2908"/>
              <a:ext cx="1008" cy="14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8115" name="Rectangle 83"/>
            <p:cNvSpPr>
              <a:spLocks noChangeArrowheads="1"/>
            </p:cNvSpPr>
            <p:nvPr/>
          </p:nvSpPr>
          <p:spPr bwMode="auto">
            <a:xfrm>
              <a:off x="3821" y="2912"/>
              <a:ext cx="175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15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16" name="Line 84"/>
            <p:cNvSpPr>
              <a:spLocks noChangeShapeType="1"/>
            </p:cNvSpPr>
            <p:nvPr/>
          </p:nvSpPr>
          <p:spPr bwMode="auto">
            <a:xfrm>
              <a:off x="1363" y="1324"/>
              <a:ext cx="128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8117" name="Line 85"/>
            <p:cNvSpPr>
              <a:spLocks noChangeShapeType="1"/>
            </p:cNvSpPr>
            <p:nvPr/>
          </p:nvSpPr>
          <p:spPr bwMode="auto">
            <a:xfrm>
              <a:off x="3389" y="3628"/>
              <a:ext cx="128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8118" name="Line 86"/>
            <p:cNvSpPr>
              <a:spLocks noChangeShapeType="1"/>
            </p:cNvSpPr>
            <p:nvPr/>
          </p:nvSpPr>
          <p:spPr bwMode="auto">
            <a:xfrm>
              <a:off x="3389" y="3052"/>
              <a:ext cx="128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8119" name="Line 87"/>
            <p:cNvSpPr>
              <a:spLocks noChangeShapeType="1"/>
            </p:cNvSpPr>
            <p:nvPr/>
          </p:nvSpPr>
          <p:spPr bwMode="auto">
            <a:xfrm>
              <a:off x="3389" y="2476"/>
              <a:ext cx="128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8120" name="Line 88"/>
            <p:cNvSpPr>
              <a:spLocks noChangeShapeType="1"/>
            </p:cNvSpPr>
            <p:nvPr/>
          </p:nvSpPr>
          <p:spPr bwMode="auto">
            <a:xfrm>
              <a:off x="3380" y="1900"/>
              <a:ext cx="128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8121" name="Line 89"/>
            <p:cNvSpPr>
              <a:spLocks noChangeShapeType="1"/>
            </p:cNvSpPr>
            <p:nvPr/>
          </p:nvSpPr>
          <p:spPr bwMode="auto">
            <a:xfrm>
              <a:off x="3389" y="1324"/>
              <a:ext cx="1287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8122" name="Line 90"/>
            <p:cNvSpPr>
              <a:spLocks noChangeShapeType="1"/>
            </p:cNvSpPr>
            <p:nvPr/>
          </p:nvSpPr>
          <p:spPr bwMode="auto">
            <a:xfrm>
              <a:off x="1363" y="2476"/>
              <a:ext cx="128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8123" name="Line 91"/>
            <p:cNvSpPr>
              <a:spLocks noChangeShapeType="1"/>
            </p:cNvSpPr>
            <p:nvPr/>
          </p:nvSpPr>
          <p:spPr bwMode="auto">
            <a:xfrm>
              <a:off x="1363" y="1900"/>
              <a:ext cx="128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8124" name="Line 92"/>
            <p:cNvSpPr>
              <a:spLocks noChangeShapeType="1"/>
            </p:cNvSpPr>
            <p:nvPr/>
          </p:nvSpPr>
          <p:spPr bwMode="auto">
            <a:xfrm>
              <a:off x="3884" y="4060"/>
              <a:ext cx="1" cy="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8125" name="Line 93"/>
            <p:cNvSpPr>
              <a:spLocks noChangeShapeType="1"/>
            </p:cNvSpPr>
            <p:nvPr/>
          </p:nvSpPr>
          <p:spPr bwMode="auto">
            <a:xfrm>
              <a:off x="3884" y="4164"/>
              <a:ext cx="1" cy="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8126" name="Line 94"/>
            <p:cNvSpPr>
              <a:spLocks noChangeShapeType="1"/>
            </p:cNvSpPr>
            <p:nvPr/>
          </p:nvSpPr>
          <p:spPr bwMode="auto">
            <a:xfrm>
              <a:off x="3884" y="4267"/>
              <a:ext cx="1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8127" name="Rectangle 95"/>
            <p:cNvSpPr>
              <a:spLocks noChangeArrowheads="1"/>
            </p:cNvSpPr>
            <p:nvPr/>
          </p:nvSpPr>
          <p:spPr bwMode="auto">
            <a:xfrm>
              <a:off x="3682" y="529"/>
              <a:ext cx="453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Memory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28" name="Rectangle 96"/>
            <p:cNvSpPr>
              <a:spLocks noChangeArrowheads="1"/>
            </p:cNvSpPr>
            <p:nvPr/>
          </p:nvSpPr>
          <p:spPr bwMode="auto">
            <a:xfrm>
              <a:off x="1211" y="601"/>
              <a:ext cx="420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Block #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29" name="Rectangle 97"/>
            <p:cNvSpPr>
              <a:spLocks noChangeArrowheads="1"/>
            </p:cNvSpPr>
            <p:nvPr/>
          </p:nvSpPr>
          <p:spPr bwMode="auto">
            <a:xfrm>
              <a:off x="4451" y="601"/>
              <a:ext cx="420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Block #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30" name="Rectangle 98"/>
            <p:cNvSpPr>
              <a:spLocks noChangeArrowheads="1"/>
            </p:cNvSpPr>
            <p:nvPr/>
          </p:nvSpPr>
          <p:spPr bwMode="auto">
            <a:xfrm>
              <a:off x="1364" y="977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31" name="Rectangle 99"/>
            <p:cNvSpPr>
              <a:spLocks noChangeArrowheads="1"/>
            </p:cNvSpPr>
            <p:nvPr/>
          </p:nvSpPr>
          <p:spPr bwMode="auto">
            <a:xfrm>
              <a:off x="1372" y="1553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32" name="Rectangle 100"/>
            <p:cNvSpPr>
              <a:spLocks noChangeArrowheads="1"/>
            </p:cNvSpPr>
            <p:nvPr/>
          </p:nvSpPr>
          <p:spPr bwMode="auto">
            <a:xfrm>
              <a:off x="1372" y="2129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33" name="Rectangle 101"/>
            <p:cNvSpPr>
              <a:spLocks noChangeArrowheads="1"/>
            </p:cNvSpPr>
            <p:nvPr/>
          </p:nvSpPr>
          <p:spPr bwMode="auto">
            <a:xfrm>
              <a:off x="1372" y="2705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34" name="Rectangle 102"/>
            <p:cNvSpPr>
              <a:spLocks noChangeArrowheads="1"/>
            </p:cNvSpPr>
            <p:nvPr/>
          </p:nvSpPr>
          <p:spPr bwMode="auto">
            <a:xfrm>
              <a:off x="4605" y="961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35" name="Rectangle 103"/>
            <p:cNvSpPr>
              <a:spLocks noChangeArrowheads="1"/>
            </p:cNvSpPr>
            <p:nvPr/>
          </p:nvSpPr>
          <p:spPr bwMode="auto">
            <a:xfrm>
              <a:off x="4612" y="1537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36" name="Rectangle 104"/>
            <p:cNvSpPr>
              <a:spLocks noChangeArrowheads="1"/>
            </p:cNvSpPr>
            <p:nvPr/>
          </p:nvSpPr>
          <p:spPr bwMode="auto">
            <a:xfrm>
              <a:off x="4612" y="2113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37" name="Rectangle 105"/>
            <p:cNvSpPr>
              <a:spLocks noChangeArrowheads="1"/>
            </p:cNvSpPr>
            <p:nvPr/>
          </p:nvSpPr>
          <p:spPr bwMode="auto">
            <a:xfrm>
              <a:off x="4612" y="2689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38" name="Rectangle 106"/>
            <p:cNvSpPr>
              <a:spLocks noChangeArrowheads="1"/>
            </p:cNvSpPr>
            <p:nvPr/>
          </p:nvSpPr>
          <p:spPr bwMode="auto">
            <a:xfrm>
              <a:off x="4612" y="3281"/>
              <a:ext cx="11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effectLst/>
                  <a:latin typeface="Arial" pitchFamily="34" charset="0"/>
                </a:rPr>
                <a:t>4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48139" name="Rectangle 107"/>
            <p:cNvSpPr>
              <a:spLocks noChangeArrowheads="1"/>
            </p:cNvSpPr>
            <p:nvPr/>
          </p:nvSpPr>
          <p:spPr bwMode="auto">
            <a:xfrm>
              <a:off x="1771" y="229"/>
              <a:ext cx="25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0">
                  <a:solidFill>
                    <a:srgbClr val="000000"/>
                  </a:solidFill>
                  <a:effectLst/>
                  <a:latin typeface="Arial" pitchFamily="34" charset="0"/>
                </a:rPr>
                <a:t>Address 5: Hit, access block 1 of cache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348140" name="Rectangle 108"/>
          <p:cNvSpPr>
            <a:spLocks noChangeArrowheads="1"/>
          </p:cNvSpPr>
          <p:nvPr/>
        </p:nvSpPr>
        <p:spPr bwMode="auto">
          <a:xfrm>
            <a:off x="152400" y="5943600"/>
            <a:ext cx="501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effectLst/>
              </a:rPr>
              <a:t>1, 4, 8, </a:t>
            </a:r>
            <a:r>
              <a:rPr lang="en-US" sz="2000">
                <a:effectLst/>
              </a:rPr>
              <a:t>5</a:t>
            </a:r>
            <a:r>
              <a:rPr lang="en-US" sz="2000" b="0">
                <a:effectLst/>
              </a:rPr>
              <a:t>, 20, 17, 19, 56, 9, 11, 4, 43, 5, 6, 9, 17</a:t>
            </a:r>
          </a:p>
        </p:txBody>
      </p:sp>
    </p:spTree>
    <p:extLst>
      <p:ext uri="{BB962C8B-B14F-4D97-AF65-F5344CB8AC3E}">
        <p14:creationId xmlns:p14="http://schemas.microsoft.com/office/powerpoint/2010/main" val="1582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AD52-C2E9-4E9D-A510-BC38AE614959}" type="slidenum">
              <a:rPr lang="en-US"/>
              <a:pPr/>
              <a:t>23</a:t>
            </a:fld>
            <a:endParaRPr lang="en-US"/>
          </a:p>
        </p:txBody>
      </p:sp>
      <p:graphicFrame>
        <p:nvGraphicFramePr>
          <p:cNvPr id="2349058" name="Object 2"/>
          <p:cNvGraphicFramePr>
            <a:graphicFrameLocks noChangeAspect="1"/>
          </p:cNvGraphicFramePr>
          <p:nvPr/>
        </p:nvGraphicFramePr>
        <p:xfrm>
          <a:off x="1806575" y="195263"/>
          <a:ext cx="6083300" cy="652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VISIO" r:id="rId3" imgW="6081840" imgH="6525360" progId="Visio.Drawing.5">
                  <p:embed/>
                </p:oleObj>
              </mc:Choice>
              <mc:Fallback>
                <p:oleObj name="VISIO" r:id="rId3" imgW="6081840" imgH="6525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195263"/>
                        <a:ext cx="6083300" cy="652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9059" name="Text Box 3"/>
          <p:cNvSpPr txBox="1">
            <a:spLocks noChangeArrowheads="1"/>
          </p:cNvSpPr>
          <p:nvPr/>
        </p:nvSpPr>
        <p:spPr bwMode="auto">
          <a:xfrm>
            <a:off x="755650" y="461963"/>
            <a:ext cx="1165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Main memory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block no in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cache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0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5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2</a:t>
            </a:r>
            <a:endParaRPr lang="en-US" sz="12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2349060" name="Rectangle 4"/>
          <p:cNvSpPr>
            <a:spLocks noChangeArrowheads="1"/>
          </p:cNvSpPr>
          <p:nvPr/>
        </p:nvSpPr>
        <p:spPr bwMode="auto">
          <a:xfrm>
            <a:off x="152400" y="5943600"/>
            <a:ext cx="501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effectLst/>
              </a:rPr>
              <a:t>1, 4, 8, 5, </a:t>
            </a:r>
            <a:r>
              <a:rPr lang="en-US" sz="2000">
                <a:effectLst/>
              </a:rPr>
              <a:t>20</a:t>
            </a:r>
            <a:r>
              <a:rPr lang="en-US" sz="2000" b="0">
                <a:effectLst/>
              </a:rPr>
              <a:t>, 17, 19, 56, 9, 11, 4, 43, 5, 6, 9, 17</a:t>
            </a:r>
          </a:p>
        </p:txBody>
      </p:sp>
    </p:spTree>
    <p:extLst>
      <p:ext uri="{BB962C8B-B14F-4D97-AF65-F5344CB8AC3E}">
        <p14:creationId xmlns:p14="http://schemas.microsoft.com/office/powerpoint/2010/main" val="23808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9AB8F-9825-4CE7-BA2A-A8A12EA9702C}" type="slidenum">
              <a:rPr lang="en-US"/>
              <a:pPr/>
              <a:t>24</a:t>
            </a:fld>
            <a:endParaRPr lang="en-US"/>
          </a:p>
        </p:txBody>
      </p:sp>
      <p:graphicFrame>
        <p:nvGraphicFramePr>
          <p:cNvPr id="2350082" name="Object 2"/>
          <p:cNvGraphicFramePr>
            <a:graphicFrameLocks noChangeAspect="1"/>
          </p:cNvGraphicFramePr>
          <p:nvPr/>
        </p:nvGraphicFramePr>
        <p:xfrm>
          <a:off x="1749425" y="195263"/>
          <a:ext cx="6083300" cy="652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VISIO" r:id="rId3" imgW="6081840" imgH="6525360" progId="Visio.Drawing.5">
                  <p:embed/>
                </p:oleObj>
              </mc:Choice>
              <mc:Fallback>
                <p:oleObj name="VISIO" r:id="rId3" imgW="6081840" imgH="6525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195263"/>
                        <a:ext cx="6083300" cy="652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0083" name="Text Box 3"/>
          <p:cNvSpPr txBox="1">
            <a:spLocks noChangeArrowheads="1"/>
          </p:cNvSpPr>
          <p:nvPr/>
        </p:nvSpPr>
        <p:spPr bwMode="auto">
          <a:xfrm>
            <a:off x="755650" y="461963"/>
            <a:ext cx="1165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Main memory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block no in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cache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4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5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2</a:t>
            </a:r>
            <a:endParaRPr lang="en-US" sz="12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2350084" name="Rectangle 4"/>
          <p:cNvSpPr>
            <a:spLocks noChangeArrowheads="1"/>
          </p:cNvSpPr>
          <p:nvPr/>
        </p:nvSpPr>
        <p:spPr bwMode="auto">
          <a:xfrm>
            <a:off x="152400" y="5943600"/>
            <a:ext cx="501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effectLst/>
              </a:rPr>
              <a:t>1, 4, 8, 5, 20, </a:t>
            </a:r>
            <a:r>
              <a:rPr lang="en-US" sz="2000">
                <a:effectLst/>
              </a:rPr>
              <a:t>17</a:t>
            </a:r>
            <a:r>
              <a:rPr lang="en-US" sz="2000" b="0">
                <a:effectLst/>
              </a:rPr>
              <a:t>, 19, 56, 9, 11, 4, 43, 5, 6, 9, 17</a:t>
            </a:r>
          </a:p>
        </p:txBody>
      </p:sp>
    </p:spTree>
    <p:extLst>
      <p:ext uri="{BB962C8B-B14F-4D97-AF65-F5344CB8AC3E}">
        <p14:creationId xmlns:p14="http://schemas.microsoft.com/office/powerpoint/2010/main" val="34529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B45A5-FFDE-4854-8731-03BFB0364069}" type="slidenum">
              <a:rPr lang="en-US"/>
              <a:pPr/>
              <a:t>25</a:t>
            </a:fld>
            <a:endParaRPr lang="en-US"/>
          </a:p>
        </p:txBody>
      </p:sp>
      <p:graphicFrame>
        <p:nvGraphicFramePr>
          <p:cNvPr id="2351106" name="Object 2"/>
          <p:cNvGraphicFramePr>
            <a:graphicFrameLocks noChangeAspect="1"/>
          </p:cNvGraphicFramePr>
          <p:nvPr/>
        </p:nvGraphicFramePr>
        <p:xfrm>
          <a:off x="1787525" y="195263"/>
          <a:ext cx="6083300" cy="652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VISIO" r:id="rId3" imgW="6081840" imgH="6525360" progId="Visio.Drawing.5">
                  <p:embed/>
                </p:oleObj>
              </mc:Choice>
              <mc:Fallback>
                <p:oleObj name="VISIO" r:id="rId3" imgW="6081840" imgH="6525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195263"/>
                        <a:ext cx="6083300" cy="652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1107" name="Text Box 3"/>
          <p:cNvSpPr txBox="1">
            <a:spLocks noChangeArrowheads="1"/>
          </p:cNvSpPr>
          <p:nvPr/>
        </p:nvSpPr>
        <p:spPr bwMode="auto">
          <a:xfrm>
            <a:off x="755650" y="461963"/>
            <a:ext cx="1165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Main memory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block no in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cache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4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5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2</a:t>
            </a:r>
            <a:endParaRPr lang="en-US" sz="12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2351108" name="Rectangle 4"/>
          <p:cNvSpPr>
            <a:spLocks noChangeArrowheads="1"/>
          </p:cNvSpPr>
          <p:nvPr/>
        </p:nvSpPr>
        <p:spPr bwMode="auto">
          <a:xfrm>
            <a:off x="1047750" y="1314450"/>
            <a:ext cx="590550" cy="42862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1109" name="Rectangle 5"/>
          <p:cNvSpPr>
            <a:spLocks noChangeArrowheads="1"/>
          </p:cNvSpPr>
          <p:nvPr/>
        </p:nvSpPr>
        <p:spPr bwMode="auto">
          <a:xfrm>
            <a:off x="152400" y="5943600"/>
            <a:ext cx="501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effectLst/>
              </a:rPr>
              <a:t>1, 4, 8, 5, 20, 17, </a:t>
            </a:r>
            <a:r>
              <a:rPr lang="en-US" sz="2000">
                <a:effectLst/>
              </a:rPr>
              <a:t>19</a:t>
            </a:r>
            <a:r>
              <a:rPr lang="en-US" sz="2000" b="0">
                <a:effectLst/>
              </a:rPr>
              <a:t>, 56, 9, 11, 4, 43, 5, 6, 9, 17</a:t>
            </a:r>
          </a:p>
        </p:txBody>
      </p:sp>
    </p:spTree>
    <p:extLst>
      <p:ext uri="{BB962C8B-B14F-4D97-AF65-F5344CB8AC3E}">
        <p14:creationId xmlns:p14="http://schemas.microsoft.com/office/powerpoint/2010/main" val="18873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3BB9-27C9-4477-8EF4-61EE9A0DE98E}" type="slidenum">
              <a:rPr lang="en-US"/>
              <a:pPr/>
              <a:t>26</a:t>
            </a:fld>
            <a:endParaRPr lang="en-US"/>
          </a:p>
        </p:txBody>
      </p:sp>
      <p:graphicFrame>
        <p:nvGraphicFramePr>
          <p:cNvPr id="2352130" name="Object 2"/>
          <p:cNvGraphicFramePr>
            <a:graphicFrameLocks noChangeAspect="1"/>
          </p:cNvGraphicFramePr>
          <p:nvPr/>
        </p:nvGraphicFramePr>
        <p:xfrm>
          <a:off x="1787525" y="195263"/>
          <a:ext cx="6083300" cy="652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VISIO" r:id="rId3" imgW="6081840" imgH="6525360" progId="Visio.Drawing.5">
                  <p:embed/>
                </p:oleObj>
              </mc:Choice>
              <mc:Fallback>
                <p:oleObj name="VISIO" r:id="rId3" imgW="6081840" imgH="6525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195263"/>
                        <a:ext cx="6083300" cy="652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2131" name="Text Box 3"/>
          <p:cNvSpPr txBox="1">
            <a:spLocks noChangeArrowheads="1"/>
          </p:cNvSpPr>
          <p:nvPr/>
        </p:nvSpPr>
        <p:spPr bwMode="auto">
          <a:xfrm>
            <a:off x="755650" y="461963"/>
            <a:ext cx="1165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Main memory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block no in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cache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4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5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14</a:t>
            </a:r>
            <a:endParaRPr lang="en-US" sz="12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2352132" name="Rectangle 4"/>
          <p:cNvSpPr>
            <a:spLocks noChangeArrowheads="1"/>
          </p:cNvSpPr>
          <p:nvPr/>
        </p:nvSpPr>
        <p:spPr bwMode="auto">
          <a:xfrm>
            <a:off x="152400" y="5943600"/>
            <a:ext cx="501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effectLst/>
              </a:rPr>
              <a:t>1, 4, 8, 5, 20, 17, 19, </a:t>
            </a:r>
            <a:r>
              <a:rPr lang="en-US" sz="2000">
                <a:effectLst/>
              </a:rPr>
              <a:t>56</a:t>
            </a:r>
            <a:r>
              <a:rPr lang="en-US" sz="2000" b="0">
                <a:effectLst/>
              </a:rPr>
              <a:t>, 9, 11, 4, 43, 5, 6, 9, 17</a:t>
            </a:r>
          </a:p>
        </p:txBody>
      </p:sp>
    </p:spTree>
    <p:extLst>
      <p:ext uri="{BB962C8B-B14F-4D97-AF65-F5344CB8AC3E}">
        <p14:creationId xmlns:p14="http://schemas.microsoft.com/office/powerpoint/2010/main" val="4513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5C043-9567-4C0C-B91B-A98B43B8023D}" type="slidenum">
              <a:rPr lang="en-US"/>
              <a:pPr/>
              <a:t>27</a:t>
            </a:fld>
            <a:endParaRPr lang="en-US"/>
          </a:p>
        </p:txBody>
      </p:sp>
      <p:graphicFrame>
        <p:nvGraphicFramePr>
          <p:cNvPr id="2353154" name="Object 2"/>
          <p:cNvGraphicFramePr>
            <a:graphicFrameLocks noChangeAspect="1"/>
          </p:cNvGraphicFramePr>
          <p:nvPr/>
        </p:nvGraphicFramePr>
        <p:xfrm>
          <a:off x="1768475" y="204788"/>
          <a:ext cx="6083300" cy="652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VISIO" r:id="rId3" imgW="6081840" imgH="6525360" progId="Visio.Drawing.5">
                  <p:embed/>
                </p:oleObj>
              </mc:Choice>
              <mc:Fallback>
                <p:oleObj name="VISIO" r:id="rId3" imgW="6081840" imgH="6525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204788"/>
                        <a:ext cx="6083300" cy="652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3155" name="Text Box 3"/>
          <p:cNvSpPr txBox="1">
            <a:spLocks noChangeArrowheads="1"/>
          </p:cNvSpPr>
          <p:nvPr/>
        </p:nvSpPr>
        <p:spPr bwMode="auto">
          <a:xfrm>
            <a:off x="755650" y="461963"/>
            <a:ext cx="1165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Main memory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block no in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cache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4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5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2</a:t>
            </a:r>
            <a:endParaRPr lang="en-US" sz="12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2353156" name="Rectangle 4"/>
          <p:cNvSpPr>
            <a:spLocks noChangeArrowheads="1"/>
          </p:cNvSpPr>
          <p:nvPr/>
        </p:nvSpPr>
        <p:spPr bwMode="auto">
          <a:xfrm>
            <a:off x="152400" y="5943600"/>
            <a:ext cx="501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effectLst/>
              </a:rPr>
              <a:t>1, 4, 8, 5, 20, 17, 19, 56, </a:t>
            </a:r>
            <a:r>
              <a:rPr lang="en-US" sz="2000">
                <a:effectLst/>
              </a:rPr>
              <a:t>9</a:t>
            </a:r>
            <a:r>
              <a:rPr lang="en-US" sz="2000" b="0">
                <a:effectLst/>
              </a:rPr>
              <a:t>, 11, 4, 43, 5, 6, 9, 17</a:t>
            </a:r>
          </a:p>
        </p:txBody>
      </p:sp>
    </p:spTree>
    <p:extLst>
      <p:ext uri="{BB962C8B-B14F-4D97-AF65-F5344CB8AC3E}">
        <p14:creationId xmlns:p14="http://schemas.microsoft.com/office/powerpoint/2010/main" val="398159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A1772-37D3-4CDD-B35E-D525B284FCE1}" type="slidenum">
              <a:rPr lang="en-US"/>
              <a:pPr/>
              <a:t>28</a:t>
            </a:fld>
            <a:endParaRPr lang="en-US"/>
          </a:p>
        </p:txBody>
      </p:sp>
      <p:graphicFrame>
        <p:nvGraphicFramePr>
          <p:cNvPr id="2354178" name="Object 2"/>
          <p:cNvGraphicFramePr>
            <a:graphicFrameLocks noChangeAspect="1"/>
          </p:cNvGraphicFramePr>
          <p:nvPr/>
        </p:nvGraphicFramePr>
        <p:xfrm>
          <a:off x="1749425" y="204788"/>
          <a:ext cx="6083300" cy="652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VISIO" r:id="rId3" imgW="6081840" imgH="6525360" progId="Visio.Drawing.5">
                  <p:embed/>
                </p:oleObj>
              </mc:Choice>
              <mc:Fallback>
                <p:oleObj name="VISIO" r:id="rId3" imgW="6081840" imgH="6525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204788"/>
                        <a:ext cx="6083300" cy="652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4179" name="Text Box 3"/>
          <p:cNvSpPr txBox="1">
            <a:spLocks noChangeArrowheads="1"/>
          </p:cNvSpPr>
          <p:nvPr/>
        </p:nvSpPr>
        <p:spPr bwMode="auto">
          <a:xfrm>
            <a:off x="755650" y="461963"/>
            <a:ext cx="1165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Main memory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block no in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cache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4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5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2</a:t>
            </a:r>
            <a:endParaRPr lang="en-US" sz="12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2354180" name="Rectangle 4"/>
          <p:cNvSpPr>
            <a:spLocks noChangeArrowheads="1"/>
          </p:cNvSpPr>
          <p:nvPr/>
        </p:nvSpPr>
        <p:spPr bwMode="auto">
          <a:xfrm>
            <a:off x="1047750" y="3114675"/>
            <a:ext cx="590550" cy="42862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4181" name="Rectangle 5"/>
          <p:cNvSpPr>
            <a:spLocks noChangeArrowheads="1"/>
          </p:cNvSpPr>
          <p:nvPr/>
        </p:nvSpPr>
        <p:spPr bwMode="auto">
          <a:xfrm>
            <a:off x="152400" y="5943600"/>
            <a:ext cx="501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effectLst/>
              </a:rPr>
              <a:t>1, 4, 8, 5, 20, 17, 19, 56, 9, </a:t>
            </a:r>
            <a:r>
              <a:rPr lang="en-US" sz="2000">
                <a:effectLst/>
              </a:rPr>
              <a:t>11</a:t>
            </a:r>
            <a:r>
              <a:rPr lang="en-US" sz="2000" b="0">
                <a:effectLst/>
              </a:rPr>
              <a:t>, 4, 43, 5, 6, 9, 17</a:t>
            </a:r>
          </a:p>
        </p:txBody>
      </p:sp>
    </p:spTree>
    <p:extLst>
      <p:ext uri="{BB962C8B-B14F-4D97-AF65-F5344CB8AC3E}">
        <p14:creationId xmlns:p14="http://schemas.microsoft.com/office/powerpoint/2010/main" val="38981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8FF7-557B-4709-A41A-2F183C53748F}" type="slidenum">
              <a:rPr lang="en-US"/>
              <a:pPr/>
              <a:t>29</a:t>
            </a:fld>
            <a:endParaRPr lang="en-US"/>
          </a:p>
        </p:txBody>
      </p:sp>
      <p:graphicFrame>
        <p:nvGraphicFramePr>
          <p:cNvPr id="2355202" name="Object 2"/>
          <p:cNvGraphicFramePr>
            <a:graphicFrameLocks noChangeAspect="1"/>
          </p:cNvGraphicFramePr>
          <p:nvPr/>
        </p:nvGraphicFramePr>
        <p:xfrm>
          <a:off x="1806575" y="195263"/>
          <a:ext cx="6083300" cy="652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VISIO" r:id="rId3" imgW="6081840" imgH="6525360" progId="Visio.Drawing.5">
                  <p:embed/>
                </p:oleObj>
              </mc:Choice>
              <mc:Fallback>
                <p:oleObj name="VISIO" r:id="rId3" imgW="6081840" imgH="6525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195263"/>
                        <a:ext cx="6083300" cy="652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03" name="Text Box 3"/>
          <p:cNvSpPr txBox="1">
            <a:spLocks noChangeArrowheads="1"/>
          </p:cNvSpPr>
          <p:nvPr/>
        </p:nvSpPr>
        <p:spPr bwMode="auto">
          <a:xfrm>
            <a:off x="755650" y="461963"/>
            <a:ext cx="1165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Main memory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block no in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cache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4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1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2</a:t>
            </a:r>
            <a:endParaRPr lang="en-US" sz="12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2355204" name="Rectangle 4"/>
          <p:cNvSpPr>
            <a:spLocks noChangeArrowheads="1"/>
          </p:cNvSpPr>
          <p:nvPr/>
        </p:nvSpPr>
        <p:spPr bwMode="auto">
          <a:xfrm>
            <a:off x="152400" y="5943600"/>
            <a:ext cx="501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effectLst/>
              </a:rPr>
              <a:t>1, 4, 8, 5, 20, 17, 19, 56, 9, 11,</a:t>
            </a:r>
            <a:r>
              <a:rPr lang="en-US" sz="2000">
                <a:effectLst/>
              </a:rPr>
              <a:t> 4</a:t>
            </a:r>
            <a:r>
              <a:rPr lang="en-US" sz="2000" b="0">
                <a:effectLst/>
              </a:rPr>
              <a:t>, 43, 5, 6, 9, 17</a:t>
            </a:r>
          </a:p>
        </p:txBody>
      </p:sp>
    </p:spTree>
    <p:extLst>
      <p:ext uri="{BB962C8B-B14F-4D97-AF65-F5344CB8AC3E}">
        <p14:creationId xmlns:p14="http://schemas.microsoft.com/office/powerpoint/2010/main" val="39656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BDE41-4B71-451B-98A6-671F7C7E0B92}" type="slidenum">
              <a:rPr lang="en-US"/>
              <a:pPr/>
              <a:t>3</a:t>
            </a:fld>
            <a:endParaRPr lang="en-US"/>
          </a:p>
        </p:txBody>
      </p:sp>
      <p:sp>
        <p:nvSpPr>
          <p:cNvPr id="23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Locality Example</a:t>
            </a:r>
          </a:p>
        </p:txBody>
      </p:sp>
      <p:sp>
        <p:nvSpPr>
          <p:cNvPr id="2370564" name="Rectangle 4"/>
          <p:cNvSpPr>
            <a:spLocks noChangeArrowheads="1"/>
          </p:cNvSpPr>
          <p:nvPr/>
        </p:nvSpPr>
        <p:spPr bwMode="auto">
          <a:xfrm>
            <a:off x="304800" y="1066800"/>
            <a:ext cx="52673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23838" indent="-223838" algn="l" defTabSz="895350">
              <a:lnSpc>
                <a:spcPct val="90000"/>
              </a:lnSpc>
              <a:spcBef>
                <a:spcPct val="30000"/>
              </a:spcBef>
            </a:pPr>
            <a:r>
              <a:rPr lang="en-US" sz="2000" dirty="0">
                <a:solidFill>
                  <a:schemeClr val="tx2"/>
                </a:solidFill>
                <a:effectLst/>
                <a:latin typeface="Helvetica" pitchFamily="34" charset="0"/>
              </a:rPr>
              <a:t>Locality Example:</a:t>
            </a:r>
          </a:p>
          <a:p>
            <a:pPr marL="223838" indent="-223838" algn="l" defTabSz="895350">
              <a:lnSpc>
                <a:spcPct val="90000"/>
              </a:lnSpc>
              <a:spcBef>
                <a:spcPct val="30000"/>
              </a:spcBef>
            </a:pPr>
            <a:endParaRPr lang="en-US" sz="2000" dirty="0">
              <a:solidFill>
                <a:schemeClr val="tx2"/>
              </a:solidFill>
              <a:effectLst/>
              <a:latin typeface="Helvetica" pitchFamily="34" charset="0"/>
            </a:endParaRPr>
          </a:p>
          <a:p>
            <a:pPr marL="223838" indent="-223838" algn="l" defTabSz="895350">
              <a:lnSpc>
                <a:spcPct val="90000"/>
              </a:lnSpc>
              <a:spcBef>
                <a:spcPct val="30000"/>
              </a:spcBef>
            </a:pPr>
            <a:endParaRPr lang="en-US" sz="2000" dirty="0">
              <a:solidFill>
                <a:schemeClr val="tx2"/>
              </a:solidFill>
              <a:effectLst/>
              <a:latin typeface="Helvetica" pitchFamily="34" charset="0"/>
            </a:endParaRPr>
          </a:p>
          <a:p>
            <a:pPr marL="223838" indent="-223838" algn="l" defTabSz="895350">
              <a:lnSpc>
                <a:spcPct val="90000"/>
              </a:lnSpc>
              <a:spcBef>
                <a:spcPct val="30000"/>
              </a:spcBef>
            </a:pPr>
            <a:endParaRPr lang="en-US" sz="2000" dirty="0">
              <a:solidFill>
                <a:schemeClr val="tx2"/>
              </a:solidFill>
              <a:effectLst/>
              <a:latin typeface="Helvetica" pitchFamily="34" charset="0"/>
            </a:endParaRPr>
          </a:p>
          <a:p>
            <a:pPr marL="223838" indent="-223838" algn="l" defTabSz="895350">
              <a:lnSpc>
                <a:spcPct val="90000"/>
              </a:lnSpc>
              <a:spcBef>
                <a:spcPct val="30000"/>
              </a:spcBef>
            </a:pPr>
            <a:endParaRPr lang="en-US" sz="2000" dirty="0">
              <a:solidFill>
                <a:schemeClr val="tx2"/>
              </a:solidFill>
              <a:effectLst/>
              <a:latin typeface="Helvetica" pitchFamily="34" charset="0"/>
            </a:endParaRPr>
          </a:p>
          <a:p>
            <a:pPr marL="560388" lvl="1" indent="-222250" algn="l" defTabSz="8953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2000" dirty="0">
                <a:effectLst/>
                <a:latin typeface="Helvetica" pitchFamily="34" charset="0"/>
              </a:rPr>
              <a:t>Data</a:t>
            </a:r>
          </a:p>
          <a:p>
            <a:pPr marL="839788" lvl="2" indent="-165100" algn="l" defTabSz="89535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2000" b="0" dirty="0">
                <a:solidFill>
                  <a:schemeClr val="tx2"/>
                </a:solidFill>
                <a:effectLst/>
                <a:latin typeface="Helvetica" pitchFamily="34" charset="0"/>
              </a:rPr>
              <a:t>Reference array elements in succession (stride-1 reference pattern):</a:t>
            </a:r>
          </a:p>
          <a:p>
            <a:pPr marL="839788" lvl="2" indent="-165100" algn="l" defTabSz="89535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2000" b="0" dirty="0">
                <a:solidFill>
                  <a:schemeClr val="tx2"/>
                </a:solidFill>
                <a:effectLst/>
                <a:latin typeface="Helvetica" pitchFamily="34" charset="0"/>
              </a:rPr>
              <a:t>Reference </a:t>
            </a:r>
            <a:r>
              <a:rPr lang="en-US" sz="2000" b="0" dirty="0">
                <a:solidFill>
                  <a:schemeClr val="tx2"/>
                </a:solidFill>
                <a:effectLst/>
                <a:latin typeface="Courier New" pitchFamily="49" charset="0"/>
              </a:rPr>
              <a:t>sum</a:t>
            </a:r>
            <a:r>
              <a:rPr lang="en-US" sz="2000" b="0" dirty="0">
                <a:solidFill>
                  <a:schemeClr val="tx2"/>
                </a:solidFill>
                <a:effectLst/>
                <a:latin typeface="Helvetica" pitchFamily="34" charset="0"/>
              </a:rPr>
              <a:t> each iteration:</a:t>
            </a:r>
          </a:p>
          <a:p>
            <a:pPr marL="560388" lvl="1" indent="-222250" algn="l" defTabSz="8953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2000" dirty="0">
                <a:effectLst/>
                <a:latin typeface="Helvetica" pitchFamily="34" charset="0"/>
              </a:rPr>
              <a:t>Instructions</a:t>
            </a:r>
          </a:p>
          <a:p>
            <a:pPr marL="839788" lvl="2" indent="-165100" algn="l" defTabSz="89535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2000" b="0" dirty="0">
                <a:solidFill>
                  <a:schemeClr val="tx2"/>
                </a:solidFill>
                <a:effectLst/>
                <a:latin typeface="Helvetica" pitchFamily="34" charset="0"/>
              </a:rPr>
              <a:t>Reference instructions in sequence:</a:t>
            </a:r>
          </a:p>
          <a:p>
            <a:pPr marL="839788" lvl="2" indent="-165100" algn="l" defTabSz="89535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sz="2000" b="0" dirty="0">
                <a:solidFill>
                  <a:schemeClr val="tx2"/>
                </a:solidFill>
                <a:effectLst/>
                <a:latin typeface="Helvetica" pitchFamily="34" charset="0"/>
              </a:rPr>
              <a:t>Cycle through loop repeatedly: </a:t>
            </a:r>
          </a:p>
        </p:txBody>
      </p:sp>
      <p:sp>
        <p:nvSpPr>
          <p:cNvPr id="2370565" name="Rectangle 5"/>
          <p:cNvSpPr>
            <a:spLocks noChangeArrowheads="1"/>
          </p:cNvSpPr>
          <p:nvPr/>
        </p:nvSpPr>
        <p:spPr bwMode="auto">
          <a:xfrm>
            <a:off x="993775" y="1600200"/>
            <a:ext cx="3044825" cy="1092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tabLst>
                <a:tab pos="457200" algn="l"/>
              </a:tabLst>
            </a:pPr>
            <a:r>
              <a:rPr lang="en-US" sz="1600">
                <a:effectLst/>
                <a:latin typeface="Courier New" pitchFamily="49" charset="0"/>
              </a:rPr>
              <a:t>sum = 0;</a:t>
            </a:r>
          </a:p>
          <a:p>
            <a:pPr algn="l">
              <a:tabLst>
                <a:tab pos="457200" algn="l"/>
              </a:tabLst>
            </a:pPr>
            <a:r>
              <a:rPr lang="en-US" sz="1600">
                <a:effectLst/>
                <a:latin typeface="Courier New" pitchFamily="49" charset="0"/>
              </a:rPr>
              <a:t>for (i = 0; i &lt; n; i++)</a:t>
            </a:r>
          </a:p>
          <a:p>
            <a:pPr algn="l">
              <a:tabLst>
                <a:tab pos="457200" algn="l"/>
              </a:tabLst>
            </a:pPr>
            <a:r>
              <a:rPr lang="en-US" sz="1600">
                <a:effectLst/>
                <a:latin typeface="Courier New" pitchFamily="49" charset="0"/>
              </a:rPr>
              <a:t>	sum += a[i];</a:t>
            </a:r>
          </a:p>
          <a:p>
            <a:pPr algn="l">
              <a:tabLst>
                <a:tab pos="457200" algn="l"/>
              </a:tabLst>
            </a:pPr>
            <a:r>
              <a:rPr lang="en-US" sz="1600">
                <a:effectLst/>
                <a:latin typeface="Courier New" pitchFamily="49" charset="0"/>
              </a:rPr>
              <a:t>return sum;</a:t>
            </a:r>
          </a:p>
        </p:txBody>
      </p:sp>
      <p:sp>
        <p:nvSpPr>
          <p:cNvPr id="2370566" name="Text Box 6"/>
          <p:cNvSpPr txBox="1">
            <a:spLocks noChangeArrowheads="1"/>
          </p:cNvSpPr>
          <p:nvPr/>
        </p:nvSpPr>
        <p:spPr bwMode="auto">
          <a:xfrm>
            <a:off x="5715000" y="3775075"/>
            <a:ext cx="1692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  <a:effectLst/>
                <a:latin typeface="Helvetica" pitchFamily="34" charset="0"/>
              </a:rPr>
              <a:t>Spatial locality</a:t>
            </a:r>
          </a:p>
        </p:txBody>
      </p:sp>
      <p:sp>
        <p:nvSpPr>
          <p:cNvPr id="2370567" name="Text Box 7"/>
          <p:cNvSpPr txBox="1">
            <a:spLocks noChangeArrowheads="1"/>
          </p:cNvSpPr>
          <p:nvPr/>
        </p:nvSpPr>
        <p:spPr bwMode="auto">
          <a:xfrm>
            <a:off x="5715000" y="4918075"/>
            <a:ext cx="1692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solidFill>
                  <a:srgbClr val="FF0000"/>
                </a:solidFill>
                <a:effectLst/>
                <a:latin typeface="Helvetica" pitchFamily="34" charset="0"/>
              </a:rPr>
              <a:t>Spatial locality</a:t>
            </a:r>
          </a:p>
        </p:txBody>
      </p:sp>
      <p:sp>
        <p:nvSpPr>
          <p:cNvPr id="2370568" name="Text Box 8"/>
          <p:cNvSpPr txBox="1">
            <a:spLocks noChangeArrowheads="1"/>
          </p:cNvSpPr>
          <p:nvPr/>
        </p:nvSpPr>
        <p:spPr bwMode="auto">
          <a:xfrm>
            <a:off x="5715000" y="5299075"/>
            <a:ext cx="19716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solidFill>
                  <a:srgbClr val="FF0000"/>
                </a:solidFill>
                <a:effectLst/>
                <a:latin typeface="Helvetica" pitchFamily="34" charset="0"/>
              </a:rPr>
              <a:t>Temporal locality</a:t>
            </a:r>
          </a:p>
        </p:txBody>
      </p:sp>
      <p:sp>
        <p:nvSpPr>
          <p:cNvPr id="2370569" name="Text Box 9"/>
          <p:cNvSpPr txBox="1">
            <a:spLocks noChangeArrowheads="1"/>
          </p:cNvSpPr>
          <p:nvPr/>
        </p:nvSpPr>
        <p:spPr bwMode="auto">
          <a:xfrm>
            <a:off x="5715000" y="4232275"/>
            <a:ext cx="19716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solidFill>
                  <a:srgbClr val="FF0000"/>
                </a:solidFill>
                <a:effectLst/>
                <a:latin typeface="Helvetica" pitchFamily="34" charset="0"/>
              </a:rPr>
              <a:t>Temporal locality</a:t>
            </a:r>
          </a:p>
        </p:txBody>
      </p:sp>
    </p:spTree>
    <p:extLst>
      <p:ext uri="{BB962C8B-B14F-4D97-AF65-F5344CB8AC3E}">
        <p14:creationId xmlns:p14="http://schemas.microsoft.com/office/powerpoint/2010/main" val="2983294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0566" grpId="0" autoUpdateAnimBg="0"/>
      <p:bldP spid="2370567" grpId="0" autoUpdateAnimBg="0"/>
      <p:bldP spid="2370568" grpId="0" autoUpdateAnimBg="0"/>
      <p:bldP spid="237056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0A04-0692-4299-94E8-2B69C54657B8}" type="slidenum">
              <a:rPr lang="en-US"/>
              <a:pPr/>
              <a:t>30</a:t>
            </a:fld>
            <a:endParaRPr lang="en-US"/>
          </a:p>
        </p:txBody>
      </p:sp>
      <p:graphicFrame>
        <p:nvGraphicFramePr>
          <p:cNvPr id="2356226" name="Object 2"/>
          <p:cNvGraphicFramePr>
            <a:graphicFrameLocks noChangeAspect="1"/>
          </p:cNvGraphicFramePr>
          <p:nvPr/>
        </p:nvGraphicFramePr>
        <p:xfrm>
          <a:off x="1768475" y="195263"/>
          <a:ext cx="6083300" cy="652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VISIO" r:id="rId3" imgW="6081840" imgH="6525360" progId="Visio.Drawing.5">
                  <p:embed/>
                </p:oleObj>
              </mc:Choice>
              <mc:Fallback>
                <p:oleObj name="VISIO" r:id="rId3" imgW="6081840" imgH="6525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195263"/>
                        <a:ext cx="6083300" cy="652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27" name="Text Box 3"/>
          <p:cNvSpPr txBox="1">
            <a:spLocks noChangeArrowheads="1"/>
          </p:cNvSpPr>
          <p:nvPr/>
        </p:nvSpPr>
        <p:spPr bwMode="auto">
          <a:xfrm>
            <a:off x="755650" y="461963"/>
            <a:ext cx="1165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Main memory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block no in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cache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4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1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10</a:t>
            </a:r>
            <a:endParaRPr lang="en-US" sz="12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2356228" name="Rectangle 4"/>
          <p:cNvSpPr>
            <a:spLocks noChangeArrowheads="1"/>
          </p:cNvSpPr>
          <p:nvPr/>
        </p:nvSpPr>
        <p:spPr bwMode="auto">
          <a:xfrm>
            <a:off x="152400" y="5943600"/>
            <a:ext cx="501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effectLst/>
              </a:rPr>
              <a:t>1, 4, 8, 5, 20, 17, 19, 56, 9, 11, 4, </a:t>
            </a:r>
            <a:r>
              <a:rPr lang="en-US" sz="2000">
                <a:effectLst/>
              </a:rPr>
              <a:t>43</a:t>
            </a:r>
            <a:r>
              <a:rPr lang="en-US" sz="2000" b="0">
                <a:effectLst/>
              </a:rPr>
              <a:t>, 5, 6, 9, 17</a:t>
            </a:r>
          </a:p>
        </p:txBody>
      </p:sp>
    </p:spTree>
    <p:extLst>
      <p:ext uri="{BB962C8B-B14F-4D97-AF65-F5344CB8AC3E}">
        <p14:creationId xmlns:p14="http://schemas.microsoft.com/office/powerpoint/2010/main" val="23873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A1832-7249-41F7-9BED-9E7A39C78048}" type="slidenum">
              <a:rPr lang="en-US"/>
              <a:pPr/>
              <a:t>31</a:t>
            </a:fld>
            <a:endParaRPr lang="en-US"/>
          </a:p>
        </p:txBody>
      </p:sp>
      <p:graphicFrame>
        <p:nvGraphicFramePr>
          <p:cNvPr id="2357250" name="Object 2"/>
          <p:cNvGraphicFramePr>
            <a:graphicFrameLocks noChangeAspect="1"/>
          </p:cNvGraphicFramePr>
          <p:nvPr/>
        </p:nvGraphicFramePr>
        <p:xfrm>
          <a:off x="1758950" y="195263"/>
          <a:ext cx="6083300" cy="652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VISIO" r:id="rId3" imgW="6081840" imgH="6525360" progId="Visio.Drawing.5">
                  <p:embed/>
                </p:oleObj>
              </mc:Choice>
              <mc:Fallback>
                <p:oleObj name="VISIO" r:id="rId3" imgW="6081840" imgH="6525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95263"/>
                        <a:ext cx="6083300" cy="652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251" name="Text Box 3"/>
          <p:cNvSpPr txBox="1">
            <a:spLocks noChangeArrowheads="1"/>
          </p:cNvSpPr>
          <p:nvPr/>
        </p:nvSpPr>
        <p:spPr bwMode="auto">
          <a:xfrm>
            <a:off x="755650" y="461963"/>
            <a:ext cx="1165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Main memory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block no in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cache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4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1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10</a:t>
            </a:r>
            <a:endParaRPr lang="en-US" sz="12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2357252" name="Rectangle 4"/>
          <p:cNvSpPr>
            <a:spLocks noChangeArrowheads="1"/>
          </p:cNvSpPr>
          <p:nvPr/>
        </p:nvSpPr>
        <p:spPr bwMode="auto">
          <a:xfrm>
            <a:off x="1047750" y="2200275"/>
            <a:ext cx="590550" cy="42862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53" name="Rectangle 5"/>
          <p:cNvSpPr>
            <a:spLocks noChangeArrowheads="1"/>
          </p:cNvSpPr>
          <p:nvPr/>
        </p:nvSpPr>
        <p:spPr bwMode="auto">
          <a:xfrm>
            <a:off x="152400" y="5943600"/>
            <a:ext cx="501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effectLst/>
              </a:rPr>
              <a:t>1, 4, 8, 5, 20, 17, 19, 56, 9, 11, 4, 43, </a:t>
            </a:r>
            <a:r>
              <a:rPr lang="en-US" sz="2000">
                <a:effectLst/>
              </a:rPr>
              <a:t>5</a:t>
            </a:r>
            <a:r>
              <a:rPr lang="en-US" sz="2000" b="0">
                <a:effectLst/>
              </a:rPr>
              <a:t>, 6, 9, 17</a:t>
            </a:r>
          </a:p>
        </p:txBody>
      </p:sp>
    </p:spTree>
    <p:extLst>
      <p:ext uri="{BB962C8B-B14F-4D97-AF65-F5344CB8AC3E}">
        <p14:creationId xmlns:p14="http://schemas.microsoft.com/office/powerpoint/2010/main" val="1296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B9FB3-88A2-49A2-B188-B4B131DB7F8F}" type="slidenum">
              <a:rPr lang="en-US"/>
              <a:pPr/>
              <a:t>32</a:t>
            </a:fld>
            <a:endParaRPr lang="en-US"/>
          </a:p>
        </p:txBody>
      </p:sp>
      <p:graphicFrame>
        <p:nvGraphicFramePr>
          <p:cNvPr id="2358274" name="Object 2"/>
          <p:cNvGraphicFramePr>
            <a:graphicFrameLocks noChangeAspect="1"/>
          </p:cNvGraphicFramePr>
          <p:nvPr/>
        </p:nvGraphicFramePr>
        <p:xfrm>
          <a:off x="1758950" y="185738"/>
          <a:ext cx="6083300" cy="652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VISIO" r:id="rId3" imgW="6081840" imgH="6525360" progId="Visio.Drawing.5">
                  <p:embed/>
                </p:oleObj>
              </mc:Choice>
              <mc:Fallback>
                <p:oleObj name="VISIO" r:id="rId3" imgW="6081840" imgH="6525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85738"/>
                        <a:ext cx="6083300" cy="652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275" name="Text Box 3"/>
          <p:cNvSpPr txBox="1">
            <a:spLocks noChangeArrowheads="1"/>
          </p:cNvSpPr>
          <p:nvPr/>
        </p:nvSpPr>
        <p:spPr bwMode="auto">
          <a:xfrm>
            <a:off x="755650" y="461963"/>
            <a:ext cx="1165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Main memory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block no in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cache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4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1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10</a:t>
            </a:r>
            <a:endParaRPr lang="en-US" sz="12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2358276" name="Rectangle 4"/>
          <p:cNvSpPr>
            <a:spLocks noChangeArrowheads="1"/>
          </p:cNvSpPr>
          <p:nvPr/>
        </p:nvSpPr>
        <p:spPr bwMode="auto">
          <a:xfrm>
            <a:off x="1047750" y="2200275"/>
            <a:ext cx="590550" cy="42862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277" name="Rectangle 5"/>
          <p:cNvSpPr>
            <a:spLocks noChangeArrowheads="1"/>
          </p:cNvSpPr>
          <p:nvPr/>
        </p:nvSpPr>
        <p:spPr bwMode="auto">
          <a:xfrm>
            <a:off x="152400" y="5943600"/>
            <a:ext cx="501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effectLst/>
              </a:rPr>
              <a:t>1, 4, 8, 5, 20, 17, 19, 56, 9, 11, 4, 43, 5, </a:t>
            </a:r>
            <a:r>
              <a:rPr lang="en-US" sz="2000">
                <a:effectLst/>
              </a:rPr>
              <a:t>6</a:t>
            </a:r>
            <a:r>
              <a:rPr lang="en-US" sz="2000" b="0">
                <a:effectLst/>
              </a:rPr>
              <a:t>, 9, 17</a:t>
            </a:r>
          </a:p>
        </p:txBody>
      </p:sp>
    </p:spTree>
    <p:extLst>
      <p:ext uri="{BB962C8B-B14F-4D97-AF65-F5344CB8AC3E}">
        <p14:creationId xmlns:p14="http://schemas.microsoft.com/office/powerpoint/2010/main" val="7798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EBBB8-6F65-471D-891A-4EBEA4CD919E}" type="slidenum">
              <a:rPr lang="en-US"/>
              <a:pPr/>
              <a:t>33</a:t>
            </a:fld>
            <a:endParaRPr lang="en-US"/>
          </a:p>
        </p:txBody>
      </p:sp>
      <p:graphicFrame>
        <p:nvGraphicFramePr>
          <p:cNvPr id="2359298" name="Object 2"/>
          <p:cNvGraphicFramePr>
            <a:graphicFrameLocks noChangeAspect="1"/>
          </p:cNvGraphicFramePr>
          <p:nvPr/>
        </p:nvGraphicFramePr>
        <p:xfrm>
          <a:off x="1739900" y="195263"/>
          <a:ext cx="6083300" cy="652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VISIO" r:id="rId3" imgW="6081840" imgH="6525360" progId="Visio.Drawing.5">
                  <p:embed/>
                </p:oleObj>
              </mc:Choice>
              <mc:Fallback>
                <p:oleObj name="VISIO" r:id="rId3" imgW="6081840" imgH="6525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95263"/>
                        <a:ext cx="6083300" cy="652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299" name="Text Box 3"/>
          <p:cNvSpPr txBox="1">
            <a:spLocks noChangeArrowheads="1"/>
          </p:cNvSpPr>
          <p:nvPr/>
        </p:nvSpPr>
        <p:spPr bwMode="auto">
          <a:xfrm>
            <a:off x="755650" y="461963"/>
            <a:ext cx="1165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Main memory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block no in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cache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4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1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2</a:t>
            </a:r>
            <a:endParaRPr lang="en-US" sz="12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2359300" name="Rectangle 4"/>
          <p:cNvSpPr>
            <a:spLocks noChangeArrowheads="1"/>
          </p:cNvSpPr>
          <p:nvPr/>
        </p:nvSpPr>
        <p:spPr bwMode="auto">
          <a:xfrm>
            <a:off x="152400" y="5943600"/>
            <a:ext cx="501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effectLst/>
              </a:rPr>
              <a:t>1, 4, 8, 5, 20, 17, 19, 56, 9, 11, 4, 43, 5, 6, </a:t>
            </a:r>
            <a:r>
              <a:rPr lang="en-US" sz="2000">
                <a:effectLst/>
              </a:rPr>
              <a:t>9</a:t>
            </a:r>
            <a:r>
              <a:rPr lang="en-US" sz="2000" b="0">
                <a:effectLst/>
              </a:rPr>
              <a:t>, 17</a:t>
            </a:r>
          </a:p>
        </p:txBody>
      </p:sp>
    </p:spTree>
    <p:extLst>
      <p:ext uri="{BB962C8B-B14F-4D97-AF65-F5344CB8AC3E}">
        <p14:creationId xmlns:p14="http://schemas.microsoft.com/office/powerpoint/2010/main" val="2494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0D1F5-7BF3-4ABA-B89D-E0748949F466}" type="slidenum">
              <a:rPr lang="en-US"/>
              <a:pPr/>
              <a:t>34</a:t>
            </a:fld>
            <a:endParaRPr lang="en-US"/>
          </a:p>
        </p:txBody>
      </p:sp>
      <p:graphicFrame>
        <p:nvGraphicFramePr>
          <p:cNvPr id="2360322" name="Object 2"/>
          <p:cNvGraphicFramePr>
            <a:graphicFrameLocks noChangeAspect="1"/>
          </p:cNvGraphicFramePr>
          <p:nvPr/>
        </p:nvGraphicFramePr>
        <p:xfrm>
          <a:off x="1739900" y="185738"/>
          <a:ext cx="6083300" cy="652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VISIO" r:id="rId3" imgW="6081840" imgH="6525360" progId="Visio.Drawing.5">
                  <p:embed/>
                </p:oleObj>
              </mc:Choice>
              <mc:Fallback>
                <p:oleObj name="VISIO" r:id="rId3" imgW="6081840" imgH="6525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85738"/>
                        <a:ext cx="6083300" cy="652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323" name="Text Box 3"/>
          <p:cNvSpPr txBox="1">
            <a:spLocks noChangeArrowheads="1"/>
          </p:cNvSpPr>
          <p:nvPr/>
        </p:nvSpPr>
        <p:spPr bwMode="auto">
          <a:xfrm>
            <a:off x="755650" y="461963"/>
            <a:ext cx="1165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Main memory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block no in</a:t>
            </a: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cache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4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1</a:t>
            </a: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endParaRPr lang="en-US" sz="1200">
              <a:solidFill>
                <a:srgbClr val="0000FF"/>
              </a:solidFill>
              <a:effectLst/>
              <a:latin typeface="Arial" pitchFamily="34" charset="0"/>
            </a:endParaRPr>
          </a:p>
          <a:p>
            <a:r>
              <a:rPr lang="en-US" sz="1200">
                <a:solidFill>
                  <a:srgbClr val="0000FF"/>
                </a:solidFill>
                <a:effectLst/>
                <a:latin typeface="Arial" pitchFamily="34" charset="0"/>
              </a:rPr>
              <a:t>2</a:t>
            </a:r>
            <a:endParaRPr lang="en-US" sz="1200" b="0">
              <a:solidFill>
                <a:srgbClr val="0000FF"/>
              </a:solidFill>
              <a:effectLst/>
              <a:latin typeface="Arial" pitchFamily="34" charset="0"/>
            </a:endParaRPr>
          </a:p>
        </p:txBody>
      </p:sp>
      <p:sp>
        <p:nvSpPr>
          <p:cNvPr id="2360324" name="Rectangle 4"/>
          <p:cNvSpPr>
            <a:spLocks noChangeArrowheads="1"/>
          </p:cNvSpPr>
          <p:nvPr/>
        </p:nvSpPr>
        <p:spPr bwMode="auto">
          <a:xfrm>
            <a:off x="1038225" y="1295400"/>
            <a:ext cx="590550" cy="42862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325" name="Rectangle 5"/>
          <p:cNvSpPr>
            <a:spLocks noChangeArrowheads="1"/>
          </p:cNvSpPr>
          <p:nvPr/>
        </p:nvSpPr>
        <p:spPr bwMode="auto">
          <a:xfrm>
            <a:off x="152400" y="5943600"/>
            <a:ext cx="501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effectLst/>
              </a:rPr>
              <a:t>1, 4, 8, 5, 20, 17, 19, 56, 9, 11, 4, 43, 5, 6, 9, </a:t>
            </a:r>
            <a:r>
              <a:rPr lang="en-US" sz="2000">
                <a:effectLst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819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49E1E-126C-4AF2-91BE-1CDBB92A4825}" type="slidenum">
              <a:rPr lang="en-US"/>
              <a:pPr/>
              <a:t>35</a:t>
            </a:fld>
            <a:endParaRPr lang="en-US"/>
          </a:p>
        </p:txBody>
      </p:sp>
      <p:graphicFrame>
        <p:nvGraphicFramePr>
          <p:cNvPr id="2361346" name="Object 2"/>
          <p:cNvGraphicFramePr>
            <a:graphicFrameLocks noChangeAspect="1"/>
          </p:cNvGraphicFramePr>
          <p:nvPr/>
        </p:nvGraphicFramePr>
        <p:xfrm>
          <a:off x="3321050" y="1638300"/>
          <a:ext cx="5384800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Document" r:id="rId3" imgW="6099840" imgH="5483520" progId="Word.Document.8">
                  <p:embed/>
                </p:oleObj>
              </mc:Choice>
              <mc:Fallback>
                <p:oleObj name="Document" r:id="rId3" imgW="6099840" imgH="5483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638300"/>
                        <a:ext cx="5384800" cy="483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1347" name="Text Box 3"/>
          <p:cNvSpPr txBox="1">
            <a:spLocks noChangeArrowheads="1"/>
          </p:cNvSpPr>
          <p:nvPr/>
        </p:nvSpPr>
        <p:spPr bwMode="auto">
          <a:xfrm>
            <a:off x="3132138" y="195263"/>
            <a:ext cx="236750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solidFill>
                  <a:srgbClr val="002060"/>
                </a:solidFill>
                <a:effectLst/>
              </a:rPr>
              <a:t>Summary</a:t>
            </a:r>
            <a:endParaRPr lang="en-US" dirty="0">
              <a:solidFill>
                <a:srgbClr val="002060"/>
              </a:solidFill>
              <a:effectLst/>
            </a:endParaRPr>
          </a:p>
        </p:txBody>
      </p:sp>
      <p:sp>
        <p:nvSpPr>
          <p:cNvPr id="2361348" name="Text Box 4"/>
          <p:cNvSpPr txBox="1">
            <a:spLocks noChangeArrowheads="1"/>
          </p:cNvSpPr>
          <p:nvPr/>
        </p:nvSpPr>
        <p:spPr bwMode="auto">
          <a:xfrm>
            <a:off x="669925" y="1704975"/>
            <a:ext cx="2481263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1800" b="0">
                <a:effectLst/>
              </a:rPr>
              <a:t> Number of Hits = 6</a:t>
            </a:r>
          </a:p>
          <a:p>
            <a:pPr algn="l">
              <a:buFontTx/>
              <a:buChar char="•"/>
            </a:pPr>
            <a:r>
              <a:rPr lang="en-US" sz="1800" b="0">
                <a:effectLst/>
              </a:rPr>
              <a:t> Number of Misses = 10</a:t>
            </a:r>
          </a:p>
          <a:p>
            <a:pPr algn="l">
              <a:buFontTx/>
              <a:buChar char="•"/>
            </a:pPr>
            <a:endParaRPr lang="en-US" sz="1800" b="0">
              <a:effectLst/>
            </a:endParaRPr>
          </a:p>
          <a:p>
            <a:pPr algn="l">
              <a:buFontTx/>
              <a:buChar char="•"/>
            </a:pPr>
            <a:r>
              <a:rPr lang="en-US" sz="1800" b="0">
                <a:effectLst/>
              </a:rPr>
              <a:t> Hit Ratio: 6/16 = </a:t>
            </a:r>
          </a:p>
          <a:p>
            <a:pPr algn="l"/>
            <a:r>
              <a:rPr lang="en-US" sz="1800" b="0">
                <a:effectLst/>
              </a:rPr>
              <a:t>  37.5% </a:t>
            </a:r>
            <a:r>
              <a:rPr lang="en-US" sz="1800" b="0">
                <a:solidFill>
                  <a:schemeClr val="tx2"/>
                </a:solidFill>
                <a:effectLst/>
                <a:latin typeface="Monotype Sorts"/>
              </a:rPr>
              <a:t></a:t>
            </a:r>
            <a:r>
              <a:rPr lang="en-US" sz="1800" b="0">
                <a:effectLst/>
              </a:rPr>
              <a:t> Unacceptable</a:t>
            </a:r>
          </a:p>
          <a:p>
            <a:pPr algn="l">
              <a:buFontTx/>
              <a:buChar char="•"/>
            </a:pPr>
            <a:endParaRPr lang="en-US" sz="1800" b="0">
              <a:effectLst/>
            </a:endParaRPr>
          </a:p>
          <a:p>
            <a:pPr algn="l">
              <a:buFontTx/>
              <a:buChar char="•"/>
            </a:pPr>
            <a:r>
              <a:rPr lang="en-US" sz="1800" b="0">
                <a:effectLst/>
              </a:rPr>
              <a:t> Typical Hit ratio: </a:t>
            </a:r>
          </a:p>
          <a:p>
            <a:pPr algn="l"/>
            <a:r>
              <a:rPr lang="en-US" sz="1800" b="0">
                <a:effectLst/>
              </a:rPr>
              <a:t>  &gt; 90%</a:t>
            </a:r>
          </a:p>
        </p:txBody>
      </p:sp>
    </p:spTree>
    <p:extLst>
      <p:ext uri="{BB962C8B-B14F-4D97-AF65-F5344CB8AC3E}">
        <p14:creationId xmlns:p14="http://schemas.microsoft.com/office/powerpoint/2010/main" val="16680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022F6-E2C9-4295-B693-7A10190AE85E}" type="slidenum">
              <a:rPr lang="en-US"/>
              <a:pPr/>
              <a:t>36</a:t>
            </a:fld>
            <a:endParaRPr lang="en-US"/>
          </a:p>
        </p:txBody>
      </p:sp>
      <p:sp>
        <p:nvSpPr>
          <p:cNvPr id="229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60388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Locating A Data Block in Cache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29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01000" cy="4114800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Each block in the cache has an address tag.</a:t>
            </a:r>
          </a:p>
          <a:p>
            <a:pPr>
              <a:lnSpc>
                <a:spcPct val="90000"/>
              </a:lnSpc>
            </a:pPr>
            <a:endParaRPr lang="en-US" sz="200" dirty="0"/>
          </a:p>
          <a:p>
            <a:pPr>
              <a:lnSpc>
                <a:spcPct val="90000"/>
              </a:lnSpc>
            </a:pPr>
            <a:r>
              <a:rPr lang="en-US" sz="2400" dirty="0"/>
              <a:t>The tags of every cache block that might contain the required data are checked in parallel.</a:t>
            </a:r>
          </a:p>
          <a:p>
            <a:pPr>
              <a:lnSpc>
                <a:spcPct val="90000"/>
              </a:lnSpc>
            </a:pPr>
            <a:endParaRPr lang="en-US" sz="200" dirty="0"/>
          </a:p>
          <a:p>
            <a:pPr>
              <a:lnSpc>
                <a:spcPct val="90000"/>
              </a:lnSpc>
            </a:pPr>
            <a:r>
              <a:rPr lang="en-US" sz="2400" dirty="0"/>
              <a:t>A valid bit is added to the tag to indicate whether this cache entry is valid or not.</a:t>
            </a:r>
          </a:p>
          <a:p>
            <a:pPr>
              <a:lnSpc>
                <a:spcPct val="90000"/>
              </a:lnSpc>
            </a:pPr>
            <a:endParaRPr lang="en-US" sz="200" dirty="0"/>
          </a:p>
          <a:p>
            <a:pPr>
              <a:lnSpc>
                <a:spcPct val="90000"/>
              </a:lnSpc>
            </a:pPr>
            <a:r>
              <a:rPr lang="en-US" sz="2400" dirty="0"/>
              <a:t>The address from the CPU to the cache is divided into:</a:t>
            </a:r>
          </a:p>
          <a:p>
            <a:pPr>
              <a:lnSpc>
                <a:spcPct val="90000"/>
              </a:lnSpc>
            </a:pPr>
            <a:endParaRPr lang="en-US" sz="200" dirty="0"/>
          </a:p>
          <a:p>
            <a:pPr lvl="1">
              <a:lnSpc>
                <a:spcPct val="90000"/>
              </a:lnSpc>
            </a:pPr>
            <a:r>
              <a:rPr lang="en-US" sz="1800" b="1" dirty="0"/>
              <a:t>A block address, further divided into: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An index field to choose  a block set in the cache.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     (no index field when fully associative).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tag field to search and match addresses in the selected set.</a:t>
            </a:r>
          </a:p>
          <a:p>
            <a:pPr lvl="1">
              <a:lnSpc>
                <a:spcPct val="90000"/>
              </a:lnSpc>
            </a:pPr>
            <a:r>
              <a:rPr lang="en-US" sz="1800" b="1" dirty="0"/>
              <a:t>A block offset to select the data from the block</a:t>
            </a:r>
            <a:r>
              <a:rPr lang="en-US" sz="1800" dirty="0"/>
              <a:t>.</a:t>
            </a:r>
          </a:p>
        </p:txBody>
      </p:sp>
      <p:grpSp>
        <p:nvGrpSpPr>
          <p:cNvPr id="2291716" name="Group 4"/>
          <p:cNvGrpSpPr>
            <a:grpSpLocks/>
          </p:cNvGrpSpPr>
          <p:nvPr/>
        </p:nvGrpSpPr>
        <p:grpSpPr bwMode="auto">
          <a:xfrm>
            <a:off x="1301750" y="5111750"/>
            <a:ext cx="6921500" cy="977900"/>
            <a:chOff x="820" y="3220"/>
            <a:chExt cx="4360" cy="616"/>
          </a:xfrm>
        </p:grpSpPr>
        <p:sp>
          <p:nvSpPr>
            <p:cNvPr id="2291717" name="Rectangle 5"/>
            <p:cNvSpPr>
              <a:spLocks noChangeArrowheads="1"/>
            </p:cNvSpPr>
            <p:nvPr/>
          </p:nvSpPr>
          <p:spPr bwMode="auto">
            <a:xfrm>
              <a:off x="820" y="3220"/>
              <a:ext cx="4360" cy="6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1718" name="Rectangle 6"/>
            <p:cNvSpPr>
              <a:spLocks noChangeArrowheads="1"/>
            </p:cNvSpPr>
            <p:nvPr/>
          </p:nvSpPr>
          <p:spPr bwMode="auto">
            <a:xfrm>
              <a:off x="3944" y="3224"/>
              <a:ext cx="1232" cy="608"/>
            </a:xfrm>
            <a:prstGeom prst="rect">
              <a:avLst/>
            </a:prstGeom>
            <a:solidFill>
              <a:srgbClr val="FA8B6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1719" name="Rectangle 7"/>
            <p:cNvSpPr>
              <a:spLocks noChangeArrowheads="1"/>
            </p:cNvSpPr>
            <p:nvPr/>
          </p:nvSpPr>
          <p:spPr bwMode="auto">
            <a:xfrm>
              <a:off x="824" y="3224"/>
              <a:ext cx="3104" cy="320"/>
            </a:xfrm>
            <a:prstGeom prst="rect">
              <a:avLst/>
            </a:prstGeom>
            <a:solidFill>
              <a:srgbClr val="79DB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1720" name="Rectangle 8"/>
            <p:cNvSpPr>
              <a:spLocks noChangeArrowheads="1"/>
            </p:cNvSpPr>
            <p:nvPr/>
          </p:nvSpPr>
          <p:spPr bwMode="auto">
            <a:xfrm>
              <a:off x="2504" y="3560"/>
              <a:ext cx="1424" cy="2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1721" name="Rectangle 9"/>
            <p:cNvSpPr>
              <a:spLocks noChangeArrowheads="1"/>
            </p:cNvSpPr>
            <p:nvPr/>
          </p:nvSpPr>
          <p:spPr bwMode="auto">
            <a:xfrm>
              <a:off x="824" y="3560"/>
              <a:ext cx="1664" cy="272"/>
            </a:xfrm>
            <a:prstGeom prst="rect">
              <a:avLst/>
            </a:prstGeom>
            <a:solidFill>
              <a:srgbClr val="F26DD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1722" name="Rectangle 10"/>
            <p:cNvSpPr>
              <a:spLocks noChangeArrowheads="1"/>
            </p:cNvSpPr>
            <p:nvPr/>
          </p:nvSpPr>
          <p:spPr bwMode="auto">
            <a:xfrm>
              <a:off x="1622" y="3254"/>
              <a:ext cx="1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effectLst/>
                </a:rPr>
                <a:t>Block Address</a:t>
              </a:r>
            </a:p>
          </p:txBody>
        </p:sp>
        <p:sp>
          <p:nvSpPr>
            <p:cNvPr id="2291723" name="Rectangle 11"/>
            <p:cNvSpPr>
              <a:spLocks noChangeArrowheads="1"/>
            </p:cNvSpPr>
            <p:nvPr/>
          </p:nvSpPr>
          <p:spPr bwMode="auto">
            <a:xfrm>
              <a:off x="4262" y="3302"/>
              <a:ext cx="61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effectLst/>
                </a:rPr>
                <a:t>Block</a:t>
              </a:r>
            </a:p>
            <a:p>
              <a:pPr algn="l"/>
              <a:r>
                <a:rPr lang="en-US">
                  <a:effectLst/>
                </a:rPr>
                <a:t>Offset</a:t>
              </a:r>
              <a:endParaRPr lang="en-US" b="0">
                <a:effectLst/>
              </a:endParaRPr>
            </a:p>
          </p:txBody>
        </p:sp>
        <p:sp>
          <p:nvSpPr>
            <p:cNvPr id="2291724" name="Rectangle 12"/>
            <p:cNvSpPr>
              <a:spLocks noChangeArrowheads="1"/>
            </p:cNvSpPr>
            <p:nvPr/>
          </p:nvSpPr>
          <p:spPr bwMode="auto">
            <a:xfrm>
              <a:off x="1238" y="3542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effectLst/>
                </a:rPr>
                <a:t>Tag</a:t>
              </a:r>
              <a:endParaRPr lang="en-US" b="0">
                <a:effectLst/>
              </a:endParaRPr>
            </a:p>
          </p:txBody>
        </p:sp>
        <p:sp>
          <p:nvSpPr>
            <p:cNvPr id="2291725" name="Rectangle 13"/>
            <p:cNvSpPr>
              <a:spLocks noChangeArrowheads="1"/>
            </p:cNvSpPr>
            <p:nvPr/>
          </p:nvSpPr>
          <p:spPr bwMode="auto">
            <a:xfrm>
              <a:off x="2822" y="354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effectLst/>
                </a:rPr>
                <a:t>Index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92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917FC-4177-4E1E-8D99-4578B327D036}" type="slidenum">
              <a:rPr lang="en-US"/>
              <a:pPr/>
              <a:t>37</a:t>
            </a:fld>
            <a:endParaRPr lang="en-US"/>
          </a:p>
        </p:txBody>
      </p:sp>
      <p:sp>
        <p:nvSpPr>
          <p:cNvPr id="229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60388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Address Field Sizes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grpSp>
        <p:nvGrpSpPr>
          <p:cNvPr id="2292739" name="Group 3"/>
          <p:cNvGrpSpPr>
            <a:grpSpLocks/>
          </p:cNvGrpSpPr>
          <p:nvPr/>
        </p:nvGrpSpPr>
        <p:grpSpPr bwMode="auto">
          <a:xfrm>
            <a:off x="1079500" y="1538288"/>
            <a:ext cx="6921500" cy="977900"/>
            <a:chOff x="820" y="3220"/>
            <a:chExt cx="4360" cy="616"/>
          </a:xfrm>
        </p:grpSpPr>
        <p:sp>
          <p:nvSpPr>
            <p:cNvPr id="2292740" name="Rectangle 4"/>
            <p:cNvSpPr>
              <a:spLocks noChangeArrowheads="1"/>
            </p:cNvSpPr>
            <p:nvPr/>
          </p:nvSpPr>
          <p:spPr bwMode="auto">
            <a:xfrm>
              <a:off x="820" y="3220"/>
              <a:ext cx="4360" cy="6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2741" name="Rectangle 5"/>
            <p:cNvSpPr>
              <a:spLocks noChangeArrowheads="1"/>
            </p:cNvSpPr>
            <p:nvPr/>
          </p:nvSpPr>
          <p:spPr bwMode="auto">
            <a:xfrm>
              <a:off x="3944" y="3224"/>
              <a:ext cx="1232" cy="608"/>
            </a:xfrm>
            <a:prstGeom prst="rect">
              <a:avLst/>
            </a:prstGeom>
            <a:solidFill>
              <a:srgbClr val="FA8B6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2742" name="Rectangle 6"/>
            <p:cNvSpPr>
              <a:spLocks noChangeArrowheads="1"/>
            </p:cNvSpPr>
            <p:nvPr/>
          </p:nvSpPr>
          <p:spPr bwMode="auto">
            <a:xfrm>
              <a:off x="824" y="3224"/>
              <a:ext cx="3104" cy="320"/>
            </a:xfrm>
            <a:prstGeom prst="rect">
              <a:avLst/>
            </a:prstGeom>
            <a:solidFill>
              <a:srgbClr val="79DB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2743" name="Rectangle 7"/>
            <p:cNvSpPr>
              <a:spLocks noChangeArrowheads="1"/>
            </p:cNvSpPr>
            <p:nvPr/>
          </p:nvSpPr>
          <p:spPr bwMode="auto">
            <a:xfrm>
              <a:off x="2504" y="3560"/>
              <a:ext cx="1424" cy="2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2744" name="Rectangle 8"/>
            <p:cNvSpPr>
              <a:spLocks noChangeArrowheads="1"/>
            </p:cNvSpPr>
            <p:nvPr/>
          </p:nvSpPr>
          <p:spPr bwMode="auto">
            <a:xfrm>
              <a:off x="824" y="3560"/>
              <a:ext cx="1664" cy="272"/>
            </a:xfrm>
            <a:prstGeom prst="rect">
              <a:avLst/>
            </a:prstGeom>
            <a:solidFill>
              <a:srgbClr val="F26DD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2745" name="Rectangle 9"/>
            <p:cNvSpPr>
              <a:spLocks noChangeArrowheads="1"/>
            </p:cNvSpPr>
            <p:nvPr/>
          </p:nvSpPr>
          <p:spPr bwMode="auto">
            <a:xfrm>
              <a:off x="1622" y="3254"/>
              <a:ext cx="1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effectLst/>
                </a:rPr>
                <a:t>Block Address</a:t>
              </a:r>
            </a:p>
          </p:txBody>
        </p:sp>
        <p:sp>
          <p:nvSpPr>
            <p:cNvPr id="2292746" name="Rectangle 10"/>
            <p:cNvSpPr>
              <a:spLocks noChangeArrowheads="1"/>
            </p:cNvSpPr>
            <p:nvPr/>
          </p:nvSpPr>
          <p:spPr bwMode="auto">
            <a:xfrm>
              <a:off x="4262" y="3302"/>
              <a:ext cx="61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effectLst/>
                </a:rPr>
                <a:t>Block</a:t>
              </a:r>
            </a:p>
            <a:p>
              <a:pPr algn="l"/>
              <a:r>
                <a:rPr lang="en-US">
                  <a:effectLst/>
                </a:rPr>
                <a:t>Offset</a:t>
              </a:r>
              <a:endParaRPr lang="en-US" b="0">
                <a:effectLst/>
              </a:endParaRPr>
            </a:p>
          </p:txBody>
        </p:sp>
        <p:sp>
          <p:nvSpPr>
            <p:cNvPr id="2292747" name="Rectangle 11"/>
            <p:cNvSpPr>
              <a:spLocks noChangeArrowheads="1"/>
            </p:cNvSpPr>
            <p:nvPr/>
          </p:nvSpPr>
          <p:spPr bwMode="auto">
            <a:xfrm>
              <a:off x="1238" y="3542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effectLst/>
                </a:rPr>
                <a:t>Tag</a:t>
              </a:r>
              <a:endParaRPr lang="en-US" b="0">
                <a:effectLst/>
              </a:endParaRPr>
            </a:p>
          </p:txBody>
        </p:sp>
        <p:sp>
          <p:nvSpPr>
            <p:cNvPr id="2292748" name="Rectangle 12"/>
            <p:cNvSpPr>
              <a:spLocks noChangeArrowheads="1"/>
            </p:cNvSpPr>
            <p:nvPr/>
          </p:nvSpPr>
          <p:spPr bwMode="auto">
            <a:xfrm>
              <a:off x="2822" y="3542"/>
              <a:ext cx="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>
                  <a:effectLst/>
                </a:rPr>
                <a:t>Index</a:t>
              </a:r>
              <a:endParaRPr 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292749" name="Text Box 13"/>
          <p:cNvSpPr txBox="1">
            <a:spLocks noChangeArrowheads="1"/>
          </p:cNvSpPr>
          <p:nvPr/>
        </p:nvSpPr>
        <p:spPr bwMode="auto">
          <a:xfrm>
            <a:off x="4572000" y="3228975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/>
            <a:r>
              <a:rPr lang="en-US" sz="1800">
                <a:effectLst/>
              </a:rPr>
              <a:t>Block offset size = log2(block size)</a:t>
            </a:r>
            <a:endParaRPr lang="en-US" sz="2000">
              <a:effectLst/>
            </a:endParaRPr>
          </a:p>
        </p:txBody>
      </p:sp>
      <p:sp>
        <p:nvSpPr>
          <p:cNvPr id="2292750" name="Text Box 14"/>
          <p:cNvSpPr txBox="1">
            <a:spLocks noChangeArrowheads="1"/>
          </p:cNvSpPr>
          <p:nvPr/>
        </p:nvSpPr>
        <p:spPr bwMode="auto">
          <a:xfrm>
            <a:off x="2997200" y="3849688"/>
            <a:ext cx="5495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effectLst/>
              </a:rPr>
              <a:t>Index size = log2(Total number of blocks/associativity)</a:t>
            </a:r>
          </a:p>
        </p:txBody>
      </p:sp>
      <p:sp>
        <p:nvSpPr>
          <p:cNvPr id="2292751" name="Text Box 15"/>
          <p:cNvSpPr txBox="1">
            <a:spLocks noChangeArrowheads="1"/>
          </p:cNvSpPr>
          <p:nvPr/>
        </p:nvSpPr>
        <p:spPr bwMode="auto">
          <a:xfrm>
            <a:off x="650875" y="4484688"/>
            <a:ext cx="4657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Tag size = address size - index size - offset size</a:t>
            </a:r>
            <a:endParaRPr lang="en-US" b="0">
              <a:effectLst/>
            </a:endParaRPr>
          </a:p>
        </p:txBody>
      </p:sp>
      <p:sp>
        <p:nvSpPr>
          <p:cNvPr id="2292752" name="Line 16"/>
          <p:cNvSpPr>
            <a:spLocks noChangeShapeType="1"/>
          </p:cNvSpPr>
          <p:nvPr/>
        </p:nvSpPr>
        <p:spPr bwMode="auto">
          <a:xfrm flipH="1">
            <a:off x="1905000" y="2681288"/>
            <a:ext cx="152400" cy="1738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2753" name="Line 17"/>
          <p:cNvSpPr>
            <a:spLocks noChangeShapeType="1"/>
          </p:cNvSpPr>
          <p:nvPr/>
        </p:nvSpPr>
        <p:spPr bwMode="auto">
          <a:xfrm flipH="1">
            <a:off x="4114800" y="2605088"/>
            <a:ext cx="457200" cy="1128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2754" name="Line 18"/>
          <p:cNvSpPr>
            <a:spLocks noChangeShapeType="1"/>
          </p:cNvSpPr>
          <p:nvPr/>
        </p:nvSpPr>
        <p:spPr bwMode="auto">
          <a:xfrm flipH="1">
            <a:off x="5943600" y="2605088"/>
            <a:ext cx="1143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2755" name="Text Box 19"/>
          <p:cNvSpPr txBox="1">
            <a:spLocks noChangeArrowheads="1"/>
          </p:cNvSpPr>
          <p:nvPr/>
        </p:nvSpPr>
        <p:spPr bwMode="auto">
          <a:xfrm>
            <a:off x="2705100" y="865188"/>
            <a:ext cx="416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/>
              </a:rPr>
              <a:t>Physical Address Generated by CPU</a:t>
            </a:r>
          </a:p>
        </p:txBody>
      </p:sp>
      <p:sp>
        <p:nvSpPr>
          <p:cNvPr id="2292756" name="Line 20"/>
          <p:cNvSpPr>
            <a:spLocks noChangeShapeType="1"/>
          </p:cNvSpPr>
          <p:nvPr/>
        </p:nvSpPr>
        <p:spPr bwMode="auto">
          <a:xfrm flipH="1">
            <a:off x="1066800" y="1063625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2757" name="Line 21"/>
          <p:cNvSpPr>
            <a:spLocks noChangeShapeType="1"/>
          </p:cNvSpPr>
          <p:nvPr/>
        </p:nvSpPr>
        <p:spPr bwMode="auto">
          <a:xfrm>
            <a:off x="6858000" y="106362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2758" name="Text Box 22"/>
          <p:cNvSpPr txBox="1">
            <a:spLocks noChangeArrowheads="1"/>
          </p:cNvSpPr>
          <p:nvPr/>
        </p:nvSpPr>
        <p:spPr bwMode="auto">
          <a:xfrm>
            <a:off x="784225" y="5130800"/>
            <a:ext cx="77120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effectLst/>
              </a:rPr>
              <a:t>Mapping function:</a:t>
            </a:r>
          </a:p>
          <a:p>
            <a:pPr algn="l"/>
            <a:endParaRPr lang="en-US" sz="600">
              <a:effectLst/>
            </a:endParaRPr>
          </a:p>
          <a:p>
            <a:pPr algn="l"/>
            <a:r>
              <a:rPr lang="en-US" sz="1800">
                <a:effectLst/>
              </a:rPr>
              <a:t>Cache set or block frame number =   Index  =  </a:t>
            </a:r>
          </a:p>
          <a:p>
            <a:pPr algn="l"/>
            <a:r>
              <a:rPr lang="en-US" sz="1800">
                <a:effectLst/>
              </a:rPr>
              <a:t>                                                          =  (Block Address) MOD (Number of Sets)</a:t>
            </a:r>
            <a:r>
              <a:rPr lang="en-US" sz="2000">
                <a:effectLst/>
              </a:rPr>
              <a:t> </a:t>
            </a:r>
          </a:p>
        </p:txBody>
      </p:sp>
      <p:sp>
        <p:nvSpPr>
          <p:cNvPr id="2292759" name="Line 23"/>
          <p:cNvSpPr>
            <a:spLocks noChangeShapeType="1"/>
          </p:cNvSpPr>
          <p:nvPr/>
        </p:nvSpPr>
        <p:spPr bwMode="auto">
          <a:xfrm>
            <a:off x="7162800" y="43434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2760" name="Text Box 24"/>
          <p:cNvSpPr txBox="1">
            <a:spLocks noChangeArrowheads="1"/>
          </p:cNvSpPr>
          <p:nvPr/>
        </p:nvSpPr>
        <p:spPr bwMode="auto">
          <a:xfrm>
            <a:off x="6867525" y="4710113"/>
            <a:ext cx="1528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effectLst/>
              </a:rPr>
              <a:t>Number of Sets</a:t>
            </a:r>
          </a:p>
        </p:txBody>
      </p:sp>
    </p:spTree>
    <p:extLst>
      <p:ext uri="{BB962C8B-B14F-4D97-AF65-F5344CB8AC3E}">
        <p14:creationId xmlns:p14="http://schemas.microsoft.com/office/powerpoint/2010/main" val="16532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6B2D1-7CDF-4898-B214-91D7B2917E51}" type="slidenum">
              <a:rPr lang="en-US"/>
              <a:pPr/>
              <a:t>38</a:t>
            </a:fld>
            <a:endParaRPr lang="en-US"/>
          </a:p>
        </p:txBody>
      </p:sp>
      <p:sp>
        <p:nvSpPr>
          <p:cNvPr id="2294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625" y="1344613"/>
            <a:ext cx="8142288" cy="23431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65000"/>
              </a:lnSpc>
            </a:pPr>
            <a:r>
              <a:rPr lang="en-US" sz="2400"/>
              <a:t>Increasing associativity shrinks index, expands tag</a:t>
            </a:r>
          </a:p>
          <a:p>
            <a:pPr marL="685800" lvl="1" indent="-190500">
              <a:lnSpc>
                <a:spcPct val="75000"/>
              </a:lnSpc>
            </a:pPr>
            <a:r>
              <a:rPr lang="en-US" sz="2000"/>
              <a:t>Block index not needed for fully associative cache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endParaRPr lang="en-US" sz="2000"/>
          </a:p>
          <a:p>
            <a:pPr marL="203200" indent="-203200">
              <a:lnSpc>
                <a:spcPct val="65000"/>
              </a:lnSpc>
            </a:pPr>
            <a:endParaRPr lang="en-US" sz="2400"/>
          </a:p>
          <a:p>
            <a:pPr marL="203200" indent="-203200">
              <a:lnSpc>
                <a:spcPct val="65000"/>
              </a:lnSpc>
            </a:pPr>
            <a:endParaRPr lang="en-US" sz="2400"/>
          </a:p>
        </p:txBody>
      </p:sp>
      <p:grpSp>
        <p:nvGrpSpPr>
          <p:cNvPr id="2294787" name="Group 3"/>
          <p:cNvGrpSpPr>
            <a:grpSpLocks/>
          </p:cNvGrpSpPr>
          <p:nvPr/>
        </p:nvGrpSpPr>
        <p:grpSpPr bwMode="auto">
          <a:xfrm>
            <a:off x="609600" y="2362200"/>
            <a:ext cx="8229600" cy="1143000"/>
            <a:chOff x="288" y="624"/>
            <a:chExt cx="5184" cy="720"/>
          </a:xfrm>
        </p:grpSpPr>
        <p:sp>
          <p:nvSpPr>
            <p:cNvPr id="2294788" name="Rectangle 4"/>
            <p:cNvSpPr>
              <a:spLocks noChangeArrowheads="1"/>
            </p:cNvSpPr>
            <p:nvPr/>
          </p:nvSpPr>
          <p:spPr bwMode="auto">
            <a:xfrm>
              <a:off x="288" y="624"/>
              <a:ext cx="5184" cy="7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94789" name="Group 5"/>
            <p:cNvGrpSpPr>
              <a:grpSpLocks/>
            </p:cNvGrpSpPr>
            <p:nvPr/>
          </p:nvGrpSpPr>
          <p:grpSpPr bwMode="auto">
            <a:xfrm>
              <a:off x="912" y="768"/>
              <a:ext cx="3850" cy="339"/>
              <a:chOff x="1056" y="2041"/>
              <a:chExt cx="3850" cy="339"/>
            </a:xfrm>
          </p:grpSpPr>
          <p:sp>
            <p:nvSpPr>
              <p:cNvPr id="2294790" name="Rectangle 6"/>
              <p:cNvSpPr>
                <a:spLocks noChangeArrowheads="1"/>
              </p:cNvSpPr>
              <p:nvPr/>
            </p:nvSpPr>
            <p:spPr bwMode="auto">
              <a:xfrm>
                <a:off x="1056" y="2064"/>
                <a:ext cx="3792" cy="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sz="1800" b="0">
                  <a:effectLst/>
                  <a:latin typeface="Arial" pitchFamily="34" charset="0"/>
                </a:endParaRPr>
              </a:p>
            </p:txBody>
          </p:sp>
          <p:sp>
            <p:nvSpPr>
              <p:cNvPr id="2294791" name="Rectangle 7"/>
              <p:cNvSpPr>
                <a:spLocks noChangeArrowheads="1"/>
              </p:cNvSpPr>
              <p:nvPr/>
            </p:nvSpPr>
            <p:spPr bwMode="auto">
              <a:xfrm>
                <a:off x="1056" y="2208"/>
                <a:ext cx="3120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 b="0">
                  <a:effectLst/>
                  <a:latin typeface="Arial" pitchFamily="34" charset="0"/>
                </a:endParaRPr>
              </a:p>
            </p:txBody>
          </p:sp>
          <p:sp>
            <p:nvSpPr>
              <p:cNvPr id="2294792" name="Rectangle 8"/>
              <p:cNvSpPr>
                <a:spLocks noChangeArrowheads="1"/>
              </p:cNvSpPr>
              <p:nvPr/>
            </p:nvSpPr>
            <p:spPr bwMode="auto">
              <a:xfrm>
                <a:off x="3120" y="2208"/>
                <a:ext cx="105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793" name="Rectangle 9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672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794" name="Text Box 10"/>
              <p:cNvSpPr txBox="1">
                <a:spLocks noChangeArrowheads="1"/>
              </p:cNvSpPr>
              <p:nvPr/>
            </p:nvSpPr>
            <p:spPr bwMode="auto">
              <a:xfrm>
                <a:off x="4132" y="2064"/>
                <a:ext cx="774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b="0">
                    <a:effectLst/>
                    <a:latin typeface="Arial" pitchFamily="34" charset="0"/>
                  </a:rPr>
                  <a:t>Block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400" b="0">
                    <a:effectLst/>
                    <a:latin typeface="Arial" pitchFamily="34" charset="0"/>
                  </a:rPr>
                  <a:t>Offset, m bits</a:t>
                </a:r>
              </a:p>
            </p:txBody>
          </p:sp>
          <p:sp>
            <p:nvSpPr>
              <p:cNvPr id="2294795" name="Text Box 11"/>
              <p:cNvSpPr txBox="1">
                <a:spLocks noChangeArrowheads="1"/>
              </p:cNvSpPr>
              <p:nvPr/>
            </p:nvSpPr>
            <p:spPr bwMode="auto">
              <a:xfrm>
                <a:off x="2227" y="2041"/>
                <a:ext cx="8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0">
                    <a:effectLst/>
                    <a:latin typeface="Arial" pitchFamily="34" charset="0"/>
                  </a:rPr>
                  <a:t>Block Address</a:t>
                </a:r>
              </a:p>
            </p:txBody>
          </p:sp>
          <p:sp>
            <p:nvSpPr>
              <p:cNvPr id="2294796" name="Text Box 12"/>
              <p:cNvSpPr txBox="1">
                <a:spLocks noChangeArrowheads="1"/>
              </p:cNvSpPr>
              <p:nvPr/>
            </p:nvSpPr>
            <p:spPr bwMode="auto">
              <a:xfrm>
                <a:off x="1860" y="2188"/>
                <a:ext cx="67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0">
                    <a:effectLst/>
                    <a:latin typeface="Arial" pitchFamily="34" charset="0"/>
                  </a:rPr>
                  <a:t>Tag – r bits</a:t>
                </a:r>
                <a:endParaRPr lang="en-US" sz="1800" b="0">
                  <a:effectLst/>
                  <a:latin typeface="Arial" pitchFamily="34" charset="0"/>
                </a:endParaRPr>
              </a:p>
            </p:txBody>
          </p:sp>
          <p:sp>
            <p:nvSpPr>
              <p:cNvPr id="2294797" name="Text Box 13"/>
              <p:cNvSpPr txBox="1">
                <a:spLocks noChangeArrowheads="1"/>
              </p:cNvSpPr>
              <p:nvPr/>
            </p:nvSpPr>
            <p:spPr bwMode="auto">
              <a:xfrm>
                <a:off x="3350" y="2179"/>
                <a:ext cx="77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0">
                    <a:effectLst/>
                    <a:latin typeface="Arial" pitchFamily="34" charset="0"/>
                  </a:rPr>
                  <a:t>Index – k bits</a:t>
                </a:r>
              </a:p>
            </p:txBody>
          </p:sp>
        </p:grpSp>
      </p:grpSp>
      <p:sp>
        <p:nvSpPr>
          <p:cNvPr id="2294798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304801"/>
            <a:ext cx="7451725" cy="6858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Locating A Data Block in Cache</a:t>
            </a:r>
          </a:p>
        </p:txBody>
      </p:sp>
      <p:sp>
        <p:nvSpPr>
          <p:cNvPr id="2294799" name="Text Box 15"/>
          <p:cNvSpPr txBox="1">
            <a:spLocks noChangeArrowheads="1"/>
          </p:cNvSpPr>
          <p:nvPr/>
        </p:nvSpPr>
        <p:spPr bwMode="auto">
          <a:xfrm>
            <a:off x="4648200" y="3810000"/>
            <a:ext cx="2239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effectLst/>
                <a:latin typeface="Arial" pitchFamily="34" charset="0"/>
              </a:rPr>
              <a:t>2</a:t>
            </a:r>
            <a:r>
              <a:rPr lang="en-US" sz="1800" baseline="30000">
                <a:effectLst/>
                <a:latin typeface="Arial" pitchFamily="34" charset="0"/>
              </a:rPr>
              <a:t>k</a:t>
            </a:r>
            <a:r>
              <a:rPr lang="en-US" sz="1800" b="0">
                <a:effectLst/>
                <a:latin typeface="Arial" pitchFamily="34" charset="0"/>
              </a:rPr>
              <a:t> addressable blocks in the cache</a:t>
            </a:r>
          </a:p>
        </p:txBody>
      </p:sp>
      <p:sp>
        <p:nvSpPr>
          <p:cNvPr id="2294800" name="Line 16"/>
          <p:cNvSpPr>
            <a:spLocks noChangeShapeType="1"/>
          </p:cNvSpPr>
          <p:nvPr/>
        </p:nvSpPr>
        <p:spPr bwMode="auto">
          <a:xfrm flipV="1">
            <a:off x="5486400" y="3200400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94801" name="Text Box 17"/>
          <p:cNvSpPr txBox="1">
            <a:spLocks noChangeArrowheads="1"/>
          </p:cNvSpPr>
          <p:nvPr/>
        </p:nvSpPr>
        <p:spPr bwMode="auto">
          <a:xfrm>
            <a:off x="7315200" y="3886200"/>
            <a:ext cx="1350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effectLst/>
                <a:latin typeface="Arial" pitchFamily="34" charset="0"/>
              </a:rPr>
              <a:t>2</a:t>
            </a:r>
            <a:r>
              <a:rPr lang="en-US" sz="1800" baseline="30000">
                <a:effectLst/>
                <a:latin typeface="Arial" pitchFamily="34" charset="0"/>
              </a:rPr>
              <a:t>m</a:t>
            </a:r>
            <a:r>
              <a:rPr lang="en-US" sz="1800" b="0">
                <a:effectLst/>
                <a:latin typeface="Arial" pitchFamily="34" charset="0"/>
              </a:rPr>
              <a:t> bytes in a block</a:t>
            </a:r>
          </a:p>
        </p:txBody>
      </p:sp>
      <p:sp>
        <p:nvSpPr>
          <p:cNvPr id="2294802" name="Line 18"/>
          <p:cNvSpPr>
            <a:spLocks noChangeShapeType="1"/>
          </p:cNvSpPr>
          <p:nvPr/>
        </p:nvSpPr>
        <p:spPr bwMode="auto">
          <a:xfrm flipH="1" flipV="1">
            <a:off x="7162800" y="3124200"/>
            <a:ext cx="552450" cy="566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94803" name="Text Box 19"/>
          <p:cNvSpPr txBox="1">
            <a:spLocks noChangeArrowheads="1"/>
          </p:cNvSpPr>
          <p:nvPr/>
        </p:nvSpPr>
        <p:spPr bwMode="auto">
          <a:xfrm>
            <a:off x="1143000" y="3886200"/>
            <a:ext cx="271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>
                <a:effectLst/>
                <a:latin typeface="Arial" pitchFamily="34" charset="0"/>
              </a:rPr>
              <a:t>Tag to identify a unique block</a:t>
            </a:r>
          </a:p>
        </p:txBody>
      </p:sp>
      <p:sp>
        <p:nvSpPr>
          <p:cNvPr id="2294804" name="Line 20"/>
          <p:cNvSpPr>
            <a:spLocks noChangeShapeType="1"/>
          </p:cNvSpPr>
          <p:nvPr/>
        </p:nvSpPr>
        <p:spPr bwMode="auto">
          <a:xfrm flipV="1">
            <a:off x="2590800" y="3200400"/>
            <a:ext cx="541338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85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181B8-E968-4720-B0B8-66BE0FFE55A2}" type="slidenum">
              <a:rPr lang="en-US"/>
              <a:pPr/>
              <a:t>39</a:t>
            </a:fld>
            <a:endParaRPr lang="en-US"/>
          </a:p>
        </p:txBody>
      </p:sp>
      <p:sp>
        <p:nvSpPr>
          <p:cNvPr id="229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6591300" cy="779463"/>
          </a:xfrm>
        </p:spPr>
        <p:txBody>
          <a:bodyPr>
            <a:normAutofit/>
          </a:bodyPr>
          <a:lstStyle/>
          <a:p>
            <a:pPr defTabSz="844550"/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Direct-Mapped Cache Example</a:t>
            </a:r>
          </a:p>
        </p:txBody>
      </p:sp>
      <p:sp>
        <p:nvSpPr>
          <p:cNvPr id="229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32775" cy="5208588"/>
          </a:xfrm>
        </p:spPr>
        <p:txBody>
          <a:bodyPr/>
          <a:lstStyle/>
          <a:p>
            <a:pPr marL="317500" indent="-317500" defTabSz="844550"/>
            <a:r>
              <a:rPr lang="en-US"/>
              <a:t>Suppose we have a 16KB of data in a direct-mapped cache with 4 word blocks</a:t>
            </a:r>
          </a:p>
          <a:p>
            <a:pPr marL="317500" indent="-317500" defTabSz="844550"/>
            <a:r>
              <a:rPr lang="en-US"/>
              <a:t>Determine the size of the tag, index and offset fields if we’re using a 32-bit architecture</a:t>
            </a:r>
          </a:p>
          <a:p>
            <a:pPr marL="317500" indent="-317500" defTabSz="844550"/>
            <a:r>
              <a:rPr lang="en-US"/>
              <a:t>Offset</a:t>
            </a:r>
          </a:p>
          <a:p>
            <a:pPr marL="685800" lvl="1" indent="-254000" defTabSz="844550"/>
            <a:r>
              <a:rPr lang="en-US"/>
              <a:t>need to specify correct byte within a block</a:t>
            </a:r>
          </a:p>
          <a:p>
            <a:pPr marL="685800" lvl="1" indent="-254000" defTabSz="844550"/>
            <a:r>
              <a:rPr lang="en-US"/>
              <a:t>block contains	4 words = 16 bytes = 2</a:t>
            </a:r>
            <a:r>
              <a:rPr lang="en-US" baseline="30000"/>
              <a:t>4</a:t>
            </a:r>
            <a:r>
              <a:rPr lang="en-US"/>
              <a:t> bytes</a:t>
            </a:r>
          </a:p>
          <a:p>
            <a:pPr marL="685800" lvl="1" indent="-254000" defTabSz="844550"/>
            <a:r>
              <a:rPr lang="en-US"/>
              <a:t>need </a:t>
            </a:r>
            <a:r>
              <a:rPr lang="en-US" u="sng">
                <a:solidFill>
                  <a:srgbClr val="0000CC"/>
                </a:solidFill>
              </a:rPr>
              <a:t>4 bits</a:t>
            </a:r>
            <a:r>
              <a:rPr lang="en-US"/>
              <a:t> to specify correct byte</a:t>
            </a:r>
          </a:p>
        </p:txBody>
      </p:sp>
    </p:spTree>
    <p:extLst>
      <p:ext uri="{BB962C8B-B14F-4D97-AF65-F5344CB8AC3E}">
        <p14:creationId xmlns:p14="http://schemas.microsoft.com/office/powerpoint/2010/main" val="223521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683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2FFFF-6D50-4661-822F-77491D8C720C}" type="slidenum">
              <a:rPr lang="en-US"/>
              <a:pPr/>
              <a:t>4</a:t>
            </a:fld>
            <a:endParaRPr lang="en-US"/>
          </a:p>
        </p:txBody>
      </p:sp>
      <p:sp>
        <p:nvSpPr>
          <p:cNvPr id="238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0"/>
            <a:ext cx="8077200" cy="6096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Memory Hierarchy: Terminology</a:t>
            </a:r>
            <a:endParaRPr lang="en-US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38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4876800"/>
          </a:xfrm>
          <a:noFill/>
          <a:ln/>
        </p:spPr>
        <p:txBody>
          <a:bodyPr lIns="92075" tIns="46038" rIns="92075" bIns="46038"/>
          <a:lstStyle/>
          <a:p>
            <a:r>
              <a:rPr lang="en-US" sz="2200" b="1">
                <a:solidFill>
                  <a:srgbClr val="0000CC"/>
                </a:solidFill>
              </a:rPr>
              <a:t>A Block:</a:t>
            </a:r>
            <a:r>
              <a:rPr lang="en-US" sz="2200">
                <a:solidFill>
                  <a:schemeClr val="hlink"/>
                </a:solidFill>
              </a:rPr>
              <a:t>  </a:t>
            </a:r>
            <a:r>
              <a:rPr lang="en-US" sz="2200"/>
              <a:t>The smallest unit of information transferred between two levels.</a:t>
            </a:r>
          </a:p>
          <a:p>
            <a:r>
              <a:rPr lang="en-US" sz="2200" b="1">
                <a:solidFill>
                  <a:srgbClr val="0000CC"/>
                </a:solidFill>
              </a:rPr>
              <a:t>Hit:</a:t>
            </a:r>
            <a:r>
              <a:rPr lang="en-US" sz="2200"/>
              <a:t>  Item is found in some block in the upper level (example: Block X)</a:t>
            </a:r>
            <a:r>
              <a:rPr lang="en-US" sz="2400"/>
              <a:t> </a:t>
            </a:r>
          </a:p>
          <a:p>
            <a:pPr lvl="1"/>
            <a:r>
              <a:rPr lang="en-US" sz="1800" b="1">
                <a:solidFill>
                  <a:srgbClr val="0000CC"/>
                </a:solidFill>
              </a:rPr>
              <a:t>Hit Rate:</a:t>
            </a:r>
            <a:r>
              <a:rPr lang="en-US" sz="1800" b="1"/>
              <a:t>  The fraction of memory accesses found in the upper level.</a:t>
            </a:r>
          </a:p>
          <a:p>
            <a:pPr lvl="1"/>
            <a:r>
              <a:rPr lang="en-US" sz="1800" b="1">
                <a:solidFill>
                  <a:srgbClr val="0000CC"/>
                </a:solidFill>
              </a:rPr>
              <a:t>Hit Time:</a:t>
            </a:r>
            <a:r>
              <a:rPr lang="en-US" sz="1800" b="1"/>
              <a:t>  Time to access the upper level which consists of</a:t>
            </a:r>
          </a:p>
          <a:p>
            <a:pPr lvl="2">
              <a:buFontTx/>
              <a:buNone/>
            </a:pPr>
            <a:r>
              <a:rPr lang="en-US" sz="1800"/>
              <a:t>          memory access time   +   time to determine hit/miss</a:t>
            </a:r>
          </a:p>
          <a:p>
            <a:r>
              <a:rPr lang="en-US" sz="2200">
                <a:solidFill>
                  <a:srgbClr val="0000CC"/>
                </a:solidFill>
              </a:rPr>
              <a:t>Miss:</a:t>
            </a:r>
            <a:r>
              <a:rPr lang="en-US" sz="2200"/>
              <a:t>  Item needs to be retrieved from a block in the lower level (Block Y)</a:t>
            </a:r>
          </a:p>
          <a:p>
            <a:pPr lvl="1"/>
            <a:r>
              <a:rPr lang="en-US" sz="1800" b="1">
                <a:solidFill>
                  <a:srgbClr val="0000CC"/>
                </a:solidFill>
              </a:rPr>
              <a:t>Miss Rate</a:t>
            </a:r>
            <a:r>
              <a:rPr lang="en-US" sz="1800" b="1">
                <a:solidFill>
                  <a:schemeClr val="accent1"/>
                </a:solidFill>
              </a:rPr>
              <a:t>  </a:t>
            </a:r>
            <a:r>
              <a:rPr lang="en-US" sz="1800" b="1"/>
              <a:t>= 1 - (Hit Rate)</a:t>
            </a:r>
          </a:p>
          <a:p>
            <a:pPr lvl="1"/>
            <a:r>
              <a:rPr lang="en-US" sz="1800" b="1">
                <a:solidFill>
                  <a:srgbClr val="0000CC"/>
                </a:solidFill>
              </a:rPr>
              <a:t>Miss Penalty</a:t>
            </a:r>
            <a:r>
              <a:rPr lang="en-US" sz="1800" b="1"/>
              <a:t>:  Time to replace a block in the upper level  + </a:t>
            </a:r>
          </a:p>
          <a:p>
            <a:pPr lvl="2">
              <a:buFontTx/>
              <a:buNone/>
            </a:pPr>
            <a:r>
              <a:rPr lang="en-US" sz="1800"/>
              <a:t>                       Time to deliver the block to the processor</a:t>
            </a:r>
          </a:p>
          <a:p>
            <a:r>
              <a:rPr lang="en-US" sz="2200"/>
              <a:t>Hit Time &lt;&lt; Miss Penalty</a:t>
            </a:r>
          </a:p>
          <a:p>
            <a:endParaRPr lang="en-US" sz="2200"/>
          </a:p>
        </p:txBody>
      </p:sp>
      <p:sp>
        <p:nvSpPr>
          <p:cNvPr id="2382866" name="Rectangle 18"/>
          <p:cNvSpPr>
            <a:spLocks noChangeArrowheads="1"/>
          </p:cNvSpPr>
          <p:nvPr/>
        </p:nvSpPr>
        <p:spPr bwMode="auto">
          <a:xfrm>
            <a:off x="2468563" y="4673600"/>
            <a:ext cx="1270000" cy="142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67" name="Rectangle 19"/>
          <p:cNvSpPr>
            <a:spLocks noChangeArrowheads="1"/>
          </p:cNvSpPr>
          <p:nvPr/>
        </p:nvSpPr>
        <p:spPr bwMode="auto">
          <a:xfrm>
            <a:off x="4678363" y="4114800"/>
            <a:ext cx="1722437" cy="2209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68" name="Rectangle 20"/>
          <p:cNvSpPr>
            <a:spLocks noChangeArrowheads="1"/>
          </p:cNvSpPr>
          <p:nvPr/>
        </p:nvSpPr>
        <p:spPr bwMode="auto">
          <a:xfrm>
            <a:off x="4953000" y="4495800"/>
            <a:ext cx="1270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effectLst/>
                <a:ea typeface="PMingLiU" pitchFamily="18" charset="-120"/>
              </a:rPr>
              <a:t>Lower Level</a:t>
            </a:r>
          </a:p>
          <a:p>
            <a:r>
              <a:rPr lang="en-US" sz="1600">
                <a:effectLst/>
                <a:ea typeface="PMingLiU" pitchFamily="18" charset="-120"/>
              </a:rPr>
              <a:t>Memory</a:t>
            </a:r>
          </a:p>
        </p:txBody>
      </p:sp>
      <p:sp>
        <p:nvSpPr>
          <p:cNvPr id="2382869" name="Rectangle 21"/>
          <p:cNvSpPr>
            <a:spLocks noChangeArrowheads="1"/>
          </p:cNvSpPr>
          <p:nvPr/>
        </p:nvSpPr>
        <p:spPr bwMode="auto">
          <a:xfrm>
            <a:off x="2463800" y="4687888"/>
            <a:ext cx="125888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>
                <a:effectLst/>
                <a:ea typeface="PMingLiU" pitchFamily="18" charset="-120"/>
              </a:rPr>
              <a:t>Upper Level</a:t>
            </a:r>
          </a:p>
          <a:p>
            <a:r>
              <a:rPr lang="en-US" sz="1600">
                <a:effectLst/>
                <a:ea typeface="PMingLiU" pitchFamily="18" charset="-120"/>
              </a:rPr>
              <a:t>Memory</a:t>
            </a:r>
          </a:p>
        </p:txBody>
      </p:sp>
      <p:sp>
        <p:nvSpPr>
          <p:cNvPr id="2382870" name="Line 22"/>
          <p:cNvSpPr>
            <a:spLocks noChangeShapeType="1"/>
          </p:cNvSpPr>
          <p:nvPr/>
        </p:nvSpPr>
        <p:spPr bwMode="auto">
          <a:xfrm flipH="1">
            <a:off x="635000" y="5867400"/>
            <a:ext cx="185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71" name="Rectangle 23"/>
          <p:cNvSpPr>
            <a:spLocks noChangeArrowheads="1"/>
          </p:cNvSpPr>
          <p:nvPr/>
        </p:nvSpPr>
        <p:spPr bwMode="auto">
          <a:xfrm>
            <a:off x="914400" y="5943600"/>
            <a:ext cx="13160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>
                <a:effectLst/>
                <a:ea typeface="PMingLiU" pitchFamily="18" charset="-120"/>
              </a:rPr>
              <a:t>To Processor</a:t>
            </a:r>
          </a:p>
        </p:txBody>
      </p:sp>
      <p:sp>
        <p:nvSpPr>
          <p:cNvPr id="2382872" name="Line 24"/>
          <p:cNvSpPr>
            <a:spLocks noChangeShapeType="1"/>
          </p:cNvSpPr>
          <p:nvPr/>
        </p:nvSpPr>
        <p:spPr bwMode="auto">
          <a:xfrm>
            <a:off x="639763" y="5181600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73" name="Rectangle 25"/>
          <p:cNvSpPr>
            <a:spLocks noChangeArrowheads="1"/>
          </p:cNvSpPr>
          <p:nvPr/>
        </p:nvSpPr>
        <p:spPr bwMode="auto">
          <a:xfrm>
            <a:off x="762000" y="5181600"/>
            <a:ext cx="15652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600">
                <a:effectLst/>
                <a:ea typeface="PMingLiU" pitchFamily="18" charset="-120"/>
              </a:rPr>
              <a:t>From Processor</a:t>
            </a:r>
          </a:p>
        </p:txBody>
      </p:sp>
      <p:sp>
        <p:nvSpPr>
          <p:cNvPr id="2382874" name="Line 26"/>
          <p:cNvSpPr>
            <a:spLocks noChangeShapeType="1"/>
          </p:cNvSpPr>
          <p:nvPr/>
        </p:nvSpPr>
        <p:spPr bwMode="auto">
          <a:xfrm>
            <a:off x="3763963" y="53467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75" name="Rectangle 27"/>
          <p:cNvSpPr>
            <a:spLocks noChangeArrowheads="1"/>
          </p:cNvSpPr>
          <p:nvPr/>
        </p:nvSpPr>
        <p:spPr bwMode="auto">
          <a:xfrm>
            <a:off x="2919413" y="5581650"/>
            <a:ext cx="368300" cy="3683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>
              <a:solidFill>
                <a:srgbClr val="0000FF"/>
              </a:solidFill>
              <a:effectLst/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2382876" name="Rectangle 28"/>
          <p:cNvSpPr>
            <a:spLocks noChangeArrowheads="1"/>
          </p:cNvSpPr>
          <p:nvPr/>
        </p:nvSpPr>
        <p:spPr bwMode="auto">
          <a:xfrm>
            <a:off x="2822575" y="5294313"/>
            <a:ext cx="6111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400" b="0">
                <a:effectLst/>
                <a:ea typeface="PMingLiU" pitchFamily="18" charset="-120"/>
              </a:rPr>
              <a:t>Blk X</a:t>
            </a:r>
          </a:p>
        </p:txBody>
      </p:sp>
      <p:sp>
        <p:nvSpPr>
          <p:cNvPr id="2382877" name="Rectangle 29"/>
          <p:cNvSpPr>
            <a:spLocks noChangeArrowheads="1"/>
          </p:cNvSpPr>
          <p:nvPr/>
        </p:nvSpPr>
        <p:spPr bwMode="auto">
          <a:xfrm>
            <a:off x="5354638" y="5697538"/>
            <a:ext cx="3683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78" name="Rectangle 30"/>
          <p:cNvSpPr>
            <a:spLocks noChangeArrowheads="1"/>
          </p:cNvSpPr>
          <p:nvPr/>
        </p:nvSpPr>
        <p:spPr bwMode="auto">
          <a:xfrm>
            <a:off x="5257800" y="5410200"/>
            <a:ext cx="6111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400" b="0">
                <a:effectLst/>
                <a:ea typeface="PMingLiU" pitchFamily="18" charset="-120"/>
              </a:rPr>
              <a:t>Blk Y</a:t>
            </a:r>
          </a:p>
        </p:txBody>
      </p:sp>
      <p:sp>
        <p:nvSpPr>
          <p:cNvPr id="2382879" name="Line 31"/>
          <p:cNvSpPr>
            <a:spLocks noChangeShapeType="1"/>
          </p:cNvSpPr>
          <p:nvPr/>
        </p:nvSpPr>
        <p:spPr bwMode="auto">
          <a:xfrm>
            <a:off x="609600" y="5029200"/>
            <a:ext cx="2362200" cy="22860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80" name="Line 32"/>
          <p:cNvSpPr>
            <a:spLocks noChangeShapeType="1"/>
          </p:cNvSpPr>
          <p:nvPr/>
        </p:nvSpPr>
        <p:spPr bwMode="auto">
          <a:xfrm>
            <a:off x="609600" y="4724400"/>
            <a:ext cx="2362200" cy="228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81" name="AutoShape 33"/>
          <p:cNvSpPr>
            <a:spLocks noChangeArrowheads="1"/>
          </p:cNvSpPr>
          <p:nvPr/>
        </p:nvSpPr>
        <p:spPr bwMode="auto">
          <a:xfrm>
            <a:off x="2667000" y="4572000"/>
            <a:ext cx="1371600" cy="685800"/>
          </a:xfrm>
          <a:prstGeom prst="irregularSeal1">
            <a:avLst/>
          </a:prstGeom>
          <a:solidFill>
            <a:srgbClr val="FF0000"/>
          </a:solidFill>
          <a:ln w="9525" algn="ctr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82" name="Line 34"/>
          <p:cNvSpPr>
            <a:spLocks noChangeShapeType="1"/>
          </p:cNvSpPr>
          <p:nvPr/>
        </p:nvSpPr>
        <p:spPr bwMode="auto">
          <a:xfrm>
            <a:off x="3733800" y="5029200"/>
            <a:ext cx="2362200" cy="228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83" name="Rectangle 35"/>
          <p:cNvSpPr>
            <a:spLocks noChangeArrowheads="1"/>
          </p:cNvSpPr>
          <p:nvPr/>
        </p:nvSpPr>
        <p:spPr bwMode="auto">
          <a:xfrm>
            <a:off x="2895600" y="5562600"/>
            <a:ext cx="368300" cy="368300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>
              <a:solidFill>
                <a:srgbClr val="0000FF"/>
              </a:solidFill>
              <a:effectLst/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2382884" name="Rectangle 36"/>
          <p:cNvSpPr>
            <a:spLocks noChangeArrowheads="1"/>
          </p:cNvSpPr>
          <p:nvPr/>
        </p:nvSpPr>
        <p:spPr bwMode="auto">
          <a:xfrm>
            <a:off x="5346700" y="5689600"/>
            <a:ext cx="3683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2885" name="Rectangle 37"/>
          <p:cNvSpPr>
            <a:spLocks noChangeArrowheads="1"/>
          </p:cNvSpPr>
          <p:nvPr/>
        </p:nvSpPr>
        <p:spPr bwMode="auto">
          <a:xfrm>
            <a:off x="2895600" y="5181600"/>
            <a:ext cx="368300" cy="3683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23828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8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8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-0.26667 -0.07778 " pathEditMode="relative" ptsTypes="AA">
                                      <p:cBhvr>
                                        <p:cTn id="29" dur="2000" fill="hold"/>
                                        <p:tgtEl>
                                          <p:spTgt spid="23828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85185E-6 L -0.24652 0.0657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3828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26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2875" grpId="0" animBg="1"/>
      <p:bldP spid="2382879" grpId="0" animBg="1"/>
      <p:bldP spid="2382879" grpId="1" animBg="1"/>
      <p:bldP spid="2382880" grpId="0" animBg="1"/>
      <p:bldP spid="2382881" grpId="0" animBg="1"/>
      <p:bldP spid="2382882" grpId="0" animBg="1"/>
      <p:bldP spid="2382884" grpId="0" animBg="1"/>
      <p:bldP spid="2382885" grpId="0" animBg="1"/>
      <p:bldP spid="2382885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DB3A6-E478-40B0-A229-81E779BBABC2}" type="slidenum">
              <a:rPr lang="en-US"/>
              <a:pPr/>
              <a:t>40</a:t>
            </a:fld>
            <a:endParaRPr lang="en-US"/>
          </a:p>
        </p:txBody>
      </p:sp>
      <p:sp>
        <p:nvSpPr>
          <p:cNvPr id="229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1300"/>
            <a:ext cx="7162800" cy="474663"/>
          </a:xfrm>
        </p:spPr>
        <p:txBody>
          <a:bodyPr>
            <a:noAutofit/>
          </a:bodyPr>
          <a:lstStyle/>
          <a:p>
            <a:pPr defTabSz="844550"/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Direct-Mapped Cache Example</a:t>
            </a:r>
          </a:p>
        </p:txBody>
      </p:sp>
      <p:sp>
        <p:nvSpPr>
          <p:cNvPr id="229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7924800" cy="5637213"/>
          </a:xfrm>
        </p:spPr>
        <p:txBody>
          <a:bodyPr>
            <a:normAutofit lnSpcReduction="10000"/>
          </a:bodyPr>
          <a:lstStyle/>
          <a:p>
            <a:pPr marL="317500" indent="-317500" defTabSz="844550"/>
            <a:r>
              <a:rPr lang="en-US" sz="2400"/>
              <a:t>Index: (~index into  an “array of blocks”)</a:t>
            </a:r>
          </a:p>
          <a:p>
            <a:pPr marL="685800" lvl="1" indent="-254000" defTabSz="844550"/>
            <a:r>
              <a:rPr lang="en-US"/>
              <a:t>need to specify correct row in cache</a:t>
            </a:r>
          </a:p>
          <a:p>
            <a:pPr marL="685800" lvl="1" indent="-254000" defTabSz="844550"/>
            <a:r>
              <a:rPr lang="en-US"/>
              <a:t>cache contains 16 KB = 2</a:t>
            </a:r>
            <a:r>
              <a:rPr lang="en-US" baseline="30000"/>
              <a:t>14</a:t>
            </a:r>
            <a:r>
              <a:rPr lang="en-US"/>
              <a:t> bytes</a:t>
            </a:r>
          </a:p>
          <a:p>
            <a:pPr marL="685800" lvl="1" indent="-254000" defTabSz="844550"/>
            <a:r>
              <a:rPr lang="en-US"/>
              <a:t>block contains 2</a:t>
            </a:r>
            <a:r>
              <a:rPr lang="en-US" baseline="30000"/>
              <a:t>4</a:t>
            </a:r>
            <a:r>
              <a:rPr lang="en-US"/>
              <a:t> bytes (4 words)</a:t>
            </a:r>
          </a:p>
          <a:p>
            <a:pPr marL="685800" lvl="1" indent="-254000" defTabSz="844550"/>
            <a:endParaRPr lang="en-US"/>
          </a:p>
          <a:p>
            <a:pPr marL="685800" lvl="1" indent="-254000" defTabSz="844550">
              <a:buFontTx/>
              <a:buNone/>
            </a:pPr>
            <a:r>
              <a:rPr lang="en-US"/>
              <a:t># rows/cache =# blocks/cache (since there’s one block/row)	   </a:t>
            </a:r>
          </a:p>
          <a:p>
            <a:pPr marL="685800" lvl="1" indent="-254000" defTabSz="844550">
              <a:buFontTx/>
              <a:buNone/>
            </a:pPr>
            <a:r>
              <a:rPr lang="en-US" sz="2200"/>
              <a:t>=		</a:t>
            </a:r>
            <a:r>
              <a:rPr lang="en-US" sz="2200" u="sng"/>
              <a:t>bytes/cache</a:t>
            </a:r>
            <a:r>
              <a:rPr lang="en-US" sz="2200"/>
              <a:t>								bytes/row	   </a:t>
            </a:r>
          </a:p>
          <a:p>
            <a:pPr marL="685800" lvl="1" indent="-254000" defTabSz="844550">
              <a:buFontTx/>
              <a:buNone/>
            </a:pPr>
            <a:r>
              <a:rPr lang="en-US" sz="2200"/>
              <a:t>=		2</a:t>
            </a:r>
            <a:r>
              <a:rPr lang="en-US" sz="2200" baseline="30000"/>
              <a:t>14</a:t>
            </a:r>
            <a:r>
              <a:rPr lang="en-US" sz="2200"/>
              <a:t> </a:t>
            </a:r>
            <a:r>
              <a:rPr lang="en-US" sz="2200" u="sng"/>
              <a:t>bytes/cache</a:t>
            </a:r>
            <a:r>
              <a:rPr lang="en-US" sz="2200"/>
              <a:t>						 	2</a:t>
            </a:r>
            <a:r>
              <a:rPr lang="en-US" sz="2200" baseline="30000"/>
              <a:t>4</a:t>
            </a:r>
            <a:r>
              <a:rPr lang="en-US" sz="2200"/>
              <a:t> bytes/row	</a:t>
            </a:r>
          </a:p>
          <a:p>
            <a:pPr marL="685800" lvl="1" indent="-254000" defTabSz="844550">
              <a:buFontTx/>
              <a:buNone/>
            </a:pPr>
            <a:r>
              <a:rPr lang="en-US" sz="2200"/>
              <a:t> =		2</a:t>
            </a:r>
            <a:r>
              <a:rPr lang="en-US" sz="2200" baseline="30000"/>
              <a:t>10</a:t>
            </a:r>
            <a:r>
              <a:rPr lang="en-US" sz="2200"/>
              <a:t> rows/cache</a:t>
            </a:r>
          </a:p>
          <a:p>
            <a:pPr marL="685800" lvl="1" indent="-254000" defTabSz="844550">
              <a:buFontTx/>
              <a:buNone/>
            </a:pPr>
            <a:r>
              <a:rPr lang="en-US"/>
              <a:t>need </a:t>
            </a:r>
            <a:r>
              <a:rPr lang="en-US" u="sng">
                <a:solidFill>
                  <a:srgbClr val="0000CC"/>
                </a:solidFill>
              </a:rPr>
              <a:t>10 bits</a:t>
            </a:r>
            <a:r>
              <a:rPr lang="en-US"/>
              <a:t> to specify this many rows</a:t>
            </a:r>
          </a:p>
        </p:txBody>
      </p:sp>
    </p:spTree>
    <p:extLst>
      <p:ext uri="{BB962C8B-B14F-4D97-AF65-F5344CB8AC3E}">
        <p14:creationId xmlns:p14="http://schemas.microsoft.com/office/powerpoint/2010/main" val="36590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8883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C287F-F1FD-4B44-AAD4-C340426C3E88}" type="slidenum">
              <a:rPr lang="en-US"/>
              <a:pPr/>
              <a:t>41</a:t>
            </a:fld>
            <a:endParaRPr lang="en-US"/>
          </a:p>
        </p:txBody>
      </p:sp>
      <p:sp>
        <p:nvSpPr>
          <p:cNvPr id="229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1300"/>
            <a:ext cx="7162800" cy="474663"/>
          </a:xfrm>
        </p:spPr>
        <p:txBody>
          <a:bodyPr>
            <a:noAutofit/>
          </a:bodyPr>
          <a:lstStyle/>
          <a:p>
            <a:pPr defTabSz="844550"/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Direct-Mapped Cache Example</a:t>
            </a:r>
          </a:p>
        </p:txBody>
      </p:sp>
      <p:sp>
        <p:nvSpPr>
          <p:cNvPr id="229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4738"/>
            <a:ext cx="8305800" cy="5783262"/>
          </a:xfrm>
        </p:spPr>
        <p:txBody>
          <a:bodyPr/>
          <a:lstStyle/>
          <a:p>
            <a:pPr marL="317500" indent="-317500" defTabSz="844550"/>
            <a:r>
              <a:rPr lang="en-US"/>
              <a:t>Tag: use remaining bits as tag</a:t>
            </a:r>
          </a:p>
          <a:p>
            <a:pPr marL="685800" lvl="1" indent="-254000" defTabSz="844550"/>
            <a:r>
              <a:rPr lang="en-US"/>
              <a:t>tag length = mem addr length </a:t>
            </a:r>
            <a:br>
              <a:rPr lang="en-US"/>
            </a:br>
            <a:r>
              <a:rPr lang="en-US"/>
              <a:t>			- offset								- index		</a:t>
            </a:r>
            <a:br>
              <a:rPr lang="en-US"/>
            </a:br>
            <a:r>
              <a:rPr lang="en-US"/>
              <a:t> 	     	       = 32 - 4 - 10 bits</a:t>
            </a:r>
            <a:br>
              <a:rPr lang="en-US"/>
            </a:br>
            <a:r>
              <a:rPr lang="en-US"/>
              <a:t>		       = 18 bits	</a:t>
            </a:r>
          </a:p>
          <a:p>
            <a:pPr marL="685800" lvl="1" indent="-254000" defTabSz="844550"/>
            <a:r>
              <a:rPr lang="en-US"/>
              <a:t>so tag is leftmost </a:t>
            </a:r>
            <a:r>
              <a:rPr lang="en-US" u="sng">
                <a:solidFill>
                  <a:schemeClr val="accent2"/>
                </a:solidFill>
              </a:rPr>
              <a:t>18 bits</a:t>
            </a:r>
            <a:r>
              <a:rPr lang="en-US"/>
              <a:t> of memory address</a:t>
            </a:r>
          </a:p>
          <a:p>
            <a:pPr marL="317500" indent="-317500" defTabSz="844550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2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990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2324F-62B4-4B8B-BA6E-F3D4C13C26CA}" type="slidenum">
              <a:rPr lang="en-US"/>
              <a:pPr/>
              <a:t>42</a:t>
            </a:fld>
            <a:endParaRPr lang="en-US"/>
          </a:p>
        </p:txBody>
      </p:sp>
      <p:sp>
        <p:nvSpPr>
          <p:cNvPr id="223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152400"/>
            <a:ext cx="4648200" cy="6858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  <a:latin typeface="Monotype Corsiva" pitchFamily="66" charset="0"/>
              </a:rPr>
              <a:t>4KB Direct Mapped Cache  Example</a:t>
            </a:r>
            <a:r>
              <a:rPr lang="en-US" sz="2800" dirty="0">
                <a:solidFill>
                  <a:srgbClr val="0070C0"/>
                </a:solidFill>
                <a:latin typeface="Monotype Corsiva" pitchFamily="66" charset="0"/>
              </a:rPr>
              <a:t> </a:t>
            </a:r>
          </a:p>
        </p:txBody>
      </p:sp>
      <p:grpSp>
        <p:nvGrpSpPr>
          <p:cNvPr id="2235395" name="Group 3"/>
          <p:cNvGrpSpPr>
            <a:grpSpLocks noChangeAspect="1"/>
          </p:cNvGrpSpPr>
          <p:nvPr/>
        </p:nvGrpSpPr>
        <p:grpSpPr bwMode="auto">
          <a:xfrm>
            <a:off x="3692525" y="533400"/>
            <a:ext cx="5095875" cy="5553075"/>
            <a:chOff x="1726" y="875"/>
            <a:chExt cx="2294" cy="2500"/>
          </a:xfrm>
        </p:grpSpPr>
        <p:sp>
          <p:nvSpPr>
            <p:cNvPr id="2235396" name="Freeform 4"/>
            <p:cNvSpPr>
              <a:spLocks noChangeAspect="1"/>
            </p:cNvSpPr>
            <p:nvPr/>
          </p:nvSpPr>
          <p:spPr bwMode="auto">
            <a:xfrm>
              <a:off x="2536" y="1733"/>
              <a:ext cx="916" cy="961"/>
            </a:xfrm>
            <a:custGeom>
              <a:avLst/>
              <a:gdLst>
                <a:gd name="T0" fmla="*/ 916 w 916"/>
                <a:gd name="T1" fmla="*/ 960 h 961"/>
                <a:gd name="T2" fmla="*/ 916 w 916"/>
                <a:gd name="T3" fmla="*/ 0 h 961"/>
                <a:gd name="T4" fmla="*/ 0 w 916"/>
                <a:gd name="T5" fmla="*/ 0 h 961"/>
                <a:gd name="T6" fmla="*/ 0 w 916"/>
                <a:gd name="T7" fmla="*/ 961 h 961"/>
                <a:gd name="T8" fmla="*/ 916 w 916"/>
                <a:gd name="T9" fmla="*/ 961 h 961"/>
                <a:gd name="T10" fmla="*/ 916 w 916"/>
                <a:gd name="T11" fmla="*/ 9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6" h="961">
                  <a:moveTo>
                    <a:pt x="916" y="960"/>
                  </a:moveTo>
                  <a:lnTo>
                    <a:pt x="916" y="0"/>
                  </a:lnTo>
                  <a:lnTo>
                    <a:pt x="0" y="0"/>
                  </a:lnTo>
                  <a:lnTo>
                    <a:pt x="0" y="961"/>
                  </a:lnTo>
                  <a:lnTo>
                    <a:pt x="916" y="961"/>
                  </a:lnTo>
                  <a:lnTo>
                    <a:pt x="916" y="96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397" name="Freeform 5"/>
            <p:cNvSpPr>
              <a:spLocks noChangeAspect="1"/>
            </p:cNvSpPr>
            <p:nvPr/>
          </p:nvSpPr>
          <p:spPr bwMode="auto">
            <a:xfrm>
              <a:off x="2536" y="2116"/>
              <a:ext cx="916" cy="96"/>
            </a:xfrm>
            <a:custGeom>
              <a:avLst/>
              <a:gdLst>
                <a:gd name="T0" fmla="*/ 916 w 916"/>
                <a:gd name="T1" fmla="*/ 96 h 96"/>
                <a:gd name="T2" fmla="*/ 916 w 916"/>
                <a:gd name="T3" fmla="*/ 0 h 96"/>
                <a:gd name="T4" fmla="*/ 0 w 916"/>
                <a:gd name="T5" fmla="*/ 0 h 96"/>
                <a:gd name="T6" fmla="*/ 0 w 916"/>
                <a:gd name="T7" fmla="*/ 96 h 96"/>
                <a:gd name="T8" fmla="*/ 916 w 916"/>
                <a:gd name="T9" fmla="*/ 96 h 96"/>
                <a:gd name="T10" fmla="*/ 916 w 916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6" h="96">
                  <a:moveTo>
                    <a:pt x="916" y="96"/>
                  </a:moveTo>
                  <a:lnTo>
                    <a:pt x="916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916" y="96"/>
                  </a:lnTo>
                  <a:lnTo>
                    <a:pt x="916" y="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398" name="Freeform 6"/>
            <p:cNvSpPr>
              <a:spLocks noChangeAspect="1"/>
            </p:cNvSpPr>
            <p:nvPr/>
          </p:nvSpPr>
          <p:spPr bwMode="auto">
            <a:xfrm>
              <a:off x="2536" y="2116"/>
              <a:ext cx="916" cy="96"/>
            </a:xfrm>
            <a:custGeom>
              <a:avLst/>
              <a:gdLst>
                <a:gd name="T0" fmla="*/ 916 w 916"/>
                <a:gd name="T1" fmla="*/ 96 h 96"/>
                <a:gd name="T2" fmla="*/ 916 w 916"/>
                <a:gd name="T3" fmla="*/ 0 h 96"/>
                <a:gd name="T4" fmla="*/ 0 w 916"/>
                <a:gd name="T5" fmla="*/ 0 h 96"/>
                <a:gd name="T6" fmla="*/ 0 w 916"/>
                <a:gd name="T7" fmla="*/ 96 h 96"/>
                <a:gd name="T8" fmla="*/ 916 w 916"/>
                <a:gd name="T9" fmla="*/ 96 h 96"/>
                <a:gd name="T10" fmla="*/ 916 w 916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6" h="96">
                  <a:moveTo>
                    <a:pt x="916" y="96"/>
                  </a:moveTo>
                  <a:lnTo>
                    <a:pt x="916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916" y="96"/>
                  </a:lnTo>
                  <a:lnTo>
                    <a:pt x="916" y="9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399" name="Line 7"/>
            <p:cNvSpPr>
              <a:spLocks noChangeAspect="1" noChangeShapeType="1"/>
            </p:cNvSpPr>
            <p:nvPr/>
          </p:nvSpPr>
          <p:spPr bwMode="auto">
            <a:xfrm flipH="1">
              <a:off x="2536" y="1829"/>
              <a:ext cx="91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0" name="Line 8"/>
            <p:cNvSpPr>
              <a:spLocks noChangeAspect="1" noChangeShapeType="1"/>
            </p:cNvSpPr>
            <p:nvPr/>
          </p:nvSpPr>
          <p:spPr bwMode="auto">
            <a:xfrm flipH="1">
              <a:off x="2536" y="1924"/>
              <a:ext cx="91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1" name="Line 9"/>
            <p:cNvSpPr>
              <a:spLocks noChangeAspect="1" noChangeShapeType="1"/>
            </p:cNvSpPr>
            <p:nvPr/>
          </p:nvSpPr>
          <p:spPr bwMode="auto">
            <a:xfrm flipH="1">
              <a:off x="2536" y="2020"/>
              <a:ext cx="9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2" name="Line 10"/>
            <p:cNvSpPr>
              <a:spLocks noChangeAspect="1" noChangeShapeType="1"/>
            </p:cNvSpPr>
            <p:nvPr/>
          </p:nvSpPr>
          <p:spPr bwMode="auto">
            <a:xfrm flipH="1">
              <a:off x="2536" y="2116"/>
              <a:ext cx="9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3" name="Line 11"/>
            <p:cNvSpPr>
              <a:spLocks noChangeAspect="1" noChangeShapeType="1"/>
            </p:cNvSpPr>
            <p:nvPr/>
          </p:nvSpPr>
          <p:spPr bwMode="auto">
            <a:xfrm flipH="1">
              <a:off x="2536" y="2212"/>
              <a:ext cx="9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4" name="Line 12"/>
            <p:cNvSpPr>
              <a:spLocks noChangeAspect="1" noChangeShapeType="1"/>
            </p:cNvSpPr>
            <p:nvPr/>
          </p:nvSpPr>
          <p:spPr bwMode="auto">
            <a:xfrm flipH="1">
              <a:off x="2536" y="2308"/>
              <a:ext cx="9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5" name="Line 13"/>
            <p:cNvSpPr>
              <a:spLocks noChangeAspect="1" noChangeShapeType="1"/>
            </p:cNvSpPr>
            <p:nvPr/>
          </p:nvSpPr>
          <p:spPr bwMode="auto">
            <a:xfrm flipH="1">
              <a:off x="2536" y="2403"/>
              <a:ext cx="9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6" name="Line 14"/>
            <p:cNvSpPr>
              <a:spLocks noChangeAspect="1" noChangeShapeType="1"/>
            </p:cNvSpPr>
            <p:nvPr/>
          </p:nvSpPr>
          <p:spPr bwMode="auto">
            <a:xfrm flipH="1">
              <a:off x="2536" y="2499"/>
              <a:ext cx="9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7" name="Line 15"/>
            <p:cNvSpPr>
              <a:spLocks noChangeAspect="1" noChangeShapeType="1"/>
            </p:cNvSpPr>
            <p:nvPr/>
          </p:nvSpPr>
          <p:spPr bwMode="auto">
            <a:xfrm flipH="1">
              <a:off x="2536" y="2595"/>
              <a:ext cx="9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8" name="Line 16"/>
            <p:cNvSpPr>
              <a:spLocks noChangeAspect="1" noChangeShapeType="1"/>
            </p:cNvSpPr>
            <p:nvPr/>
          </p:nvSpPr>
          <p:spPr bwMode="auto">
            <a:xfrm>
              <a:off x="2588" y="1739"/>
              <a:ext cx="2" cy="9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09" name="Line 17"/>
            <p:cNvSpPr>
              <a:spLocks noChangeAspect="1" noChangeShapeType="1"/>
            </p:cNvSpPr>
            <p:nvPr/>
          </p:nvSpPr>
          <p:spPr bwMode="auto">
            <a:xfrm>
              <a:off x="2873" y="1735"/>
              <a:ext cx="1" cy="9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10" name="Line 18"/>
            <p:cNvSpPr>
              <a:spLocks noChangeAspect="1" noChangeShapeType="1"/>
            </p:cNvSpPr>
            <p:nvPr/>
          </p:nvSpPr>
          <p:spPr bwMode="auto">
            <a:xfrm flipV="1">
              <a:off x="3002" y="1068"/>
              <a:ext cx="2" cy="1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11" name="Line 19"/>
            <p:cNvSpPr>
              <a:spLocks noChangeAspect="1" noChangeShapeType="1"/>
            </p:cNvSpPr>
            <p:nvPr/>
          </p:nvSpPr>
          <p:spPr bwMode="auto">
            <a:xfrm flipV="1">
              <a:off x="3262" y="1068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12" name="Freeform 20"/>
            <p:cNvSpPr>
              <a:spLocks noChangeAspect="1"/>
            </p:cNvSpPr>
            <p:nvPr/>
          </p:nvSpPr>
          <p:spPr bwMode="auto">
            <a:xfrm>
              <a:off x="2507" y="1066"/>
              <a:ext cx="895" cy="132"/>
            </a:xfrm>
            <a:custGeom>
              <a:avLst/>
              <a:gdLst>
                <a:gd name="T0" fmla="*/ 0 w 895"/>
                <a:gd name="T1" fmla="*/ 130 h 132"/>
                <a:gd name="T2" fmla="*/ 2 w 895"/>
                <a:gd name="T3" fmla="*/ 0 h 132"/>
                <a:gd name="T4" fmla="*/ 895 w 895"/>
                <a:gd name="T5" fmla="*/ 0 h 132"/>
                <a:gd name="T6" fmla="*/ 895 w 895"/>
                <a:gd name="T7" fmla="*/ 132 h 132"/>
                <a:gd name="T8" fmla="*/ 2 w 895"/>
                <a:gd name="T9" fmla="*/ 132 h 132"/>
                <a:gd name="T10" fmla="*/ 2 w 895"/>
                <a:gd name="T1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5" h="132">
                  <a:moveTo>
                    <a:pt x="0" y="130"/>
                  </a:moveTo>
                  <a:lnTo>
                    <a:pt x="2" y="0"/>
                  </a:lnTo>
                  <a:lnTo>
                    <a:pt x="895" y="0"/>
                  </a:lnTo>
                  <a:lnTo>
                    <a:pt x="895" y="132"/>
                  </a:lnTo>
                  <a:lnTo>
                    <a:pt x="2" y="132"/>
                  </a:lnTo>
                  <a:lnTo>
                    <a:pt x="2" y="13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13" name="Rectangle 21"/>
            <p:cNvSpPr>
              <a:spLocks noChangeAspect="1" noChangeArrowheads="1"/>
            </p:cNvSpPr>
            <p:nvPr/>
          </p:nvSpPr>
          <p:spPr bwMode="auto">
            <a:xfrm>
              <a:off x="2536" y="875"/>
              <a:ext cx="3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5414" name="Rectangle 22"/>
            <p:cNvSpPr>
              <a:spLocks noChangeAspect="1" noChangeArrowheads="1"/>
            </p:cNvSpPr>
            <p:nvPr/>
          </p:nvSpPr>
          <p:spPr bwMode="auto">
            <a:xfrm>
              <a:off x="2578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5415" name="Rectangle 23"/>
            <p:cNvSpPr>
              <a:spLocks noChangeAspect="1" noChangeArrowheads="1"/>
            </p:cNvSpPr>
            <p:nvPr/>
          </p:nvSpPr>
          <p:spPr bwMode="auto">
            <a:xfrm>
              <a:off x="2615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5416" name="Rectangle 24"/>
            <p:cNvSpPr>
              <a:spLocks noChangeAspect="1" noChangeArrowheads="1"/>
            </p:cNvSpPr>
            <p:nvPr/>
          </p:nvSpPr>
          <p:spPr bwMode="auto">
            <a:xfrm>
              <a:off x="2649" y="875"/>
              <a:ext cx="1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lang="en-US" sz="2000">
                <a:effectLst/>
              </a:endParaRPr>
            </a:p>
          </p:txBody>
        </p:sp>
        <p:sp>
          <p:nvSpPr>
            <p:cNvPr id="2235417" name="Rectangle 25"/>
            <p:cNvSpPr>
              <a:spLocks noChangeAspect="1" noChangeArrowheads="1"/>
            </p:cNvSpPr>
            <p:nvPr/>
          </p:nvSpPr>
          <p:spPr bwMode="auto">
            <a:xfrm>
              <a:off x="2670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5418" name="Rectangle 26"/>
            <p:cNvSpPr>
              <a:spLocks noChangeAspect="1" noChangeArrowheads="1"/>
            </p:cNvSpPr>
            <p:nvPr/>
          </p:nvSpPr>
          <p:spPr bwMode="auto">
            <a:xfrm>
              <a:off x="2707" y="875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5419" name="Rectangle 27"/>
            <p:cNvSpPr>
              <a:spLocks noChangeAspect="1" noChangeArrowheads="1"/>
            </p:cNvSpPr>
            <p:nvPr/>
          </p:nvSpPr>
          <p:spPr bwMode="auto">
            <a:xfrm>
              <a:off x="2737" y="875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5420" name="Rectangle 28"/>
            <p:cNvSpPr>
              <a:spLocks noChangeAspect="1" noChangeArrowheads="1"/>
            </p:cNvSpPr>
            <p:nvPr/>
          </p:nvSpPr>
          <p:spPr bwMode="auto">
            <a:xfrm>
              <a:off x="2770" y="875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421" name="Rectangle 29"/>
            <p:cNvSpPr>
              <a:spLocks noChangeAspect="1" noChangeArrowheads="1"/>
            </p:cNvSpPr>
            <p:nvPr/>
          </p:nvSpPr>
          <p:spPr bwMode="auto">
            <a:xfrm>
              <a:off x="2787" y="875"/>
              <a:ext cx="1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(</a:t>
              </a:r>
              <a:endParaRPr lang="en-US" sz="2000">
                <a:effectLst/>
              </a:endParaRPr>
            </a:p>
          </p:txBody>
        </p:sp>
        <p:sp>
          <p:nvSpPr>
            <p:cNvPr id="2235422" name="Rectangle 30"/>
            <p:cNvSpPr>
              <a:spLocks noChangeAspect="1" noChangeArrowheads="1"/>
            </p:cNvSpPr>
            <p:nvPr/>
          </p:nvSpPr>
          <p:spPr bwMode="auto">
            <a:xfrm>
              <a:off x="2808" y="875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5423" name="Rectangle 31"/>
            <p:cNvSpPr>
              <a:spLocks noChangeAspect="1" noChangeArrowheads="1"/>
            </p:cNvSpPr>
            <p:nvPr/>
          </p:nvSpPr>
          <p:spPr bwMode="auto">
            <a:xfrm>
              <a:off x="2841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lang="en-US" sz="2000">
                <a:effectLst/>
              </a:endParaRPr>
            </a:p>
          </p:txBody>
        </p:sp>
        <p:sp>
          <p:nvSpPr>
            <p:cNvPr id="2235424" name="Rectangle 32"/>
            <p:cNvSpPr>
              <a:spLocks noChangeAspect="1" noChangeArrowheads="1"/>
            </p:cNvSpPr>
            <p:nvPr/>
          </p:nvSpPr>
          <p:spPr bwMode="auto">
            <a:xfrm>
              <a:off x="2877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35425" name="Rectangle 33"/>
            <p:cNvSpPr>
              <a:spLocks noChangeAspect="1" noChangeArrowheads="1"/>
            </p:cNvSpPr>
            <p:nvPr/>
          </p:nvSpPr>
          <p:spPr bwMode="auto">
            <a:xfrm>
              <a:off x="2912" y="875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w</a:t>
              </a:r>
              <a:endParaRPr lang="en-US" sz="2000">
                <a:effectLst/>
              </a:endParaRPr>
            </a:p>
          </p:txBody>
        </p:sp>
        <p:sp>
          <p:nvSpPr>
            <p:cNvPr id="2235426" name="Rectangle 34"/>
            <p:cNvSpPr>
              <a:spLocks noChangeAspect="1" noChangeArrowheads="1"/>
            </p:cNvSpPr>
            <p:nvPr/>
          </p:nvSpPr>
          <p:spPr bwMode="auto">
            <a:xfrm>
              <a:off x="2958" y="875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5427" name="Rectangle 35"/>
            <p:cNvSpPr>
              <a:spLocks noChangeAspect="1" noChangeArrowheads="1"/>
            </p:cNvSpPr>
            <p:nvPr/>
          </p:nvSpPr>
          <p:spPr bwMode="auto">
            <a:xfrm>
              <a:off x="2973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lang="en-US" sz="2000">
                <a:effectLst/>
              </a:endParaRPr>
            </a:p>
          </p:txBody>
        </p:sp>
        <p:sp>
          <p:nvSpPr>
            <p:cNvPr id="2235428" name="Rectangle 36"/>
            <p:cNvSpPr>
              <a:spLocks noChangeAspect="1" noChangeArrowheads="1"/>
            </p:cNvSpPr>
            <p:nvPr/>
          </p:nvSpPr>
          <p:spPr bwMode="auto">
            <a:xfrm>
              <a:off x="3007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lang="en-US" sz="2000">
                <a:effectLst/>
              </a:endParaRPr>
            </a:p>
          </p:txBody>
        </p:sp>
        <p:sp>
          <p:nvSpPr>
            <p:cNvPr id="2235429" name="Rectangle 37"/>
            <p:cNvSpPr>
              <a:spLocks noChangeAspect="1" noChangeArrowheads="1"/>
            </p:cNvSpPr>
            <p:nvPr/>
          </p:nvSpPr>
          <p:spPr bwMode="auto">
            <a:xfrm>
              <a:off x="3044" y="875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430" name="Rectangle 38"/>
            <p:cNvSpPr>
              <a:spLocks noChangeAspect="1" noChangeArrowheads="1"/>
            </p:cNvSpPr>
            <p:nvPr/>
          </p:nvSpPr>
          <p:spPr bwMode="auto">
            <a:xfrm>
              <a:off x="3061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lang="en-US" sz="2000">
                <a:effectLst/>
              </a:endParaRPr>
            </a:p>
          </p:txBody>
        </p:sp>
        <p:sp>
          <p:nvSpPr>
            <p:cNvPr id="2235431" name="Rectangle 39"/>
            <p:cNvSpPr>
              <a:spLocks noChangeAspect="1" noChangeArrowheads="1"/>
            </p:cNvSpPr>
            <p:nvPr/>
          </p:nvSpPr>
          <p:spPr bwMode="auto">
            <a:xfrm>
              <a:off x="3097" y="875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5432" name="Rectangle 40"/>
            <p:cNvSpPr>
              <a:spLocks noChangeAspect="1" noChangeArrowheads="1"/>
            </p:cNvSpPr>
            <p:nvPr/>
          </p:nvSpPr>
          <p:spPr bwMode="auto">
            <a:xfrm>
              <a:off x="3111" y="875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5433" name="Rectangle 41"/>
            <p:cNvSpPr>
              <a:spLocks noChangeAspect="1" noChangeArrowheads="1"/>
            </p:cNvSpPr>
            <p:nvPr/>
          </p:nvSpPr>
          <p:spPr bwMode="auto">
            <a:xfrm>
              <a:off x="3128" y="875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434" name="Rectangle 42"/>
            <p:cNvSpPr>
              <a:spLocks noChangeAspect="1" noChangeArrowheads="1"/>
            </p:cNvSpPr>
            <p:nvPr/>
          </p:nvSpPr>
          <p:spPr bwMode="auto">
            <a:xfrm>
              <a:off x="3145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lang="en-US" sz="2000">
                <a:effectLst/>
              </a:endParaRPr>
            </a:p>
          </p:txBody>
        </p:sp>
        <p:sp>
          <p:nvSpPr>
            <p:cNvPr id="2235435" name="Rectangle 43"/>
            <p:cNvSpPr>
              <a:spLocks noChangeAspect="1" noChangeArrowheads="1"/>
            </p:cNvSpPr>
            <p:nvPr/>
          </p:nvSpPr>
          <p:spPr bwMode="auto">
            <a:xfrm>
              <a:off x="3182" y="87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35436" name="Rectangle 44"/>
            <p:cNvSpPr>
              <a:spLocks noChangeAspect="1" noChangeArrowheads="1"/>
            </p:cNvSpPr>
            <p:nvPr/>
          </p:nvSpPr>
          <p:spPr bwMode="auto">
            <a:xfrm>
              <a:off x="3216" y="875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5437" name="Rectangle 45"/>
            <p:cNvSpPr>
              <a:spLocks noChangeAspect="1" noChangeArrowheads="1"/>
            </p:cNvSpPr>
            <p:nvPr/>
          </p:nvSpPr>
          <p:spPr bwMode="auto">
            <a:xfrm>
              <a:off x="3249" y="875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5438" name="Rectangle 46"/>
            <p:cNvSpPr>
              <a:spLocks noChangeAspect="1" noChangeArrowheads="1"/>
            </p:cNvSpPr>
            <p:nvPr/>
          </p:nvSpPr>
          <p:spPr bwMode="auto">
            <a:xfrm>
              <a:off x="3264" y="875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5439" name="Rectangle 47"/>
            <p:cNvSpPr>
              <a:spLocks noChangeAspect="1" noChangeArrowheads="1"/>
            </p:cNvSpPr>
            <p:nvPr/>
          </p:nvSpPr>
          <p:spPr bwMode="auto">
            <a:xfrm>
              <a:off x="3281" y="875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5440" name="Rectangle 48"/>
            <p:cNvSpPr>
              <a:spLocks noChangeAspect="1" noChangeArrowheads="1"/>
            </p:cNvSpPr>
            <p:nvPr/>
          </p:nvSpPr>
          <p:spPr bwMode="auto">
            <a:xfrm>
              <a:off x="3295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35441" name="Rectangle 49"/>
            <p:cNvSpPr>
              <a:spLocks noChangeAspect="1" noChangeArrowheads="1"/>
            </p:cNvSpPr>
            <p:nvPr/>
          </p:nvSpPr>
          <p:spPr bwMode="auto">
            <a:xfrm>
              <a:off x="3331" y="87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lang="en-US" sz="2000">
                <a:effectLst/>
              </a:endParaRPr>
            </a:p>
          </p:txBody>
        </p:sp>
        <p:sp>
          <p:nvSpPr>
            <p:cNvPr id="2235442" name="Rectangle 50"/>
            <p:cNvSpPr>
              <a:spLocks noChangeAspect="1" noChangeArrowheads="1"/>
            </p:cNvSpPr>
            <p:nvPr/>
          </p:nvSpPr>
          <p:spPr bwMode="auto">
            <a:xfrm>
              <a:off x="3366" y="875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5443" name="Rectangle 51"/>
            <p:cNvSpPr>
              <a:spLocks noChangeAspect="1" noChangeArrowheads="1"/>
            </p:cNvSpPr>
            <p:nvPr/>
          </p:nvSpPr>
          <p:spPr bwMode="auto">
            <a:xfrm>
              <a:off x="3398" y="875"/>
              <a:ext cx="1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)</a:t>
              </a:r>
              <a:endParaRPr lang="en-US" sz="2000">
                <a:effectLst/>
              </a:endParaRPr>
            </a:p>
          </p:txBody>
        </p:sp>
        <p:sp>
          <p:nvSpPr>
            <p:cNvPr id="2235444" name="Freeform 52"/>
            <p:cNvSpPr>
              <a:spLocks noChangeAspect="1"/>
            </p:cNvSpPr>
            <p:nvPr/>
          </p:nvSpPr>
          <p:spPr bwMode="auto">
            <a:xfrm>
              <a:off x="1749" y="1346"/>
              <a:ext cx="33" cy="32"/>
            </a:xfrm>
            <a:custGeom>
              <a:avLst/>
              <a:gdLst>
                <a:gd name="T0" fmla="*/ 0 w 33"/>
                <a:gd name="T1" fmla="*/ 32 h 32"/>
                <a:gd name="T2" fmla="*/ 33 w 33"/>
                <a:gd name="T3" fmla="*/ 32 h 32"/>
                <a:gd name="T4" fmla="*/ 17 w 33"/>
                <a:gd name="T5" fmla="*/ 0 h 32"/>
                <a:gd name="T6" fmla="*/ 2 w 33"/>
                <a:gd name="T7" fmla="*/ 32 h 32"/>
                <a:gd name="T8" fmla="*/ 2 w 33"/>
                <a:gd name="T9" fmla="*/ 32 h 32"/>
                <a:gd name="T10" fmla="*/ 0 w 33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0" y="32"/>
                  </a:moveTo>
                  <a:lnTo>
                    <a:pt x="33" y="32"/>
                  </a:lnTo>
                  <a:lnTo>
                    <a:pt x="17" y="0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45" name="Line 53"/>
            <p:cNvSpPr>
              <a:spLocks noChangeAspect="1" noChangeShapeType="1"/>
            </p:cNvSpPr>
            <p:nvPr/>
          </p:nvSpPr>
          <p:spPr bwMode="auto">
            <a:xfrm>
              <a:off x="2724" y="1263"/>
              <a:ext cx="82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46" name="Rectangle 54"/>
            <p:cNvSpPr>
              <a:spLocks noChangeAspect="1" noChangeArrowheads="1"/>
            </p:cNvSpPr>
            <p:nvPr/>
          </p:nvSpPr>
          <p:spPr bwMode="auto">
            <a:xfrm>
              <a:off x="2797" y="1216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447" name="Rectangle 55"/>
            <p:cNvSpPr>
              <a:spLocks noChangeAspect="1" noChangeArrowheads="1"/>
            </p:cNvSpPr>
            <p:nvPr/>
          </p:nvSpPr>
          <p:spPr bwMode="auto">
            <a:xfrm>
              <a:off x="2831" y="1216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5448" name="Line 56"/>
            <p:cNvSpPr>
              <a:spLocks noChangeAspect="1" noChangeShapeType="1"/>
            </p:cNvSpPr>
            <p:nvPr/>
          </p:nvSpPr>
          <p:spPr bwMode="auto">
            <a:xfrm>
              <a:off x="3090" y="1262"/>
              <a:ext cx="84" cy="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49" name="Rectangle 57"/>
            <p:cNvSpPr>
              <a:spLocks noChangeAspect="1" noChangeArrowheads="1"/>
            </p:cNvSpPr>
            <p:nvPr/>
          </p:nvSpPr>
          <p:spPr bwMode="auto">
            <a:xfrm>
              <a:off x="3153" y="1212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450" name="Rectangle 58"/>
            <p:cNvSpPr>
              <a:spLocks noChangeAspect="1" noChangeArrowheads="1"/>
            </p:cNvSpPr>
            <p:nvPr/>
          </p:nvSpPr>
          <p:spPr bwMode="auto">
            <a:xfrm>
              <a:off x="3187" y="1212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5451" name="Rectangle 59"/>
            <p:cNvSpPr>
              <a:spLocks noChangeAspect="1" noChangeArrowheads="1"/>
            </p:cNvSpPr>
            <p:nvPr/>
          </p:nvSpPr>
          <p:spPr bwMode="auto">
            <a:xfrm>
              <a:off x="3287" y="1074"/>
              <a:ext cx="23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lang="en-US" sz="2000">
                <a:effectLst/>
              </a:endParaRPr>
            </a:p>
          </p:txBody>
        </p:sp>
        <p:sp>
          <p:nvSpPr>
            <p:cNvPr id="2235452" name="Rectangle 60"/>
            <p:cNvSpPr>
              <a:spLocks noChangeAspect="1" noChangeArrowheads="1"/>
            </p:cNvSpPr>
            <p:nvPr/>
          </p:nvSpPr>
          <p:spPr bwMode="auto">
            <a:xfrm>
              <a:off x="3318" y="1074"/>
              <a:ext cx="17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lang="en-US" sz="2000">
                <a:effectLst/>
              </a:endParaRPr>
            </a:p>
          </p:txBody>
        </p:sp>
        <p:sp>
          <p:nvSpPr>
            <p:cNvPr id="2235453" name="Rectangle 61"/>
            <p:cNvSpPr>
              <a:spLocks noChangeAspect="1" noChangeArrowheads="1"/>
            </p:cNvSpPr>
            <p:nvPr/>
          </p:nvSpPr>
          <p:spPr bwMode="auto">
            <a:xfrm>
              <a:off x="3343" y="1074"/>
              <a:ext cx="10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5454" name="Rectangle 62"/>
            <p:cNvSpPr>
              <a:spLocks noChangeAspect="1" noChangeArrowheads="1"/>
            </p:cNvSpPr>
            <p:nvPr/>
          </p:nvSpPr>
          <p:spPr bwMode="auto">
            <a:xfrm>
              <a:off x="3356" y="1074"/>
              <a:ext cx="1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5455" name="Rectangle 63"/>
            <p:cNvSpPr>
              <a:spLocks noChangeAspect="1" noChangeArrowheads="1"/>
            </p:cNvSpPr>
            <p:nvPr/>
          </p:nvSpPr>
          <p:spPr bwMode="auto">
            <a:xfrm>
              <a:off x="3383" y="1074"/>
              <a:ext cx="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endParaRPr lang="en-US" sz="2000">
                <a:effectLst/>
              </a:endParaRPr>
            </a:p>
          </p:txBody>
        </p:sp>
        <p:sp>
          <p:nvSpPr>
            <p:cNvPr id="2235456" name="Rectangle 64"/>
            <p:cNvSpPr>
              <a:spLocks noChangeAspect="1" noChangeArrowheads="1"/>
            </p:cNvSpPr>
            <p:nvPr/>
          </p:nvSpPr>
          <p:spPr bwMode="auto">
            <a:xfrm>
              <a:off x="3272" y="1129"/>
              <a:ext cx="1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35457" name="Rectangle 65"/>
            <p:cNvSpPr>
              <a:spLocks noChangeAspect="1" noChangeArrowheads="1"/>
            </p:cNvSpPr>
            <p:nvPr/>
          </p:nvSpPr>
          <p:spPr bwMode="auto">
            <a:xfrm>
              <a:off x="3299" y="1129"/>
              <a:ext cx="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f</a:t>
              </a:r>
              <a:endParaRPr lang="en-US" sz="2000">
                <a:effectLst/>
              </a:endParaRPr>
            </a:p>
          </p:txBody>
        </p:sp>
        <p:sp>
          <p:nvSpPr>
            <p:cNvPr id="2235458" name="Rectangle 66"/>
            <p:cNvSpPr>
              <a:spLocks noChangeAspect="1" noChangeArrowheads="1"/>
            </p:cNvSpPr>
            <p:nvPr/>
          </p:nvSpPr>
          <p:spPr bwMode="auto">
            <a:xfrm>
              <a:off x="3312" y="1129"/>
              <a:ext cx="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f</a:t>
              </a:r>
              <a:endParaRPr lang="en-US" sz="2000">
                <a:effectLst/>
              </a:endParaRPr>
            </a:p>
          </p:txBody>
        </p:sp>
        <p:sp>
          <p:nvSpPr>
            <p:cNvPr id="2235459" name="Rectangle 67"/>
            <p:cNvSpPr>
              <a:spLocks noChangeAspect="1" noChangeArrowheads="1"/>
            </p:cNvSpPr>
            <p:nvPr/>
          </p:nvSpPr>
          <p:spPr bwMode="auto">
            <a:xfrm>
              <a:off x="3325" y="1129"/>
              <a:ext cx="17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5460" name="Rectangle 68"/>
            <p:cNvSpPr>
              <a:spLocks noChangeAspect="1" noChangeArrowheads="1"/>
            </p:cNvSpPr>
            <p:nvPr/>
          </p:nvSpPr>
          <p:spPr bwMode="auto">
            <a:xfrm>
              <a:off x="3348" y="1129"/>
              <a:ext cx="20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5461" name="Rectangle 69"/>
            <p:cNvSpPr>
              <a:spLocks noChangeAspect="1" noChangeArrowheads="1"/>
            </p:cNvSpPr>
            <p:nvPr/>
          </p:nvSpPr>
          <p:spPr bwMode="auto">
            <a:xfrm>
              <a:off x="3375" y="1129"/>
              <a:ext cx="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6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5462" name="Rectangle 70"/>
            <p:cNvSpPr>
              <a:spLocks noChangeAspect="1" noChangeArrowheads="1"/>
            </p:cNvSpPr>
            <p:nvPr/>
          </p:nvSpPr>
          <p:spPr bwMode="auto">
            <a:xfrm>
              <a:off x="2494" y="1637"/>
              <a:ext cx="31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V</a:t>
              </a:r>
              <a:endParaRPr lang="en-US" sz="2000">
                <a:effectLst/>
              </a:endParaRPr>
            </a:p>
          </p:txBody>
        </p:sp>
        <p:sp>
          <p:nvSpPr>
            <p:cNvPr id="2235463" name="Rectangle 71"/>
            <p:cNvSpPr>
              <a:spLocks noChangeAspect="1" noChangeArrowheads="1"/>
            </p:cNvSpPr>
            <p:nvPr/>
          </p:nvSpPr>
          <p:spPr bwMode="auto">
            <a:xfrm>
              <a:off x="2538" y="163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5464" name="Rectangle 72"/>
            <p:cNvSpPr>
              <a:spLocks noChangeAspect="1" noChangeArrowheads="1"/>
            </p:cNvSpPr>
            <p:nvPr/>
          </p:nvSpPr>
          <p:spPr bwMode="auto">
            <a:xfrm>
              <a:off x="2573" y="1637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lang="en-US" sz="2000">
                <a:effectLst/>
              </a:endParaRPr>
            </a:p>
          </p:txBody>
        </p:sp>
        <p:sp>
          <p:nvSpPr>
            <p:cNvPr id="2235465" name="Rectangle 73"/>
            <p:cNvSpPr>
              <a:spLocks noChangeAspect="1" noChangeArrowheads="1"/>
            </p:cNvSpPr>
            <p:nvPr/>
          </p:nvSpPr>
          <p:spPr bwMode="auto">
            <a:xfrm>
              <a:off x="2588" y="1637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5466" name="Rectangle 74"/>
            <p:cNvSpPr>
              <a:spLocks noChangeAspect="1" noChangeArrowheads="1"/>
            </p:cNvSpPr>
            <p:nvPr/>
          </p:nvSpPr>
          <p:spPr bwMode="auto">
            <a:xfrm>
              <a:off x="2601" y="1637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5467" name="Rectangle 75"/>
            <p:cNvSpPr>
              <a:spLocks noChangeAspect="1" noChangeArrowheads="1"/>
            </p:cNvSpPr>
            <p:nvPr/>
          </p:nvSpPr>
          <p:spPr bwMode="auto">
            <a:xfrm>
              <a:off x="2684" y="1637"/>
              <a:ext cx="2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5468" name="Rectangle 76"/>
            <p:cNvSpPr>
              <a:spLocks noChangeAspect="1" noChangeArrowheads="1"/>
            </p:cNvSpPr>
            <p:nvPr/>
          </p:nvSpPr>
          <p:spPr bwMode="auto">
            <a:xfrm>
              <a:off x="2724" y="163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5469" name="Rectangle 77"/>
            <p:cNvSpPr>
              <a:spLocks noChangeAspect="1" noChangeArrowheads="1"/>
            </p:cNvSpPr>
            <p:nvPr/>
          </p:nvSpPr>
          <p:spPr bwMode="auto">
            <a:xfrm>
              <a:off x="2758" y="163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lang="en-US" sz="2000">
                <a:effectLst/>
              </a:endParaRPr>
            </a:p>
          </p:txBody>
        </p:sp>
        <p:sp>
          <p:nvSpPr>
            <p:cNvPr id="2235470" name="Rectangle 78"/>
            <p:cNvSpPr>
              <a:spLocks noChangeAspect="1" noChangeArrowheads="1"/>
            </p:cNvSpPr>
            <p:nvPr/>
          </p:nvSpPr>
          <p:spPr bwMode="auto">
            <a:xfrm>
              <a:off x="3088" y="1637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5471" name="Rectangle 79"/>
            <p:cNvSpPr>
              <a:spLocks noChangeAspect="1" noChangeArrowheads="1"/>
            </p:cNvSpPr>
            <p:nvPr/>
          </p:nvSpPr>
          <p:spPr bwMode="auto">
            <a:xfrm>
              <a:off x="3134" y="163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5472" name="Rectangle 80"/>
            <p:cNvSpPr>
              <a:spLocks noChangeAspect="1" noChangeArrowheads="1"/>
            </p:cNvSpPr>
            <p:nvPr/>
          </p:nvSpPr>
          <p:spPr bwMode="auto">
            <a:xfrm>
              <a:off x="3170" y="1637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5473" name="Rectangle 81"/>
            <p:cNvSpPr>
              <a:spLocks noChangeAspect="1" noChangeArrowheads="1"/>
            </p:cNvSpPr>
            <p:nvPr/>
          </p:nvSpPr>
          <p:spPr bwMode="auto">
            <a:xfrm>
              <a:off x="3187" y="1637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5474" name="Freeform 82"/>
            <p:cNvSpPr>
              <a:spLocks noChangeAspect="1"/>
            </p:cNvSpPr>
            <p:nvPr/>
          </p:nvSpPr>
          <p:spPr bwMode="auto">
            <a:xfrm>
              <a:off x="2548" y="2149"/>
              <a:ext cx="32" cy="32"/>
            </a:xfrm>
            <a:custGeom>
              <a:avLst/>
              <a:gdLst>
                <a:gd name="T0" fmla="*/ 15 w 32"/>
                <a:gd name="T1" fmla="*/ 32 h 32"/>
                <a:gd name="T2" fmla="*/ 19 w 32"/>
                <a:gd name="T3" fmla="*/ 32 h 32"/>
                <a:gd name="T4" fmla="*/ 21 w 32"/>
                <a:gd name="T5" fmla="*/ 32 h 32"/>
                <a:gd name="T6" fmla="*/ 23 w 32"/>
                <a:gd name="T7" fmla="*/ 30 h 32"/>
                <a:gd name="T8" fmla="*/ 25 w 32"/>
                <a:gd name="T9" fmla="*/ 28 h 32"/>
                <a:gd name="T10" fmla="*/ 27 w 32"/>
                <a:gd name="T11" fmla="*/ 28 h 32"/>
                <a:gd name="T12" fmla="*/ 28 w 32"/>
                <a:gd name="T13" fmla="*/ 26 h 32"/>
                <a:gd name="T14" fmla="*/ 30 w 32"/>
                <a:gd name="T15" fmla="*/ 22 h 32"/>
                <a:gd name="T16" fmla="*/ 30 w 32"/>
                <a:gd name="T17" fmla="*/ 21 h 32"/>
                <a:gd name="T18" fmla="*/ 32 w 32"/>
                <a:gd name="T19" fmla="*/ 19 h 32"/>
                <a:gd name="T20" fmla="*/ 32 w 32"/>
                <a:gd name="T21" fmla="*/ 17 h 32"/>
                <a:gd name="T22" fmla="*/ 32 w 32"/>
                <a:gd name="T23" fmla="*/ 13 h 32"/>
                <a:gd name="T24" fmla="*/ 30 w 32"/>
                <a:gd name="T25" fmla="*/ 11 h 32"/>
                <a:gd name="T26" fmla="*/ 30 w 32"/>
                <a:gd name="T27" fmla="*/ 9 h 32"/>
                <a:gd name="T28" fmla="*/ 28 w 32"/>
                <a:gd name="T29" fmla="*/ 7 h 32"/>
                <a:gd name="T30" fmla="*/ 27 w 32"/>
                <a:gd name="T31" fmla="*/ 5 h 32"/>
                <a:gd name="T32" fmla="*/ 25 w 32"/>
                <a:gd name="T33" fmla="*/ 3 h 32"/>
                <a:gd name="T34" fmla="*/ 23 w 32"/>
                <a:gd name="T35" fmla="*/ 1 h 32"/>
                <a:gd name="T36" fmla="*/ 21 w 32"/>
                <a:gd name="T37" fmla="*/ 1 h 32"/>
                <a:gd name="T38" fmla="*/ 19 w 32"/>
                <a:gd name="T39" fmla="*/ 0 h 32"/>
                <a:gd name="T40" fmla="*/ 15 w 32"/>
                <a:gd name="T41" fmla="*/ 0 h 32"/>
                <a:gd name="T42" fmla="*/ 13 w 32"/>
                <a:gd name="T43" fmla="*/ 0 h 32"/>
                <a:gd name="T44" fmla="*/ 11 w 32"/>
                <a:gd name="T45" fmla="*/ 1 h 32"/>
                <a:gd name="T46" fmla="*/ 9 w 32"/>
                <a:gd name="T47" fmla="*/ 1 h 32"/>
                <a:gd name="T48" fmla="*/ 5 w 32"/>
                <a:gd name="T49" fmla="*/ 3 h 32"/>
                <a:gd name="T50" fmla="*/ 5 w 32"/>
                <a:gd name="T51" fmla="*/ 5 h 32"/>
                <a:gd name="T52" fmla="*/ 4 w 32"/>
                <a:gd name="T53" fmla="*/ 7 h 32"/>
                <a:gd name="T54" fmla="*/ 2 w 32"/>
                <a:gd name="T55" fmla="*/ 9 h 32"/>
                <a:gd name="T56" fmla="*/ 0 w 32"/>
                <a:gd name="T57" fmla="*/ 11 h 32"/>
                <a:gd name="T58" fmla="*/ 0 w 32"/>
                <a:gd name="T59" fmla="*/ 13 h 32"/>
                <a:gd name="T60" fmla="*/ 0 w 32"/>
                <a:gd name="T61" fmla="*/ 17 h 32"/>
                <a:gd name="T62" fmla="*/ 0 w 32"/>
                <a:gd name="T63" fmla="*/ 19 h 32"/>
                <a:gd name="T64" fmla="*/ 0 w 32"/>
                <a:gd name="T65" fmla="*/ 21 h 32"/>
                <a:gd name="T66" fmla="*/ 2 w 32"/>
                <a:gd name="T67" fmla="*/ 22 h 32"/>
                <a:gd name="T68" fmla="*/ 4 w 32"/>
                <a:gd name="T69" fmla="*/ 26 h 32"/>
                <a:gd name="T70" fmla="*/ 5 w 32"/>
                <a:gd name="T71" fmla="*/ 28 h 32"/>
                <a:gd name="T72" fmla="*/ 5 w 32"/>
                <a:gd name="T73" fmla="*/ 28 h 32"/>
                <a:gd name="T74" fmla="*/ 9 w 32"/>
                <a:gd name="T75" fmla="*/ 30 h 32"/>
                <a:gd name="T76" fmla="*/ 11 w 32"/>
                <a:gd name="T77" fmla="*/ 32 h 32"/>
                <a:gd name="T78" fmla="*/ 13 w 32"/>
                <a:gd name="T79" fmla="*/ 32 h 32"/>
                <a:gd name="T80" fmla="*/ 15 w 32"/>
                <a:gd name="T81" fmla="*/ 32 h 32"/>
                <a:gd name="T82" fmla="*/ 15 w 32"/>
                <a:gd name="T8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8" y="26"/>
                  </a:lnTo>
                  <a:lnTo>
                    <a:pt x="30" y="22"/>
                  </a:lnTo>
                  <a:lnTo>
                    <a:pt x="30" y="21"/>
                  </a:lnTo>
                  <a:lnTo>
                    <a:pt x="32" y="19"/>
                  </a:lnTo>
                  <a:lnTo>
                    <a:pt x="32" y="17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28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5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9" y="30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5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75" name="Freeform 83"/>
            <p:cNvSpPr>
              <a:spLocks noChangeAspect="1"/>
            </p:cNvSpPr>
            <p:nvPr/>
          </p:nvSpPr>
          <p:spPr bwMode="auto">
            <a:xfrm>
              <a:off x="3130" y="2149"/>
              <a:ext cx="33" cy="32"/>
            </a:xfrm>
            <a:custGeom>
              <a:avLst/>
              <a:gdLst>
                <a:gd name="T0" fmla="*/ 15 w 33"/>
                <a:gd name="T1" fmla="*/ 32 h 32"/>
                <a:gd name="T2" fmla="*/ 19 w 33"/>
                <a:gd name="T3" fmla="*/ 32 h 32"/>
                <a:gd name="T4" fmla="*/ 21 w 33"/>
                <a:gd name="T5" fmla="*/ 32 h 32"/>
                <a:gd name="T6" fmla="*/ 23 w 33"/>
                <a:gd name="T7" fmla="*/ 30 h 32"/>
                <a:gd name="T8" fmla="*/ 25 w 33"/>
                <a:gd name="T9" fmla="*/ 28 h 32"/>
                <a:gd name="T10" fmla="*/ 27 w 33"/>
                <a:gd name="T11" fmla="*/ 28 h 32"/>
                <a:gd name="T12" fmla="*/ 29 w 33"/>
                <a:gd name="T13" fmla="*/ 26 h 32"/>
                <a:gd name="T14" fmla="*/ 31 w 33"/>
                <a:gd name="T15" fmla="*/ 22 h 32"/>
                <a:gd name="T16" fmla="*/ 31 w 33"/>
                <a:gd name="T17" fmla="*/ 21 h 32"/>
                <a:gd name="T18" fmla="*/ 33 w 33"/>
                <a:gd name="T19" fmla="*/ 19 h 32"/>
                <a:gd name="T20" fmla="*/ 33 w 33"/>
                <a:gd name="T21" fmla="*/ 17 h 32"/>
                <a:gd name="T22" fmla="*/ 33 w 33"/>
                <a:gd name="T23" fmla="*/ 13 h 32"/>
                <a:gd name="T24" fmla="*/ 31 w 33"/>
                <a:gd name="T25" fmla="*/ 11 h 32"/>
                <a:gd name="T26" fmla="*/ 31 w 33"/>
                <a:gd name="T27" fmla="*/ 9 h 32"/>
                <a:gd name="T28" fmla="*/ 29 w 33"/>
                <a:gd name="T29" fmla="*/ 7 h 32"/>
                <a:gd name="T30" fmla="*/ 27 w 33"/>
                <a:gd name="T31" fmla="*/ 5 h 32"/>
                <a:gd name="T32" fmla="*/ 25 w 33"/>
                <a:gd name="T33" fmla="*/ 3 h 32"/>
                <a:gd name="T34" fmla="*/ 23 w 33"/>
                <a:gd name="T35" fmla="*/ 1 h 32"/>
                <a:gd name="T36" fmla="*/ 21 w 33"/>
                <a:gd name="T37" fmla="*/ 1 h 32"/>
                <a:gd name="T38" fmla="*/ 19 w 33"/>
                <a:gd name="T39" fmla="*/ 0 h 32"/>
                <a:gd name="T40" fmla="*/ 17 w 33"/>
                <a:gd name="T41" fmla="*/ 0 h 32"/>
                <a:gd name="T42" fmla="*/ 13 w 33"/>
                <a:gd name="T43" fmla="*/ 0 h 32"/>
                <a:gd name="T44" fmla="*/ 11 w 33"/>
                <a:gd name="T45" fmla="*/ 1 h 32"/>
                <a:gd name="T46" fmla="*/ 10 w 33"/>
                <a:gd name="T47" fmla="*/ 1 h 32"/>
                <a:gd name="T48" fmla="*/ 8 w 33"/>
                <a:gd name="T49" fmla="*/ 3 h 32"/>
                <a:gd name="T50" fmla="*/ 6 w 33"/>
                <a:gd name="T51" fmla="*/ 5 h 32"/>
                <a:gd name="T52" fmla="*/ 4 w 33"/>
                <a:gd name="T53" fmla="*/ 7 h 32"/>
                <a:gd name="T54" fmla="*/ 2 w 33"/>
                <a:gd name="T55" fmla="*/ 9 h 32"/>
                <a:gd name="T56" fmla="*/ 2 w 33"/>
                <a:gd name="T57" fmla="*/ 11 h 32"/>
                <a:gd name="T58" fmla="*/ 0 w 33"/>
                <a:gd name="T59" fmla="*/ 13 h 32"/>
                <a:gd name="T60" fmla="*/ 0 w 33"/>
                <a:gd name="T61" fmla="*/ 17 h 32"/>
                <a:gd name="T62" fmla="*/ 0 w 33"/>
                <a:gd name="T63" fmla="*/ 19 h 32"/>
                <a:gd name="T64" fmla="*/ 2 w 33"/>
                <a:gd name="T65" fmla="*/ 21 h 32"/>
                <a:gd name="T66" fmla="*/ 2 w 33"/>
                <a:gd name="T67" fmla="*/ 22 h 32"/>
                <a:gd name="T68" fmla="*/ 4 w 33"/>
                <a:gd name="T69" fmla="*/ 26 h 32"/>
                <a:gd name="T70" fmla="*/ 6 w 33"/>
                <a:gd name="T71" fmla="*/ 28 h 32"/>
                <a:gd name="T72" fmla="*/ 8 w 33"/>
                <a:gd name="T73" fmla="*/ 28 h 32"/>
                <a:gd name="T74" fmla="*/ 10 w 33"/>
                <a:gd name="T75" fmla="*/ 30 h 32"/>
                <a:gd name="T76" fmla="*/ 11 w 33"/>
                <a:gd name="T77" fmla="*/ 32 h 32"/>
                <a:gd name="T78" fmla="*/ 13 w 33"/>
                <a:gd name="T79" fmla="*/ 32 h 32"/>
                <a:gd name="T80" fmla="*/ 17 w 33"/>
                <a:gd name="T81" fmla="*/ 32 h 32"/>
                <a:gd name="T82" fmla="*/ 17 w 33"/>
                <a:gd name="T83" fmla="*/ 32 h 32"/>
                <a:gd name="T84" fmla="*/ 15 w 33"/>
                <a:gd name="T8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32">
                  <a:moveTo>
                    <a:pt x="15" y="32"/>
                  </a:moveTo>
                  <a:lnTo>
                    <a:pt x="19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31" y="22"/>
                  </a:lnTo>
                  <a:lnTo>
                    <a:pt x="31" y="21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3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7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76" name="Rectangle 84"/>
            <p:cNvSpPr>
              <a:spLocks noChangeAspect="1" noChangeArrowheads="1"/>
            </p:cNvSpPr>
            <p:nvPr/>
          </p:nvSpPr>
          <p:spPr bwMode="auto">
            <a:xfrm>
              <a:off x="2289" y="1637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5477" name="Rectangle 85"/>
            <p:cNvSpPr>
              <a:spLocks noChangeAspect="1" noChangeArrowheads="1"/>
            </p:cNvSpPr>
            <p:nvPr/>
          </p:nvSpPr>
          <p:spPr bwMode="auto">
            <a:xfrm>
              <a:off x="2306" y="163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lang="en-US" sz="2000">
                <a:effectLst/>
              </a:endParaRPr>
            </a:p>
          </p:txBody>
        </p:sp>
        <p:sp>
          <p:nvSpPr>
            <p:cNvPr id="2235478" name="Rectangle 86"/>
            <p:cNvSpPr>
              <a:spLocks noChangeAspect="1" noChangeArrowheads="1"/>
            </p:cNvSpPr>
            <p:nvPr/>
          </p:nvSpPr>
          <p:spPr bwMode="auto">
            <a:xfrm>
              <a:off x="2343" y="1637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5479" name="Rectangle 87"/>
            <p:cNvSpPr>
              <a:spLocks noChangeAspect="1" noChangeArrowheads="1"/>
            </p:cNvSpPr>
            <p:nvPr/>
          </p:nvSpPr>
          <p:spPr bwMode="auto">
            <a:xfrm>
              <a:off x="2377" y="163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5480" name="Rectangle 88"/>
            <p:cNvSpPr>
              <a:spLocks noChangeAspect="1" noChangeArrowheads="1"/>
            </p:cNvSpPr>
            <p:nvPr/>
          </p:nvSpPr>
          <p:spPr bwMode="auto">
            <a:xfrm>
              <a:off x="2414" y="1637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x</a:t>
              </a:r>
              <a:endParaRPr lang="en-US" sz="2000">
                <a:effectLst/>
              </a:endParaRPr>
            </a:p>
          </p:txBody>
        </p:sp>
        <p:sp>
          <p:nvSpPr>
            <p:cNvPr id="2235481" name="Rectangle 89"/>
            <p:cNvSpPr>
              <a:spLocks noChangeAspect="1" noChangeArrowheads="1"/>
            </p:cNvSpPr>
            <p:nvPr/>
          </p:nvSpPr>
          <p:spPr bwMode="auto">
            <a:xfrm>
              <a:off x="2345" y="174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5482" name="Rectangle 90"/>
            <p:cNvSpPr>
              <a:spLocks noChangeAspect="1" noChangeArrowheads="1"/>
            </p:cNvSpPr>
            <p:nvPr/>
          </p:nvSpPr>
          <p:spPr bwMode="auto">
            <a:xfrm>
              <a:off x="2345" y="183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483" name="Rectangle 91"/>
            <p:cNvSpPr>
              <a:spLocks noChangeAspect="1" noChangeArrowheads="1"/>
            </p:cNvSpPr>
            <p:nvPr/>
          </p:nvSpPr>
          <p:spPr bwMode="auto">
            <a:xfrm>
              <a:off x="2345" y="1932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484" name="Rectangle 92"/>
            <p:cNvSpPr>
              <a:spLocks noChangeAspect="1" noChangeArrowheads="1"/>
            </p:cNvSpPr>
            <p:nvPr/>
          </p:nvSpPr>
          <p:spPr bwMode="auto">
            <a:xfrm>
              <a:off x="2287" y="241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485" name="Rectangle 93"/>
            <p:cNvSpPr>
              <a:spLocks noChangeAspect="1" noChangeArrowheads="1"/>
            </p:cNvSpPr>
            <p:nvPr/>
          </p:nvSpPr>
          <p:spPr bwMode="auto">
            <a:xfrm>
              <a:off x="2322" y="241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5486" name="Rectangle 94"/>
            <p:cNvSpPr>
              <a:spLocks noChangeAspect="1" noChangeArrowheads="1"/>
            </p:cNvSpPr>
            <p:nvPr/>
          </p:nvSpPr>
          <p:spPr bwMode="auto">
            <a:xfrm>
              <a:off x="2358" y="2411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487" name="Rectangle 95"/>
            <p:cNvSpPr>
              <a:spLocks noChangeAspect="1" noChangeArrowheads="1"/>
            </p:cNvSpPr>
            <p:nvPr/>
          </p:nvSpPr>
          <p:spPr bwMode="auto">
            <a:xfrm>
              <a:off x="2393" y="2411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488" name="Rectangle 96"/>
            <p:cNvSpPr>
              <a:spLocks noChangeAspect="1" noChangeArrowheads="1"/>
            </p:cNvSpPr>
            <p:nvPr/>
          </p:nvSpPr>
          <p:spPr bwMode="auto">
            <a:xfrm>
              <a:off x="2287" y="250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489" name="Rectangle 97"/>
            <p:cNvSpPr>
              <a:spLocks noChangeAspect="1" noChangeArrowheads="1"/>
            </p:cNvSpPr>
            <p:nvPr/>
          </p:nvSpPr>
          <p:spPr bwMode="auto">
            <a:xfrm>
              <a:off x="2322" y="250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5490" name="Rectangle 98"/>
            <p:cNvSpPr>
              <a:spLocks noChangeAspect="1" noChangeArrowheads="1"/>
            </p:cNvSpPr>
            <p:nvPr/>
          </p:nvSpPr>
          <p:spPr bwMode="auto">
            <a:xfrm>
              <a:off x="2358" y="2507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491" name="Rectangle 99"/>
            <p:cNvSpPr>
              <a:spLocks noChangeAspect="1" noChangeArrowheads="1"/>
            </p:cNvSpPr>
            <p:nvPr/>
          </p:nvSpPr>
          <p:spPr bwMode="auto">
            <a:xfrm>
              <a:off x="2393" y="2507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492" name="Rectangle 100"/>
            <p:cNvSpPr>
              <a:spLocks noChangeAspect="1" noChangeArrowheads="1"/>
            </p:cNvSpPr>
            <p:nvPr/>
          </p:nvSpPr>
          <p:spPr bwMode="auto">
            <a:xfrm>
              <a:off x="2287" y="260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493" name="Rectangle 101"/>
            <p:cNvSpPr>
              <a:spLocks noChangeAspect="1" noChangeArrowheads="1"/>
            </p:cNvSpPr>
            <p:nvPr/>
          </p:nvSpPr>
          <p:spPr bwMode="auto">
            <a:xfrm>
              <a:off x="2322" y="260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5494" name="Rectangle 102"/>
            <p:cNvSpPr>
              <a:spLocks noChangeAspect="1" noChangeArrowheads="1"/>
            </p:cNvSpPr>
            <p:nvPr/>
          </p:nvSpPr>
          <p:spPr bwMode="auto">
            <a:xfrm>
              <a:off x="2358" y="2603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495" name="Rectangle 103"/>
            <p:cNvSpPr>
              <a:spLocks noChangeAspect="1" noChangeArrowheads="1"/>
            </p:cNvSpPr>
            <p:nvPr/>
          </p:nvSpPr>
          <p:spPr bwMode="auto">
            <a:xfrm>
              <a:off x="2393" y="2603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 sz="2000">
                <a:effectLst/>
              </a:endParaRPr>
            </a:p>
          </p:txBody>
        </p:sp>
        <p:sp>
          <p:nvSpPr>
            <p:cNvPr id="2235496" name="Freeform 104"/>
            <p:cNvSpPr>
              <a:spLocks noChangeAspect="1"/>
            </p:cNvSpPr>
            <p:nvPr/>
          </p:nvSpPr>
          <p:spPr bwMode="auto">
            <a:xfrm>
              <a:off x="2358" y="2058"/>
              <a:ext cx="12" cy="12"/>
            </a:xfrm>
            <a:custGeom>
              <a:avLst/>
              <a:gdLst>
                <a:gd name="T0" fmla="*/ 6 w 12"/>
                <a:gd name="T1" fmla="*/ 12 h 12"/>
                <a:gd name="T2" fmla="*/ 8 w 12"/>
                <a:gd name="T3" fmla="*/ 12 h 12"/>
                <a:gd name="T4" fmla="*/ 8 w 12"/>
                <a:gd name="T5" fmla="*/ 12 h 12"/>
                <a:gd name="T6" fmla="*/ 8 w 12"/>
                <a:gd name="T7" fmla="*/ 12 h 12"/>
                <a:gd name="T8" fmla="*/ 10 w 12"/>
                <a:gd name="T9" fmla="*/ 12 h 12"/>
                <a:gd name="T10" fmla="*/ 10 w 12"/>
                <a:gd name="T11" fmla="*/ 10 h 12"/>
                <a:gd name="T12" fmla="*/ 12 w 12"/>
                <a:gd name="T13" fmla="*/ 10 h 12"/>
                <a:gd name="T14" fmla="*/ 12 w 12"/>
                <a:gd name="T15" fmla="*/ 10 h 12"/>
                <a:gd name="T16" fmla="*/ 12 w 12"/>
                <a:gd name="T17" fmla="*/ 8 h 12"/>
                <a:gd name="T18" fmla="*/ 12 w 12"/>
                <a:gd name="T19" fmla="*/ 8 h 12"/>
                <a:gd name="T20" fmla="*/ 12 w 12"/>
                <a:gd name="T21" fmla="*/ 6 h 12"/>
                <a:gd name="T22" fmla="*/ 12 w 12"/>
                <a:gd name="T23" fmla="*/ 6 h 12"/>
                <a:gd name="T24" fmla="*/ 12 w 12"/>
                <a:gd name="T25" fmla="*/ 4 h 12"/>
                <a:gd name="T26" fmla="*/ 12 w 12"/>
                <a:gd name="T27" fmla="*/ 4 h 12"/>
                <a:gd name="T28" fmla="*/ 12 w 12"/>
                <a:gd name="T29" fmla="*/ 2 h 12"/>
                <a:gd name="T30" fmla="*/ 10 w 12"/>
                <a:gd name="T31" fmla="*/ 2 h 12"/>
                <a:gd name="T32" fmla="*/ 10 w 12"/>
                <a:gd name="T33" fmla="*/ 2 h 12"/>
                <a:gd name="T34" fmla="*/ 8 w 12"/>
                <a:gd name="T35" fmla="*/ 0 h 12"/>
                <a:gd name="T36" fmla="*/ 8 w 12"/>
                <a:gd name="T37" fmla="*/ 0 h 12"/>
                <a:gd name="T38" fmla="*/ 8 w 12"/>
                <a:gd name="T39" fmla="*/ 0 h 12"/>
                <a:gd name="T40" fmla="*/ 6 w 12"/>
                <a:gd name="T41" fmla="*/ 0 h 12"/>
                <a:gd name="T42" fmla="*/ 6 w 12"/>
                <a:gd name="T43" fmla="*/ 0 h 12"/>
                <a:gd name="T44" fmla="*/ 4 w 12"/>
                <a:gd name="T45" fmla="*/ 0 h 12"/>
                <a:gd name="T46" fmla="*/ 4 w 12"/>
                <a:gd name="T47" fmla="*/ 0 h 12"/>
                <a:gd name="T48" fmla="*/ 2 w 12"/>
                <a:gd name="T49" fmla="*/ 2 h 12"/>
                <a:gd name="T50" fmla="*/ 2 w 12"/>
                <a:gd name="T51" fmla="*/ 2 h 12"/>
                <a:gd name="T52" fmla="*/ 0 w 12"/>
                <a:gd name="T53" fmla="*/ 2 h 12"/>
                <a:gd name="T54" fmla="*/ 0 w 12"/>
                <a:gd name="T55" fmla="*/ 4 h 12"/>
                <a:gd name="T56" fmla="*/ 0 w 12"/>
                <a:gd name="T57" fmla="*/ 4 h 12"/>
                <a:gd name="T58" fmla="*/ 0 w 12"/>
                <a:gd name="T59" fmla="*/ 6 h 12"/>
                <a:gd name="T60" fmla="*/ 0 w 12"/>
                <a:gd name="T61" fmla="*/ 6 h 12"/>
                <a:gd name="T62" fmla="*/ 0 w 12"/>
                <a:gd name="T63" fmla="*/ 8 h 12"/>
                <a:gd name="T64" fmla="*/ 0 w 12"/>
                <a:gd name="T65" fmla="*/ 8 h 12"/>
                <a:gd name="T66" fmla="*/ 0 w 12"/>
                <a:gd name="T67" fmla="*/ 10 h 12"/>
                <a:gd name="T68" fmla="*/ 0 w 12"/>
                <a:gd name="T69" fmla="*/ 10 h 12"/>
                <a:gd name="T70" fmla="*/ 2 w 12"/>
                <a:gd name="T71" fmla="*/ 10 h 12"/>
                <a:gd name="T72" fmla="*/ 2 w 12"/>
                <a:gd name="T73" fmla="*/ 12 h 12"/>
                <a:gd name="T74" fmla="*/ 4 w 12"/>
                <a:gd name="T75" fmla="*/ 12 h 12"/>
                <a:gd name="T76" fmla="*/ 4 w 12"/>
                <a:gd name="T77" fmla="*/ 12 h 12"/>
                <a:gd name="T78" fmla="*/ 6 w 12"/>
                <a:gd name="T79" fmla="*/ 12 h 12"/>
                <a:gd name="T80" fmla="*/ 6 w 12"/>
                <a:gd name="T81" fmla="*/ 12 h 12"/>
                <a:gd name="T82" fmla="*/ 6 w 12"/>
                <a:gd name="T8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97" name="Freeform 105"/>
            <p:cNvSpPr>
              <a:spLocks noChangeAspect="1"/>
            </p:cNvSpPr>
            <p:nvPr/>
          </p:nvSpPr>
          <p:spPr bwMode="auto">
            <a:xfrm>
              <a:off x="2398" y="2058"/>
              <a:ext cx="12" cy="12"/>
            </a:xfrm>
            <a:custGeom>
              <a:avLst/>
              <a:gdLst>
                <a:gd name="T0" fmla="*/ 4 w 12"/>
                <a:gd name="T1" fmla="*/ 12 h 12"/>
                <a:gd name="T2" fmla="*/ 6 w 12"/>
                <a:gd name="T3" fmla="*/ 12 h 12"/>
                <a:gd name="T4" fmla="*/ 8 w 12"/>
                <a:gd name="T5" fmla="*/ 12 h 12"/>
                <a:gd name="T6" fmla="*/ 8 w 12"/>
                <a:gd name="T7" fmla="*/ 12 h 12"/>
                <a:gd name="T8" fmla="*/ 10 w 12"/>
                <a:gd name="T9" fmla="*/ 12 h 12"/>
                <a:gd name="T10" fmla="*/ 10 w 12"/>
                <a:gd name="T11" fmla="*/ 10 h 12"/>
                <a:gd name="T12" fmla="*/ 10 w 12"/>
                <a:gd name="T13" fmla="*/ 10 h 12"/>
                <a:gd name="T14" fmla="*/ 12 w 12"/>
                <a:gd name="T15" fmla="*/ 10 h 12"/>
                <a:gd name="T16" fmla="*/ 12 w 12"/>
                <a:gd name="T17" fmla="*/ 8 h 12"/>
                <a:gd name="T18" fmla="*/ 12 w 12"/>
                <a:gd name="T19" fmla="*/ 8 h 12"/>
                <a:gd name="T20" fmla="*/ 12 w 12"/>
                <a:gd name="T21" fmla="*/ 6 h 12"/>
                <a:gd name="T22" fmla="*/ 12 w 12"/>
                <a:gd name="T23" fmla="*/ 6 h 12"/>
                <a:gd name="T24" fmla="*/ 12 w 12"/>
                <a:gd name="T25" fmla="*/ 4 h 12"/>
                <a:gd name="T26" fmla="*/ 12 w 12"/>
                <a:gd name="T27" fmla="*/ 4 h 12"/>
                <a:gd name="T28" fmla="*/ 10 w 12"/>
                <a:gd name="T29" fmla="*/ 2 h 12"/>
                <a:gd name="T30" fmla="*/ 10 w 12"/>
                <a:gd name="T31" fmla="*/ 2 h 12"/>
                <a:gd name="T32" fmla="*/ 10 w 12"/>
                <a:gd name="T33" fmla="*/ 2 h 12"/>
                <a:gd name="T34" fmla="*/ 8 w 12"/>
                <a:gd name="T35" fmla="*/ 0 h 12"/>
                <a:gd name="T36" fmla="*/ 8 w 12"/>
                <a:gd name="T37" fmla="*/ 0 h 12"/>
                <a:gd name="T38" fmla="*/ 6 w 12"/>
                <a:gd name="T39" fmla="*/ 0 h 12"/>
                <a:gd name="T40" fmla="*/ 6 w 12"/>
                <a:gd name="T41" fmla="*/ 0 h 12"/>
                <a:gd name="T42" fmla="*/ 4 w 12"/>
                <a:gd name="T43" fmla="*/ 0 h 12"/>
                <a:gd name="T44" fmla="*/ 4 w 12"/>
                <a:gd name="T45" fmla="*/ 0 h 12"/>
                <a:gd name="T46" fmla="*/ 2 w 12"/>
                <a:gd name="T47" fmla="*/ 0 h 12"/>
                <a:gd name="T48" fmla="*/ 2 w 12"/>
                <a:gd name="T49" fmla="*/ 2 h 12"/>
                <a:gd name="T50" fmla="*/ 2 w 12"/>
                <a:gd name="T51" fmla="*/ 2 h 12"/>
                <a:gd name="T52" fmla="*/ 0 w 12"/>
                <a:gd name="T53" fmla="*/ 2 h 12"/>
                <a:gd name="T54" fmla="*/ 0 w 12"/>
                <a:gd name="T55" fmla="*/ 4 h 12"/>
                <a:gd name="T56" fmla="*/ 0 w 12"/>
                <a:gd name="T57" fmla="*/ 4 h 12"/>
                <a:gd name="T58" fmla="*/ 0 w 12"/>
                <a:gd name="T59" fmla="*/ 6 h 12"/>
                <a:gd name="T60" fmla="*/ 0 w 12"/>
                <a:gd name="T61" fmla="*/ 6 h 12"/>
                <a:gd name="T62" fmla="*/ 0 w 12"/>
                <a:gd name="T63" fmla="*/ 8 h 12"/>
                <a:gd name="T64" fmla="*/ 0 w 12"/>
                <a:gd name="T65" fmla="*/ 8 h 12"/>
                <a:gd name="T66" fmla="*/ 0 w 12"/>
                <a:gd name="T67" fmla="*/ 10 h 12"/>
                <a:gd name="T68" fmla="*/ 0 w 12"/>
                <a:gd name="T69" fmla="*/ 10 h 12"/>
                <a:gd name="T70" fmla="*/ 2 w 12"/>
                <a:gd name="T71" fmla="*/ 10 h 12"/>
                <a:gd name="T72" fmla="*/ 2 w 12"/>
                <a:gd name="T73" fmla="*/ 12 h 12"/>
                <a:gd name="T74" fmla="*/ 2 w 12"/>
                <a:gd name="T75" fmla="*/ 12 h 12"/>
                <a:gd name="T76" fmla="*/ 4 w 12"/>
                <a:gd name="T77" fmla="*/ 12 h 12"/>
                <a:gd name="T78" fmla="*/ 4 w 12"/>
                <a:gd name="T79" fmla="*/ 12 h 12"/>
                <a:gd name="T80" fmla="*/ 6 w 12"/>
                <a:gd name="T81" fmla="*/ 12 h 12"/>
                <a:gd name="T82" fmla="*/ 6 w 12"/>
                <a:gd name="T83" fmla="*/ 12 h 12"/>
                <a:gd name="T84" fmla="*/ 4 w 12"/>
                <a:gd name="T8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12">
                  <a:moveTo>
                    <a:pt x="4" y="12"/>
                  </a:move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98" name="Freeform 106"/>
            <p:cNvSpPr>
              <a:spLocks noChangeAspect="1"/>
            </p:cNvSpPr>
            <p:nvPr/>
          </p:nvSpPr>
          <p:spPr bwMode="auto">
            <a:xfrm>
              <a:off x="2318" y="2058"/>
              <a:ext cx="11" cy="12"/>
            </a:xfrm>
            <a:custGeom>
              <a:avLst/>
              <a:gdLst>
                <a:gd name="T0" fmla="*/ 6 w 11"/>
                <a:gd name="T1" fmla="*/ 12 h 12"/>
                <a:gd name="T2" fmla="*/ 8 w 11"/>
                <a:gd name="T3" fmla="*/ 12 h 12"/>
                <a:gd name="T4" fmla="*/ 8 w 11"/>
                <a:gd name="T5" fmla="*/ 12 h 12"/>
                <a:gd name="T6" fmla="*/ 9 w 11"/>
                <a:gd name="T7" fmla="*/ 12 h 12"/>
                <a:gd name="T8" fmla="*/ 9 w 11"/>
                <a:gd name="T9" fmla="*/ 12 h 12"/>
                <a:gd name="T10" fmla="*/ 9 w 11"/>
                <a:gd name="T11" fmla="*/ 10 h 12"/>
                <a:gd name="T12" fmla="*/ 11 w 11"/>
                <a:gd name="T13" fmla="*/ 10 h 12"/>
                <a:gd name="T14" fmla="*/ 11 w 11"/>
                <a:gd name="T15" fmla="*/ 10 h 12"/>
                <a:gd name="T16" fmla="*/ 11 w 11"/>
                <a:gd name="T17" fmla="*/ 8 h 12"/>
                <a:gd name="T18" fmla="*/ 11 w 11"/>
                <a:gd name="T19" fmla="*/ 8 h 12"/>
                <a:gd name="T20" fmla="*/ 11 w 11"/>
                <a:gd name="T21" fmla="*/ 6 h 12"/>
                <a:gd name="T22" fmla="*/ 11 w 11"/>
                <a:gd name="T23" fmla="*/ 6 h 12"/>
                <a:gd name="T24" fmla="*/ 11 w 11"/>
                <a:gd name="T25" fmla="*/ 4 h 12"/>
                <a:gd name="T26" fmla="*/ 11 w 11"/>
                <a:gd name="T27" fmla="*/ 4 h 12"/>
                <a:gd name="T28" fmla="*/ 11 w 11"/>
                <a:gd name="T29" fmla="*/ 2 h 12"/>
                <a:gd name="T30" fmla="*/ 9 w 11"/>
                <a:gd name="T31" fmla="*/ 2 h 12"/>
                <a:gd name="T32" fmla="*/ 9 w 11"/>
                <a:gd name="T33" fmla="*/ 2 h 12"/>
                <a:gd name="T34" fmla="*/ 9 w 11"/>
                <a:gd name="T35" fmla="*/ 0 h 12"/>
                <a:gd name="T36" fmla="*/ 8 w 11"/>
                <a:gd name="T37" fmla="*/ 0 h 12"/>
                <a:gd name="T38" fmla="*/ 8 w 11"/>
                <a:gd name="T39" fmla="*/ 0 h 12"/>
                <a:gd name="T40" fmla="*/ 6 w 11"/>
                <a:gd name="T41" fmla="*/ 0 h 12"/>
                <a:gd name="T42" fmla="*/ 6 w 11"/>
                <a:gd name="T43" fmla="*/ 0 h 12"/>
                <a:gd name="T44" fmla="*/ 4 w 11"/>
                <a:gd name="T45" fmla="*/ 0 h 12"/>
                <a:gd name="T46" fmla="*/ 4 w 11"/>
                <a:gd name="T47" fmla="*/ 0 h 12"/>
                <a:gd name="T48" fmla="*/ 2 w 11"/>
                <a:gd name="T49" fmla="*/ 2 h 12"/>
                <a:gd name="T50" fmla="*/ 2 w 11"/>
                <a:gd name="T51" fmla="*/ 2 h 12"/>
                <a:gd name="T52" fmla="*/ 2 w 11"/>
                <a:gd name="T53" fmla="*/ 2 h 12"/>
                <a:gd name="T54" fmla="*/ 0 w 11"/>
                <a:gd name="T55" fmla="*/ 4 h 12"/>
                <a:gd name="T56" fmla="*/ 0 w 11"/>
                <a:gd name="T57" fmla="*/ 4 h 12"/>
                <a:gd name="T58" fmla="*/ 0 w 11"/>
                <a:gd name="T59" fmla="*/ 6 h 12"/>
                <a:gd name="T60" fmla="*/ 0 w 11"/>
                <a:gd name="T61" fmla="*/ 6 h 12"/>
                <a:gd name="T62" fmla="*/ 0 w 11"/>
                <a:gd name="T63" fmla="*/ 8 h 12"/>
                <a:gd name="T64" fmla="*/ 0 w 11"/>
                <a:gd name="T65" fmla="*/ 8 h 12"/>
                <a:gd name="T66" fmla="*/ 0 w 11"/>
                <a:gd name="T67" fmla="*/ 10 h 12"/>
                <a:gd name="T68" fmla="*/ 2 w 11"/>
                <a:gd name="T69" fmla="*/ 10 h 12"/>
                <a:gd name="T70" fmla="*/ 2 w 11"/>
                <a:gd name="T71" fmla="*/ 10 h 12"/>
                <a:gd name="T72" fmla="*/ 2 w 11"/>
                <a:gd name="T73" fmla="*/ 12 h 12"/>
                <a:gd name="T74" fmla="*/ 4 w 11"/>
                <a:gd name="T75" fmla="*/ 12 h 12"/>
                <a:gd name="T76" fmla="*/ 4 w 11"/>
                <a:gd name="T77" fmla="*/ 12 h 12"/>
                <a:gd name="T78" fmla="*/ 6 w 11"/>
                <a:gd name="T79" fmla="*/ 12 h 12"/>
                <a:gd name="T80" fmla="*/ 6 w 11"/>
                <a:gd name="T81" fmla="*/ 12 h 12"/>
                <a:gd name="T82" fmla="*/ 6 w 11"/>
                <a:gd name="T8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499" name="Freeform 107"/>
            <p:cNvSpPr>
              <a:spLocks noChangeAspect="1"/>
            </p:cNvSpPr>
            <p:nvPr/>
          </p:nvSpPr>
          <p:spPr bwMode="auto">
            <a:xfrm>
              <a:off x="2747" y="1007"/>
              <a:ext cx="11" cy="13"/>
            </a:xfrm>
            <a:custGeom>
              <a:avLst/>
              <a:gdLst>
                <a:gd name="T0" fmla="*/ 6 w 11"/>
                <a:gd name="T1" fmla="*/ 11 h 13"/>
                <a:gd name="T2" fmla="*/ 8 w 11"/>
                <a:gd name="T3" fmla="*/ 13 h 13"/>
                <a:gd name="T4" fmla="*/ 8 w 11"/>
                <a:gd name="T5" fmla="*/ 13 h 13"/>
                <a:gd name="T6" fmla="*/ 8 w 11"/>
                <a:gd name="T7" fmla="*/ 11 h 13"/>
                <a:gd name="T8" fmla="*/ 9 w 11"/>
                <a:gd name="T9" fmla="*/ 11 h 13"/>
                <a:gd name="T10" fmla="*/ 9 w 11"/>
                <a:gd name="T11" fmla="*/ 11 h 13"/>
                <a:gd name="T12" fmla="*/ 11 w 11"/>
                <a:gd name="T13" fmla="*/ 9 h 13"/>
                <a:gd name="T14" fmla="*/ 11 w 11"/>
                <a:gd name="T15" fmla="*/ 9 h 13"/>
                <a:gd name="T16" fmla="*/ 11 w 11"/>
                <a:gd name="T17" fmla="*/ 9 h 13"/>
                <a:gd name="T18" fmla="*/ 11 w 11"/>
                <a:gd name="T19" fmla="*/ 7 h 13"/>
                <a:gd name="T20" fmla="*/ 11 w 11"/>
                <a:gd name="T21" fmla="*/ 7 h 13"/>
                <a:gd name="T22" fmla="*/ 11 w 11"/>
                <a:gd name="T23" fmla="*/ 6 h 13"/>
                <a:gd name="T24" fmla="*/ 11 w 11"/>
                <a:gd name="T25" fmla="*/ 6 h 13"/>
                <a:gd name="T26" fmla="*/ 11 w 11"/>
                <a:gd name="T27" fmla="*/ 4 h 13"/>
                <a:gd name="T28" fmla="*/ 11 w 11"/>
                <a:gd name="T29" fmla="*/ 4 h 13"/>
                <a:gd name="T30" fmla="*/ 9 w 11"/>
                <a:gd name="T31" fmla="*/ 2 h 13"/>
                <a:gd name="T32" fmla="*/ 9 w 11"/>
                <a:gd name="T33" fmla="*/ 2 h 13"/>
                <a:gd name="T34" fmla="*/ 8 w 11"/>
                <a:gd name="T35" fmla="*/ 2 h 13"/>
                <a:gd name="T36" fmla="*/ 8 w 11"/>
                <a:gd name="T37" fmla="*/ 2 h 13"/>
                <a:gd name="T38" fmla="*/ 8 w 11"/>
                <a:gd name="T39" fmla="*/ 0 h 13"/>
                <a:gd name="T40" fmla="*/ 6 w 11"/>
                <a:gd name="T41" fmla="*/ 0 h 13"/>
                <a:gd name="T42" fmla="*/ 6 w 11"/>
                <a:gd name="T43" fmla="*/ 0 h 13"/>
                <a:gd name="T44" fmla="*/ 4 w 11"/>
                <a:gd name="T45" fmla="*/ 2 h 13"/>
                <a:gd name="T46" fmla="*/ 4 w 11"/>
                <a:gd name="T47" fmla="*/ 2 h 13"/>
                <a:gd name="T48" fmla="*/ 2 w 11"/>
                <a:gd name="T49" fmla="*/ 2 h 13"/>
                <a:gd name="T50" fmla="*/ 2 w 11"/>
                <a:gd name="T51" fmla="*/ 2 h 13"/>
                <a:gd name="T52" fmla="*/ 0 w 11"/>
                <a:gd name="T53" fmla="*/ 4 h 13"/>
                <a:gd name="T54" fmla="*/ 0 w 11"/>
                <a:gd name="T55" fmla="*/ 4 h 13"/>
                <a:gd name="T56" fmla="*/ 0 w 11"/>
                <a:gd name="T57" fmla="*/ 6 h 13"/>
                <a:gd name="T58" fmla="*/ 0 w 11"/>
                <a:gd name="T59" fmla="*/ 6 h 13"/>
                <a:gd name="T60" fmla="*/ 0 w 11"/>
                <a:gd name="T61" fmla="*/ 7 h 13"/>
                <a:gd name="T62" fmla="*/ 0 w 11"/>
                <a:gd name="T63" fmla="*/ 7 h 13"/>
                <a:gd name="T64" fmla="*/ 0 w 11"/>
                <a:gd name="T65" fmla="*/ 9 h 13"/>
                <a:gd name="T66" fmla="*/ 0 w 11"/>
                <a:gd name="T67" fmla="*/ 9 h 13"/>
                <a:gd name="T68" fmla="*/ 0 w 11"/>
                <a:gd name="T69" fmla="*/ 9 h 13"/>
                <a:gd name="T70" fmla="*/ 2 w 11"/>
                <a:gd name="T71" fmla="*/ 11 h 13"/>
                <a:gd name="T72" fmla="*/ 2 w 11"/>
                <a:gd name="T73" fmla="*/ 11 h 13"/>
                <a:gd name="T74" fmla="*/ 4 w 11"/>
                <a:gd name="T75" fmla="*/ 11 h 13"/>
                <a:gd name="T76" fmla="*/ 4 w 11"/>
                <a:gd name="T77" fmla="*/ 13 h 13"/>
                <a:gd name="T78" fmla="*/ 6 w 11"/>
                <a:gd name="T79" fmla="*/ 13 h 13"/>
                <a:gd name="T80" fmla="*/ 6 w 11"/>
                <a:gd name="T81" fmla="*/ 13 h 13"/>
                <a:gd name="T82" fmla="*/ 6 w 11"/>
                <a:gd name="T83" fmla="*/ 13 h 13"/>
                <a:gd name="T84" fmla="*/ 6 w 11"/>
                <a:gd name="T8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13">
                  <a:moveTo>
                    <a:pt x="6" y="11"/>
                  </a:moveTo>
                  <a:lnTo>
                    <a:pt x="8" y="13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0" name="Freeform 108"/>
            <p:cNvSpPr>
              <a:spLocks noChangeAspect="1"/>
            </p:cNvSpPr>
            <p:nvPr/>
          </p:nvSpPr>
          <p:spPr bwMode="auto">
            <a:xfrm>
              <a:off x="2787" y="1007"/>
              <a:ext cx="12" cy="13"/>
            </a:xfrm>
            <a:custGeom>
              <a:avLst/>
              <a:gdLst>
                <a:gd name="T0" fmla="*/ 4 w 12"/>
                <a:gd name="T1" fmla="*/ 11 h 13"/>
                <a:gd name="T2" fmla="*/ 6 w 12"/>
                <a:gd name="T3" fmla="*/ 13 h 13"/>
                <a:gd name="T4" fmla="*/ 8 w 12"/>
                <a:gd name="T5" fmla="*/ 13 h 13"/>
                <a:gd name="T6" fmla="*/ 8 w 12"/>
                <a:gd name="T7" fmla="*/ 11 h 13"/>
                <a:gd name="T8" fmla="*/ 10 w 12"/>
                <a:gd name="T9" fmla="*/ 11 h 13"/>
                <a:gd name="T10" fmla="*/ 10 w 12"/>
                <a:gd name="T11" fmla="*/ 11 h 13"/>
                <a:gd name="T12" fmla="*/ 10 w 12"/>
                <a:gd name="T13" fmla="*/ 9 h 13"/>
                <a:gd name="T14" fmla="*/ 12 w 12"/>
                <a:gd name="T15" fmla="*/ 9 h 13"/>
                <a:gd name="T16" fmla="*/ 12 w 12"/>
                <a:gd name="T17" fmla="*/ 9 h 13"/>
                <a:gd name="T18" fmla="*/ 12 w 12"/>
                <a:gd name="T19" fmla="*/ 7 h 13"/>
                <a:gd name="T20" fmla="*/ 12 w 12"/>
                <a:gd name="T21" fmla="*/ 7 h 13"/>
                <a:gd name="T22" fmla="*/ 12 w 12"/>
                <a:gd name="T23" fmla="*/ 6 h 13"/>
                <a:gd name="T24" fmla="*/ 12 w 12"/>
                <a:gd name="T25" fmla="*/ 6 h 13"/>
                <a:gd name="T26" fmla="*/ 12 w 12"/>
                <a:gd name="T27" fmla="*/ 4 h 13"/>
                <a:gd name="T28" fmla="*/ 10 w 12"/>
                <a:gd name="T29" fmla="*/ 4 h 13"/>
                <a:gd name="T30" fmla="*/ 10 w 12"/>
                <a:gd name="T31" fmla="*/ 2 h 13"/>
                <a:gd name="T32" fmla="*/ 10 w 12"/>
                <a:gd name="T33" fmla="*/ 2 h 13"/>
                <a:gd name="T34" fmla="*/ 8 w 12"/>
                <a:gd name="T35" fmla="*/ 2 h 13"/>
                <a:gd name="T36" fmla="*/ 8 w 12"/>
                <a:gd name="T37" fmla="*/ 2 h 13"/>
                <a:gd name="T38" fmla="*/ 6 w 12"/>
                <a:gd name="T39" fmla="*/ 0 h 13"/>
                <a:gd name="T40" fmla="*/ 6 w 12"/>
                <a:gd name="T41" fmla="*/ 0 h 13"/>
                <a:gd name="T42" fmla="*/ 4 w 12"/>
                <a:gd name="T43" fmla="*/ 0 h 13"/>
                <a:gd name="T44" fmla="*/ 4 w 12"/>
                <a:gd name="T45" fmla="*/ 2 h 13"/>
                <a:gd name="T46" fmla="*/ 2 w 12"/>
                <a:gd name="T47" fmla="*/ 2 h 13"/>
                <a:gd name="T48" fmla="*/ 2 w 12"/>
                <a:gd name="T49" fmla="*/ 2 h 13"/>
                <a:gd name="T50" fmla="*/ 2 w 12"/>
                <a:gd name="T51" fmla="*/ 2 h 13"/>
                <a:gd name="T52" fmla="*/ 0 w 12"/>
                <a:gd name="T53" fmla="*/ 4 h 13"/>
                <a:gd name="T54" fmla="*/ 0 w 12"/>
                <a:gd name="T55" fmla="*/ 4 h 13"/>
                <a:gd name="T56" fmla="*/ 0 w 12"/>
                <a:gd name="T57" fmla="*/ 6 h 13"/>
                <a:gd name="T58" fmla="*/ 0 w 12"/>
                <a:gd name="T59" fmla="*/ 6 h 13"/>
                <a:gd name="T60" fmla="*/ 0 w 12"/>
                <a:gd name="T61" fmla="*/ 7 h 13"/>
                <a:gd name="T62" fmla="*/ 0 w 12"/>
                <a:gd name="T63" fmla="*/ 7 h 13"/>
                <a:gd name="T64" fmla="*/ 0 w 12"/>
                <a:gd name="T65" fmla="*/ 9 h 13"/>
                <a:gd name="T66" fmla="*/ 0 w 12"/>
                <a:gd name="T67" fmla="*/ 9 h 13"/>
                <a:gd name="T68" fmla="*/ 0 w 12"/>
                <a:gd name="T69" fmla="*/ 9 h 13"/>
                <a:gd name="T70" fmla="*/ 2 w 12"/>
                <a:gd name="T71" fmla="*/ 11 h 13"/>
                <a:gd name="T72" fmla="*/ 2 w 12"/>
                <a:gd name="T73" fmla="*/ 11 h 13"/>
                <a:gd name="T74" fmla="*/ 2 w 12"/>
                <a:gd name="T75" fmla="*/ 11 h 13"/>
                <a:gd name="T76" fmla="*/ 4 w 12"/>
                <a:gd name="T77" fmla="*/ 13 h 13"/>
                <a:gd name="T78" fmla="*/ 4 w 12"/>
                <a:gd name="T79" fmla="*/ 13 h 13"/>
                <a:gd name="T80" fmla="*/ 6 w 12"/>
                <a:gd name="T81" fmla="*/ 13 h 13"/>
                <a:gd name="T82" fmla="*/ 6 w 12"/>
                <a:gd name="T83" fmla="*/ 13 h 13"/>
                <a:gd name="T84" fmla="*/ 4 w 12"/>
                <a:gd name="T8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13">
                  <a:moveTo>
                    <a:pt x="4" y="11"/>
                  </a:moveTo>
                  <a:lnTo>
                    <a:pt x="6" y="13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1" name="Freeform 109"/>
            <p:cNvSpPr>
              <a:spLocks noChangeAspect="1"/>
            </p:cNvSpPr>
            <p:nvPr/>
          </p:nvSpPr>
          <p:spPr bwMode="auto">
            <a:xfrm>
              <a:off x="2707" y="1007"/>
              <a:ext cx="11" cy="13"/>
            </a:xfrm>
            <a:custGeom>
              <a:avLst/>
              <a:gdLst>
                <a:gd name="T0" fmla="*/ 5 w 11"/>
                <a:gd name="T1" fmla="*/ 11 h 13"/>
                <a:gd name="T2" fmla="*/ 7 w 11"/>
                <a:gd name="T3" fmla="*/ 13 h 13"/>
                <a:gd name="T4" fmla="*/ 7 w 11"/>
                <a:gd name="T5" fmla="*/ 13 h 13"/>
                <a:gd name="T6" fmla="*/ 9 w 11"/>
                <a:gd name="T7" fmla="*/ 11 h 13"/>
                <a:gd name="T8" fmla="*/ 9 w 11"/>
                <a:gd name="T9" fmla="*/ 11 h 13"/>
                <a:gd name="T10" fmla="*/ 9 w 11"/>
                <a:gd name="T11" fmla="*/ 11 h 13"/>
                <a:gd name="T12" fmla="*/ 11 w 11"/>
                <a:gd name="T13" fmla="*/ 9 h 13"/>
                <a:gd name="T14" fmla="*/ 11 w 11"/>
                <a:gd name="T15" fmla="*/ 9 h 13"/>
                <a:gd name="T16" fmla="*/ 11 w 11"/>
                <a:gd name="T17" fmla="*/ 9 h 13"/>
                <a:gd name="T18" fmla="*/ 11 w 11"/>
                <a:gd name="T19" fmla="*/ 7 h 13"/>
                <a:gd name="T20" fmla="*/ 11 w 11"/>
                <a:gd name="T21" fmla="*/ 7 h 13"/>
                <a:gd name="T22" fmla="*/ 11 w 11"/>
                <a:gd name="T23" fmla="*/ 6 h 13"/>
                <a:gd name="T24" fmla="*/ 11 w 11"/>
                <a:gd name="T25" fmla="*/ 6 h 13"/>
                <a:gd name="T26" fmla="*/ 11 w 11"/>
                <a:gd name="T27" fmla="*/ 4 h 13"/>
                <a:gd name="T28" fmla="*/ 11 w 11"/>
                <a:gd name="T29" fmla="*/ 4 h 13"/>
                <a:gd name="T30" fmla="*/ 9 w 11"/>
                <a:gd name="T31" fmla="*/ 2 h 13"/>
                <a:gd name="T32" fmla="*/ 9 w 11"/>
                <a:gd name="T33" fmla="*/ 2 h 13"/>
                <a:gd name="T34" fmla="*/ 9 w 11"/>
                <a:gd name="T35" fmla="*/ 2 h 13"/>
                <a:gd name="T36" fmla="*/ 7 w 11"/>
                <a:gd name="T37" fmla="*/ 2 h 13"/>
                <a:gd name="T38" fmla="*/ 7 w 11"/>
                <a:gd name="T39" fmla="*/ 0 h 13"/>
                <a:gd name="T40" fmla="*/ 5 w 11"/>
                <a:gd name="T41" fmla="*/ 0 h 13"/>
                <a:gd name="T42" fmla="*/ 5 w 11"/>
                <a:gd name="T43" fmla="*/ 0 h 13"/>
                <a:gd name="T44" fmla="*/ 3 w 11"/>
                <a:gd name="T45" fmla="*/ 2 h 13"/>
                <a:gd name="T46" fmla="*/ 3 w 11"/>
                <a:gd name="T47" fmla="*/ 2 h 13"/>
                <a:gd name="T48" fmla="*/ 2 w 11"/>
                <a:gd name="T49" fmla="*/ 2 h 13"/>
                <a:gd name="T50" fmla="*/ 2 w 11"/>
                <a:gd name="T51" fmla="*/ 2 h 13"/>
                <a:gd name="T52" fmla="*/ 2 w 11"/>
                <a:gd name="T53" fmla="*/ 4 h 13"/>
                <a:gd name="T54" fmla="*/ 0 w 11"/>
                <a:gd name="T55" fmla="*/ 4 h 13"/>
                <a:gd name="T56" fmla="*/ 0 w 11"/>
                <a:gd name="T57" fmla="*/ 6 h 13"/>
                <a:gd name="T58" fmla="*/ 0 w 11"/>
                <a:gd name="T59" fmla="*/ 6 h 13"/>
                <a:gd name="T60" fmla="*/ 0 w 11"/>
                <a:gd name="T61" fmla="*/ 7 h 13"/>
                <a:gd name="T62" fmla="*/ 0 w 11"/>
                <a:gd name="T63" fmla="*/ 7 h 13"/>
                <a:gd name="T64" fmla="*/ 0 w 11"/>
                <a:gd name="T65" fmla="*/ 9 h 13"/>
                <a:gd name="T66" fmla="*/ 0 w 11"/>
                <a:gd name="T67" fmla="*/ 9 h 13"/>
                <a:gd name="T68" fmla="*/ 2 w 11"/>
                <a:gd name="T69" fmla="*/ 9 h 13"/>
                <a:gd name="T70" fmla="*/ 2 w 11"/>
                <a:gd name="T71" fmla="*/ 11 h 13"/>
                <a:gd name="T72" fmla="*/ 2 w 11"/>
                <a:gd name="T73" fmla="*/ 11 h 13"/>
                <a:gd name="T74" fmla="*/ 3 w 11"/>
                <a:gd name="T75" fmla="*/ 11 h 13"/>
                <a:gd name="T76" fmla="*/ 3 w 11"/>
                <a:gd name="T77" fmla="*/ 13 h 13"/>
                <a:gd name="T78" fmla="*/ 5 w 11"/>
                <a:gd name="T79" fmla="*/ 13 h 13"/>
                <a:gd name="T80" fmla="*/ 5 w 11"/>
                <a:gd name="T81" fmla="*/ 13 h 13"/>
                <a:gd name="T82" fmla="*/ 5 w 11"/>
                <a:gd name="T83" fmla="*/ 13 h 13"/>
                <a:gd name="T84" fmla="*/ 5 w 11"/>
                <a:gd name="T8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13">
                  <a:moveTo>
                    <a:pt x="5" y="11"/>
                  </a:moveTo>
                  <a:lnTo>
                    <a:pt x="7" y="13"/>
                  </a:lnTo>
                  <a:lnTo>
                    <a:pt x="7" y="13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2" name="Freeform 110"/>
            <p:cNvSpPr>
              <a:spLocks noChangeAspect="1"/>
            </p:cNvSpPr>
            <p:nvPr/>
          </p:nvSpPr>
          <p:spPr bwMode="auto">
            <a:xfrm>
              <a:off x="3149" y="1007"/>
              <a:ext cx="12" cy="13"/>
            </a:xfrm>
            <a:custGeom>
              <a:avLst/>
              <a:gdLst>
                <a:gd name="T0" fmla="*/ 4 w 12"/>
                <a:gd name="T1" fmla="*/ 11 h 13"/>
                <a:gd name="T2" fmla="*/ 6 w 12"/>
                <a:gd name="T3" fmla="*/ 13 h 13"/>
                <a:gd name="T4" fmla="*/ 8 w 12"/>
                <a:gd name="T5" fmla="*/ 13 h 13"/>
                <a:gd name="T6" fmla="*/ 8 w 12"/>
                <a:gd name="T7" fmla="*/ 11 h 13"/>
                <a:gd name="T8" fmla="*/ 10 w 12"/>
                <a:gd name="T9" fmla="*/ 11 h 13"/>
                <a:gd name="T10" fmla="*/ 10 w 12"/>
                <a:gd name="T11" fmla="*/ 11 h 13"/>
                <a:gd name="T12" fmla="*/ 10 w 12"/>
                <a:gd name="T13" fmla="*/ 9 h 13"/>
                <a:gd name="T14" fmla="*/ 12 w 12"/>
                <a:gd name="T15" fmla="*/ 9 h 13"/>
                <a:gd name="T16" fmla="*/ 12 w 12"/>
                <a:gd name="T17" fmla="*/ 9 h 13"/>
                <a:gd name="T18" fmla="*/ 12 w 12"/>
                <a:gd name="T19" fmla="*/ 7 h 13"/>
                <a:gd name="T20" fmla="*/ 12 w 12"/>
                <a:gd name="T21" fmla="*/ 7 h 13"/>
                <a:gd name="T22" fmla="*/ 12 w 12"/>
                <a:gd name="T23" fmla="*/ 6 h 13"/>
                <a:gd name="T24" fmla="*/ 12 w 12"/>
                <a:gd name="T25" fmla="*/ 6 h 13"/>
                <a:gd name="T26" fmla="*/ 12 w 12"/>
                <a:gd name="T27" fmla="*/ 4 h 13"/>
                <a:gd name="T28" fmla="*/ 10 w 12"/>
                <a:gd name="T29" fmla="*/ 4 h 13"/>
                <a:gd name="T30" fmla="*/ 10 w 12"/>
                <a:gd name="T31" fmla="*/ 2 h 13"/>
                <a:gd name="T32" fmla="*/ 10 w 12"/>
                <a:gd name="T33" fmla="*/ 2 h 13"/>
                <a:gd name="T34" fmla="*/ 8 w 12"/>
                <a:gd name="T35" fmla="*/ 2 h 13"/>
                <a:gd name="T36" fmla="*/ 8 w 12"/>
                <a:gd name="T37" fmla="*/ 2 h 13"/>
                <a:gd name="T38" fmla="*/ 6 w 12"/>
                <a:gd name="T39" fmla="*/ 0 h 13"/>
                <a:gd name="T40" fmla="*/ 6 w 12"/>
                <a:gd name="T41" fmla="*/ 0 h 13"/>
                <a:gd name="T42" fmla="*/ 4 w 12"/>
                <a:gd name="T43" fmla="*/ 0 h 13"/>
                <a:gd name="T44" fmla="*/ 4 w 12"/>
                <a:gd name="T45" fmla="*/ 2 h 13"/>
                <a:gd name="T46" fmla="*/ 2 w 12"/>
                <a:gd name="T47" fmla="*/ 2 h 13"/>
                <a:gd name="T48" fmla="*/ 2 w 12"/>
                <a:gd name="T49" fmla="*/ 2 h 13"/>
                <a:gd name="T50" fmla="*/ 2 w 12"/>
                <a:gd name="T51" fmla="*/ 2 h 13"/>
                <a:gd name="T52" fmla="*/ 0 w 12"/>
                <a:gd name="T53" fmla="*/ 4 h 13"/>
                <a:gd name="T54" fmla="*/ 0 w 12"/>
                <a:gd name="T55" fmla="*/ 4 h 13"/>
                <a:gd name="T56" fmla="*/ 0 w 12"/>
                <a:gd name="T57" fmla="*/ 6 h 13"/>
                <a:gd name="T58" fmla="*/ 0 w 12"/>
                <a:gd name="T59" fmla="*/ 6 h 13"/>
                <a:gd name="T60" fmla="*/ 0 w 12"/>
                <a:gd name="T61" fmla="*/ 7 h 13"/>
                <a:gd name="T62" fmla="*/ 0 w 12"/>
                <a:gd name="T63" fmla="*/ 7 h 13"/>
                <a:gd name="T64" fmla="*/ 0 w 12"/>
                <a:gd name="T65" fmla="*/ 9 h 13"/>
                <a:gd name="T66" fmla="*/ 0 w 12"/>
                <a:gd name="T67" fmla="*/ 9 h 13"/>
                <a:gd name="T68" fmla="*/ 0 w 12"/>
                <a:gd name="T69" fmla="*/ 9 h 13"/>
                <a:gd name="T70" fmla="*/ 2 w 12"/>
                <a:gd name="T71" fmla="*/ 11 h 13"/>
                <a:gd name="T72" fmla="*/ 2 w 12"/>
                <a:gd name="T73" fmla="*/ 11 h 13"/>
                <a:gd name="T74" fmla="*/ 2 w 12"/>
                <a:gd name="T75" fmla="*/ 11 h 13"/>
                <a:gd name="T76" fmla="*/ 4 w 12"/>
                <a:gd name="T77" fmla="*/ 13 h 13"/>
                <a:gd name="T78" fmla="*/ 4 w 12"/>
                <a:gd name="T79" fmla="*/ 13 h 13"/>
                <a:gd name="T80" fmla="*/ 6 w 12"/>
                <a:gd name="T81" fmla="*/ 13 h 13"/>
                <a:gd name="T82" fmla="*/ 6 w 12"/>
                <a:gd name="T83" fmla="*/ 13 h 13"/>
                <a:gd name="T84" fmla="*/ 4 w 12"/>
                <a:gd name="T8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13">
                  <a:moveTo>
                    <a:pt x="4" y="11"/>
                  </a:moveTo>
                  <a:lnTo>
                    <a:pt x="6" y="13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3" name="Freeform 111"/>
            <p:cNvSpPr>
              <a:spLocks noChangeAspect="1"/>
            </p:cNvSpPr>
            <p:nvPr/>
          </p:nvSpPr>
          <p:spPr bwMode="auto">
            <a:xfrm>
              <a:off x="3187" y="1007"/>
              <a:ext cx="14" cy="13"/>
            </a:xfrm>
            <a:custGeom>
              <a:avLst/>
              <a:gdLst>
                <a:gd name="T0" fmla="*/ 6 w 14"/>
                <a:gd name="T1" fmla="*/ 11 h 13"/>
                <a:gd name="T2" fmla="*/ 8 w 14"/>
                <a:gd name="T3" fmla="*/ 13 h 13"/>
                <a:gd name="T4" fmla="*/ 10 w 14"/>
                <a:gd name="T5" fmla="*/ 13 h 13"/>
                <a:gd name="T6" fmla="*/ 10 w 14"/>
                <a:gd name="T7" fmla="*/ 11 h 13"/>
                <a:gd name="T8" fmla="*/ 10 w 14"/>
                <a:gd name="T9" fmla="*/ 11 h 13"/>
                <a:gd name="T10" fmla="*/ 12 w 14"/>
                <a:gd name="T11" fmla="*/ 11 h 13"/>
                <a:gd name="T12" fmla="*/ 12 w 14"/>
                <a:gd name="T13" fmla="*/ 9 h 13"/>
                <a:gd name="T14" fmla="*/ 12 w 14"/>
                <a:gd name="T15" fmla="*/ 9 h 13"/>
                <a:gd name="T16" fmla="*/ 14 w 14"/>
                <a:gd name="T17" fmla="*/ 9 h 13"/>
                <a:gd name="T18" fmla="*/ 14 w 14"/>
                <a:gd name="T19" fmla="*/ 7 h 13"/>
                <a:gd name="T20" fmla="*/ 14 w 14"/>
                <a:gd name="T21" fmla="*/ 7 h 13"/>
                <a:gd name="T22" fmla="*/ 14 w 14"/>
                <a:gd name="T23" fmla="*/ 6 h 13"/>
                <a:gd name="T24" fmla="*/ 14 w 14"/>
                <a:gd name="T25" fmla="*/ 6 h 13"/>
                <a:gd name="T26" fmla="*/ 12 w 14"/>
                <a:gd name="T27" fmla="*/ 4 h 13"/>
                <a:gd name="T28" fmla="*/ 12 w 14"/>
                <a:gd name="T29" fmla="*/ 4 h 13"/>
                <a:gd name="T30" fmla="*/ 12 w 14"/>
                <a:gd name="T31" fmla="*/ 2 h 13"/>
                <a:gd name="T32" fmla="*/ 10 w 14"/>
                <a:gd name="T33" fmla="*/ 2 h 13"/>
                <a:gd name="T34" fmla="*/ 10 w 14"/>
                <a:gd name="T35" fmla="*/ 2 h 13"/>
                <a:gd name="T36" fmla="*/ 10 w 14"/>
                <a:gd name="T37" fmla="*/ 2 h 13"/>
                <a:gd name="T38" fmla="*/ 8 w 14"/>
                <a:gd name="T39" fmla="*/ 0 h 13"/>
                <a:gd name="T40" fmla="*/ 8 w 14"/>
                <a:gd name="T41" fmla="*/ 0 h 13"/>
                <a:gd name="T42" fmla="*/ 6 w 14"/>
                <a:gd name="T43" fmla="*/ 0 h 13"/>
                <a:gd name="T44" fmla="*/ 6 w 14"/>
                <a:gd name="T45" fmla="*/ 2 h 13"/>
                <a:gd name="T46" fmla="*/ 4 w 14"/>
                <a:gd name="T47" fmla="*/ 2 h 13"/>
                <a:gd name="T48" fmla="*/ 4 w 14"/>
                <a:gd name="T49" fmla="*/ 2 h 13"/>
                <a:gd name="T50" fmla="*/ 2 w 14"/>
                <a:gd name="T51" fmla="*/ 2 h 13"/>
                <a:gd name="T52" fmla="*/ 2 w 14"/>
                <a:gd name="T53" fmla="*/ 4 h 13"/>
                <a:gd name="T54" fmla="*/ 2 w 14"/>
                <a:gd name="T55" fmla="*/ 4 h 13"/>
                <a:gd name="T56" fmla="*/ 2 w 14"/>
                <a:gd name="T57" fmla="*/ 6 h 13"/>
                <a:gd name="T58" fmla="*/ 0 w 14"/>
                <a:gd name="T59" fmla="*/ 6 h 13"/>
                <a:gd name="T60" fmla="*/ 0 w 14"/>
                <a:gd name="T61" fmla="*/ 7 h 13"/>
                <a:gd name="T62" fmla="*/ 0 w 14"/>
                <a:gd name="T63" fmla="*/ 7 h 13"/>
                <a:gd name="T64" fmla="*/ 2 w 14"/>
                <a:gd name="T65" fmla="*/ 9 h 13"/>
                <a:gd name="T66" fmla="*/ 2 w 14"/>
                <a:gd name="T67" fmla="*/ 9 h 13"/>
                <a:gd name="T68" fmla="*/ 2 w 14"/>
                <a:gd name="T69" fmla="*/ 9 h 13"/>
                <a:gd name="T70" fmla="*/ 2 w 14"/>
                <a:gd name="T71" fmla="*/ 11 h 13"/>
                <a:gd name="T72" fmla="*/ 4 w 14"/>
                <a:gd name="T73" fmla="*/ 11 h 13"/>
                <a:gd name="T74" fmla="*/ 4 w 14"/>
                <a:gd name="T75" fmla="*/ 11 h 13"/>
                <a:gd name="T76" fmla="*/ 6 w 14"/>
                <a:gd name="T77" fmla="*/ 13 h 13"/>
                <a:gd name="T78" fmla="*/ 6 w 14"/>
                <a:gd name="T79" fmla="*/ 13 h 13"/>
                <a:gd name="T80" fmla="*/ 8 w 14"/>
                <a:gd name="T81" fmla="*/ 13 h 13"/>
                <a:gd name="T82" fmla="*/ 8 w 14"/>
                <a:gd name="T83" fmla="*/ 13 h 13"/>
                <a:gd name="T84" fmla="*/ 6 w 14"/>
                <a:gd name="T8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13">
                  <a:moveTo>
                    <a:pt x="6" y="11"/>
                  </a:moveTo>
                  <a:lnTo>
                    <a:pt x="8" y="13"/>
                  </a:lnTo>
                  <a:lnTo>
                    <a:pt x="10" y="13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2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4" name="Freeform 112"/>
            <p:cNvSpPr>
              <a:spLocks noChangeAspect="1"/>
            </p:cNvSpPr>
            <p:nvPr/>
          </p:nvSpPr>
          <p:spPr bwMode="auto">
            <a:xfrm>
              <a:off x="3109" y="1007"/>
              <a:ext cx="11" cy="13"/>
            </a:xfrm>
            <a:custGeom>
              <a:avLst/>
              <a:gdLst>
                <a:gd name="T0" fmla="*/ 6 w 11"/>
                <a:gd name="T1" fmla="*/ 11 h 13"/>
                <a:gd name="T2" fmla="*/ 6 w 11"/>
                <a:gd name="T3" fmla="*/ 13 h 13"/>
                <a:gd name="T4" fmla="*/ 8 w 11"/>
                <a:gd name="T5" fmla="*/ 13 h 13"/>
                <a:gd name="T6" fmla="*/ 8 w 11"/>
                <a:gd name="T7" fmla="*/ 11 h 13"/>
                <a:gd name="T8" fmla="*/ 9 w 11"/>
                <a:gd name="T9" fmla="*/ 11 h 13"/>
                <a:gd name="T10" fmla="*/ 9 w 11"/>
                <a:gd name="T11" fmla="*/ 11 h 13"/>
                <a:gd name="T12" fmla="*/ 9 w 11"/>
                <a:gd name="T13" fmla="*/ 9 h 13"/>
                <a:gd name="T14" fmla="*/ 11 w 11"/>
                <a:gd name="T15" fmla="*/ 9 h 13"/>
                <a:gd name="T16" fmla="*/ 11 w 11"/>
                <a:gd name="T17" fmla="*/ 9 h 13"/>
                <a:gd name="T18" fmla="*/ 11 w 11"/>
                <a:gd name="T19" fmla="*/ 7 h 13"/>
                <a:gd name="T20" fmla="*/ 11 w 11"/>
                <a:gd name="T21" fmla="*/ 7 h 13"/>
                <a:gd name="T22" fmla="*/ 11 w 11"/>
                <a:gd name="T23" fmla="*/ 6 h 13"/>
                <a:gd name="T24" fmla="*/ 11 w 11"/>
                <a:gd name="T25" fmla="*/ 6 h 13"/>
                <a:gd name="T26" fmla="*/ 11 w 11"/>
                <a:gd name="T27" fmla="*/ 4 h 13"/>
                <a:gd name="T28" fmla="*/ 9 w 11"/>
                <a:gd name="T29" fmla="*/ 4 h 13"/>
                <a:gd name="T30" fmla="*/ 9 w 11"/>
                <a:gd name="T31" fmla="*/ 2 h 13"/>
                <a:gd name="T32" fmla="*/ 9 w 11"/>
                <a:gd name="T33" fmla="*/ 2 h 13"/>
                <a:gd name="T34" fmla="*/ 8 w 11"/>
                <a:gd name="T35" fmla="*/ 2 h 13"/>
                <a:gd name="T36" fmla="*/ 8 w 11"/>
                <a:gd name="T37" fmla="*/ 2 h 13"/>
                <a:gd name="T38" fmla="*/ 6 w 11"/>
                <a:gd name="T39" fmla="*/ 0 h 13"/>
                <a:gd name="T40" fmla="*/ 6 w 11"/>
                <a:gd name="T41" fmla="*/ 0 h 13"/>
                <a:gd name="T42" fmla="*/ 4 w 11"/>
                <a:gd name="T43" fmla="*/ 0 h 13"/>
                <a:gd name="T44" fmla="*/ 4 w 11"/>
                <a:gd name="T45" fmla="*/ 2 h 13"/>
                <a:gd name="T46" fmla="*/ 2 w 11"/>
                <a:gd name="T47" fmla="*/ 2 h 13"/>
                <a:gd name="T48" fmla="*/ 2 w 11"/>
                <a:gd name="T49" fmla="*/ 2 h 13"/>
                <a:gd name="T50" fmla="*/ 2 w 11"/>
                <a:gd name="T51" fmla="*/ 2 h 13"/>
                <a:gd name="T52" fmla="*/ 0 w 11"/>
                <a:gd name="T53" fmla="*/ 4 h 13"/>
                <a:gd name="T54" fmla="*/ 0 w 11"/>
                <a:gd name="T55" fmla="*/ 4 h 13"/>
                <a:gd name="T56" fmla="*/ 0 w 11"/>
                <a:gd name="T57" fmla="*/ 6 h 13"/>
                <a:gd name="T58" fmla="*/ 0 w 11"/>
                <a:gd name="T59" fmla="*/ 6 h 13"/>
                <a:gd name="T60" fmla="*/ 0 w 11"/>
                <a:gd name="T61" fmla="*/ 7 h 13"/>
                <a:gd name="T62" fmla="*/ 0 w 11"/>
                <a:gd name="T63" fmla="*/ 7 h 13"/>
                <a:gd name="T64" fmla="*/ 0 w 11"/>
                <a:gd name="T65" fmla="*/ 9 h 13"/>
                <a:gd name="T66" fmla="*/ 0 w 11"/>
                <a:gd name="T67" fmla="*/ 9 h 13"/>
                <a:gd name="T68" fmla="*/ 0 w 11"/>
                <a:gd name="T69" fmla="*/ 9 h 13"/>
                <a:gd name="T70" fmla="*/ 2 w 11"/>
                <a:gd name="T71" fmla="*/ 11 h 13"/>
                <a:gd name="T72" fmla="*/ 2 w 11"/>
                <a:gd name="T73" fmla="*/ 11 h 13"/>
                <a:gd name="T74" fmla="*/ 2 w 11"/>
                <a:gd name="T75" fmla="*/ 11 h 13"/>
                <a:gd name="T76" fmla="*/ 4 w 11"/>
                <a:gd name="T77" fmla="*/ 13 h 13"/>
                <a:gd name="T78" fmla="*/ 4 w 11"/>
                <a:gd name="T79" fmla="*/ 13 h 13"/>
                <a:gd name="T80" fmla="*/ 6 w 11"/>
                <a:gd name="T81" fmla="*/ 13 h 13"/>
                <a:gd name="T82" fmla="*/ 6 w 11"/>
                <a:gd name="T83" fmla="*/ 13 h 13"/>
                <a:gd name="T84" fmla="*/ 6 w 11"/>
                <a:gd name="T8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13">
                  <a:moveTo>
                    <a:pt x="6" y="11"/>
                  </a:moveTo>
                  <a:lnTo>
                    <a:pt x="6" y="13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5" name="Freeform 113"/>
            <p:cNvSpPr>
              <a:spLocks noChangeAspect="1"/>
            </p:cNvSpPr>
            <p:nvPr/>
          </p:nvSpPr>
          <p:spPr bwMode="auto">
            <a:xfrm>
              <a:off x="2358" y="2250"/>
              <a:ext cx="12" cy="12"/>
            </a:xfrm>
            <a:custGeom>
              <a:avLst/>
              <a:gdLst>
                <a:gd name="T0" fmla="*/ 6 w 12"/>
                <a:gd name="T1" fmla="*/ 12 h 12"/>
                <a:gd name="T2" fmla="*/ 8 w 12"/>
                <a:gd name="T3" fmla="*/ 12 h 12"/>
                <a:gd name="T4" fmla="*/ 8 w 12"/>
                <a:gd name="T5" fmla="*/ 12 h 12"/>
                <a:gd name="T6" fmla="*/ 8 w 12"/>
                <a:gd name="T7" fmla="*/ 12 h 12"/>
                <a:gd name="T8" fmla="*/ 10 w 12"/>
                <a:gd name="T9" fmla="*/ 12 h 12"/>
                <a:gd name="T10" fmla="*/ 10 w 12"/>
                <a:gd name="T11" fmla="*/ 10 h 12"/>
                <a:gd name="T12" fmla="*/ 12 w 12"/>
                <a:gd name="T13" fmla="*/ 10 h 12"/>
                <a:gd name="T14" fmla="*/ 12 w 12"/>
                <a:gd name="T15" fmla="*/ 10 h 12"/>
                <a:gd name="T16" fmla="*/ 12 w 12"/>
                <a:gd name="T17" fmla="*/ 8 h 12"/>
                <a:gd name="T18" fmla="*/ 12 w 12"/>
                <a:gd name="T19" fmla="*/ 8 h 12"/>
                <a:gd name="T20" fmla="*/ 12 w 12"/>
                <a:gd name="T21" fmla="*/ 6 h 12"/>
                <a:gd name="T22" fmla="*/ 12 w 12"/>
                <a:gd name="T23" fmla="*/ 6 h 12"/>
                <a:gd name="T24" fmla="*/ 12 w 12"/>
                <a:gd name="T25" fmla="*/ 4 h 12"/>
                <a:gd name="T26" fmla="*/ 12 w 12"/>
                <a:gd name="T27" fmla="*/ 4 h 12"/>
                <a:gd name="T28" fmla="*/ 12 w 12"/>
                <a:gd name="T29" fmla="*/ 2 h 12"/>
                <a:gd name="T30" fmla="*/ 10 w 12"/>
                <a:gd name="T31" fmla="*/ 2 h 12"/>
                <a:gd name="T32" fmla="*/ 10 w 12"/>
                <a:gd name="T33" fmla="*/ 2 h 12"/>
                <a:gd name="T34" fmla="*/ 8 w 12"/>
                <a:gd name="T35" fmla="*/ 0 h 12"/>
                <a:gd name="T36" fmla="*/ 8 w 12"/>
                <a:gd name="T37" fmla="*/ 0 h 12"/>
                <a:gd name="T38" fmla="*/ 8 w 12"/>
                <a:gd name="T39" fmla="*/ 0 h 12"/>
                <a:gd name="T40" fmla="*/ 6 w 12"/>
                <a:gd name="T41" fmla="*/ 0 h 12"/>
                <a:gd name="T42" fmla="*/ 6 w 12"/>
                <a:gd name="T43" fmla="*/ 0 h 12"/>
                <a:gd name="T44" fmla="*/ 4 w 12"/>
                <a:gd name="T45" fmla="*/ 0 h 12"/>
                <a:gd name="T46" fmla="*/ 4 w 12"/>
                <a:gd name="T47" fmla="*/ 0 h 12"/>
                <a:gd name="T48" fmla="*/ 2 w 12"/>
                <a:gd name="T49" fmla="*/ 2 h 12"/>
                <a:gd name="T50" fmla="*/ 2 w 12"/>
                <a:gd name="T51" fmla="*/ 2 h 12"/>
                <a:gd name="T52" fmla="*/ 0 w 12"/>
                <a:gd name="T53" fmla="*/ 2 h 12"/>
                <a:gd name="T54" fmla="*/ 0 w 12"/>
                <a:gd name="T55" fmla="*/ 4 h 12"/>
                <a:gd name="T56" fmla="*/ 0 w 12"/>
                <a:gd name="T57" fmla="*/ 4 h 12"/>
                <a:gd name="T58" fmla="*/ 0 w 12"/>
                <a:gd name="T59" fmla="*/ 6 h 12"/>
                <a:gd name="T60" fmla="*/ 0 w 12"/>
                <a:gd name="T61" fmla="*/ 6 h 12"/>
                <a:gd name="T62" fmla="*/ 0 w 12"/>
                <a:gd name="T63" fmla="*/ 8 h 12"/>
                <a:gd name="T64" fmla="*/ 0 w 12"/>
                <a:gd name="T65" fmla="*/ 8 h 12"/>
                <a:gd name="T66" fmla="*/ 0 w 12"/>
                <a:gd name="T67" fmla="*/ 10 h 12"/>
                <a:gd name="T68" fmla="*/ 0 w 12"/>
                <a:gd name="T69" fmla="*/ 10 h 12"/>
                <a:gd name="T70" fmla="*/ 2 w 12"/>
                <a:gd name="T71" fmla="*/ 10 h 12"/>
                <a:gd name="T72" fmla="*/ 2 w 12"/>
                <a:gd name="T73" fmla="*/ 12 h 12"/>
                <a:gd name="T74" fmla="*/ 4 w 12"/>
                <a:gd name="T75" fmla="*/ 12 h 12"/>
                <a:gd name="T76" fmla="*/ 4 w 12"/>
                <a:gd name="T77" fmla="*/ 12 h 12"/>
                <a:gd name="T78" fmla="*/ 6 w 12"/>
                <a:gd name="T79" fmla="*/ 12 h 12"/>
                <a:gd name="T80" fmla="*/ 6 w 12"/>
                <a:gd name="T81" fmla="*/ 12 h 12"/>
                <a:gd name="T82" fmla="*/ 6 w 12"/>
                <a:gd name="T8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6" name="Freeform 114"/>
            <p:cNvSpPr>
              <a:spLocks noChangeAspect="1"/>
            </p:cNvSpPr>
            <p:nvPr/>
          </p:nvSpPr>
          <p:spPr bwMode="auto">
            <a:xfrm>
              <a:off x="2398" y="2250"/>
              <a:ext cx="12" cy="12"/>
            </a:xfrm>
            <a:custGeom>
              <a:avLst/>
              <a:gdLst>
                <a:gd name="T0" fmla="*/ 4 w 12"/>
                <a:gd name="T1" fmla="*/ 12 h 12"/>
                <a:gd name="T2" fmla="*/ 6 w 12"/>
                <a:gd name="T3" fmla="*/ 12 h 12"/>
                <a:gd name="T4" fmla="*/ 8 w 12"/>
                <a:gd name="T5" fmla="*/ 12 h 12"/>
                <a:gd name="T6" fmla="*/ 8 w 12"/>
                <a:gd name="T7" fmla="*/ 12 h 12"/>
                <a:gd name="T8" fmla="*/ 10 w 12"/>
                <a:gd name="T9" fmla="*/ 12 h 12"/>
                <a:gd name="T10" fmla="*/ 10 w 12"/>
                <a:gd name="T11" fmla="*/ 10 h 12"/>
                <a:gd name="T12" fmla="*/ 10 w 12"/>
                <a:gd name="T13" fmla="*/ 10 h 12"/>
                <a:gd name="T14" fmla="*/ 12 w 12"/>
                <a:gd name="T15" fmla="*/ 10 h 12"/>
                <a:gd name="T16" fmla="*/ 12 w 12"/>
                <a:gd name="T17" fmla="*/ 8 h 12"/>
                <a:gd name="T18" fmla="*/ 12 w 12"/>
                <a:gd name="T19" fmla="*/ 8 h 12"/>
                <a:gd name="T20" fmla="*/ 12 w 12"/>
                <a:gd name="T21" fmla="*/ 6 h 12"/>
                <a:gd name="T22" fmla="*/ 12 w 12"/>
                <a:gd name="T23" fmla="*/ 6 h 12"/>
                <a:gd name="T24" fmla="*/ 12 w 12"/>
                <a:gd name="T25" fmla="*/ 4 h 12"/>
                <a:gd name="T26" fmla="*/ 12 w 12"/>
                <a:gd name="T27" fmla="*/ 4 h 12"/>
                <a:gd name="T28" fmla="*/ 10 w 12"/>
                <a:gd name="T29" fmla="*/ 2 h 12"/>
                <a:gd name="T30" fmla="*/ 10 w 12"/>
                <a:gd name="T31" fmla="*/ 2 h 12"/>
                <a:gd name="T32" fmla="*/ 10 w 12"/>
                <a:gd name="T33" fmla="*/ 2 h 12"/>
                <a:gd name="T34" fmla="*/ 8 w 12"/>
                <a:gd name="T35" fmla="*/ 0 h 12"/>
                <a:gd name="T36" fmla="*/ 8 w 12"/>
                <a:gd name="T37" fmla="*/ 0 h 12"/>
                <a:gd name="T38" fmla="*/ 6 w 12"/>
                <a:gd name="T39" fmla="*/ 0 h 12"/>
                <a:gd name="T40" fmla="*/ 6 w 12"/>
                <a:gd name="T41" fmla="*/ 0 h 12"/>
                <a:gd name="T42" fmla="*/ 4 w 12"/>
                <a:gd name="T43" fmla="*/ 0 h 12"/>
                <a:gd name="T44" fmla="*/ 4 w 12"/>
                <a:gd name="T45" fmla="*/ 0 h 12"/>
                <a:gd name="T46" fmla="*/ 2 w 12"/>
                <a:gd name="T47" fmla="*/ 0 h 12"/>
                <a:gd name="T48" fmla="*/ 2 w 12"/>
                <a:gd name="T49" fmla="*/ 2 h 12"/>
                <a:gd name="T50" fmla="*/ 2 w 12"/>
                <a:gd name="T51" fmla="*/ 2 h 12"/>
                <a:gd name="T52" fmla="*/ 0 w 12"/>
                <a:gd name="T53" fmla="*/ 2 h 12"/>
                <a:gd name="T54" fmla="*/ 0 w 12"/>
                <a:gd name="T55" fmla="*/ 4 h 12"/>
                <a:gd name="T56" fmla="*/ 0 w 12"/>
                <a:gd name="T57" fmla="*/ 4 h 12"/>
                <a:gd name="T58" fmla="*/ 0 w 12"/>
                <a:gd name="T59" fmla="*/ 6 h 12"/>
                <a:gd name="T60" fmla="*/ 0 w 12"/>
                <a:gd name="T61" fmla="*/ 6 h 12"/>
                <a:gd name="T62" fmla="*/ 0 w 12"/>
                <a:gd name="T63" fmla="*/ 8 h 12"/>
                <a:gd name="T64" fmla="*/ 0 w 12"/>
                <a:gd name="T65" fmla="*/ 8 h 12"/>
                <a:gd name="T66" fmla="*/ 0 w 12"/>
                <a:gd name="T67" fmla="*/ 10 h 12"/>
                <a:gd name="T68" fmla="*/ 0 w 12"/>
                <a:gd name="T69" fmla="*/ 10 h 12"/>
                <a:gd name="T70" fmla="*/ 2 w 12"/>
                <a:gd name="T71" fmla="*/ 10 h 12"/>
                <a:gd name="T72" fmla="*/ 2 w 12"/>
                <a:gd name="T73" fmla="*/ 12 h 12"/>
                <a:gd name="T74" fmla="*/ 2 w 12"/>
                <a:gd name="T75" fmla="*/ 12 h 12"/>
                <a:gd name="T76" fmla="*/ 4 w 12"/>
                <a:gd name="T77" fmla="*/ 12 h 12"/>
                <a:gd name="T78" fmla="*/ 4 w 12"/>
                <a:gd name="T79" fmla="*/ 12 h 12"/>
                <a:gd name="T80" fmla="*/ 6 w 12"/>
                <a:gd name="T81" fmla="*/ 12 h 12"/>
                <a:gd name="T82" fmla="*/ 6 w 12"/>
                <a:gd name="T83" fmla="*/ 12 h 12"/>
                <a:gd name="T84" fmla="*/ 4 w 12"/>
                <a:gd name="T8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12">
                  <a:moveTo>
                    <a:pt x="4" y="12"/>
                  </a:move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7" name="Freeform 115"/>
            <p:cNvSpPr>
              <a:spLocks noChangeAspect="1"/>
            </p:cNvSpPr>
            <p:nvPr/>
          </p:nvSpPr>
          <p:spPr bwMode="auto">
            <a:xfrm>
              <a:off x="2318" y="2250"/>
              <a:ext cx="11" cy="12"/>
            </a:xfrm>
            <a:custGeom>
              <a:avLst/>
              <a:gdLst>
                <a:gd name="T0" fmla="*/ 6 w 11"/>
                <a:gd name="T1" fmla="*/ 12 h 12"/>
                <a:gd name="T2" fmla="*/ 8 w 11"/>
                <a:gd name="T3" fmla="*/ 12 h 12"/>
                <a:gd name="T4" fmla="*/ 8 w 11"/>
                <a:gd name="T5" fmla="*/ 12 h 12"/>
                <a:gd name="T6" fmla="*/ 9 w 11"/>
                <a:gd name="T7" fmla="*/ 12 h 12"/>
                <a:gd name="T8" fmla="*/ 9 w 11"/>
                <a:gd name="T9" fmla="*/ 12 h 12"/>
                <a:gd name="T10" fmla="*/ 9 w 11"/>
                <a:gd name="T11" fmla="*/ 10 h 12"/>
                <a:gd name="T12" fmla="*/ 11 w 11"/>
                <a:gd name="T13" fmla="*/ 10 h 12"/>
                <a:gd name="T14" fmla="*/ 11 w 11"/>
                <a:gd name="T15" fmla="*/ 10 h 12"/>
                <a:gd name="T16" fmla="*/ 11 w 11"/>
                <a:gd name="T17" fmla="*/ 8 h 12"/>
                <a:gd name="T18" fmla="*/ 11 w 11"/>
                <a:gd name="T19" fmla="*/ 8 h 12"/>
                <a:gd name="T20" fmla="*/ 11 w 11"/>
                <a:gd name="T21" fmla="*/ 6 h 12"/>
                <a:gd name="T22" fmla="*/ 11 w 11"/>
                <a:gd name="T23" fmla="*/ 6 h 12"/>
                <a:gd name="T24" fmla="*/ 11 w 11"/>
                <a:gd name="T25" fmla="*/ 4 h 12"/>
                <a:gd name="T26" fmla="*/ 11 w 11"/>
                <a:gd name="T27" fmla="*/ 4 h 12"/>
                <a:gd name="T28" fmla="*/ 11 w 11"/>
                <a:gd name="T29" fmla="*/ 2 h 12"/>
                <a:gd name="T30" fmla="*/ 9 w 11"/>
                <a:gd name="T31" fmla="*/ 2 h 12"/>
                <a:gd name="T32" fmla="*/ 9 w 11"/>
                <a:gd name="T33" fmla="*/ 2 h 12"/>
                <a:gd name="T34" fmla="*/ 9 w 11"/>
                <a:gd name="T35" fmla="*/ 0 h 12"/>
                <a:gd name="T36" fmla="*/ 8 w 11"/>
                <a:gd name="T37" fmla="*/ 0 h 12"/>
                <a:gd name="T38" fmla="*/ 8 w 11"/>
                <a:gd name="T39" fmla="*/ 0 h 12"/>
                <a:gd name="T40" fmla="*/ 6 w 11"/>
                <a:gd name="T41" fmla="*/ 0 h 12"/>
                <a:gd name="T42" fmla="*/ 6 w 11"/>
                <a:gd name="T43" fmla="*/ 0 h 12"/>
                <a:gd name="T44" fmla="*/ 4 w 11"/>
                <a:gd name="T45" fmla="*/ 0 h 12"/>
                <a:gd name="T46" fmla="*/ 4 w 11"/>
                <a:gd name="T47" fmla="*/ 0 h 12"/>
                <a:gd name="T48" fmla="*/ 2 w 11"/>
                <a:gd name="T49" fmla="*/ 2 h 12"/>
                <a:gd name="T50" fmla="*/ 2 w 11"/>
                <a:gd name="T51" fmla="*/ 2 h 12"/>
                <a:gd name="T52" fmla="*/ 2 w 11"/>
                <a:gd name="T53" fmla="*/ 2 h 12"/>
                <a:gd name="T54" fmla="*/ 0 w 11"/>
                <a:gd name="T55" fmla="*/ 4 h 12"/>
                <a:gd name="T56" fmla="*/ 0 w 11"/>
                <a:gd name="T57" fmla="*/ 4 h 12"/>
                <a:gd name="T58" fmla="*/ 0 w 11"/>
                <a:gd name="T59" fmla="*/ 6 h 12"/>
                <a:gd name="T60" fmla="*/ 0 w 11"/>
                <a:gd name="T61" fmla="*/ 6 h 12"/>
                <a:gd name="T62" fmla="*/ 0 w 11"/>
                <a:gd name="T63" fmla="*/ 8 h 12"/>
                <a:gd name="T64" fmla="*/ 0 w 11"/>
                <a:gd name="T65" fmla="*/ 8 h 12"/>
                <a:gd name="T66" fmla="*/ 0 w 11"/>
                <a:gd name="T67" fmla="*/ 10 h 12"/>
                <a:gd name="T68" fmla="*/ 2 w 11"/>
                <a:gd name="T69" fmla="*/ 10 h 12"/>
                <a:gd name="T70" fmla="*/ 2 w 11"/>
                <a:gd name="T71" fmla="*/ 10 h 12"/>
                <a:gd name="T72" fmla="*/ 2 w 11"/>
                <a:gd name="T73" fmla="*/ 12 h 12"/>
                <a:gd name="T74" fmla="*/ 4 w 11"/>
                <a:gd name="T75" fmla="*/ 12 h 12"/>
                <a:gd name="T76" fmla="*/ 4 w 11"/>
                <a:gd name="T77" fmla="*/ 12 h 12"/>
                <a:gd name="T78" fmla="*/ 6 w 11"/>
                <a:gd name="T79" fmla="*/ 12 h 12"/>
                <a:gd name="T80" fmla="*/ 6 w 11"/>
                <a:gd name="T81" fmla="*/ 12 h 12"/>
                <a:gd name="T82" fmla="*/ 6 w 11"/>
                <a:gd name="T8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8" name="Freeform 116"/>
            <p:cNvSpPr>
              <a:spLocks noChangeAspect="1"/>
            </p:cNvSpPr>
            <p:nvPr/>
          </p:nvSpPr>
          <p:spPr bwMode="auto">
            <a:xfrm>
              <a:off x="2358" y="2346"/>
              <a:ext cx="12" cy="11"/>
            </a:xfrm>
            <a:custGeom>
              <a:avLst/>
              <a:gdLst>
                <a:gd name="T0" fmla="*/ 6 w 12"/>
                <a:gd name="T1" fmla="*/ 11 h 11"/>
                <a:gd name="T2" fmla="*/ 8 w 12"/>
                <a:gd name="T3" fmla="*/ 11 h 11"/>
                <a:gd name="T4" fmla="*/ 8 w 12"/>
                <a:gd name="T5" fmla="*/ 11 h 11"/>
                <a:gd name="T6" fmla="*/ 8 w 12"/>
                <a:gd name="T7" fmla="*/ 11 h 11"/>
                <a:gd name="T8" fmla="*/ 10 w 12"/>
                <a:gd name="T9" fmla="*/ 11 h 11"/>
                <a:gd name="T10" fmla="*/ 10 w 12"/>
                <a:gd name="T11" fmla="*/ 9 h 11"/>
                <a:gd name="T12" fmla="*/ 12 w 12"/>
                <a:gd name="T13" fmla="*/ 9 h 11"/>
                <a:gd name="T14" fmla="*/ 12 w 12"/>
                <a:gd name="T15" fmla="*/ 9 h 11"/>
                <a:gd name="T16" fmla="*/ 12 w 12"/>
                <a:gd name="T17" fmla="*/ 7 h 11"/>
                <a:gd name="T18" fmla="*/ 12 w 12"/>
                <a:gd name="T19" fmla="*/ 7 h 11"/>
                <a:gd name="T20" fmla="*/ 12 w 12"/>
                <a:gd name="T21" fmla="*/ 6 h 11"/>
                <a:gd name="T22" fmla="*/ 12 w 12"/>
                <a:gd name="T23" fmla="*/ 6 h 11"/>
                <a:gd name="T24" fmla="*/ 12 w 12"/>
                <a:gd name="T25" fmla="*/ 4 h 11"/>
                <a:gd name="T26" fmla="*/ 12 w 12"/>
                <a:gd name="T27" fmla="*/ 4 h 11"/>
                <a:gd name="T28" fmla="*/ 12 w 12"/>
                <a:gd name="T29" fmla="*/ 2 h 11"/>
                <a:gd name="T30" fmla="*/ 10 w 12"/>
                <a:gd name="T31" fmla="*/ 2 h 11"/>
                <a:gd name="T32" fmla="*/ 10 w 12"/>
                <a:gd name="T33" fmla="*/ 2 h 11"/>
                <a:gd name="T34" fmla="*/ 8 w 12"/>
                <a:gd name="T35" fmla="*/ 0 h 11"/>
                <a:gd name="T36" fmla="*/ 8 w 12"/>
                <a:gd name="T37" fmla="*/ 0 h 11"/>
                <a:gd name="T38" fmla="*/ 8 w 12"/>
                <a:gd name="T39" fmla="*/ 0 h 11"/>
                <a:gd name="T40" fmla="*/ 6 w 12"/>
                <a:gd name="T41" fmla="*/ 0 h 11"/>
                <a:gd name="T42" fmla="*/ 6 w 12"/>
                <a:gd name="T43" fmla="*/ 0 h 11"/>
                <a:gd name="T44" fmla="*/ 4 w 12"/>
                <a:gd name="T45" fmla="*/ 0 h 11"/>
                <a:gd name="T46" fmla="*/ 4 w 12"/>
                <a:gd name="T47" fmla="*/ 0 h 11"/>
                <a:gd name="T48" fmla="*/ 2 w 12"/>
                <a:gd name="T49" fmla="*/ 2 h 11"/>
                <a:gd name="T50" fmla="*/ 2 w 12"/>
                <a:gd name="T51" fmla="*/ 2 h 11"/>
                <a:gd name="T52" fmla="*/ 0 w 12"/>
                <a:gd name="T53" fmla="*/ 2 h 11"/>
                <a:gd name="T54" fmla="*/ 0 w 12"/>
                <a:gd name="T55" fmla="*/ 4 h 11"/>
                <a:gd name="T56" fmla="*/ 0 w 12"/>
                <a:gd name="T57" fmla="*/ 4 h 11"/>
                <a:gd name="T58" fmla="*/ 0 w 12"/>
                <a:gd name="T59" fmla="*/ 6 h 11"/>
                <a:gd name="T60" fmla="*/ 0 w 12"/>
                <a:gd name="T61" fmla="*/ 6 h 11"/>
                <a:gd name="T62" fmla="*/ 0 w 12"/>
                <a:gd name="T63" fmla="*/ 7 h 11"/>
                <a:gd name="T64" fmla="*/ 0 w 12"/>
                <a:gd name="T65" fmla="*/ 7 h 11"/>
                <a:gd name="T66" fmla="*/ 0 w 12"/>
                <a:gd name="T67" fmla="*/ 9 h 11"/>
                <a:gd name="T68" fmla="*/ 0 w 12"/>
                <a:gd name="T69" fmla="*/ 9 h 11"/>
                <a:gd name="T70" fmla="*/ 2 w 12"/>
                <a:gd name="T71" fmla="*/ 9 h 11"/>
                <a:gd name="T72" fmla="*/ 2 w 12"/>
                <a:gd name="T73" fmla="*/ 11 h 11"/>
                <a:gd name="T74" fmla="*/ 4 w 12"/>
                <a:gd name="T75" fmla="*/ 11 h 11"/>
                <a:gd name="T76" fmla="*/ 4 w 12"/>
                <a:gd name="T77" fmla="*/ 11 h 11"/>
                <a:gd name="T78" fmla="*/ 6 w 12"/>
                <a:gd name="T79" fmla="*/ 11 h 11"/>
                <a:gd name="T80" fmla="*/ 6 w 12"/>
                <a:gd name="T81" fmla="*/ 11 h 11"/>
                <a:gd name="T82" fmla="*/ 6 w 12"/>
                <a:gd name="T8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09" name="Freeform 117"/>
            <p:cNvSpPr>
              <a:spLocks noChangeAspect="1"/>
            </p:cNvSpPr>
            <p:nvPr/>
          </p:nvSpPr>
          <p:spPr bwMode="auto">
            <a:xfrm>
              <a:off x="2398" y="2346"/>
              <a:ext cx="12" cy="11"/>
            </a:xfrm>
            <a:custGeom>
              <a:avLst/>
              <a:gdLst>
                <a:gd name="T0" fmla="*/ 4 w 12"/>
                <a:gd name="T1" fmla="*/ 11 h 11"/>
                <a:gd name="T2" fmla="*/ 6 w 12"/>
                <a:gd name="T3" fmla="*/ 11 h 11"/>
                <a:gd name="T4" fmla="*/ 8 w 12"/>
                <a:gd name="T5" fmla="*/ 11 h 11"/>
                <a:gd name="T6" fmla="*/ 8 w 12"/>
                <a:gd name="T7" fmla="*/ 11 h 11"/>
                <a:gd name="T8" fmla="*/ 10 w 12"/>
                <a:gd name="T9" fmla="*/ 11 h 11"/>
                <a:gd name="T10" fmla="*/ 10 w 12"/>
                <a:gd name="T11" fmla="*/ 9 h 11"/>
                <a:gd name="T12" fmla="*/ 10 w 12"/>
                <a:gd name="T13" fmla="*/ 9 h 11"/>
                <a:gd name="T14" fmla="*/ 12 w 12"/>
                <a:gd name="T15" fmla="*/ 9 h 11"/>
                <a:gd name="T16" fmla="*/ 12 w 12"/>
                <a:gd name="T17" fmla="*/ 7 h 11"/>
                <a:gd name="T18" fmla="*/ 12 w 12"/>
                <a:gd name="T19" fmla="*/ 7 h 11"/>
                <a:gd name="T20" fmla="*/ 12 w 12"/>
                <a:gd name="T21" fmla="*/ 6 h 11"/>
                <a:gd name="T22" fmla="*/ 12 w 12"/>
                <a:gd name="T23" fmla="*/ 6 h 11"/>
                <a:gd name="T24" fmla="*/ 12 w 12"/>
                <a:gd name="T25" fmla="*/ 4 h 11"/>
                <a:gd name="T26" fmla="*/ 12 w 12"/>
                <a:gd name="T27" fmla="*/ 4 h 11"/>
                <a:gd name="T28" fmla="*/ 10 w 12"/>
                <a:gd name="T29" fmla="*/ 2 h 11"/>
                <a:gd name="T30" fmla="*/ 10 w 12"/>
                <a:gd name="T31" fmla="*/ 2 h 11"/>
                <a:gd name="T32" fmla="*/ 10 w 12"/>
                <a:gd name="T33" fmla="*/ 2 h 11"/>
                <a:gd name="T34" fmla="*/ 8 w 12"/>
                <a:gd name="T35" fmla="*/ 0 h 11"/>
                <a:gd name="T36" fmla="*/ 8 w 12"/>
                <a:gd name="T37" fmla="*/ 0 h 11"/>
                <a:gd name="T38" fmla="*/ 6 w 12"/>
                <a:gd name="T39" fmla="*/ 0 h 11"/>
                <a:gd name="T40" fmla="*/ 6 w 12"/>
                <a:gd name="T41" fmla="*/ 0 h 11"/>
                <a:gd name="T42" fmla="*/ 4 w 12"/>
                <a:gd name="T43" fmla="*/ 0 h 11"/>
                <a:gd name="T44" fmla="*/ 4 w 12"/>
                <a:gd name="T45" fmla="*/ 0 h 11"/>
                <a:gd name="T46" fmla="*/ 2 w 12"/>
                <a:gd name="T47" fmla="*/ 0 h 11"/>
                <a:gd name="T48" fmla="*/ 2 w 12"/>
                <a:gd name="T49" fmla="*/ 2 h 11"/>
                <a:gd name="T50" fmla="*/ 2 w 12"/>
                <a:gd name="T51" fmla="*/ 2 h 11"/>
                <a:gd name="T52" fmla="*/ 0 w 12"/>
                <a:gd name="T53" fmla="*/ 2 h 11"/>
                <a:gd name="T54" fmla="*/ 0 w 12"/>
                <a:gd name="T55" fmla="*/ 4 h 11"/>
                <a:gd name="T56" fmla="*/ 0 w 12"/>
                <a:gd name="T57" fmla="*/ 4 h 11"/>
                <a:gd name="T58" fmla="*/ 0 w 12"/>
                <a:gd name="T59" fmla="*/ 6 h 11"/>
                <a:gd name="T60" fmla="*/ 0 w 12"/>
                <a:gd name="T61" fmla="*/ 6 h 11"/>
                <a:gd name="T62" fmla="*/ 0 w 12"/>
                <a:gd name="T63" fmla="*/ 7 h 11"/>
                <a:gd name="T64" fmla="*/ 0 w 12"/>
                <a:gd name="T65" fmla="*/ 7 h 11"/>
                <a:gd name="T66" fmla="*/ 0 w 12"/>
                <a:gd name="T67" fmla="*/ 9 h 11"/>
                <a:gd name="T68" fmla="*/ 0 w 12"/>
                <a:gd name="T69" fmla="*/ 9 h 11"/>
                <a:gd name="T70" fmla="*/ 2 w 12"/>
                <a:gd name="T71" fmla="*/ 9 h 11"/>
                <a:gd name="T72" fmla="*/ 2 w 12"/>
                <a:gd name="T73" fmla="*/ 11 h 11"/>
                <a:gd name="T74" fmla="*/ 2 w 12"/>
                <a:gd name="T75" fmla="*/ 11 h 11"/>
                <a:gd name="T76" fmla="*/ 4 w 12"/>
                <a:gd name="T77" fmla="*/ 11 h 11"/>
                <a:gd name="T78" fmla="*/ 4 w 12"/>
                <a:gd name="T79" fmla="*/ 11 h 11"/>
                <a:gd name="T80" fmla="*/ 6 w 12"/>
                <a:gd name="T81" fmla="*/ 11 h 11"/>
                <a:gd name="T82" fmla="*/ 6 w 12"/>
                <a:gd name="T83" fmla="*/ 11 h 11"/>
                <a:gd name="T84" fmla="*/ 4 w 12"/>
                <a:gd name="T8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11">
                  <a:moveTo>
                    <a:pt x="4" y="11"/>
                  </a:moveTo>
                  <a:lnTo>
                    <a:pt x="6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10" name="Freeform 118"/>
            <p:cNvSpPr>
              <a:spLocks noChangeAspect="1"/>
            </p:cNvSpPr>
            <p:nvPr/>
          </p:nvSpPr>
          <p:spPr bwMode="auto">
            <a:xfrm>
              <a:off x="2318" y="2346"/>
              <a:ext cx="11" cy="11"/>
            </a:xfrm>
            <a:custGeom>
              <a:avLst/>
              <a:gdLst>
                <a:gd name="T0" fmla="*/ 6 w 11"/>
                <a:gd name="T1" fmla="*/ 11 h 11"/>
                <a:gd name="T2" fmla="*/ 8 w 11"/>
                <a:gd name="T3" fmla="*/ 11 h 11"/>
                <a:gd name="T4" fmla="*/ 8 w 11"/>
                <a:gd name="T5" fmla="*/ 11 h 11"/>
                <a:gd name="T6" fmla="*/ 9 w 11"/>
                <a:gd name="T7" fmla="*/ 11 h 11"/>
                <a:gd name="T8" fmla="*/ 9 w 11"/>
                <a:gd name="T9" fmla="*/ 11 h 11"/>
                <a:gd name="T10" fmla="*/ 9 w 11"/>
                <a:gd name="T11" fmla="*/ 9 h 11"/>
                <a:gd name="T12" fmla="*/ 11 w 11"/>
                <a:gd name="T13" fmla="*/ 9 h 11"/>
                <a:gd name="T14" fmla="*/ 11 w 11"/>
                <a:gd name="T15" fmla="*/ 9 h 11"/>
                <a:gd name="T16" fmla="*/ 11 w 11"/>
                <a:gd name="T17" fmla="*/ 7 h 11"/>
                <a:gd name="T18" fmla="*/ 11 w 11"/>
                <a:gd name="T19" fmla="*/ 7 h 11"/>
                <a:gd name="T20" fmla="*/ 11 w 11"/>
                <a:gd name="T21" fmla="*/ 6 h 11"/>
                <a:gd name="T22" fmla="*/ 11 w 11"/>
                <a:gd name="T23" fmla="*/ 6 h 11"/>
                <a:gd name="T24" fmla="*/ 11 w 11"/>
                <a:gd name="T25" fmla="*/ 4 h 11"/>
                <a:gd name="T26" fmla="*/ 11 w 11"/>
                <a:gd name="T27" fmla="*/ 4 h 11"/>
                <a:gd name="T28" fmla="*/ 11 w 11"/>
                <a:gd name="T29" fmla="*/ 2 h 11"/>
                <a:gd name="T30" fmla="*/ 9 w 11"/>
                <a:gd name="T31" fmla="*/ 2 h 11"/>
                <a:gd name="T32" fmla="*/ 9 w 11"/>
                <a:gd name="T33" fmla="*/ 2 h 11"/>
                <a:gd name="T34" fmla="*/ 9 w 11"/>
                <a:gd name="T35" fmla="*/ 0 h 11"/>
                <a:gd name="T36" fmla="*/ 8 w 11"/>
                <a:gd name="T37" fmla="*/ 0 h 11"/>
                <a:gd name="T38" fmla="*/ 8 w 11"/>
                <a:gd name="T39" fmla="*/ 0 h 11"/>
                <a:gd name="T40" fmla="*/ 6 w 11"/>
                <a:gd name="T41" fmla="*/ 0 h 11"/>
                <a:gd name="T42" fmla="*/ 6 w 11"/>
                <a:gd name="T43" fmla="*/ 0 h 11"/>
                <a:gd name="T44" fmla="*/ 4 w 11"/>
                <a:gd name="T45" fmla="*/ 0 h 11"/>
                <a:gd name="T46" fmla="*/ 4 w 11"/>
                <a:gd name="T47" fmla="*/ 0 h 11"/>
                <a:gd name="T48" fmla="*/ 2 w 11"/>
                <a:gd name="T49" fmla="*/ 2 h 11"/>
                <a:gd name="T50" fmla="*/ 2 w 11"/>
                <a:gd name="T51" fmla="*/ 2 h 11"/>
                <a:gd name="T52" fmla="*/ 2 w 11"/>
                <a:gd name="T53" fmla="*/ 2 h 11"/>
                <a:gd name="T54" fmla="*/ 0 w 11"/>
                <a:gd name="T55" fmla="*/ 4 h 11"/>
                <a:gd name="T56" fmla="*/ 0 w 11"/>
                <a:gd name="T57" fmla="*/ 4 h 11"/>
                <a:gd name="T58" fmla="*/ 0 w 11"/>
                <a:gd name="T59" fmla="*/ 6 h 11"/>
                <a:gd name="T60" fmla="*/ 0 w 11"/>
                <a:gd name="T61" fmla="*/ 6 h 11"/>
                <a:gd name="T62" fmla="*/ 0 w 11"/>
                <a:gd name="T63" fmla="*/ 7 h 11"/>
                <a:gd name="T64" fmla="*/ 0 w 11"/>
                <a:gd name="T65" fmla="*/ 7 h 11"/>
                <a:gd name="T66" fmla="*/ 0 w 11"/>
                <a:gd name="T67" fmla="*/ 9 h 11"/>
                <a:gd name="T68" fmla="*/ 2 w 11"/>
                <a:gd name="T69" fmla="*/ 9 h 11"/>
                <a:gd name="T70" fmla="*/ 2 w 11"/>
                <a:gd name="T71" fmla="*/ 9 h 11"/>
                <a:gd name="T72" fmla="*/ 2 w 11"/>
                <a:gd name="T73" fmla="*/ 11 h 11"/>
                <a:gd name="T74" fmla="*/ 4 w 11"/>
                <a:gd name="T75" fmla="*/ 11 h 11"/>
                <a:gd name="T76" fmla="*/ 4 w 11"/>
                <a:gd name="T77" fmla="*/ 11 h 11"/>
                <a:gd name="T78" fmla="*/ 6 w 11"/>
                <a:gd name="T79" fmla="*/ 11 h 11"/>
                <a:gd name="T80" fmla="*/ 6 w 11"/>
                <a:gd name="T81" fmla="*/ 11 h 11"/>
                <a:gd name="T82" fmla="*/ 6 w 11"/>
                <a:gd name="T8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lnTo>
                    <a:pt x="8" y="11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11" name="Rectangle 119"/>
            <p:cNvSpPr>
              <a:spLocks noChangeAspect="1" noChangeArrowheads="1"/>
            </p:cNvSpPr>
            <p:nvPr/>
          </p:nvSpPr>
          <p:spPr bwMode="auto">
            <a:xfrm>
              <a:off x="2368" y="1291"/>
              <a:ext cx="2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5512" name="Rectangle 120"/>
            <p:cNvSpPr>
              <a:spLocks noChangeAspect="1" noChangeArrowheads="1"/>
            </p:cNvSpPr>
            <p:nvPr/>
          </p:nvSpPr>
          <p:spPr bwMode="auto">
            <a:xfrm>
              <a:off x="2406" y="129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5513" name="Rectangle 121"/>
            <p:cNvSpPr>
              <a:spLocks noChangeAspect="1" noChangeArrowheads="1"/>
            </p:cNvSpPr>
            <p:nvPr/>
          </p:nvSpPr>
          <p:spPr bwMode="auto">
            <a:xfrm>
              <a:off x="2442" y="129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lang="en-US" sz="2000">
                <a:effectLst/>
              </a:endParaRPr>
            </a:p>
          </p:txBody>
        </p:sp>
        <p:sp>
          <p:nvSpPr>
            <p:cNvPr id="2235514" name="Rectangle 122"/>
            <p:cNvSpPr>
              <a:spLocks noChangeAspect="1" noChangeArrowheads="1"/>
            </p:cNvSpPr>
            <p:nvPr/>
          </p:nvSpPr>
          <p:spPr bwMode="auto">
            <a:xfrm>
              <a:off x="2871" y="1415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5515" name="Rectangle 123"/>
            <p:cNvSpPr>
              <a:spLocks noChangeAspect="1" noChangeArrowheads="1"/>
            </p:cNvSpPr>
            <p:nvPr/>
          </p:nvSpPr>
          <p:spPr bwMode="auto">
            <a:xfrm>
              <a:off x="2889" y="141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lang="en-US" sz="2000">
                <a:effectLst/>
              </a:endParaRPr>
            </a:p>
          </p:txBody>
        </p:sp>
        <p:sp>
          <p:nvSpPr>
            <p:cNvPr id="2235516" name="Rectangle 124"/>
            <p:cNvSpPr>
              <a:spLocks noChangeAspect="1" noChangeArrowheads="1"/>
            </p:cNvSpPr>
            <p:nvPr/>
          </p:nvSpPr>
          <p:spPr bwMode="auto">
            <a:xfrm>
              <a:off x="2923" y="141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5517" name="Rectangle 125"/>
            <p:cNvSpPr>
              <a:spLocks noChangeAspect="1" noChangeArrowheads="1"/>
            </p:cNvSpPr>
            <p:nvPr/>
          </p:nvSpPr>
          <p:spPr bwMode="auto">
            <a:xfrm>
              <a:off x="2959" y="1415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5518" name="Rectangle 126"/>
            <p:cNvSpPr>
              <a:spLocks noChangeAspect="1" noChangeArrowheads="1"/>
            </p:cNvSpPr>
            <p:nvPr/>
          </p:nvSpPr>
          <p:spPr bwMode="auto">
            <a:xfrm>
              <a:off x="2994" y="1415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x</a:t>
              </a:r>
              <a:endParaRPr lang="en-US" sz="2000">
                <a:effectLst/>
              </a:endParaRPr>
            </a:p>
          </p:txBody>
        </p:sp>
        <p:sp>
          <p:nvSpPr>
            <p:cNvPr id="2235519" name="Freeform 127"/>
            <p:cNvSpPr>
              <a:spLocks noChangeAspect="1"/>
            </p:cNvSpPr>
            <p:nvPr/>
          </p:nvSpPr>
          <p:spPr bwMode="auto">
            <a:xfrm>
              <a:off x="2498" y="214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0 w 32"/>
                <a:gd name="T3" fmla="*/ 32 h 32"/>
                <a:gd name="T4" fmla="*/ 32 w 32"/>
                <a:gd name="T5" fmla="*/ 17 h 32"/>
                <a:gd name="T6" fmla="*/ 0 w 32"/>
                <a:gd name="T7" fmla="*/ 2 h 32"/>
                <a:gd name="T8" fmla="*/ 0 w 32"/>
                <a:gd name="T9" fmla="*/ 2 h 32"/>
                <a:gd name="T10" fmla="*/ 0 w 32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0" y="32"/>
                  </a:lnTo>
                  <a:lnTo>
                    <a:pt x="32" y="1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20" name="Freeform 128"/>
            <p:cNvSpPr>
              <a:spLocks noChangeAspect="1"/>
            </p:cNvSpPr>
            <p:nvPr/>
          </p:nvSpPr>
          <p:spPr bwMode="auto">
            <a:xfrm>
              <a:off x="2006" y="1195"/>
              <a:ext cx="1124" cy="967"/>
            </a:xfrm>
            <a:custGeom>
              <a:avLst/>
              <a:gdLst>
                <a:gd name="T0" fmla="*/ 1124 w 1124"/>
                <a:gd name="T1" fmla="*/ 0 h 967"/>
                <a:gd name="T2" fmla="*/ 1124 w 1124"/>
                <a:gd name="T3" fmla="*/ 312 h 967"/>
                <a:gd name="T4" fmla="*/ 0 w 1124"/>
                <a:gd name="T5" fmla="*/ 312 h 967"/>
                <a:gd name="T6" fmla="*/ 0 w 1124"/>
                <a:gd name="T7" fmla="*/ 967 h 967"/>
                <a:gd name="T8" fmla="*/ 503 w 1124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967">
                  <a:moveTo>
                    <a:pt x="1124" y="0"/>
                  </a:moveTo>
                  <a:lnTo>
                    <a:pt x="1124" y="312"/>
                  </a:lnTo>
                  <a:lnTo>
                    <a:pt x="0" y="312"/>
                  </a:lnTo>
                  <a:lnTo>
                    <a:pt x="0" y="967"/>
                  </a:lnTo>
                  <a:lnTo>
                    <a:pt x="503" y="96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21" name="Rectangle 129"/>
            <p:cNvSpPr>
              <a:spLocks noChangeAspect="1" noChangeArrowheads="1"/>
            </p:cNvSpPr>
            <p:nvPr/>
          </p:nvSpPr>
          <p:spPr bwMode="auto">
            <a:xfrm>
              <a:off x="1726" y="1254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H</a:t>
              </a:r>
              <a:endParaRPr lang="en-US" sz="2000">
                <a:effectLst/>
              </a:endParaRPr>
            </a:p>
          </p:txBody>
        </p:sp>
        <p:sp>
          <p:nvSpPr>
            <p:cNvPr id="2235522" name="Rectangle 130"/>
            <p:cNvSpPr>
              <a:spLocks noChangeAspect="1" noChangeArrowheads="1"/>
            </p:cNvSpPr>
            <p:nvPr/>
          </p:nvSpPr>
          <p:spPr bwMode="auto">
            <a:xfrm>
              <a:off x="1772" y="1254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5523" name="Rectangle 131"/>
            <p:cNvSpPr>
              <a:spLocks noChangeAspect="1" noChangeArrowheads="1"/>
            </p:cNvSpPr>
            <p:nvPr/>
          </p:nvSpPr>
          <p:spPr bwMode="auto">
            <a:xfrm>
              <a:off x="1787" y="1254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5524" name="Freeform 132"/>
            <p:cNvSpPr>
              <a:spLocks noChangeAspect="1"/>
            </p:cNvSpPr>
            <p:nvPr/>
          </p:nvSpPr>
          <p:spPr bwMode="auto">
            <a:xfrm>
              <a:off x="3944" y="1346"/>
              <a:ext cx="33" cy="32"/>
            </a:xfrm>
            <a:custGeom>
              <a:avLst/>
              <a:gdLst>
                <a:gd name="T0" fmla="*/ 0 w 33"/>
                <a:gd name="T1" fmla="*/ 32 h 32"/>
                <a:gd name="T2" fmla="*/ 33 w 33"/>
                <a:gd name="T3" fmla="*/ 32 h 32"/>
                <a:gd name="T4" fmla="*/ 17 w 33"/>
                <a:gd name="T5" fmla="*/ 0 h 32"/>
                <a:gd name="T6" fmla="*/ 0 w 33"/>
                <a:gd name="T7" fmla="*/ 32 h 32"/>
                <a:gd name="T8" fmla="*/ 0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0" y="32"/>
                  </a:moveTo>
                  <a:lnTo>
                    <a:pt x="33" y="32"/>
                  </a:lnTo>
                  <a:lnTo>
                    <a:pt x="17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25" name="Rectangle 133"/>
            <p:cNvSpPr>
              <a:spLocks noChangeAspect="1" noChangeArrowheads="1"/>
            </p:cNvSpPr>
            <p:nvPr/>
          </p:nvSpPr>
          <p:spPr bwMode="auto">
            <a:xfrm>
              <a:off x="3894" y="1254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5526" name="Rectangle 134"/>
            <p:cNvSpPr>
              <a:spLocks noChangeAspect="1" noChangeArrowheads="1"/>
            </p:cNvSpPr>
            <p:nvPr/>
          </p:nvSpPr>
          <p:spPr bwMode="auto">
            <a:xfrm>
              <a:off x="3940" y="1254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5527" name="Rectangle 135"/>
            <p:cNvSpPr>
              <a:spLocks noChangeAspect="1" noChangeArrowheads="1"/>
            </p:cNvSpPr>
            <p:nvPr/>
          </p:nvSpPr>
          <p:spPr bwMode="auto">
            <a:xfrm>
              <a:off x="3975" y="1254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5528" name="Rectangle 136"/>
            <p:cNvSpPr>
              <a:spLocks noChangeAspect="1" noChangeArrowheads="1"/>
            </p:cNvSpPr>
            <p:nvPr/>
          </p:nvSpPr>
          <p:spPr bwMode="auto">
            <a:xfrm>
              <a:off x="3994" y="1254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5529" name="Freeform 137"/>
            <p:cNvSpPr>
              <a:spLocks noChangeAspect="1"/>
            </p:cNvSpPr>
            <p:nvPr/>
          </p:nvSpPr>
          <p:spPr bwMode="auto">
            <a:xfrm>
              <a:off x="2544" y="3166"/>
              <a:ext cx="126" cy="149"/>
            </a:xfrm>
            <a:custGeom>
              <a:avLst/>
              <a:gdLst>
                <a:gd name="T0" fmla="*/ 0 w 126"/>
                <a:gd name="T1" fmla="*/ 88 h 149"/>
                <a:gd name="T2" fmla="*/ 2 w 126"/>
                <a:gd name="T3" fmla="*/ 99 h 149"/>
                <a:gd name="T4" fmla="*/ 4 w 126"/>
                <a:gd name="T5" fmla="*/ 109 h 149"/>
                <a:gd name="T6" fmla="*/ 8 w 126"/>
                <a:gd name="T7" fmla="*/ 117 h 149"/>
                <a:gd name="T8" fmla="*/ 13 w 126"/>
                <a:gd name="T9" fmla="*/ 124 h 149"/>
                <a:gd name="T10" fmla="*/ 19 w 126"/>
                <a:gd name="T11" fmla="*/ 132 h 149"/>
                <a:gd name="T12" fmla="*/ 27 w 126"/>
                <a:gd name="T13" fmla="*/ 138 h 149"/>
                <a:gd name="T14" fmla="*/ 34 w 126"/>
                <a:gd name="T15" fmla="*/ 143 h 149"/>
                <a:gd name="T16" fmla="*/ 44 w 126"/>
                <a:gd name="T17" fmla="*/ 147 h 149"/>
                <a:gd name="T18" fmla="*/ 53 w 126"/>
                <a:gd name="T19" fmla="*/ 149 h 149"/>
                <a:gd name="T20" fmla="*/ 63 w 126"/>
                <a:gd name="T21" fmla="*/ 149 h 149"/>
                <a:gd name="T22" fmla="*/ 75 w 126"/>
                <a:gd name="T23" fmla="*/ 149 h 149"/>
                <a:gd name="T24" fmla="*/ 84 w 126"/>
                <a:gd name="T25" fmla="*/ 147 h 149"/>
                <a:gd name="T26" fmla="*/ 92 w 126"/>
                <a:gd name="T27" fmla="*/ 143 h 149"/>
                <a:gd name="T28" fmla="*/ 101 w 126"/>
                <a:gd name="T29" fmla="*/ 138 h 149"/>
                <a:gd name="T30" fmla="*/ 107 w 126"/>
                <a:gd name="T31" fmla="*/ 132 h 149"/>
                <a:gd name="T32" fmla="*/ 115 w 126"/>
                <a:gd name="T33" fmla="*/ 124 h 149"/>
                <a:gd name="T34" fmla="*/ 119 w 126"/>
                <a:gd name="T35" fmla="*/ 117 h 149"/>
                <a:gd name="T36" fmla="*/ 122 w 126"/>
                <a:gd name="T37" fmla="*/ 109 h 149"/>
                <a:gd name="T38" fmla="*/ 126 w 126"/>
                <a:gd name="T39" fmla="*/ 99 h 149"/>
                <a:gd name="T40" fmla="*/ 126 w 126"/>
                <a:gd name="T41" fmla="*/ 90 h 149"/>
                <a:gd name="T42" fmla="*/ 126 w 126"/>
                <a:gd name="T43" fmla="*/ 0 h 149"/>
                <a:gd name="T44" fmla="*/ 2 w 126"/>
                <a:gd name="T45" fmla="*/ 0 h 149"/>
                <a:gd name="T46" fmla="*/ 2 w 126"/>
                <a:gd name="T47" fmla="*/ 90 h 149"/>
                <a:gd name="T48" fmla="*/ 2 w 126"/>
                <a:gd name="T49" fmla="*/ 9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6" h="149">
                  <a:moveTo>
                    <a:pt x="0" y="88"/>
                  </a:moveTo>
                  <a:lnTo>
                    <a:pt x="2" y="99"/>
                  </a:lnTo>
                  <a:lnTo>
                    <a:pt x="4" y="109"/>
                  </a:lnTo>
                  <a:lnTo>
                    <a:pt x="8" y="117"/>
                  </a:lnTo>
                  <a:lnTo>
                    <a:pt x="13" y="124"/>
                  </a:lnTo>
                  <a:lnTo>
                    <a:pt x="19" y="132"/>
                  </a:lnTo>
                  <a:lnTo>
                    <a:pt x="27" y="138"/>
                  </a:lnTo>
                  <a:lnTo>
                    <a:pt x="34" y="143"/>
                  </a:lnTo>
                  <a:lnTo>
                    <a:pt x="44" y="147"/>
                  </a:lnTo>
                  <a:lnTo>
                    <a:pt x="53" y="149"/>
                  </a:lnTo>
                  <a:lnTo>
                    <a:pt x="63" y="149"/>
                  </a:lnTo>
                  <a:lnTo>
                    <a:pt x="75" y="149"/>
                  </a:lnTo>
                  <a:lnTo>
                    <a:pt x="84" y="147"/>
                  </a:lnTo>
                  <a:lnTo>
                    <a:pt x="92" y="143"/>
                  </a:lnTo>
                  <a:lnTo>
                    <a:pt x="101" y="138"/>
                  </a:lnTo>
                  <a:lnTo>
                    <a:pt x="107" y="132"/>
                  </a:lnTo>
                  <a:lnTo>
                    <a:pt x="115" y="124"/>
                  </a:lnTo>
                  <a:lnTo>
                    <a:pt x="119" y="117"/>
                  </a:lnTo>
                  <a:lnTo>
                    <a:pt x="122" y="109"/>
                  </a:lnTo>
                  <a:lnTo>
                    <a:pt x="126" y="99"/>
                  </a:lnTo>
                  <a:lnTo>
                    <a:pt x="126" y="90"/>
                  </a:lnTo>
                  <a:lnTo>
                    <a:pt x="126" y="0"/>
                  </a:lnTo>
                  <a:lnTo>
                    <a:pt x="2" y="0"/>
                  </a:lnTo>
                  <a:lnTo>
                    <a:pt x="2" y="90"/>
                  </a:lnTo>
                  <a:lnTo>
                    <a:pt x="2" y="9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30" name="Rectangle 138"/>
            <p:cNvSpPr>
              <a:spLocks noChangeAspect="1" noChangeArrowheads="1"/>
            </p:cNvSpPr>
            <p:nvPr/>
          </p:nvSpPr>
          <p:spPr bwMode="auto">
            <a:xfrm>
              <a:off x="2755" y="269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531" name="Rectangle 139"/>
            <p:cNvSpPr>
              <a:spLocks noChangeAspect="1" noChangeArrowheads="1"/>
            </p:cNvSpPr>
            <p:nvPr/>
          </p:nvSpPr>
          <p:spPr bwMode="auto">
            <a:xfrm>
              <a:off x="2789" y="2697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5532" name="Line 140"/>
            <p:cNvSpPr>
              <a:spLocks noChangeAspect="1" noChangeShapeType="1"/>
            </p:cNvSpPr>
            <p:nvPr/>
          </p:nvSpPr>
          <p:spPr bwMode="auto">
            <a:xfrm>
              <a:off x="2561" y="2162"/>
              <a:ext cx="4" cy="10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33" name="Freeform 141"/>
            <p:cNvSpPr>
              <a:spLocks noChangeAspect="1"/>
            </p:cNvSpPr>
            <p:nvPr/>
          </p:nvSpPr>
          <p:spPr bwMode="auto">
            <a:xfrm>
              <a:off x="2590" y="3045"/>
              <a:ext cx="143" cy="119"/>
            </a:xfrm>
            <a:custGeom>
              <a:avLst/>
              <a:gdLst>
                <a:gd name="T0" fmla="*/ 142 w 143"/>
                <a:gd name="T1" fmla="*/ 0 h 119"/>
                <a:gd name="T2" fmla="*/ 143 w 143"/>
                <a:gd name="T3" fmla="*/ 59 h 119"/>
                <a:gd name="T4" fmla="*/ 0 w 143"/>
                <a:gd name="T5" fmla="*/ 59 h 119"/>
                <a:gd name="T6" fmla="*/ 0 w 143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119">
                  <a:moveTo>
                    <a:pt x="142" y="0"/>
                  </a:moveTo>
                  <a:lnTo>
                    <a:pt x="143" y="59"/>
                  </a:lnTo>
                  <a:lnTo>
                    <a:pt x="0" y="59"/>
                  </a:lnTo>
                  <a:lnTo>
                    <a:pt x="0" y="11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34" name="Freeform 142"/>
            <p:cNvSpPr>
              <a:spLocks noChangeAspect="1"/>
            </p:cNvSpPr>
            <p:nvPr/>
          </p:nvSpPr>
          <p:spPr bwMode="auto">
            <a:xfrm>
              <a:off x="1766" y="1373"/>
              <a:ext cx="841" cy="2002"/>
            </a:xfrm>
            <a:custGeom>
              <a:avLst/>
              <a:gdLst>
                <a:gd name="T0" fmla="*/ 841 w 841"/>
                <a:gd name="T1" fmla="*/ 1942 h 2002"/>
                <a:gd name="T2" fmla="*/ 841 w 841"/>
                <a:gd name="T3" fmla="*/ 2002 h 2002"/>
                <a:gd name="T4" fmla="*/ 0 w 841"/>
                <a:gd name="T5" fmla="*/ 2002 h 2002"/>
                <a:gd name="T6" fmla="*/ 0 w 841"/>
                <a:gd name="T7" fmla="*/ 0 h 2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1" h="2002">
                  <a:moveTo>
                    <a:pt x="841" y="1942"/>
                  </a:moveTo>
                  <a:lnTo>
                    <a:pt x="841" y="2002"/>
                  </a:lnTo>
                  <a:lnTo>
                    <a:pt x="0" y="200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35" name="Freeform 143"/>
            <p:cNvSpPr>
              <a:spLocks noChangeAspect="1"/>
            </p:cNvSpPr>
            <p:nvPr/>
          </p:nvSpPr>
          <p:spPr bwMode="auto">
            <a:xfrm>
              <a:off x="2624" y="2957"/>
              <a:ext cx="33" cy="32"/>
            </a:xfrm>
            <a:custGeom>
              <a:avLst/>
              <a:gdLst>
                <a:gd name="T0" fmla="*/ 0 w 33"/>
                <a:gd name="T1" fmla="*/ 0 h 32"/>
                <a:gd name="T2" fmla="*/ 2 w 33"/>
                <a:gd name="T3" fmla="*/ 32 h 32"/>
                <a:gd name="T4" fmla="*/ 33 w 33"/>
                <a:gd name="T5" fmla="*/ 15 h 32"/>
                <a:gd name="T6" fmla="*/ 2 w 33"/>
                <a:gd name="T7" fmla="*/ 0 h 32"/>
                <a:gd name="T8" fmla="*/ 2 w 33"/>
                <a:gd name="T9" fmla="*/ 0 h 32"/>
                <a:gd name="T10" fmla="*/ 0 w 33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2">
                  <a:moveTo>
                    <a:pt x="0" y="0"/>
                  </a:moveTo>
                  <a:lnTo>
                    <a:pt x="2" y="32"/>
                  </a:lnTo>
                  <a:lnTo>
                    <a:pt x="33" y="15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36" name="Freeform 144"/>
            <p:cNvSpPr>
              <a:spLocks noChangeAspect="1"/>
            </p:cNvSpPr>
            <p:nvPr/>
          </p:nvSpPr>
          <p:spPr bwMode="auto">
            <a:xfrm>
              <a:off x="1870" y="1195"/>
              <a:ext cx="879" cy="1777"/>
            </a:xfrm>
            <a:custGeom>
              <a:avLst/>
              <a:gdLst>
                <a:gd name="T0" fmla="*/ 877 w 879"/>
                <a:gd name="T1" fmla="*/ 0 h 1777"/>
                <a:gd name="T2" fmla="*/ 879 w 879"/>
                <a:gd name="T3" fmla="*/ 191 h 1777"/>
                <a:gd name="T4" fmla="*/ 0 w 879"/>
                <a:gd name="T5" fmla="*/ 191 h 1777"/>
                <a:gd name="T6" fmla="*/ 0 w 879"/>
                <a:gd name="T7" fmla="*/ 1777 h 1777"/>
                <a:gd name="T8" fmla="*/ 756 w 879"/>
                <a:gd name="T9" fmla="*/ 1777 h 1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1777">
                  <a:moveTo>
                    <a:pt x="877" y="0"/>
                  </a:moveTo>
                  <a:lnTo>
                    <a:pt x="879" y="191"/>
                  </a:lnTo>
                  <a:lnTo>
                    <a:pt x="0" y="191"/>
                  </a:lnTo>
                  <a:lnTo>
                    <a:pt x="0" y="1777"/>
                  </a:lnTo>
                  <a:lnTo>
                    <a:pt x="756" y="177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37" name="Freeform 145"/>
            <p:cNvSpPr>
              <a:spLocks noChangeAspect="1"/>
            </p:cNvSpPr>
            <p:nvPr/>
          </p:nvSpPr>
          <p:spPr bwMode="auto">
            <a:xfrm>
              <a:off x="3145" y="1367"/>
              <a:ext cx="816" cy="1515"/>
            </a:xfrm>
            <a:custGeom>
              <a:avLst/>
              <a:gdLst>
                <a:gd name="T0" fmla="*/ 0 w 816"/>
                <a:gd name="T1" fmla="*/ 801 h 1515"/>
                <a:gd name="T2" fmla="*/ 2 w 816"/>
                <a:gd name="T3" fmla="*/ 1515 h 1515"/>
                <a:gd name="T4" fmla="*/ 816 w 816"/>
                <a:gd name="T5" fmla="*/ 1515 h 1515"/>
                <a:gd name="T6" fmla="*/ 816 w 816"/>
                <a:gd name="T7" fmla="*/ 0 h 1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1515">
                  <a:moveTo>
                    <a:pt x="0" y="801"/>
                  </a:moveTo>
                  <a:lnTo>
                    <a:pt x="2" y="1515"/>
                  </a:lnTo>
                  <a:lnTo>
                    <a:pt x="816" y="1515"/>
                  </a:lnTo>
                  <a:lnTo>
                    <a:pt x="816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38" name="Line 146"/>
            <p:cNvSpPr>
              <a:spLocks noChangeAspect="1" noChangeShapeType="1"/>
            </p:cNvSpPr>
            <p:nvPr/>
          </p:nvSpPr>
          <p:spPr bwMode="auto">
            <a:xfrm>
              <a:off x="3105" y="2756"/>
              <a:ext cx="82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39" name="Rectangle 147"/>
            <p:cNvSpPr>
              <a:spLocks noChangeAspect="1" noChangeArrowheads="1"/>
            </p:cNvSpPr>
            <p:nvPr/>
          </p:nvSpPr>
          <p:spPr bwMode="auto">
            <a:xfrm>
              <a:off x="3178" y="270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 sz="2000">
                <a:effectLst/>
              </a:endParaRPr>
            </a:p>
          </p:txBody>
        </p:sp>
        <p:sp>
          <p:nvSpPr>
            <p:cNvPr id="2235540" name="Rectangle 148"/>
            <p:cNvSpPr>
              <a:spLocks noChangeAspect="1" noChangeArrowheads="1"/>
            </p:cNvSpPr>
            <p:nvPr/>
          </p:nvSpPr>
          <p:spPr bwMode="auto">
            <a:xfrm>
              <a:off x="3212" y="2708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541" name="Freeform 149"/>
            <p:cNvSpPr>
              <a:spLocks noChangeAspect="1"/>
            </p:cNvSpPr>
            <p:nvPr/>
          </p:nvSpPr>
          <p:spPr bwMode="auto">
            <a:xfrm>
              <a:off x="2663" y="2901"/>
              <a:ext cx="141" cy="144"/>
            </a:xfrm>
            <a:custGeom>
              <a:avLst/>
              <a:gdLst>
                <a:gd name="T0" fmla="*/ 70 w 141"/>
                <a:gd name="T1" fmla="*/ 142 h 144"/>
                <a:gd name="T2" fmla="*/ 82 w 141"/>
                <a:gd name="T3" fmla="*/ 142 h 144"/>
                <a:gd name="T4" fmla="*/ 93 w 141"/>
                <a:gd name="T5" fmla="*/ 140 h 144"/>
                <a:gd name="T6" fmla="*/ 103 w 141"/>
                <a:gd name="T7" fmla="*/ 134 h 144"/>
                <a:gd name="T8" fmla="*/ 113 w 141"/>
                <a:gd name="T9" fmla="*/ 129 h 144"/>
                <a:gd name="T10" fmla="*/ 122 w 141"/>
                <a:gd name="T11" fmla="*/ 123 h 144"/>
                <a:gd name="T12" fmla="*/ 128 w 141"/>
                <a:gd name="T13" fmla="*/ 113 h 144"/>
                <a:gd name="T14" fmla="*/ 134 w 141"/>
                <a:gd name="T15" fmla="*/ 106 h 144"/>
                <a:gd name="T16" fmla="*/ 139 w 141"/>
                <a:gd name="T17" fmla="*/ 94 h 144"/>
                <a:gd name="T18" fmla="*/ 141 w 141"/>
                <a:gd name="T19" fmla="*/ 83 h 144"/>
                <a:gd name="T20" fmla="*/ 141 w 141"/>
                <a:gd name="T21" fmla="*/ 71 h 144"/>
                <a:gd name="T22" fmla="*/ 141 w 141"/>
                <a:gd name="T23" fmla="*/ 60 h 144"/>
                <a:gd name="T24" fmla="*/ 139 w 141"/>
                <a:gd name="T25" fmla="*/ 50 h 144"/>
                <a:gd name="T26" fmla="*/ 134 w 141"/>
                <a:gd name="T27" fmla="*/ 39 h 144"/>
                <a:gd name="T28" fmla="*/ 128 w 141"/>
                <a:gd name="T29" fmla="*/ 31 h 144"/>
                <a:gd name="T30" fmla="*/ 122 w 141"/>
                <a:gd name="T31" fmla="*/ 21 h 144"/>
                <a:gd name="T32" fmla="*/ 113 w 141"/>
                <a:gd name="T33" fmla="*/ 14 h 144"/>
                <a:gd name="T34" fmla="*/ 103 w 141"/>
                <a:gd name="T35" fmla="*/ 8 h 144"/>
                <a:gd name="T36" fmla="*/ 93 w 141"/>
                <a:gd name="T37" fmla="*/ 4 h 144"/>
                <a:gd name="T38" fmla="*/ 82 w 141"/>
                <a:gd name="T39" fmla="*/ 2 h 144"/>
                <a:gd name="T40" fmla="*/ 70 w 141"/>
                <a:gd name="T41" fmla="*/ 0 h 144"/>
                <a:gd name="T42" fmla="*/ 59 w 141"/>
                <a:gd name="T43" fmla="*/ 2 h 144"/>
                <a:gd name="T44" fmla="*/ 49 w 141"/>
                <a:gd name="T45" fmla="*/ 4 h 144"/>
                <a:gd name="T46" fmla="*/ 38 w 141"/>
                <a:gd name="T47" fmla="*/ 8 h 144"/>
                <a:gd name="T48" fmla="*/ 28 w 141"/>
                <a:gd name="T49" fmla="*/ 14 h 144"/>
                <a:gd name="T50" fmla="*/ 21 w 141"/>
                <a:gd name="T51" fmla="*/ 21 h 144"/>
                <a:gd name="T52" fmla="*/ 13 w 141"/>
                <a:gd name="T53" fmla="*/ 31 h 144"/>
                <a:gd name="T54" fmla="*/ 7 w 141"/>
                <a:gd name="T55" fmla="*/ 39 h 144"/>
                <a:gd name="T56" fmla="*/ 3 w 141"/>
                <a:gd name="T57" fmla="*/ 50 h 144"/>
                <a:gd name="T58" fmla="*/ 2 w 141"/>
                <a:gd name="T59" fmla="*/ 60 h 144"/>
                <a:gd name="T60" fmla="*/ 0 w 141"/>
                <a:gd name="T61" fmla="*/ 71 h 144"/>
                <a:gd name="T62" fmla="*/ 2 w 141"/>
                <a:gd name="T63" fmla="*/ 83 h 144"/>
                <a:gd name="T64" fmla="*/ 3 w 141"/>
                <a:gd name="T65" fmla="*/ 94 h 144"/>
                <a:gd name="T66" fmla="*/ 7 w 141"/>
                <a:gd name="T67" fmla="*/ 106 h 144"/>
                <a:gd name="T68" fmla="*/ 13 w 141"/>
                <a:gd name="T69" fmla="*/ 113 h 144"/>
                <a:gd name="T70" fmla="*/ 21 w 141"/>
                <a:gd name="T71" fmla="*/ 123 h 144"/>
                <a:gd name="T72" fmla="*/ 28 w 141"/>
                <a:gd name="T73" fmla="*/ 129 h 144"/>
                <a:gd name="T74" fmla="*/ 38 w 141"/>
                <a:gd name="T75" fmla="*/ 134 h 144"/>
                <a:gd name="T76" fmla="*/ 49 w 141"/>
                <a:gd name="T77" fmla="*/ 140 h 144"/>
                <a:gd name="T78" fmla="*/ 59 w 141"/>
                <a:gd name="T79" fmla="*/ 142 h 144"/>
                <a:gd name="T80" fmla="*/ 70 w 141"/>
                <a:gd name="T81" fmla="*/ 144 h 144"/>
                <a:gd name="T82" fmla="*/ 70 w 141"/>
                <a:gd name="T8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" h="144">
                  <a:moveTo>
                    <a:pt x="70" y="142"/>
                  </a:moveTo>
                  <a:lnTo>
                    <a:pt x="82" y="142"/>
                  </a:lnTo>
                  <a:lnTo>
                    <a:pt x="93" y="140"/>
                  </a:lnTo>
                  <a:lnTo>
                    <a:pt x="103" y="134"/>
                  </a:lnTo>
                  <a:lnTo>
                    <a:pt x="113" y="129"/>
                  </a:lnTo>
                  <a:lnTo>
                    <a:pt x="122" y="123"/>
                  </a:lnTo>
                  <a:lnTo>
                    <a:pt x="128" y="113"/>
                  </a:lnTo>
                  <a:lnTo>
                    <a:pt x="134" y="106"/>
                  </a:lnTo>
                  <a:lnTo>
                    <a:pt x="139" y="94"/>
                  </a:lnTo>
                  <a:lnTo>
                    <a:pt x="141" y="83"/>
                  </a:lnTo>
                  <a:lnTo>
                    <a:pt x="141" y="71"/>
                  </a:lnTo>
                  <a:lnTo>
                    <a:pt x="141" y="60"/>
                  </a:lnTo>
                  <a:lnTo>
                    <a:pt x="139" y="50"/>
                  </a:lnTo>
                  <a:lnTo>
                    <a:pt x="134" y="39"/>
                  </a:lnTo>
                  <a:lnTo>
                    <a:pt x="128" y="31"/>
                  </a:lnTo>
                  <a:lnTo>
                    <a:pt x="122" y="21"/>
                  </a:lnTo>
                  <a:lnTo>
                    <a:pt x="113" y="14"/>
                  </a:lnTo>
                  <a:lnTo>
                    <a:pt x="103" y="8"/>
                  </a:lnTo>
                  <a:lnTo>
                    <a:pt x="93" y="4"/>
                  </a:lnTo>
                  <a:lnTo>
                    <a:pt x="82" y="2"/>
                  </a:lnTo>
                  <a:lnTo>
                    <a:pt x="70" y="0"/>
                  </a:lnTo>
                  <a:lnTo>
                    <a:pt x="59" y="2"/>
                  </a:lnTo>
                  <a:lnTo>
                    <a:pt x="49" y="4"/>
                  </a:lnTo>
                  <a:lnTo>
                    <a:pt x="38" y="8"/>
                  </a:lnTo>
                  <a:lnTo>
                    <a:pt x="28" y="14"/>
                  </a:lnTo>
                  <a:lnTo>
                    <a:pt x="21" y="21"/>
                  </a:lnTo>
                  <a:lnTo>
                    <a:pt x="13" y="31"/>
                  </a:lnTo>
                  <a:lnTo>
                    <a:pt x="7" y="39"/>
                  </a:lnTo>
                  <a:lnTo>
                    <a:pt x="3" y="50"/>
                  </a:lnTo>
                  <a:lnTo>
                    <a:pt x="2" y="60"/>
                  </a:lnTo>
                  <a:lnTo>
                    <a:pt x="0" y="71"/>
                  </a:lnTo>
                  <a:lnTo>
                    <a:pt x="2" y="83"/>
                  </a:lnTo>
                  <a:lnTo>
                    <a:pt x="3" y="94"/>
                  </a:lnTo>
                  <a:lnTo>
                    <a:pt x="7" y="106"/>
                  </a:lnTo>
                  <a:lnTo>
                    <a:pt x="13" y="113"/>
                  </a:lnTo>
                  <a:lnTo>
                    <a:pt x="21" y="123"/>
                  </a:lnTo>
                  <a:lnTo>
                    <a:pt x="28" y="129"/>
                  </a:lnTo>
                  <a:lnTo>
                    <a:pt x="38" y="134"/>
                  </a:lnTo>
                  <a:lnTo>
                    <a:pt x="49" y="140"/>
                  </a:lnTo>
                  <a:lnTo>
                    <a:pt x="59" y="142"/>
                  </a:lnTo>
                  <a:lnTo>
                    <a:pt x="70" y="144"/>
                  </a:lnTo>
                  <a:lnTo>
                    <a:pt x="70" y="14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42" name="Rectangle 150"/>
            <p:cNvSpPr>
              <a:spLocks noChangeAspect="1" noChangeArrowheads="1"/>
            </p:cNvSpPr>
            <p:nvPr/>
          </p:nvSpPr>
          <p:spPr bwMode="auto">
            <a:xfrm>
              <a:off x="2515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 sz="2000">
                <a:effectLst/>
              </a:endParaRPr>
            </a:p>
          </p:txBody>
        </p:sp>
        <p:sp>
          <p:nvSpPr>
            <p:cNvPr id="2235543" name="Rectangle 151"/>
            <p:cNvSpPr>
              <a:spLocks noChangeAspect="1" noChangeArrowheads="1"/>
            </p:cNvSpPr>
            <p:nvPr/>
          </p:nvSpPr>
          <p:spPr bwMode="auto">
            <a:xfrm>
              <a:off x="2552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544" name="Rectangle 152"/>
            <p:cNvSpPr>
              <a:spLocks noChangeAspect="1" noChangeArrowheads="1"/>
            </p:cNvSpPr>
            <p:nvPr/>
          </p:nvSpPr>
          <p:spPr bwMode="auto">
            <a:xfrm>
              <a:off x="2586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45" name="Rectangle 153"/>
            <p:cNvSpPr>
              <a:spLocks noChangeAspect="1" noChangeArrowheads="1"/>
            </p:cNvSpPr>
            <p:nvPr/>
          </p:nvSpPr>
          <p:spPr bwMode="auto">
            <a:xfrm>
              <a:off x="2605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 sz="2000">
                <a:effectLst/>
              </a:endParaRPr>
            </a:p>
          </p:txBody>
        </p:sp>
        <p:sp>
          <p:nvSpPr>
            <p:cNvPr id="2235546" name="Rectangle 154"/>
            <p:cNvSpPr>
              <a:spLocks noChangeAspect="1" noChangeArrowheads="1"/>
            </p:cNvSpPr>
            <p:nvPr/>
          </p:nvSpPr>
          <p:spPr bwMode="auto">
            <a:xfrm>
              <a:off x="2640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5547" name="Rectangle 155"/>
            <p:cNvSpPr>
              <a:spLocks noChangeAspect="1" noChangeArrowheads="1"/>
            </p:cNvSpPr>
            <p:nvPr/>
          </p:nvSpPr>
          <p:spPr bwMode="auto">
            <a:xfrm>
              <a:off x="2676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48" name="Rectangle 156"/>
            <p:cNvSpPr>
              <a:spLocks noChangeAspect="1" noChangeArrowheads="1"/>
            </p:cNvSpPr>
            <p:nvPr/>
          </p:nvSpPr>
          <p:spPr bwMode="auto">
            <a:xfrm>
              <a:off x="2693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49" name="Rectangle 157"/>
            <p:cNvSpPr>
              <a:spLocks noChangeAspect="1" noChangeArrowheads="1"/>
            </p:cNvSpPr>
            <p:nvPr/>
          </p:nvSpPr>
          <p:spPr bwMode="auto">
            <a:xfrm>
              <a:off x="2710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50" name="Rectangle 158"/>
            <p:cNvSpPr>
              <a:spLocks noChangeAspect="1" noChangeArrowheads="1"/>
            </p:cNvSpPr>
            <p:nvPr/>
          </p:nvSpPr>
          <p:spPr bwMode="auto">
            <a:xfrm>
              <a:off x="2728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51" name="Rectangle 159"/>
            <p:cNvSpPr>
              <a:spLocks noChangeAspect="1" noChangeArrowheads="1"/>
            </p:cNvSpPr>
            <p:nvPr/>
          </p:nvSpPr>
          <p:spPr bwMode="auto">
            <a:xfrm>
              <a:off x="2747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52" name="Rectangle 160"/>
            <p:cNvSpPr>
              <a:spLocks noChangeAspect="1" noChangeArrowheads="1"/>
            </p:cNvSpPr>
            <p:nvPr/>
          </p:nvSpPr>
          <p:spPr bwMode="auto">
            <a:xfrm>
              <a:off x="2764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53" name="Rectangle 161"/>
            <p:cNvSpPr>
              <a:spLocks noChangeAspect="1" noChangeArrowheads="1"/>
            </p:cNvSpPr>
            <p:nvPr/>
          </p:nvSpPr>
          <p:spPr bwMode="auto">
            <a:xfrm>
              <a:off x="2781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54" name="Rectangle 162"/>
            <p:cNvSpPr>
              <a:spLocks noChangeAspect="1" noChangeArrowheads="1"/>
            </p:cNvSpPr>
            <p:nvPr/>
          </p:nvSpPr>
          <p:spPr bwMode="auto">
            <a:xfrm>
              <a:off x="2799" y="971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555" name="Rectangle 163"/>
            <p:cNvSpPr>
              <a:spLocks noChangeAspect="1" noChangeArrowheads="1"/>
            </p:cNvSpPr>
            <p:nvPr/>
          </p:nvSpPr>
          <p:spPr bwMode="auto">
            <a:xfrm>
              <a:off x="2835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 sz="2000">
                <a:effectLst/>
              </a:endParaRPr>
            </a:p>
          </p:txBody>
        </p:sp>
        <p:sp>
          <p:nvSpPr>
            <p:cNvPr id="2235556" name="Rectangle 164"/>
            <p:cNvSpPr>
              <a:spLocks noChangeAspect="1" noChangeArrowheads="1"/>
            </p:cNvSpPr>
            <p:nvPr/>
          </p:nvSpPr>
          <p:spPr bwMode="auto">
            <a:xfrm>
              <a:off x="2869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57" name="Rectangle 165"/>
            <p:cNvSpPr>
              <a:spLocks noChangeAspect="1" noChangeArrowheads="1"/>
            </p:cNvSpPr>
            <p:nvPr/>
          </p:nvSpPr>
          <p:spPr bwMode="auto">
            <a:xfrm>
              <a:off x="2889" y="971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558" name="Rectangle 166"/>
            <p:cNvSpPr>
              <a:spLocks noChangeAspect="1" noChangeArrowheads="1"/>
            </p:cNvSpPr>
            <p:nvPr/>
          </p:nvSpPr>
          <p:spPr bwMode="auto">
            <a:xfrm>
              <a:off x="2923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559" name="Rectangle 167"/>
            <p:cNvSpPr>
              <a:spLocks noChangeAspect="1" noChangeArrowheads="1"/>
            </p:cNvSpPr>
            <p:nvPr/>
          </p:nvSpPr>
          <p:spPr bwMode="auto">
            <a:xfrm>
              <a:off x="2959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60" name="Rectangle 168"/>
            <p:cNvSpPr>
              <a:spLocks noChangeAspect="1" noChangeArrowheads="1"/>
            </p:cNvSpPr>
            <p:nvPr/>
          </p:nvSpPr>
          <p:spPr bwMode="auto">
            <a:xfrm>
              <a:off x="2977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561" name="Rectangle 169"/>
            <p:cNvSpPr>
              <a:spLocks noChangeAspect="1" noChangeArrowheads="1"/>
            </p:cNvSpPr>
            <p:nvPr/>
          </p:nvSpPr>
          <p:spPr bwMode="auto">
            <a:xfrm>
              <a:off x="3011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562" name="Rectangle 170"/>
            <p:cNvSpPr>
              <a:spLocks noChangeAspect="1" noChangeArrowheads="1"/>
            </p:cNvSpPr>
            <p:nvPr/>
          </p:nvSpPr>
          <p:spPr bwMode="auto">
            <a:xfrm>
              <a:off x="3048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63" name="Rectangle 171"/>
            <p:cNvSpPr>
              <a:spLocks noChangeAspect="1" noChangeArrowheads="1"/>
            </p:cNvSpPr>
            <p:nvPr/>
          </p:nvSpPr>
          <p:spPr bwMode="auto">
            <a:xfrm>
              <a:off x="3065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64" name="Rectangle 172"/>
            <p:cNvSpPr>
              <a:spLocks noChangeAspect="1" noChangeArrowheads="1"/>
            </p:cNvSpPr>
            <p:nvPr/>
          </p:nvSpPr>
          <p:spPr bwMode="auto">
            <a:xfrm>
              <a:off x="3082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65" name="Rectangle 173"/>
            <p:cNvSpPr>
              <a:spLocks noChangeAspect="1" noChangeArrowheads="1"/>
            </p:cNvSpPr>
            <p:nvPr/>
          </p:nvSpPr>
          <p:spPr bwMode="auto">
            <a:xfrm>
              <a:off x="3099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66" name="Rectangle 174"/>
            <p:cNvSpPr>
              <a:spLocks noChangeAspect="1" noChangeArrowheads="1"/>
            </p:cNvSpPr>
            <p:nvPr/>
          </p:nvSpPr>
          <p:spPr bwMode="auto">
            <a:xfrm>
              <a:off x="3117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67" name="Rectangle 175"/>
            <p:cNvSpPr>
              <a:spLocks noChangeAspect="1" noChangeArrowheads="1"/>
            </p:cNvSpPr>
            <p:nvPr/>
          </p:nvSpPr>
          <p:spPr bwMode="auto">
            <a:xfrm>
              <a:off x="3134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68" name="Rectangle 176"/>
            <p:cNvSpPr>
              <a:spLocks noChangeAspect="1" noChangeArrowheads="1"/>
            </p:cNvSpPr>
            <p:nvPr/>
          </p:nvSpPr>
          <p:spPr bwMode="auto">
            <a:xfrm>
              <a:off x="3151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69" name="Rectangle 177"/>
            <p:cNvSpPr>
              <a:spLocks noChangeAspect="1" noChangeArrowheads="1"/>
            </p:cNvSpPr>
            <p:nvPr/>
          </p:nvSpPr>
          <p:spPr bwMode="auto">
            <a:xfrm>
              <a:off x="3168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5570" name="Rectangle 178"/>
            <p:cNvSpPr>
              <a:spLocks noChangeAspect="1" noChangeArrowheads="1"/>
            </p:cNvSpPr>
            <p:nvPr/>
          </p:nvSpPr>
          <p:spPr bwMode="auto">
            <a:xfrm>
              <a:off x="3205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71" name="Rectangle 179"/>
            <p:cNvSpPr>
              <a:spLocks noChangeAspect="1" noChangeArrowheads="1"/>
            </p:cNvSpPr>
            <p:nvPr/>
          </p:nvSpPr>
          <p:spPr bwMode="auto">
            <a:xfrm>
              <a:off x="3222" y="971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5572" name="Rectangle 180"/>
            <p:cNvSpPr>
              <a:spLocks noChangeAspect="1" noChangeArrowheads="1"/>
            </p:cNvSpPr>
            <p:nvPr/>
          </p:nvSpPr>
          <p:spPr bwMode="auto">
            <a:xfrm>
              <a:off x="3258" y="971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5573" name="Rectangle 181"/>
            <p:cNvSpPr>
              <a:spLocks noChangeAspect="1" noChangeArrowheads="1"/>
            </p:cNvSpPr>
            <p:nvPr/>
          </p:nvSpPr>
          <p:spPr bwMode="auto">
            <a:xfrm>
              <a:off x="3276" y="97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5574" name="Freeform 182"/>
            <p:cNvSpPr>
              <a:spLocks noChangeAspect="1" noEditPoints="1"/>
            </p:cNvSpPr>
            <p:nvPr/>
          </p:nvSpPr>
          <p:spPr bwMode="auto">
            <a:xfrm>
              <a:off x="2712" y="2965"/>
              <a:ext cx="43" cy="21"/>
            </a:xfrm>
            <a:custGeom>
              <a:avLst/>
              <a:gdLst>
                <a:gd name="T0" fmla="*/ 0 w 43"/>
                <a:gd name="T1" fmla="*/ 0 h 21"/>
                <a:gd name="T2" fmla="*/ 43 w 43"/>
                <a:gd name="T3" fmla="*/ 0 h 21"/>
                <a:gd name="T4" fmla="*/ 43 w 43"/>
                <a:gd name="T5" fmla="*/ 5 h 21"/>
                <a:gd name="T6" fmla="*/ 2 w 43"/>
                <a:gd name="T7" fmla="*/ 5 h 21"/>
                <a:gd name="T8" fmla="*/ 2 w 43"/>
                <a:gd name="T9" fmla="*/ 0 h 21"/>
                <a:gd name="T10" fmla="*/ 2 w 43"/>
                <a:gd name="T11" fmla="*/ 0 h 21"/>
                <a:gd name="T12" fmla="*/ 0 w 43"/>
                <a:gd name="T13" fmla="*/ 0 h 21"/>
                <a:gd name="T14" fmla="*/ 2 w 43"/>
                <a:gd name="T15" fmla="*/ 15 h 21"/>
                <a:gd name="T16" fmla="*/ 43 w 43"/>
                <a:gd name="T17" fmla="*/ 15 h 21"/>
                <a:gd name="T18" fmla="*/ 43 w 43"/>
                <a:gd name="T19" fmla="*/ 21 h 21"/>
                <a:gd name="T20" fmla="*/ 2 w 43"/>
                <a:gd name="T21" fmla="*/ 21 h 21"/>
                <a:gd name="T22" fmla="*/ 2 w 43"/>
                <a:gd name="T23" fmla="*/ 15 h 21"/>
                <a:gd name="T24" fmla="*/ 2 w 43"/>
                <a:gd name="T25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21">
                  <a:moveTo>
                    <a:pt x="0" y="0"/>
                  </a:moveTo>
                  <a:lnTo>
                    <a:pt x="43" y="0"/>
                  </a:lnTo>
                  <a:lnTo>
                    <a:pt x="43" y="5"/>
                  </a:lnTo>
                  <a:lnTo>
                    <a:pt x="2" y="5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  <a:moveTo>
                    <a:pt x="2" y="15"/>
                  </a:moveTo>
                  <a:lnTo>
                    <a:pt x="43" y="15"/>
                  </a:lnTo>
                  <a:lnTo>
                    <a:pt x="43" y="21"/>
                  </a:lnTo>
                  <a:lnTo>
                    <a:pt x="2" y="21"/>
                  </a:lnTo>
                  <a:lnTo>
                    <a:pt x="2" y="15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75" name="Freeform 183"/>
            <p:cNvSpPr>
              <a:spLocks noChangeAspect="1"/>
            </p:cNvSpPr>
            <p:nvPr/>
          </p:nvSpPr>
          <p:spPr bwMode="auto">
            <a:xfrm>
              <a:off x="2716" y="2861"/>
              <a:ext cx="31" cy="33"/>
            </a:xfrm>
            <a:custGeom>
              <a:avLst/>
              <a:gdLst>
                <a:gd name="T0" fmla="*/ 31 w 31"/>
                <a:gd name="T1" fmla="*/ 0 h 33"/>
                <a:gd name="T2" fmla="*/ 0 w 31"/>
                <a:gd name="T3" fmla="*/ 2 h 33"/>
                <a:gd name="T4" fmla="*/ 16 w 31"/>
                <a:gd name="T5" fmla="*/ 33 h 33"/>
                <a:gd name="T6" fmla="*/ 31 w 31"/>
                <a:gd name="T7" fmla="*/ 2 h 33"/>
                <a:gd name="T8" fmla="*/ 31 w 31"/>
                <a:gd name="T9" fmla="*/ 2 h 33"/>
                <a:gd name="T10" fmla="*/ 31 w 31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3">
                  <a:moveTo>
                    <a:pt x="31" y="0"/>
                  </a:moveTo>
                  <a:lnTo>
                    <a:pt x="0" y="2"/>
                  </a:lnTo>
                  <a:lnTo>
                    <a:pt x="16" y="33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76" name="Freeform 184"/>
            <p:cNvSpPr>
              <a:spLocks noChangeAspect="1"/>
            </p:cNvSpPr>
            <p:nvPr/>
          </p:nvSpPr>
          <p:spPr bwMode="auto">
            <a:xfrm>
              <a:off x="2716" y="2149"/>
              <a:ext cx="31" cy="32"/>
            </a:xfrm>
            <a:custGeom>
              <a:avLst/>
              <a:gdLst>
                <a:gd name="T0" fmla="*/ 16 w 31"/>
                <a:gd name="T1" fmla="*/ 32 h 32"/>
                <a:gd name="T2" fmla="*/ 17 w 31"/>
                <a:gd name="T3" fmla="*/ 32 h 32"/>
                <a:gd name="T4" fmla="*/ 21 w 31"/>
                <a:gd name="T5" fmla="*/ 32 h 32"/>
                <a:gd name="T6" fmla="*/ 23 w 31"/>
                <a:gd name="T7" fmla="*/ 30 h 32"/>
                <a:gd name="T8" fmla="*/ 25 w 31"/>
                <a:gd name="T9" fmla="*/ 28 h 32"/>
                <a:gd name="T10" fmla="*/ 27 w 31"/>
                <a:gd name="T11" fmla="*/ 28 h 32"/>
                <a:gd name="T12" fmla="*/ 29 w 31"/>
                <a:gd name="T13" fmla="*/ 26 h 32"/>
                <a:gd name="T14" fmla="*/ 29 w 31"/>
                <a:gd name="T15" fmla="*/ 22 h 32"/>
                <a:gd name="T16" fmla="*/ 31 w 31"/>
                <a:gd name="T17" fmla="*/ 21 h 32"/>
                <a:gd name="T18" fmla="*/ 31 w 31"/>
                <a:gd name="T19" fmla="*/ 19 h 32"/>
                <a:gd name="T20" fmla="*/ 31 w 31"/>
                <a:gd name="T21" fmla="*/ 17 h 32"/>
                <a:gd name="T22" fmla="*/ 31 w 31"/>
                <a:gd name="T23" fmla="*/ 13 h 32"/>
                <a:gd name="T24" fmla="*/ 31 w 31"/>
                <a:gd name="T25" fmla="*/ 11 h 32"/>
                <a:gd name="T26" fmla="*/ 29 w 31"/>
                <a:gd name="T27" fmla="*/ 9 h 32"/>
                <a:gd name="T28" fmla="*/ 29 w 31"/>
                <a:gd name="T29" fmla="*/ 7 h 32"/>
                <a:gd name="T30" fmla="*/ 27 w 31"/>
                <a:gd name="T31" fmla="*/ 5 h 32"/>
                <a:gd name="T32" fmla="*/ 25 w 31"/>
                <a:gd name="T33" fmla="*/ 3 h 32"/>
                <a:gd name="T34" fmla="*/ 23 w 31"/>
                <a:gd name="T35" fmla="*/ 1 h 32"/>
                <a:gd name="T36" fmla="*/ 21 w 31"/>
                <a:gd name="T37" fmla="*/ 1 h 32"/>
                <a:gd name="T38" fmla="*/ 17 w 31"/>
                <a:gd name="T39" fmla="*/ 0 h 32"/>
                <a:gd name="T40" fmla="*/ 16 w 31"/>
                <a:gd name="T41" fmla="*/ 0 h 32"/>
                <a:gd name="T42" fmla="*/ 14 w 31"/>
                <a:gd name="T43" fmla="*/ 0 h 32"/>
                <a:gd name="T44" fmla="*/ 10 w 31"/>
                <a:gd name="T45" fmla="*/ 1 h 32"/>
                <a:gd name="T46" fmla="*/ 8 w 31"/>
                <a:gd name="T47" fmla="*/ 1 h 32"/>
                <a:gd name="T48" fmla="*/ 6 w 31"/>
                <a:gd name="T49" fmla="*/ 3 h 32"/>
                <a:gd name="T50" fmla="*/ 4 w 31"/>
                <a:gd name="T51" fmla="*/ 5 h 32"/>
                <a:gd name="T52" fmla="*/ 2 w 31"/>
                <a:gd name="T53" fmla="*/ 7 h 32"/>
                <a:gd name="T54" fmla="*/ 0 w 31"/>
                <a:gd name="T55" fmla="*/ 9 h 32"/>
                <a:gd name="T56" fmla="*/ 0 w 31"/>
                <a:gd name="T57" fmla="*/ 11 h 32"/>
                <a:gd name="T58" fmla="*/ 0 w 31"/>
                <a:gd name="T59" fmla="*/ 13 h 32"/>
                <a:gd name="T60" fmla="*/ 0 w 31"/>
                <a:gd name="T61" fmla="*/ 17 h 32"/>
                <a:gd name="T62" fmla="*/ 0 w 31"/>
                <a:gd name="T63" fmla="*/ 19 h 32"/>
                <a:gd name="T64" fmla="*/ 0 w 31"/>
                <a:gd name="T65" fmla="*/ 21 h 32"/>
                <a:gd name="T66" fmla="*/ 0 w 31"/>
                <a:gd name="T67" fmla="*/ 22 h 32"/>
                <a:gd name="T68" fmla="*/ 2 w 31"/>
                <a:gd name="T69" fmla="*/ 26 h 32"/>
                <a:gd name="T70" fmla="*/ 4 w 31"/>
                <a:gd name="T71" fmla="*/ 28 h 32"/>
                <a:gd name="T72" fmla="*/ 6 w 31"/>
                <a:gd name="T73" fmla="*/ 28 h 32"/>
                <a:gd name="T74" fmla="*/ 8 w 31"/>
                <a:gd name="T75" fmla="*/ 30 h 32"/>
                <a:gd name="T76" fmla="*/ 10 w 31"/>
                <a:gd name="T77" fmla="*/ 32 h 32"/>
                <a:gd name="T78" fmla="*/ 14 w 31"/>
                <a:gd name="T79" fmla="*/ 32 h 32"/>
                <a:gd name="T80" fmla="*/ 16 w 31"/>
                <a:gd name="T81" fmla="*/ 32 h 32"/>
                <a:gd name="T82" fmla="*/ 16 w 31"/>
                <a:gd name="T8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" h="32">
                  <a:moveTo>
                    <a:pt x="16" y="32"/>
                  </a:moveTo>
                  <a:lnTo>
                    <a:pt x="17" y="32"/>
                  </a:lnTo>
                  <a:lnTo>
                    <a:pt x="21" y="32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8"/>
                  </a:lnTo>
                  <a:lnTo>
                    <a:pt x="29" y="26"/>
                  </a:lnTo>
                  <a:lnTo>
                    <a:pt x="29" y="22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1" y="17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29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77" name="Line 185"/>
            <p:cNvSpPr>
              <a:spLocks noChangeAspect="1" noChangeShapeType="1"/>
            </p:cNvSpPr>
            <p:nvPr/>
          </p:nvSpPr>
          <p:spPr bwMode="auto">
            <a:xfrm>
              <a:off x="2689" y="2754"/>
              <a:ext cx="85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5578" name="Line 186"/>
            <p:cNvSpPr>
              <a:spLocks noChangeAspect="1" noChangeShapeType="1"/>
            </p:cNvSpPr>
            <p:nvPr/>
          </p:nvSpPr>
          <p:spPr bwMode="auto">
            <a:xfrm>
              <a:off x="2732" y="2166"/>
              <a:ext cx="1" cy="70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35579" name="Text Box 187"/>
          <p:cNvSpPr txBox="1">
            <a:spLocks noChangeArrowheads="1"/>
          </p:cNvSpPr>
          <p:nvPr/>
        </p:nvSpPr>
        <p:spPr bwMode="auto">
          <a:xfrm>
            <a:off x="533400" y="1752600"/>
            <a:ext cx="2751138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/>
              </a:rPr>
              <a:t>1K = 1024 Blocks</a:t>
            </a:r>
          </a:p>
          <a:p>
            <a:pPr algn="l"/>
            <a:r>
              <a:rPr lang="en-US" sz="2000">
                <a:effectLst/>
              </a:rPr>
              <a:t>Each block = one word</a:t>
            </a:r>
          </a:p>
          <a:p>
            <a:pPr algn="l"/>
            <a:endParaRPr lang="en-US" sz="1200">
              <a:effectLst/>
            </a:endParaRPr>
          </a:p>
          <a:p>
            <a:pPr algn="l"/>
            <a:r>
              <a:rPr lang="en-US" sz="2000">
                <a:effectLst/>
              </a:rPr>
              <a:t>Can cache up to</a:t>
            </a:r>
          </a:p>
          <a:p>
            <a:pPr algn="l"/>
            <a:r>
              <a:rPr lang="en-US" sz="2000">
                <a:effectLst/>
              </a:rPr>
              <a:t>2</a:t>
            </a:r>
            <a:r>
              <a:rPr lang="en-US" sz="2000" baseline="30000">
                <a:effectLst/>
              </a:rPr>
              <a:t>32</a:t>
            </a:r>
            <a:r>
              <a:rPr lang="en-US" sz="2000">
                <a:effectLst/>
              </a:rPr>
              <a:t> bytes =  4 GB</a:t>
            </a:r>
          </a:p>
          <a:p>
            <a:pPr algn="l"/>
            <a:r>
              <a:rPr lang="en-US" sz="2000">
                <a:effectLst/>
              </a:rPr>
              <a:t>of memory</a:t>
            </a:r>
          </a:p>
          <a:p>
            <a:pPr algn="l"/>
            <a:endParaRPr lang="en-US" sz="2000">
              <a:effectLst/>
            </a:endParaRPr>
          </a:p>
          <a:p>
            <a:pPr algn="l"/>
            <a:r>
              <a:rPr lang="en-US" sz="2000">
                <a:effectLst/>
              </a:rPr>
              <a:t>Mapping function:</a:t>
            </a:r>
          </a:p>
          <a:p>
            <a:pPr algn="l"/>
            <a:endParaRPr lang="en-US" sz="1200">
              <a:effectLst/>
            </a:endParaRPr>
          </a:p>
          <a:p>
            <a:pPr algn="l"/>
            <a:r>
              <a:rPr lang="en-US" sz="1600">
                <a:effectLst/>
              </a:rPr>
              <a:t>Cache Block frame number =</a:t>
            </a:r>
          </a:p>
          <a:p>
            <a:pPr algn="l"/>
            <a:r>
              <a:rPr lang="en-US" sz="1600">
                <a:effectLst/>
              </a:rPr>
              <a:t>(Block address) MOD (1024)</a:t>
            </a:r>
          </a:p>
          <a:p>
            <a:pPr algn="l"/>
            <a:endParaRPr lang="en-US" sz="2000">
              <a:effectLst/>
            </a:endParaRPr>
          </a:p>
        </p:txBody>
      </p:sp>
      <p:sp>
        <p:nvSpPr>
          <p:cNvPr id="2235580" name="Line 188"/>
          <p:cNvSpPr>
            <a:spLocks noChangeShapeType="1"/>
          </p:cNvSpPr>
          <p:nvPr/>
        </p:nvSpPr>
        <p:spPr bwMode="auto">
          <a:xfrm flipV="1">
            <a:off x="6629400" y="609600"/>
            <a:ext cx="1108075" cy="54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5581" name="Text Box 189"/>
          <p:cNvSpPr txBox="1">
            <a:spLocks noChangeArrowheads="1"/>
          </p:cNvSpPr>
          <p:nvPr/>
        </p:nvSpPr>
        <p:spPr bwMode="auto">
          <a:xfrm>
            <a:off x="7645400" y="533400"/>
            <a:ext cx="1117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effectLst/>
              </a:rPr>
              <a:t>Index field</a:t>
            </a:r>
            <a:endParaRPr lang="en-US" sz="2000">
              <a:effectLst/>
            </a:endParaRPr>
          </a:p>
        </p:txBody>
      </p:sp>
      <p:sp>
        <p:nvSpPr>
          <p:cNvPr id="2235582" name="Line 190"/>
          <p:cNvSpPr>
            <a:spLocks noChangeShapeType="1"/>
          </p:cNvSpPr>
          <p:nvPr/>
        </p:nvSpPr>
        <p:spPr bwMode="auto">
          <a:xfrm flipH="1" flipV="1">
            <a:off x="4724400" y="914400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5583" name="Text Box 191"/>
          <p:cNvSpPr txBox="1">
            <a:spLocks noChangeArrowheads="1"/>
          </p:cNvSpPr>
          <p:nvPr/>
        </p:nvSpPr>
        <p:spPr bwMode="auto">
          <a:xfrm>
            <a:off x="3810000" y="762000"/>
            <a:ext cx="10604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500">
                <a:effectLst/>
              </a:rPr>
              <a:t>Tag field</a:t>
            </a:r>
            <a:endParaRPr lang="en-US" sz="2000">
              <a:effectLst/>
            </a:endParaRPr>
          </a:p>
        </p:txBody>
      </p:sp>
      <p:grpSp>
        <p:nvGrpSpPr>
          <p:cNvPr id="2235584" name="Group 192"/>
          <p:cNvGrpSpPr>
            <a:grpSpLocks noChangeAspect="1"/>
          </p:cNvGrpSpPr>
          <p:nvPr/>
        </p:nvGrpSpPr>
        <p:grpSpPr bwMode="auto">
          <a:xfrm>
            <a:off x="439738" y="5111750"/>
            <a:ext cx="3217862" cy="450850"/>
            <a:chOff x="1113" y="2208"/>
            <a:chExt cx="2151" cy="301"/>
          </a:xfrm>
        </p:grpSpPr>
        <p:sp>
          <p:nvSpPr>
            <p:cNvPr id="2235585" name="Rectangle 193"/>
            <p:cNvSpPr>
              <a:spLocks noChangeAspect="1" noChangeArrowheads="1"/>
            </p:cNvSpPr>
            <p:nvPr/>
          </p:nvSpPr>
          <p:spPr bwMode="auto">
            <a:xfrm>
              <a:off x="1116" y="2210"/>
              <a:ext cx="2148" cy="2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586" name="Rectangle 194"/>
            <p:cNvSpPr>
              <a:spLocks noChangeAspect="1" noChangeArrowheads="1"/>
            </p:cNvSpPr>
            <p:nvPr/>
          </p:nvSpPr>
          <p:spPr bwMode="auto">
            <a:xfrm>
              <a:off x="2655" y="2212"/>
              <a:ext cx="607" cy="293"/>
            </a:xfrm>
            <a:prstGeom prst="rect">
              <a:avLst/>
            </a:prstGeom>
            <a:solidFill>
              <a:srgbClr val="FA8B6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>
                  <a:effectLst/>
                </a:rPr>
                <a:t> </a:t>
              </a:r>
              <a:r>
                <a:rPr lang="en-US" sz="1200">
                  <a:effectLst/>
                </a:rPr>
                <a:t>Block offset </a:t>
              </a:r>
            </a:p>
            <a:p>
              <a:pPr algn="l"/>
              <a:r>
                <a:rPr lang="en-US" sz="1200">
                  <a:effectLst/>
                </a:rPr>
                <a:t>   =  2 bits</a:t>
              </a:r>
            </a:p>
          </p:txBody>
        </p:sp>
        <p:sp>
          <p:nvSpPr>
            <p:cNvPr id="2235587" name="Rectangle 195"/>
            <p:cNvSpPr>
              <a:spLocks noChangeAspect="1" noChangeArrowheads="1"/>
            </p:cNvSpPr>
            <p:nvPr/>
          </p:nvSpPr>
          <p:spPr bwMode="auto">
            <a:xfrm>
              <a:off x="1118" y="2212"/>
              <a:ext cx="1529" cy="155"/>
            </a:xfrm>
            <a:prstGeom prst="rect">
              <a:avLst/>
            </a:prstGeom>
            <a:solidFill>
              <a:srgbClr val="79DB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588" name="Rectangle 196"/>
            <p:cNvSpPr>
              <a:spLocks noChangeAspect="1" noChangeArrowheads="1"/>
            </p:cNvSpPr>
            <p:nvPr/>
          </p:nvSpPr>
          <p:spPr bwMode="auto">
            <a:xfrm>
              <a:off x="1116" y="2355"/>
              <a:ext cx="822" cy="150"/>
            </a:xfrm>
            <a:prstGeom prst="rect">
              <a:avLst/>
            </a:prstGeom>
            <a:solidFill>
              <a:srgbClr val="F26DD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589" name="Rectangle 197"/>
            <p:cNvSpPr>
              <a:spLocks noChangeAspect="1" noChangeArrowheads="1"/>
            </p:cNvSpPr>
            <p:nvPr/>
          </p:nvSpPr>
          <p:spPr bwMode="auto">
            <a:xfrm>
              <a:off x="1364" y="2208"/>
              <a:ext cx="10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sz="1000">
                  <a:effectLst/>
                </a:rPr>
                <a:t>Block Address  = 30 bits </a:t>
              </a:r>
            </a:p>
          </p:txBody>
        </p:sp>
        <p:sp>
          <p:nvSpPr>
            <p:cNvPr id="2235590" name="Rectangle 198"/>
            <p:cNvSpPr>
              <a:spLocks noChangeAspect="1" noChangeArrowheads="1"/>
            </p:cNvSpPr>
            <p:nvPr/>
          </p:nvSpPr>
          <p:spPr bwMode="auto">
            <a:xfrm>
              <a:off x="1113" y="2346"/>
              <a:ext cx="636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000">
                  <a:effectLst/>
                </a:rPr>
                <a:t>Tag  =  20 bits</a:t>
              </a:r>
              <a:endParaRPr lang="en-US" sz="1000" b="0">
                <a:effectLst/>
              </a:endParaRPr>
            </a:p>
          </p:txBody>
        </p:sp>
        <p:sp>
          <p:nvSpPr>
            <p:cNvPr id="2235591" name="Rectangle 199"/>
            <p:cNvSpPr>
              <a:spLocks noChangeAspect="1" noChangeArrowheads="1"/>
            </p:cNvSpPr>
            <p:nvPr/>
          </p:nvSpPr>
          <p:spPr bwMode="auto">
            <a:xfrm>
              <a:off x="1784" y="2355"/>
              <a:ext cx="876" cy="15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5592" name="Rectangle 200"/>
            <p:cNvSpPr>
              <a:spLocks noChangeAspect="1" noChangeArrowheads="1"/>
            </p:cNvSpPr>
            <p:nvPr/>
          </p:nvSpPr>
          <p:spPr bwMode="auto">
            <a:xfrm>
              <a:off x="1848" y="2342"/>
              <a:ext cx="681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000">
                  <a:effectLst/>
                </a:rPr>
                <a:t>Index  = 10 bits</a:t>
              </a:r>
              <a:endParaRPr lang="en-US" b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1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3E4FC-BEB5-41C0-B8CC-AE51AB5850C1}" type="slidenum">
              <a:rPr lang="en-US"/>
              <a:pPr/>
              <a:t>43</a:t>
            </a:fld>
            <a:endParaRPr lang="en-US"/>
          </a:p>
        </p:txBody>
      </p:sp>
      <p:sp>
        <p:nvSpPr>
          <p:cNvPr id="22364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415925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sz="2800" dirty="0">
                <a:solidFill>
                  <a:srgbClr val="0070C0"/>
                </a:solidFill>
                <a:latin typeface="Monotype Corsiva" pitchFamily="66" charset="0"/>
              </a:rPr>
              <a:t>64KB Direct Mapped Cache Example</a:t>
            </a:r>
            <a:endParaRPr lang="en-US" dirty="0">
              <a:solidFill>
                <a:srgbClr val="0070C0"/>
              </a:solidFill>
              <a:latin typeface="Monotype Corsiva" pitchFamily="66" charset="0"/>
            </a:endParaRPr>
          </a:p>
        </p:txBody>
      </p:sp>
      <p:grpSp>
        <p:nvGrpSpPr>
          <p:cNvPr id="2236419" name="Group 1027"/>
          <p:cNvGrpSpPr>
            <a:grpSpLocks noChangeAspect="1"/>
          </p:cNvGrpSpPr>
          <p:nvPr/>
        </p:nvGrpSpPr>
        <p:grpSpPr bwMode="auto">
          <a:xfrm>
            <a:off x="1754188" y="596900"/>
            <a:ext cx="7059612" cy="4683125"/>
            <a:chOff x="1165" y="1330"/>
            <a:chExt cx="3422" cy="2270"/>
          </a:xfrm>
        </p:grpSpPr>
        <p:grpSp>
          <p:nvGrpSpPr>
            <p:cNvPr id="2236420" name="Group 1028"/>
            <p:cNvGrpSpPr>
              <a:grpSpLocks noChangeAspect="1"/>
            </p:cNvGrpSpPr>
            <p:nvPr/>
          </p:nvGrpSpPr>
          <p:grpSpPr bwMode="auto">
            <a:xfrm>
              <a:off x="1165" y="1330"/>
              <a:ext cx="3422" cy="2270"/>
              <a:chOff x="1165" y="1330"/>
              <a:chExt cx="3422" cy="2270"/>
            </a:xfrm>
          </p:grpSpPr>
          <p:sp>
            <p:nvSpPr>
              <p:cNvPr id="2236421" name="Rectangle 1029"/>
              <p:cNvSpPr>
                <a:spLocks noChangeAspect="1" noChangeArrowheads="1"/>
              </p:cNvSpPr>
              <p:nvPr/>
            </p:nvSpPr>
            <p:spPr bwMode="auto">
              <a:xfrm>
                <a:off x="2144" y="1330"/>
                <a:ext cx="33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22" name="Rectangle 1030"/>
              <p:cNvSpPr>
                <a:spLocks noChangeAspect="1" noChangeArrowheads="1"/>
              </p:cNvSpPr>
              <p:nvPr/>
            </p:nvSpPr>
            <p:spPr bwMode="auto">
              <a:xfrm>
                <a:off x="2186" y="1330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23" name="Rectangle 1031"/>
              <p:cNvSpPr>
                <a:spLocks noChangeAspect="1" noChangeArrowheads="1"/>
              </p:cNvSpPr>
              <p:nvPr/>
            </p:nvSpPr>
            <p:spPr bwMode="auto">
              <a:xfrm>
                <a:off x="2223" y="1330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24" name="Rectangle 1032"/>
              <p:cNvSpPr>
                <a:spLocks noChangeAspect="1" noChangeArrowheads="1"/>
              </p:cNvSpPr>
              <p:nvPr/>
            </p:nvSpPr>
            <p:spPr bwMode="auto">
              <a:xfrm>
                <a:off x="2259" y="1330"/>
                <a:ext cx="16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r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25" name="Rectangle 1033"/>
              <p:cNvSpPr>
                <a:spLocks noChangeAspect="1" noChangeArrowheads="1"/>
              </p:cNvSpPr>
              <p:nvPr/>
            </p:nvSpPr>
            <p:spPr bwMode="auto">
              <a:xfrm>
                <a:off x="2280" y="1330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26" name="Rectangle 1034"/>
              <p:cNvSpPr>
                <a:spLocks noChangeAspect="1" noChangeArrowheads="1"/>
              </p:cNvSpPr>
              <p:nvPr/>
            </p:nvSpPr>
            <p:spPr bwMode="auto">
              <a:xfrm>
                <a:off x="2315" y="1330"/>
                <a:ext cx="2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27" name="Rectangle 1035"/>
              <p:cNvSpPr>
                <a:spLocks noChangeAspect="1" noChangeArrowheads="1"/>
              </p:cNvSpPr>
              <p:nvPr/>
            </p:nvSpPr>
            <p:spPr bwMode="auto">
              <a:xfrm>
                <a:off x="2347" y="1330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28" name="Rectangle 1036"/>
              <p:cNvSpPr>
                <a:spLocks noChangeAspect="1" noChangeArrowheads="1"/>
              </p:cNvSpPr>
              <p:nvPr/>
            </p:nvSpPr>
            <p:spPr bwMode="auto">
              <a:xfrm>
                <a:off x="2380" y="1330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29" name="Rectangle 1037"/>
              <p:cNvSpPr>
                <a:spLocks noChangeAspect="1" noChangeArrowheads="1"/>
              </p:cNvSpPr>
              <p:nvPr/>
            </p:nvSpPr>
            <p:spPr bwMode="auto">
              <a:xfrm>
                <a:off x="2397" y="1330"/>
                <a:ext cx="16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(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0" name="Rectangle 1038"/>
              <p:cNvSpPr>
                <a:spLocks noChangeAspect="1" noChangeArrowheads="1"/>
              </p:cNvSpPr>
              <p:nvPr/>
            </p:nvSpPr>
            <p:spPr bwMode="auto">
              <a:xfrm>
                <a:off x="2418" y="1330"/>
                <a:ext cx="2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1" name="Rectangle 1039"/>
              <p:cNvSpPr>
                <a:spLocks noChangeAspect="1" noChangeArrowheads="1"/>
              </p:cNvSpPr>
              <p:nvPr/>
            </p:nvSpPr>
            <p:spPr bwMode="auto">
              <a:xfrm>
                <a:off x="2451" y="1330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h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2" name="Rectangle 1040"/>
              <p:cNvSpPr>
                <a:spLocks noChangeAspect="1" noChangeArrowheads="1"/>
              </p:cNvSpPr>
              <p:nvPr/>
            </p:nvSpPr>
            <p:spPr bwMode="auto">
              <a:xfrm>
                <a:off x="2485" y="1330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3" name="Rectangle 1041"/>
              <p:cNvSpPr>
                <a:spLocks noChangeAspect="1" noChangeArrowheads="1"/>
              </p:cNvSpPr>
              <p:nvPr/>
            </p:nvSpPr>
            <p:spPr bwMode="auto">
              <a:xfrm>
                <a:off x="2522" y="1330"/>
                <a:ext cx="3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w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4" name="Rectangle 1042"/>
              <p:cNvSpPr>
                <a:spLocks noChangeAspect="1" noChangeArrowheads="1"/>
              </p:cNvSpPr>
              <p:nvPr/>
            </p:nvSpPr>
            <p:spPr bwMode="auto">
              <a:xfrm>
                <a:off x="2568" y="1330"/>
                <a:ext cx="11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5" name="Rectangle 1043"/>
              <p:cNvSpPr>
                <a:spLocks noChangeAspect="1" noChangeArrowheads="1"/>
              </p:cNvSpPr>
              <p:nvPr/>
            </p:nvSpPr>
            <p:spPr bwMode="auto">
              <a:xfrm>
                <a:off x="2581" y="1330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n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6" name="Rectangle 1044"/>
              <p:cNvSpPr>
                <a:spLocks noChangeAspect="1" noChangeArrowheads="1"/>
              </p:cNvSpPr>
              <p:nvPr/>
            </p:nvSpPr>
            <p:spPr bwMode="auto">
              <a:xfrm>
                <a:off x="2617" y="1330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7" name="Rectangle 1045"/>
              <p:cNvSpPr>
                <a:spLocks noChangeAspect="1" noChangeArrowheads="1"/>
              </p:cNvSpPr>
              <p:nvPr/>
            </p:nvSpPr>
            <p:spPr bwMode="auto">
              <a:xfrm>
                <a:off x="2652" y="1330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8" name="Rectangle 1046"/>
              <p:cNvSpPr>
                <a:spLocks noChangeAspect="1" noChangeArrowheads="1"/>
              </p:cNvSpPr>
              <p:nvPr/>
            </p:nvSpPr>
            <p:spPr bwMode="auto">
              <a:xfrm>
                <a:off x="2669" y="1330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b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39" name="Rectangle 1047"/>
              <p:cNvSpPr>
                <a:spLocks noChangeAspect="1" noChangeArrowheads="1"/>
              </p:cNvSpPr>
              <p:nvPr/>
            </p:nvSpPr>
            <p:spPr bwMode="auto">
              <a:xfrm>
                <a:off x="2706" y="1330"/>
                <a:ext cx="11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0" name="Rectangle 1048"/>
              <p:cNvSpPr>
                <a:spLocks noChangeAspect="1" noChangeArrowheads="1"/>
              </p:cNvSpPr>
              <p:nvPr/>
            </p:nvSpPr>
            <p:spPr bwMode="auto">
              <a:xfrm>
                <a:off x="2719" y="1330"/>
                <a:ext cx="13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1" name="Rectangle 1049"/>
              <p:cNvSpPr>
                <a:spLocks noChangeAspect="1" noChangeArrowheads="1"/>
              </p:cNvSpPr>
              <p:nvPr/>
            </p:nvSpPr>
            <p:spPr bwMode="auto">
              <a:xfrm>
                <a:off x="2738" y="1330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2" name="Rectangle 1050"/>
              <p:cNvSpPr>
                <a:spLocks noChangeAspect="1" noChangeArrowheads="1"/>
              </p:cNvSpPr>
              <p:nvPr/>
            </p:nvSpPr>
            <p:spPr bwMode="auto">
              <a:xfrm>
                <a:off x="2755" y="1330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p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3" name="Rectangle 1051"/>
              <p:cNvSpPr>
                <a:spLocks noChangeAspect="1" noChangeArrowheads="1"/>
              </p:cNvSpPr>
              <p:nvPr/>
            </p:nvSpPr>
            <p:spPr bwMode="auto">
              <a:xfrm>
                <a:off x="2790" y="1330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4" name="Rectangle 1052"/>
              <p:cNvSpPr>
                <a:spLocks noChangeAspect="1" noChangeArrowheads="1"/>
              </p:cNvSpPr>
              <p:nvPr/>
            </p:nvSpPr>
            <p:spPr bwMode="auto">
              <a:xfrm>
                <a:off x="2826" y="1330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5" name="Rectangle 1053"/>
              <p:cNvSpPr>
                <a:spLocks noChangeAspect="1" noChangeArrowheads="1"/>
              </p:cNvSpPr>
              <p:nvPr/>
            </p:nvSpPr>
            <p:spPr bwMode="auto">
              <a:xfrm>
                <a:off x="2857" y="1330"/>
                <a:ext cx="11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6" name="Rectangle 1054"/>
              <p:cNvSpPr>
                <a:spLocks noChangeAspect="1" noChangeArrowheads="1"/>
              </p:cNvSpPr>
              <p:nvPr/>
            </p:nvSpPr>
            <p:spPr bwMode="auto">
              <a:xfrm>
                <a:off x="2872" y="1330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7" name="Rectangle 1055"/>
              <p:cNvSpPr>
                <a:spLocks noChangeAspect="1" noChangeArrowheads="1"/>
              </p:cNvSpPr>
              <p:nvPr/>
            </p:nvSpPr>
            <p:spPr bwMode="auto">
              <a:xfrm>
                <a:off x="2889" y="1330"/>
                <a:ext cx="10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8" name="Rectangle 1056"/>
              <p:cNvSpPr>
                <a:spLocks noChangeAspect="1" noChangeArrowheads="1"/>
              </p:cNvSpPr>
              <p:nvPr/>
            </p:nvSpPr>
            <p:spPr bwMode="auto">
              <a:xfrm>
                <a:off x="2905" y="1330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49" name="Rectangle 1057"/>
              <p:cNvSpPr>
                <a:spLocks noChangeAspect="1" noChangeArrowheads="1"/>
              </p:cNvSpPr>
              <p:nvPr/>
            </p:nvSpPr>
            <p:spPr bwMode="auto">
              <a:xfrm>
                <a:off x="2939" y="1330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n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50" name="Rectangle 1058"/>
              <p:cNvSpPr>
                <a:spLocks noChangeAspect="1" noChangeArrowheads="1"/>
              </p:cNvSpPr>
              <p:nvPr/>
            </p:nvSpPr>
            <p:spPr bwMode="auto">
              <a:xfrm>
                <a:off x="2976" y="1330"/>
                <a:ext cx="2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51" name="Rectangle 1059"/>
              <p:cNvSpPr>
                <a:spLocks noChangeAspect="1" noChangeArrowheads="1"/>
              </p:cNvSpPr>
              <p:nvPr/>
            </p:nvSpPr>
            <p:spPr bwMode="auto">
              <a:xfrm>
                <a:off x="3006" y="1330"/>
                <a:ext cx="16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)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52" name="Freeform 1060"/>
              <p:cNvSpPr>
                <a:spLocks noChangeAspect="1"/>
              </p:cNvSpPr>
              <p:nvPr/>
            </p:nvSpPr>
            <p:spPr bwMode="auto">
              <a:xfrm>
                <a:off x="1611" y="3114"/>
                <a:ext cx="29" cy="29"/>
              </a:xfrm>
              <a:custGeom>
                <a:avLst/>
                <a:gdLst>
                  <a:gd name="T0" fmla="*/ 27 w 29"/>
                  <a:gd name="T1" fmla="*/ 0 h 29"/>
                  <a:gd name="T2" fmla="*/ 0 w 29"/>
                  <a:gd name="T3" fmla="*/ 0 h 29"/>
                  <a:gd name="T4" fmla="*/ 14 w 29"/>
                  <a:gd name="T5" fmla="*/ 29 h 29"/>
                  <a:gd name="T6" fmla="*/ 29 w 29"/>
                  <a:gd name="T7" fmla="*/ 0 h 29"/>
                  <a:gd name="T8" fmla="*/ 29 w 29"/>
                  <a:gd name="T9" fmla="*/ 0 h 29"/>
                  <a:gd name="T10" fmla="*/ 27 w 2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7" y="0"/>
                    </a:moveTo>
                    <a:lnTo>
                      <a:pt x="0" y="0"/>
                    </a:lnTo>
                    <a:lnTo>
                      <a:pt x="14" y="29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53" name="Freeform 1061"/>
              <p:cNvSpPr>
                <a:spLocks noChangeAspect="1"/>
              </p:cNvSpPr>
              <p:nvPr/>
            </p:nvSpPr>
            <p:spPr bwMode="auto">
              <a:xfrm>
                <a:off x="1190" y="1753"/>
                <a:ext cx="28" cy="28"/>
              </a:xfrm>
              <a:custGeom>
                <a:avLst/>
                <a:gdLst>
                  <a:gd name="T0" fmla="*/ 0 w 28"/>
                  <a:gd name="T1" fmla="*/ 26 h 28"/>
                  <a:gd name="T2" fmla="*/ 28 w 28"/>
                  <a:gd name="T3" fmla="*/ 28 h 28"/>
                  <a:gd name="T4" fmla="*/ 15 w 28"/>
                  <a:gd name="T5" fmla="*/ 0 h 28"/>
                  <a:gd name="T6" fmla="*/ 0 w 28"/>
                  <a:gd name="T7" fmla="*/ 28 h 28"/>
                  <a:gd name="T8" fmla="*/ 0 w 28"/>
                  <a:gd name="T9" fmla="*/ 28 h 28"/>
                  <a:gd name="T10" fmla="*/ 0 w 28"/>
                  <a:gd name="T11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8">
                    <a:moveTo>
                      <a:pt x="0" y="26"/>
                    </a:moveTo>
                    <a:lnTo>
                      <a:pt x="28" y="28"/>
                    </a:lnTo>
                    <a:lnTo>
                      <a:pt x="15" y="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54" name="Line 1062"/>
              <p:cNvSpPr>
                <a:spLocks noChangeAspect="1" noChangeShapeType="1"/>
              </p:cNvSpPr>
              <p:nvPr/>
            </p:nvSpPr>
            <p:spPr bwMode="auto">
              <a:xfrm>
                <a:off x="2351" y="1680"/>
                <a:ext cx="73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55" name="Rectangle 1063"/>
              <p:cNvSpPr>
                <a:spLocks noChangeAspect="1" noChangeArrowheads="1"/>
              </p:cNvSpPr>
              <p:nvPr/>
            </p:nvSpPr>
            <p:spPr bwMode="auto">
              <a:xfrm>
                <a:off x="2414" y="162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56" name="Rectangle 1064"/>
              <p:cNvSpPr>
                <a:spLocks noChangeAspect="1" noChangeArrowheads="1"/>
              </p:cNvSpPr>
              <p:nvPr/>
            </p:nvSpPr>
            <p:spPr bwMode="auto">
              <a:xfrm>
                <a:off x="2451" y="162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6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57" name="Line 1065"/>
              <p:cNvSpPr>
                <a:spLocks noChangeAspect="1" noChangeShapeType="1"/>
              </p:cNvSpPr>
              <p:nvPr/>
            </p:nvSpPr>
            <p:spPr bwMode="auto">
              <a:xfrm>
                <a:off x="2573" y="1680"/>
                <a:ext cx="73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58" name="Rectangle 1066"/>
              <p:cNvSpPr>
                <a:spLocks noChangeAspect="1" noChangeArrowheads="1"/>
              </p:cNvSpPr>
              <p:nvPr/>
            </p:nvSpPr>
            <p:spPr bwMode="auto">
              <a:xfrm>
                <a:off x="2629" y="162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59" name="Rectangle 1067"/>
              <p:cNvSpPr>
                <a:spLocks noChangeAspect="1" noChangeArrowheads="1"/>
              </p:cNvSpPr>
              <p:nvPr/>
            </p:nvSpPr>
            <p:spPr bwMode="auto">
              <a:xfrm>
                <a:off x="2665" y="1628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60" name="Rectangle 1068"/>
              <p:cNvSpPr>
                <a:spLocks noChangeAspect="1" noChangeArrowheads="1"/>
              </p:cNvSpPr>
              <p:nvPr/>
            </p:nvSpPr>
            <p:spPr bwMode="auto">
              <a:xfrm>
                <a:off x="2867" y="1628"/>
                <a:ext cx="33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B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61" name="Rectangle 1069"/>
              <p:cNvSpPr>
                <a:spLocks noChangeAspect="1" noChangeArrowheads="1"/>
              </p:cNvSpPr>
              <p:nvPr/>
            </p:nvSpPr>
            <p:spPr bwMode="auto">
              <a:xfrm>
                <a:off x="2911" y="1628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y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62" name="Rectangle 1070"/>
              <p:cNvSpPr>
                <a:spLocks noChangeAspect="1" noChangeArrowheads="1"/>
              </p:cNvSpPr>
              <p:nvPr/>
            </p:nvSpPr>
            <p:spPr bwMode="auto">
              <a:xfrm>
                <a:off x="2941" y="1628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63" name="Rectangle 1071"/>
              <p:cNvSpPr>
                <a:spLocks noChangeAspect="1" noChangeArrowheads="1"/>
              </p:cNvSpPr>
              <p:nvPr/>
            </p:nvSpPr>
            <p:spPr bwMode="auto">
              <a:xfrm>
                <a:off x="2959" y="1628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64" name="Rectangle 1072"/>
              <p:cNvSpPr>
                <a:spLocks noChangeAspect="1" noChangeArrowheads="1"/>
              </p:cNvSpPr>
              <p:nvPr/>
            </p:nvSpPr>
            <p:spPr bwMode="auto">
              <a:xfrm>
                <a:off x="2995" y="1628"/>
                <a:ext cx="0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endParaRPr lang="en-US" sz="2000">
                  <a:effectLst/>
                </a:endParaRPr>
              </a:p>
            </p:txBody>
          </p:sp>
          <p:sp>
            <p:nvSpPr>
              <p:cNvPr id="2236465" name="Rectangle 1073"/>
              <p:cNvSpPr>
                <a:spLocks noChangeAspect="1" noChangeArrowheads="1"/>
              </p:cNvSpPr>
              <p:nvPr/>
            </p:nvSpPr>
            <p:spPr bwMode="auto">
              <a:xfrm>
                <a:off x="2847" y="1705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66" name="Rectangle 1074"/>
              <p:cNvSpPr>
                <a:spLocks noChangeAspect="1" noChangeArrowheads="1"/>
              </p:cNvSpPr>
              <p:nvPr/>
            </p:nvSpPr>
            <p:spPr bwMode="auto">
              <a:xfrm>
                <a:off x="2884" y="170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f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67" name="Rectangle 1075"/>
              <p:cNvSpPr>
                <a:spLocks noChangeAspect="1" noChangeArrowheads="1"/>
              </p:cNvSpPr>
              <p:nvPr/>
            </p:nvSpPr>
            <p:spPr bwMode="auto">
              <a:xfrm>
                <a:off x="2901" y="170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f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68" name="Rectangle 1076"/>
              <p:cNvSpPr>
                <a:spLocks noChangeAspect="1" noChangeArrowheads="1"/>
              </p:cNvSpPr>
              <p:nvPr/>
            </p:nvSpPr>
            <p:spPr bwMode="auto">
              <a:xfrm>
                <a:off x="2918" y="1705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69" name="Rectangle 1077"/>
              <p:cNvSpPr>
                <a:spLocks noChangeAspect="1" noChangeArrowheads="1"/>
              </p:cNvSpPr>
              <p:nvPr/>
            </p:nvSpPr>
            <p:spPr bwMode="auto">
              <a:xfrm>
                <a:off x="2951" y="1705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70" name="Rectangle 1078"/>
              <p:cNvSpPr>
                <a:spLocks noChangeAspect="1" noChangeArrowheads="1"/>
              </p:cNvSpPr>
              <p:nvPr/>
            </p:nvSpPr>
            <p:spPr bwMode="auto">
              <a:xfrm>
                <a:off x="2985" y="170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71" name="Freeform 1079"/>
              <p:cNvSpPr>
                <a:spLocks noChangeAspect="1"/>
              </p:cNvSpPr>
              <p:nvPr/>
            </p:nvSpPr>
            <p:spPr bwMode="auto">
              <a:xfrm>
                <a:off x="1406" y="2118"/>
                <a:ext cx="2687" cy="847"/>
              </a:xfrm>
              <a:custGeom>
                <a:avLst/>
                <a:gdLst>
                  <a:gd name="T0" fmla="*/ 2685 w 2687"/>
                  <a:gd name="T1" fmla="*/ 845 h 847"/>
                  <a:gd name="T2" fmla="*/ 2687 w 2687"/>
                  <a:gd name="T3" fmla="*/ 0 h 847"/>
                  <a:gd name="T4" fmla="*/ 0 w 2687"/>
                  <a:gd name="T5" fmla="*/ 0 h 847"/>
                  <a:gd name="T6" fmla="*/ 0 w 2687"/>
                  <a:gd name="T7" fmla="*/ 847 h 847"/>
                  <a:gd name="T8" fmla="*/ 2687 w 2687"/>
                  <a:gd name="T9" fmla="*/ 847 h 847"/>
                  <a:gd name="T10" fmla="*/ 2687 w 2687"/>
                  <a:gd name="T11" fmla="*/ 847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87" h="847">
                    <a:moveTo>
                      <a:pt x="2685" y="845"/>
                    </a:moveTo>
                    <a:lnTo>
                      <a:pt x="2687" y="0"/>
                    </a:lnTo>
                    <a:lnTo>
                      <a:pt x="0" y="0"/>
                    </a:lnTo>
                    <a:lnTo>
                      <a:pt x="0" y="847"/>
                    </a:lnTo>
                    <a:lnTo>
                      <a:pt x="2687" y="847"/>
                    </a:lnTo>
                    <a:lnTo>
                      <a:pt x="2687" y="84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72" name="Rectangle 1080"/>
              <p:cNvSpPr>
                <a:spLocks noChangeAspect="1" noChangeArrowheads="1"/>
              </p:cNvSpPr>
              <p:nvPr/>
            </p:nvSpPr>
            <p:spPr bwMode="auto">
              <a:xfrm>
                <a:off x="1425" y="2017"/>
                <a:ext cx="33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V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73" name="Rectangle 1081"/>
              <p:cNvSpPr>
                <a:spLocks noChangeAspect="1" noChangeArrowheads="1"/>
              </p:cNvSpPr>
              <p:nvPr/>
            </p:nvSpPr>
            <p:spPr bwMode="auto">
              <a:xfrm>
                <a:off x="1563" y="2019"/>
                <a:ext cx="30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74" name="Rectangle 1082"/>
              <p:cNvSpPr>
                <a:spLocks noChangeAspect="1" noChangeArrowheads="1"/>
              </p:cNvSpPr>
              <p:nvPr/>
            </p:nvSpPr>
            <p:spPr bwMode="auto">
              <a:xfrm>
                <a:off x="1604" y="2019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75" name="Rectangle 1083"/>
              <p:cNvSpPr>
                <a:spLocks noChangeAspect="1" noChangeArrowheads="1"/>
              </p:cNvSpPr>
              <p:nvPr/>
            </p:nvSpPr>
            <p:spPr bwMode="auto">
              <a:xfrm>
                <a:off x="1638" y="2019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76" name="Rectangle 1084"/>
              <p:cNvSpPr>
                <a:spLocks noChangeAspect="1" noChangeArrowheads="1"/>
              </p:cNvSpPr>
              <p:nvPr/>
            </p:nvSpPr>
            <p:spPr bwMode="auto">
              <a:xfrm>
                <a:off x="2784" y="2017"/>
                <a:ext cx="3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77" name="Rectangle 1085"/>
              <p:cNvSpPr>
                <a:spLocks noChangeAspect="1" noChangeArrowheads="1"/>
              </p:cNvSpPr>
              <p:nvPr/>
            </p:nvSpPr>
            <p:spPr bwMode="auto">
              <a:xfrm>
                <a:off x="2830" y="2017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78" name="Rectangle 1086"/>
              <p:cNvSpPr>
                <a:spLocks noChangeAspect="1" noChangeArrowheads="1"/>
              </p:cNvSpPr>
              <p:nvPr/>
            </p:nvSpPr>
            <p:spPr bwMode="auto">
              <a:xfrm>
                <a:off x="2865" y="2017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79" name="Rectangle 1087"/>
              <p:cNvSpPr>
                <a:spLocks noChangeAspect="1" noChangeArrowheads="1"/>
              </p:cNvSpPr>
              <p:nvPr/>
            </p:nvSpPr>
            <p:spPr bwMode="auto">
              <a:xfrm>
                <a:off x="2882" y="2017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80" name="Freeform 1088"/>
              <p:cNvSpPr>
                <a:spLocks noChangeAspect="1"/>
              </p:cNvSpPr>
              <p:nvPr/>
            </p:nvSpPr>
            <p:spPr bwMode="auto">
              <a:xfrm>
                <a:off x="1406" y="2455"/>
                <a:ext cx="2687" cy="86"/>
              </a:xfrm>
              <a:custGeom>
                <a:avLst/>
                <a:gdLst>
                  <a:gd name="T0" fmla="*/ 2685 w 2687"/>
                  <a:gd name="T1" fmla="*/ 85 h 86"/>
                  <a:gd name="T2" fmla="*/ 2687 w 2687"/>
                  <a:gd name="T3" fmla="*/ 0 h 86"/>
                  <a:gd name="T4" fmla="*/ 0 w 2687"/>
                  <a:gd name="T5" fmla="*/ 0 h 86"/>
                  <a:gd name="T6" fmla="*/ 0 w 2687"/>
                  <a:gd name="T7" fmla="*/ 86 h 86"/>
                  <a:gd name="T8" fmla="*/ 2687 w 2687"/>
                  <a:gd name="T9" fmla="*/ 86 h 86"/>
                  <a:gd name="T10" fmla="*/ 2687 w 2687"/>
                  <a:gd name="T11" fmla="*/ 86 h 86"/>
                  <a:gd name="T12" fmla="*/ 2685 w 2687"/>
                  <a:gd name="T13" fmla="*/ 8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7" h="86">
                    <a:moveTo>
                      <a:pt x="2685" y="85"/>
                    </a:moveTo>
                    <a:lnTo>
                      <a:pt x="2687" y="0"/>
                    </a:lnTo>
                    <a:lnTo>
                      <a:pt x="0" y="0"/>
                    </a:lnTo>
                    <a:lnTo>
                      <a:pt x="0" y="86"/>
                    </a:lnTo>
                    <a:lnTo>
                      <a:pt x="2687" y="86"/>
                    </a:lnTo>
                    <a:lnTo>
                      <a:pt x="2687" y="86"/>
                    </a:lnTo>
                    <a:lnTo>
                      <a:pt x="2685" y="85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81" name="Freeform 1089"/>
              <p:cNvSpPr>
                <a:spLocks noChangeAspect="1"/>
              </p:cNvSpPr>
              <p:nvPr/>
            </p:nvSpPr>
            <p:spPr bwMode="auto">
              <a:xfrm>
                <a:off x="1406" y="2455"/>
                <a:ext cx="2687" cy="86"/>
              </a:xfrm>
              <a:custGeom>
                <a:avLst/>
                <a:gdLst>
                  <a:gd name="T0" fmla="*/ 2685 w 2687"/>
                  <a:gd name="T1" fmla="*/ 85 h 86"/>
                  <a:gd name="T2" fmla="*/ 2687 w 2687"/>
                  <a:gd name="T3" fmla="*/ 0 h 86"/>
                  <a:gd name="T4" fmla="*/ 0 w 2687"/>
                  <a:gd name="T5" fmla="*/ 0 h 86"/>
                  <a:gd name="T6" fmla="*/ 0 w 2687"/>
                  <a:gd name="T7" fmla="*/ 86 h 86"/>
                  <a:gd name="T8" fmla="*/ 2687 w 2687"/>
                  <a:gd name="T9" fmla="*/ 86 h 86"/>
                  <a:gd name="T10" fmla="*/ 2687 w 2687"/>
                  <a:gd name="T1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87" h="86">
                    <a:moveTo>
                      <a:pt x="2685" y="85"/>
                    </a:moveTo>
                    <a:lnTo>
                      <a:pt x="2687" y="0"/>
                    </a:lnTo>
                    <a:lnTo>
                      <a:pt x="0" y="0"/>
                    </a:lnTo>
                    <a:lnTo>
                      <a:pt x="0" y="86"/>
                    </a:lnTo>
                    <a:lnTo>
                      <a:pt x="2687" y="86"/>
                    </a:lnTo>
                    <a:lnTo>
                      <a:pt x="2687" y="8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82" name="Freeform 1090"/>
              <p:cNvSpPr>
                <a:spLocks noChangeAspect="1"/>
              </p:cNvSpPr>
              <p:nvPr/>
            </p:nvSpPr>
            <p:spPr bwMode="auto">
              <a:xfrm>
                <a:off x="1427" y="2484"/>
                <a:ext cx="29" cy="29"/>
              </a:xfrm>
              <a:custGeom>
                <a:avLst/>
                <a:gdLst>
                  <a:gd name="T0" fmla="*/ 14 w 29"/>
                  <a:gd name="T1" fmla="*/ 27 h 29"/>
                  <a:gd name="T2" fmla="*/ 18 w 29"/>
                  <a:gd name="T3" fmla="*/ 29 h 29"/>
                  <a:gd name="T4" fmla="*/ 19 w 29"/>
                  <a:gd name="T5" fmla="*/ 27 h 29"/>
                  <a:gd name="T6" fmla="*/ 21 w 29"/>
                  <a:gd name="T7" fmla="*/ 27 h 29"/>
                  <a:gd name="T8" fmla="*/ 23 w 29"/>
                  <a:gd name="T9" fmla="*/ 25 h 29"/>
                  <a:gd name="T10" fmla="*/ 25 w 29"/>
                  <a:gd name="T11" fmla="*/ 25 h 29"/>
                  <a:gd name="T12" fmla="*/ 27 w 29"/>
                  <a:gd name="T13" fmla="*/ 23 h 29"/>
                  <a:gd name="T14" fmla="*/ 27 w 29"/>
                  <a:gd name="T15" fmla="*/ 21 h 29"/>
                  <a:gd name="T16" fmla="*/ 29 w 29"/>
                  <a:gd name="T17" fmla="*/ 19 h 29"/>
                  <a:gd name="T18" fmla="*/ 29 w 29"/>
                  <a:gd name="T19" fmla="*/ 17 h 29"/>
                  <a:gd name="T20" fmla="*/ 29 w 29"/>
                  <a:gd name="T21" fmla="*/ 13 h 29"/>
                  <a:gd name="T22" fmla="*/ 29 w 29"/>
                  <a:gd name="T23" fmla="*/ 13 h 29"/>
                  <a:gd name="T24" fmla="*/ 29 w 29"/>
                  <a:gd name="T25" fmla="*/ 12 h 29"/>
                  <a:gd name="T26" fmla="*/ 27 w 29"/>
                  <a:gd name="T27" fmla="*/ 10 h 29"/>
                  <a:gd name="T28" fmla="*/ 27 w 29"/>
                  <a:gd name="T29" fmla="*/ 8 h 29"/>
                  <a:gd name="T30" fmla="*/ 25 w 29"/>
                  <a:gd name="T31" fmla="*/ 6 h 29"/>
                  <a:gd name="T32" fmla="*/ 23 w 29"/>
                  <a:gd name="T33" fmla="*/ 4 h 29"/>
                  <a:gd name="T34" fmla="*/ 21 w 29"/>
                  <a:gd name="T35" fmla="*/ 2 h 29"/>
                  <a:gd name="T36" fmla="*/ 19 w 29"/>
                  <a:gd name="T37" fmla="*/ 2 h 29"/>
                  <a:gd name="T38" fmla="*/ 18 w 29"/>
                  <a:gd name="T39" fmla="*/ 0 h 29"/>
                  <a:gd name="T40" fmla="*/ 16 w 29"/>
                  <a:gd name="T41" fmla="*/ 0 h 29"/>
                  <a:gd name="T42" fmla="*/ 12 w 29"/>
                  <a:gd name="T43" fmla="*/ 0 h 29"/>
                  <a:gd name="T44" fmla="*/ 10 w 29"/>
                  <a:gd name="T45" fmla="*/ 2 h 29"/>
                  <a:gd name="T46" fmla="*/ 8 w 29"/>
                  <a:gd name="T47" fmla="*/ 2 h 29"/>
                  <a:gd name="T48" fmla="*/ 6 w 29"/>
                  <a:gd name="T49" fmla="*/ 4 h 29"/>
                  <a:gd name="T50" fmla="*/ 4 w 29"/>
                  <a:gd name="T51" fmla="*/ 4 h 29"/>
                  <a:gd name="T52" fmla="*/ 4 w 29"/>
                  <a:gd name="T53" fmla="*/ 6 h 29"/>
                  <a:gd name="T54" fmla="*/ 2 w 29"/>
                  <a:gd name="T55" fmla="*/ 8 h 29"/>
                  <a:gd name="T56" fmla="*/ 2 w 29"/>
                  <a:gd name="T57" fmla="*/ 10 h 29"/>
                  <a:gd name="T58" fmla="*/ 0 w 29"/>
                  <a:gd name="T59" fmla="*/ 12 h 29"/>
                  <a:gd name="T60" fmla="*/ 0 w 29"/>
                  <a:gd name="T61" fmla="*/ 13 h 29"/>
                  <a:gd name="T62" fmla="*/ 0 w 29"/>
                  <a:gd name="T63" fmla="*/ 17 h 29"/>
                  <a:gd name="T64" fmla="*/ 2 w 29"/>
                  <a:gd name="T65" fmla="*/ 19 h 29"/>
                  <a:gd name="T66" fmla="*/ 2 w 29"/>
                  <a:gd name="T67" fmla="*/ 21 h 29"/>
                  <a:gd name="T68" fmla="*/ 4 w 29"/>
                  <a:gd name="T69" fmla="*/ 23 h 29"/>
                  <a:gd name="T70" fmla="*/ 4 w 29"/>
                  <a:gd name="T71" fmla="*/ 25 h 29"/>
                  <a:gd name="T72" fmla="*/ 6 w 29"/>
                  <a:gd name="T73" fmla="*/ 25 h 29"/>
                  <a:gd name="T74" fmla="*/ 8 w 29"/>
                  <a:gd name="T75" fmla="*/ 27 h 29"/>
                  <a:gd name="T76" fmla="*/ 10 w 29"/>
                  <a:gd name="T77" fmla="*/ 27 h 29"/>
                  <a:gd name="T78" fmla="*/ 12 w 29"/>
                  <a:gd name="T79" fmla="*/ 29 h 29"/>
                  <a:gd name="T80" fmla="*/ 16 w 29"/>
                  <a:gd name="T81" fmla="*/ 29 h 29"/>
                  <a:gd name="T82" fmla="*/ 16 w 29"/>
                  <a:gd name="T83" fmla="*/ 29 h 29"/>
                  <a:gd name="T84" fmla="*/ 14 w 29"/>
                  <a:gd name="T85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" h="29">
                    <a:moveTo>
                      <a:pt x="14" y="27"/>
                    </a:moveTo>
                    <a:lnTo>
                      <a:pt x="18" y="29"/>
                    </a:lnTo>
                    <a:lnTo>
                      <a:pt x="19" y="27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3"/>
                    </a:lnTo>
                    <a:lnTo>
                      <a:pt x="29" y="12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4" y="25"/>
                    </a:lnTo>
                    <a:lnTo>
                      <a:pt x="6" y="25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2" y="29"/>
                    </a:lnTo>
                    <a:lnTo>
                      <a:pt x="16" y="29"/>
                    </a:lnTo>
                    <a:lnTo>
                      <a:pt x="16" y="29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83" name="Freeform 1091"/>
              <p:cNvSpPr>
                <a:spLocks noChangeAspect="1"/>
              </p:cNvSpPr>
              <p:nvPr/>
            </p:nvSpPr>
            <p:spPr bwMode="auto">
              <a:xfrm>
                <a:off x="1611" y="2480"/>
                <a:ext cx="29" cy="29"/>
              </a:xfrm>
              <a:custGeom>
                <a:avLst/>
                <a:gdLst>
                  <a:gd name="T0" fmla="*/ 14 w 29"/>
                  <a:gd name="T1" fmla="*/ 27 h 29"/>
                  <a:gd name="T2" fmla="*/ 16 w 29"/>
                  <a:gd name="T3" fmla="*/ 29 h 29"/>
                  <a:gd name="T4" fmla="*/ 19 w 29"/>
                  <a:gd name="T5" fmla="*/ 27 h 29"/>
                  <a:gd name="T6" fmla="*/ 21 w 29"/>
                  <a:gd name="T7" fmla="*/ 27 h 29"/>
                  <a:gd name="T8" fmla="*/ 23 w 29"/>
                  <a:gd name="T9" fmla="*/ 25 h 29"/>
                  <a:gd name="T10" fmla="*/ 23 w 29"/>
                  <a:gd name="T11" fmla="*/ 25 h 29"/>
                  <a:gd name="T12" fmla="*/ 25 w 29"/>
                  <a:gd name="T13" fmla="*/ 23 h 29"/>
                  <a:gd name="T14" fmla="*/ 27 w 29"/>
                  <a:gd name="T15" fmla="*/ 21 h 29"/>
                  <a:gd name="T16" fmla="*/ 27 w 29"/>
                  <a:gd name="T17" fmla="*/ 19 h 29"/>
                  <a:gd name="T18" fmla="*/ 27 w 29"/>
                  <a:gd name="T19" fmla="*/ 17 h 29"/>
                  <a:gd name="T20" fmla="*/ 29 w 29"/>
                  <a:gd name="T21" fmla="*/ 14 h 29"/>
                  <a:gd name="T22" fmla="*/ 27 w 29"/>
                  <a:gd name="T23" fmla="*/ 12 h 29"/>
                  <a:gd name="T24" fmla="*/ 27 w 29"/>
                  <a:gd name="T25" fmla="*/ 10 h 29"/>
                  <a:gd name="T26" fmla="*/ 27 w 29"/>
                  <a:gd name="T27" fmla="*/ 8 h 29"/>
                  <a:gd name="T28" fmla="*/ 25 w 29"/>
                  <a:gd name="T29" fmla="*/ 6 h 29"/>
                  <a:gd name="T30" fmla="*/ 23 w 29"/>
                  <a:gd name="T31" fmla="*/ 4 h 29"/>
                  <a:gd name="T32" fmla="*/ 23 w 29"/>
                  <a:gd name="T33" fmla="*/ 2 h 29"/>
                  <a:gd name="T34" fmla="*/ 21 w 29"/>
                  <a:gd name="T35" fmla="*/ 2 h 29"/>
                  <a:gd name="T36" fmla="*/ 19 w 29"/>
                  <a:gd name="T37" fmla="*/ 0 h 29"/>
                  <a:gd name="T38" fmla="*/ 16 w 29"/>
                  <a:gd name="T39" fmla="*/ 0 h 29"/>
                  <a:gd name="T40" fmla="*/ 14 w 29"/>
                  <a:gd name="T41" fmla="*/ 0 h 29"/>
                  <a:gd name="T42" fmla="*/ 12 w 29"/>
                  <a:gd name="T43" fmla="*/ 0 h 29"/>
                  <a:gd name="T44" fmla="*/ 10 w 29"/>
                  <a:gd name="T45" fmla="*/ 0 h 29"/>
                  <a:gd name="T46" fmla="*/ 8 w 29"/>
                  <a:gd name="T47" fmla="*/ 2 h 29"/>
                  <a:gd name="T48" fmla="*/ 6 w 29"/>
                  <a:gd name="T49" fmla="*/ 2 h 29"/>
                  <a:gd name="T50" fmla="*/ 4 w 29"/>
                  <a:gd name="T51" fmla="*/ 4 h 29"/>
                  <a:gd name="T52" fmla="*/ 2 w 29"/>
                  <a:gd name="T53" fmla="*/ 6 h 29"/>
                  <a:gd name="T54" fmla="*/ 2 w 29"/>
                  <a:gd name="T55" fmla="*/ 8 h 29"/>
                  <a:gd name="T56" fmla="*/ 0 w 29"/>
                  <a:gd name="T57" fmla="*/ 10 h 29"/>
                  <a:gd name="T58" fmla="*/ 0 w 29"/>
                  <a:gd name="T59" fmla="*/ 12 h 29"/>
                  <a:gd name="T60" fmla="*/ 0 w 29"/>
                  <a:gd name="T61" fmla="*/ 14 h 29"/>
                  <a:gd name="T62" fmla="*/ 0 w 29"/>
                  <a:gd name="T63" fmla="*/ 17 h 29"/>
                  <a:gd name="T64" fmla="*/ 0 w 29"/>
                  <a:gd name="T65" fmla="*/ 19 h 29"/>
                  <a:gd name="T66" fmla="*/ 2 w 29"/>
                  <a:gd name="T67" fmla="*/ 21 h 29"/>
                  <a:gd name="T68" fmla="*/ 2 w 29"/>
                  <a:gd name="T69" fmla="*/ 23 h 29"/>
                  <a:gd name="T70" fmla="*/ 4 w 29"/>
                  <a:gd name="T71" fmla="*/ 25 h 29"/>
                  <a:gd name="T72" fmla="*/ 6 w 29"/>
                  <a:gd name="T73" fmla="*/ 25 h 29"/>
                  <a:gd name="T74" fmla="*/ 8 w 29"/>
                  <a:gd name="T75" fmla="*/ 27 h 29"/>
                  <a:gd name="T76" fmla="*/ 10 w 29"/>
                  <a:gd name="T77" fmla="*/ 27 h 29"/>
                  <a:gd name="T78" fmla="*/ 12 w 29"/>
                  <a:gd name="T79" fmla="*/ 29 h 29"/>
                  <a:gd name="T80" fmla="*/ 14 w 29"/>
                  <a:gd name="T81" fmla="*/ 29 h 29"/>
                  <a:gd name="T82" fmla="*/ 14 w 29"/>
                  <a:gd name="T83" fmla="*/ 29 h 29"/>
                  <a:gd name="T84" fmla="*/ 14 w 29"/>
                  <a:gd name="T85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" h="29">
                    <a:moveTo>
                      <a:pt x="14" y="27"/>
                    </a:moveTo>
                    <a:lnTo>
                      <a:pt x="16" y="29"/>
                    </a:lnTo>
                    <a:lnTo>
                      <a:pt x="19" y="27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7" y="17"/>
                    </a:lnTo>
                    <a:lnTo>
                      <a:pt x="29" y="14"/>
                    </a:lnTo>
                    <a:lnTo>
                      <a:pt x="27" y="12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5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84" name="Freeform 1092"/>
              <p:cNvSpPr>
                <a:spLocks noChangeAspect="1"/>
              </p:cNvSpPr>
              <p:nvPr/>
            </p:nvSpPr>
            <p:spPr bwMode="auto">
              <a:xfrm>
                <a:off x="2041" y="2484"/>
                <a:ext cx="28" cy="29"/>
              </a:xfrm>
              <a:custGeom>
                <a:avLst/>
                <a:gdLst>
                  <a:gd name="T0" fmla="*/ 13 w 28"/>
                  <a:gd name="T1" fmla="*/ 27 h 29"/>
                  <a:gd name="T2" fmla="*/ 15 w 28"/>
                  <a:gd name="T3" fmla="*/ 29 h 29"/>
                  <a:gd name="T4" fmla="*/ 19 w 28"/>
                  <a:gd name="T5" fmla="*/ 27 h 29"/>
                  <a:gd name="T6" fmla="*/ 21 w 28"/>
                  <a:gd name="T7" fmla="*/ 27 h 29"/>
                  <a:gd name="T8" fmla="*/ 23 w 28"/>
                  <a:gd name="T9" fmla="*/ 25 h 29"/>
                  <a:gd name="T10" fmla="*/ 23 w 28"/>
                  <a:gd name="T11" fmla="*/ 25 h 29"/>
                  <a:gd name="T12" fmla="*/ 24 w 28"/>
                  <a:gd name="T13" fmla="*/ 23 h 29"/>
                  <a:gd name="T14" fmla="*/ 26 w 28"/>
                  <a:gd name="T15" fmla="*/ 21 h 29"/>
                  <a:gd name="T16" fmla="*/ 26 w 28"/>
                  <a:gd name="T17" fmla="*/ 19 h 29"/>
                  <a:gd name="T18" fmla="*/ 28 w 28"/>
                  <a:gd name="T19" fmla="*/ 17 h 29"/>
                  <a:gd name="T20" fmla="*/ 28 w 28"/>
                  <a:gd name="T21" fmla="*/ 13 h 29"/>
                  <a:gd name="T22" fmla="*/ 28 w 28"/>
                  <a:gd name="T23" fmla="*/ 12 h 29"/>
                  <a:gd name="T24" fmla="*/ 26 w 28"/>
                  <a:gd name="T25" fmla="*/ 10 h 29"/>
                  <a:gd name="T26" fmla="*/ 26 w 28"/>
                  <a:gd name="T27" fmla="*/ 8 h 29"/>
                  <a:gd name="T28" fmla="*/ 24 w 28"/>
                  <a:gd name="T29" fmla="*/ 6 h 29"/>
                  <a:gd name="T30" fmla="*/ 23 w 28"/>
                  <a:gd name="T31" fmla="*/ 4 h 29"/>
                  <a:gd name="T32" fmla="*/ 23 w 28"/>
                  <a:gd name="T33" fmla="*/ 4 h 29"/>
                  <a:gd name="T34" fmla="*/ 21 w 28"/>
                  <a:gd name="T35" fmla="*/ 2 h 29"/>
                  <a:gd name="T36" fmla="*/ 19 w 28"/>
                  <a:gd name="T37" fmla="*/ 2 h 29"/>
                  <a:gd name="T38" fmla="*/ 15 w 28"/>
                  <a:gd name="T39" fmla="*/ 0 h 29"/>
                  <a:gd name="T40" fmla="*/ 13 w 28"/>
                  <a:gd name="T41" fmla="*/ 0 h 29"/>
                  <a:gd name="T42" fmla="*/ 11 w 28"/>
                  <a:gd name="T43" fmla="*/ 0 h 29"/>
                  <a:gd name="T44" fmla="*/ 9 w 28"/>
                  <a:gd name="T45" fmla="*/ 2 h 29"/>
                  <a:gd name="T46" fmla="*/ 7 w 28"/>
                  <a:gd name="T47" fmla="*/ 2 h 29"/>
                  <a:gd name="T48" fmla="*/ 5 w 28"/>
                  <a:gd name="T49" fmla="*/ 4 h 29"/>
                  <a:gd name="T50" fmla="*/ 3 w 28"/>
                  <a:gd name="T51" fmla="*/ 4 h 29"/>
                  <a:gd name="T52" fmla="*/ 1 w 28"/>
                  <a:gd name="T53" fmla="*/ 6 h 29"/>
                  <a:gd name="T54" fmla="*/ 1 w 28"/>
                  <a:gd name="T55" fmla="*/ 8 h 29"/>
                  <a:gd name="T56" fmla="*/ 0 w 28"/>
                  <a:gd name="T57" fmla="*/ 10 h 29"/>
                  <a:gd name="T58" fmla="*/ 0 w 28"/>
                  <a:gd name="T59" fmla="*/ 12 h 29"/>
                  <a:gd name="T60" fmla="*/ 0 w 28"/>
                  <a:gd name="T61" fmla="*/ 13 h 29"/>
                  <a:gd name="T62" fmla="*/ 0 w 28"/>
                  <a:gd name="T63" fmla="*/ 17 h 29"/>
                  <a:gd name="T64" fmla="*/ 0 w 28"/>
                  <a:gd name="T65" fmla="*/ 19 h 29"/>
                  <a:gd name="T66" fmla="*/ 1 w 28"/>
                  <a:gd name="T67" fmla="*/ 21 h 29"/>
                  <a:gd name="T68" fmla="*/ 1 w 28"/>
                  <a:gd name="T69" fmla="*/ 23 h 29"/>
                  <a:gd name="T70" fmla="*/ 3 w 28"/>
                  <a:gd name="T71" fmla="*/ 25 h 29"/>
                  <a:gd name="T72" fmla="*/ 5 w 28"/>
                  <a:gd name="T73" fmla="*/ 25 h 29"/>
                  <a:gd name="T74" fmla="*/ 7 w 28"/>
                  <a:gd name="T75" fmla="*/ 27 h 29"/>
                  <a:gd name="T76" fmla="*/ 9 w 28"/>
                  <a:gd name="T77" fmla="*/ 27 h 29"/>
                  <a:gd name="T78" fmla="*/ 11 w 28"/>
                  <a:gd name="T79" fmla="*/ 29 h 29"/>
                  <a:gd name="T80" fmla="*/ 13 w 28"/>
                  <a:gd name="T81" fmla="*/ 29 h 29"/>
                  <a:gd name="T82" fmla="*/ 13 w 28"/>
                  <a:gd name="T83" fmla="*/ 29 h 29"/>
                  <a:gd name="T84" fmla="*/ 13 w 28"/>
                  <a:gd name="T85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" h="29">
                    <a:moveTo>
                      <a:pt x="13" y="27"/>
                    </a:moveTo>
                    <a:lnTo>
                      <a:pt x="15" y="29"/>
                    </a:lnTo>
                    <a:lnTo>
                      <a:pt x="19" y="27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24" y="23"/>
                    </a:lnTo>
                    <a:lnTo>
                      <a:pt x="26" y="21"/>
                    </a:lnTo>
                    <a:lnTo>
                      <a:pt x="26" y="19"/>
                    </a:lnTo>
                    <a:lnTo>
                      <a:pt x="28" y="17"/>
                    </a:lnTo>
                    <a:lnTo>
                      <a:pt x="28" y="13"/>
                    </a:lnTo>
                    <a:lnTo>
                      <a:pt x="28" y="12"/>
                    </a:lnTo>
                    <a:lnTo>
                      <a:pt x="26" y="10"/>
                    </a:lnTo>
                    <a:lnTo>
                      <a:pt x="26" y="8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1" y="6"/>
                    </a:lnTo>
                    <a:lnTo>
                      <a:pt x="1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21"/>
                    </a:lnTo>
                    <a:lnTo>
                      <a:pt x="1" y="23"/>
                    </a:lnTo>
                    <a:lnTo>
                      <a:pt x="3" y="25"/>
                    </a:lnTo>
                    <a:lnTo>
                      <a:pt x="5" y="25"/>
                    </a:lnTo>
                    <a:lnTo>
                      <a:pt x="7" y="27"/>
                    </a:lnTo>
                    <a:lnTo>
                      <a:pt x="9" y="27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3" y="29"/>
                    </a:lnTo>
                    <a:lnTo>
                      <a:pt x="13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85" name="Freeform 1093"/>
              <p:cNvSpPr>
                <a:spLocks noChangeAspect="1"/>
              </p:cNvSpPr>
              <p:nvPr/>
            </p:nvSpPr>
            <p:spPr bwMode="auto">
              <a:xfrm>
                <a:off x="1372" y="2484"/>
                <a:ext cx="28" cy="29"/>
              </a:xfrm>
              <a:custGeom>
                <a:avLst/>
                <a:gdLst>
                  <a:gd name="T0" fmla="*/ 0 w 28"/>
                  <a:gd name="T1" fmla="*/ 0 h 29"/>
                  <a:gd name="T2" fmla="*/ 2 w 28"/>
                  <a:gd name="T3" fmla="*/ 29 h 29"/>
                  <a:gd name="T4" fmla="*/ 28 w 28"/>
                  <a:gd name="T5" fmla="*/ 15 h 29"/>
                  <a:gd name="T6" fmla="*/ 2 w 28"/>
                  <a:gd name="T7" fmla="*/ 2 h 29"/>
                  <a:gd name="T8" fmla="*/ 2 w 28"/>
                  <a:gd name="T9" fmla="*/ 2 h 29"/>
                  <a:gd name="T10" fmla="*/ 0 w 28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9">
                    <a:moveTo>
                      <a:pt x="0" y="0"/>
                    </a:moveTo>
                    <a:lnTo>
                      <a:pt x="2" y="29"/>
                    </a:lnTo>
                    <a:lnTo>
                      <a:pt x="28" y="15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86" name="Freeform 1094"/>
              <p:cNvSpPr>
                <a:spLocks noChangeAspect="1"/>
              </p:cNvSpPr>
              <p:nvPr/>
            </p:nvSpPr>
            <p:spPr bwMode="auto">
              <a:xfrm>
                <a:off x="1324" y="1617"/>
                <a:ext cx="1280" cy="882"/>
              </a:xfrm>
              <a:custGeom>
                <a:avLst/>
                <a:gdLst>
                  <a:gd name="T0" fmla="*/ 1280 w 1280"/>
                  <a:gd name="T1" fmla="*/ 0 h 882"/>
                  <a:gd name="T2" fmla="*/ 1280 w 1280"/>
                  <a:gd name="T3" fmla="*/ 275 h 882"/>
                  <a:gd name="T4" fmla="*/ 0 w 1280"/>
                  <a:gd name="T5" fmla="*/ 275 h 882"/>
                  <a:gd name="T6" fmla="*/ 0 w 1280"/>
                  <a:gd name="T7" fmla="*/ 882 h 882"/>
                  <a:gd name="T8" fmla="*/ 59 w 1280"/>
                  <a:gd name="T9" fmla="*/ 882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0" h="882">
                    <a:moveTo>
                      <a:pt x="1280" y="0"/>
                    </a:moveTo>
                    <a:lnTo>
                      <a:pt x="1280" y="275"/>
                    </a:lnTo>
                    <a:lnTo>
                      <a:pt x="0" y="275"/>
                    </a:lnTo>
                    <a:lnTo>
                      <a:pt x="0" y="882"/>
                    </a:lnTo>
                    <a:lnTo>
                      <a:pt x="59" y="882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87" name="Rectangle 1095"/>
              <p:cNvSpPr>
                <a:spLocks noChangeAspect="1" noChangeArrowheads="1"/>
              </p:cNvSpPr>
              <p:nvPr/>
            </p:nvSpPr>
            <p:spPr bwMode="auto">
              <a:xfrm>
                <a:off x="1165" y="1665"/>
                <a:ext cx="3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H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88" name="Rectangle 1096"/>
              <p:cNvSpPr>
                <a:spLocks noChangeAspect="1" noChangeArrowheads="1"/>
              </p:cNvSpPr>
              <p:nvPr/>
            </p:nvSpPr>
            <p:spPr bwMode="auto">
              <a:xfrm>
                <a:off x="1211" y="1665"/>
                <a:ext cx="11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89" name="Rectangle 1097"/>
              <p:cNvSpPr>
                <a:spLocks noChangeAspect="1" noChangeArrowheads="1"/>
              </p:cNvSpPr>
              <p:nvPr/>
            </p:nvSpPr>
            <p:spPr bwMode="auto">
              <a:xfrm>
                <a:off x="1224" y="166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90" name="Freeform 1098"/>
              <p:cNvSpPr>
                <a:spLocks noChangeAspect="1"/>
              </p:cNvSpPr>
              <p:nvPr/>
            </p:nvSpPr>
            <p:spPr bwMode="auto">
              <a:xfrm>
                <a:off x="4511" y="1753"/>
                <a:ext cx="29" cy="28"/>
              </a:xfrm>
              <a:custGeom>
                <a:avLst/>
                <a:gdLst>
                  <a:gd name="T0" fmla="*/ 0 w 29"/>
                  <a:gd name="T1" fmla="*/ 26 h 28"/>
                  <a:gd name="T2" fmla="*/ 29 w 29"/>
                  <a:gd name="T3" fmla="*/ 28 h 28"/>
                  <a:gd name="T4" fmla="*/ 15 w 29"/>
                  <a:gd name="T5" fmla="*/ 0 h 28"/>
                  <a:gd name="T6" fmla="*/ 2 w 29"/>
                  <a:gd name="T7" fmla="*/ 28 h 28"/>
                  <a:gd name="T8" fmla="*/ 2 w 29"/>
                  <a:gd name="T9" fmla="*/ 28 h 28"/>
                  <a:gd name="T10" fmla="*/ 0 w 29"/>
                  <a:gd name="T11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8">
                    <a:moveTo>
                      <a:pt x="0" y="26"/>
                    </a:moveTo>
                    <a:lnTo>
                      <a:pt x="29" y="28"/>
                    </a:lnTo>
                    <a:lnTo>
                      <a:pt x="15" y="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91" name="Rectangle 1099"/>
              <p:cNvSpPr>
                <a:spLocks noChangeAspect="1" noChangeArrowheads="1"/>
              </p:cNvSpPr>
              <p:nvPr/>
            </p:nvSpPr>
            <p:spPr bwMode="auto">
              <a:xfrm>
                <a:off x="4458" y="1665"/>
                <a:ext cx="3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92" name="Rectangle 1100"/>
              <p:cNvSpPr>
                <a:spLocks noChangeAspect="1" noChangeArrowheads="1"/>
              </p:cNvSpPr>
              <p:nvPr/>
            </p:nvSpPr>
            <p:spPr bwMode="auto">
              <a:xfrm>
                <a:off x="4505" y="1665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93" name="Rectangle 1101"/>
              <p:cNvSpPr>
                <a:spLocks noChangeAspect="1" noChangeArrowheads="1"/>
              </p:cNvSpPr>
              <p:nvPr/>
            </p:nvSpPr>
            <p:spPr bwMode="auto">
              <a:xfrm>
                <a:off x="4542" y="166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94" name="Rectangle 1102"/>
              <p:cNvSpPr>
                <a:spLocks noChangeAspect="1" noChangeArrowheads="1"/>
              </p:cNvSpPr>
              <p:nvPr/>
            </p:nvSpPr>
            <p:spPr bwMode="auto">
              <a:xfrm>
                <a:off x="4559" y="1665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95" name="Freeform 1103"/>
              <p:cNvSpPr>
                <a:spLocks noChangeAspect="1"/>
              </p:cNvSpPr>
              <p:nvPr/>
            </p:nvSpPr>
            <p:spPr bwMode="auto">
              <a:xfrm>
                <a:off x="1391" y="3384"/>
                <a:ext cx="111" cy="132"/>
              </a:xfrm>
              <a:custGeom>
                <a:avLst/>
                <a:gdLst>
                  <a:gd name="T0" fmla="*/ 0 w 111"/>
                  <a:gd name="T1" fmla="*/ 79 h 132"/>
                  <a:gd name="T2" fmla="*/ 2 w 111"/>
                  <a:gd name="T3" fmla="*/ 88 h 132"/>
                  <a:gd name="T4" fmla="*/ 4 w 111"/>
                  <a:gd name="T5" fmla="*/ 96 h 132"/>
                  <a:gd name="T6" fmla="*/ 8 w 111"/>
                  <a:gd name="T7" fmla="*/ 103 h 132"/>
                  <a:gd name="T8" fmla="*/ 11 w 111"/>
                  <a:gd name="T9" fmla="*/ 111 h 132"/>
                  <a:gd name="T10" fmla="*/ 17 w 111"/>
                  <a:gd name="T11" fmla="*/ 117 h 132"/>
                  <a:gd name="T12" fmla="*/ 23 w 111"/>
                  <a:gd name="T13" fmla="*/ 123 h 132"/>
                  <a:gd name="T14" fmla="*/ 31 w 111"/>
                  <a:gd name="T15" fmla="*/ 126 h 132"/>
                  <a:gd name="T16" fmla="*/ 38 w 111"/>
                  <a:gd name="T17" fmla="*/ 130 h 132"/>
                  <a:gd name="T18" fmla="*/ 48 w 111"/>
                  <a:gd name="T19" fmla="*/ 132 h 132"/>
                  <a:gd name="T20" fmla="*/ 57 w 111"/>
                  <a:gd name="T21" fmla="*/ 132 h 132"/>
                  <a:gd name="T22" fmla="*/ 65 w 111"/>
                  <a:gd name="T23" fmla="*/ 132 h 132"/>
                  <a:gd name="T24" fmla="*/ 75 w 111"/>
                  <a:gd name="T25" fmla="*/ 130 h 132"/>
                  <a:gd name="T26" fmla="*/ 82 w 111"/>
                  <a:gd name="T27" fmla="*/ 126 h 132"/>
                  <a:gd name="T28" fmla="*/ 90 w 111"/>
                  <a:gd name="T29" fmla="*/ 123 h 132"/>
                  <a:gd name="T30" fmla="*/ 96 w 111"/>
                  <a:gd name="T31" fmla="*/ 117 h 132"/>
                  <a:gd name="T32" fmla="*/ 101 w 111"/>
                  <a:gd name="T33" fmla="*/ 111 h 132"/>
                  <a:gd name="T34" fmla="*/ 105 w 111"/>
                  <a:gd name="T35" fmla="*/ 103 h 132"/>
                  <a:gd name="T36" fmla="*/ 109 w 111"/>
                  <a:gd name="T37" fmla="*/ 96 h 132"/>
                  <a:gd name="T38" fmla="*/ 111 w 111"/>
                  <a:gd name="T39" fmla="*/ 88 h 132"/>
                  <a:gd name="T40" fmla="*/ 111 w 111"/>
                  <a:gd name="T41" fmla="*/ 79 h 132"/>
                  <a:gd name="T42" fmla="*/ 111 w 111"/>
                  <a:gd name="T43" fmla="*/ 0 h 132"/>
                  <a:gd name="T44" fmla="*/ 2 w 111"/>
                  <a:gd name="T45" fmla="*/ 0 h 132"/>
                  <a:gd name="T46" fmla="*/ 2 w 111"/>
                  <a:gd name="T47" fmla="*/ 79 h 132"/>
                  <a:gd name="T48" fmla="*/ 2 w 111"/>
                  <a:gd name="T49" fmla="*/ 7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1" h="132">
                    <a:moveTo>
                      <a:pt x="0" y="79"/>
                    </a:moveTo>
                    <a:lnTo>
                      <a:pt x="2" y="88"/>
                    </a:lnTo>
                    <a:lnTo>
                      <a:pt x="4" y="96"/>
                    </a:lnTo>
                    <a:lnTo>
                      <a:pt x="8" y="103"/>
                    </a:lnTo>
                    <a:lnTo>
                      <a:pt x="11" y="111"/>
                    </a:lnTo>
                    <a:lnTo>
                      <a:pt x="17" y="117"/>
                    </a:lnTo>
                    <a:lnTo>
                      <a:pt x="23" y="123"/>
                    </a:lnTo>
                    <a:lnTo>
                      <a:pt x="31" y="126"/>
                    </a:lnTo>
                    <a:lnTo>
                      <a:pt x="38" y="130"/>
                    </a:lnTo>
                    <a:lnTo>
                      <a:pt x="48" y="132"/>
                    </a:lnTo>
                    <a:lnTo>
                      <a:pt x="57" y="132"/>
                    </a:lnTo>
                    <a:lnTo>
                      <a:pt x="65" y="132"/>
                    </a:lnTo>
                    <a:lnTo>
                      <a:pt x="75" y="130"/>
                    </a:lnTo>
                    <a:lnTo>
                      <a:pt x="82" y="126"/>
                    </a:lnTo>
                    <a:lnTo>
                      <a:pt x="90" y="123"/>
                    </a:lnTo>
                    <a:lnTo>
                      <a:pt x="96" y="117"/>
                    </a:lnTo>
                    <a:lnTo>
                      <a:pt x="101" y="111"/>
                    </a:lnTo>
                    <a:lnTo>
                      <a:pt x="105" y="103"/>
                    </a:lnTo>
                    <a:lnTo>
                      <a:pt x="109" y="96"/>
                    </a:lnTo>
                    <a:lnTo>
                      <a:pt x="111" y="88"/>
                    </a:lnTo>
                    <a:lnTo>
                      <a:pt x="111" y="79"/>
                    </a:lnTo>
                    <a:lnTo>
                      <a:pt x="111" y="0"/>
                    </a:lnTo>
                    <a:lnTo>
                      <a:pt x="2" y="0"/>
                    </a:lnTo>
                    <a:lnTo>
                      <a:pt x="2" y="79"/>
                    </a:lnTo>
                    <a:lnTo>
                      <a:pt x="2" y="7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96" name="Freeform 1104"/>
              <p:cNvSpPr>
                <a:spLocks noChangeAspect="1"/>
              </p:cNvSpPr>
              <p:nvPr/>
            </p:nvSpPr>
            <p:spPr bwMode="auto">
              <a:xfrm>
                <a:off x="1561" y="3147"/>
                <a:ext cx="127" cy="126"/>
              </a:xfrm>
              <a:custGeom>
                <a:avLst/>
                <a:gdLst>
                  <a:gd name="T0" fmla="*/ 64 w 127"/>
                  <a:gd name="T1" fmla="*/ 126 h 126"/>
                  <a:gd name="T2" fmla="*/ 75 w 127"/>
                  <a:gd name="T3" fmla="*/ 126 h 126"/>
                  <a:gd name="T4" fmla="*/ 85 w 127"/>
                  <a:gd name="T5" fmla="*/ 124 h 126"/>
                  <a:gd name="T6" fmla="*/ 92 w 127"/>
                  <a:gd name="T7" fmla="*/ 120 h 126"/>
                  <a:gd name="T8" fmla="*/ 102 w 127"/>
                  <a:gd name="T9" fmla="*/ 114 h 126"/>
                  <a:gd name="T10" fmla="*/ 110 w 127"/>
                  <a:gd name="T11" fmla="*/ 109 h 126"/>
                  <a:gd name="T12" fmla="*/ 115 w 127"/>
                  <a:gd name="T13" fmla="*/ 101 h 126"/>
                  <a:gd name="T14" fmla="*/ 121 w 127"/>
                  <a:gd name="T15" fmla="*/ 93 h 126"/>
                  <a:gd name="T16" fmla="*/ 125 w 127"/>
                  <a:gd name="T17" fmla="*/ 84 h 126"/>
                  <a:gd name="T18" fmla="*/ 127 w 127"/>
                  <a:gd name="T19" fmla="*/ 74 h 126"/>
                  <a:gd name="T20" fmla="*/ 127 w 127"/>
                  <a:gd name="T21" fmla="*/ 63 h 126"/>
                  <a:gd name="T22" fmla="*/ 127 w 127"/>
                  <a:gd name="T23" fmla="*/ 53 h 126"/>
                  <a:gd name="T24" fmla="*/ 125 w 127"/>
                  <a:gd name="T25" fmla="*/ 44 h 126"/>
                  <a:gd name="T26" fmla="*/ 121 w 127"/>
                  <a:gd name="T27" fmla="*/ 34 h 126"/>
                  <a:gd name="T28" fmla="*/ 115 w 127"/>
                  <a:gd name="T29" fmla="*/ 26 h 126"/>
                  <a:gd name="T30" fmla="*/ 110 w 127"/>
                  <a:gd name="T31" fmla="*/ 19 h 126"/>
                  <a:gd name="T32" fmla="*/ 102 w 127"/>
                  <a:gd name="T33" fmla="*/ 13 h 126"/>
                  <a:gd name="T34" fmla="*/ 92 w 127"/>
                  <a:gd name="T35" fmla="*/ 7 h 126"/>
                  <a:gd name="T36" fmla="*/ 85 w 127"/>
                  <a:gd name="T37" fmla="*/ 3 h 126"/>
                  <a:gd name="T38" fmla="*/ 75 w 127"/>
                  <a:gd name="T39" fmla="*/ 2 h 126"/>
                  <a:gd name="T40" fmla="*/ 64 w 127"/>
                  <a:gd name="T41" fmla="*/ 0 h 126"/>
                  <a:gd name="T42" fmla="*/ 54 w 127"/>
                  <a:gd name="T43" fmla="*/ 2 h 126"/>
                  <a:gd name="T44" fmla="*/ 45 w 127"/>
                  <a:gd name="T45" fmla="*/ 3 h 126"/>
                  <a:gd name="T46" fmla="*/ 35 w 127"/>
                  <a:gd name="T47" fmla="*/ 7 h 126"/>
                  <a:gd name="T48" fmla="*/ 27 w 127"/>
                  <a:gd name="T49" fmla="*/ 13 h 126"/>
                  <a:gd name="T50" fmla="*/ 20 w 127"/>
                  <a:gd name="T51" fmla="*/ 19 h 126"/>
                  <a:gd name="T52" fmla="*/ 14 w 127"/>
                  <a:gd name="T53" fmla="*/ 26 h 126"/>
                  <a:gd name="T54" fmla="*/ 8 w 127"/>
                  <a:gd name="T55" fmla="*/ 34 h 126"/>
                  <a:gd name="T56" fmla="*/ 4 w 127"/>
                  <a:gd name="T57" fmla="*/ 44 h 126"/>
                  <a:gd name="T58" fmla="*/ 2 w 127"/>
                  <a:gd name="T59" fmla="*/ 53 h 126"/>
                  <a:gd name="T60" fmla="*/ 0 w 127"/>
                  <a:gd name="T61" fmla="*/ 63 h 126"/>
                  <a:gd name="T62" fmla="*/ 2 w 127"/>
                  <a:gd name="T63" fmla="*/ 74 h 126"/>
                  <a:gd name="T64" fmla="*/ 4 w 127"/>
                  <a:gd name="T65" fmla="*/ 84 h 126"/>
                  <a:gd name="T66" fmla="*/ 8 w 127"/>
                  <a:gd name="T67" fmla="*/ 93 h 126"/>
                  <a:gd name="T68" fmla="*/ 14 w 127"/>
                  <a:gd name="T69" fmla="*/ 101 h 126"/>
                  <a:gd name="T70" fmla="*/ 20 w 127"/>
                  <a:gd name="T71" fmla="*/ 109 h 126"/>
                  <a:gd name="T72" fmla="*/ 27 w 127"/>
                  <a:gd name="T73" fmla="*/ 114 h 126"/>
                  <a:gd name="T74" fmla="*/ 35 w 127"/>
                  <a:gd name="T75" fmla="*/ 120 h 126"/>
                  <a:gd name="T76" fmla="*/ 45 w 127"/>
                  <a:gd name="T77" fmla="*/ 124 h 126"/>
                  <a:gd name="T78" fmla="*/ 54 w 127"/>
                  <a:gd name="T79" fmla="*/ 126 h 126"/>
                  <a:gd name="T80" fmla="*/ 64 w 127"/>
                  <a:gd name="T81" fmla="*/ 126 h 126"/>
                  <a:gd name="T82" fmla="*/ 64 w 127"/>
                  <a:gd name="T83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7" h="126">
                    <a:moveTo>
                      <a:pt x="64" y="126"/>
                    </a:moveTo>
                    <a:lnTo>
                      <a:pt x="75" y="126"/>
                    </a:lnTo>
                    <a:lnTo>
                      <a:pt x="85" y="124"/>
                    </a:lnTo>
                    <a:lnTo>
                      <a:pt x="92" y="120"/>
                    </a:lnTo>
                    <a:lnTo>
                      <a:pt x="102" y="114"/>
                    </a:lnTo>
                    <a:lnTo>
                      <a:pt x="110" y="109"/>
                    </a:lnTo>
                    <a:lnTo>
                      <a:pt x="115" y="101"/>
                    </a:lnTo>
                    <a:lnTo>
                      <a:pt x="121" y="93"/>
                    </a:lnTo>
                    <a:lnTo>
                      <a:pt x="125" y="84"/>
                    </a:lnTo>
                    <a:lnTo>
                      <a:pt x="127" y="74"/>
                    </a:lnTo>
                    <a:lnTo>
                      <a:pt x="127" y="63"/>
                    </a:lnTo>
                    <a:lnTo>
                      <a:pt x="127" y="53"/>
                    </a:lnTo>
                    <a:lnTo>
                      <a:pt x="125" y="44"/>
                    </a:lnTo>
                    <a:lnTo>
                      <a:pt x="121" y="34"/>
                    </a:lnTo>
                    <a:lnTo>
                      <a:pt x="115" y="26"/>
                    </a:lnTo>
                    <a:lnTo>
                      <a:pt x="110" y="19"/>
                    </a:lnTo>
                    <a:lnTo>
                      <a:pt x="102" y="13"/>
                    </a:lnTo>
                    <a:lnTo>
                      <a:pt x="92" y="7"/>
                    </a:lnTo>
                    <a:lnTo>
                      <a:pt x="85" y="3"/>
                    </a:lnTo>
                    <a:lnTo>
                      <a:pt x="75" y="2"/>
                    </a:lnTo>
                    <a:lnTo>
                      <a:pt x="64" y="0"/>
                    </a:lnTo>
                    <a:lnTo>
                      <a:pt x="54" y="2"/>
                    </a:lnTo>
                    <a:lnTo>
                      <a:pt x="45" y="3"/>
                    </a:lnTo>
                    <a:lnTo>
                      <a:pt x="35" y="7"/>
                    </a:lnTo>
                    <a:lnTo>
                      <a:pt x="27" y="13"/>
                    </a:lnTo>
                    <a:lnTo>
                      <a:pt x="20" y="19"/>
                    </a:lnTo>
                    <a:lnTo>
                      <a:pt x="14" y="26"/>
                    </a:lnTo>
                    <a:lnTo>
                      <a:pt x="8" y="34"/>
                    </a:lnTo>
                    <a:lnTo>
                      <a:pt x="4" y="44"/>
                    </a:lnTo>
                    <a:lnTo>
                      <a:pt x="2" y="53"/>
                    </a:lnTo>
                    <a:lnTo>
                      <a:pt x="0" y="63"/>
                    </a:lnTo>
                    <a:lnTo>
                      <a:pt x="2" y="74"/>
                    </a:lnTo>
                    <a:lnTo>
                      <a:pt x="4" y="84"/>
                    </a:lnTo>
                    <a:lnTo>
                      <a:pt x="8" y="93"/>
                    </a:lnTo>
                    <a:lnTo>
                      <a:pt x="14" y="101"/>
                    </a:lnTo>
                    <a:lnTo>
                      <a:pt x="20" y="109"/>
                    </a:lnTo>
                    <a:lnTo>
                      <a:pt x="27" y="114"/>
                    </a:lnTo>
                    <a:lnTo>
                      <a:pt x="35" y="120"/>
                    </a:lnTo>
                    <a:lnTo>
                      <a:pt x="45" y="124"/>
                    </a:lnTo>
                    <a:lnTo>
                      <a:pt x="54" y="126"/>
                    </a:lnTo>
                    <a:lnTo>
                      <a:pt x="64" y="126"/>
                    </a:lnTo>
                    <a:lnTo>
                      <a:pt x="64" y="12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97" name="Line 1105"/>
              <p:cNvSpPr>
                <a:spLocks noChangeAspect="1" noChangeShapeType="1"/>
              </p:cNvSpPr>
              <p:nvPr/>
            </p:nvSpPr>
            <p:spPr bwMode="auto">
              <a:xfrm>
                <a:off x="1588" y="3018"/>
                <a:ext cx="73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498" name="Rectangle 1106"/>
              <p:cNvSpPr>
                <a:spLocks noChangeAspect="1" noChangeArrowheads="1"/>
              </p:cNvSpPr>
              <p:nvPr/>
            </p:nvSpPr>
            <p:spPr bwMode="auto">
              <a:xfrm>
                <a:off x="1652" y="2969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499" name="Rectangle 1107"/>
              <p:cNvSpPr>
                <a:spLocks noChangeAspect="1" noChangeArrowheads="1"/>
              </p:cNvSpPr>
              <p:nvPr/>
            </p:nvSpPr>
            <p:spPr bwMode="auto">
              <a:xfrm>
                <a:off x="1688" y="2969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6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00" name="Line 1108"/>
              <p:cNvSpPr>
                <a:spLocks noChangeAspect="1" noChangeShapeType="1"/>
              </p:cNvSpPr>
              <p:nvPr/>
            </p:nvSpPr>
            <p:spPr bwMode="auto">
              <a:xfrm>
                <a:off x="1625" y="2494"/>
                <a:ext cx="1" cy="62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01" name="Line 1109"/>
              <p:cNvSpPr>
                <a:spLocks noChangeAspect="1" noChangeShapeType="1"/>
              </p:cNvSpPr>
              <p:nvPr/>
            </p:nvSpPr>
            <p:spPr bwMode="auto">
              <a:xfrm>
                <a:off x="1441" y="2497"/>
                <a:ext cx="2" cy="8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02" name="Freeform 1110"/>
              <p:cNvSpPr>
                <a:spLocks noChangeAspect="1"/>
              </p:cNvSpPr>
              <p:nvPr/>
            </p:nvSpPr>
            <p:spPr bwMode="auto">
              <a:xfrm>
                <a:off x="1471" y="3273"/>
                <a:ext cx="154" cy="105"/>
              </a:xfrm>
              <a:custGeom>
                <a:avLst/>
                <a:gdLst>
                  <a:gd name="T0" fmla="*/ 154 w 154"/>
                  <a:gd name="T1" fmla="*/ 0 h 105"/>
                  <a:gd name="T2" fmla="*/ 154 w 154"/>
                  <a:gd name="T3" fmla="*/ 54 h 105"/>
                  <a:gd name="T4" fmla="*/ 0 w 154"/>
                  <a:gd name="T5" fmla="*/ 54 h 105"/>
                  <a:gd name="T6" fmla="*/ 0 w 154"/>
                  <a:gd name="T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" h="105">
                    <a:moveTo>
                      <a:pt x="154" y="0"/>
                    </a:moveTo>
                    <a:lnTo>
                      <a:pt x="154" y="54"/>
                    </a:lnTo>
                    <a:lnTo>
                      <a:pt x="0" y="54"/>
                    </a:lnTo>
                    <a:lnTo>
                      <a:pt x="0" y="10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03" name="Freeform 1111"/>
              <p:cNvSpPr>
                <a:spLocks noChangeAspect="1"/>
              </p:cNvSpPr>
              <p:nvPr/>
            </p:nvSpPr>
            <p:spPr bwMode="auto">
              <a:xfrm>
                <a:off x="1205" y="1776"/>
                <a:ext cx="238" cy="1824"/>
              </a:xfrm>
              <a:custGeom>
                <a:avLst/>
                <a:gdLst>
                  <a:gd name="T0" fmla="*/ 238 w 238"/>
                  <a:gd name="T1" fmla="*/ 1740 h 1824"/>
                  <a:gd name="T2" fmla="*/ 238 w 238"/>
                  <a:gd name="T3" fmla="*/ 1824 h 1824"/>
                  <a:gd name="T4" fmla="*/ 0 w 238"/>
                  <a:gd name="T5" fmla="*/ 1824 h 1824"/>
                  <a:gd name="T6" fmla="*/ 0 w 238"/>
                  <a:gd name="T7" fmla="*/ 0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1824">
                    <a:moveTo>
                      <a:pt x="238" y="1740"/>
                    </a:moveTo>
                    <a:lnTo>
                      <a:pt x="238" y="1824"/>
                    </a:lnTo>
                    <a:lnTo>
                      <a:pt x="0" y="1824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04" name="Freeform 1112"/>
              <p:cNvSpPr>
                <a:spLocks noChangeAspect="1"/>
              </p:cNvSpPr>
              <p:nvPr/>
            </p:nvSpPr>
            <p:spPr bwMode="auto">
              <a:xfrm>
                <a:off x="1529" y="3196"/>
                <a:ext cx="29" cy="29"/>
              </a:xfrm>
              <a:custGeom>
                <a:avLst/>
                <a:gdLst>
                  <a:gd name="T0" fmla="*/ 0 w 29"/>
                  <a:gd name="T1" fmla="*/ 0 h 29"/>
                  <a:gd name="T2" fmla="*/ 2 w 29"/>
                  <a:gd name="T3" fmla="*/ 29 h 29"/>
                  <a:gd name="T4" fmla="*/ 29 w 29"/>
                  <a:gd name="T5" fmla="*/ 14 h 29"/>
                  <a:gd name="T6" fmla="*/ 2 w 29"/>
                  <a:gd name="T7" fmla="*/ 0 h 29"/>
                  <a:gd name="T8" fmla="*/ 2 w 29"/>
                  <a:gd name="T9" fmla="*/ 0 h 29"/>
                  <a:gd name="T10" fmla="*/ 0 w 2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0" y="0"/>
                    </a:moveTo>
                    <a:lnTo>
                      <a:pt x="2" y="29"/>
                    </a:lnTo>
                    <a:lnTo>
                      <a:pt x="29" y="1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05" name="Freeform 1113"/>
              <p:cNvSpPr>
                <a:spLocks noChangeAspect="1"/>
              </p:cNvSpPr>
              <p:nvPr/>
            </p:nvSpPr>
            <p:spPr bwMode="auto">
              <a:xfrm>
                <a:off x="1274" y="1617"/>
                <a:ext cx="1117" cy="1595"/>
              </a:xfrm>
              <a:custGeom>
                <a:avLst/>
                <a:gdLst>
                  <a:gd name="T0" fmla="*/ 1117 w 1117"/>
                  <a:gd name="T1" fmla="*/ 0 h 1595"/>
                  <a:gd name="T2" fmla="*/ 1117 w 1117"/>
                  <a:gd name="T3" fmla="*/ 170 h 1595"/>
                  <a:gd name="T4" fmla="*/ 0 w 1117"/>
                  <a:gd name="T5" fmla="*/ 170 h 1595"/>
                  <a:gd name="T6" fmla="*/ 0 w 1117"/>
                  <a:gd name="T7" fmla="*/ 1595 h 1595"/>
                  <a:gd name="T8" fmla="*/ 264 w 1117"/>
                  <a:gd name="T9" fmla="*/ 1595 h 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7" h="1595">
                    <a:moveTo>
                      <a:pt x="1117" y="0"/>
                    </a:moveTo>
                    <a:lnTo>
                      <a:pt x="1117" y="170"/>
                    </a:lnTo>
                    <a:lnTo>
                      <a:pt x="0" y="170"/>
                    </a:lnTo>
                    <a:lnTo>
                      <a:pt x="0" y="1595"/>
                    </a:lnTo>
                    <a:lnTo>
                      <a:pt x="264" y="1595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06" name="Freeform 1114"/>
              <p:cNvSpPr>
                <a:spLocks noChangeAspect="1"/>
              </p:cNvSpPr>
              <p:nvPr/>
            </p:nvSpPr>
            <p:spPr bwMode="auto">
              <a:xfrm>
                <a:off x="2052" y="2497"/>
                <a:ext cx="698" cy="778"/>
              </a:xfrm>
              <a:custGeom>
                <a:avLst/>
                <a:gdLst>
                  <a:gd name="T0" fmla="*/ 0 w 698"/>
                  <a:gd name="T1" fmla="*/ 0 h 778"/>
                  <a:gd name="T2" fmla="*/ 0 w 698"/>
                  <a:gd name="T3" fmla="*/ 719 h 778"/>
                  <a:gd name="T4" fmla="*/ 698 w 698"/>
                  <a:gd name="T5" fmla="*/ 719 h 778"/>
                  <a:gd name="T6" fmla="*/ 698 w 698"/>
                  <a:gd name="T7" fmla="*/ 778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8" h="778">
                    <a:moveTo>
                      <a:pt x="0" y="0"/>
                    </a:moveTo>
                    <a:lnTo>
                      <a:pt x="0" y="719"/>
                    </a:lnTo>
                    <a:lnTo>
                      <a:pt x="698" y="719"/>
                    </a:lnTo>
                    <a:lnTo>
                      <a:pt x="698" y="778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07" name="Freeform 1115"/>
              <p:cNvSpPr>
                <a:spLocks noChangeAspect="1"/>
              </p:cNvSpPr>
              <p:nvPr/>
            </p:nvSpPr>
            <p:spPr bwMode="auto">
              <a:xfrm>
                <a:off x="2876" y="1770"/>
                <a:ext cx="1650" cy="1827"/>
              </a:xfrm>
              <a:custGeom>
                <a:avLst/>
                <a:gdLst>
                  <a:gd name="T0" fmla="*/ 1650 w 1650"/>
                  <a:gd name="T1" fmla="*/ 0 h 1827"/>
                  <a:gd name="T2" fmla="*/ 1650 w 1650"/>
                  <a:gd name="T3" fmla="*/ 1827 h 1827"/>
                  <a:gd name="T4" fmla="*/ 0 w 1650"/>
                  <a:gd name="T5" fmla="*/ 1827 h 1827"/>
                  <a:gd name="T6" fmla="*/ 0 w 1650"/>
                  <a:gd name="T7" fmla="*/ 1658 h 1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50" h="1827">
                    <a:moveTo>
                      <a:pt x="1650" y="0"/>
                    </a:moveTo>
                    <a:lnTo>
                      <a:pt x="1650" y="1827"/>
                    </a:lnTo>
                    <a:lnTo>
                      <a:pt x="0" y="1827"/>
                    </a:lnTo>
                    <a:lnTo>
                      <a:pt x="0" y="1658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08" name="Line 1116"/>
              <p:cNvSpPr>
                <a:spLocks noChangeAspect="1" noChangeShapeType="1"/>
              </p:cNvSpPr>
              <p:nvPr/>
            </p:nvSpPr>
            <p:spPr bwMode="auto">
              <a:xfrm>
                <a:off x="2018" y="3024"/>
                <a:ext cx="72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09" name="Rectangle 1117"/>
              <p:cNvSpPr>
                <a:spLocks noChangeAspect="1" noChangeArrowheads="1"/>
              </p:cNvSpPr>
              <p:nvPr/>
            </p:nvSpPr>
            <p:spPr bwMode="auto">
              <a:xfrm>
                <a:off x="2083" y="297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10" name="Rectangle 1118"/>
              <p:cNvSpPr>
                <a:spLocks noChangeAspect="1" noChangeArrowheads="1"/>
              </p:cNvSpPr>
              <p:nvPr/>
            </p:nvSpPr>
            <p:spPr bwMode="auto">
              <a:xfrm>
                <a:off x="2117" y="297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11" name="Freeform 1119"/>
              <p:cNvSpPr>
                <a:spLocks noChangeAspect="1"/>
              </p:cNvSpPr>
              <p:nvPr/>
            </p:nvSpPr>
            <p:spPr bwMode="auto">
              <a:xfrm>
                <a:off x="1721" y="1990"/>
                <a:ext cx="28" cy="31"/>
              </a:xfrm>
              <a:custGeom>
                <a:avLst/>
                <a:gdLst>
                  <a:gd name="T0" fmla="*/ 0 w 28"/>
                  <a:gd name="T1" fmla="*/ 0 h 31"/>
                  <a:gd name="T2" fmla="*/ 0 w 28"/>
                  <a:gd name="T3" fmla="*/ 31 h 31"/>
                  <a:gd name="T4" fmla="*/ 28 w 28"/>
                  <a:gd name="T5" fmla="*/ 15 h 31"/>
                  <a:gd name="T6" fmla="*/ 0 w 28"/>
                  <a:gd name="T7" fmla="*/ 2 h 31"/>
                  <a:gd name="T8" fmla="*/ 0 w 28"/>
                  <a:gd name="T9" fmla="*/ 2 h 31"/>
                  <a:gd name="T10" fmla="*/ 0 w 28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31">
                    <a:moveTo>
                      <a:pt x="0" y="0"/>
                    </a:moveTo>
                    <a:lnTo>
                      <a:pt x="0" y="31"/>
                    </a:lnTo>
                    <a:lnTo>
                      <a:pt x="28" y="1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12" name="Freeform 1120"/>
              <p:cNvSpPr>
                <a:spLocks noChangeAspect="1"/>
              </p:cNvSpPr>
              <p:nvPr/>
            </p:nvSpPr>
            <p:spPr bwMode="auto">
              <a:xfrm>
                <a:off x="4126" y="2118"/>
                <a:ext cx="28" cy="29"/>
              </a:xfrm>
              <a:custGeom>
                <a:avLst/>
                <a:gdLst>
                  <a:gd name="T0" fmla="*/ 0 w 28"/>
                  <a:gd name="T1" fmla="*/ 27 h 29"/>
                  <a:gd name="T2" fmla="*/ 28 w 28"/>
                  <a:gd name="T3" fmla="*/ 29 h 29"/>
                  <a:gd name="T4" fmla="*/ 15 w 28"/>
                  <a:gd name="T5" fmla="*/ 0 h 29"/>
                  <a:gd name="T6" fmla="*/ 0 w 28"/>
                  <a:gd name="T7" fmla="*/ 29 h 29"/>
                  <a:gd name="T8" fmla="*/ 0 w 28"/>
                  <a:gd name="T9" fmla="*/ 29 h 29"/>
                  <a:gd name="T10" fmla="*/ 0 w 28"/>
                  <a:gd name="T11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9">
                    <a:moveTo>
                      <a:pt x="0" y="27"/>
                    </a:moveTo>
                    <a:lnTo>
                      <a:pt x="28" y="29"/>
                    </a:lnTo>
                    <a:lnTo>
                      <a:pt x="15" y="0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13" name="Freeform 1121"/>
              <p:cNvSpPr>
                <a:spLocks noChangeAspect="1"/>
              </p:cNvSpPr>
              <p:nvPr/>
            </p:nvSpPr>
            <p:spPr bwMode="auto">
              <a:xfrm>
                <a:off x="4126" y="2934"/>
                <a:ext cx="28" cy="29"/>
              </a:xfrm>
              <a:custGeom>
                <a:avLst/>
                <a:gdLst>
                  <a:gd name="T0" fmla="*/ 27 w 28"/>
                  <a:gd name="T1" fmla="*/ 0 h 29"/>
                  <a:gd name="T2" fmla="*/ 0 w 28"/>
                  <a:gd name="T3" fmla="*/ 0 h 29"/>
                  <a:gd name="T4" fmla="*/ 15 w 28"/>
                  <a:gd name="T5" fmla="*/ 29 h 29"/>
                  <a:gd name="T6" fmla="*/ 28 w 28"/>
                  <a:gd name="T7" fmla="*/ 0 h 29"/>
                  <a:gd name="T8" fmla="*/ 28 w 28"/>
                  <a:gd name="T9" fmla="*/ 0 h 29"/>
                  <a:gd name="T10" fmla="*/ 27 w 28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9">
                    <a:moveTo>
                      <a:pt x="27" y="0"/>
                    </a:moveTo>
                    <a:lnTo>
                      <a:pt x="0" y="0"/>
                    </a:lnTo>
                    <a:lnTo>
                      <a:pt x="15" y="29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14" name="Line 1122"/>
              <p:cNvSpPr>
                <a:spLocks noChangeAspect="1" noChangeShapeType="1"/>
              </p:cNvSpPr>
              <p:nvPr/>
            </p:nvSpPr>
            <p:spPr bwMode="auto">
              <a:xfrm>
                <a:off x="4139" y="2137"/>
                <a:ext cx="2" cy="8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15" name="Rectangle 1123"/>
              <p:cNvSpPr>
                <a:spLocks noChangeAspect="1" noChangeArrowheads="1"/>
              </p:cNvSpPr>
              <p:nvPr/>
            </p:nvSpPr>
            <p:spPr bwMode="auto">
              <a:xfrm>
                <a:off x="4162" y="2467"/>
                <a:ext cx="28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4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16" name="Rectangle 1124"/>
              <p:cNvSpPr>
                <a:spLocks noChangeAspect="1" noChangeArrowheads="1"/>
              </p:cNvSpPr>
              <p:nvPr/>
            </p:nvSpPr>
            <p:spPr bwMode="auto">
              <a:xfrm>
                <a:off x="4197" y="2467"/>
                <a:ext cx="33" cy="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K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17" name="Rectangle 1125"/>
              <p:cNvSpPr>
                <a:spLocks noChangeAspect="1" noChangeArrowheads="1"/>
              </p:cNvSpPr>
              <p:nvPr/>
            </p:nvSpPr>
            <p:spPr bwMode="auto">
              <a:xfrm>
                <a:off x="4239" y="2467"/>
                <a:ext cx="0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endParaRPr lang="en-US" sz="2000">
                  <a:effectLst/>
                </a:endParaRPr>
              </a:p>
            </p:txBody>
          </p:sp>
          <p:sp>
            <p:nvSpPr>
              <p:cNvPr id="2236518" name="Rectangle 1126"/>
              <p:cNvSpPr>
                <a:spLocks noChangeAspect="1" noChangeArrowheads="1"/>
              </p:cNvSpPr>
              <p:nvPr/>
            </p:nvSpPr>
            <p:spPr bwMode="auto">
              <a:xfrm>
                <a:off x="4162" y="2542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19" name="Rectangle 1127"/>
              <p:cNvSpPr>
                <a:spLocks noChangeAspect="1" noChangeArrowheads="1"/>
              </p:cNvSpPr>
              <p:nvPr/>
            </p:nvSpPr>
            <p:spPr bwMode="auto">
              <a:xfrm>
                <a:off x="4197" y="2542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n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20" name="Rectangle 1128"/>
              <p:cNvSpPr>
                <a:spLocks noChangeAspect="1" noChangeArrowheads="1"/>
              </p:cNvSpPr>
              <p:nvPr/>
            </p:nvSpPr>
            <p:spPr bwMode="auto">
              <a:xfrm>
                <a:off x="4233" y="2542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21" name="Rectangle 1129"/>
              <p:cNvSpPr>
                <a:spLocks noChangeAspect="1" noChangeArrowheads="1"/>
              </p:cNvSpPr>
              <p:nvPr/>
            </p:nvSpPr>
            <p:spPr bwMode="auto">
              <a:xfrm>
                <a:off x="4250" y="2542"/>
                <a:ext cx="16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r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22" name="Rectangle 1130"/>
              <p:cNvSpPr>
                <a:spLocks noChangeAspect="1" noChangeArrowheads="1"/>
              </p:cNvSpPr>
              <p:nvPr/>
            </p:nvSpPr>
            <p:spPr bwMode="auto">
              <a:xfrm>
                <a:off x="4271" y="2542"/>
                <a:ext cx="11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23" name="Rectangle 1131"/>
              <p:cNvSpPr>
                <a:spLocks noChangeAspect="1" noChangeArrowheads="1"/>
              </p:cNvSpPr>
              <p:nvPr/>
            </p:nvSpPr>
            <p:spPr bwMode="auto">
              <a:xfrm>
                <a:off x="4285" y="2542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24" name="Rectangle 1132"/>
              <p:cNvSpPr>
                <a:spLocks noChangeAspect="1" noChangeArrowheads="1"/>
              </p:cNvSpPr>
              <p:nvPr/>
            </p:nvSpPr>
            <p:spPr bwMode="auto">
              <a:xfrm>
                <a:off x="4321" y="2542"/>
                <a:ext cx="2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25" name="Freeform 1133"/>
              <p:cNvSpPr>
                <a:spLocks noChangeAspect="1"/>
              </p:cNvSpPr>
              <p:nvPr/>
            </p:nvSpPr>
            <p:spPr bwMode="auto">
              <a:xfrm>
                <a:off x="1751" y="1992"/>
                <a:ext cx="29" cy="29"/>
              </a:xfrm>
              <a:custGeom>
                <a:avLst/>
                <a:gdLst>
                  <a:gd name="T0" fmla="*/ 27 w 29"/>
                  <a:gd name="T1" fmla="*/ 27 h 29"/>
                  <a:gd name="T2" fmla="*/ 29 w 29"/>
                  <a:gd name="T3" fmla="*/ 0 h 29"/>
                  <a:gd name="T4" fmla="*/ 0 w 29"/>
                  <a:gd name="T5" fmla="*/ 13 h 29"/>
                  <a:gd name="T6" fmla="*/ 29 w 29"/>
                  <a:gd name="T7" fmla="*/ 29 h 29"/>
                  <a:gd name="T8" fmla="*/ 29 w 29"/>
                  <a:gd name="T9" fmla="*/ 29 h 29"/>
                  <a:gd name="T10" fmla="*/ 27 w 29"/>
                  <a:gd name="T11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7" y="27"/>
                    </a:moveTo>
                    <a:lnTo>
                      <a:pt x="29" y="0"/>
                    </a:lnTo>
                    <a:lnTo>
                      <a:pt x="0" y="13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7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26" name="Freeform 1134"/>
              <p:cNvSpPr>
                <a:spLocks noChangeAspect="1"/>
              </p:cNvSpPr>
              <p:nvPr/>
            </p:nvSpPr>
            <p:spPr bwMode="auto">
              <a:xfrm>
                <a:off x="4064" y="1990"/>
                <a:ext cx="29" cy="31"/>
              </a:xfrm>
              <a:custGeom>
                <a:avLst/>
                <a:gdLst>
                  <a:gd name="T0" fmla="*/ 0 w 29"/>
                  <a:gd name="T1" fmla="*/ 0 h 31"/>
                  <a:gd name="T2" fmla="*/ 0 w 29"/>
                  <a:gd name="T3" fmla="*/ 31 h 31"/>
                  <a:gd name="T4" fmla="*/ 29 w 29"/>
                  <a:gd name="T5" fmla="*/ 15 h 31"/>
                  <a:gd name="T6" fmla="*/ 0 w 29"/>
                  <a:gd name="T7" fmla="*/ 2 h 31"/>
                  <a:gd name="T8" fmla="*/ 0 w 29"/>
                  <a:gd name="T9" fmla="*/ 2 h 31"/>
                  <a:gd name="T10" fmla="*/ 0 w 29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1">
                    <a:moveTo>
                      <a:pt x="0" y="0"/>
                    </a:moveTo>
                    <a:lnTo>
                      <a:pt x="0" y="31"/>
                    </a:lnTo>
                    <a:lnTo>
                      <a:pt x="29" y="1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27" name="Freeform 1135"/>
              <p:cNvSpPr>
                <a:spLocks noChangeAspect="1"/>
              </p:cNvSpPr>
              <p:nvPr/>
            </p:nvSpPr>
            <p:spPr bwMode="auto">
              <a:xfrm>
                <a:off x="1508" y="1992"/>
                <a:ext cx="29" cy="29"/>
              </a:xfrm>
              <a:custGeom>
                <a:avLst/>
                <a:gdLst>
                  <a:gd name="T0" fmla="*/ 27 w 29"/>
                  <a:gd name="T1" fmla="*/ 27 h 29"/>
                  <a:gd name="T2" fmla="*/ 29 w 29"/>
                  <a:gd name="T3" fmla="*/ 0 h 29"/>
                  <a:gd name="T4" fmla="*/ 0 w 29"/>
                  <a:gd name="T5" fmla="*/ 13 h 29"/>
                  <a:gd name="T6" fmla="*/ 29 w 29"/>
                  <a:gd name="T7" fmla="*/ 29 h 29"/>
                  <a:gd name="T8" fmla="*/ 29 w 29"/>
                  <a:gd name="T9" fmla="*/ 29 h 29"/>
                  <a:gd name="T10" fmla="*/ 27 w 29"/>
                  <a:gd name="T11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7" y="27"/>
                    </a:moveTo>
                    <a:lnTo>
                      <a:pt x="29" y="0"/>
                    </a:lnTo>
                    <a:lnTo>
                      <a:pt x="0" y="13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7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28" name="Line 1136"/>
              <p:cNvSpPr>
                <a:spLocks noChangeAspect="1" noChangeShapeType="1"/>
              </p:cNvSpPr>
              <p:nvPr/>
            </p:nvSpPr>
            <p:spPr bwMode="auto">
              <a:xfrm>
                <a:off x="1529" y="2005"/>
                <a:ext cx="19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29" name="Line 1137"/>
              <p:cNvSpPr>
                <a:spLocks noChangeAspect="1" noChangeShapeType="1"/>
              </p:cNvSpPr>
              <p:nvPr/>
            </p:nvSpPr>
            <p:spPr bwMode="auto">
              <a:xfrm>
                <a:off x="1776" y="2005"/>
                <a:ext cx="229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30" name="Rectangle 1138"/>
              <p:cNvSpPr>
                <a:spLocks noChangeAspect="1" noChangeArrowheads="1"/>
              </p:cNvSpPr>
              <p:nvPr/>
            </p:nvSpPr>
            <p:spPr bwMode="auto">
              <a:xfrm>
                <a:off x="1525" y="191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31" name="Rectangle 1139"/>
              <p:cNvSpPr>
                <a:spLocks noChangeAspect="1" noChangeArrowheads="1"/>
              </p:cNvSpPr>
              <p:nvPr/>
            </p:nvSpPr>
            <p:spPr bwMode="auto">
              <a:xfrm>
                <a:off x="1561" y="191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6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32" name="Rectangle 1140"/>
              <p:cNvSpPr>
                <a:spLocks noChangeAspect="1" noChangeArrowheads="1"/>
              </p:cNvSpPr>
              <p:nvPr/>
            </p:nvSpPr>
            <p:spPr bwMode="auto">
              <a:xfrm>
                <a:off x="1596" y="1918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33" name="Rectangle 1141"/>
              <p:cNvSpPr>
                <a:spLocks noChangeAspect="1" noChangeArrowheads="1"/>
              </p:cNvSpPr>
              <p:nvPr/>
            </p:nvSpPr>
            <p:spPr bwMode="auto">
              <a:xfrm>
                <a:off x="1615" y="191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b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34" name="Rectangle 1142"/>
              <p:cNvSpPr>
                <a:spLocks noChangeAspect="1" noChangeArrowheads="1"/>
              </p:cNvSpPr>
              <p:nvPr/>
            </p:nvSpPr>
            <p:spPr bwMode="auto">
              <a:xfrm>
                <a:off x="1650" y="1918"/>
                <a:ext cx="11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35" name="Rectangle 1143"/>
              <p:cNvSpPr>
                <a:spLocks noChangeAspect="1" noChangeArrowheads="1"/>
              </p:cNvSpPr>
              <p:nvPr/>
            </p:nvSpPr>
            <p:spPr bwMode="auto">
              <a:xfrm>
                <a:off x="1665" y="1918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36" name="Rectangle 1144"/>
              <p:cNvSpPr>
                <a:spLocks noChangeAspect="1" noChangeArrowheads="1"/>
              </p:cNvSpPr>
              <p:nvPr/>
            </p:nvSpPr>
            <p:spPr bwMode="auto">
              <a:xfrm>
                <a:off x="1682" y="1918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37" name="Rectangle 1145"/>
              <p:cNvSpPr>
                <a:spLocks noChangeAspect="1" noChangeArrowheads="1"/>
              </p:cNvSpPr>
              <p:nvPr/>
            </p:nvSpPr>
            <p:spPr bwMode="auto">
              <a:xfrm>
                <a:off x="2727" y="191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38" name="Rectangle 1146"/>
              <p:cNvSpPr>
                <a:spLocks noChangeAspect="1" noChangeArrowheads="1"/>
              </p:cNvSpPr>
              <p:nvPr/>
            </p:nvSpPr>
            <p:spPr bwMode="auto">
              <a:xfrm>
                <a:off x="2761" y="191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39" name="Rectangle 1147"/>
              <p:cNvSpPr>
                <a:spLocks noChangeAspect="1" noChangeArrowheads="1"/>
              </p:cNvSpPr>
              <p:nvPr/>
            </p:nvSpPr>
            <p:spPr bwMode="auto">
              <a:xfrm>
                <a:off x="2798" y="191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8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40" name="Rectangle 1148"/>
              <p:cNvSpPr>
                <a:spLocks noChangeAspect="1" noChangeArrowheads="1"/>
              </p:cNvSpPr>
              <p:nvPr/>
            </p:nvSpPr>
            <p:spPr bwMode="auto">
              <a:xfrm>
                <a:off x="2832" y="1918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41" name="Rectangle 1149"/>
              <p:cNvSpPr>
                <a:spLocks noChangeAspect="1" noChangeArrowheads="1"/>
              </p:cNvSpPr>
              <p:nvPr/>
            </p:nvSpPr>
            <p:spPr bwMode="auto">
              <a:xfrm>
                <a:off x="2851" y="191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b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42" name="Rectangle 1150"/>
              <p:cNvSpPr>
                <a:spLocks noChangeAspect="1" noChangeArrowheads="1"/>
              </p:cNvSpPr>
              <p:nvPr/>
            </p:nvSpPr>
            <p:spPr bwMode="auto">
              <a:xfrm>
                <a:off x="2886" y="1918"/>
                <a:ext cx="10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43" name="Rectangle 1151"/>
              <p:cNvSpPr>
                <a:spLocks noChangeAspect="1" noChangeArrowheads="1"/>
              </p:cNvSpPr>
              <p:nvPr/>
            </p:nvSpPr>
            <p:spPr bwMode="auto">
              <a:xfrm>
                <a:off x="2901" y="1918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44" name="Rectangle 1152"/>
              <p:cNvSpPr>
                <a:spLocks noChangeAspect="1" noChangeArrowheads="1"/>
              </p:cNvSpPr>
              <p:nvPr/>
            </p:nvSpPr>
            <p:spPr bwMode="auto">
              <a:xfrm>
                <a:off x="2918" y="1918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45" name="Freeform 1153"/>
              <p:cNvSpPr>
                <a:spLocks noChangeAspect="1"/>
              </p:cNvSpPr>
              <p:nvPr/>
            </p:nvSpPr>
            <p:spPr bwMode="auto">
              <a:xfrm>
                <a:off x="2796" y="1617"/>
                <a:ext cx="1585" cy="1748"/>
              </a:xfrm>
              <a:custGeom>
                <a:avLst/>
                <a:gdLst>
                  <a:gd name="T0" fmla="*/ 291 w 1585"/>
                  <a:gd name="T1" fmla="*/ 1746 h 1748"/>
                  <a:gd name="T2" fmla="*/ 1585 w 1585"/>
                  <a:gd name="T3" fmla="*/ 1748 h 1748"/>
                  <a:gd name="T4" fmla="*/ 1585 w 1585"/>
                  <a:gd name="T5" fmla="*/ 275 h 1748"/>
                  <a:gd name="T6" fmla="*/ 0 w 1585"/>
                  <a:gd name="T7" fmla="*/ 275 h 1748"/>
                  <a:gd name="T8" fmla="*/ 0 w 1585"/>
                  <a:gd name="T9" fmla="*/ 0 h 1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5" h="1748">
                    <a:moveTo>
                      <a:pt x="291" y="1746"/>
                    </a:moveTo>
                    <a:lnTo>
                      <a:pt x="1585" y="1748"/>
                    </a:lnTo>
                    <a:lnTo>
                      <a:pt x="1585" y="275"/>
                    </a:lnTo>
                    <a:lnTo>
                      <a:pt x="0" y="275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46" name="Freeform 1154"/>
              <p:cNvSpPr>
                <a:spLocks noChangeAspect="1"/>
              </p:cNvSpPr>
              <p:nvPr/>
            </p:nvSpPr>
            <p:spPr bwMode="auto">
              <a:xfrm>
                <a:off x="2665" y="3300"/>
                <a:ext cx="422" cy="128"/>
              </a:xfrm>
              <a:custGeom>
                <a:avLst/>
                <a:gdLst>
                  <a:gd name="T0" fmla="*/ 64 w 422"/>
                  <a:gd name="T1" fmla="*/ 126 h 128"/>
                  <a:gd name="T2" fmla="*/ 54 w 422"/>
                  <a:gd name="T3" fmla="*/ 126 h 128"/>
                  <a:gd name="T4" fmla="*/ 44 w 422"/>
                  <a:gd name="T5" fmla="*/ 124 h 128"/>
                  <a:gd name="T6" fmla="*/ 35 w 422"/>
                  <a:gd name="T7" fmla="*/ 120 h 128"/>
                  <a:gd name="T8" fmla="*/ 27 w 422"/>
                  <a:gd name="T9" fmla="*/ 115 h 128"/>
                  <a:gd name="T10" fmla="*/ 20 w 422"/>
                  <a:gd name="T11" fmla="*/ 109 h 128"/>
                  <a:gd name="T12" fmla="*/ 12 w 422"/>
                  <a:gd name="T13" fmla="*/ 101 h 128"/>
                  <a:gd name="T14" fmla="*/ 8 w 422"/>
                  <a:gd name="T15" fmla="*/ 94 h 128"/>
                  <a:gd name="T16" fmla="*/ 4 w 422"/>
                  <a:gd name="T17" fmla="*/ 84 h 128"/>
                  <a:gd name="T18" fmla="*/ 0 w 422"/>
                  <a:gd name="T19" fmla="*/ 74 h 128"/>
                  <a:gd name="T20" fmla="*/ 0 w 422"/>
                  <a:gd name="T21" fmla="*/ 65 h 128"/>
                  <a:gd name="T22" fmla="*/ 0 w 422"/>
                  <a:gd name="T23" fmla="*/ 53 h 128"/>
                  <a:gd name="T24" fmla="*/ 4 w 422"/>
                  <a:gd name="T25" fmla="*/ 44 h 128"/>
                  <a:gd name="T26" fmla="*/ 8 w 422"/>
                  <a:gd name="T27" fmla="*/ 34 h 128"/>
                  <a:gd name="T28" fmla="*/ 12 w 422"/>
                  <a:gd name="T29" fmla="*/ 27 h 128"/>
                  <a:gd name="T30" fmla="*/ 20 w 422"/>
                  <a:gd name="T31" fmla="*/ 19 h 128"/>
                  <a:gd name="T32" fmla="*/ 27 w 422"/>
                  <a:gd name="T33" fmla="*/ 13 h 128"/>
                  <a:gd name="T34" fmla="*/ 35 w 422"/>
                  <a:gd name="T35" fmla="*/ 7 h 128"/>
                  <a:gd name="T36" fmla="*/ 44 w 422"/>
                  <a:gd name="T37" fmla="*/ 4 h 128"/>
                  <a:gd name="T38" fmla="*/ 54 w 422"/>
                  <a:gd name="T39" fmla="*/ 2 h 128"/>
                  <a:gd name="T40" fmla="*/ 64 w 422"/>
                  <a:gd name="T41" fmla="*/ 0 h 128"/>
                  <a:gd name="T42" fmla="*/ 359 w 422"/>
                  <a:gd name="T43" fmla="*/ 0 h 128"/>
                  <a:gd name="T44" fmla="*/ 370 w 422"/>
                  <a:gd name="T45" fmla="*/ 2 h 128"/>
                  <a:gd name="T46" fmla="*/ 380 w 422"/>
                  <a:gd name="T47" fmla="*/ 4 h 128"/>
                  <a:gd name="T48" fmla="*/ 389 w 422"/>
                  <a:gd name="T49" fmla="*/ 7 h 128"/>
                  <a:gd name="T50" fmla="*/ 397 w 422"/>
                  <a:gd name="T51" fmla="*/ 13 h 128"/>
                  <a:gd name="T52" fmla="*/ 405 w 422"/>
                  <a:gd name="T53" fmla="*/ 19 h 128"/>
                  <a:gd name="T54" fmla="*/ 410 w 422"/>
                  <a:gd name="T55" fmla="*/ 27 h 128"/>
                  <a:gd name="T56" fmla="*/ 416 w 422"/>
                  <a:gd name="T57" fmla="*/ 34 h 128"/>
                  <a:gd name="T58" fmla="*/ 420 w 422"/>
                  <a:gd name="T59" fmla="*/ 44 h 128"/>
                  <a:gd name="T60" fmla="*/ 422 w 422"/>
                  <a:gd name="T61" fmla="*/ 53 h 128"/>
                  <a:gd name="T62" fmla="*/ 422 w 422"/>
                  <a:gd name="T63" fmla="*/ 65 h 128"/>
                  <a:gd name="T64" fmla="*/ 422 w 422"/>
                  <a:gd name="T65" fmla="*/ 74 h 128"/>
                  <a:gd name="T66" fmla="*/ 420 w 422"/>
                  <a:gd name="T67" fmla="*/ 84 h 128"/>
                  <a:gd name="T68" fmla="*/ 416 w 422"/>
                  <a:gd name="T69" fmla="*/ 94 h 128"/>
                  <a:gd name="T70" fmla="*/ 410 w 422"/>
                  <a:gd name="T71" fmla="*/ 101 h 128"/>
                  <a:gd name="T72" fmla="*/ 405 w 422"/>
                  <a:gd name="T73" fmla="*/ 109 h 128"/>
                  <a:gd name="T74" fmla="*/ 397 w 422"/>
                  <a:gd name="T75" fmla="*/ 115 h 128"/>
                  <a:gd name="T76" fmla="*/ 389 w 422"/>
                  <a:gd name="T77" fmla="*/ 120 h 128"/>
                  <a:gd name="T78" fmla="*/ 380 w 422"/>
                  <a:gd name="T79" fmla="*/ 124 h 128"/>
                  <a:gd name="T80" fmla="*/ 370 w 422"/>
                  <a:gd name="T81" fmla="*/ 126 h 128"/>
                  <a:gd name="T82" fmla="*/ 359 w 422"/>
                  <a:gd name="T83" fmla="*/ 128 h 128"/>
                  <a:gd name="T84" fmla="*/ 64 w 422"/>
                  <a:gd name="T85" fmla="*/ 128 h 128"/>
                  <a:gd name="T86" fmla="*/ 64 w 422"/>
                  <a:gd name="T8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22" h="128">
                    <a:moveTo>
                      <a:pt x="64" y="126"/>
                    </a:moveTo>
                    <a:lnTo>
                      <a:pt x="54" y="126"/>
                    </a:lnTo>
                    <a:lnTo>
                      <a:pt x="44" y="124"/>
                    </a:lnTo>
                    <a:lnTo>
                      <a:pt x="35" y="120"/>
                    </a:lnTo>
                    <a:lnTo>
                      <a:pt x="27" y="115"/>
                    </a:lnTo>
                    <a:lnTo>
                      <a:pt x="20" y="109"/>
                    </a:lnTo>
                    <a:lnTo>
                      <a:pt x="12" y="101"/>
                    </a:lnTo>
                    <a:lnTo>
                      <a:pt x="8" y="94"/>
                    </a:lnTo>
                    <a:lnTo>
                      <a:pt x="4" y="84"/>
                    </a:lnTo>
                    <a:lnTo>
                      <a:pt x="0" y="74"/>
                    </a:lnTo>
                    <a:lnTo>
                      <a:pt x="0" y="65"/>
                    </a:lnTo>
                    <a:lnTo>
                      <a:pt x="0" y="53"/>
                    </a:lnTo>
                    <a:lnTo>
                      <a:pt x="4" y="44"/>
                    </a:lnTo>
                    <a:lnTo>
                      <a:pt x="8" y="34"/>
                    </a:lnTo>
                    <a:lnTo>
                      <a:pt x="12" y="27"/>
                    </a:lnTo>
                    <a:lnTo>
                      <a:pt x="20" y="19"/>
                    </a:lnTo>
                    <a:lnTo>
                      <a:pt x="27" y="13"/>
                    </a:lnTo>
                    <a:lnTo>
                      <a:pt x="35" y="7"/>
                    </a:lnTo>
                    <a:lnTo>
                      <a:pt x="44" y="4"/>
                    </a:lnTo>
                    <a:lnTo>
                      <a:pt x="54" y="2"/>
                    </a:lnTo>
                    <a:lnTo>
                      <a:pt x="64" y="0"/>
                    </a:lnTo>
                    <a:lnTo>
                      <a:pt x="359" y="0"/>
                    </a:lnTo>
                    <a:lnTo>
                      <a:pt x="370" y="2"/>
                    </a:lnTo>
                    <a:lnTo>
                      <a:pt x="380" y="4"/>
                    </a:lnTo>
                    <a:lnTo>
                      <a:pt x="389" y="7"/>
                    </a:lnTo>
                    <a:lnTo>
                      <a:pt x="397" y="13"/>
                    </a:lnTo>
                    <a:lnTo>
                      <a:pt x="405" y="19"/>
                    </a:lnTo>
                    <a:lnTo>
                      <a:pt x="410" y="27"/>
                    </a:lnTo>
                    <a:lnTo>
                      <a:pt x="416" y="34"/>
                    </a:lnTo>
                    <a:lnTo>
                      <a:pt x="420" y="44"/>
                    </a:lnTo>
                    <a:lnTo>
                      <a:pt x="422" y="53"/>
                    </a:lnTo>
                    <a:lnTo>
                      <a:pt x="422" y="65"/>
                    </a:lnTo>
                    <a:lnTo>
                      <a:pt x="422" y="74"/>
                    </a:lnTo>
                    <a:lnTo>
                      <a:pt x="420" y="84"/>
                    </a:lnTo>
                    <a:lnTo>
                      <a:pt x="416" y="94"/>
                    </a:lnTo>
                    <a:lnTo>
                      <a:pt x="410" y="101"/>
                    </a:lnTo>
                    <a:lnTo>
                      <a:pt x="405" y="109"/>
                    </a:lnTo>
                    <a:lnTo>
                      <a:pt x="397" y="115"/>
                    </a:lnTo>
                    <a:lnTo>
                      <a:pt x="389" y="120"/>
                    </a:lnTo>
                    <a:lnTo>
                      <a:pt x="380" y="124"/>
                    </a:lnTo>
                    <a:lnTo>
                      <a:pt x="370" y="126"/>
                    </a:lnTo>
                    <a:lnTo>
                      <a:pt x="359" y="128"/>
                    </a:lnTo>
                    <a:lnTo>
                      <a:pt x="64" y="128"/>
                    </a:lnTo>
                    <a:lnTo>
                      <a:pt x="64" y="12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47" name="Rectangle 1155"/>
              <p:cNvSpPr>
                <a:spLocks noChangeAspect="1" noChangeArrowheads="1"/>
              </p:cNvSpPr>
              <p:nvPr/>
            </p:nvSpPr>
            <p:spPr bwMode="auto">
              <a:xfrm>
                <a:off x="2819" y="3323"/>
                <a:ext cx="40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M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48" name="Rectangle 1156"/>
              <p:cNvSpPr>
                <a:spLocks noChangeAspect="1" noChangeArrowheads="1"/>
              </p:cNvSpPr>
              <p:nvPr/>
            </p:nvSpPr>
            <p:spPr bwMode="auto">
              <a:xfrm>
                <a:off x="2870" y="332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u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49" name="Rectangle 1157"/>
              <p:cNvSpPr>
                <a:spLocks noChangeAspect="1" noChangeArrowheads="1"/>
              </p:cNvSpPr>
              <p:nvPr/>
            </p:nvSpPr>
            <p:spPr bwMode="auto">
              <a:xfrm>
                <a:off x="2907" y="3323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x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50" name="Freeform 1158"/>
              <p:cNvSpPr>
                <a:spLocks noChangeAspect="1"/>
              </p:cNvSpPr>
              <p:nvPr/>
            </p:nvSpPr>
            <p:spPr bwMode="auto">
              <a:xfrm>
                <a:off x="2625" y="2484"/>
                <a:ext cx="29" cy="29"/>
              </a:xfrm>
              <a:custGeom>
                <a:avLst/>
                <a:gdLst>
                  <a:gd name="T0" fmla="*/ 14 w 29"/>
                  <a:gd name="T1" fmla="*/ 27 h 29"/>
                  <a:gd name="T2" fmla="*/ 17 w 29"/>
                  <a:gd name="T3" fmla="*/ 29 h 29"/>
                  <a:gd name="T4" fmla="*/ 19 w 29"/>
                  <a:gd name="T5" fmla="*/ 27 h 29"/>
                  <a:gd name="T6" fmla="*/ 21 w 29"/>
                  <a:gd name="T7" fmla="*/ 27 h 29"/>
                  <a:gd name="T8" fmla="*/ 23 w 29"/>
                  <a:gd name="T9" fmla="*/ 25 h 29"/>
                  <a:gd name="T10" fmla="*/ 25 w 29"/>
                  <a:gd name="T11" fmla="*/ 25 h 29"/>
                  <a:gd name="T12" fmla="*/ 27 w 29"/>
                  <a:gd name="T13" fmla="*/ 23 h 29"/>
                  <a:gd name="T14" fmla="*/ 27 w 29"/>
                  <a:gd name="T15" fmla="*/ 21 h 29"/>
                  <a:gd name="T16" fmla="*/ 29 w 29"/>
                  <a:gd name="T17" fmla="*/ 19 h 29"/>
                  <a:gd name="T18" fmla="*/ 29 w 29"/>
                  <a:gd name="T19" fmla="*/ 17 h 29"/>
                  <a:gd name="T20" fmla="*/ 29 w 29"/>
                  <a:gd name="T21" fmla="*/ 13 h 29"/>
                  <a:gd name="T22" fmla="*/ 29 w 29"/>
                  <a:gd name="T23" fmla="*/ 12 h 29"/>
                  <a:gd name="T24" fmla="*/ 29 w 29"/>
                  <a:gd name="T25" fmla="*/ 10 h 29"/>
                  <a:gd name="T26" fmla="*/ 27 w 29"/>
                  <a:gd name="T27" fmla="*/ 8 h 29"/>
                  <a:gd name="T28" fmla="*/ 27 w 29"/>
                  <a:gd name="T29" fmla="*/ 6 h 29"/>
                  <a:gd name="T30" fmla="*/ 25 w 29"/>
                  <a:gd name="T31" fmla="*/ 4 h 29"/>
                  <a:gd name="T32" fmla="*/ 23 w 29"/>
                  <a:gd name="T33" fmla="*/ 4 h 29"/>
                  <a:gd name="T34" fmla="*/ 21 w 29"/>
                  <a:gd name="T35" fmla="*/ 2 h 29"/>
                  <a:gd name="T36" fmla="*/ 19 w 29"/>
                  <a:gd name="T37" fmla="*/ 2 h 29"/>
                  <a:gd name="T38" fmla="*/ 17 w 29"/>
                  <a:gd name="T39" fmla="*/ 0 h 29"/>
                  <a:gd name="T40" fmla="*/ 15 w 29"/>
                  <a:gd name="T41" fmla="*/ 0 h 29"/>
                  <a:gd name="T42" fmla="*/ 14 w 29"/>
                  <a:gd name="T43" fmla="*/ 0 h 29"/>
                  <a:gd name="T44" fmla="*/ 10 w 29"/>
                  <a:gd name="T45" fmla="*/ 2 h 29"/>
                  <a:gd name="T46" fmla="*/ 8 w 29"/>
                  <a:gd name="T47" fmla="*/ 2 h 29"/>
                  <a:gd name="T48" fmla="*/ 6 w 29"/>
                  <a:gd name="T49" fmla="*/ 4 h 29"/>
                  <a:gd name="T50" fmla="*/ 6 w 29"/>
                  <a:gd name="T51" fmla="*/ 4 h 29"/>
                  <a:gd name="T52" fmla="*/ 4 w 29"/>
                  <a:gd name="T53" fmla="*/ 6 h 29"/>
                  <a:gd name="T54" fmla="*/ 2 w 29"/>
                  <a:gd name="T55" fmla="*/ 8 h 29"/>
                  <a:gd name="T56" fmla="*/ 2 w 29"/>
                  <a:gd name="T57" fmla="*/ 10 h 29"/>
                  <a:gd name="T58" fmla="*/ 0 w 29"/>
                  <a:gd name="T59" fmla="*/ 12 h 29"/>
                  <a:gd name="T60" fmla="*/ 0 w 29"/>
                  <a:gd name="T61" fmla="*/ 13 h 29"/>
                  <a:gd name="T62" fmla="*/ 0 w 29"/>
                  <a:gd name="T63" fmla="*/ 17 h 29"/>
                  <a:gd name="T64" fmla="*/ 2 w 29"/>
                  <a:gd name="T65" fmla="*/ 19 h 29"/>
                  <a:gd name="T66" fmla="*/ 2 w 29"/>
                  <a:gd name="T67" fmla="*/ 21 h 29"/>
                  <a:gd name="T68" fmla="*/ 4 w 29"/>
                  <a:gd name="T69" fmla="*/ 23 h 29"/>
                  <a:gd name="T70" fmla="*/ 6 w 29"/>
                  <a:gd name="T71" fmla="*/ 25 h 29"/>
                  <a:gd name="T72" fmla="*/ 6 w 29"/>
                  <a:gd name="T73" fmla="*/ 25 h 29"/>
                  <a:gd name="T74" fmla="*/ 8 w 29"/>
                  <a:gd name="T75" fmla="*/ 27 h 29"/>
                  <a:gd name="T76" fmla="*/ 10 w 29"/>
                  <a:gd name="T77" fmla="*/ 27 h 29"/>
                  <a:gd name="T78" fmla="*/ 14 w 29"/>
                  <a:gd name="T79" fmla="*/ 29 h 29"/>
                  <a:gd name="T80" fmla="*/ 15 w 29"/>
                  <a:gd name="T81" fmla="*/ 29 h 29"/>
                  <a:gd name="T82" fmla="*/ 15 w 29"/>
                  <a:gd name="T83" fmla="*/ 29 h 29"/>
                  <a:gd name="T84" fmla="*/ 14 w 29"/>
                  <a:gd name="T85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" h="29">
                    <a:moveTo>
                      <a:pt x="14" y="27"/>
                    </a:moveTo>
                    <a:lnTo>
                      <a:pt x="17" y="29"/>
                    </a:lnTo>
                    <a:lnTo>
                      <a:pt x="19" y="27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2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6" y="25"/>
                    </a:lnTo>
                    <a:lnTo>
                      <a:pt x="6" y="25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51" name="Line 1159"/>
              <p:cNvSpPr>
                <a:spLocks noChangeAspect="1" noChangeShapeType="1"/>
              </p:cNvSpPr>
              <p:nvPr/>
            </p:nvSpPr>
            <p:spPr bwMode="auto">
              <a:xfrm>
                <a:off x="2602" y="3024"/>
                <a:ext cx="75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52" name="Rectangle 1160"/>
              <p:cNvSpPr>
                <a:spLocks noChangeAspect="1" noChangeArrowheads="1"/>
              </p:cNvSpPr>
              <p:nvPr/>
            </p:nvSpPr>
            <p:spPr bwMode="auto">
              <a:xfrm>
                <a:off x="2667" y="297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53" name="Rectangle 1161"/>
              <p:cNvSpPr>
                <a:spLocks noChangeAspect="1" noChangeArrowheads="1"/>
              </p:cNvSpPr>
              <p:nvPr/>
            </p:nvSpPr>
            <p:spPr bwMode="auto">
              <a:xfrm>
                <a:off x="2704" y="297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54" name="Freeform 1162"/>
              <p:cNvSpPr>
                <a:spLocks noChangeAspect="1"/>
              </p:cNvSpPr>
              <p:nvPr/>
            </p:nvSpPr>
            <p:spPr bwMode="auto">
              <a:xfrm>
                <a:off x="3208" y="2484"/>
                <a:ext cx="27" cy="29"/>
              </a:xfrm>
              <a:custGeom>
                <a:avLst/>
                <a:gdLst>
                  <a:gd name="T0" fmla="*/ 13 w 27"/>
                  <a:gd name="T1" fmla="*/ 27 h 29"/>
                  <a:gd name="T2" fmla="*/ 15 w 27"/>
                  <a:gd name="T3" fmla="*/ 29 h 29"/>
                  <a:gd name="T4" fmla="*/ 17 w 27"/>
                  <a:gd name="T5" fmla="*/ 27 h 29"/>
                  <a:gd name="T6" fmla="*/ 19 w 27"/>
                  <a:gd name="T7" fmla="*/ 27 h 29"/>
                  <a:gd name="T8" fmla="*/ 21 w 27"/>
                  <a:gd name="T9" fmla="*/ 25 h 29"/>
                  <a:gd name="T10" fmla="*/ 23 w 27"/>
                  <a:gd name="T11" fmla="*/ 25 h 29"/>
                  <a:gd name="T12" fmla="*/ 25 w 27"/>
                  <a:gd name="T13" fmla="*/ 23 h 29"/>
                  <a:gd name="T14" fmla="*/ 27 w 27"/>
                  <a:gd name="T15" fmla="*/ 21 h 29"/>
                  <a:gd name="T16" fmla="*/ 27 w 27"/>
                  <a:gd name="T17" fmla="*/ 19 h 29"/>
                  <a:gd name="T18" fmla="*/ 27 w 27"/>
                  <a:gd name="T19" fmla="*/ 17 h 29"/>
                  <a:gd name="T20" fmla="*/ 27 w 27"/>
                  <a:gd name="T21" fmla="*/ 13 h 29"/>
                  <a:gd name="T22" fmla="*/ 27 w 27"/>
                  <a:gd name="T23" fmla="*/ 12 h 29"/>
                  <a:gd name="T24" fmla="*/ 27 w 27"/>
                  <a:gd name="T25" fmla="*/ 10 h 29"/>
                  <a:gd name="T26" fmla="*/ 27 w 27"/>
                  <a:gd name="T27" fmla="*/ 8 h 29"/>
                  <a:gd name="T28" fmla="*/ 25 w 27"/>
                  <a:gd name="T29" fmla="*/ 6 h 29"/>
                  <a:gd name="T30" fmla="*/ 23 w 27"/>
                  <a:gd name="T31" fmla="*/ 4 h 29"/>
                  <a:gd name="T32" fmla="*/ 21 w 27"/>
                  <a:gd name="T33" fmla="*/ 4 h 29"/>
                  <a:gd name="T34" fmla="*/ 19 w 27"/>
                  <a:gd name="T35" fmla="*/ 2 h 29"/>
                  <a:gd name="T36" fmla="*/ 17 w 27"/>
                  <a:gd name="T37" fmla="*/ 2 h 29"/>
                  <a:gd name="T38" fmla="*/ 15 w 27"/>
                  <a:gd name="T39" fmla="*/ 0 h 29"/>
                  <a:gd name="T40" fmla="*/ 13 w 27"/>
                  <a:gd name="T41" fmla="*/ 0 h 29"/>
                  <a:gd name="T42" fmla="*/ 11 w 27"/>
                  <a:gd name="T43" fmla="*/ 0 h 29"/>
                  <a:gd name="T44" fmla="*/ 9 w 27"/>
                  <a:gd name="T45" fmla="*/ 2 h 29"/>
                  <a:gd name="T46" fmla="*/ 7 w 27"/>
                  <a:gd name="T47" fmla="*/ 2 h 29"/>
                  <a:gd name="T48" fmla="*/ 5 w 27"/>
                  <a:gd name="T49" fmla="*/ 4 h 29"/>
                  <a:gd name="T50" fmla="*/ 4 w 27"/>
                  <a:gd name="T51" fmla="*/ 4 h 29"/>
                  <a:gd name="T52" fmla="*/ 2 w 27"/>
                  <a:gd name="T53" fmla="*/ 6 h 29"/>
                  <a:gd name="T54" fmla="*/ 2 w 27"/>
                  <a:gd name="T55" fmla="*/ 8 h 29"/>
                  <a:gd name="T56" fmla="*/ 0 w 27"/>
                  <a:gd name="T57" fmla="*/ 10 h 29"/>
                  <a:gd name="T58" fmla="*/ 0 w 27"/>
                  <a:gd name="T59" fmla="*/ 12 h 29"/>
                  <a:gd name="T60" fmla="*/ 0 w 27"/>
                  <a:gd name="T61" fmla="*/ 13 h 29"/>
                  <a:gd name="T62" fmla="*/ 0 w 27"/>
                  <a:gd name="T63" fmla="*/ 17 h 29"/>
                  <a:gd name="T64" fmla="*/ 0 w 27"/>
                  <a:gd name="T65" fmla="*/ 19 h 29"/>
                  <a:gd name="T66" fmla="*/ 2 w 27"/>
                  <a:gd name="T67" fmla="*/ 21 h 29"/>
                  <a:gd name="T68" fmla="*/ 2 w 27"/>
                  <a:gd name="T69" fmla="*/ 23 h 29"/>
                  <a:gd name="T70" fmla="*/ 4 w 27"/>
                  <a:gd name="T71" fmla="*/ 25 h 29"/>
                  <a:gd name="T72" fmla="*/ 5 w 27"/>
                  <a:gd name="T73" fmla="*/ 25 h 29"/>
                  <a:gd name="T74" fmla="*/ 7 w 27"/>
                  <a:gd name="T75" fmla="*/ 27 h 29"/>
                  <a:gd name="T76" fmla="*/ 9 w 27"/>
                  <a:gd name="T77" fmla="*/ 27 h 29"/>
                  <a:gd name="T78" fmla="*/ 11 w 27"/>
                  <a:gd name="T79" fmla="*/ 29 h 29"/>
                  <a:gd name="T80" fmla="*/ 13 w 27"/>
                  <a:gd name="T81" fmla="*/ 29 h 29"/>
                  <a:gd name="T82" fmla="*/ 13 w 27"/>
                  <a:gd name="T83" fmla="*/ 29 h 29"/>
                  <a:gd name="T84" fmla="*/ 13 w 27"/>
                  <a:gd name="T85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7" h="29">
                    <a:moveTo>
                      <a:pt x="13" y="27"/>
                    </a:moveTo>
                    <a:lnTo>
                      <a:pt x="15" y="29"/>
                    </a:lnTo>
                    <a:lnTo>
                      <a:pt x="17" y="27"/>
                    </a:lnTo>
                    <a:lnTo>
                      <a:pt x="19" y="27"/>
                    </a:lnTo>
                    <a:lnTo>
                      <a:pt x="21" y="25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7" y="17"/>
                    </a:lnTo>
                    <a:lnTo>
                      <a:pt x="27" y="13"/>
                    </a:lnTo>
                    <a:lnTo>
                      <a:pt x="27" y="12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7" y="27"/>
                    </a:lnTo>
                    <a:lnTo>
                      <a:pt x="9" y="27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3" y="29"/>
                    </a:lnTo>
                    <a:lnTo>
                      <a:pt x="13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55" name="Freeform 1163"/>
              <p:cNvSpPr>
                <a:spLocks noChangeAspect="1"/>
              </p:cNvSpPr>
              <p:nvPr/>
            </p:nvSpPr>
            <p:spPr bwMode="auto">
              <a:xfrm>
                <a:off x="2918" y="2497"/>
                <a:ext cx="301" cy="778"/>
              </a:xfrm>
              <a:custGeom>
                <a:avLst/>
                <a:gdLst>
                  <a:gd name="T0" fmla="*/ 301 w 301"/>
                  <a:gd name="T1" fmla="*/ 0 h 778"/>
                  <a:gd name="T2" fmla="*/ 301 w 301"/>
                  <a:gd name="T3" fmla="*/ 634 h 778"/>
                  <a:gd name="T4" fmla="*/ 0 w 301"/>
                  <a:gd name="T5" fmla="*/ 634 h 778"/>
                  <a:gd name="T6" fmla="*/ 0 w 301"/>
                  <a:gd name="T7" fmla="*/ 778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1" h="778">
                    <a:moveTo>
                      <a:pt x="301" y="0"/>
                    </a:moveTo>
                    <a:lnTo>
                      <a:pt x="301" y="634"/>
                    </a:lnTo>
                    <a:lnTo>
                      <a:pt x="0" y="634"/>
                    </a:lnTo>
                    <a:lnTo>
                      <a:pt x="0" y="778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56" name="Line 1164"/>
              <p:cNvSpPr>
                <a:spLocks noChangeAspect="1" noChangeShapeType="1"/>
              </p:cNvSpPr>
              <p:nvPr/>
            </p:nvSpPr>
            <p:spPr bwMode="auto">
              <a:xfrm>
                <a:off x="3185" y="3024"/>
                <a:ext cx="73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57" name="Rectangle 1165"/>
              <p:cNvSpPr>
                <a:spLocks noChangeAspect="1" noChangeArrowheads="1"/>
              </p:cNvSpPr>
              <p:nvPr/>
            </p:nvSpPr>
            <p:spPr bwMode="auto">
              <a:xfrm>
                <a:off x="3248" y="297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58" name="Rectangle 1166"/>
              <p:cNvSpPr>
                <a:spLocks noChangeAspect="1" noChangeArrowheads="1"/>
              </p:cNvSpPr>
              <p:nvPr/>
            </p:nvSpPr>
            <p:spPr bwMode="auto">
              <a:xfrm>
                <a:off x="3284" y="297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59" name="Freeform 1167"/>
              <p:cNvSpPr>
                <a:spLocks noChangeAspect="1"/>
              </p:cNvSpPr>
              <p:nvPr/>
            </p:nvSpPr>
            <p:spPr bwMode="auto">
              <a:xfrm>
                <a:off x="3792" y="2484"/>
                <a:ext cx="29" cy="29"/>
              </a:xfrm>
              <a:custGeom>
                <a:avLst/>
                <a:gdLst>
                  <a:gd name="T0" fmla="*/ 14 w 29"/>
                  <a:gd name="T1" fmla="*/ 27 h 29"/>
                  <a:gd name="T2" fmla="*/ 16 w 29"/>
                  <a:gd name="T3" fmla="*/ 29 h 29"/>
                  <a:gd name="T4" fmla="*/ 19 w 29"/>
                  <a:gd name="T5" fmla="*/ 27 h 29"/>
                  <a:gd name="T6" fmla="*/ 21 w 29"/>
                  <a:gd name="T7" fmla="*/ 27 h 29"/>
                  <a:gd name="T8" fmla="*/ 23 w 29"/>
                  <a:gd name="T9" fmla="*/ 25 h 29"/>
                  <a:gd name="T10" fmla="*/ 23 w 29"/>
                  <a:gd name="T11" fmla="*/ 25 h 29"/>
                  <a:gd name="T12" fmla="*/ 25 w 29"/>
                  <a:gd name="T13" fmla="*/ 23 h 29"/>
                  <a:gd name="T14" fmla="*/ 27 w 29"/>
                  <a:gd name="T15" fmla="*/ 21 h 29"/>
                  <a:gd name="T16" fmla="*/ 27 w 29"/>
                  <a:gd name="T17" fmla="*/ 19 h 29"/>
                  <a:gd name="T18" fmla="*/ 27 w 29"/>
                  <a:gd name="T19" fmla="*/ 17 h 29"/>
                  <a:gd name="T20" fmla="*/ 29 w 29"/>
                  <a:gd name="T21" fmla="*/ 13 h 29"/>
                  <a:gd name="T22" fmla="*/ 27 w 29"/>
                  <a:gd name="T23" fmla="*/ 12 h 29"/>
                  <a:gd name="T24" fmla="*/ 27 w 29"/>
                  <a:gd name="T25" fmla="*/ 10 h 29"/>
                  <a:gd name="T26" fmla="*/ 27 w 29"/>
                  <a:gd name="T27" fmla="*/ 8 h 29"/>
                  <a:gd name="T28" fmla="*/ 25 w 29"/>
                  <a:gd name="T29" fmla="*/ 6 h 29"/>
                  <a:gd name="T30" fmla="*/ 23 w 29"/>
                  <a:gd name="T31" fmla="*/ 4 h 29"/>
                  <a:gd name="T32" fmla="*/ 23 w 29"/>
                  <a:gd name="T33" fmla="*/ 4 h 29"/>
                  <a:gd name="T34" fmla="*/ 21 w 29"/>
                  <a:gd name="T35" fmla="*/ 2 h 29"/>
                  <a:gd name="T36" fmla="*/ 19 w 29"/>
                  <a:gd name="T37" fmla="*/ 2 h 29"/>
                  <a:gd name="T38" fmla="*/ 16 w 29"/>
                  <a:gd name="T39" fmla="*/ 0 h 29"/>
                  <a:gd name="T40" fmla="*/ 14 w 29"/>
                  <a:gd name="T41" fmla="*/ 0 h 29"/>
                  <a:gd name="T42" fmla="*/ 12 w 29"/>
                  <a:gd name="T43" fmla="*/ 0 h 29"/>
                  <a:gd name="T44" fmla="*/ 10 w 29"/>
                  <a:gd name="T45" fmla="*/ 2 h 29"/>
                  <a:gd name="T46" fmla="*/ 8 w 29"/>
                  <a:gd name="T47" fmla="*/ 2 h 29"/>
                  <a:gd name="T48" fmla="*/ 6 w 29"/>
                  <a:gd name="T49" fmla="*/ 4 h 29"/>
                  <a:gd name="T50" fmla="*/ 4 w 29"/>
                  <a:gd name="T51" fmla="*/ 4 h 29"/>
                  <a:gd name="T52" fmla="*/ 2 w 29"/>
                  <a:gd name="T53" fmla="*/ 6 h 29"/>
                  <a:gd name="T54" fmla="*/ 2 w 29"/>
                  <a:gd name="T55" fmla="*/ 8 h 29"/>
                  <a:gd name="T56" fmla="*/ 0 w 29"/>
                  <a:gd name="T57" fmla="*/ 10 h 29"/>
                  <a:gd name="T58" fmla="*/ 0 w 29"/>
                  <a:gd name="T59" fmla="*/ 12 h 29"/>
                  <a:gd name="T60" fmla="*/ 0 w 29"/>
                  <a:gd name="T61" fmla="*/ 13 h 29"/>
                  <a:gd name="T62" fmla="*/ 0 w 29"/>
                  <a:gd name="T63" fmla="*/ 17 h 29"/>
                  <a:gd name="T64" fmla="*/ 0 w 29"/>
                  <a:gd name="T65" fmla="*/ 19 h 29"/>
                  <a:gd name="T66" fmla="*/ 2 w 29"/>
                  <a:gd name="T67" fmla="*/ 21 h 29"/>
                  <a:gd name="T68" fmla="*/ 2 w 29"/>
                  <a:gd name="T69" fmla="*/ 23 h 29"/>
                  <a:gd name="T70" fmla="*/ 4 w 29"/>
                  <a:gd name="T71" fmla="*/ 25 h 29"/>
                  <a:gd name="T72" fmla="*/ 6 w 29"/>
                  <a:gd name="T73" fmla="*/ 25 h 29"/>
                  <a:gd name="T74" fmla="*/ 8 w 29"/>
                  <a:gd name="T75" fmla="*/ 27 h 29"/>
                  <a:gd name="T76" fmla="*/ 10 w 29"/>
                  <a:gd name="T77" fmla="*/ 27 h 29"/>
                  <a:gd name="T78" fmla="*/ 12 w 29"/>
                  <a:gd name="T79" fmla="*/ 29 h 29"/>
                  <a:gd name="T80" fmla="*/ 14 w 29"/>
                  <a:gd name="T81" fmla="*/ 29 h 29"/>
                  <a:gd name="T82" fmla="*/ 14 w 29"/>
                  <a:gd name="T83" fmla="*/ 29 h 29"/>
                  <a:gd name="T84" fmla="*/ 14 w 29"/>
                  <a:gd name="T85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" h="29">
                    <a:moveTo>
                      <a:pt x="14" y="27"/>
                    </a:moveTo>
                    <a:lnTo>
                      <a:pt x="16" y="29"/>
                    </a:lnTo>
                    <a:lnTo>
                      <a:pt x="19" y="27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7" y="17"/>
                    </a:lnTo>
                    <a:lnTo>
                      <a:pt x="29" y="13"/>
                    </a:lnTo>
                    <a:lnTo>
                      <a:pt x="27" y="12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3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5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60" name="Freeform 1168"/>
              <p:cNvSpPr>
                <a:spLocks noChangeAspect="1"/>
              </p:cNvSpPr>
              <p:nvPr/>
            </p:nvSpPr>
            <p:spPr bwMode="auto">
              <a:xfrm>
                <a:off x="3003" y="2497"/>
                <a:ext cx="803" cy="776"/>
              </a:xfrm>
              <a:custGeom>
                <a:avLst/>
                <a:gdLst>
                  <a:gd name="T0" fmla="*/ 801 w 803"/>
                  <a:gd name="T1" fmla="*/ 0 h 776"/>
                  <a:gd name="T2" fmla="*/ 803 w 803"/>
                  <a:gd name="T3" fmla="*/ 719 h 776"/>
                  <a:gd name="T4" fmla="*/ 0 w 803"/>
                  <a:gd name="T5" fmla="*/ 719 h 776"/>
                  <a:gd name="T6" fmla="*/ 0 w 803"/>
                  <a:gd name="T7" fmla="*/ 776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3" h="776">
                    <a:moveTo>
                      <a:pt x="801" y="0"/>
                    </a:moveTo>
                    <a:lnTo>
                      <a:pt x="803" y="719"/>
                    </a:lnTo>
                    <a:lnTo>
                      <a:pt x="0" y="719"/>
                    </a:lnTo>
                    <a:lnTo>
                      <a:pt x="0" y="776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61" name="Line 1169"/>
              <p:cNvSpPr>
                <a:spLocks noChangeAspect="1" noChangeShapeType="1"/>
              </p:cNvSpPr>
              <p:nvPr/>
            </p:nvSpPr>
            <p:spPr bwMode="auto">
              <a:xfrm>
                <a:off x="3769" y="3024"/>
                <a:ext cx="73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62" name="Rectangle 1170"/>
              <p:cNvSpPr>
                <a:spLocks noChangeAspect="1" noChangeArrowheads="1"/>
              </p:cNvSpPr>
              <p:nvPr/>
            </p:nvSpPr>
            <p:spPr bwMode="auto">
              <a:xfrm>
                <a:off x="3834" y="2973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63" name="Rectangle 1171"/>
              <p:cNvSpPr>
                <a:spLocks noChangeAspect="1" noChangeArrowheads="1"/>
              </p:cNvSpPr>
              <p:nvPr/>
            </p:nvSpPr>
            <p:spPr bwMode="auto">
              <a:xfrm>
                <a:off x="3869" y="297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64" name="Freeform 1172"/>
              <p:cNvSpPr>
                <a:spLocks noChangeAspect="1"/>
              </p:cNvSpPr>
              <p:nvPr/>
            </p:nvSpPr>
            <p:spPr bwMode="auto">
              <a:xfrm>
                <a:off x="2736" y="3267"/>
                <a:ext cx="27" cy="29"/>
              </a:xfrm>
              <a:custGeom>
                <a:avLst/>
                <a:gdLst>
                  <a:gd name="T0" fmla="*/ 27 w 27"/>
                  <a:gd name="T1" fmla="*/ 0 h 29"/>
                  <a:gd name="T2" fmla="*/ 0 w 27"/>
                  <a:gd name="T3" fmla="*/ 2 h 29"/>
                  <a:gd name="T4" fmla="*/ 14 w 27"/>
                  <a:gd name="T5" fmla="*/ 29 h 29"/>
                  <a:gd name="T6" fmla="*/ 27 w 27"/>
                  <a:gd name="T7" fmla="*/ 2 h 29"/>
                  <a:gd name="T8" fmla="*/ 27 w 27"/>
                  <a:gd name="T9" fmla="*/ 2 h 29"/>
                  <a:gd name="T10" fmla="*/ 27 w 27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29">
                    <a:moveTo>
                      <a:pt x="27" y="0"/>
                    </a:moveTo>
                    <a:lnTo>
                      <a:pt x="0" y="2"/>
                    </a:lnTo>
                    <a:lnTo>
                      <a:pt x="14" y="29"/>
                    </a:lnTo>
                    <a:lnTo>
                      <a:pt x="27" y="2"/>
                    </a:lnTo>
                    <a:lnTo>
                      <a:pt x="27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65" name="Freeform 1173"/>
              <p:cNvSpPr>
                <a:spLocks noChangeAspect="1"/>
              </p:cNvSpPr>
              <p:nvPr/>
            </p:nvSpPr>
            <p:spPr bwMode="auto">
              <a:xfrm>
                <a:off x="2821" y="3267"/>
                <a:ext cx="26" cy="29"/>
              </a:xfrm>
              <a:custGeom>
                <a:avLst/>
                <a:gdLst>
                  <a:gd name="T0" fmla="*/ 26 w 26"/>
                  <a:gd name="T1" fmla="*/ 0 h 29"/>
                  <a:gd name="T2" fmla="*/ 0 w 26"/>
                  <a:gd name="T3" fmla="*/ 2 h 29"/>
                  <a:gd name="T4" fmla="*/ 13 w 26"/>
                  <a:gd name="T5" fmla="*/ 29 h 29"/>
                  <a:gd name="T6" fmla="*/ 26 w 26"/>
                  <a:gd name="T7" fmla="*/ 2 h 29"/>
                  <a:gd name="T8" fmla="*/ 26 w 26"/>
                  <a:gd name="T9" fmla="*/ 2 h 29"/>
                  <a:gd name="T10" fmla="*/ 26 w 26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9">
                    <a:moveTo>
                      <a:pt x="26" y="0"/>
                    </a:moveTo>
                    <a:lnTo>
                      <a:pt x="0" y="2"/>
                    </a:lnTo>
                    <a:lnTo>
                      <a:pt x="13" y="29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66" name="Freeform 1174"/>
              <p:cNvSpPr>
                <a:spLocks noChangeAspect="1"/>
              </p:cNvSpPr>
              <p:nvPr/>
            </p:nvSpPr>
            <p:spPr bwMode="auto">
              <a:xfrm>
                <a:off x="2905" y="3267"/>
                <a:ext cx="29" cy="29"/>
              </a:xfrm>
              <a:custGeom>
                <a:avLst/>
                <a:gdLst>
                  <a:gd name="T0" fmla="*/ 27 w 29"/>
                  <a:gd name="T1" fmla="*/ 0 h 29"/>
                  <a:gd name="T2" fmla="*/ 0 w 29"/>
                  <a:gd name="T3" fmla="*/ 2 h 29"/>
                  <a:gd name="T4" fmla="*/ 13 w 29"/>
                  <a:gd name="T5" fmla="*/ 29 h 29"/>
                  <a:gd name="T6" fmla="*/ 29 w 29"/>
                  <a:gd name="T7" fmla="*/ 2 h 29"/>
                  <a:gd name="T8" fmla="*/ 29 w 29"/>
                  <a:gd name="T9" fmla="*/ 2 h 29"/>
                  <a:gd name="T10" fmla="*/ 27 w 2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7" y="0"/>
                    </a:moveTo>
                    <a:lnTo>
                      <a:pt x="0" y="2"/>
                    </a:lnTo>
                    <a:lnTo>
                      <a:pt x="13" y="29"/>
                    </a:lnTo>
                    <a:lnTo>
                      <a:pt x="29" y="2"/>
                    </a:lnTo>
                    <a:lnTo>
                      <a:pt x="29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67" name="Freeform 1175"/>
              <p:cNvSpPr>
                <a:spLocks noChangeAspect="1"/>
              </p:cNvSpPr>
              <p:nvPr/>
            </p:nvSpPr>
            <p:spPr bwMode="auto">
              <a:xfrm>
                <a:off x="2989" y="3267"/>
                <a:ext cx="29" cy="29"/>
              </a:xfrm>
              <a:custGeom>
                <a:avLst/>
                <a:gdLst>
                  <a:gd name="T0" fmla="*/ 27 w 29"/>
                  <a:gd name="T1" fmla="*/ 0 h 29"/>
                  <a:gd name="T2" fmla="*/ 0 w 29"/>
                  <a:gd name="T3" fmla="*/ 2 h 29"/>
                  <a:gd name="T4" fmla="*/ 14 w 29"/>
                  <a:gd name="T5" fmla="*/ 29 h 29"/>
                  <a:gd name="T6" fmla="*/ 29 w 29"/>
                  <a:gd name="T7" fmla="*/ 2 h 29"/>
                  <a:gd name="T8" fmla="*/ 29 w 29"/>
                  <a:gd name="T9" fmla="*/ 2 h 29"/>
                  <a:gd name="T10" fmla="*/ 27 w 2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9">
                    <a:moveTo>
                      <a:pt x="27" y="0"/>
                    </a:moveTo>
                    <a:lnTo>
                      <a:pt x="0" y="2"/>
                    </a:lnTo>
                    <a:lnTo>
                      <a:pt x="14" y="29"/>
                    </a:lnTo>
                    <a:lnTo>
                      <a:pt x="29" y="2"/>
                    </a:lnTo>
                    <a:lnTo>
                      <a:pt x="29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68" name="Line 1176"/>
              <p:cNvSpPr>
                <a:spLocks noChangeAspect="1" noChangeShapeType="1"/>
              </p:cNvSpPr>
              <p:nvPr/>
            </p:nvSpPr>
            <p:spPr bwMode="auto">
              <a:xfrm>
                <a:off x="2761" y="1680"/>
                <a:ext cx="75" cy="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69" name="Rectangle 1177"/>
              <p:cNvSpPr>
                <a:spLocks noChangeAspect="1" noChangeArrowheads="1"/>
              </p:cNvSpPr>
              <p:nvPr/>
            </p:nvSpPr>
            <p:spPr bwMode="auto">
              <a:xfrm>
                <a:off x="2809" y="1628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70" name="Line 1178"/>
              <p:cNvSpPr>
                <a:spLocks noChangeAspect="1" noChangeShapeType="1"/>
              </p:cNvSpPr>
              <p:nvPr/>
            </p:nvSpPr>
            <p:spPr bwMode="auto">
              <a:xfrm>
                <a:off x="2840" y="3487"/>
                <a:ext cx="73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71" name="Rectangle 1179"/>
              <p:cNvSpPr>
                <a:spLocks noChangeAspect="1" noChangeArrowheads="1"/>
              </p:cNvSpPr>
              <p:nvPr/>
            </p:nvSpPr>
            <p:spPr bwMode="auto">
              <a:xfrm>
                <a:off x="2903" y="3438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72" name="Rectangle 1180"/>
              <p:cNvSpPr>
                <a:spLocks noChangeAspect="1" noChangeArrowheads="1"/>
              </p:cNvSpPr>
              <p:nvPr/>
            </p:nvSpPr>
            <p:spPr bwMode="auto">
              <a:xfrm>
                <a:off x="2939" y="3438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2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73" name="Rectangle 1181"/>
              <p:cNvSpPr>
                <a:spLocks noChangeAspect="1" noChangeArrowheads="1"/>
              </p:cNvSpPr>
              <p:nvPr/>
            </p:nvSpPr>
            <p:spPr bwMode="auto">
              <a:xfrm>
                <a:off x="4005" y="1803"/>
                <a:ext cx="33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B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74" name="Rectangle 1182"/>
              <p:cNvSpPr>
                <a:spLocks noChangeAspect="1" noChangeArrowheads="1"/>
              </p:cNvSpPr>
              <p:nvPr/>
            </p:nvSpPr>
            <p:spPr bwMode="auto">
              <a:xfrm>
                <a:off x="4047" y="1803"/>
                <a:ext cx="11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l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75" name="Rectangle 1183"/>
              <p:cNvSpPr>
                <a:spLocks noChangeAspect="1" noChangeArrowheads="1"/>
              </p:cNvSpPr>
              <p:nvPr/>
            </p:nvSpPr>
            <p:spPr bwMode="auto">
              <a:xfrm>
                <a:off x="4062" y="180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76" name="Rectangle 1184"/>
              <p:cNvSpPr>
                <a:spLocks noChangeAspect="1" noChangeArrowheads="1"/>
              </p:cNvSpPr>
              <p:nvPr/>
            </p:nvSpPr>
            <p:spPr bwMode="auto">
              <a:xfrm>
                <a:off x="4097" y="1803"/>
                <a:ext cx="2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c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77" name="Rectangle 1185"/>
              <p:cNvSpPr>
                <a:spLocks noChangeAspect="1" noChangeArrowheads="1"/>
              </p:cNvSpPr>
              <p:nvPr/>
            </p:nvSpPr>
            <p:spPr bwMode="auto">
              <a:xfrm>
                <a:off x="4130" y="1803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k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78" name="Rectangle 1186"/>
              <p:cNvSpPr>
                <a:spLocks noChangeAspect="1" noChangeArrowheads="1"/>
              </p:cNvSpPr>
              <p:nvPr/>
            </p:nvSpPr>
            <p:spPr bwMode="auto">
              <a:xfrm>
                <a:off x="4162" y="1803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79" name="Rectangle 1187"/>
              <p:cNvSpPr>
                <a:spLocks noChangeAspect="1" noChangeArrowheads="1"/>
              </p:cNvSpPr>
              <p:nvPr/>
            </p:nvSpPr>
            <p:spPr bwMode="auto">
              <a:xfrm>
                <a:off x="4179" y="180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0" name="Rectangle 1188"/>
              <p:cNvSpPr>
                <a:spLocks noChangeAspect="1" noChangeArrowheads="1"/>
              </p:cNvSpPr>
              <p:nvPr/>
            </p:nvSpPr>
            <p:spPr bwMode="auto">
              <a:xfrm>
                <a:off x="4214" y="1803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f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1" name="Rectangle 1189"/>
              <p:cNvSpPr>
                <a:spLocks noChangeAspect="1" noChangeArrowheads="1"/>
              </p:cNvSpPr>
              <p:nvPr/>
            </p:nvSpPr>
            <p:spPr bwMode="auto">
              <a:xfrm>
                <a:off x="4233" y="1803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f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2" name="Rectangle 1190"/>
              <p:cNvSpPr>
                <a:spLocks noChangeAspect="1" noChangeArrowheads="1"/>
              </p:cNvSpPr>
              <p:nvPr/>
            </p:nvSpPr>
            <p:spPr bwMode="auto">
              <a:xfrm>
                <a:off x="4250" y="1803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3" name="Rectangle 1191"/>
              <p:cNvSpPr>
                <a:spLocks noChangeAspect="1" noChangeArrowheads="1"/>
              </p:cNvSpPr>
              <p:nvPr/>
            </p:nvSpPr>
            <p:spPr bwMode="auto">
              <a:xfrm>
                <a:off x="4283" y="180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4" name="Rectangle 1192"/>
              <p:cNvSpPr>
                <a:spLocks noChangeAspect="1" noChangeArrowheads="1"/>
              </p:cNvSpPr>
              <p:nvPr/>
            </p:nvSpPr>
            <p:spPr bwMode="auto">
              <a:xfrm>
                <a:off x="4317" y="1803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5" name="Rectangle 1193"/>
              <p:cNvSpPr>
                <a:spLocks noChangeAspect="1" noChangeArrowheads="1"/>
              </p:cNvSpPr>
              <p:nvPr/>
            </p:nvSpPr>
            <p:spPr bwMode="auto">
              <a:xfrm>
                <a:off x="2248" y="1803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6" name="Rectangle 1194"/>
              <p:cNvSpPr>
                <a:spLocks noChangeAspect="1" noChangeArrowheads="1"/>
              </p:cNvSpPr>
              <p:nvPr/>
            </p:nvSpPr>
            <p:spPr bwMode="auto">
              <a:xfrm>
                <a:off x="2265" y="1803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n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7" name="Rectangle 1195"/>
              <p:cNvSpPr>
                <a:spLocks noChangeAspect="1" noChangeArrowheads="1"/>
              </p:cNvSpPr>
              <p:nvPr/>
            </p:nvSpPr>
            <p:spPr bwMode="auto">
              <a:xfrm>
                <a:off x="2299" y="180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8" name="Rectangle 1196"/>
              <p:cNvSpPr>
                <a:spLocks noChangeAspect="1" noChangeArrowheads="1"/>
              </p:cNvSpPr>
              <p:nvPr/>
            </p:nvSpPr>
            <p:spPr bwMode="auto">
              <a:xfrm>
                <a:off x="2336" y="1803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89" name="Rectangle 1197"/>
              <p:cNvSpPr>
                <a:spLocks noChangeAspect="1" noChangeArrowheads="1"/>
              </p:cNvSpPr>
              <p:nvPr/>
            </p:nvSpPr>
            <p:spPr bwMode="auto">
              <a:xfrm>
                <a:off x="2370" y="1803"/>
                <a:ext cx="25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x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90" name="Rectangle 1198"/>
              <p:cNvSpPr>
                <a:spLocks noChangeAspect="1" noChangeArrowheads="1"/>
              </p:cNvSpPr>
              <p:nvPr/>
            </p:nvSpPr>
            <p:spPr bwMode="auto">
              <a:xfrm>
                <a:off x="1583" y="1695"/>
                <a:ext cx="30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91" name="Rectangle 1199"/>
              <p:cNvSpPr>
                <a:spLocks noChangeAspect="1" noChangeArrowheads="1"/>
              </p:cNvSpPr>
              <p:nvPr/>
            </p:nvSpPr>
            <p:spPr bwMode="auto">
              <a:xfrm>
                <a:off x="1623" y="1695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92" name="Rectangle 1200"/>
              <p:cNvSpPr>
                <a:spLocks noChangeAspect="1" noChangeArrowheads="1"/>
              </p:cNvSpPr>
              <p:nvPr/>
            </p:nvSpPr>
            <p:spPr bwMode="auto">
              <a:xfrm>
                <a:off x="1657" y="1695"/>
                <a:ext cx="27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593" name="Freeform 1201"/>
              <p:cNvSpPr>
                <a:spLocks noChangeAspect="1"/>
              </p:cNvSpPr>
              <p:nvPr/>
            </p:nvSpPr>
            <p:spPr bwMode="auto">
              <a:xfrm>
                <a:off x="2639" y="2497"/>
                <a:ext cx="195" cy="776"/>
              </a:xfrm>
              <a:custGeom>
                <a:avLst/>
                <a:gdLst>
                  <a:gd name="T0" fmla="*/ 195 w 195"/>
                  <a:gd name="T1" fmla="*/ 776 h 776"/>
                  <a:gd name="T2" fmla="*/ 195 w 195"/>
                  <a:gd name="T3" fmla="*/ 634 h 776"/>
                  <a:gd name="T4" fmla="*/ 0 w 195"/>
                  <a:gd name="T5" fmla="*/ 634 h 776"/>
                  <a:gd name="T6" fmla="*/ 0 w 195"/>
                  <a:gd name="T7" fmla="*/ 0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776">
                    <a:moveTo>
                      <a:pt x="195" y="776"/>
                    </a:moveTo>
                    <a:lnTo>
                      <a:pt x="195" y="634"/>
                    </a:lnTo>
                    <a:lnTo>
                      <a:pt x="0" y="634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94" name="Line 1202"/>
              <p:cNvSpPr>
                <a:spLocks noChangeAspect="1" noChangeShapeType="1"/>
              </p:cNvSpPr>
              <p:nvPr/>
            </p:nvSpPr>
            <p:spPr bwMode="auto">
              <a:xfrm flipV="1">
                <a:off x="1477" y="2124"/>
                <a:ext cx="2" cy="8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95" name="Line 1203"/>
              <p:cNvSpPr>
                <a:spLocks noChangeAspect="1" noChangeShapeType="1"/>
              </p:cNvSpPr>
              <p:nvPr/>
            </p:nvSpPr>
            <p:spPr bwMode="auto">
              <a:xfrm flipV="1">
                <a:off x="1767" y="2124"/>
                <a:ext cx="1" cy="8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96" name="Line 1204"/>
              <p:cNvSpPr>
                <a:spLocks noChangeAspect="1" noChangeShapeType="1"/>
              </p:cNvSpPr>
              <p:nvPr/>
            </p:nvSpPr>
            <p:spPr bwMode="auto">
              <a:xfrm flipV="1">
                <a:off x="2345" y="2124"/>
                <a:ext cx="2" cy="8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97" name="Line 1205"/>
              <p:cNvSpPr>
                <a:spLocks noChangeAspect="1" noChangeShapeType="1"/>
              </p:cNvSpPr>
              <p:nvPr/>
            </p:nvSpPr>
            <p:spPr bwMode="auto">
              <a:xfrm flipV="1">
                <a:off x="2932" y="2124"/>
                <a:ext cx="2" cy="8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98" name="Line 1206"/>
              <p:cNvSpPr>
                <a:spLocks noChangeAspect="1" noChangeShapeType="1"/>
              </p:cNvSpPr>
              <p:nvPr/>
            </p:nvSpPr>
            <p:spPr bwMode="auto">
              <a:xfrm flipV="1">
                <a:off x="3514" y="2124"/>
                <a:ext cx="1" cy="8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599" name="Line 1207"/>
              <p:cNvSpPr>
                <a:spLocks noChangeAspect="1" noChangeShapeType="1"/>
              </p:cNvSpPr>
              <p:nvPr/>
            </p:nvSpPr>
            <p:spPr bwMode="auto">
              <a:xfrm flipH="1">
                <a:off x="1410" y="2203"/>
                <a:ext cx="267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0" name="Line 1208"/>
              <p:cNvSpPr>
                <a:spLocks noChangeAspect="1" noChangeShapeType="1"/>
              </p:cNvSpPr>
              <p:nvPr/>
            </p:nvSpPr>
            <p:spPr bwMode="auto">
              <a:xfrm flipH="1">
                <a:off x="1410" y="2287"/>
                <a:ext cx="2677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1" name="Line 1209"/>
              <p:cNvSpPr>
                <a:spLocks noChangeAspect="1" noChangeShapeType="1"/>
              </p:cNvSpPr>
              <p:nvPr/>
            </p:nvSpPr>
            <p:spPr bwMode="auto">
              <a:xfrm flipH="1">
                <a:off x="1410" y="2371"/>
                <a:ext cx="2677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2" name="Line 1210"/>
              <p:cNvSpPr>
                <a:spLocks noChangeAspect="1" noChangeShapeType="1"/>
              </p:cNvSpPr>
              <p:nvPr/>
            </p:nvSpPr>
            <p:spPr bwMode="auto">
              <a:xfrm flipH="1">
                <a:off x="1410" y="2455"/>
                <a:ext cx="2677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3" name="Line 1211"/>
              <p:cNvSpPr>
                <a:spLocks noChangeAspect="1" noChangeShapeType="1"/>
              </p:cNvSpPr>
              <p:nvPr/>
            </p:nvSpPr>
            <p:spPr bwMode="auto">
              <a:xfrm flipH="1">
                <a:off x="1410" y="2540"/>
                <a:ext cx="267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4" name="Line 1212"/>
              <p:cNvSpPr>
                <a:spLocks noChangeAspect="1" noChangeShapeType="1"/>
              </p:cNvSpPr>
              <p:nvPr/>
            </p:nvSpPr>
            <p:spPr bwMode="auto">
              <a:xfrm flipH="1">
                <a:off x="1410" y="2626"/>
                <a:ext cx="267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5" name="Line 1213"/>
              <p:cNvSpPr>
                <a:spLocks noChangeAspect="1" noChangeShapeType="1"/>
              </p:cNvSpPr>
              <p:nvPr/>
            </p:nvSpPr>
            <p:spPr bwMode="auto">
              <a:xfrm flipH="1">
                <a:off x="1410" y="2710"/>
                <a:ext cx="267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6" name="Line 1214"/>
              <p:cNvSpPr>
                <a:spLocks noChangeAspect="1" noChangeShapeType="1"/>
              </p:cNvSpPr>
              <p:nvPr/>
            </p:nvSpPr>
            <p:spPr bwMode="auto">
              <a:xfrm flipH="1">
                <a:off x="1410" y="2794"/>
                <a:ext cx="267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7" name="Line 1215"/>
              <p:cNvSpPr>
                <a:spLocks noChangeAspect="1" noChangeShapeType="1"/>
              </p:cNvSpPr>
              <p:nvPr/>
            </p:nvSpPr>
            <p:spPr bwMode="auto">
              <a:xfrm flipH="1">
                <a:off x="1410" y="2879"/>
                <a:ext cx="267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8" name="Line 1216"/>
              <p:cNvSpPr>
                <a:spLocks noChangeAspect="1" noChangeShapeType="1"/>
              </p:cNvSpPr>
              <p:nvPr/>
            </p:nvSpPr>
            <p:spPr bwMode="auto">
              <a:xfrm>
                <a:off x="1604" y="3198"/>
                <a:ext cx="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09" name="Line 1217"/>
              <p:cNvSpPr>
                <a:spLocks noChangeAspect="1" noChangeShapeType="1"/>
              </p:cNvSpPr>
              <p:nvPr/>
            </p:nvSpPr>
            <p:spPr bwMode="auto">
              <a:xfrm>
                <a:off x="1604" y="3217"/>
                <a:ext cx="40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10" name="Freeform 1218"/>
              <p:cNvSpPr>
                <a:spLocks noChangeAspect="1"/>
              </p:cNvSpPr>
              <p:nvPr/>
            </p:nvSpPr>
            <p:spPr bwMode="auto">
              <a:xfrm>
                <a:off x="2230" y="1519"/>
                <a:ext cx="702" cy="94"/>
              </a:xfrm>
              <a:custGeom>
                <a:avLst/>
                <a:gdLst>
                  <a:gd name="T0" fmla="*/ 0 w 702"/>
                  <a:gd name="T1" fmla="*/ 94 h 94"/>
                  <a:gd name="T2" fmla="*/ 0 w 702"/>
                  <a:gd name="T3" fmla="*/ 0 h 94"/>
                  <a:gd name="T4" fmla="*/ 702 w 702"/>
                  <a:gd name="T5" fmla="*/ 0 h 94"/>
                  <a:gd name="T6" fmla="*/ 702 w 702"/>
                  <a:gd name="T7" fmla="*/ 94 h 94"/>
                  <a:gd name="T8" fmla="*/ 0 w 702"/>
                  <a:gd name="T9" fmla="*/ 94 h 94"/>
                  <a:gd name="T10" fmla="*/ 0 w 702"/>
                  <a:gd name="T11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94">
                    <a:moveTo>
                      <a:pt x="0" y="94"/>
                    </a:moveTo>
                    <a:lnTo>
                      <a:pt x="0" y="0"/>
                    </a:lnTo>
                    <a:lnTo>
                      <a:pt x="702" y="0"/>
                    </a:lnTo>
                    <a:lnTo>
                      <a:pt x="702" y="94"/>
                    </a:lnTo>
                    <a:lnTo>
                      <a:pt x="0" y="94"/>
                    </a:lnTo>
                    <a:lnTo>
                      <a:pt x="0" y="9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11" name="Line 1219"/>
              <p:cNvSpPr>
                <a:spLocks noChangeAspect="1" noChangeShapeType="1"/>
              </p:cNvSpPr>
              <p:nvPr/>
            </p:nvSpPr>
            <p:spPr bwMode="auto">
              <a:xfrm>
                <a:off x="2527" y="1517"/>
                <a:ext cx="1" cy="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12" name="Line 1220"/>
              <p:cNvSpPr>
                <a:spLocks noChangeAspect="1" noChangeShapeType="1"/>
              </p:cNvSpPr>
              <p:nvPr/>
            </p:nvSpPr>
            <p:spPr bwMode="auto">
              <a:xfrm>
                <a:off x="2748" y="1517"/>
                <a:ext cx="2" cy="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13" name="Line 1221"/>
              <p:cNvSpPr>
                <a:spLocks noChangeAspect="1" noChangeShapeType="1"/>
              </p:cNvSpPr>
              <p:nvPr/>
            </p:nvSpPr>
            <p:spPr bwMode="auto">
              <a:xfrm>
                <a:off x="2840" y="1517"/>
                <a:ext cx="2" cy="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6614" name="Rectangle 1222"/>
              <p:cNvSpPr>
                <a:spLocks noChangeAspect="1" noChangeArrowheads="1"/>
              </p:cNvSpPr>
              <p:nvPr/>
            </p:nvSpPr>
            <p:spPr bwMode="auto">
              <a:xfrm>
                <a:off x="2249" y="1425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3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615" name="Rectangle 1223"/>
              <p:cNvSpPr>
                <a:spLocks noChangeAspect="1" noChangeArrowheads="1"/>
              </p:cNvSpPr>
              <p:nvPr/>
            </p:nvSpPr>
            <p:spPr bwMode="auto">
              <a:xfrm>
                <a:off x="2284" y="1425"/>
                <a:ext cx="28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616" name="Rectangle 1224"/>
              <p:cNvSpPr>
                <a:spLocks noChangeAspect="1" noChangeArrowheads="1"/>
              </p:cNvSpPr>
              <p:nvPr/>
            </p:nvSpPr>
            <p:spPr bwMode="auto">
              <a:xfrm>
                <a:off x="2318" y="142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617" name="Rectangle 1225"/>
              <p:cNvSpPr>
                <a:spLocks noChangeAspect="1" noChangeArrowheads="1"/>
              </p:cNvSpPr>
              <p:nvPr/>
            </p:nvSpPr>
            <p:spPr bwMode="auto">
              <a:xfrm>
                <a:off x="2336" y="142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618" name="Rectangle 1226"/>
              <p:cNvSpPr>
                <a:spLocks noChangeAspect="1" noChangeArrowheads="1"/>
              </p:cNvSpPr>
              <p:nvPr/>
            </p:nvSpPr>
            <p:spPr bwMode="auto">
              <a:xfrm>
                <a:off x="2353" y="142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619" name="Rectangle 1227"/>
              <p:cNvSpPr>
                <a:spLocks noChangeAspect="1" noChangeArrowheads="1"/>
              </p:cNvSpPr>
              <p:nvPr/>
            </p:nvSpPr>
            <p:spPr bwMode="auto">
              <a:xfrm>
                <a:off x="2370" y="142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6620" name="Rectangle 1228"/>
              <p:cNvSpPr>
                <a:spLocks noChangeAspect="1" noChangeArrowheads="1"/>
              </p:cNvSpPr>
              <p:nvPr/>
            </p:nvSpPr>
            <p:spPr bwMode="auto">
              <a:xfrm>
                <a:off x="2387" y="1425"/>
                <a:ext cx="14" cy="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</p:grpSp>
        <p:sp>
          <p:nvSpPr>
            <p:cNvPr id="2236621" name="Rectangle 1229"/>
            <p:cNvSpPr>
              <a:spLocks noChangeAspect="1" noChangeArrowheads="1"/>
            </p:cNvSpPr>
            <p:nvPr/>
          </p:nvSpPr>
          <p:spPr bwMode="auto">
            <a:xfrm>
              <a:off x="2405" y="1425"/>
              <a:ext cx="14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22" name="Rectangle 1230"/>
            <p:cNvSpPr>
              <a:spLocks noChangeAspect="1" noChangeArrowheads="1"/>
            </p:cNvSpPr>
            <p:nvPr/>
          </p:nvSpPr>
          <p:spPr bwMode="auto">
            <a:xfrm>
              <a:off x="2422" y="1425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6623" name="Rectangle 1231"/>
            <p:cNvSpPr>
              <a:spLocks noChangeAspect="1" noChangeArrowheads="1"/>
            </p:cNvSpPr>
            <p:nvPr/>
          </p:nvSpPr>
          <p:spPr bwMode="auto">
            <a:xfrm>
              <a:off x="2456" y="1425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6</a:t>
              </a:r>
              <a:endParaRPr lang="en-US" sz="2000">
                <a:effectLst/>
              </a:endParaRPr>
            </a:p>
          </p:txBody>
        </p:sp>
        <p:sp>
          <p:nvSpPr>
            <p:cNvPr id="2236624" name="Rectangle 1232"/>
            <p:cNvSpPr>
              <a:spLocks noChangeAspect="1" noChangeArrowheads="1"/>
            </p:cNvSpPr>
            <p:nvPr/>
          </p:nvSpPr>
          <p:spPr bwMode="auto">
            <a:xfrm>
              <a:off x="2527" y="1425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6625" name="Rectangle 1233"/>
            <p:cNvSpPr>
              <a:spLocks noChangeAspect="1" noChangeArrowheads="1"/>
            </p:cNvSpPr>
            <p:nvPr/>
          </p:nvSpPr>
          <p:spPr bwMode="auto">
            <a:xfrm>
              <a:off x="2564" y="1425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5</a:t>
              </a:r>
              <a:endParaRPr lang="en-US" sz="2000">
                <a:effectLst/>
              </a:endParaRPr>
            </a:p>
          </p:txBody>
        </p:sp>
        <p:sp>
          <p:nvSpPr>
            <p:cNvPr id="2236626" name="Rectangle 1234"/>
            <p:cNvSpPr>
              <a:spLocks noChangeAspect="1" noChangeArrowheads="1"/>
            </p:cNvSpPr>
            <p:nvPr/>
          </p:nvSpPr>
          <p:spPr bwMode="auto">
            <a:xfrm>
              <a:off x="2598" y="1425"/>
              <a:ext cx="14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27" name="Rectangle 1235"/>
            <p:cNvSpPr>
              <a:spLocks noChangeAspect="1" noChangeArrowheads="1"/>
            </p:cNvSpPr>
            <p:nvPr/>
          </p:nvSpPr>
          <p:spPr bwMode="auto">
            <a:xfrm>
              <a:off x="2616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28" name="Rectangle 1236"/>
            <p:cNvSpPr>
              <a:spLocks noChangeAspect="1" noChangeArrowheads="1"/>
            </p:cNvSpPr>
            <p:nvPr/>
          </p:nvSpPr>
          <p:spPr bwMode="auto">
            <a:xfrm>
              <a:off x="2623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29" name="Rectangle 1237"/>
            <p:cNvSpPr>
              <a:spLocks noChangeAspect="1" noChangeArrowheads="1"/>
            </p:cNvSpPr>
            <p:nvPr/>
          </p:nvSpPr>
          <p:spPr bwMode="auto">
            <a:xfrm>
              <a:off x="2633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30" name="Rectangle 1238"/>
            <p:cNvSpPr>
              <a:spLocks noChangeAspect="1" noChangeArrowheads="1"/>
            </p:cNvSpPr>
            <p:nvPr/>
          </p:nvSpPr>
          <p:spPr bwMode="auto">
            <a:xfrm>
              <a:off x="2640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31" name="Rectangle 1239"/>
            <p:cNvSpPr>
              <a:spLocks noChangeAspect="1" noChangeArrowheads="1"/>
            </p:cNvSpPr>
            <p:nvPr/>
          </p:nvSpPr>
          <p:spPr bwMode="auto">
            <a:xfrm>
              <a:off x="2650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32" name="Rectangle 1240"/>
            <p:cNvSpPr>
              <a:spLocks noChangeAspect="1" noChangeArrowheads="1"/>
            </p:cNvSpPr>
            <p:nvPr/>
          </p:nvSpPr>
          <p:spPr bwMode="auto">
            <a:xfrm>
              <a:off x="2658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33" name="Rectangle 1241"/>
            <p:cNvSpPr>
              <a:spLocks noChangeAspect="1" noChangeArrowheads="1"/>
            </p:cNvSpPr>
            <p:nvPr/>
          </p:nvSpPr>
          <p:spPr bwMode="auto">
            <a:xfrm>
              <a:off x="2665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34" name="Rectangle 1242"/>
            <p:cNvSpPr>
              <a:spLocks noChangeAspect="1" noChangeArrowheads="1"/>
            </p:cNvSpPr>
            <p:nvPr/>
          </p:nvSpPr>
          <p:spPr bwMode="auto">
            <a:xfrm>
              <a:off x="2675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35" name="Rectangle 1243"/>
            <p:cNvSpPr>
              <a:spLocks noChangeAspect="1" noChangeArrowheads="1"/>
            </p:cNvSpPr>
            <p:nvPr/>
          </p:nvSpPr>
          <p:spPr bwMode="auto">
            <a:xfrm>
              <a:off x="2683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36" name="Rectangle 1244"/>
            <p:cNvSpPr>
              <a:spLocks noChangeAspect="1" noChangeArrowheads="1"/>
            </p:cNvSpPr>
            <p:nvPr/>
          </p:nvSpPr>
          <p:spPr bwMode="auto">
            <a:xfrm>
              <a:off x="2692" y="1444"/>
              <a:ext cx="7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4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6637" name="Rectangle 1245"/>
            <p:cNvSpPr>
              <a:spLocks noChangeAspect="1" noChangeArrowheads="1"/>
            </p:cNvSpPr>
            <p:nvPr/>
          </p:nvSpPr>
          <p:spPr bwMode="auto">
            <a:xfrm>
              <a:off x="2700" y="1425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4</a:t>
              </a:r>
              <a:endParaRPr lang="en-US" sz="2000">
                <a:effectLst/>
              </a:endParaRPr>
            </a:p>
          </p:txBody>
        </p:sp>
        <p:sp>
          <p:nvSpPr>
            <p:cNvPr id="2236638" name="Rectangle 1246"/>
            <p:cNvSpPr>
              <a:spLocks noChangeAspect="1" noChangeArrowheads="1"/>
            </p:cNvSpPr>
            <p:nvPr/>
          </p:nvSpPr>
          <p:spPr bwMode="auto">
            <a:xfrm>
              <a:off x="2763" y="1425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 sz="2000">
                <a:effectLst/>
              </a:endParaRPr>
            </a:p>
          </p:txBody>
        </p:sp>
        <p:sp>
          <p:nvSpPr>
            <p:cNvPr id="2236639" name="Rectangle 1247"/>
            <p:cNvSpPr>
              <a:spLocks noChangeAspect="1" noChangeArrowheads="1"/>
            </p:cNvSpPr>
            <p:nvPr/>
          </p:nvSpPr>
          <p:spPr bwMode="auto">
            <a:xfrm>
              <a:off x="2805" y="1425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6640" name="Rectangle 1248"/>
            <p:cNvSpPr>
              <a:spLocks noChangeAspect="1" noChangeArrowheads="1"/>
            </p:cNvSpPr>
            <p:nvPr/>
          </p:nvSpPr>
          <p:spPr bwMode="auto">
            <a:xfrm>
              <a:off x="2863" y="1425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6641" name="Rectangle 1249"/>
            <p:cNvSpPr>
              <a:spLocks noChangeAspect="1" noChangeArrowheads="1"/>
            </p:cNvSpPr>
            <p:nvPr/>
          </p:nvSpPr>
          <p:spPr bwMode="auto">
            <a:xfrm>
              <a:off x="2913" y="1425"/>
              <a:ext cx="28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6642" name="Freeform 1250"/>
            <p:cNvSpPr>
              <a:spLocks noChangeAspect="1"/>
            </p:cNvSpPr>
            <p:nvPr/>
          </p:nvSpPr>
          <p:spPr bwMode="auto">
            <a:xfrm>
              <a:off x="2370" y="1463"/>
              <a:ext cx="12" cy="12"/>
            </a:xfrm>
            <a:custGeom>
              <a:avLst/>
              <a:gdLst>
                <a:gd name="T0" fmla="*/ 6 w 12"/>
                <a:gd name="T1" fmla="*/ 10 h 12"/>
                <a:gd name="T2" fmla="*/ 8 w 12"/>
                <a:gd name="T3" fmla="*/ 12 h 12"/>
                <a:gd name="T4" fmla="*/ 8 w 12"/>
                <a:gd name="T5" fmla="*/ 12 h 12"/>
                <a:gd name="T6" fmla="*/ 10 w 12"/>
                <a:gd name="T7" fmla="*/ 10 h 12"/>
                <a:gd name="T8" fmla="*/ 10 w 12"/>
                <a:gd name="T9" fmla="*/ 10 h 12"/>
                <a:gd name="T10" fmla="*/ 12 w 12"/>
                <a:gd name="T11" fmla="*/ 10 h 12"/>
                <a:gd name="T12" fmla="*/ 12 w 12"/>
                <a:gd name="T13" fmla="*/ 10 h 12"/>
                <a:gd name="T14" fmla="*/ 12 w 12"/>
                <a:gd name="T15" fmla="*/ 8 h 12"/>
                <a:gd name="T16" fmla="*/ 12 w 12"/>
                <a:gd name="T17" fmla="*/ 8 h 12"/>
                <a:gd name="T18" fmla="*/ 12 w 12"/>
                <a:gd name="T19" fmla="*/ 6 h 12"/>
                <a:gd name="T20" fmla="*/ 12 w 12"/>
                <a:gd name="T21" fmla="*/ 6 h 12"/>
                <a:gd name="T22" fmla="*/ 12 w 12"/>
                <a:gd name="T23" fmla="*/ 4 h 12"/>
                <a:gd name="T24" fmla="*/ 12 w 12"/>
                <a:gd name="T25" fmla="*/ 4 h 12"/>
                <a:gd name="T26" fmla="*/ 12 w 12"/>
                <a:gd name="T27" fmla="*/ 2 h 12"/>
                <a:gd name="T28" fmla="*/ 12 w 12"/>
                <a:gd name="T29" fmla="*/ 2 h 12"/>
                <a:gd name="T30" fmla="*/ 12 w 12"/>
                <a:gd name="T31" fmla="*/ 0 h 12"/>
                <a:gd name="T32" fmla="*/ 10 w 12"/>
                <a:gd name="T33" fmla="*/ 0 h 12"/>
                <a:gd name="T34" fmla="*/ 10 w 12"/>
                <a:gd name="T35" fmla="*/ 0 h 12"/>
                <a:gd name="T36" fmla="*/ 8 w 12"/>
                <a:gd name="T37" fmla="*/ 0 h 12"/>
                <a:gd name="T38" fmla="*/ 8 w 12"/>
                <a:gd name="T39" fmla="*/ 0 h 12"/>
                <a:gd name="T40" fmla="*/ 6 w 12"/>
                <a:gd name="T41" fmla="*/ 0 h 12"/>
                <a:gd name="T42" fmla="*/ 6 w 12"/>
                <a:gd name="T43" fmla="*/ 0 h 12"/>
                <a:gd name="T44" fmla="*/ 4 w 12"/>
                <a:gd name="T45" fmla="*/ 0 h 12"/>
                <a:gd name="T46" fmla="*/ 4 w 12"/>
                <a:gd name="T47" fmla="*/ 0 h 12"/>
                <a:gd name="T48" fmla="*/ 2 w 12"/>
                <a:gd name="T49" fmla="*/ 0 h 12"/>
                <a:gd name="T50" fmla="*/ 2 w 12"/>
                <a:gd name="T51" fmla="*/ 0 h 12"/>
                <a:gd name="T52" fmla="*/ 2 w 12"/>
                <a:gd name="T53" fmla="*/ 2 h 12"/>
                <a:gd name="T54" fmla="*/ 2 w 12"/>
                <a:gd name="T55" fmla="*/ 2 h 12"/>
                <a:gd name="T56" fmla="*/ 0 w 12"/>
                <a:gd name="T57" fmla="*/ 4 h 12"/>
                <a:gd name="T58" fmla="*/ 0 w 12"/>
                <a:gd name="T59" fmla="*/ 4 h 12"/>
                <a:gd name="T60" fmla="*/ 0 w 12"/>
                <a:gd name="T61" fmla="*/ 6 h 12"/>
                <a:gd name="T62" fmla="*/ 0 w 12"/>
                <a:gd name="T63" fmla="*/ 6 h 12"/>
                <a:gd name="T64" fmla="*/ 0 w 12"/>
                <a:gd name="T65" fmla="*/ 8 h 12"/>
                <a:gd name="T66" fmla="*/ 2 w 12"/>
                <a:gd name="T67" fmla="*/ 8 h 12"/>
                <a:gd name="T68" fmla="*/ 2 w 12"/>
                <a:gd name="T69" fmla="*/ 10 h 12"/>
                <a:gd name="T70" fmla="*/ 2 w 12"/>
                <a:gd name="T71" fmla="*/ 10 h 12"/>
                <a:gd name="T72" fmla="*/ 2 w 12"/>
                <a:gd name="T73" fmla="*/ 10 h 12"/>
                <a:gd name="T74" fmla="*/ 4 w 12"/>
                <a:gd name="T75" fmla="*/ 10 h 12"/>
                <a:gd name="T76" fmla="*/ 4 w 12"/>
                <a:gd name="T77" fmla="*/ 12 h 12"/>
                <a:gd name="T78" fmla="*/ 6 w 12"/>
                <a:gd name="T79" fmla="*/ 12 h 12"/>
                <a:gd name="T80" fmla="*/ 6 w 12"/>
                <a:gd name="T81" fmla="*/ 12 h 12"/>
                <a:gd name="T82" fmla="*/ 6 w 12"/>
                <a:gd name="T83" fmla="*/ 12 h 12"/>
                <a:gd name="T84" fmla="*/ 6 w 12"/>
                <a:gd name="T8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12">
                  <a:moveTo>
                    <a:pt x="6" y="10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6643" name="Freeform 1251"/>
            <p:cNvSpPr>
              <a:spLocks noChangeAspect="1"/>
            </p:cNvSpPr>
            <p:nvPr/>
          </p:nvSpPr>
          <p:spPr bwMode="auto">
            <a:xfrm>
              <a:off x="2410" y="1463"/>
              <a:ext cx="12" cy="12"/>
            </a:xfrm>
            <a:custGeom>
              <a:avLst/>
              <a:gdLst>
                <a:gd name="T0" fmla="*/ 6 w 12"/>
                <a:gd name="T1" fmla="*/ 10 h 12"/>
                <a:gd name="T2" fmla="*/ 8 w 12"/>
                <a:gd name="T3" fmla="*/ 12 h 12"/>
                <a:gd name="T4" fmla="*/ 8 w 12"/>
                <a:gd name="T5" fmla="*/ 12 h 12"/>
                <a:gd name="T6" fmla="*/ 10 w 12"/>
                <a:gd name="T7" fmla="*/ 10 h 12"/>
                <a:gd name="T8" fmla="*/ 10 w 12"/>
                <a:gd name="T9" fmla="*/ 10 h 12"/>
                <a:gd name="T10" fmla="*/ 10 w 12"/>
                <a:gd name="T11" fmla="*/ 10 h 12"/>
                <a:gd name="T12" fmla="*/ 12 w 12"/>
                <a:gd name="T13" fmla="*/ 10 h 12"/>
                <a:gd name="T14" fmla="*/ 12 w 12"/>
                <a:gd name="T15" fmla="*/ 8 h 12"/>
                <a:gd name="T16" fmla="*/ 12 w 12"/>
                <a:gd name="T17" fmla="*/ 8 h 12"/>
                <a:gd name="T18" fmla="*/ 12 w 12"/>
                <a:gd name="T19" fmla="*/ 6 h 12"/>
                <a:gd name="T20" fmla="*/ 12 w 12"/>
                <a:gd name="T21" fmla="*/ 6 h 12"/>
                <a:gd name="T22" fmla="*/ 12 w 12"/>
                <a:gd name="T23" fmla="*/ 4 h 12"/>
                <a:gd name="T24" fmla="*/ 12 w 12"/>
                <a:gd name="T25" fmla="*/ 4 h 12"/>
                <a:gd name="T26" fmla="*/ 12 w 12"/>
                <a:gd name="T27" fmla="*/ 2 h 12"/>
                <a:gd name="T28" fmla="*/ 12 w 12"/>
                <a:gd name="T29" fmla="*/ 2 h 12"/>
                <a:gd name="T30" fmla="*/ 10 w 12"/>
                <a:gd name="T31" fmla="*/ 0 h 12"/>
                <a:gd name="T32" fmla="*/ 10 w 12"/>
                <a:gd name="T33" fmla="*/ 0 h 12"/>
                <a:gd name="T34" fmla="*/ 10 w 12"/>
                <a:gd name="T35" fmla="*/ 0 h 12"/>
                <a:gd name="T36" fmla="*/ 8 w 12"/>
                <a:gd name="T37" fmla="*/ 0 h 12"/>
                <a:gd name="T38" fmla="*/ 8 w 12"/>
                <a:gd name="T39" fmla="*/ 0 h 12"/>
                <a:gd name="T40" fmla="*/ 6 w 12"/>
                <a:gd name="T41" fmla="*/ 0 h 12"/>
                <a:gd name="T42" fmla="*/ 6 w 12"/>
                <a:gd name="T43" fmla="*/ 0 h 12"/>
                <a:gd name="T44" fmla="*/ 4 w 12"/>
                <a:gd name="T45" fmla="*/ 0 h 12"/>
                <a:gd name="T46" fmla="*/ 4 w 12"/>
                <a:gd name="T47" fmla="*/ 0 h 12"/>
                <a:gd name="T48" fmla="*/ 2 w 12"/>
                <a:gd name="T49" fmla="*/ 0 h 12"/>
                <a:gd name="T50" fmla="*/ 2 w 12"/>
                <a:gd name="T51" fmla="*/ 0 h 12"/>
                <a:gd name="T52" fmla="*/ 2 w 12"/>
                <a:gd name="T53" fmla="*/ 2 h 12"/>
                <a:gd name="T54" fmla="*/ 0 w 12"/>
                <a:gd name="T55" fmla="*/ 2 h 12"/>
                <a:gd name="T56" fmla="*/ 0 w 12"/>
                <a:gd name="T57" fmla="*/ 4 h 12"/>
                <a:gd name="T58" fmla="*/ 0 w 12"/>
                <a:gd name="T59" fmla="*/ 4 h 12"/>
                <a:gd name="T60" fmla="*/ 0 w 12"/>
                <a:gd name="T61" fmla="*/ 6 h 12"/>
                <a:gd name="T62" fmla="*/ 0 w 12"/>
                <a:gd name="T63" fmla="*/ 6 h 12"/>
                <a:gd name="T64" fmla="*/ 0 w 12"/>
                <a:gd name="T65" fmla="*/ 8 h 12"/>
                <a:gd name="T66" fmla="*/ 0 w 12"/>
                <a:gd name="T67" fmla="*/ 8 h 12"/>
                <a:gd name="T68" fmla="*/ 2 w 12"/>
                <a:gd name="T69" fmla="*/ 10 h 12"/>
                <a:gd name="T70" fmla="*/ 2 w 12"/>
                <a:gd name="T71" fmla="*/ 10 h 12"/>
                <a:gd name="T72" fmla="*/ 2 w 12"/>
                <a:gd name="T73" fmla="*/ 10 h 12"/>
                <a:gd name="T74" fmla="*/ 4 w 12"/>
                <a:gd name="T75" fmla="*/ 10 h 12"/>
                <a:gd name="T76" fmla="*/ 4 w 12"/>
                <a:gd name="T77" fmla="*/ 12 h 12"/>
                <a:gd name="T78" fmla="*/ 6 w 12"/>
                <a:gd name="T79" fmla="*/ 12 h 12"/>
                <a:gd name="T80" fmla="*/ 6 w 12"/>
                <a:gd name="T81" fmla="*/ 12 h 12"/>
                <a:gd name="T82" fmla="*/ 6 w 12"/>
                <a:gd name="T83" fmla="*/ 12 h 12"/>
                <a:gd name="T84" fmla="*/ 6 w 12"/>
                <a:gd name="T8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12">
                  <a:moveTo>
                    <a:pt x="6" y="10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6644" name="Freeform 1252"/>
            <p:cNvSpPr>
              <a:spLocks noChangeAspect="1"/>
            </p:cNvSpPr>
            <p:nvPr/>
          </p:nvSpPr>
          <p:spPr bwMode="auto">
            <a:xfrm>
              <a:off x="2330" y="1463"/>
              <a:ext cx="13" cy="12"/>
            </a:xfrm>
            <a:custGeom>
              <a:avLst/>
              <a:gdLst>
                <a:gd name="T0" fmla="*/ 6 w 13"/>
                <a:gd name="T1" fmla="*/ 10 h 12"/>
                <a:gd name="T2" fmla="*/ 8 w 13"/>
                <a:gd name="T3" fmla="*/ 12 h 12"/>
                <a:gd name="T4" fmla="*/ 8 w 13"/>
                <a:gd name="T5" fmla="*/ 12 h 12"/>
                <a:gd name="T6" fmla="*/ 10 w 13"/>
                <a:gd name="T7" fmla="*/ 10 h 12"/>
                <a:gd name="T8" fmla="*/ 10 w 13"/>
                <a:gd name="T9" fmla="*/ 10 h 12"/>
                <a:gd name="T10" fmla="*/ 11 w 13"/>
                <a:gd name="T11" fmla="*/ 10 h 12"/>
                <a:gd name="T12" fmla="*/ 11 w 13"/>
                <a:gd name="T13" fmla="*/ 10 h 12"/>
                <a:gd name="T14" fmla="*/ 11 w 13"/>
                <a:gd name="T15" fmla="*/ 8 h 12"/>
                <a:gd name="T16" fmla="*/ 11 w 13"/>
                <a:gd name="T17" fmla="*/ 8 h 12"/>
                <a:gd name="T18" fmla="*/ 13 w 13"/>
                <a:gd name="T19" fmla="*/ 6 h 12"/>
                <a:gd name="T20" fmla="*/ 13 w 13"/>
                <a:gd name="T21" fmla="*/ 6 h 12"/>
                <a:gd name="T22" fmla="*/ 13 w 13"/>
                <a:gd name="T23" fmla="*/ 4 h 12"/>
                <a:gd name="T24" fmla="*/ 11 w 13"/>
                <a:gd name="T25" fmla="*/ 4 h 12"/>
                <a:gd name="T26" fmla="*/ 11 w 13"/>
                <a:gd name="T27" fmla="*/ 2 h 12"/>
                <a:gd name="T28" fmla="*/ 11 w 13"/>
                <a:gd name="T29" fmla="*/ 2 h 12"/>
                <a:gd name="T30" fmla="*/ 11 w 13"/>
                <a:gd name="T31" fmla="*/ 0 h 12"/>
                <a:gd name="T32" fmla="*/ 10 w 13"/>
                <a:gd name="T33" fmla="*/ 0 h 12"/>
                <a:gd name="T34" fmla="*/ 10 w 13"/>
                <a:gd name="T35" fmla="*/ 0 h 12"/>
                <a:gd name="T36" fmla="*/ 8 w 13"/>
                <a:gd name="T37" fmla="*/ 0 h 12"/>
                <a:gd name="T38" fmla="*/ 8 w 13"/>
                <a:gd name="T39" fmla="*/ 0 h 12"/>
                <a:gd name="T40" fmla="*/ 6 w 13"/>
                <a:gd name="T41" fmla="*/ 0 h 12"/>
                <a:gd name="T42" fmla="*/ 6 w 13"/>
                <a:gd name="T43" fmla="*/ 0 h 12"/>
                <a:gd name="T44" fmla="*/ 4 w 13"/>
                <a:gd name="T45" fmla="*/ 0 h 12"/>
                <a:gd name="T46" fmla="*/ 4 w 13"/>
                <a:gd name="T47" fmla="*/ 0 h 12"/>
                <a:gd name="T48" fmla="*/ 4 w 13"/>
                <a:gd name="T49" fmla="*/ 0 h 12"/>
                <a:gd name="T50" fmla="*/ 2 w 13"/>
                <a:gd name="T51" fmla="*/ 0 h 12"/>
                <a:gd name="T52" fmla="*/ 2 w 13"/>
                <a:gd name="T53" fmla="*/ 2 h 12"/>
                <a:gd name="T54" fmla="*/ 2 w 13"/>
                <a:gd name="T55" fmla="*/ 2 h 12"/>
                <a:gd name="T56" fmla="*/ 2 w 13"/>
                <a:gd name="T57" fmla="*/ 4 h 12"/>
                <a:gd name="T58" fmla="*/ 0 w 13"/>
                <a:gd name="T59" fmla="*/ 4 h 12"/>
                <a:gd name="T60" fmla="*/ 0 w 13"/>
                <a:gd name="T61" fmla="*/ 6 h 12"/>
                <a:gd name="T62" fmla="*/ 0 w 13"/>
                <a:gd name="T63" fmla="*/ 6 h 12"/>
                <a:gd name="T64" fmla="*/ 2 w 13"/>
                <a:gd name="T65" fmla="*/ 8 h 12"/>
                <a:gd name="T66" fmla="*/ 2 w 13"/>
                <a:gd name="T67" fmla="*/ 8 h 12"/>
                <a:gd name="T68" fmla="*/ 2 w 13"/>
                <a:gd name="T69" fmla="*/ 10 h 12"/>
                <a:gd name="T70" fmla="*/ 2 w 13"/>
                <a:gd name="T71" fmla="*/ 10 h 12"/>
                <a:gd name="T72" fmla="*/ 4 w 13"/>
                <a:gd name="T73" fmla="*/ 10 h 12"/>
                <a:gd name="T74" fmla="*/ 4 w 13"/>
                <a:gd name="T75" fmla="*/ 10 h 12"/>
                <a:gd name="T76" fmla="*/ 4 w 13"/>
                <a:gd name="T77" fmla="*/ 12 h 12"/>
                <a:gd name="T78" fmla="*/ 6 w 13"/>
                <a:gd name="T79" fmla="*/ 12 h 12"/>
                <a:gd name="T80" fmla="*/ 6 w 13"/>
                <a:gd name="T81" fmla="*/ 12 h 12"/>
                <a:gd name="T82" fmla="*/ 6 w 13"/>
                <a:gd name="T83" fmla="*/ 12 h 12"/>
                <a:gd name="T84" fmla="*/ 6 w 13"/>
                <a:gd name="T8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" h="12">
                  <a:moveTo>
                    <a:pt x="6" y="10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6645" name="Freeform 1253"/>
            <p:cNvSpPr>
              <a:spLocks noChangeAspect="1"/>
            </p:cNvSpPr>
            <p:nvPr/>
          </p:nvSpPr>
          <p:spPr bwMode="auto">
            <a:xfrm>
              <a:off x="2654" y="1463"/>
              <a:ext cx="11" cy="12"/>
            </a:xfrm>
            <a:custGeom>
              <a:avLst/>
              <a:gdLst>
                <a:gd name="T0" fmla="*/ 6 w 11"/>
                <a:gd name="T1" fmla="*/ 10 h 12"/>
                <a:gd name="T2" fmla="*/ 8 w 11"/>
                <a:gd name="T3" fmla="*/ 12 h 12"/>
                <a:gd name="T4" fmla="*/ 8 w 11"/>
                <a:gd name="T5" fmla="*/ 12 h 12"/>
                <a:gd name="T6" fmla="*/ 9 w 11"/>
                <a:gd name="T7" fmla="*/ 10 h 12"/>
                <a:gd name="T8" fmla="*/ 9 w 11"/>
                <a:gd name="T9" fmla="*/ 10 h 12"/>
                <a:gd name="T10" fmla="*/ 9 w 11"/>
                <a:gd name="T11" fmla="*/ 10 h 12"/>
                <a:gd name="T12" fmla="*/ 11 w 11"/>
                <a:gd name="T13" fmla="*/ 10 h 12"/>
                <a:gd name="T14" fmla="*/ 11 w 11"/>
                <a:gd name="T15" fmla="*/ 8 h 12"/>
                <a:gd name="T16" fmla="*/ 11 w 11"/>
                <a:gd name="T17" fmla="*/ 8 h 12"/>
                <a:gd name="T18" fmla="*/ 11 w 11"/>
                <a:gd name="T19" fmla="*/ 6 h 12"/>
                <a:gd name="T20" fmla="*/ 11 w 11"/>
                <a:gd name="T21" fmla="*/ 6 h 12"/>
                <a:gd name="T22" fmla="*/ 11 w 11"/>
                <a:gd name="T23" fmla="*/ 4 h 12"/>
                <a:gd name="T24" fmla="*/ 11 w 11"/>
                <a:gd name="T25" fmla="*/ 4 h 12"/>
                <a:gd name="T26" fmla="*/ 11 w 11"/>
                <a:gd name="T27" fmla="*/ 2 h 12"/>
                <a:gd name="T28" fmla="*/ 11 w 11"/>
                <a:gd name="T29" fmla="*/ 2 h 12"/>
                <a:gd name="T30" fmla="*/ 9 w 11"/>
                <a:gd name="T31" fmla="*/ 0 h 12"/>
                <a:gd name="T32" fmla="*/ 9 w 11"/>
                <a:gd name="T33" fmla="*/ 0 h 12"/>
                <a:gd name="T34" fmla="*/ 9 w 11"/>
                <a:gd name="T35" fmla="*/ 0 h 12"/>
                <a:gd name="T36" fmla="*/ 8 w 11"/>
                <a:gd name="T37" fmla="*/ 0 h 12"/>
                <a:gd name="T38" fmla="*/ 8 w 11"/>
                <a:gd name="T39" fmla="*/ 0 h 12"/>
                <a:gd name="T40" fmla="*/ 6 w 11"/>
                <a:gd name="T41" fmla="*/ 0 h 12"/>
                <a:gd name="T42" fmla="*/ 6 w 11"/>
                <a:gd name="T43" fmla="*/ 0 h 12"/>
                <a:gd name="T44" fmla="*/ 4 w 11"/>
                <a:gd name="T45" fmla="*/ 0 h 12"/>
                <a:gd name="T46" fmla="*/ 4 w 11"/>
                <a:gd name="T47" fmla="*/ 0 h 12"/>
                <a:gd name="T48" fmla="*/ 2 w 11"/>
                <a:gd name="T49" fmla="*/ 0 h 12"/>
                <a:gd name="T50" fmla="*/ 2 w 11"/>
                <a:gd name="T51" fmla="*/ 0 h 12"/>
                <a:gd name="T52" fmla="*/ 2 w 11"/>
                <a:gd name="T53" fmla="*/ 2 h 12"/>
                <a:gd name="T54" fmla="*/ 0 w 11"/>
                <a:gd name="T55" fmla="*/ 2 h 12"/>
                <a:gd name="T56" fmla="*/ 0 w 11"/>
                <a:gd name="T57" fmla="*/ 4 h 12"/>
                <a:gd name="T58" fmla="*/ 0 w 11"/>
                <a:gd name="T59" fmla="*/ 4 h 12"/>
                <a:gd name="T60" fmla="*/ 0 w 11"/>
                <a:gd name="T61" fmla="*/ 6 h 12"/>
                <a:gd name="T62" fmla="*/ 0 w 11"/>
                <a:gd name="T63" fmla="*/ 6 h 12"/>
                <a:gd name="T64" fmla="*/ 0 w 11"/>
                <a:gd name="T65" fmla="*/ 8 h 12"/>
                <a:gd name="T66" fmla="*/ 0 w 11"/>
                <a:gd name="T67" fmla="*/ 8 h 12"/>
                <a:gd name="T68" fmla="*/ 2 w 11"/>
                <a:gd name="T69" fmla="*/ 10 h 12"/>
                <a:gd name="T70" fmla="*/ 2 w 11"/>
                <a:gd name="T71" fmla="*/ 10 h 12"/>
                <a:gd name="T72" fmla="*/ 2 w 11"/>
                <a:gd name="T73" fmla="*/ 10 h 12"/>
                <a:gd name="T74" fmla="*/ 4 w 11"/>
                <a:gd name="T75" fmla="*/ 10 h 12"/>
                <a:gd name="T76" fmla="*/ 4 w 11"/>
                <a:gd name="T77" fmla="*/ 12 h 12"/>
                <a:gd name="T78" fmla="*/ 6 w 11"/>
                <a:gd name="T79" fmla="*/ 12 h 12"/>
                <a:gd name="T80" fmla="*/ 6 w 11"/>
                <a:gd name="T81" fmla="*/ 12 h 12"/>
                <a:gd name="T82" fmla="*/ 6 w 11"/>
                <a:gd name="T83" fmla="*/ 12 h 12"/>
                <a:gd name="T84" fmla="*/ 6 w 11"/>
                <a:gd name="T8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12">
                  <a:moveTo>
                    <a:pt x="6" y="10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6646" name="Freeform 1254"/>
            <p:cNvSpPr>
              <a:spLocks noChangeAspect="1"/>
            </p:cNvSpPr>
            <p:nvPr/>
          </p:nvSpPr>
          <p:spPr bwMode="auto">
            <a:xfrm>
              <a:off x="2694" y="1463"/>
              <a:ext cx="12" cy="12"/>
            </a:xfrm>
            <a:custGeom>
              <a:avLst/>
              <a:gdLst>
                <a:gd name="T0" fmla="*/ 6 w 12"/>
                <a:gd name="T1" fmla="*/ 10 h 12"/>
                <a:gd name="T2" fmla="*/ 8 w 12"/>
                <a:gd name="T3" fmla="*/ 12 h 12"/>
                <a:gd name="T4" fmla="*/ 8 w 12"/>
                <a:gd name="T5" fmla="*/ 12 h 12"/>
                <a:gd name="T6" fmla="*/ 10 w 12"/>
                <a:gd name="T7" fmla="*/ 10 h 12"/>
                <a:gd name="T8" fmla="*/ 10 w 12"/>
                <a:gd name="T9" fmla="*/ 10 h 12"/>
                <a:gd name="T10" fmla="*/ 10 w 12"/>
                <a:gd name="T11" fmla="*/ 10 h 12"/>
                <a:gd name="T12" fmla="*/ 12 w 12"/>
                <a:gd name="T13" fmla="*/ 10 h 12"/>
                <a:gd name="T14" fmla="*/ 12 w 12"/>
                <a:gd name="T15" fmla="*/ 8 h 12"/>
                <a:gd name="T16" fmla="*/ 12 w 12"/>
                <a:gd name="T17" fmla="*/ 8 h 12"/>
                <a:gd name="T18" fmla="*/ 12 w 12"/>
                <a:gd name="T19" fmla="*/ 6 h 12"/>
                <a:gd name="T20" fmla="*/ 12 w 12"/>
                <a:gd name="T21" fmla="*/ 6 h 12"/>
                <a:gd name="T22" fmla="*/ 12 w 12"/>
                <a:gd name="T23" fmla="*/ 4 h 12"/>
                <a:gd name="T24" fmla="*/ 12 w 12"/>
                <a:gd name="T25" fmla="*/ 4 h 12"/>
                <a:gd name="T26" fmla="*/ 12 w 12"/>
                <a:gd name="T27" fmla="*/ 2 h 12"/>
                <a:gd name="T28" fmla="*/ 12 w 12"/>
                <a:gd name="T29" fmla="*/ 2 h 12"/>
                <a:gd name="T30" fmla="*/ 10 w 12"/>
                <a:gd name="T31" fmla="*/ 0 h 12"/>
                <a:gd name="T32" fmla="*/ 10 w 12"/>
                <a:gd name="T33" fmla="*/ 0 h 12"/>
                <a:gd name="T34" fmla="*/ 10 w 12"/>
                <a:gd name="T35" fmla="*/ 0 h 12"/>
                <a:gd name="T36" fmla="*/ 8 w 12"/>
                <a:gd name="T37" fmla="*/ 0 h 12"/>
                <a:gd name="T38" fmla="*/ 8 w 12"/>
                <a:gd name="T39" fmla="*/ 0 h 12"/>
                <a:gd name="T40" fmla="*/ 6 w 12"/>
                <a:gd name="T41" fmla="*/ 0 h 12"/>
                <a:gd name="T42" fmla="*/ 6 w 12"/>
                <a:gd name="T43" fmla="*/ 0 h 12"/>
                <a:gd name="T44" fmla="*/ 4 w 12"/>
                <a:gd name="T45" fmla="*/ 0 h 12"/>
                <a:gd name="T46" fmla="*/ 4 w 12"/>
                <a:gd name="T47" fmla="*/ 0 h 12"/>
                <a:gd name="T48" fmla="*/ 2 w 12"/>
                <a:gd name="T49" fmla="*/ 0 h 12"/>
                <a:gd name="T50" fmla="*/ 2 w 12"/>
                <a:gd name="T51" fmla="*/ 0 h 12"/>
                <a:gd name="T52" fmla="*/ 2 w 12"/>
                <a:gd name="T53" fmla="*/ 2 h 12"/>
                <a:gd name="T54" fmla="*/ 0 w 12"/>
                <a:gd name="T55" fmla="*/ 2 h 12"/>
                <a:gd name="T56" fmla="*/ 0 w 12"/>
                <a:gd name="T57" fmla="*/ 4 h 12"/>
                <a:gd name="T58" fmla="*/ 0 w 12"/>
                <a:gd name="T59" fmla="*/ 4 h 12"/>
                <a:gd name="T60" fmla="*/ 0 w 12"/>
                <a:gd name="T61" fmla="*/ 6 h 12"/>
                <a:gd name="T62" fmla="*/ 0 w 12"/>
                <a:gd name="T63" fmla="*/ 6 h 12"/>
                <a:gd name="T64" fmla="*/ 0 w 12"/>
                <a:gd name="T65" fmla="*/ 8 h 12"/>
                <a:gd name="T66" fmla="*/ 0 w 12"/>
                <a:gd name="T67" fmla="*/ 8 h 12"/>
                <a:gd name="T68" fmla="*/ 2 w 12"/>
                <a:gd name="T69" fmla="*/ 10 h 12"/>
                <a:gd name="T70" fmla="*/ 2 w 12"/>
                <a:gd name="T71" fmla="*/ 10 h 12"/>
                <a:gd name="T72" fmla="*/ 2 w 12"/>
                <a:gd name="T73" fmla="*/ 10 h 12"/>
                <a:gd name="T74" fmla="*/ 4 w 12"/>
                <a:gd name="T75" fmla="*/ 10 h 12"/>
                <a:gd name="T76" fmla="*/ 4 w 12"/>
                <a:gd name="T77" fmla="*/ 12 h 12"/>
                <a:gd name="T78" fmla="*/ 6 w 12"/>
                <a:gd name="T79" fmla="*/ 12 h 12"/>
                <a:gd name="T80" fmla="*/ 6 w 12"/>
                <a:gd name="T81" fmla="*/ 12 h 12"/>
                <a:gd name="T82" fmla="*/ 6 w 12"/>
                <a:gd name="T83" fmla="*/ 12 h 12"/>
                <a:gd name="T84" fmla="*/ 6 w 12"/>
                <a:gd name="T8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12">
                  <a:moveTo>
                    <a:pt x="6" y="10"/>
                  </a:move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6647" name="Freeform 1255"/>
            <p:cNvSpPr>
              <a:spLocks noChangeAspect="1"/>
            </p:cNvSpPr>
            <p:nvPr/>
          </p:nvSpPr>
          <p:spPr bwMode="auto">
            <a:xfrm>
              <a:off x="2614" y="1463"/>
              <a:ext cx="13" cy="12"/>
            </a:xfrm>
            <a:custGeom>
              <a:avLst/>
              <a:gdLst>
                <a:gd name="T0" fmla="*/ 5 w 13"/>
                <a:gd name="T1" fmla="*/ 10 h 12"/>
                <a:gd name="T2" fmla="*/ 7 w 13"/>
                <a:gd name="T3" fmla="*/ 12 h 12"/>
                <a:gd name="T4" fmla="*/ 7 w 13"/>
                <a:gd name="T5" fmla="*/ 12 h 12"/>
                <a:gd name="T6" fmla="*/ 9 w 13"/>
                <a:gd name="T7" fmla="*/ 10 h 12"/>
                <a:gd name="T8" fmla="*/ 9 w 13"/>
                <a:gd name="T9" fmla="*/ 10 h 12"/>
                <a:gd name="T10" fmla="*/ 11 w 13"/>
                <a:gd name="T11" fmla="*/ 10 h 12"/>
                <a:gd name="T12" fmla="*/ 11 w 13"/>
                <a:gd name="T13" fmla="*/ 10 h 12"/>
                <a:gd name="T14" fmla="*/ 11 w 13"/>
                <a:gd name="T15" fmla="*/ 8 h 12"/>
                <a:gd name="T16" fmla="*/ 11 w 13"/>
                <a:gd name="T17" fmla="*/ 8 h 12"/>
                <a:gd name="T18" fmla="*/ 11 w 13"/>
                <a:gd name="T19" fmla="*/ 6 h 12"/>
                <a:gd name="T20" fmla="*/ 13 w 13"/>
                <a:gd name="T21" fmla="*/ 6 h 12"/>
                <a:gd name="T22" fmla="*/ 11 w 13"/>
                <a:gd name="T23" fmla="*/ 4 h 12"/>
                <a:gd name="T24" fmla="*/ 11 w 13"/>
                <a:gd name="T25" fmla="*/ 4 h 12"/>
                <a:gd name="T26" fmla="*/ 11 w 13"/>
                <a:gd name="T27" fmla="*/ 2 h 12"/>
                <a:gd name="T28" fmla="*/ 11 w 13"/>
                <a:gd name="T29" fmla="*/ 2 h 12"/>
                <a:gd name="T30" fmla="*/ 11 w 13"/>
                <a:gd name="T31" fmla="*/ 0 h 12"/>
                <a:gd name="T32" fmla="*/ 9 w 13"/>
                <a:gd name="T33" fmla="*/ 0 h 12"/>
                <a:gd name="T34" fmla="*/ 9 w 13"/>
                <a:gd name="T35" fmla="*/ 0 h 12"/>
                <a:gd name="T36" fmla="*/ 7 w 13"/>
                <a:gd name="T37" fmla="*/ 0 h 12"/>
                <a:gd name="T38" fmla="*/ 7 w 13"/>
                <a:gd name="T39" fmla="*/ 0 h 12"/>
                <a:gd name="T40" fmla="*/ 5 w 13"/>
                <a:gd name="T41" fmla="*/ 0 h 12"/>
                <a:gd name="T42" fmla="*/ 5 w 13"/>
                <a:gd name="T43" fmla="*/ 0 h 12"/>
                <a:gd name="T44" fmla="*/ 3 w 13"/>
                <a:gd name="T45" fmla="*/ 0 h 12"/>
                <a:gd name="T46" fmla="*/ 3 w 13"/>
                <a:gd name="T47" fmla="*/ 0 h 12"/>
                <a:gd name="T48" fmla="*/ 3 w 13"/>
                <a:gd name="T49" fmla="*/ 0 h 12"/>
                <a:gd name="T50" fmla="*/ 2 w 13"/>
                <a:gd name="T51" fmla="*/ 0 h 12"/>
                <a:gd name="T52" fmla="*/ 2 w 13"/>
                <a:gd name="T53" fmla="*/ 2 h 12"/>
                <a:gd name="T54" fmla="*/ 2 w 13"/>
                <a:gd name="T55" fmla="*/ 2 h 12"/>
                <a:gd name="T56" fmla="*/ 0 w 13"/>
                <a:gd name="T57" fmla="*/ 4 h 12"/>
                <a:gd name="T58" fmla="*/ 0 w 13"/>
                <a:gd name="T59" fmla="*/ 4 h 12"/>
                <a:gd name="T60" fmla="*/ 0 w 13"/>
                <a:gd name="T61" fmla="*/ 6 h 12"/>
                <a:gd name="T62" fmla="*/ 0 w 13"/>
                <a:gd name="T63" fmla="*/ 6 h 12"/>
                <a:gd name="T64" fmla="*/ 0 w 13"/>
                <a:gd name="T65" fmla="*/ 8 h 12"/>
                <a:gd name="T66" fmla="*/ 2 w 13"/>
                <a:gd name="T67" fmla="*/ 8 h 12"/>
                <a:gd name="T68" fmla="*/ 2 w 13"/>
                <a:gd name="T69" fmla="*/ 10 h 12"/>
                <a:gd name="T70" fmla="*/ 2 w 13"/>
                <a:gd name="T71" fmla="*/ 10 h 12"/>
                <a:gd name="T72" fmla="*/ 3 w 13"/>
                <a:gd name="T73" fmla="*/ 10 h 12"/>
                <a:gd name="T74" fmla="*/ 3 w 13"/>
                <a:gd name="T75" fmla="*/ 10 h 12"/>
                <a:gd name="T76" fmla="*/ 3 w 13"/>
                <a:gd name="T77" fmla="*/ 12 h 12"/>
                <a:gd name="T78" fmla="*/ 5 w 13"/>
                <a:gd name="T79" fmla="*/ 12 h 12"/>
                <a:gd name="T80" fmla="*/ 5 w 13"/>
                <a:gd name="T81" fmla="*/ 12 h 12"/>
                <a:gd name="T82" fmla="*/ 5 w 13"/>
                <a:gd name="T83" fmla="*/ 12 h 12"/>
                <a:gd name="T84" fmla="*/ 5 w 13"/>
                <a:gd name="T8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" h="12">
                  <a:moveTo>
                    <a:pt x="5" y="10"/>
                  </a:moveTo>
                  <a:lnTo>
                    <a:pt x="7" y="12"/>
                  </a:lnTo>
                  <a:lnTo>
                    <a:pt x="7" y="12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36648" name="Text Box 1256"/>
          <p:cNvSpPr txBox="1">
            <a:spLocks noChangeArrowheads="1"/>
          </p:cNvSpPr>
          <p:nvPr/>
        </p:nvSpPr>
        <p:spPr bwMode="auto">
          <a:xfrm>
            <a:off x="419100" y="736600"/>
            <a:ext cx="419100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>
                <a:effectLst/>
              </a:rPr>
              <a:t>4K= 4096 blocks</a:t>
            </a:r>
          </a:p>
          <a:p>
            <a:pPr algn="l"/>
            <a:r>
              <a:rPr lang="en-US" sz="1500">
                <a:effectLst/>
              </a:rPr>
              <a:t>Each block =  four words =  16 bytes</a:t>
            </a:r>
          </a:p>
          <a:p>
            <a:pPr algn="l"/>
            <a:endParaRPr lang="en-US" sz="1500">
              <a:effectLst/>
            </a:endParaRPr>
          </a:p>
          <a:p>
            <a:pPr algn="l"/>
            <a:r>
              <a:rPr lang="en-US" sz="1200">
                <a:effectLst/>
              </a:rPr>
              <a:t>Can cache up to</a:t>
            </a:r>
          </a:p>
          <a:p>
            <a:pPr algn="l"/>
            <a:r>
              <a:rPr lang="en-US" sz="1200">
                <a:effectLst/>
              </a:rPr>
              <a:t>2</a:t>
            </a:r>
            <a:r>
              <a:rPr lang="en-US" sz="1200" baseline="30000">
                <a:effectLst/>
              </a:rPr>
              <a:t>32</a:t>
            </a:r>
            <a:r>
              <a:rPr lang="en-US" sz="1200">
                <a:effectLst/>
              </a:rPr>
              <a:t> bytes =  4 GB</a:t>
            </a:r>
          </a:p>
          <a:p>
            <a:pPr algn="l"/>
            <a:r>
              <a:rPr lang="en-US" sz="1200">
                <a:effectLst/>
              </a:rPr>
              <a:t>of memory</a:t>
            </a:r>
          </a:p>
          <a:p>
            <a:pPr algn="l"/>
            <a:endParaRPr lang="en-US" sz="1600">
              <a:effectLst/>
            </a:endParaRPr>
          </a:p>
        </p:txBody>
      </p:sp>
      <p:sp>
        <p:nvSpPr>
          <p:cNvPr id="2236649" name="Text Box 1257"/>
          <p:cNvSpPr txBox="1">
            <a:spLocks noChangeArrowheads="1"/>
          </p:cNvSpPr>
          <p:nvPr/>
        </p:nvSpPr>
        <p:spPr bwMode="auto">
          <a:xfrm>
            <a:off x="552450" y="5824538"/>
            <a:ext cx="815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>
                <a:effectLst/>
              </a:rPr>
              <a:t>Mapping Function:     Cache Block frame number  =  (Block address) MOD (4096)</a:t>
            </a:r>
          </a:p>
          <a:p>
            <a:pPr algn="l"/>
            <a:r>
              <a:rPr lang="en-US" sz="1700">
                <a:effectLst/>
              </a:rPr>
              <a:t>Larger blocks take better advantage of spatial locality</a:t>
            </a:r>
          </a:p>
        </p:txBody>
      </p:sp>
      <p:sp>
        <p:nvSpPr>
          <p:cNvPr id="2236650" name="Line 1258"/>
          <p:cNvSpPr>
            <a:spLocks noChangeShapeType="1"/>
          </p:cNvSpPr>
          <p:nvPr/>
        </p:nvSpPr>
        <p:spPr bwMode="auto">
          <a:xfrm flipV="1">
            <a:off x="4724400" y="876300"/>
            <a:ext cx="1447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6651" name="Line 1259"/>
          <p:cNvSpPr>
            <a:spLocks noChangeShapeType="1"/>
          </p:cNvSpPr>
          <p:nvPr/>
        </p:nvSpPr>
        <p:spPr bwMode="auto">
          <a:xfrm flipH="1" flipV="1">
            <a:off x="3124200" y="749300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6652" name="Text Box 1260"/>
          <p:cNvSpPr txBox="1">
            <a:spLocks noChangeArrowheads="1"/>
          </p:cNvSpPr>
          <p:nvPr/>
        </p:nvSpPr>
        <p:spPr bwMode="auto">
          <a:xfrm>
            <a:off x="6232525" y="658813"/>
            <a:ext cx="1117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effectLst/>
              </a:rPr>
              <a:t>Index field</a:t>
            </a:r>
            <a:endParaRPr lang="en-US" sz="2000">
              <a:effectLst/>
            </a:endParaRPr>
          </a:p>
        </p:txBody>
      </p:sp>
      <p:sp>
        <p:nvSpPr>
          <p:cNvPr id="2236653" name="Text Box 1261"/>
          <p:cNvSpPr txBox="1">
            <a:spLocks noChangeArrowheads="1"/>
          </p:cNvSpPr>
          <p:nvPr/>
        </p:nvSpPr>
        <p:spPr bwMode="auto">
          <a:xfrm>
            <a:off x="2209800" y="520700"/>
            <a:ext cx="10604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500">
                <a:effectLst/>
              </a:rPr>
              <a:t>Tag field</a:t>
            </a:r>
            <a:endParaRPr lang="en-US" sz="2000">
              <a:effectLst/>
            </a:endParaRPr>
          </a:p>
        </p:txBody>
      </p:sp>
      <p:sp>
        <p:nvSpPr>
          <p:cNvPr id="2236654" name="Line 1262"/>
          <p:cNvSpPr>
            <a:spLocks noChangeShapeType="1"/>
          </p:cNvSpPr>
          <p:nvPr/>
        </p:nvSpPr>
        <p:spPr bwMode="auto">
          <a:xfrm>
            <a:off x="6858000" y="15113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6655" name="Text Box 1263"/>
          <p:cNvSpPr txBox="1">
            <a:spLocks noChangeArrowheads="1"/>
          </p:cNvSpPr>
          <p:nvPr/>
        </p:nvSpPr>
        <p:spPr bwMode="auto">
          <a:xfrm>
            <a:off x="6096000" y="12065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>
                <a:effectLst/>
              </a:rPr>
              <a:t>Word select</a:t>
            </a:r>
            <a:endParaRPr lang="en-US" sz="2000">
              <a:effectLst/>
            </a:endParaRPr>
          </a:p>
        </p:txBody>
      </p:sp>
      <p:grpSp>
        <p:nvGrpSpPr>
          <p:cNvPr id="2236656" name="Group 1264"/>
          <p:cNvGrpSpPr>
            <a:grpSpLocks/>
          </p:cNvGrpSpPr>
          <p:nvPr/>
        </p:nvGrpSpPr>
        <p:grpSpPr bwMode="auto">
          <a:xfrm>
            <a:off x="5240338" y="5321300"/>
            <a:ext cx="3217862" cy="471488"/>
            <a:chOff x="1488" y="3352"/>
            <a:chExt cx="2027" cy="297"/>
          </a:xfrm>
        </p:grpSpPr>
        <p:sp>
          <p:nvSpPr>
            <p:cNvPr id="2236657" name="Rectangle 1265"/>
            <p:cNvSpPr>
              <a:spLocks noChangeAspect="1" noChangeArrowheads="1"/>
            </p:cNvSpPr>
            <p:nvPr/>
          </p:nvSpPr>
          <p:spPr bwMode="auto">
            <a:xfrm>
              <a:off x="1491" y="3366"/>
              <a:ext cx="202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6658" name="Rectangle 1266"/>
            <p:cNvSpPr>
              <a:spLocks noChangeAspect="1" noChangeArrowheads="1"/>
            </p:cNvSpPr>
            <p:nvPr/>
          </p:nvSpPr>
          <p:spPr bwMode="auto">
            <a:xfrm>
              <a:off x="1493" y="3368"/>
              <a:ext cx="1441" cy="146"/>
            </a:xfrm>
            <a:prstGeom prst="rect">
              <a:avLst/>
            </a:prstGeom>
            <a:solidFill>
              <a:srgbClr val="79DB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6659" name="Rectangle 1267"/>
            <p:cNvSpPr>
              <a:spLocks noChangeAspect="1" noChangeArrowheads="1"/>
            </p:cNvSpPr>
            <p:nvPr/>
          </p:nvSpPr>
          <p:spPr bwMode="auto">
            <a:xfrm>
              <a:off x="1491" y="3503"/>
              <a:ext cx="774" cy="141"/>
            </a:xfrm>
            <a:prstGeom prst="rect">
              <a:avLst/>
            </a:prstGeom>
            <a:solidFill>
              <a:srgbClr val="F26DD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6660" name="Rectangle 1268"/>
            <p:cNvSpPr>
              <a:spLocks noChangeAspect="1" noChangeArrowheads="1"/>
            </p:cNvSpPr>
            <p:nvPr/>
          </p:nvSpPr>
          <p:spPr bwMode="auto">
            <a:xfrm>
              <a:off x="1725" y="3352"/>
              <a:ext cx="12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sz="1000">
                  <a:effectLst/>
                </a:rPr>
                <a:t>Block Address  =  28 bits </a:t>
              </a:r>
            </a:p>
          </p:txBody>
        </p:sp>
        <p:sp>
          <p:nvSpPr>
            <p:cNvPr id="2236661" name="Rectangle 1269"/>
            <p:cNvSpPr>
              <a:spLocks noChangeAspect="1" noChangeArrowheads="1"/>
            </p:cNvSpPr>
            <p:nvPr/>
          </p:nvSpPr>
          <p:spPr bwMode="auto">
            <a:xfrm>
              <a:off x="1488" y="3494"/>
              <a:ext cx="59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000">
                  <a:effectLst/>
                </a:rPr>
                <a:t>Tag  =  16 bits</a:t>
              </a:r>
              <a:endParaRPr lang="en-US" sz="1000" b="0">
                <a:effectLst/>
              </a:endParaRPr>
            </a:p>
          </p:txBody>
        </p:sp>
        <p:sp>
          <p:nvSpPr>
            <p:cNvPr id="2236662" name="Rectangle 1270"/>
            <p:cNvSpPr>
              <a:spLocks noChangeAspect="1" noChangeArrowheads="1"/>
            </p:cNvSpPr>
            <p:nvPr/>
          </p:nvSpPr>
          <p:spPr bwMode="auto">
            <a:xfrm>
              <a:off x="2120" y="3503"/>
              <a:ext cx="826" cy="14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6663" name="Rectangle 1271"/>
            <p:cNvSpPr>
              <a:spLocks noChangeAspect="1" noChangeArrowheads="1"/>
            </p:cNvSpPr>
            <p:nvPr/>
          </p:nvSpPr>
          <p:spPr bwMode="auto">
            <a:xfrm>
              <a:off x="2181" y="3490"/>
              <a:ext cx="64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000">
                  <a:effectLst/>
                </a:rPr>
                <a:t>Index  = 12 bits</a:t>
              </a:r>
              <a:endParaRPr lang="en-US" b="0">
                <a:effectLst/>
              </a:endParaRPr>
            </a:p>
          </p:txBody>
        </p:sp>
        <p:sp>
          <p:nvSpPr>
            <p:cNvPr id="2236664" name="Rectangle 1272"/>
            <p:cNvSpPr>
              <a:spLocks noChangeAspect="1" noChangeArrowheads="1"/>
            </p:cNvSpPr>
            <p:nvPr/>
          </p:nvSpPr>
          <p:spPr bwMode="auto">
            <a:xfrm>
              <a:off x="2940" y="3373"/>
              <a:ext cx="572" cy="276"/>
            </a:xfrm>
            <a:prstGeom prst="rect">
              <a:avLst/>
            </a:prstGeom>
            <a:solidFill>
              <a:srgbClr val="FA8B6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>
                  <a:effectLst/>
                </a:rPr>
                <a:t> </a:t>
              </a:r>
              <a:r>
                <a:rPr lang="en-US" sz="1000">
                  <a:effectLst/>
                </a:rPr>
                <a:t>Block offset </a:t>
              </a:r>
            </a:p>
            <a:p>
              <a:pPr algn="l"/>
              <a:r>
                <a:rPr lang="en-US" sz="1000">
                  <a:effectLst/>
                </a:rPr>
                <a:t>   =  4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5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B3AFB-23D0-44AB-BEB3-72DD1770982B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2237442" name="Group 2"/>
          <p:cNvGrpSpPr>
            <a:grpSpLocks noChangeAspect="1"/>
          </p:cNvGrpSpPr>
          <p:nvPr/>
        </p:nvGrpSpPr>
        <p:grpSpPr bwMode="auto">
          <a:xfrm>
            <a:off x="1406525" y="1196975"/>
            <a:ext cx="6061075" cy="4899025"/>
            <a:chOff x="1515" y="683"/>
            <a:chExt cx="2729" cy="2206"/>
          </a:xfrm>
        </p:grpSpPr>
        <p:grpSp>
          <p:nvGrpSpPr>
            <p:cNvPr id="2237443" name="Group 3"/>
            <p:cNvGrpSpPr>
              <a:grpSpLocks noChangeAspect="1"/>
            </p:cNvGrpSpPr>
            <p:nvPr/>
          </p:nvGrpSpPr>
          <p:grpSpPr bwMode="auto">
            <a:xfrm>
              <a:off x="1515" y="878"/>
              <a:ext cx="2729" cy="2011"/>
              <a:chOff x="1515" y="878"/>
              <a:chExt cx="2729" cy="2011"/>
            </a:xfrm>
          </p:grpSpPr>
          <p:sp>
            <p:nvSpPr>
              <p:cNvPr id="2237444" name="Freeform 4"/>
              <p:cNvSpPr>
                <a:spLocks noChangeAspect="1"/>
              </p:cNvSpPr>
              <p:nvPr/>
            </p:nvSpPr>
            <p:spPr bwMode="auto">
              <a:xfrm>
                <a:off x="1515" y="2781"/>
                <a:ext cx="2729" cy="108"/>
              </a:xfrm>
              <a:custGeom>
                <a:avLst/>
                <a:gdLst>
                  <a:gd name="T0" fmla="*/ 2729 w 2729"/>
                  <a:gd name="T1" fmla="*/ 108 h 108"/>
                  <a:gd name="T2" fmla="*/ 2729 w 2729"/>
                  <a:gd name="T3" fmla="*/ 0 h 108"/>
                  <a:gd name="T4" fmla="*/ 0 w 2729"/>
                  <a:gd name="T5" fmla="*/ 0 h 108"/>
                  <a:gd name="T6" fmla="*/ 0 w 2729"/>
                  <a:gd name="T7" fmla="*/ 108 h 108"/>
                  <a:gd name="T8" fmla="*/ 2729 w 2729"/>
                  <a:gd name="T9" fmla="*/ 108 h 108"/>
                  <a:gd name="T10" fmla="*/ 2729 w 2729"/>
                  <a:gd name="T11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29" h="108">
                    <a:moveTo>
                      <a:pt x="2729" y="108"/>
                    </a:moveTo>
                    <a:lnTo>
                      <a:pt x="2729" y="0"/>
                    </a:lnTo>
                    <a:lnTo>
                      <a:pt x="0" y="0"/>
                    </a:lnTo>
                    <a:lnTo>
                      <a:pt x="0" y="108"/>
                    </a:lnTo>
                    <a:lnTo>
                      <a:pt x="2729" y="108"/>
                    </a:lnTo>
                    <a:lnTo>
                      <a:pt x="2729" y="10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45" name="Line 5"/>
              <p:cNvSpPr>
                <a:spLocks noChangeAspect="1" noChangeShapeType="1"/>
              </p:cNvSpPr>
              <p:nvPr/>
            </p:nvSpPr>
            <p:spPr bwMode="auto">
              <a:xfrm>
                <a:off x="4072" y="2779"/>
                <a:ext cx="2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46" name="Line 6"/>
              <p:cNvSpPr>
                <a:spLocks noChangeAspect="1" noChangeShapeType="1"/>
              </p:cNvSpPr>
              <p:nvPr/>
            </p:nvSpPr>
            <p:spPr bwMode="auto">
              <a:xfrm>
                <a:off x="3902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47" name="Line 7"/>
              <p:cNvSpPr>
                <a:spLocks noChangeAspect="1" noChangeShapeType="1"/>
              </p:cNvSpPr>
              <p:nvPr/>
            </p:nvSpPr>
            <p:spPr bwMode="auto">
              <a:xfrm>
                <a:off x="3731" y="2779"/>
                <a:ext cx="2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48" name="Line 8"/>
              <p:cNvSpPr>
                <a:spLocks noChangeAspect="1" noChangeShapeType="1"/>
              </p:cNvSpPr>
              <p:nvPr/>
            </p:nvSpPr>
            <p:spPr bwMode="auto">
              <a:xfrm>
                <a:off x="3561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49" name="Line 9"/>
              <p:cNvSpPr>
                <a:spLocks noChangeAspect="1" noChangeShapeType="1"/>
              </p:cNvSpPr>
              <p:nvPr/>
            </p:nvSpPr>
            <p:spPr bwMode="auto">
              <a:xfrm>
                <a:off x="3390" y="2779"/>
                <a:ext cx="2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0" name="Line 10"/>
              <p:cNvSpPr>
                <a:spLocks noChangeAspect="1" noChangeShapeType="1"/>
              </p:cNvSpPr>
              <p:nvPr/>
            </p:nvSpPr>
            <p:spPr bwMode="auto">
              <a:xfrm>
                <a:off x="3220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1" name="Line 11"/>
              <p:cNvSpPr>
                <a:spLocks noChangeAspect="1" noChangeShapeType="1"/>
              </p:cNvSpPr>
              <p:nvPr/>
            </p:nvSpPr>
            <p:spPr bwMode="auto">
              <a:xfrm>
                <a:off x="3049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2" name="Line 12"/>
              <p:cNvSpPr>
                <a:spLocks noChangeAspect="1" noChangeShapeType="1"/>
              </p:cNvSpPr>
              <p:nvPr/>
            </p:nvSpPr>
            <p:spPr bwMode="auto">
              <a:xfrm>
                <a:off x="2879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3" name="Line 13"/>
              <p:cNvSpPr>
                <a:spLocks noChangeAspect="1" noChangeShapeType="1"/>
              </p:cNvSpPr>
              <p:nvPr/>
            </p:nvSpPr>
            <p:spPr bwMode="auto">
              <a:xfrm>
                <a:off x="2708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4" name="Line 14"/>
              <p:cNvSpPr>
                <a:spLocks noChangeAspect="1" noChangeShapeType="1"/>
              </p:cNvSpPr>
              <p:nvPr/>
            </p:nvSpPr>
            <p:spPr bwMode="auto">
              <a:xfrm>
                <a:off x="2538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5" name="Line 15"/>
              <p:cNvSpPr>
                <a:spLocks noChangeAspect="1" noChangeShapeType="1"/>
              </p:cNvSpPr>
              <p:nvPr/>
            </p:nvSpPr>
            <p:spPr bwMode="auto">
              <a:xfrm>
                <a:off x="2367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6" name="Line 16"/>
              <p:cNvSpPr>
                <a:spLocks noChangeAspect="1" noChangeShapeType="1"/>
              </p:cNvSpPr>
              <p:nvPr/>
            </p:nvSpPr>
            <p:spPr bwMode="auto">
              <a:xfrm>
                <a:off x="2197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7" name="Line 17"/>
              <p:cNvSpPr>
                <a:spLocks noChangeAspect="1" noChangeShapeType="1"/>
              </p:cNvSpPr>
              <p:nvPr/>
            </p:nvSpPr>
            <p:spPr bwMode="auto">
              <a:xfrm>
                <a:off x="2026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8" name="Line 18"/>
              <p:cNvSpPr>
                <a:spLocks noChangeAspect="1" noChangeShapeType="1"/>
              </p:cNvSpPr>
              <p:nvPr/>
            </p:nvSpPr>
            <p:spPr bwMode="auto">
              <a:xfrm>
                <a:off x="1856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59" name="Line 19"/>
              <p:cNvSpPr>
                <a:spLocks noChangeAspect="1" noChangeShapeType="1"/>
              </p:cNvSpPr>
              <p:nvPr/>
            </p:nvSpPr>
            <p:spPr bwMode="auto">
              <a:xfrm>
                <a:off x="1685" y="2779"/>
                <a:ext cx="1" cy="1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460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1549" y="2673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61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1589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62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624" y="2673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63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1704" y="2673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64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1750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65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1785" y="2673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66" name="Rectangle 26"/>
              <p:cNvSpPr>
                <a:spLocks noChangeAspect="1" noChangeArrowheads="1"/>
              </p:cNvSpPr>
              <p:nvPr/>
            </p:nvSpPr>
            <p:spPr bwMode="auto">
              <a:xfrm>
                <a:off x="1804" y="2673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67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1890" y="2673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68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1930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69" name="Rectangle 29"/>
              <p:cNvSpPr>
                <a:spLocks noChangeAspect="1" noChangeArrowheads="1"/>
              </p:cNvSpPr>
              <p:nvPr/>
            </p:nvSpPr>
            <p:spPr bwMode="auto">
              <a:xfrm>
                <a:off x="1965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0" name="Rectangle 30"/>
              <p:cNvSpPr>
                <a:spLocks noChangeAspect="1" noChangeArrowheads="1"/>
              </p:cNvSpPr>
              <p:nvPr/>
            </p:nvSpPr>
            <p:spPr bwMode="auto">
              <a:xfrm>
                <a:off x="2045" y="2673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1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2091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2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2128" y="2673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3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2145" y="2673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4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2233" y="2673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5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2271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6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2306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7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2386" y="2673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8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2432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79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2469" y="2673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0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2486" y="2673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1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2574" y="2673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2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2612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3" name="Rectangle 43"/>
              <p:cNvSpPr>
                <a:spLocks noChangeAspect="1" noChangeArrowheads="1"/>
              </p:cNvSpPr>
              <p:nvPr/>
            </p:nvSpPr>
            <p:spPr bwMode="auto">
              <a:xfrm>
                <a:off x="2649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4" name="Rectangle 44"/>
              <p:cNvSpPr>
                <a:spLocks noChangeAspect="1" noChangeArrowheads="1"/>
              </p:cNvSpPr>
              <p:nvPr/>
            </p:nvSpPr>
            <p:spPr bwMode="auto">
              <a:xfrm>
                <a:off x="2727" y="2673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5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2773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6" name="Rectangle 46"/>
              <p:cNvSpPr>
                <a:spLocks noChangeAspect="1" noChangeArrowheads="1"/>
              </p:cNvSpPr>
              <p:nvPr/>
            </p:nvSpPr>
            <p:spPr bwMode="auto">
              <a:xfrm>
                <a:off x="2810" y="2673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7" name="Rectangle 47"/>
              <p:cNvSpPr>
                <a:spLocks noChangeAspect="1" noChangeArrowheads="1"/>
              </p:cNvSpPr>
              <p:nvPr/>
            </p:nvSpPr>
            <p:spPr bwMode="auto">
              <a:xfrm>
                <a:off x="2827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8" name="Rectangle 48"/>
              <p:cNvSpPr>
                <a:spLocks noChangeAspect="1" noChangeArrowheads="1"/>
              </p:cNvSpPr>
              <p:nvPr/>
            </p:nvSpPr>
            <p:spPr bwMode="auto">
              <a:xfrm>
                <a:off x="2915" y="2673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89" name="Rectangle 49"/>
              <p:cNvSpPr>
                <a:spLocks noChangeAspect="1" noChangeArrowheads="1"/>
              </p:cNvSpPr>
              <p:nvPr/>
            </p:nvSpPr>
            <p:spPr bwMode="auto">
              <a:xfrm>
                <a:off x="2953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0" name="Rectangle 50"/>
              <p:cNvSpPr>
                <a:spLocks noChangeAspect="1" noChangeArrowheads="1"/>
              </p:cNvSpPr>
              <p:nvPr/>
            </p:nvSpPr>
            <p:spPr bwMode="auto">
              <a:xfrm>
                <a:off x="2990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1" name="Rectangle 51"/>
              <p:cNvSpPr>
                <a:spLocks noChangeAspect="1" noChangeArrowheads="1"/>
              </p:cNvSpPr>
              <p:nvPr/>
            </p:nvSpPr>
            <p:spPr bwMode="auto">
              <a:xfrm>
                <a:off x="3068" y="2673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2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3114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3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3151" y="2673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4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3168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5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3256" y="2673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6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3294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7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3331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8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3409" y="2673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499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3455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0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3492" y="2673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1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509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2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3597" y="2673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3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3635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4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3672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5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3752" y="2673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6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3798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7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3833" y="2673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8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3850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09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3938" y="2673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0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3978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1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4013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2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4093" y="2673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3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4139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4174" y="2673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4191" y="2673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2279" y="2554"/>
                <a:ext cx="31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2321" y="2554"/>
                <a:ext cx="1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2335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1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2371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h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2405" y="2554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2425" y="2554"/>
                <a:ext cx="1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-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2448" y="2554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w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2494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2530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y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2563" y="2554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2580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2610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2647" y="2554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29" name="Rectangle 89"/>
              <p:cNvSpPr>
                <a:spLocks noChangeAspect="1" noChangeArrowheads="1"/>
              </p:cNvSpPr>
              <p:nvPr/>
            </p:nvSpPr>
            <p:spPr bwMode="auto">
              <a:xfrm>
                <a:off x="2664" y="2554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0" name="Rectangle 90"/>
              <p:cNvSpPr>
                <a:spLocks noChangeAspect="1" noChangeArrowheads="1"/>
              </p:cNvSpPr>
              <p:nvPr/>
            </p:nvSpPr>
            <p:spPr bwMode="auto">
              <a:xfrm>
                <a:off x="2681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1" name="Rectangle 91"/>
              <p:cNvSpPr>
                <a:spLocks noChangeAspect="1" noChangeArrowheads="1"/>
              </p:cNvSpPr>
              <p:nvPr/>
            </p:nvSpPr>
            <p:spPr bwMode="auto">
              <a:xfrm>
                <a:off x="2718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2" name="Rectangle 92"/>
              <p:cNvSpPr>
                <a:spLocks noChangeAspect="1" noChangeArrowheads="1"/>
              </p:cNvSpPr>
              <p:nvPr/>
            </p:nvSpPr>
            <p:spPr bwMode="auto">
              <a:xfrm>
                <a:off x="2750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3" name="Rectangle 93"/>
              <p:cNvSpPr>
                <a:spLocks noChangeAspect="1" noChangeArrowheads="1"/>
              </p:cNvSpPr>
              <p:nvPr/>
            </p:nvSpPr>
            <p:spPr bwMode="auto">
              <a:xfrm>
                <a:off x="2781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4" name="Rectangle 94"/>
              <p:cNvSpPr>
                <a:spLocks noChangeAspect="1" noChangeArrowheads="1"/>
              </p:cNvSpPr>
              <p:nvPr/>
            </p:nvSpPr>
            <p:spPr bwMode="auto">
              <a:xfrm>
                <a:off x="2817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c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5" name="Rectangle 95"/>
              <p:cNvSpPr>
                <a:spLocks noChangeAspect="1" noChangeArrowheads="1"/>
              </p:cNvSpPr>
              <p:nvPr/>
            </p:nvSpPr>
            <p:spPr bwMode="auto">
              <a:xfrm>
                <a:off x="2850" y="2554"/>
                <a:ext cx="1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6" name="Rectangle 96"/>
              <p:cNvSpPr>
                <a:spLocks noChangeAspect="1" noChangeArrowheads="1"/>
              </p:cNvSpPr>
              <p:nvPr/>
            </p:nvSpPr>
            <p:spPr bwMode="auto">
              <a:xfrm>
                <a:off x="2863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7" name="Rectangle 97"/>
              <p:cNvSpPr>
                <a:spLocks noChangeAspect="1" noChangeArrowheads="1"/>
              </p:cNvSpPr>
              <p:nvPr/>
            </p:nvSpPr>
            <p:spPr bwMode="auto">
              <a:xfrm>
                <a:off x="2898" y="2554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8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2917" y="2554"/>
                <a:ext cx="1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39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2930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v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0" name="Rectangle 100"/>
              <p:cNvSpPr>
                <a:spLocks noChangeAspect="1" noChangeArrowheads="1"/>
              </p:cNvSpPr>
              <p:nvPr/>
            </p:nvSpPr>
            <p:spPr bwMode="auto">
              <a:xfrm>
                <a:off x="2963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1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2997" y="2554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2" name="Rectangle 102"/>
              <p:cNvSpPr>
                <a:spLocks noChangeAspect="1" noChangeArrowheads="1"/>
              </p:cNvSpPr>
              <p:nvPr/>
            </p:nvSpPr>
            <p:spPr bwMode="auto">
              <a:xfrm>
                <a:off x="3017" y="2554"/>
                <a:ext cx="1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(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3" name="Rectangle 103"/>
              <p:cNvSpPr>
                <a:spLocks noChangeAspect="1" noChangeArrowheads="1"/>
              </p:cNvSpPr>
              <p:nvPr/>
            </p:nvSpPr>
            <p:spPr bwMode="auto">
              <a:xfrm>
                <a:off x="3038" y="2554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f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4" name="Rectangle 104"/>
              <p:cNvSpPr>
                <a:spLocks noChangeAspect="1" noChangeArrowheads="1"/>
              </p:cNvSpPr>
              <p:nvPr/>
            </p:nvSpPr>
            <p:spPr bwMode="auto">
              <a:xfrm>
                <a:off x="3055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u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5" name="Rectangle 105"/>
              <p:cNvSpPr>
                <a:spLocks noChangeAspect="1" noChangeArrowheads="1"/>
              </p:cNvSpPr>
              <p:nvPr/>
            </p:nvSpPr>
            <p:spPr bwMode="auto">
              <a:xfrm>
                <a:off x="3089" y="2554"/>
                <a:ext cx="1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l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6" name="Rectangle 106"/>
              <p:cNvSpPr>
                <a:spLocks noChangeAspect="1" noChangeArrowheads="1"/>
              </p:cNvSpPr>
              <p:nvPr/>
            </p:nvSpPr>
            <p:spPr bwMode="auto">
              <a:xfrm>
                <a:off x="3105" y="2554"/>
                <a:ext cx="1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l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7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3118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y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8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3151" y="2554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49" name="Rectangle 109"/>
              <p:cNvSpPr>
                <a:spLocks noChangeAspect="1" noChangeArrowheads="1"/>
              </p:cNvSpPr>
              <p:nvPr/>
            </p:nvSpPr>
            <p:spPr bwMode="auto">
              <a:xfrm>
                <a:off x="3168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0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3204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1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3235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2" name="Rectangle 112"/>
              <p:cNvSpPr>
                <a:spLocks noChangeAspect="1" noChangeArrowheads="1"/>
              </p:cNvSpPr>
              <p:nvPr/>
            </p:nvSpPr>
            <p:spPr bwMode="auto">
              <a:xfrm>
                <a:off x="3267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3" name="Rectangle 113"/>
              <p:cNvSpPr>
                <a:spLocks noChangeAspect="1" noChangeArrowheads="1"/>
              </p:cNvSpPr>
              <p:nvPr/>
            </p:nvSpPr>
            <p:spPr bwMode="auto">
              <a:xfrm>
                <a:off x="3302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c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4" name="Rectangle 114"/>
              <p:cNvSpPr>
                <a:spLocks noChangeAspect="1" noChangeArrowheads="1"/>
              </p:cNvSpPr>
              <p:nvPr/>
            </p:nvSpPr>
            <p:spPr bwMode="auto">
              <a:xfrm>
                <a:off x="3335" y="2554"/>
                <a:ext cx="1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5" name="Rectangle 115"/>
              <p:cNvSpPr>
                <a:spLocks noChangeAspect="1" noChangeArrowheads="1"/>
              </p:cNvSpPr>
              <p:nvPr/>
            </p:nvSpPr>
            <p:spPr bwMode="auto">
              <a:xfrm>
                <a:off x="3350" y="2554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6" name="Rectangle 116"/>
              <p:cNvSpPr>
                <a:spLocks noChangeAspect="1" noChangeArrowheads="1"/>
              </p:cNvSpPr>
              <p:nvPr/>
            </p:nvSpPr>
            <p:spPr bwMode="auto">
              <a:xfrm>
                <a:off x="3384" y="2554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7" name="Rectangle 117"/>
              <p:cNvSpPr>
                <a:spLocks noChangeAspect="1" noChangeArrowheads="1"/>
              </p:cNvSpPr>
              <p:nvPr/>
            </p:nvSpPr>
            <p:spPr bwMode="auto">
              <a:xfrm>
                <a:off x="3402" y="2554"/>
                <a:ext cx="1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8" name="Rectangle 118"/>
              <p:cNvSpPr>
                <a:spLocks noChangeAspect="1" noChangeArrowheads="1"/>
              </p:cNvSpPr>
              <p:nvPr/>
            </p:nvSpPr>
            <p:spPr bwMode="auto">
              <a:xfrm>
                <a:off x="3417" y="2554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v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59" name="Rectangle 119"/>
              <p:cNvSpPr>
                <a:spLocks noChangeAspect="1" noChangeArrowheads="1"/>
              </p:cNvSpPr>
              <p:nvPr/>
            </p:nvSpPr>
            <p:spPr bwMode="auto">
              <a:xfrm>
                <a:off x="3448" y="2554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60" name="Rectangle 120"/>
              <p:cNvSpPr>
                <a:spLocks noChangeAspect="1" noChangeArrowheads="1"/>
              </p:cNvSpPr>
              <p:nvPr/>
            </p:nvSpPr>
            <p:spPr bwMode="auto">
              <a:xfrm>
                <a:off x="3484" y="2554"/>
                <a:ext cx="1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)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61" name="Freeform 121"/>
              <p:cNvSpPr>
                <a:spLocks noChangeAspect="1"/>
              </p:cNvSpPr>
              <p:nvPr/>
            </p:nvSpPr>
            <p:spPr bwMode="auto">
              <a:xfrm>
                <a:off x="2283" y="2207"/>
                <a:ext cx="1364" cy="107"/>
              </a:xfrm>
              <a:custGeom>
                <a:avLst/>
                <a:gdLst>
                  <a:gd name="T0" fmla="*/ 1364 w 1364"/>
                  <a:gd name="T1" fmla="*/ 107 h 107"/>
                  <a:gd name="T2" fmla="*/ 1364 w 1364"/>
                  <a:gd name="T3" fmla="*/ 0 h 107"/>
                  <a:gd name="T4" fmla="*/ 0 w 1364"/>
                  <a:gd name="T5" fmla="*/ 0 h 107"/>
                  <a:gd name="T6" fmla="*/ 0 w 1364"/>
                  <a:gd name="T7" fmla="*/ 107 h 107"/>
                  <a:gd name="T8" fmla="*/ 1364 w 1364"/>
                  <a:gd name="T9" fmla="*/ 107 h 107"/>
                  <a:gd name="T10" fmla="*/ 1364 w 1364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64" h="107">
                    <a:moveTo>
                      <a:pt x="1364" y="107"/>
                    </a:moveTo>
                    <a:lnTo>
                      <a:pt x="1364" y="0"/>
                    </a:lnTo>
                    <a:lnTo>
                      <a:pt x="0" y="0"/>
                    </a:lnTo>
                    <a:lnTo>
                      <a:pt x="0" y="107"/>
                    </a:lnTo>
                    <a:lnTo>
                      <a:pt x="1364" y="107"/>
                    </a:lnTo>
                    <a:lnTo>
                      <a:pt x="1364" y="10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62" name="Line 122"/>
              <p:cNvSpPr>
                <a:spLocks noChangeAspect="1" noChangeShapeType="1"/>
              </p:cNvSpPr>
              <p:nvPr/>
            </p:nvSpPr>
            <p:spPr bwMode="auto">
              <a:xfrm>
                <a:off x="3476" y="2205"/>
                <a:ext cx="1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63" name="Line 123"/>
              <p:cNvSpPr>
                <a:spLocks noChangeAspect="1" noChangeShapeType="1"/>
              </p:cNvSpPr>
              <p:nvPr/>
            </p:nvSpPr>
            <p:spPr bwMode="auto">
              <a:xfrm>
                <a:off x="3306" y="2205"/>
                <a:ext cx="1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64" name="Line 124"/>
              <p:cNvSpPr>
                <a:spLocks noChangeAspect="1" noChangeShapeType="1"/>
              </p:cNvSpPr>
              <p:nvPr/>
            </p:nvSpPr>
            <p:spPr bwMode="auto">
              <a:xfrm>
                <a:off x="3135" y="2205"/>
                <a:ext cx="1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65" name="Line 125"/>
              <p:cNvSpPr>
                <a:spLocks noChangeAspect="1" noChangeShapeType="1"/>
              </p:cNvSpPr>
              <p:nvPr/>
            </p:nvSpPr>
            <p:spPr bwMode="auto">
              <a:xfrm>
                <a:off x="2965" y="2205"/>
                <a:ext cx="1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66" name="Line 126"/>
              <p:cNvSpPr>
                <a:spLocks noChangeAspect="1" noChangeShapeType="1"/>
              </p:cNvSpPr>
              <p:nvPr/>
            </p:nvSpPr>
            <p:spPr bwMode="auto">
              <a:xfrm>
                <a:off x="2794" y="2205"/>
                <a:ext cx="1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67" name="Line 127"/>
              <p:cNvSpPr>
                <a:spLocks noChangeAspect="1" noChangeShapeType="1"/>
              </p:cNvSpPr>
              <p:nvPr/>
            </p:nvSpPr>
            <p:spPr bwMode="auto">
              <a:xfrm>
                <a:off x="2624" y="2205"/>
                <a:ext cx="1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68" name="Line 128"/>
              <p:cNvSpPr>
                <a:spLocks noChangeAspect="1" noChangeShapeType="1"/>
              </p:cNvSpPr>
              <p:nvPr/>
            </p:nvSpPr>
            <p:spPr bwMode="auto">
              <a:xfrm>
                <a:off x="2453" y="2205"/>
                <a:ext cx="1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69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2317" y="2098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0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2358" y="2098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1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2392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2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2472" y="2098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3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2518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4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2553" y="2098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5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2572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6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2660" y="2098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7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2699" y="2098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8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2733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79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2813" y="2098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0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2859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1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2896" y="2098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2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2913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3" name="Rectangle 143"/>
              <p:cNvSpPr>
                <a:spLocks noChangeAspect="1" noChangeArrowheads="1"/>
              </p:cNvSpPr>
              <p:nvPr/>
            </p:nvSpPr>
            <p:spPr bwMode="auto">
              <a:xfrm>
                <a:off x="3001" y="2098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4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3039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5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3076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6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3154" y="2098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7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3200" y="2098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8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3237" y="2098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89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3254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90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3342" y="2098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91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3380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92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3417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93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3495" y="2098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94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3541" y="2098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95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3578" y="2098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96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3595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597" name="Freeform 157"/>
              <p:cNvSpPr>
                <a:spLocks noChangeAspect="1"/>
              </p:cNvSpPr>
              <p:nvPr/>
            </p:nvSpPr>
            <p:spPr bwMode="auto">
              <a:xfrm>
                <a:off x="2283" y="2314"/>
                <a:ext cx="1364" cy="107"/>
              </a:xfrm>
              <a:custGeom>
                <a:avLst/>
                <a:gdLst>
                  <a:gd name="T0" fmla="*/ 1364 w 1364"/>
                  <a:gd name="T1" fmla="*/ 107 h 107"/>
                  <a:gd name="T2" fmla="*/ 1364 w 1364"/>
                  <a:gd name="T3" fmla="*/ 0 h 107"/>
                  <a:gd name="T4" fmla="*/ 0 w 1364"/>
                  <a:gd name="T5" fmla="*/ 0 h 107"/>
                  <a:gd name="T6" fmla="*/ 0 w 1364"/>
                  <a:gd name="T7" fmla="*/ 107 h 107"/>
                  <a:gd name="T8" fmla="*/ 1364 w 1364"/>
                  <a:gd name="T9" fmla="*/ 107 h 107"/>
                  <a:gd name="T10" fmla="*/ 1364 w 1364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64" h="107">
                    <a:moveTo>
                      <a:pt x="1364" y="107"/>
                    </a:moveTo>
                    <a:lnTo>
                      <a:pt x="1364" y="0"/>
                    </a:lnTo>
                    <a:lnTo>
                      <a:pt x="0" y="0"/>
                    </a:lnTo>
                    <a:lnTo>
                      <a:pt x="0" y="107"/>
                    </a:lnTo>
                    <a:lnTo>
                      <a:pt x="1364" y="107"/>
                    </a:lnTo>
                    <a:lnTo>
                      <a:pt x="1364" y="10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98" name="Line 158"/>
              <p:cNvSpPr>
                <a:spLocks noChangeAspect="1" noChangeShapeType="1"/>
              </p:cNvSpPr>
              <p:nvPr/>
            </p:nvSpPr>
            <p:spPr bwMode="auto">
              <a:xfrm>
                <a:off x="3476" y="2314"/>
                <a:ext cx="1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599" name="Line 159"/>
              <p:cNvSpPr>
                <a:spLocks noChangeAspect="1" noChangeShapeType="1"/>
              </p:cNvSpPr>
              <p:nvPr/>
            </p:nvSpPr>
            <p:spPr bwMode="auto">
              <a:xfrm>
                <a:off x="3306" y="2314"/>
                <a:ext cx="1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600" name="Line 160"/>
              <p:cNvSpPr>
                <a:spLocks noChangeAspect="1" noChangeShapeType="1"/>
              </p:cNvSpPr>
              <p:nvPr/>
            </p:nvSpPr>
            <p:spPr bwMode="auto">
              <a:xfrm>
                <a:off x="3135" y="2314"/>
                <a:ext cx="1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601" name="Line 161"/>
              <p:cNvSpPr>
                <a:spLocks noChangeAspect="1" noChangeShapeType="1"/>
              </p:cNvSpPr>
              <p:nvPr/>
            </p:nvSpPr>
            <p:spPr bwMode="auto">
              <a:xfrm>
                <a:off x="2965" y="2314"/>
                <a:ext cx="1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602" name="Line 162"/>
              <p:cNvSpPr>
                <a:spLocks noChangeAspect="1" noChangeShapeType="1"/>
              </p:cNvSpPr>
              <p:nvPr/>
            </p:nvSpPr>
            <p:spPr bwMode="auto">
              <a:xfrm>
                <a:off x="2794" y="2314"/>
                <a:ext cx="1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603" name="Line 163"/>
              <p:cNvSpPr>
                <a:spLocks noChangeAspect="1" noChangeShapeType="1"/>
              </p:cNvSpPr>
              <p:nvPr/>
            </p:nvSpPr>
            <p:spPr bwMode="auto">
              <a:xfrm>
                <a:off x="2624" y="2314"/>
                <a:ext cx="1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604" name="Line 164"/>
              <p:cNvSpPr>
                <a:spLocks noChangeAspect="1" noChangeShapeType="1"/>
              </p:cNvSpPr>
              <p:nvPr/>
            </p:nvSpPr>
            <p:spPr bwMode="auto">
              <a:xfrm>
                <a:off x="2453" y="2314"/>
                <a:ext cx="1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605" name="Rectangle 165"/>
              <p:cNvSpPr>
                <a:spLocks noChangeAspect="1" noChangeArrowheads="1"/>
              </p:cNvSpPr>
              <p:nvPr/>
            </p:nvSpPr>
            <p:spPr bwMode="auto">
              <a:xfrm>
                <a:off x="2538" y="1979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F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06" name="Rectangle 166"/>
              <p:cNvSpPr>
                <a:spLocks noChangeAspect="1" noChangeArrowheads="1"/>
              </p:cNvSpPr>
              <p:nvPr/>
            </p:nvSpPr>
            <p:spPr bwMode="auto">
              <a:xfrm>
                <a:off x="2578" y="1979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07" name="Rectangle 167"/>
              <p:cNvSpPr>
                <a:spLocks noChangeAspect="1" noChangeArrowheads="1"/>
              </p:cNvSpPr>
              <p:nvPr/>
            </p:nvSpPr>
            <p:spPr bwMode="auto">
              <a:xfrm>
                <a:off x="2612" y="1979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u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08" name="Rectangle 168"/>
              <p:cNvSpPr>
                <a:spLocks noChangeAspect="1" noChangeArrowheads="1"/>
              </p:cNvSpPr>
              <p:nvPr/>
            </p:nvSpPr>
            <p:spPr bwMode="auto">
              <a:xfrm>
                <a:off x="2649" y="1979"/>
                <a:ext cx="1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r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09" name="Rectangle 169"/>
              <p:cNvSpPr>
                <a:spLocks noChangeAspect="1" noChangeArrowheads="1"/>
              </p:cNvSpPr>
              <p:nvPr/>
            </p:nvSpPr>
            <p:spPr bwMode="auto">
              <a:xfrm>
                <a:off x="2670" y="1979"/>
                <a:ext cx="1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-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0" name="Rectangle 170"/>
              <p:cNvSpPr>
                <a:spLocks noChangeAspect="1" noChangeArrowheads="1"/>
              </p:cNvSpPr>
              <p:nvPr/>
            </p:nvSpPr>
            <p:spPr bwMode="auto">
              <a:xfrm>
                <a:off x="2693" y="1979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w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1" name="Rectangle 171"/>
              <p:cNvSpPr>
                <a:spLocks noChangeAspect="1" noChangeArrowheads="1"/>
              </p:cNvSpPr>
              <p:nvPr/>
            </p:nvSpPr>
            <p:spPr bwMode="auto">
              <a:xfrm>
                <a:off x="2741" y="1979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2" name="Rectangle 172"/>
              <p:cNvSpPr>
                <a:spLocks noChangeAspect="1" noChangeArrowheads="1"/>
              </p:cNvSpPr>
              <p:nvPr/>
            </p:nvSpPr>
            <p:spPr bwMode="auto">
              <a:xfrm>
                <a:off x="2775" y="1979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y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3" name="Rectangle 173"/>
              <p:cNvSpPr>
                <a:spLocks noChangeAspect="1" noChangeArrowheads="1"/>
              </p:cNvSpPr>
              <p:nvPr/>
            </p:nvSpPr>
            <p:spPr bwMode="auto">
              <a:xfrm>
                <a:off x="2808" y="1979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4" name="Rectangle 174"/>
              <p:cNvSpPr>
                <a:spLocks noChangeAspect="1" noChangeArrowheads="1"/>
              </p:cNvSpPr>
              <p:nvPr/>
            </p:nvSpPr>
            <p:spPr bwMode="auto">
              <a:xfrm>
                <a:off x="2825" y="1979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5" name="Rectangle 175"/>
              <p:cNvSpPr>
                <a:spLocks noChangeAspect="1" noChangeArrowheads="1"/>
              </p:cNvSpPr>
              <p:nvPr/>
            </p:nvSpPr>
            <p:spPr bwMode="auto">
              <a:xfrm>
                <a:off x="2858" y="1979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6" name="Rectangle 176"/>
              <p:cNvSpPr>
                <a:spLocks noChangeAspect="1" noChangeArrowheads="1"/>
              </p:cNvSpPr>
              <p:nvPr/>
            </p:nvSpPr>
            <p:spPr bwMode="auto">
              <a:xfrm>
                <a:off x="2892" y="1979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7" name="Rectangle 177"/>
              <p:cNvSpPr>
                <a:spLocks noChangeAspect="1" noChangeArrowheads="1"/>
              </p:cNvSpPr>
              <p:nvPr/>
            </p:nvSpPr>
            <p:spPr bwMode="auto">
              <a:xfrm>
                <a:off x="2909" y="1979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 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8" name="Rectangle 178"/>
              <p:cNvSpPr>
                <a:spLocks noChangeAspect="1" noChangeArrowheads="1"/>
              </p:cNvSpPr>
              <p:nvPr/>
            </p:nvSpPr>
            <p:spPr bwMode="auto">
              <a:xfrm>
                <a:off x="2928" y="1979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19" name="Rectangle 179"/>
              <p:cNvSpPr>
                <a:spLocks noChangeAspect="1" noChangeArrowheads="1"/>
              </p:cNvSpPr>
              <p:nvPr/>
            </p:nvSpPr>
            <p:spPr bwMode="auto">
              <a:xfrm>
                <a:off x="2963" y="1979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0" name="Rectangle 180"/>
              <p:cNvSpPr>
                <a:spLocks noChangeAspect="1" noChangeArrowheads="1"/>
              </p:cNvSpPr>
              <p:nvPr/>
            </p:nvSpPr>
            <p:spPr bwMode="auto">
              <a:xfrm>
                <a:off x="2995" y="1979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1" name="Rectangle 181"/>
              <p:cNvSpPr>
                <a:spLocks noChangeAspect="1" noChangeArrowheads="1"/>
              </p:cNvSpPr>
              <p:nvPr/>
            </p:nvSpPr>
            <p:spPr bwMode="auto">
              <a:xfrm>
                <a:off x="3028" y="1979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o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2" name="Rectangle 182"/>
              <p:cNvSpPr>
                <a:spLocks noChangeAspect="1" noChangeArrowheads="1"/>
              </p:cNvSpPr>
              <p:nvPr/>
            </p:nvSpPr>
            <p:spPr bwMode="auto">
              <a:xfrm>
                <a:off x="3062" y="1979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c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3" name="Rectangle 183"/>
              <p:cNvSpPr>
                <a:spLocks noChangeAspect="1" noChangeArrowheads="1"/>
              </p:cNvSpPr>
              <p:nvPr/>
            </p:nvSpPr>
            <p:spPr bwMode="auto">
              <a:xfrm>
                <a:off x="3095" y="1979"/>
                <a:ext cx="1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4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3108" y="1979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5" name="Rectangle 185"/>
              <p:cNvSpPr>
                <a:spLocks noChangeAspect="1" noChangeArrowheads="1"/>
              </p:cNvSpPr>
              <p:nvPr/>
            </p:nvSpPr>
            <p:spPr bwMode="auto">
              <a:xfrm>
                <a:off x="3145" y="1979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6" name="Rectangle 186"/>
              <p:cNvSpPr>
                <a:spLocks noChangeAspect="1" noChangeArrowheads="1"/>
              </p:cNvSpPr>
              <p:nvPr/>
            </p:nvSpPr>
            <p:spPr bwMode="auto">
              <a:xfrm>
                <a:off x="3162" y="1979"/>
                <a:ext cx="1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i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7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3176" y="1979"/>
                <a:ext cx="2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v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8" name="Rectangle 188"/>
              <p:cNvSpPr>
                <a:spLocks noChangeAspect="1" noChangeArrowheads="1"/>
              </p:cNvSpPr>
              <p:nvPr/>
            </p:nvSpPr>
            <p:spPr bwMode="auto">
              <a:xfrm>
                <a:off x="3208" y="1979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29" name="Rectangle 189"/>
              <p:cNvSpPr>
                <a:spLocks noChangeAspect="1" noChangeArrowheads="1"/>
              </p:cNvSpPr>
              <p:nvPr/>
            </p:nvSpPr>
            <p:spPr bwMode="auto">
              <a:xfrm>
                <a:off x="2110" y="2098"/>
                <a:ext cx="3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S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30" name="Rectangle 190"/>
              <p:cNvSpPr>
                <a:spLocks noChangeAspect="1" noChangeArrowheads="1"/>
              </p:cNvSpPr>
              <p:nvPr/>
            </p:nvSpPr>
            <p:spPr bwMode="auto">
              <a:xfrm>
                <a:off x="2154" y="209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e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31" name="Rectangle 191"/>
              <p:cNvSpPr>
                <a:spLocks noChangeAspect="1" noChangeArrowheads="1"/>
              </p:cNvSpPr>
              <p:nvPr/>
            </p:nvSpPr>
            <p:spPr bwMode="auto">
              <a:xfrm>
                <a:off x="2189" y="2098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32" name="Rectangle 192"/>
              <p:cNvSpPr>
                <a:spLocks noChangeAspect="1" noChangeArrowheads="1"/>
              </p:cNvSpPr>
              <p:nvPr/>
            </p:nvSpPr>
            <p:spPr bwMode="auto">
              <a:xfrm>
                <a:off x="2139" y="2221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0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33" name="Rectangle 193"/>
              <p:cNvSpPr>
                <a:spLocks noChangeAspect="1" noChangeArrowheads="1"/>
              </p:cNvSpPr>
              <p:nvPr/>
            </p:nvSpPr>
            <p:spPr bwMode="auto">
              <a:xfrm>
                <a:off x="2139" y="2330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1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34" name="Freeform 194"/>
              <p:cNvSpPr>
                <a:spLocks noChangeAspect="1"/>
              </p:cNvSpPr>
              <p:nvPr/>
            </p:nvSpPr>
            <p:spPr bwMode="auto">
              <a:xfrm>
                <a:off x="2283" y="985"/>
                <a:ext cx="341" cy="107"/>
              </a:xfrm>
              <a:custGeom>
                <a:avLst/>
                <a:gdLst>
                  <a:gd name="T0" fmla="*/ 341 w 341"/>
                  <a:gd name="T1" fmla="*/ 107 h 107"/>
                  <a:gd name="T2" fmla="*/ 341 w 341"/>
                  <a:gd name="T3" fmla="*/ 0 h 107"/>
                  <a:gd name="T4" fmla="*/ 0 w 341"/>
                  <a:gd name="T5" fmla="*/ 0 h 107"/>
                  <a:gd name="T6" fmla="*/ 0 w 341"/>
                  <a:gd name="T7" fmla="*/ 107 h 107"/>
                  <a:gd name="T8" fmla="*/ 341 w 341"/>
                  <a:gd name="T9" fmla="*/ 107 h 107"/>
                  <a:gd name="T10" fmla="*/ 341 w 341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1" h="107">
                    <a:moveTo>
                      <a:pt x="341" y="107"/>
                    </a:moveTo>
                    <a:lnTo>
                      <a:pt x="341" y="0"/>
                    </a:lnTo>
                    <a:lnTo>
                      <a:pt x="0" y="0"/>
                    </a:lnTo>
                    <a:lnTo>
                      <a:pt x="0" y="107"/>
                    </a:lnTo>
                    <a:lnTo>
                      <a:pt x="341" y="107"/>
                    </a:lnTo>
                    <a:lnTo>
                      <a:pt x="341" y="10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635" name="Line 195"/>
              <p:cNvSpPr>
                <a:spLocks noChangeAspect="1" noChangeShapeType="1"/>
              </p:cNvSpPr>
              <p:nvPr/>
            </p:nvSpPr>
            <p:spPr bwMode="auto">
              <a:xfrm>
                <a:off x="2453" y="985"/>
                <a:ext cx="1" cy="1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7636" name="Rectangle 196"/>
              <p:cNvSpPr>
                <a:spLocks noChangeAspect="1" noChangeArrowheads="1"/>
              </p:cNvSpPr>
              <p:nvPr/>
            </p:nvSpPr>
            <p:spPr bwMode="auto">
              <a:xfrm>
                <a:off x="2317" y="878"/>
                <a:ext cx="28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37" name="Rectangle 197"/>
              <p:cNvSpPr>
                <a:spLocks noChangeAspect="1" noChangeArrowheads="1"/>
              </p:cNvSpPr>
              <p:nvPr/>
            </p:nvSpPr>
            <p:spPr bwMode="auto">
              <a:xfrm>
                <a:off x="2358" y="878"/>
                <a:ext cx="2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38" name="Rectangle 198"/>
              <p:cNvSpPr>
                <a:spLocks noChangeAspect="1" noChangeArrowheads="1"/>
              </p:cNvSpPr>
              <p:nvPr/>
            </p:nvSpPr>
            <p:spPr bwMode="auto">
              <a:xfrm>
                <a:off x="2392" y="87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g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39" name="Rectangle 199"/>
              <p:cNvSpPr>
                <a:spLocks noChangeAspect="1" noChangeArrowheads="1"/>
              </p:cNvSpPr>
              <p:nvPr/>
            </p:nvSpPr>
            <p:spPr bwMode="auto">
              <a:xfrm>
                <a:off x="2472" y="878"/>
                <a:ext cx="3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D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40" name="Rectangle 200"/>
              <p:cNvSpPr>
                <a:spLocks noChangeAspect="1" noChangeArrowheads="1"/>
              </p:cNvSpPr>
              <p:nvPr/>
            </p:nvSpPr>
            <p:spPr bwMode="auto">
              <a:xfrm>
                <a:off x="2518" y="87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41" name="Rectangle 201"/>
              <p:cNvSpPr>
                <a:spLocks noChangeAspect="1" noChangeArrowheads="1"/>
              </p:cNvSpPr>
              <p:nvPr/>
            </p:nvSpPr>
            <p:spPr bwMode="auto">
              <a:xfrm>
                <a:off x="2553" y="878"/>
                <a:ext cx="13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t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42" name="Rectangle 202"/>
              <p:cNvSpPr>
                <a:spLocks noChangeAspect="1" noChangeArrowheads="1"/>
              </p:cNvSpPr>
              <p:nvPr/>
            </p:nvSpPr>
            <p:spPr bwMode="auto">
              <a:xfrm>
                <a:off x="2572" y="878"/>
                <a:ext cx="26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800" b="0">
                    <a:solidFill>
                      <a:srgbClr val="000000"/>
                    </a:solidFill>
                    <a:effectLst/>
                    <a:latin typeface="Arial" pitchFamily="34" charset="0"/>
                  </a:rPr>
                  <a:t>a</a:t>
                </a:r>
                <a:endParaRPr lang="en-US" sz="2000">
                  <a:effectLst/>
                </a:endParaRPr>
              </a:p>
            </p:txBody>
          </p:sp>
          <p:sp>
            <p:nvSpPr>
              <p:cNvPr id="2237643" name="Freeform 203"/>
              <p:cNvSpPr>
                <a:spLocks noChangeAspect="1"/>
              </p:cNvSpPr>
              <p:nvPr/>
            </p:nvSpPr>
            <p:spPr bwMode="auto">
              <a:xfrm>
                <a:off x="2283" y="1740"/>
                <a:ext cx="341" cy="107"/>
              </a:xfrm>
              <a:custGeom>
                <a:avLst/>
                <a:gdLst>
                  <a:gd name="T0" fmla="*/ 341 w 341"/>
                  <a:gd name="T1" fmla="*/ 107 h 107"/>
                  <a:gd name="T2" fmla="*/ 341 w 341"/>
                  <a:gd name="T3" fmla="*/ 0 h 107"/>
                  <a:gd name="T4" fmla="*/ 0 w 341"/>
                  <a:gd name="T5" fmla="*/ 0 h 107"/>
                  <a:gd name="T6" fmla="*/ 0 w 341"/>
                  <a:gd name="T7" fmla="*/ 107 h 107"/>
                  <a:gd name="T8" fmla="*/ 341 w 341"/>
                  <a:gd name="T9" fmla="*/ 107 h 107"/>
                  <a:gd name="T10" fmla="*/ 341 w 341"/>
                  <a:gd name="T11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1" h="107">
                    <a:moveTo>
                      <a:pt x="341" y="107"/>
                    </a:moveTo>
                    <a:lnTo>
                      <a:pt x="341" y="0"/>
                    </a:lnTo>
                    <a:lnTo>
                      <a:pt x="0" y="0"/>
                    </a:lnTo>
                    <a:lnTo>
                      <a:pt x="0" y="107"/>
                    </a:lnTo>
                    <a:lnTo>
                      <a:pt x="341" y="107"/>
                    </a:lnTo>
                    <a:lnTo>
                      <a:pt x="341" y="10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37644" name="Line 204"/>
            <p:cNvSpPr>
              <a:spLocks noChangeAspect="1" noChangeShapeType="1"/>
            </p:cNvSpPr>
            <p:nvPr/>
          </p:nvSpPr>
          <p:spPr bwMode="auto">
            <a:xfrm>
              <a:off x="2453" y="1740"/>
              <a:ext cx="1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645" name="Rectangle 205"/>
            <p:cNvSpPr>
              <a:spLocks noChangeAspect="1" noChangeArrowheads="1"/>
            </p:cNvSpPr>
            <p:nvPr/>
          </p:nvSpPr>
          <p:spPr bwMode="auto">
            <a:xfrm>
              <a:off x="2030" y="683"/>
              <a:ext cx="3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37646" name="Rectangle 206"/>
            <p:cNvSpPr>
              <a:spLocks noChangeAspect="1" noChangeArrowheads="1"/>
            </p:cNvSpPr>
            <p:nvPr/>
          </p:nvSpPr>
          <p:spPr bwMode="auto">
            <a:xfrm>
              <a:off x="2080" y="683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n</a:t>
              </a:r>
              <a:endParaRPr lang="en-US" sz="2000">
                <a:effectLst/>
              </a:endParaRPr>
            </a:p>
          </p:txBody>
        </p:sp>
        <p:sp>
          <p:nvSpPr>
            <p:cNvPr id="2237647" name="Rectangle 207"/>
            <p:cNvSpPr>
              <a:spLocks noChangeAspect="1" noChangeArrowheads="1"/>
            </p:cNvSpPr>
            <p:nvPr/>
          </p:nvSpPr>
          <p:spPr bwMode="auto">
            <a:xfrm>
              <a:off x="2116" y="68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7648" name="Rectangle 208"/>
            <p:cNvSpPr>
              <a:spLocks noChangeAspect="1" noChangeArrowheads="1"/>
            </p:cNvSpPr>
            <p:nvPr/>
          </p:nvSpPr>
          <p:spPr bwMode="auto">
            <a:xfrm>
              <a:off x="2151" y="683"/>
              <a:ext cx="1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-</a:t>
              </a:r>
              <a:endParaRPr lang="en-US" sz="2000">
                <a:effectLst/>
              </a:endParaRPr>
            </a:p>
          </p:txBody>
        </p:sp>
        <p:sp>
          <p:nvSpPr>
            <p:cNvPr id="2237649" name="Rectangle 209"/>
            <p:cNvSpPr>
              <a:spLocks noChangeAspect="1" noChangeArrowheads="1"/>
            </p:cNvSpPr>
            <p:nvPr/>
          </p:nvSpPr>
          <p:spPr bwMode="auto">
            <a:xfrm>
              <a:off x="2176" y="683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w</a:t>
              </a:r>
              <a:endParaRPr lang="en-US" sz="2000">
                <a:effectLst/>
              </a:endParaRPr>
            </a:p>
          </p:txBody>
        </p:sp>
        <p:sp>
          <p:nvSpPr>
            <p:cNvPr id="2237650" name="Rectangle 210"/>
            <p:cNvSpPr>
              <a:spLocks noChangeAspect="1" noChangeArrowheads="1"/>
            </p:cNvSpPr>
            <p:nvPr/>
          </p:nvSpPr>
          <p:spPr bwMode="auto">
            <a:xfrm>
              <a:off x="2222" y="68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651" name="Rectangle 211"/>
            <p:cNvSpPr>
              <a:spLocks noChangeAspect="1" noChangeArrowheads="1"/>
            </p:cNvSpPr>
            <p:nvPr/>
          </p:nvSpPr>
          <p:spPr bwMode="auto">
            <a:xfrm>
              <a:off x="2258" y="683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lang="en-US" sz="2000">
                <a:effectLst/>
              </a:endParaRPr>
            </a:p>
          </p:txBody>
        </p:sp>
        <p:sp>
          <p:nvSpPr>
            <p:cNvPr id="2237652" name="Rectangle 212"/>
            <p:cNvSpPr>
              <a:spLocks noChangeAspect="1" noChangeArrowheads="1"/>
            </p:cNvSpPr>
            <p:nvPr/>
          </p:nvSpPr>
          <p:spPr bwMode="auto">
            <a:xfrm>
              <a:off x="2289" y="683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7653" name="Rectangle 213"/>
            <p:cNvSpPr>
              <a:spLocks noChangeAspect="1" noChangeArrowheads="1"/>
            </p:cNvSpPr>
            <p:nvPr/>
          </p:nvSpPr>
          <p:spPr bwMode="auto">
            <a:xfrm>
              <a:off x="2308" y="683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7654" name="Rectangle 214"/>
            <p:cNvSpPr>
              <a:spLocks noChangeAspect="1" noChangeArrowheads="1"/>
            </p:cNvSpPr>
            <p:nvPr/>
          </p:nvSpPr>
          <p:spPr bwMode="auto">
            <a:xfrm>
              <a:off x="2338" y="683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7655" name="Rectangle 215"/>
            <p:cNvSpPr>
              <a:spLocks noChangeAspect="1" noChangeArrowheads="1"/>
            </p:cNvSpPr>
            <p:nvPr/>
          </p:nvSpPr>
          <p:spPr bwMode="auto">
            <a:xfrm>
              <a:off x="2375" y="683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656" name="Rectangle 216"/>
            <p:cNvSpPr>
              <a:spLocks noChangeAspect="1" noChangeArrowheads="1"/>
            </p:cNvSpPr>
            <p:nvPr/>
          </p:nvSpPr>
          <p:spPr bwMode="auto">
            <a:xfrm>
              <a:off x="2392" y="683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7657" name="Rectangle 217"/>
            <p:cNvSpPr>
              <a:spLocks noChangeAspect="1" noChangeArrowheads="1"/>
            </p:cNvSpPr>
            <p:nvPr/>
          </p:nvSpPr>
          <p:spPr bwMode="auto">
            <a:xfrm>
              <a:off x="2409" y="68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658" name="Rectangle 218"/>
            <p:cNvSpPr>
              <a:spLocks noChangeAspect="1" noChangeArrowheads="1"/>
            </p:cNvSpPr>
            <p:nvPr/>
          </p:nvSpPr>
          <p:spPr bwMode="auto">
            <a:xfrm>
              <a:off x="2446" y="683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7659" name="Rectangle 219"/>
            <p:cNvSpPr>
              <a:spLocks noChangeAspect="1" noChangeArrowheads="1"/>
            </p:cNvSpPr>
            <p:nvPr/>
          </p:nvSpPr>
          <p:spPr bwMode="auto">
            <a:xfrm>
              <a:off x="2476" y="683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7660" name="Rectangle 220"/>
            <p:cNvSpPr>
              <a:spLocks noChangeAspect="1" noChangeArrowheads="1"/>
            </p:cNvSpPr>
            <p:nvPr/>
          </p:nvSpPr>
          <p:spPr bwMode="auto">
            <a:xfrm>
              <a:off x="2509" y="68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37661" name="Rectangle 221"/>
            <p:cNvSpPr>
              <a:spLocks noChangeAspect="1" noChangeArrowheads="1"/>
            </p:cNvSpPr>
            <p:nvPr/>
          </p:nvSpPr>
          <p:spPr bwMode="auto">
            <a:xfrm>
              <a:off x="2545" y="683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lang="en-US" sz="2000">
                <a:effectLst/>
              </a:endParaRPr>
            </a:p>
          </p:txBody>
        </p:sp>
        <p:sp>
          <p:nvSpPr>
            <p:cNvPr id="2237662" name="Rectangle 222"/>
            <p:cNvSpPr>
              <a:spLocks noChangeAspect="1" noChangeArrowheads="1"/>
            </p:cNvSpPr>
            <p:nvPr/>
          </p:nvSpPr>
          <p:spPr bwMode="auto">
            <a:xfrm>
              <a:off x="2576" y="683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7663" name="Rectangle 223"/>
            <p:cNvSpPr>
              <a:spLocks noChangeAspect="1" noChangeArrowheads="1"/>
            </p:cNvSpPr>
            <p:nvPr/>
          </p:nvSpPr>
          <p:spPr bwMode="auto">
            <a:xfrm>
              <a:off x="2591" y="683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664" name="Rectangle 224"/>
            <p:cNvSpPr>
              <a:spLocks noChangeAspect="1" noChangeArrowheads="1"/>
            </p:cNvSpPr>
            <p:nvPr/>
          </p:nvSpPr>
          <p:spPr bwMode="auto">
            <a:xfrm>
              <a:off x="2626" y="683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665" name="Rectangle 225"/>
            <p:cNvSpPr>
              <a:spLocks noChangeAspect="1" noChangeArrowheads="1"/>
            </p:cNvSpPr>
            <p:nvPr/>
          </p:nvSpPr>
          <p:spPr bwMode="auto">
            <a:xfrm>
              <a:off x="2645" y="683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7666" name="Rectangle 226"/>
            <p:cNvSpPr>
              <a:spLocks noChangeAspect="1" noChangeArrowheads="1"/>
            </p:cNvSpPr>
            <p:nvPr/>
          </p:nvSpPr>
          <p:spPr bwMode="auto">
            <a:xfrm>
              <a:off x="2658" y="683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v</a:t>
              </a:r>
              <a:endParaRPr lang="en-US" sz="2000">
                <a:effectLst/>
              </a:endParaRPr>
            </a:p>
          </p:txBody>
        </p:sp>
        <p:sp>
          <p:nvSpPr>
            <p:cNvPr id="2237667" name="Rectangle 227"/>
            <p:cNvSpPr>
              <a:spLocks noChangeAspect="1" noChangeArrowheads="1"/>
            </p:cNvSpPr>
            <p:nvPr/>
          </p:nvSpPr>
          <p:spPr bwMode="auto">
            <a:xfrm>
              <a:off x="2691" y="68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7668" name="Rectangle 228"/>
            <p:cNvSpPr>
              <a:spLocks noChangeAspect="1" noChangeArrowheads="1"/>
            </p:cNvSpPr>
            <p:nvPr/>
          </p:nvSpPr>
          <p:spPr bwMode="auto">
            <a:xfrm>
              <a:off x="2725" y="683"/>
              <a:ext cx="0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endParaRPr lang="en-US" sz="2000">
                <a:effectLst/>
              </a:endParaRPr>
            </a:p>
          </p:txBody>
        </p:sp>
        <p:sp>
          <p:nvSpPr>
            <p:cNvPr id="2237669" name="Rectangle 229"/>
            <p:cNvSpPr>
              <a:spLocks noChangeAspect="1" noChangeArrowheads="1"/>
            </p:cNvSpPr>
            <p:nvPr/>
          </p:nvSpPr>
          <p:spPr bwMode="auto">
            <a:xfrm>
              <a:off x="2149" y="758"/>
              <a:ext cx="1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(</a:t>
              </a:r>
              <a:endParaRPr lang="en-US" sz="2000">
                <a:effectLst/>
              </a:endParaRPr>
            </a:p>
          </p:txBody>
        </p:sp>
        <p:sp>
          <p:nvSpPr>
            <p:cNvPr id="2237670" name="Rectangle 230"/>
            <p:cNvSpPr>
              <a:spLocks noChangeAspect="1" noChangeArrowheads="1"/>
            </p:cNvSpPr>
            <p:nvPr/>
          </p:nvSpPr>
          <p:spPr bwMode="auto">
            <a:xfrm>
              <a:off x="2170" y="758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7671" name="Rectangle 231"/>
            <p:cNvSpPr>
              <a:spLocks noChangeAspect="1" noChangeArrowheads="1"/>
            </p:cNvSpPr>
            <p:nvPr/>
          </p:nvSpPr>
          <p:spPr bwMode="auto">
            <a:xfrm>
              <a:off x="2204" y="758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7672" name="Rectangle 232"/>
            <p:cNvSpPr>
              <a:spLocks noChangeAspect="1" noChangeArrowheads="1"/>
            </p:cNvSpPr>
            <p:nvPr/>
          </p:nvSpPr>
          <p:spPr bwMode="auto">
            <a:xfrm>
              <a:off x="2220" y="758"/>
              <a:ext cx="1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r</a:t>
              </a:r>
              <a:endParaRPr lang="en-US" sz="2000">
                <a:effectLst/>
              </a:endParaRPr>
            </a:p>
          </p:txBody>
        </p:sp>
        <p:sp>
          <p:nvSpPr>
            <p:cNvPr id="2237673" name="Rectangle 233"/>
            <p:cNvSpPr>
              <a:spLocks noChangeAspect="1" noChangeArrowheads="1"/>
            </p:cNvSpPr>
            <p:nvPr/>
          </p:nvSpPr>
          <p:spPr bwMode="auto">
            <a:xfrm>
              <a:off x="2241" y="7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7674" name="Rectangle 234"/>
            <p:cNvSpPr>
              <a:spLocks noChangeAspect="1" noChangeArrowheads="1"/>
            </p:cNvSpPr>
            <p:nvPr/>
          </p:nvSpPr>
          <p:spPr bwMode="auto">
            <a:xfrm>
              <a:off x="2275" y="758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lang="en-US" sz="2000">
                <a:effectLst/>
              </a:endParaRPr>
            </a:p>
          </p:txBody>
        </p:sp>
        <p:sp>
          <p:nvSpPr>
            <p:cNvPr id="2237675" name="Rectangle 235"/>
            <p:cNvSpPr>
              <a:spLocks noChangeAspect="1" noChangeArrowheads="1"/>
            </p:cNvSpPr>
            <p:nvPr/>
          </p:nvSpPr>
          <p:spPr bwMode="auto">
            <a:xfrm>
              <a:off x="2308" y="758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676" name="Rectangle 236"/>
            <p:cNvSpPr>
              <a:spLocks noChangeAspect="1" noChangeArrowheads="1"/>
            </p:cNvSpPr>
            <p:nvPr/>
          </p:nvSpPr>
          <p:spPr bwMode="auto">
            <a:xfrm>
              <a:off x="2325" y="758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7677" name="Rectangle 237"/>
            <p:cNvSpPr>
              <a:spLocks noChangeAspect="1" noChangeArrowheads="1"/>
            </p:cNvSpPr>
            <p:nvPr/>
          </p:nvSpPr>
          <p:spPr bwMode="auto">
            <a:xfrm>
              <a:off x="2342" y="758"/>
              <a:ext cx="3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m</a:t>
              </a:r>
              <a:endParaRPr lang="en-US" sz="2000">
                <a:effectLst/>
              </a:endParaRPr>
            </a:p>
          </p:txBody>
        </p:sp>
        <p:sp>
          <p:nvSpPr>
            <p:cNvPr id="2237678" name="Rectangle 238"/>
            <p:cNvSpPr>
              <a:spLocks noChangeAspect="1" noChangeArrowheads="1"/>
            </p:cNvSpPr>
            <p:nvPr/>
          </p:nvSpPr>
          <p:spPr bwMode="auto">
            <a:xfrm>
              <a:off x="2396" y="7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679" name="Rectangle 239"/>
            <p:cNvSpPr>
              <a:spLocks noChangeAspect="1" noChangeArrowheads="1"/>
            </p:cNvSpPr>
            <p:nvPr/>
          </p:nvSpPr>
          <p:spPr bwMode="auto">
            <a:xfrm>
              <a:off x="2432" y="7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lang="en-US" sz="2000">
                <a:effectLst/>
              </a:endParaRPr>
            </a:p>
          </p:txBody>
        </p:sp>
        <p:sp>
          <p:nvSpPr>
            <p:cNvPr id="2237680" name="Rectangle 240"/>
            <p:cNvSpPr>
              <a:spLocks noChangeAspect="1" noChangeArrowheads="1"/>
            </p:cNvSpPr>
            <p:nvPr/>
          </p:nvSpPr>
          <p:spPr bwMode="auto">
            <a:xfrm>
              <a:off x="2467" y="7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p</a:t>
              </a:r>
              <a:endParaRPr lang="en-US" sz="2000">
                <a:effectLst/>
              </a:endParaRPr>
            </a:p>
          </p:txBody>
        </p:sp>
        <p:sp>
          <p:nvSpPr>
            <p:cNvPr id="2237681" name="Rectangle 241"/>
            <p:cNvSpPr>
              <a:spLocks noChangeAspect="1" noChangeArrowheads="1"/>
            </p:cNvSpPr>
            <p:nvPr/>
          </p:nvSpPr>
          <p:spPr bwMode="auto">
            <a:xfrm>
              <a:off x="2503" y="7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7682" name="Rectangle 242"/>
            <p:cNvSpPr>
              <a:spLocks noChangeAspect="1" noChangeArrowheads="1"/>
            </p:cNvSpPr>
            <p:nvPr/>
          </p:nvSpPr>
          <p:spPr bwMode="auto">
            <a:xfrm>
              <a:off x="2538" y="7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7683" name="Rectangle 243"/>
            <p:cNvSpPr>
              <a:spLocks noChangeAspect="1" noChangeArrowheads="1"/>
            </p:cNvSpPr>
            <p:nvPr/>
          </p:nvSpPr>
          <p:spPr bwMode="auto">
            <a:xfrm>
              <a:off x="2574" y="758"/>
              <a:ext cx="1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)</a:t>
              </a:r>
              <a:endParaRPr lang="en-US" sz="2000">
                <a:effectLst/>
              </a:endParaRPr>
            </a:p>
          </p:txBody>
        </p:sp>
        <p:sp>
          <p:nvSpPr>
            <p:cNvPr id="2237684" name="Rectangle 244"/>
            <p:cNvSpPr>
              <a:spLocks noChangeAspect="1" noChangeArrowheads="1"/>
            </p:cNvSpPr>
            <p:nvPr/>
          </p:nvSpPr>
          <p:spPr bwMode="auto">
            <a:xfrm>
              <a:off x="2082" y="878"/>
              <a:ext cx="31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B</a:t>
              </a:r>
              <a:endParaRPr lang="en-US" sz="2000">
                <a:effectLst/>
              </a:endParaRPr>
            </a:p>
          </p:txBody>
        </p:sp>
        <p:sp>
          <p:nvSpPr>
            <p:cNvPr id="2237685" name="Rectangle 245"/>
            <p:cNvSpPr>
              <a:spLocks noChangeAspect="1" noChangeArrowheads="1"/>
            </p:cNvSpPr>
            <p:nvPr/>
          </p:nvSpPr>
          <p:spPr bwMode="auto">
            <a:xfrm>
              <a:off x="2126" y="878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l</a:t>
              </a:r>
              <a:endParaRPr lang="en-US" sz="2000">
                <a:effectLst/>
              </a:endParaRPr>
            </a:p>
          </p:txBody>
        </p:sp>
        <p:sp>
          <p:nvSpPr>
            <p:cNvPr id="2237686" name="Rectangle 246"/>
            <p:cNvSpPr>
              <a:spLocks noChangeAspect="1" noChangeArrowheads="1"/>
            </p:cNvSpPr>
            <p:nvPr/>
          </p:nvSpPr>
          <p:spPr bwMode="auto">
            <a:xfrm>
              <a:off x="2139" y="87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37687" name="Rectangle 247"/>
            <p:cNvSpPr>
              <a:spLocks noChangeAspect="1" noChangeArrowheads="1"/>
            </p:cNvSpPr>
            <p:nvPr/>
          </p:nvSpPr>
          <p:spPr bwMode="auto">
            <a:xfrm>
              <a:off x="2174" y="878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lang="en-US" sz="2000">
                <a:effectLst/>
              </a:endParaRPr>
            </a:p>
          </p:txBody>
        </p:sp>
        <p:sp>
          <p:nvSpPr>
            <p:cNvPr id="2237688" name="Rectangle 248"/>
            <p:cNvSpPr>
              <a:spLocks noChangeAspect="1" noChangeArrowheads="1"/>
            </p:cNvSpPr>
            <p:nvPr/>
          </p:nvSpPr>
          <p:spPr bwMode="auto">
            <a:xfrm>
              <a:off x="2206" y="878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k</a:t>
              </a:r>
              <a:endParaRPr lang="en-US" sz="2000">
                <a:effectLst/>
              </a:endParaRPr>
            </a:p>
          </p:txBody>
        </p:sp>
        <p:sp>
          <p:nvSpPr>
            <p:cNvPr id="2237689" name="Rectangle 249"/>
            <p:cNvSpPr>
              <a:spLocks noChangeAspect="1" noChangeArrowheads="1"/>
            </p:cNvSpPr>
            <p:nvPr/>
          </p:nvSpPr>
          <p:spPr bwMode="auto">
            <a:xfrm>
              <a:off x="2139" y="1001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7690" name="Rectangle 250"/>
            <p:cNvSpPr>
              <a:spLocks noChangeAspect="1" noChangeArrowheads="1"/>
            </p:cNvSpPr>
            <p:nvPr/>
          </p:nvSpPr>
          <p:spPr bwMode="auto">
            <a:xfrm>
              <a:off x="2139" y="175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7</a:t>
              </a:r>
              <a:endParaRPr lang="en-US" sz="2000">
                <a:effectLst/>
              </a:endParaRPr>
            </a:p>
          </p:txBody>
        </p:sp>
        <p:sp>
          <p:nvSpPr>
            <p:cNvPr id="2237691" name="Freeform 251"/>
            <p:cNvSpPr>
              <a:spLocks noChangeAspect="1"/>
            </p:cNvSpPr>
            <p:nvPr/>
          </p:nvSpPr>
          <p:spPr bwMode="auto">
            <a:xfrm>
              <a:off x="2283" y="1092"/>
              <a:ext cx="341" cy="109"/>
            </a:xfrm>
            <a:custGeom>
              <a:avLst/>
              <a:gdLst>
                <a:gd name="T0" fmla="*/ 341 w 341"/>
                <a:gd name="T1" fmla="*/ 108 h 109"/>
                <a:gd name="T2" fmla="*/ 341 w 341"/>
                <a:gd name="T3" fmla="*/ 0 h 109"/>
                <a:gd name="T4" fmla="*/ 0 w 341"/>
                <a:gd name="T5" fmla="*/ 0 h 109"/>
                <a:gd name="T6" fmla="*/ 0 w 341"/>
                <a:gd name="T7" fmla="*/ 109 h 109"/>
                <a:gd name="T8" fmla="*/ 341 w 341"/>
                <a:gd name="T9" fmla="*/ 109 h 109"/>
                <a:gd name="T10" fmla="*/ 341 w 341"/>
                <a:gd name="T1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9">
                  <a:moveTo>
                    <a:pt x="341" y="10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9"/>
                  </a:lnTo>
                  <a:lnTo>
                    <a:pt x="341" y="109"/>
                  </a:lnTo>
                  <a:lnTo>
                    <a:pt x="341" y="1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692" name="Line 252"/>
            <p:cNvSpPr>
              <a:spLocks noChangeAspect="1" noChangeShapeType="1"/>
            </p:cNvSpPr>
            <p:nvPr/>
          </p:nvSpPr>
          <p:spPr bwMode="auto">
            <a:xfrm>
              <a:off x="2453" y="1092"/>
              <a:ext cx="1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693" name="Rectangle 253"/>
            <p:cNvSpPr>
              <a:spLocks noChangeAspect="1" noChangeArrowheads="1"/>
            </p:cNvSpPr>
            <p:nvPr/>
          </p:nvSpPr>
          <p:spPr bwMode="auto">
            <a:xfrm>
              <a:off x="2139" y="110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7694" name="Freeform 254"/>
            <p:cNvSpPr>
              <a:spLocks noChangeAspect="1"/>
            </p:cNvSpPr>
            <p:nvPr/>
          </p:nvSpPr>
          <p:spPr bwMode="auto">
            <a:xfrm>
              <a:off x="2283" y="1201"/>
              <a:ext cx="341" cy="108"/>
            </a:xfrm>
            <a:custGeom>
              <a:avLst/>
              <a:gdLst>
                <a:gd name="T0" fmla="*/ 341 w 341"/>
                <a:gd name="T1" fmla="*/ 108 h 108"/>
                <a:gd name="T2" fmla="*/ 341 w 341"/>
                <a:gd name="T3" fmla="*/ 0 h 108"/>
                <a:gd name="T4" fmla="*/ 0 w 341"/>
                <a:gd name="T5" fmla="*/ 0 h 108"/>
                <a:gd name="T6" fmla="*/ 0 w 341"/>
                <a:gd name="T7" fmla="*/ 108 h 108"/>
                <a:gd name="T8" fmla="*/ 341 w 341"/>
                <a:gd name="T9" fmla="*/ 108 h 108"/>
                <a:gd name="T10" fmla="*/ 341 w 341"/>
                <a:gd name="T1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8">
                  <a:moveTo>
                    <a:pt x="341" y="10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341" y="108"/>
                  </a:lnTo>
                  <a:lnTo>
                    <a:pt x="341" y="10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695" name="Line 255"/>
            <p:cNvSpPr>
              <a:spLocks noChangeAspect="1" noChangeShapeType="1"/>
            </p:cNvSpPr>
            <p:nvPr/>
          </p:nvSpPr>
          <p:spPr bwMode="auto">
            <a:xfrm>
              <a:off x="2453" y="1200"/>
              <a:ext cx="1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696" name="Rectangle 256"/>
            <p:cNvSpPr>
              <a:spLocks noChangeAspect="1" noChangeArrowheads="1"/>
            </p:cNvSpPr>
            <p:nvPr/>
          </p:nvSpPr>
          <p:spPr bwMode="auto">
            <a:xfrm>
              <a:off x="2139" y="1215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7697" name="Freeform 257"/>
            <p:cNvSpPr>
              <a:spLocks noChangeAspect="1"/>
            </p:cNvSpPr>
            <p:nvPr/>
          </p:nvSpPr>
          <p:spPr bwMode="auto">
            <a:xfrm>
              <a:off x="2283" y="1309"/>
              <a:ext cx="341" cy="107"/>
            </a:xfrm>
            <a:custGeom>
              <a:avLst/>
              <a:gdLst>
                <a:gd name="T0" fmla="*/ 341 w 341"/>
                <a:gd name="T1" fmla="*/ 107 h 107"/>
                <a:gd name="T2" fmla="*/ 341 w 341"/>
                <a:gd name="T3" fmla="*/ 0 h 107"/>
                <a:gd name="T4" fmla="*/ 0 w 341"/>
                <a:gd name="T5" fmla="*/ 0 h 107"/>
                <a:gd name="T6" fmla="*/ 0 w 341"/>
                <a:gd name="T7" fmla="*/ 107 h 107"/>
                <a:gd name="T8" fmla="*/ 341 w 341"/>
                <a:gd name="T9" fmla="*/ 107 h 107"/>
                <a:gd name="T10" fmla="*/ 341 w 341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7">
                  <a:moveTo>
                    <a:pt x="341" y="107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341" y="107"/>
                  </a:lnTo>
                  <a:lnTo>
                    <a:pt x="341" y="10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698" name="Line 258"/>
            <p:cNvSpPr>
              <a:spLocks noChangeAspect="1" noChangeShapeType="1"/>
            </p:cNvSpPr>
            <p:nvPr/>
          </p:nvSpPr>
          <p:spPr bwMode="auto">
            <a:xfrm>
              <a:off x="2453" y="1309"/>
              <a:ext cx="1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699" name="Rectangle 259"/>
            <p:cNvSpPr>
              <a:spLocks noChangeAspect="1" noChangeArrowheads="1"/>
            </p:cNvSpPr>
            <p:nvPr/>
          </p:nvSpPr>
          <p:spPr bwMode="auto">
            <a:xfrm>
              <a:off x="2139" y="1324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 sz="2000">
                <a:effectLst/>
              </a:endParaRPr>
            </a:p>
          </p:txBody>
        </p:sp>
        <p:sp>
          <p:nvSpPr>
            <p:cNvPr id="2237700" name="Freeform 260"/>
            <p:cNvSpPr>
              <a:spLocks noChangeAspect="1"/>
            </p:cNvSpPr>
            <p:nvPr/>
          </p:nvSpPr>
          <p:spPr bwMode="auto">
            <a:xfrm>
              <a:off x="2283" y="1416"/>
              <a:ext cx="341" cy="107"/>
            </a:xfrm>
            <a:custGeom>
              <a:avLst/>
              <a:gdLst>
                <a:gd name="T0" fmla="*/ 341 w 341"/>
                <a:gd name="T1" fmla="*/ 107 h 107"/>
                <a:gd name="T2" fmla="*/ 341 w 341"/>
                <a:gd name="T3" fmla="*/ 0 h 107"/>
                <a:gd name="T4" fmla="*/ 0 w 341"/>
                <a:gd name="T5" fmla="*/ 0 h 107"/>
                <a:gd name="T6" fmla="*/ 0 w 341"/>
                <a:gd name="T7" fmla="*/ 107 h 107"/>
                <a:gd name="T8" fmla="*/ 341 w 341"/>
                <a:gd name="T9" fmla="*/ 107 h 107"/>
                <a:gd name="T10" fmla="*/ 341 w 341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7">
                  <a:moveTo>
                    <a:pt x="341" y="107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341" y="107"/>
                  </a:lnTo>
                  <a:lnTo>
                    <a:pt x="341" y="10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01" name="Line 261"/>
            <p:cNvSpPr>
              <a:spLocks noChangeAspect="1" noChangeShapeType="1"/>
            </p:cNvSpPr>
            <p:nvPr/>
          </p:nvSpPr>
          <p:spPr bwMode="auto">
            <a:xfrm>
              <a:off x="2453" y="1416"/>
              <a:ext cx="1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02" name="Rectangle 262"/>
            <p:cNvSpPr>
              <a:spLocks noChangeAspect="1" noChangeArrowheads="1"/>
            </p:cNvSpPr>
            <p:nvPr/>
          </p:nvSpPr>
          <p:spPr bwMode="auto">
            <a:xfrm>
              <a:off x="2139" y="1432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4</a:t>
              </a:r>
              <a:endParaRPr lang="en-US" sz="2000">
                <a:effectLst/>
              </a:endParaRPr>
            </a:p>
          </p:txBody>
        </p:sp>
        <p:sp>
          <p:nvSpPr>
            <p:cNvPr id="2237703" name="Freeform 263"/>
            <p:cNvSpPr>
              <a:spLocks noChangeAspect="1"/>
            </p:cNvSpPr>
            <p:nvPr/>
          </p:nvSpPr>
          <p:spPr bwMode="auto">
            <a:xfrm>
              <a:off x="2283" y="1523"/>
              <a:ext cx="341" cy="109"/>
            </a:xfrm>
            <a:custGeom>
              <a:avLst/>
              <a:gdLst>
                <a:gd name="T0" fmla="*/ 341 w 341"/>
                <a:gd name="T1" fmla="*/ 107 h 109"/>
                <a:gd name="T2" fmla="*/ 341 w 341"/>
                <a:gd name="T3" fmla="*/ 0 h 109"/>
                <a:gd name="T4" fmla="*/ 0 w 341"/>
                <a:gd name="T5" fmla="*/ 0 h 109"/>
                <a:gd name="T6" fmla="*/ 0 w 341"/>
                <a:gd name="T7" fmla="*/ 109 h 109"/>
                <a:gd name="T8" fmla="*/ 341 w 341"/>
                <a:gd name="T9" fmla="*/ 109 h 109"/>
                <a:gd name="T10" fmla="*/ 341 w 341"/>
                <a:gd name="T1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9">
                  <a:moveTo>
                    <a:pt x="341" y="107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9"/>
                  </a:lnTo>
                  <a:lnTo>
                    <a:pt x="341" y="109"/>
                  </a:lnTo>
                  <a:lnTo>
                    <a:pt x="341" y="1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04" name="Line 264"/>
            <p:cNvSpPr>
              <a:spLocks noChangeAspect="1" noChangeShapeType="1"/>
            </p:cNvSpPr>
            <p:nvPr/>
          </p:nvSpPr>
          <p:spPr bwMode="auto">
            <a:xfrm>
              <a:off x="2453" y="1523"/>
              <a:ext cx="1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05" name="Rectangle 265"/>
            <p:cNvSpPr>
              <a:spLocks noChangeAspect="1" noChangeArrowheads="1"/>
            </p:cNvSpPr>
            <p:nvPr/>
          </p:nvSpPr>
          <p:spPr bwMode="auto">
            <a:xfrm>
              <a:off x="2139" y="1539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5</a:t>
              </a:r>
              <a:endParaRPr lang="en-US" sz="2000">
                <a:effectLst/>
              </a:endParaRPr>
            </a:p>
          </p:txBody>
        </p:sp>
        <p:sp>
          <p:nvSpPr>
            <p:cNvPr id="2237706" name="Freeform 266"/>
            <p:cNvSpPr>
              <a:spLocks noChangeAspect="1"/>
            </p:cNvSpPr>
            <p:nvPr/>
          </p:nvSpPr>
          <p:spPr bwMode="auto">
            <a:xfrm>
              <a:off x="2283" y="1632"/>
              <a:ext cx="341" cy="108"/>
            </a:xfrm>
            <a:custGeom>
              <a:avLst/>
              <a:gdLst>
                <a:gd name="T0" fmla="*/ 341 w 341"/>
                <a:gd name="T1" fmla="*/ 108 h 108"/>
                <a:gd name="T2" fmla="*/ 341 w 341"/>
                <a:gd name="T3" fmla="*/ 0 h 108"/>
                <a:gd name="T4" fmla="*/ 0 w 341"/>
                <a:gd name="T5" fmla="*/ 0 h 108"/>
                <a:gd name="T6" fmla="*/ 0 w 341"/>
                <a:gd name="T7" fmla="*/ 108 h 108"/>
                <a:gd name="T8" fmla="*/ 341 w 341"/>
                <a:gd name="T9" fmla="*/ 108 h 108"/>
                <a:gd name="T10" fmla="*/ 341 w 341"/>
                <a:gd name="T1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8">
                  <a:moveTo>
                    <a:pt x="341" y="10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341" y="108"/>
                  </a:lnTo>
                  <a:lnTo>
                    <a:pt x="341" y="10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07" name="Line 267"/>
            <p:cNvSpPr>
              <a:spLocks noChangeAspect="1" noChangeShapeType="1"/>
            </p:cNvSpPr>
            <p:nvPr/>
          </p:nvSpPr>
          <p:spPr bwMode="auto">
            <a:xfrm>
              <a:off x="2453" y="1630"/>
              <a:ext cx="1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08" name="Rectangle 268"/>
            <p:cNvSpPr>
              <a:spLocks noChangeAspect="1" noChangeArrowheads="1"/>
            </p:cNvSpPr>
            <p:nvPr/>
          </p:nvSpPr>
          <p:spPr bwMode="auto">
            <a:xfrm>
              <a:off x="2139" y="1646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6</a:t>
              </a:r>
              <a:endParaRPr lang="en-US" sz="2000">
                <a:effectLst/>
              </a:endParaRPr>
            </a:p>
          </p:txBody>
        </p:sp>
        <p:sp>
          <p:nvSpPr>
            <p:cNvPr id="2237709" name="Freeform 269"/>
            <p:cNvSpPr>
              <a:spLocks noChangeAspect="1"/>
            </p:cNvSpPr>
            <p:nvPr/>
          </p:nvSpPr>
          <p:spPr bwMode="auto">
            <a:xfrm>
              <a:off x="3039" y="1284"/>
              <a:ext cx="341" cy="109"/>
            </a:xfrm>
            <a:custGeom>
              <a:avLst/>
              <a:gdLst>
                <a:gd name="T0" fmla="*/ 341 w 341"/>
                <a:gd name="T1" fmla="*/ 107 h 109"/>
                <a:gd name="T2" fmla="*/ 341 w 341"/>
                <a:gd name="T3" fmla="*/ 0 h 109"/>
                <a:gd name="T4" fmla="*/ 0 w 341"/>
                <a:gd name="T5" fmla="*/ 0 h 109"/>
                <a:gd name="T6" fmla="*/ 0 w 341"/>
                <a:gd name="T7" fmla="*/ 109 h 109"/>
                <a:gd name="T8" fmla="*/ 341 w 341"/>
                <a:gd name="T9" fmla="*/ 109 h 109"/>
                <a:gd name="T10" fmla="*/ 341 w 341"/>
                <a:gd name="T1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9">
                  <a:moveTo>
                    <a:pt x="341" y="107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9"/>
                  </a:lnTo>
                  <a:lnTo>
                    <a:pt x="341" y="109"/>
                  </a:lnTo>
                  <a:lnTo>
                    <a:pt x="341" y="1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10" name="Line 270"/>
            <p:cNvSpPr>
              <a:spLocks noChangeAspect="1" noChangeShapeType="1"/>
            </p:cNvSpPr>
            <p:nvPr/>
          </p:nvSpPr>
          <p:spPr bwMode="auto">
            <a:xfrm>
              <a:off x="3210" y="1284"/>
              <a:ext cx="1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11" name="Rectangle 271"/>
            <p:cNvSpPr>
              <a:spLocks noChangeAspect="1" noChangeArrowheads="1"/>
            </p:cNvSpPr>
            <p:nvPr/>
          </p:nvSpPr>
          <p:spPr bwMode="auto">
            <a:xfrm>
              <a:off x="3076" y="1177"/>
              <a:ext cx="2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712" name="Rectangle 272"/>
            <p:cNvSpPr>
              <a:spLocks noChangeAspect="1" noChangeArrowheads="1"/>
            </p:cNvSpPr>
            <p:nvPr/>
          </p:nvSpPr>
          <p:spPr bwMode="auto">
            <a:xfrm>
              <a:off x="3114" y="117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713" name="Rectangle 273"/>
            <p:cNvSpPr>
              <a:spLocks noChangeAspect="1" noChangeArrowheads="1"/>
            </p:cNvSpPr>
            <p:nvPr/>
          </p:nvSpPr>
          <p:spPr bwMode="auto">
            <a:xfrm>
              <a:off x="3151" y="117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lang="en-US" sz="2000">
                <a:effectLst/>
              </a:endParaRPr>
            </a:p>
          </p:txBody>
        </p:sp>
        <p:sp>
          <p:nvSpPr>
            <p:cNvPr id="2237714" name="Rectangle 274"/>
            <p:cNvSpPr>
              <a:spLocks noChangeAspect="1" noChangeArrowheads="1"/>
            </p:cNvSpPr>
            <p:nvPr/>
          </p:nvSpPr>
          <p:spPr bwMode="auto">
            <a:xfrm>
              <a:off x="3229" y="1177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7715" name="Rectangle 275"/>
            <p:cNvSpPr>
              <a:spLocks noChangeAspect="1" noChangeArrowheads="1"/>
            </p:cNvSpPr>
            <p:nvPr/>
          </p:nvSpPr>
          <p:spPr bwMode="auto">
            <a:xfrm>
              <a:off x="3275" y="117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716" name="Rectangle 276"/>
            <p:cNvSpPr>
              <a:spLocks noChangeAspect="1" noChangeArrowheads="1"/>
            </p:cNvSpPr>
            <p:nvPr/>
          </p:nvSpPr>
          <p:spPr bwMode="auto">
            <a:xfrm>
              <a:off x="3312" y="1177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717" name="Rectangle 277"/>
            <p:cNvSpPr>
              <a:spLocks noChangeAspect="1" noChangeArrowheads="1"/>
            </p:cNvSpPr>
            <p:nvPr/>
          </p:nvSpPr>
          <p:spPr bwMode="auto">
            <a:xfrm>
              <a:off x="3329" y="117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718" name="Rectangle 278"/>
            <p:cNvSpPr>
              <a:spLocks noChangeAspect="1" noChangeArrowheads="1"/>
            </p:cNvSpPr>
            <p:nvPr/>
          </p:nvSpPr>
          <p:spPr bwMode="auto">
            <a:xfrm>
              <a:off x="2959" y="1058"/>
              <a:ext cx="2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719" name="Rectangle 279"/>
            <p:cNvSpPr>
              <a:spLocks noChangeAspect="1" noChangeArrowheads="1"/>
            </p:cNvSpPr>
            <p:nvPr/>
          </p:nvSpPr>
          <p:spPr bwMode="auto">
            <a:xfrm>
              <a:off x="2999" y="1058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w</a:t>
              </a:r>
              <a:endParaRPr lang="en-US" sz="2000">
                <a:effectLst/>
              </a:endParaRPr>
            </a:p>
          </p:txBody>
        </p:sp>
        <p:sp>
          <p:nvSpPr>
            <p:cNvPr id="2237720" name="Rectangle 280"/>
            <p:cNvSpPr>
              <a:spLocks noChangeAspect="1" noChangeArrowheads="1"/>
            </p:cNvSpPr>
            <p:nvPr/>
          </p:nvSpPr>
          <p:spPr bwMode="auto">
            <a:xfrm>
              <a:off x="3045" y="10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37721" name="Rectangle 281"/>
            <p:cNvSpPr>
              <a:spLocks noChangeAspect="1" noChangeArrowheads="1"/>
            </p:cNvSpPr>
            <p:nvPr/>
          </p:nvSpPr>
          <p:spPr bwMode="auto">
            <a:xfrm>
              <a:off x="3080" y="1058"/>
              <a:ext cx="1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-</a:t>
              </a:r>
              <a:endParaRPr lang="en-US" sz="2000">
                <a:effectLst/>
              </a:endParaRPr>
            </a:p>
          </p:txBody>
        </p:sp>
        <p:sp>
          <p:nvSpPr>
            <p:cNvPr id="2237722" name="Rectangle 282"/>
            <p:cNvSpPr>
              <a:spLocks noChangeAspect="1" noChangeArrowheads="1"/>
            </p:cNvSpPr>
            <p:nvPr/>
          </p:nvSpPr>
          <p:spPr bwMode="auto">
            <a:xfrm>
              <a:off x="3105" y="1058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w</a:t>
              </a:r>
              <a:endParaRPr lang="en-US" sz="2000">
                <a:effectLst/>
              </a:endParaRPr>
            </a:p>
          </p:txBody>
        </p:sp>
        <p:sp>
          <p:nvSpPr>
            <p:cNvPr id="2237723" name="Rectangle 283"/>
            <p:cNvSpPr>
              <a:spLocks noChangeAspect="1" noChangeArrowheads="1"/>
            </p:cNvSpPr>
            <p:nvPr/>
          </p:nvSpPr>
          <p:spPr bwMode="auto">
            <a:xfrm>
              <a:off x="3151" y="10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724" name="Rectangle 284"/>
            <p:cNvSpPr>
              <a:spLocks noChangeAspect="1" noChangeArrowheads="1"/>
            </p:cNvSpPr>
            <p:nvPr/>
          </p:nvSpPr>
          <p:spPr bwMode="auto">
            <a:xfrm>
              <a:off x="3187" y="1058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y</a:t>
              </a:r>
              <a:endParaRPr lang="en-US" sz="2000">
                <a:effectLst/>
              </a:endParaRPr>
            </a:p>
          </p:txBody>
        </p:sp>
        <p:sp>
          <p:nvSpPr>
            <p:cNvPr id="2237725" name="Rectangle 285"/>
            <p:cNvSpPr>
              <a:spLocks noChangeAspect="1" noChangeArrowheads="1"/>
            </p:cNvSpPr>
            <p:nvPr/>
          </p:nvSpPr>
          <p:spPr bwMode="auto">
            <a:xfrm>
              <a:off x="3218" y="1058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7726" name="Rectangle 286"/>
            <p:cNvSpPr>
              <a:spLocks noChangeAspect="1" noChangeArrowheads="1"/>
            </p:cNvSpPr>
            <p:nvPr/>
          </p:nvSpPr>
          <p:spPr bwMode="auto">
            <a:xfrm>
              <a:off x="3237" y="1058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7727" name="Rectangle 287"/>
            <p:cNvSpPr>
              <a:spLocks noChangeAspect="1" noChangeArrowheads="1"/>
            </p:cNvSpPr>
            <p:nvPr/>
          </p:nvSpPr>
          <p:spPr bwMode="auto">
            <a:xfrm>
              <a:off x="3267" y="10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7728" name="Rectangle 288"/>
            <p:cNvSpPr>
              <a:spLocks noChangeAspect="1" noChangeArrowheads="1"/>
            </p:cNvSpPr>
            <p:nvPr/>
          </p:nvSpPr>
          <p:spPr bwMode="auto">
            <a:xfrm>
              <a:off x="3304" y="1058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729" name="Rectangle 289"/>
            <p:cNvSpPr>
              <a:spLocks noChangeAspect="1" noChangeArrowheads="1"/>
            </p:cNvSpPr>
            <p:nvPr/>
          </p:nvSpPr>
          <p:spPr bwMode="auto">
            <a:xfrm>
              <a:off x="3321" y="1058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 </a:t>
              </a:r>
              <a:endParaRPr lang="en-US" sz="2000">
                <a:effectLst/>
              </a:endParaRPr>
            </a:p>
          </p:txBody>
        </p:sp>
        <p:sp>
          <p:nvSpPr>
            <p:cNvPr id="2237730" name="Rectangle 290"/>
            <p:cNvSpPr>
              <a:spLocks noChangeAspect="1" noChangeArrowheads="1"/>
            </p:cNvSpPr>
            <p:nvPr/>
          </p:nvSpPr>
          <p:spPr bwMode="auto">
            <a:xfrm>
              <a:off x="3338" y="1058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731" name="Rectangle 291"/>
            <p:cNvSpPr>
              <a:spLocks noChangeAspect="1" noChangeArrowheads="1"/>
            </p:cNvSpPr>
            <p:nvPr/>
          </p:nvSpPr>
          <p:spPr bwMode="auto">
            <a:xfrm>
              <a:off x="3375" y="1058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7732" name="Rectangle 292"/>
            <p:cNvSpPr>
              <a:spLocks noChangeAspect="1" noChangeArrowheads="1"/>
            </p:cNvSpPr>
            <p:nvPr/>
          </p:nvSpPr>
          <p:spPr bwMode="auto">
            <a:xfrm>
              <a:off x="3405" y="1058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7733" name="Rectangle 293"/>
            <p:cNvSpPr>
              <a:spLocks noChangeAspect="1" noChangeArrowheads="1"/>
            </p:cNvSpPr>
            <p:nvPr/>
          </p:nvSpPr>
          <p:spPr bwMode="auto">
            <a:xfrm>
              <a:off x="3438" y="1058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o</a:t>
              </a:r>
              <a:endParaRPr lang="en-US" sz="2000">
                <a:effectLst/>
              </a:endParaRPr>
            </a:p>
          </p:txBody>
        </p:sp>
        <p:sp>
          <p:nvSpPr>
            <p:cNvPr id="2237734" name="Rectangle 294"/>
            <p:cNvSpPr>
              <a:spLocks noChangeAspect="1" noChangeArrowheads="1"/>
            </p:cNvSpPr>
            <p:nvPr/>
          </p:nvSpPr>
          <p:spPr bwMode="auto">
            <a:xfrm>
              <a:off x="3474" y="1058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c</a:t>
              </a:r>
              <a:endParaRPr lang="en-US" sz="2000">
                <a:effectLst/>
              </a:endParaRPr>
            </a:p>
          </p:txBody>
        </p:sp>
        <p:sp>
          <p:nvSpPr>
            <p:cNvPr id="2237735" name="Rectangle 295"/>
            <p:cNvSpPr>
              <a:spLocks noChangeAspect="1" noChangeArrowheads="1"/>
            </p:cNvSpPr>
            <p:nvPr/>
          </p:nvSpPr>
          <p:spPr bwMode="auto">
            <a:xfrm>
              <a:off x="3505" y="1058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7736" name="Rectangle 296"/>
            <p:cNvSpPr>
              <a:spLocks noChangeAspect="1" noChangeArrowheads="1"/>
            </p:cNvSpPr>
            <p:nvPr/>
          </p:nvSpPr>
          <p:spPr bwMode="auto">
            <a:xfrm>
              <a:off x="3520" y="10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737" name="Rectangle 297"/>
            <p:cNvSpPr>
              <a:spLocks noChangeAspect="1" noChangeArrowheads="1"/>
            </p:cNvSpPr>
            <p:nvPr/>
          </p:nvSpPr>
          <p:spPr bwMode="auto">
            <a:xfrm>
              <a:off x="3555" y="1058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738" name="Rectangle 298"/>
            <p:cNvSpPr>
              <a:spLocks noChangeAspect="1" noChangeArrowheads="1"/>
            </p:cNvSpPr>
            <p:nvPr/>
          </p:nvSpPr>
          <p:spPr bwMode="auto">
            <a:xfrm>
              <a:off x="3574" y="1058"/>
              <a:ext cx="1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i</a:t>
              </a:r>
              <a:endParaRPr lang="en-US" sz="2000">
                <a:effectLst/>
              </a:endParaRPr>
            </a:p>
          </p:txBody>
        </p:sp>
        <p:sp>
          <p:nvSpPr>
            <p:cNvPr id="2237739" name="Rectangle 299"/>
            <p:cNvSpPr>
              <a:spLocks noChangeAspect="1" noChangeArrowheads="1"/>
            </p:cNvSpPr>
            <p:nvPr/>
          </p:nvSpPr>
          <p:spPr bwMode="auto">
            <a:xfrm>
              <a:off x="3587" y="1058"/>
              <a:ext cx="2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v</a:t>
              </a:r>
              <a:endParaRPr lang="en-US" sz="2000">
                <a:effectLst/>
              </a:endParaRPr>
            </a:p>
          </p:txBody>
        </p:sp>
        <p:sp>
          <p:nvSpPr>
            <p:cNvPr id="2237740" name="Rectangle 300"/>
            <p:cNvSpPr>
              <a:spLocks noChangeAspect="1" noChangeArrowheads="1"/>
            </p:cNvSpPr>
            <p:nvPr/>
          </p:nvSpPr>
          <p:spPr bwMode="auto">
            <a:xfrm>
              <a:off x="3620" y="1058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7741" name="Rectangle 301"/>
            <p:cNvSpPr>
              <a:spLocks noChangeAspect="1" noChangeArrowheads="1"/>
            </p:cNvSpPr>
            <p:nvPr/>
          </p:nvSpPr>
          <p:spPr bwMode="auto">
            <a:xfrm>
              <a:off x="2869" y="1177"/>
              <a:ext cx="31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S</a:t>
              </a:r>
              <a:endParaRPr lang="en-US" sz="2000">
                <a:effectLst/>
              </a:endParaRPr>
            </a:p>
          </p:txBody>
        </p:sp>
        <p:sp>
          <p:nvSpPr>
            <p:cNvPr id="2237742" name="Rectangle 302"/>
            <p:cNvSpPr>
              <a:spLocks noChangeAspect="1" noChangeArrowheads="1"/>
            </p:cNvSpPr>
            <p:nvPr/>
          </p:nvSpPr>
          <p:spPr bwMode="auto">
            <a:xfrm>
              <a:off x="2911" y="117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e</a:t>
              </a:r>
              <a:endParaRPr lang="en-US" sz="2000">
                <a:effectLst/>
              </a:endParaRPr>
            </a:p>
          </p:txBody>
        </p:sp>
        <p:sp>
          <p:nvSpPr>
            <p:cNvPr id="2237743" name="Rectangle 303"/>
            <p:cNvSpPr>
              <a:spLocks noChangeAspect="1" noChangeArrowheads="1"/>
            </p:cNvSpPr>
            <p:nvPr/>
          </p:nvSpPr>
          <p:spPr bwMode="auto">
            <a:xfrm>
              <a:off x="2946" y="1177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744" name="Rectangle 304"/>
            <p:cNvSpPr>
              <a:spLocks noChangeAspect="1" noChangeArrowheads="1"/>
            </p:cNvSpPr>
            <p:nvPr/>
          </p:nvSpPr>
          <p:spPr bwMode="auto">
            <a:xfrm>
              <a:off x="2896" y="1299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0</a:t>
              </a:r>
              <a:endParaRPr lang="en-US" sz="2000">
                <a:effectLst/>
              </a:endParaRPr>
            </a:p>
          </p:txBody>
        </p:sp>
        <p:sp>
          <p:nvSpPr>
            <p:cNvPr id="2237745" name="Freeform 305"/>
            <p:cNvSpPr>
              <a:spLocks noChangeAspect="1"/>
            </p:cNvSpPr>
            <p:nvPr/>
          </p:nvSpPr>
          <p:spPr bwMode="auto">
            <a:xfrm>
              <a:off x="3039" y="1393"/>
              <a:ext cx="341" cy="107"/>
            </a:xfrm>
            <a:custGeom>
              <a:avLst/>
              <a:gdLst>
                <a:gd name="T0" fmla="*/ 341 w 341"/>
                <a:gd name="T1" fmla="*/ 107 h 107"/>
                <a:gd name="T2" fmla="*/ 341 w 341"/>
                <a:gd name="T3" fmla="*/ 0 h 107"/>
                <a:gd name="T4" fmla="*/ 0 w 341"/>
                <a:gd name="T5" fmla="*/ 0 h 107"/>
                <a:gd name="T6" fmla="*/ 0 w 341"/>
                <a:gd name="T7" fmla="*/ 107 h 107"/>
                <a:gd name="T8" fmla="*/ 341 w 341"/>
                <a:gd name="T9" fmla="*/ 107 h 107"/>
                <a:gd name="T10" fmla="*/ 341 w 341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7">
                  <a:moveTo>
                    <a:pt x="341" y="107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341" y="107"/>
                  </a:lnTo>
                  <a:lnTo>
                    <a:pt x="341" y="10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46" name="Line 306"/>
            <p:cNvSpPr>
              <a:spLocks noChangeAspect="1" noChangeShapeType="1"/>
            </p:cNvSpPr>
            <p:nvPr/>
          </p:nvSpPr>
          <p:spPr bwMode="auto">
            <a:xfrm>
              <a:off x="3210" y="1391"/>
              <a:ext cx="1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47" name="Rectangle 307"/>
            <p:cNvSpPr>
              <a:spLocks noChangeAspect="1" noChangeArrowheads="1"/>
            </p:cNvSpPr>
            <p:nvPr/>
          </p:nvSpPr>
          <p:spPr bwMode="auto">
            <a:xfrm>
              <a:off x="2896" y="140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1</a:t>
              </a:r>
              <a:endParaRPr lang="en-US" sz="2000">
                <a:effectLst/>
              </a:endParaRPr>
            </a:p>
          </p:txBody>
        </p:sp>
        <p:sp>
          <p:nvSpPr>
            <p:cNvPr id="2237748" name="Freeform 308"/>
            <p:cNvSpPr>
              <a:spLocks noChangeAspect="1"/>
            </p:cNvSpPr>
            <p:nvPr/>
          </p:nvSpPr>
          <p:spPr bwMode="auto">
            <a:xfrm>
              <a:off x="3039" y="1500"/>
              <a:ext cx="341" cy="107"/>
            </a:xfrm>
            <a:custGeom>
              <a:avLst/>
              <a:gdLst>
                <a:gd name="T0" fmla="*/ 341 w 341"/>
                <a:gd name="T1" fmla="*/ 107 h 107"/>
                <a:gd name="T2" fmla="*/ 341 w 341"/>
                <a:gd name="T3" fmla="*/ 0 h 107"/>
                <a:gd name="T4" fmla="*/ 0 w 341"/>
                <a:gd name="T5" fmla="*/ 0 h 107"/>
                <a:gd name="T6" fmla="*/ 0 w 341"/>
                <a:gd name="T7" fmla="*/ 107 h 107"/>
                <a:gd name="T8" fmla="*/ 341 w 341"/>
                <a:gd name="T9" fmla="*/ 107 h 107"/>
                <a:gd name="T10" fmla="*/ 341 w 341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7">
                  <a:moveTo>
                    <a:pt x="341" y="107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341" y="107"/>
                  </a:lnTo>
                  <a:lnTo>
                    <a:pt x="341" y="10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49" name="Line 309"/>
            <p:cNvSpPr>
              <a:spLocks noChangeAspect="1" noChangeShapeType="1"/>
            </p:cNvSpPr>
            <p:nvPr/>
          </p:nvSpPr>
          <p:spPr bwMode="auto">
            <a:xfrm>
              <a:off x="3210" y="1500"/>
              <a:ext cx="1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50" name="Rectangle 310"/>
            <p:cNvSpPr>
              <a:spLocks noChangeAspect="1" noChangeArrowheads="1"/>
            </p:cNvSpPr>
            <p:nvPr/>
          </p:nvSpPr>
          <p:spPr bwMode="auto">
            <a:xfrm>
              <a:off x="2896" y="1516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2</a:t>
              </a:r>
              <a:endParaRPr lang="en-US" sz="2000">
                <a:effectLst/>
              </a:endParaRPr>
            </a:p>
          </p:txBody>
        </p:sp>
        <p:sp>
          <p:nvSpPr>
            <p:cNvPr id="2237751" name="Freeform 311"/>
            <p:cNvSpPr>
              <a:spLocks noChangeAspect="1"/>
            </p:cNvSpPr>
            <p:nvPr/>
          </p:nvSpPr>
          <p:spPr bwMode="auto">
            <a:xfrm>
              <a:off x="3039" y="1607"/>
              <a:ext cx="341" cy="108"/>
            </a:xfrm>
            <a:custGeom>
              <a:avLst/>
              <a:gdLst>
                <a:gd name="T0" fmla="*/ 341 w 341"/>
                <a:gd name="T1" fmla="*/ 108 h 108"/>
                <a:gd name="T2" fmla="*/ 341 w 341"/>
                <a:gd name="T3" fmla="*/ 0 h 108"/>
                <a:gd name="T4" fmla="*/ 0 w 341"/>
                <a:gd name="T5" fmla="*/ 0 h 108"/>
                <a:gd name="T6" fmla="*/ 0 w 341"/>
                <a:gd name="T7" fmla="*/ 108 h 108"/>
                <a:gd name="T8" fmla="*/ 341 w 341"/>
                <a:gd name="T9" fmla="*/ 108 h 108"/>
                <a:gd name="T10" fmla="*/ 341 w 341"/>
                <a:gd name="T1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108">
                  <a:moveTo>
                    <a:pt x="341" y="108"/>
                  </a:moveTo>
                  <a:lnTo>
                    <a:pt x="341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341" y="108"/>
                  </a:lnTo>
                  <a:lnTo>
                    <a:pt x="341" y="10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52" name="Line 312"/>
            <p:cNvSpPr>
              <a:spLocks noChangeAspect="1" noChangeShapeType="1"/>
            </p:cNvSpPr>
            <p:nvPr/>
          </p:nvSpPr>
          <p:spPr bwMode="auto">
            <a:xfrm>
              <a:off x="3210" y="1607"/>
              <a:ext cx="1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53" name="Rectangle 313"/>
            <p:cNvSpPr>
              <a:spLocks noChangeAspect="1" noChangeArrowheads="1"/>
            </p:cNvSpPr>
            <p:nvPr/>
          </p:nvSpPr>
          <p:spPr bwMode="auto">
            <a:xfrm>
              <a:off x="2896" y="1623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3</a:t>
              </a:r>
              <a:endParaRPr lang="en-US" sz="2000">
                <a:effectLst/>
              </a:endParaRPr>
            </a:p>
          </p:txBody>
        </p:sp>
        <p:sp>
          <p:nvSpPr>
            <p:cNvPr id="2237754" name="Freeform 314"/>
            <p:cNvSpPr>
              <a:spLocks noChangeAspect="1"/>
            </p:cNvSpPr>
            <p:nvPr/>
          </p:nvSpPr>
          <p:spPr bwMode="auto">
            <a:xfrm>
              <a:off x="3380" y="1284"/>
              <a:ext cx="343" cy="109"/>
            </a:xfrm>
            <a:custGeom>
              <a:avLst/>
              <a:gdLst>
                <a:gd name="T0" fmla="*/ 341 w 343"/>
                <a:gd name="T1" fmla="*/ 107 h 109"/>
                <a:gd name="T2" fmla="*/ 343 w 343"/>
                <a:gd name="T3" fmla="*/ 0 h 109"/>
                <a:gd name="T4" fmla="*/ 0 w 343"/>
                <a:gd name="T5" fmla="*/ 0 h 109"/>
                <a:gd name="T6" fmla="*/ 0 w 343"/>
                <a:gd name="T7" fmla="*/ 109 h 109"/>
                <a:gd name="T8" fmla="*/ 343 w 343"/>
                <a:gd name="T9" fmla="*/ 109 h 109"/>
                <a:gd name="T10" fmla="*/ 343 w 343"/>
                <a:gd name="T1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109">
                  <a:moveTo>
                    <a:pt x="341" y="107"/>
                  </a:moveTo>
                  <a:lnTo>
                    <a:pt x="343" y="0"/>
                  </a:lnTo>
                  <a:lnTo>
                    <a:pt x="0" y="0"/>
                  </a:lnTo>
                  <a:lnTo>
                    <a:pt x="0" y="109"/>
                  </a:lnTo>
                  <a:lnTo>
                    <a:pt x="343" y="109"/>
                  </a:lnTo>
                  <a:lnTo>
                    <a:pt x="343" y="10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55" name="Line 315"/>
            <p:cNvSpPr>
              <a:spLocks noChangeAspect="1" noChangeShapeType="1"/>
            </p:cNvSpPr>
            <p:nvPr/>
          </p:nvSpPr>
          <p:spPr bwMode="auto">
            <a:xfrm>
              <a:off x="3551" y="1284"/>
              <a:ext cx="1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56" name="Rectangle 316"/>
            <p:cNvSpPr>
              <a:spLocks noChangeAspect="1" noChangeArrowheads="1"/>
            </p:cNvSpPr>
            <p:nvPr/>
          </p:nvSpPr>
          <p:spPr bwMode="auto">
            <a:xfrm>
              <a:off x="3417" y="1177"/>
              <a:ext cx="2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757" name="Rectangle 317"/>
            <p:cNvSpPr>
              <a:spLocks noChangeAspect="1" noChangeArrowheads="1"/>
            </p:cNvSpPr>
            <p:nvPr/>
          </p:nvSpPr>
          <p:spPr bwMode="auto">
            <a:xfrm>
              <a:off x="3455" y="117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758" name="Rectangle 318"/>
            <p:cNvSpPr>
              <a:spLocks noChangeAspect="1" noChangeArrowheads="1"/>
            </p:cNvSpPr>
            <p:nvPr/>
          </p:nvSpPr>
          <p:spPr bwMode="auto">
            <a:xfrm>
              <a:off x="3492" y="117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g</a:t>
              </a:r>
              <a:endParaRPr lang="en-US" sz="2000">
                <a:effectLst/>
              </a:endParaRPr>
            </a:p>
          </p:txBody>
        </p:sp>
        <p:sp>
          <p:nvSpPr>
            <p:cNvPr id="2237759" name="Rectangle 319"/>
            <p:cNvSpPr>
              <a:spLocks noChangeAspect="1" noChangeArrowheads="1"/>
            </p:cNvSpPr>
            <p:nvPr/>
          </p:nvSpPr>
          <p:spPr bwMode="auto">
            <a:xfrm>
              <a:off x="3570" y="1177"/>
              <a:ext cx="3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D</a:t>
              </a:r>
              <a:endParaRPr lang="en-US" sz="2000">
                <a:effectLst/>
              </a:endParaRPr>
            </a:p>
          </p:txBody>
        </p:sp>
        <p:sp>
          <p:nvSpPr>
            <p:cNvPr id="2237760" name="Rectangle 320"/>
            <p:cNvSpPr>
              <a:spLocks noChangeAspect="1" noChangeArrowheads="1"/>
            </p:cNvSpPr>
            <p:nvPr/>
          </p:nvSpPr>
          <p:spPr bwMode="auto">
            <a:xfrm>
              <a:off x="3616" y="1177"/>
              <a:ext cx="2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761" name="Rectangle 321"/>
            <p:cNvSpPr>
              <a:spLocks noChangeAspect="1" noChangeArrowheads="1"/>
            </p:cNvSpPr>
            <p:nvPr/>
          </p:nvSpPr>
          <p:spPr bwMode="auto">
            <a:xfrm>
              <a:off x="3652" y="1177"/>
              <a:ext cx="13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t</a:t>
              </a:r>
              <a:endParaRPr lang="en-US" sz="2000">
                <a:effectLst/>
              </a:endParaRPr>
            </a:p>
          </p:txBody>
        </p:sp>
        <p:sp>
          <p:nvSpPr>
            <p:cNvPr id="2237762" name="Rectangle 322"/>
            <p:cNvSpPr>
              <a:spLocks noChangeAspect="1" noChangeArrowheads="1"/>
            </p:cNvSpPr>
            <p:nvPr/>
          </p:nvSpPr>
          <p:spPr bwMode="auto">
            <a:xfrm>
              <a:off x="3670" y="1177"/>
              <a:ext cx="26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 b="0">
                  <a:solidFill>
                    <a:srgbClr val="000000"/>
                  </a:solidFill>
                  <a:effectLst/>
                  <a:latin typeface="Arial" pitchFamily="34" charset="0"/>
                </a:rPr>
                <a:t>a</a:t>
              </a:r>
              <a:endParaRPr lang="en-US" sz="2000">
                <a:effectLst/>
              </a:endParaRPr>
            </a:p>
          </p:txBody>
        </p:sp>
        <p:sp>
          <p:nvSpPr>
            <p:cNvPr id="2237763" name="Freeform 323"/>
            <p:cNvSpPr>
              <a:spLocks noChangeAspect="1"/>
            </p:cNvSpPr>
            <p:nvPr/>
          </p:nvSpPr>
          <p:spPr bwMode="auto">
            <a:xfrm>
              <a:off x="3380" y="1393"/>
              <a:ext cx="343" cy="107"/>
            </a:xfrm>
            <a:custGeom>
              <a:avLst/>
              <a:gdLst>
                <a:gd name="T0" fmla="*/ 341 w 343"/>
                <a:gd name="T1" fmla="*/ 107 h 107"/>
                <a:gd name="T2" fmla="*/ 343 w 343"/>
                <a:gd name="T3" fmla="*/ 0 h 107"/>
                <a:gd name="T4" fmla="*/ 0 w 343"/>
                <a:gd name="T5" fmla="*/ 0 h 107"/>
                <a:gd name="T6" fmla="*/ 0 w 343"/>
                <a:gd name="T7" fmla="*/ 107 h 107"/>
                <a:gd name="T8" fmla="*/ 343 w 343"/>
                <a:gd name="T9" fmla="*/ 107 h 107"/>
                <a:gd name="T10" fmla="*/ 343 w 343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107">
                  <a:moveTo>
                    <a:pt x="341" y="107"/>
                  </a:moveTo>
                  <a:lnTo>
                    <a:pt x="343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343" y="107"/>
                  </a:lnTo>
                  <a:lnTo>
                    <a:pt x="343" y="10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64" name="Line 324"/>
            <p:cNvSpPr>
              <a:spLocks noChangeAspect="1" noChangeShapeType="1"/>
            </p:cNvSpPr>
            <p:nvPr/>
          </p:nvSpPr>
          <p:spPr bwMode="auto">
            <a:xfrm>
              <a:off x="3551" y="1391"/>
              <a:ext cx="1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65" name="Freeform 325"/>
            <p:cNvSpPr>
              <a:spLocks noChangeAspect="1"/>
            </p:cNvSpPr>
            <p:nvPr/>
          </p:nvSpPr>
          <p:spPr bwMode="auto">
            <a:xfrm>
              <a:off x="3380" y="1500"/>
              <a:ext cx="343" cy="107"/>
            </a:xfrm>
            <a:custGeom>
              <a:avLst/>
              <a:gdLst>
                <a:gd name="T0" fmla="*/ 341 w 343"/>
                <a:gd name="T1" fmla="*/ 107 h 107"/>
                <a:gd name="T2" fmla="*/ 343 w 343"/>
                <a:gd name="T3" fmla="*/ 0 h 107"/>
                <a:gd name="T4" fmla="*/ 0 w 343"/>
                <a:gd name="T5" fmla="*/ 0 h 107"/>
                <a:gd name="T6" fmla="*/ 0 w 343"/>
                <a:gd name="T7" fmla="*/ 107 h 107"/>
                <a:gd name="T8" fmla="*/ 343 w 343"/>
                <a:gd name="T9" fmla="*/ 107 h 107"/>
                <a:gd name="T10" fmla="*/ 343 w 343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107">
                  <a:moveTo>
                    <a:pt x="341" y="107"/>
                  </a:moveTo>
                  <a:lnTo>
                    <a:pt x="343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343" y="107"/>
                  </a:lnTo>
                  <a:lnTo>
                    <a:pt x="343" y="10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66" name="Line 326"/>
            <p:cNvSpPr>
              <a:spLocks noChangeAspect="1" noChangeShapeType="1"/>
            </p:cNvSpPr>
            <p:nvPr/>
          </p:nvSpPr>
          <p:spPr bwMode="auto">
            <a:xfrm>
              <a:off x="3551" y="1500"/>
              <a:ext cx="1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67" name="Freeform 327"/>
            <p:cNvSpPr>
              <a:spLocks noChangeAspect="1"/>
            </p:cNvSpPr>
            <p:nvPr/>
          </p:nvSpPr>
          <p:spPr bwMode="auto">
            <a:xfrm>
              <a:off x="3380" y="1607"/>
              <a:ext cx="343" cy="108"/>
            </a:xfrm>
            <a:custGeom>
              <a:avLst/>
              <a:gdLst>
                <a:gd name="T0" fmla="*/ 341 w 343"/>
                <a:gd name="T1" fmla="*/ 108 h 108"/>
                <a:gd name="T2" fmla="*/ 343 w 343"/>
                <a:gd name="T3" fmla="*/ 0 h 108"/>
                <a:gd name="T4" fmla="*/ 0 w 343"/>
                <a:gd name="T5" fmla="*/ 0 h 108"/>
                <a:gd name="T6" fmla="*/ 0 w 343"/>
                <a:gd name="T7" fmla="*/ 108 h 108"/>
                <a:gd name="T8" fmla="*/ 343 w 343"/>
                <a:gd name="T9" fmla="*/ 108 h 108"/>
                <a:gd name="T10" fmla="*/ 343 w 343"/>
                <a:gd name="T1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3" h="108">
                  <a:moveTo>
                    <a:pt x="341" y="108"/>
                  </a:moveTo>
                  <a:lnTo>
                    <a:pt x="343" y="0"/>
                  </a:lnTo>
                  <a:lnTo>
                    <a:pt x="0" y="0"/>
                  </a:lnTo>
                  <a:lnTo>
                    <a:pt x="0" y="108"/>
                  </a:lnTo>
                  <a:lnTo>
                    <a:pt x="343" y="108"/>
                  </a:lnTo>
                  <a:lnTo>
                    <a:pt x="343" y="10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7768" name="Line 328"/>
            <p:cNvSpPr>
              <a:spLocks noChangeAspect="1" noChangeShapeType="1"/>
            </p:cNvSpPr>
            <p:nvPr/>
          </p:nvSpPr>
          <p:spPr bwMode="auto">
            <a:xfrm>
              <a:off x="3551" y="1607"/>
              <a:ext cx="1" cy="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37769" name="Rectangle 329"/>
          <p:cNvSpPr>
            <a:spLocks noGrp="1" noChangeArrowheads="1"/>
          </p:cNvSpPr>
          <p:nvPr>
            <p:ph type="title"/>
          </p:nvPr>
        </p:nvSpPr>
        <p:spPr>
          <a:xfrm>
            <a:off x="487726" y="160878"/>
            <a:ext cx="8229600" cy="11430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Cache Organization: </a:t>
            </a:r>
            <a:b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</a:b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         </a:t>
            </a:r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   </a:t>
            </a: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Set Associative Cache</a:t>
            </a:r>
            <a:endParaRPr lang="en-US" sz="360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3E6258D-3252-4D86-B693-8D2B8B4BEF82}" type="slidenum">
              <a:rPr lang="en-US" altLang="zh-TW" sz="1400" b="0">
                <a:latin typeface="Arial" pitchFamily="34" charset="0"/>
                <a:ea typeface="PMingLiU" pitchFamily="18" charset="-120"/>
              </a:rPr>
              <a:pPr algn="r" eaLnBrk="1" hangingPunct="1"/>
              <a:t>45</a:t>
            </a:fld>
            <a:endParaRPr lang="en-US" altLang="zh-TW" sz="14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FF0000"/>
                </a:solidFill>
                <a:ea typeface="PMingLiU" pitchFamily="18" charset="-120"/>
              </a:rPr>
              <a:t>Direct-Mapped Cache Design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971800" y="2514600"/>
            <a:ext cx="4038600" cy="25908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800">
                <a:solidFill>
                  <a:srgbClr val="990000"/>
                </a:solidFill>
              </a:rPr>
              <a:t>CACHE SRAM</a:t>
            </a:r>
          </a:p>
        </p:txBody>
      </p:sp>
      <p:sp>
        <p:nvSpPr>
          <p:cNvPr id="82949" name="Line 4"/>
          <p:cNvSpPr>
            <a:spLocks noChangeShapeType="1"/>
          </p:cNvSpPr>
          <p:nvPr/>
        </p:nvSpPr>
        <p:spPr bwMode="auto">
          <a:xfrm>
            <a:off x="3200400" y="2209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>
            <a:off x="7467600" y="19050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2959100" y="2514600"/>
            <a:ext cx="698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/>
              <a:t>ADDR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5105400" y="4800600"/>
            <a:ext cx="1131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/>
              <a:t>DATA[31:0]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05200" y="2743200"/>
            <a:ext cx="2971800" cy="2057400"/>
            <a:chOff x="2208" y="1728"/>
            <a:chExt cx="1872" cy="1296"/>
          </a:xfrm>
        </p:grpSpPr>
        <p:sp>
          <p:nvSpPr>
            <p:cNvPr id="4151" name="Rectangle 9"/>
            <p:cNvSpPr>
              <a:spLocks noChangeArrowheads="1"/>
            </p:cNvSpPr>
            <p:nvPr/>
          </p:nvSpPr>
          <p:spPr bwMode="auto">
            <a:xfrm>
              <a:off x="2400" y="1872"/>
              <a:ext cx="768" cy="14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800" b="0">
                  <a:latin typeface="Courier New" pitchFamily="49" charset="0"/>
                </a:rPr>
                <a:t>0x</a:t>
              </a:r>
              <a:r>
                <a:rPr lang="en-US" altLang="en-US" sz="1600">
                  <a:latin typeface="Courier New" pitchFamily="49" charset="0"/>
                </a:rPr>
                <a:t>00001C0</a:t>
              </a:r>
              <a:endParaRPr lang="en-US" altLang="en-US" sz="1800">
                <a:latin typeface="Courier New" pitchFamily="49" charset="0"/>
              </a:endParaRPr>
            </a:p>
          </p:txBody>
        </p:sp>
        <p:sp>
          <p:nvSpPr>
            <p:cNvPr id="4152" name="Rectangle 10"/>
            <p:cNvSpPr>
              <a:spLocks noChangeArrowheads="1"/>
            </p:cNvSpPr>
            <p:nvPr/>
          </p:nvSpPr>
          <p:spPr bwMode="auto">
            <a:xfrm>
              <a:off x="3168" y="1872"/>
              <a:ext cx="912" cy="144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 b="0">
                  <a:latin typeface="Courier New" pitchFamily="49" charset="0"/>
                </a:rPr>
                <a:t>0x</a:t>
              </a:r>
              <a:r>
                <a:rPr lang="en-US" altLang="en-US" sz="1600">
                  <a:latin typeface="Courier New" pitchFamily="49" charset="0"/>
                </a:rPr>
                <a:t>ff083c2d</a:t>
              </a:r>
            </a:p>
          </p:txBody>
        </p:sp>
        <p:sp>
          <p:nvSpPr>
            <p:cNvPr id="4153" name="Rectangle 11"/>
            <p:cNvSpPr>
              <a:spLocks noChangeArrowheads="1"/>
            </p:cNvSpPr>
            <p:nvPr/>
          </p:nvSpPr>
          <p:spPr bwMode="auto">
            <a:xfrm>
              <a:off x="2208" y="2016"/>
              <a:ext cx="192" cy="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800">
                  <a:solidFill>
                    <a:srgbClr val="99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4154" name="Rectangle 12"/>
            <p:cNvSpPr>
              <a:spLocks noChangeArrowheads="1"/>
            </p:cNvSpPr>
            <p:nvPr/>
          </p:nvSpPr>
          <p:spPr bwMode="auto">
            <a:xfrm>
              <a:off x="2400" y="2016"/>
              <a:ext cx="768" cy="14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800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4155" name="Rectangle 13"/>
            <p:cNvSpPr>
              <a:spLocks noChangeArrowheads="1"/>
            </p:cNvSpPr>
            <p:nvPr/>
          </p:nvSpPr>
          <p:spPr bwMode="auto">
            <a:xfrm>
              <a:off x="3168" y="2016"/>
              <a:ext cx="912" cy="144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800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4156" name="Rectangle 14"/>
            <p:cNvSpPr>
              <a:spLocks noChangeArrowheads="1"/>
            </p:cNvSpPr>
            <p:nvPr/>
          </p:nvSpPr>
          <p:spPr bwMode="auto">
            <a:xfrm>
              <a:off x="2208" y="2160"/>
              <a:ext cx="192" cy="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800">
                  <a:solidFill>
                    <a:srgbClr val="9900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4157" name="Rectangle 15"/>
            <p:cNvSpPr>
              <a:spLocks noChangeArrowheads="1"/>
            </p:cNvSpPr>
            <p:nvPr/>
          </p:nvSpPr>
          <p:spPr bwMode="auto">
            <a:xfrm>
              <a:off x="2400" y="2160"/>
              <a:ext cx="768" cy="14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 b="0">
                  <a:latin typeface="Courier New" pitchFamily="49" charset="0"/>
                </a:rPr>
                <a:t>0x</a:t>
              </a:r>
              <a:r>
                <a:rPr lang="en-US" altLang="en-US" sz="1600">
                  <a:latin typeface="Courier New" pitchFamily="49" charset="0"/>
                </a:rPr>
                <a:t>0000000</a:t>
              </a:r>
            </a:p>
          </p:txBody>
        </p:sp>
        <p:sp>
          <p:nvSpPr>
            <p:cNvPr id="4158" name="Rectangle 16"/>
            <p:cNvSpPr>
              <a:spLocks noChangeArrowheads="1"/>
            </p:cNvSpPr>
            <p:nvPr/>
          </p:nvSpPr>
          <p:spPr bwMode="auto">
            <a:xfrm>
              <a:off x="3168" y="2160"/>
              <a:ext cx="912" cy="144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 b="0">
                  <a:latin typeface="Courier New" pitchFamily="49" charset="0"/>
                </a:rPr>
                <a:t>0x</a:t>
              </a:r>
              <a:r>
                <a:rPr lang="en-US" altLang="en-US" sz="1600">
                  <a:latin typeface="Courier New" pitchFamily="49" charset="0"/>
                </a:rPr>
                <a:t>00000021</a:t>
              </a:r>
            </a:p>
          </p:txBody>
        </p:sp>
        <p:sp>
          <p:nvSpPr>
            <p:cNvPr id="4159" name="Rectangle 17"/>
            <p:cNvSpPr>
              <a:spLocks noChangeArrowheads="1"/>
            </p:cNvSpPr>
            <p:nvPr/>
          </p:nvSpPr>
          <p:spPr bwMode="auto">
            <a:xfrm>
              <a:off x="2208" y="2304"/>
              <a:ext cx="192" cy="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800">
                  <a:solidFill>
                    <a:srgbClr val="9900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4160" name="Rectangle 18"/>
            <p:cNvSpPr>
              <a:spLocks noChangeArrowheads="1"/>
            </p:cNvSpPr>
            <p:nvPr/>
          </p:nvSpPr>
          <p:spPr bwMode="auto">
            <a:xfrm>
              <a:off x="2400" y="2304"/>
              <a:ext cx="768" cy="14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 b="0">
                  <a:latin typeface="Courier New" pitchFamily="49" charset="0"/>
                </a:rPr>
                <a:t>0x</a:t>
              </a:r>
              <a:r>
                <a:rPr lang="en-US" altLang="en-US" sz="1600">
                  <a:latin typeface="Courier New" pitchFamily="49" charset="0"/>
                </a:rPr>
                <a:t>0000000</a:t>
              </a:r>
            </a:p>
          </p:txBody>
        </p:sp>
        <p:sp>
          <p:nvSpPr>
            <p:cNvPr id="4161" name="Rectangle 19"/>
            <p:cNvSpPr>
              <a:spLocks noChangeArrowheads="1"/>
            </p:cNvSpPr>
            <p:nvPr/>
          </p:nvSpPr>
          <p:spPr bwMode="auto">
            <a:xfrm>
              <a:off x="3168" y="2304"/>
              <a:ext cx="912" cy="144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 b="0">
                  <a:latin typeface="Courier New" pitchFamily="49" charset="0"/>
                </a:rPr>
                <a:t>0x</a:t>
              </a:r>
              <a:r>
                <a:rPr lang="en-US" altLang="en-US" sz="1600">
                  <a:latin typeface="Courier New" pitchFamily="49" charset="0"/>
                </a:rPr>
                <a:t>00000103</a:t>
              </a:r>
            </a:p>
          </p:txBody>
        </p:sp>
        <p:sp>
          <p:nvSpPr>
            <p:cNvPr id="4162" name="Rectangle 20"/>
            <p:cNvSpPr>
              <a:spLocks noChangeArrowheads="1"/>
            </p:cNvSpPr>
            <p:nvPr/>
          </p:nvSpPr>
          <p:spPr bwMode="auto">
            <a:xfrm>
              <a:off x="2208" y="2448"/>
              <a:ext cx="192" cy="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800">
                  <a:solidFill>
                    <a:srgbClr val="99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4163" name="Rectangle 21"/>
            <p:cNvSpPr>
              <a:spLocks noChangeArrowheads="1"/>
            </p:cNvSpPr>
            <p:nvPr/>
          </p:nvSpPr>
          <p:spPr bwMode="auto">
            <a:xfrm>
              <a:off x="2400" y="2448"/>
              <a:ext cx="768" cy="14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800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4164" name="Rectangle 22"/>
            <p:cNvSpPr>
              <a:spLocks noChangeArrowheads="1"/>
            </p:cNvSpPr>
            <p:nvPr/>
          </p:nvSpPr>
          <p:spPr bwMode="auto">
            <a:xfrm>
              <a:off x="3168" y="2448"/>
              <a:ext cx="912" cy="144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800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4165" name="Rectangle 23"/>
            <p:cNvSpPr>
              <a:spLocks noChangeArrowheads="1"/>
            </p:cNvSpPr>
            <p:nvPr/>
          </p:nvSpPr>
          <p:spPr bwMode="auto">
            <a:xfrm>
              <a:off x="2208" y="2592"/>
              <a:ext cx="192" cy="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800">
                  <a:solidFill>
                    <a:srgbClr val="99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4166" name="Rectangle 24"/>
            <p:cNvSpPr>
              <a:spLocks noChangeArrowheads="1"/>
            </p:cNvSpPr>
            <p:nvPr/>
          </p:nvSpPr>
          <p:spPr bwMode="auto">
            <a:xfrm>
              <a:off x="2400" y="2592"/>
              <a:ext cx="768" cy="14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800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4167" name="Rectangle 25"/>
            <p:cNvSpPr>
              <a:spLocks noChangeArrowheads="1"/>
            </p:cNvSpPr>
            <p:nvPr/>
          </p:nvSpPr>
          <p:spPr bwMode="auto">
            <a:xfrm>
              <a:off x="3168" y="2592"/>
              <a:ext cx="912" cy="144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800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4168" name="Rectangle 26"/>
            <p:cNvSpPr>
              <a:spLocks noChangeArrowheads="1"/>
            </p:cNvSpPr>
            <p:nvPr/>
          </p:nvSpPr>
          <p:spPr bwMode="auto">
            <a:xfrm>
              <a:off x="2208" y="2736"/>
              <a:ext cx="192" cy="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800">
                  <a:solidFill>
                    <a:srgbClr val="9900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4169" name="Rectangle 27"/>
            <p:cNvSpPr>
              <a:spLocks noChangeArrowheads="1"/>
            </p:cNvSpPr>
            <p:nvPr/>
          </p:nvSpPr>
          <p:spPr bwMode="auto">
            <a:xfrm>
              <a:off x="2400" y="2736"/>
              <a:ext cx="768" cy="14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800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4170" name="Rectangle 28"/>
            <p:cNvSpPr>
              <a:spLocks noChangeArrowheads="1"/>
            </p:cNvSpPr>
            <p:nvPr/>
          </p:nvSpPr>
          <p:spPr bwMode="auto">
            <a:xfrm>
              <a:off x="3168" y="2736"/>
              <a:ext cx="912" cy="144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 sz="1800">
                <a:solidFill>
                  <a:srgbClr val="990000"/>
                </a:solidFill>
                <a:latin typeface="Courier New" pitchFamily="49" charset="0"/>
              </a:endParaRPr>
            </a:p>
          </p:txBody>
        </p:sp>
        <p:sp>
          <p:nvSpPr>
            <p:cNvPr id="4171" name="Rectangle 29"/>
            <p:cNvSpPr>
              <a:spLocks noChangeArrowheads="1"/>
            </p:cNvSpPr>
            <p:nvPr/>
          </p:nvSpPr>
          <p:spPr bwMode="auto">
            <a:xfrm>
              <a:off x="2208" y="2880"/>
              <a:ext cx="192" cy="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800">
                  <a:solidFill>
                    <a:srgbClr val="990000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4172" name="Rectangle 30"/>
            <p:cNvSpPr>
              <a:spLocks noChangeArrowheads="1"/>
            </p:cNvSpPr>
            <p:nvPr/>
          </p:nvSpPr>
          <p:spPr bwMode="auto">
            <a:xfrm>
              <a:off x="2400" y="2880"/>
              <a:ext cx="768" cy="14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 b="0">
                  <a:latin typeface="Courier New" pitchFamily="49" charset="0"/>
                </a:rPr>
                <a:t>0x</a:t>
              </a:r>
              <a:r>
                <a:rPr lang="en-US" altLang="en-US" sz="1600">
                  <a:latin typeface="Courier New" pitchFamily="49" charset="0"/>
                </a:rPr>
                <a:t>23F0210</a:t>
              </a:r>
            </a:p>
          </p:txBody>
        </p:sp>
        <p:sp>
          <p:nvSpPr>
            <p:cNvPr id="4173" name="Rectangle 31"/>
            <p:cNvSpPr>
              <a:spLocks noChangeArrowheads="1"/>
            </p:cNvSpPr>
            <p:nvPr/>
          </p:nvSpPr>
          <p:spPr bwMode="auto">
            <a:xfrm>
              <a:off x="3168" y="2880"/>
              <a:ext cx="912" cy="144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600" b="0">
                  <a:latin typeface="Courier New" pitchFamily="49" charset="0"/>
                </a:rPr>
                <a:t>0x</a:t>
              </a:r>
              <a:r>
                <a:rPr lang="en-US" altLang="en-US" sz="1600">
                  <a:latin typeface="Courier New" pitchFamily="49" charset="0"/>
                </a:rPr>
                <a:t>00000009</a:t>
              </a:r>
            </a:p>
          </p:txBody>
        </p:sp>
        <p:sp>
          <p:nvSpPr>
            <p:cNvPr id="4174" name="Rectangle 32"/>
            <p:cNvSpPr>
              <a:spLocks noChangeArrowheads="1"/>
            </p:cNvSpPr>
            <p:nvPr/>
          </p:nvSpPr>
          <p:spPr bwMode="auto">
            <a:xfrm>
              <a:off x="2208" y="1872"/>
              <a:ext cx="192" cy="14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800">
                  <a:solidFill>
                    <a:srgbClr val="990000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4175" name="Rectangle 33"/>
            <p:cNvSpPr>
              <a:spLocks noChangeArrowheads="1"/>
            </p:cNvSpPr>
            <p:nvPr/>
          </p:nvSpPr>
          <p:spPr bwMode="auto">
            <a:xfrm>
              <a:off x="2400" y="1728"/>
              <a:ext cx="76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en-US" sz="1400">
                  <a:solidFill>
                    <a:srgbClr val="990000"/>
                  </a:solidFill>
                  <a:latin typeface="Courier New" pitchFamily="49" charset="0"/>
                </a:rPr>
                <a:t>Tag</a:t>
              </a:r>
            </a:p>
          </p:txBody>
        </p:sp>
        <p:sp>
          <p:nvSpPr>
            <p:cNvPr id="4176" name="Rectangle 34"/>
            <p:cNvSpPr>
              <a:spLocks noChangeArrowheads="1"/>
            </p:cNvSpPr>
            <p:nvPr/>
          </p:nvSpPr>
          <p:spPr bwMode="auto">
            <a:xfrm>
              <a:off x="2256" y="1728"/>
              <a:ext cx="14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en-US" sz="1400">
                  <a:solidFill>
                    <a:srgbClr val="990000"/>
                  </a:solidFill>
                  <a:latin typeface="Courier New" pitchFamily="49" charset="0"/>
                </a:rPr>
                <a:t>V</a:t>
              </a:r>
            </a:p>
          </p:txBody>
        </p:sp>
        <p:sp>
          <p:nvSpPr>
            <p:cNvPr id="4177" name="Rectangle 35"/>
            <p:cNvSpPr>
              <a:spLocks noChangeArrowheads="1"/>
            </p:cNvSpPr>
            <p:nvPr/>
          </p:nvSpPr>
          <p:spPr bwMode="auto">
            <a:xfrm>
              <a:off x="3168" y="1728"/>
              <a:ext cx="86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en-US" sz="1400">
                  <a:solidFill>
                    <a:srgbClr val="990000"/>
                  </a:solidFill>
                  <a:latin typeface="Courier New" pitchFamily="49" charset="0"/>
                </a:rPr>
                <a:t>Data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200400" y="2514600"/>
            <a:ext cx="304800" cy="1295400"/>
            <a:chOff x="2064" y="1584"/>
            <a:chExt cx="192" cy="816"/>
          </a:xfrm>
        </p:grpSpPr>
        <p:sp>
          <p:nvSpPr>
            <p:cNvPr id="4149" name="Line 37"/>
            <p:cNvSpPr>
              <a:spLocks noChangeShapeType="1"/>
            </p:cNvSpPr>
            <p:nvPr/>
          </p:nvSpPr>
          <p:spPr bwMode="auto">
            <a:xfrm>
              <a:off x="2064" y="2400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38"/>
            <p:cNvSpPr>
              <a:spLocks noChangeShapeType="1"/>
            </p:cNvSpPr>
            <p:nvPr/>
          </p:nvSpPr>
          <p:spPr bwMode="auto">
            <a:xfrm flipH="1">
              <a:off x="2064" y="1584"/>
              <a:ext cx="0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7" name="Oval 39"/>
          <p:cNvSpPr>
            <a:spLocks noChangeArrowheads="1"/>
          </p:cNvSpPr>
          <p:nvPr/>
        </p:nvSpPr>
        <p:spPr bwMode="auto">
          <a:xfrm>
            <a:off x="4191000" y="5410200"/>
            <a:ext cx="457200" cy="457200"/>
          </a:xfrm>
          <a:prstGeom prst="ellipse">
            <a:avLst/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en-US" sz="2800">
                <a:solidFill>
                  <a:srgbClr val="990000"/>
                </a:solidFill>
              </a:rPr>
              <a:t>=</a:t>
            </a:r>
            <a:endParaRPr lang="en-US" altLang="en-US" sz="2800" u="sng">
              <a:solidFill>
                <a:srgbClr val="990000"/>
              </a:solidFill>
            </a:endParaRPr>
          </a:p>
        </p:txBody>
      </p:sp>
      <p:sp>
        <p:nvSpPr>
          <p:cNvPr id="4108" name="Line 40"/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41"/>
          <p:cNvSpPr>
            <a:spLocks noChangeShapeType="1"/>
          </p:cNvSpPr>
          <p:nvPr/>
        </p:nvSpPr>
        <p:spPr bwMode="auto">
          <a:xfrm>
            <a:off x="4419600" y="5105400"/>
            <a:ext cx="1588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AutoShape 42"/>
          <p:cNvSpPr>
            <a:spLocks noChangeArrowheads="1"/>
          </p:cNvSpPr>
          <p:nvPr/>
        </p:nvSpPr>
        <p:spPr bwMode="auto">
          <a:xfrm rot="10800000" flipH="1">
            <a:off x="5029200" y="5562600"/>
            <a:ext cx="381000" cy="457200"/>
          </a:xfrm>
          <a:prstGeom prst="flowChartDelay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zh-TW" altLang="en-US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82988" name="Line 43"/>
          <p:cNvSpPr>
            <a:spLocks noChangeShapeType="1"/>
          </p:cNvSpPr>
          <p:nvPr/>
        </p:nvSpPr>
        <p:spPr bwMode="auto">
          <a:xfrm>
            <a:off x="1524000" y="56388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44"/>
          <p:cNvSpPr>
            <a:spLocks noChangeShapeType="1"/>
          </p:cNvSpPr>
          <p:nvPr/>
        </p:nvSpPr>
        <p:spPr bwMode="auto">
          <a:xfrm flipV="1">
            <a:off x="3657600" y="5105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45"/>
          <p:cNvSpPr>
            <a:spLocks noChangeShapeType="1"/>
          </p:cNvSpPr>
          <p:nvPr/>
        </p:nvSpPr>
        <p:spPr bwMode="auto">
          <a:xfrm flipV="1">
            <a:off x="8305800" y="1905000"/>
            <a:ext cx="0" cy="388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46"/>
          <p:cNvSpPr>
            <a:spLocks noChangeShapeType="1"/>
          </p:cNvSpPr>
          <p:nvPr/>
        </p:nvSpPr>
        <p:spPr bwMode="auto">
          <a:xfrm flipH="1" flipV="1">
            <a:off x="4648200" y="5638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Line 47"/>
          <p:cNvSpPr>
            <a:spLocks noChangeShapeType="1"/>
          </p:cNvSpPr>
          <p:nvPr/>
        </p:nvSpPr>
        <p:spPr bwMode="auto">
          <a:xfrm flipV="1">
            <a:off x="5410200" y="5791200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93" name="Line 48"/>
          <p:cNvSpPr>
            <a:spLocks noChangeShapeType="1"/>
          </p:cNvSpPr>
          <p:nvPr/>
        </p:nvSpPr>
        <p:spPr bwMode="auto">
          <a:xfrm flipV="1">
            <a:off x="1524000" y="2209800"/>
            <a:ext cx="0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49"/>
          <p:cNvSpPr>
            <a:spLocks noChangeShapeType="1"/>
          </p:cNvSpPr>
          <p:nvPr/>
        </p:nvSpPr>
        <p:spPr bwMode="auto">
          <a:xfrm flipV="1">
            <a:off x="3657600" y="5943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50"/>
          <p:cNvSpPr>
            <a:spLocks noChangeShapeType="1"/>
          </p:cNvSpPr>
          <p:nvPr/>
        </p:nvSpPr>
        <p:spPr bwMode="auto">
          <a:xfrm flipV="1">
            <a:off x="5791200" y="5105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228600" y="1905000"/>
            <a:ext cx="3505200" cy="304800"/>
            <a:chOff x="144" y="1200"/>
            <a:chExt cx="2208" cy="192"/>
          </a:xfrm>
        </p:grpSpPr>
        <p:sp>
          <p:nvSpPr>
            <p:cNvPr id="4146" name="Rectangle 51"/>
            <p:cNvSpPr>
              <a:spLocks noChangeArrowheads="1"/>
            </p:cNvSpPr>
            <p:nvPr/>
          </p:nvSpPr>
          <p:spPr bwMode="auto">
            <a:xfrm>
              <a:off x="2160" y="1200"/>
              <a:ext cx="192" cy="192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>
                  <a:latin typeface="Courier New" pitchFamily="49" charset="0"/>
                </a:rPr>
                <a:t>0</a:t>
              </a:r>
              <a:endParaRPr lang="en-US" altLang="en-US" u="sng">
                <a:latin typeface="Courier" pitchFamily="49" charset="0"/>
              </a:endParaRPr>
            </a:p>
          </p:txBody>
        </p:sp>
        <p:sp>
          <p:nvSpPr>
            <p:cNvPr id="4147" name="Rectangle 52"/>
            <p:cNvSpPr>
              <a:spLocks noChangeArrowheads="1"/>
            </p:cNvSpPr>
            <p:nvPr/>
          </p:nvSpPr>
          <p:spPr bwMode="auto">
            <a:xfrm>
              <a:off x="1824" y="1200"/>
              <a:ext cx="336" cy="19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>
                  <a:latin typeface="Courier New" pitchFamily="49" charset="0"/>
                </a:rPr>
                <a:t>3</a:t>
              </a:r>
              <a:endParaRPr lang="en-US" altLang="en-US" sz="2800" b="0" u="sng">
                <a:latin typeface="Courier" pitchFamily="49" charset="0"/>
              </a:endParaRPr>
            </a:p>
          </p:txBody>
        </p:sp>
        <p:sp>
          <p:nvSpPr>
            <p:cNvPr id="4148" name="Rectangle 53"/>
            <p:cNvSpPr>
              <a:spLocks noChangeArrowheads="1"/>
            </p:cNvSpPr>
            <p:nvPr/>
          </p:nvSpPr>
          <p:spPr bwMode="auto">
            <a:xfrm>
              <a:off x="144" y="1200"/>
              <a:ext cx="1680" cy="192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b="0">
                  <a:latin typeface="Courier New" pitchFamily="49" charset="0"/>
                </a:rPr>
                <a:t>0x</a:t>
              </a:r>
              <a:r>
                <a:rPr lang="en-US" altLang="en-US">
                  <a:latin typeface="Courier New" pitchFamily="49" charset="0"/>
                </a:rPr>
                <a:t>0000000</a:t>
              </a:r>
              <a:endParaRPr lang="en-US" altLang="en-US" b="0" u="sng">
                <a:latin typeface="Courier New" pitchFamily="49" charset="0"/>
              </a:endParaRPr>
            </a:p>
          </p:txBody>
        </p:sp>
      </p:grpSp>
      <p:sp>
        <p:nvSpPr>
          <p:cNvPr id="4120" name="Text Box 54"/>
          <p:cNvSpPr txBox="1">
            <a:spLocks noChangeArrowheads="1"/>
          </p:cNvSpPr>
          <p:nvPr/>
        </p:nvSpPr>
        <p:spPr bwMode="auto">
          <a:xfrm>
            <a:off x="3808413" y="4800600"/>
            <a:ext cx="12207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/>
              <a:t>DATA[58:32]</a:t>
            </a:r>
          </a:p>
        </p:txBody>
      </p:sp>
      <p:sp>
        <p:nvSpPr>
          <p:cNvPr id="4121" name="Text Box 55"/>
          <p:cNvSpPr txBox="1">
            <a:spLocks noChangeArrowheads="1"/>
          </p:cNvSpPr>
          <p:nvPr/>
        </p:nvSpPr>
        <p:spPr bwMode="auto">
          <a:xfrm>
            <a:off x="2978150" y="4800600"/>
            <a:ext cx="984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/>
              <a:t>DATA[59]</a:t>
            </a:r>
          </a:p>
        </p:txBody>
      </p:sp>
      <p:sp>
        <p:nvSpPr>
          <p:cNvPr id="4122" name="Line 56"/>
          <p:cNvSpPr>
            <a:spLocks noChangeShapeType="1"/>
          </p:cNvSpPr>
          <p:nvPr/>
        </p:nvSpPr>
        <p:spPr bwMode="auto">
          <a:xfrm flipV="1">
            <a:off x="5791200" y="54102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Text Box 57"/>
          <p:cNvSpPr txBox="1">
            <a:spLocks noChangeArrowheads="1"/>
          </p:cNvSpPr>
          <p:nvPr/>
        </p:nvSpPr>
        <p:spPr bwMode="auto">
          <a:xfrm>
            <a:off x="7019925" y="149225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DATA</a:t>
            </a:r>
          </a:p>
        </p:txBody>
      </p:sp>
      <p:sp>
        <p:nvSpPr>
          <p:cNvPr id="4124" name="Text Box 58"/>
          <p:cNvSpPr txBox="1">
            <a:spLocks noChangeArrowheads="1"/>
          </p:cNvSpPr>
          <p:nvPr/>
        </p:nvSpPr>
        <p:spPr bwMode="auto">
          <a:xfrm>
            <a:off x="7977188" y="1492250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HIT</a:t>
            </a:r>
          </a:p>
        </p:txBody>
      </p:sp>
      <p:sp>
        <p:nvSpPr>
          <p:cNvPr id="83005" name="Text Box 59"/>
          <p:cNvSpPr txBox="1">
            <a:spLocks noChangeArrowheads="1"/>
          </p:cNvSpPr>
          <p:nvPr/>
        </p:nvSpPr>
        <p:spPr bwMode="auto">
          <a:xfrm>
            <a:off x="76200" y="1371600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/>
              <a:t>ADDRESS</a:t>
            </a:r>
            <a:endParaRPr lang="en-US" altLang="en-US"/>
          </a:p>
        </p:txBody>
      </p:sp>
      <p:sp>
        <p:nvSpPr>
          <p:cNvPr id="32828" name="Line 60"/>
          <p:cNvSpPr>
            <a:spLocks noChangeShapeType="1"/>
          </p:cNvSpPr>
          <p:nvPr/>
        </p:nvSpPr>
        <p:spPr bwMode="auto">
          <a:xfrm>
            <a:off x="3657600" y="38100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>
            <a:off x="4419600" y="38100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0" name="Line 62"/>
          <p:cNvSpPr>
            <a:spLocks noChangeShapeType="1"/>
          </p:cNvSpPr>
          <p:nvPr/>
        </p:nvSpPr>
        <p:spPr bwMode="auto">
          <a:xfrm>
            <a:off x="5791200" y="38100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1" name="Text Box 63"/>
          <p:cNvSpPr txBox="1">
            <a:spLocks noChangeArrowheads="1"/>
          </p:cNvSpPr>
          <p:nvPr/>
        </p:nvSpPr>
        <p:spPr bwMode="auto">
          <a:xfrm>
            <a:off x="8458200" y="1492250"/>
            <a:ext cx="42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</a:rPr>
              <a:t>=1</a:t>
            </a:r>
          </a:p>
        </p:txBody>
      </p:sp>
      <p:sp>
        <p:nvSpPr>
          <p:cNvPr id="32832" name="Text Box 64"/>
          <p:cNvSpPr txBox="1">
            <a:spLocks noChangeArrowheads="1"/>
          </p:cNvSpPr>
          <p:nvPr/>
        </p:nvSpPr>
        <p:spPr bwMode="auto">
          <a:xfrm>
            <a:off x="990600" y="16002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600"/>
              <a:t>Tag (27-bit)</a:t>
            </a:r>
            <a:endParaRPr lang="en-US" altLang="en-US"/>
          </a:p>
        </p:txBody>
      </p:sp>
      <p:sp>
        <p:nvSpPr>
          <p:cNvPr id="32833" name="Text Box 65"/>
          <p:cNvSpPr txBox="1">
            <a:spLocks noChangeArrowheads="1"/>
          </p:cNvSpPr>
          <p:nvPr/>
        </p:nvSpPr>
        <p:spPr bwMode="auto">
          <a:xfrm>
            <a:off x="2511425" y="1452563"/>
            <a:ext cx="12763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/>
              <a:t>Cache</a:t>
            </a:r>
          </a:p>
          <a:p>
            <a:pPr>
              <a:lnSpc>
                <a:spcPct val="85000"/>
              </a:lnSpc>
            </a:pPr>
            <a:r>
              <a:rPr lang="en-US" altLang="en-US" sz="1600"/>
              <a:t>Index (3-bit)</a:t>
            </a:r>
            <a:endParaRPr lang="en-US" alt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571875" y="1447800"/>
            <a:ext cx="1758950" cy="533400"/>
            <a:chOff x="2250" y="960"/>
            <a:chExt cx="1108" cy="336"/>
          </a:xfrm>
        </p:grpSpPr>
        <p:sp>
          <p:nvSpPr>
            <p:cNvPr id="4144" name="Text Box 67"/>
            <p:cNvSpPr txBox="1">
              <a:spLocks noChangeArrowheads="1"/>
            </p:cNvSpPr>
            <p:nvPr/>
          </p:nvSpPr>
          <p:spPr bwMode="auto">
            <a:xfrm>
              <a:off x="2250" y="960"/>
              <a:ext cx="1108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sz="1600"/>
                <a:t>Byte Offset (2-bit)</a:t>
              </a:r>
            </a:p>
          </p:txBody>
        </p:sp>
        <p:sp>
          <p:nvSpPr>
            <p:cNvPr id="4145" name="Line 68"/>
            <p:cNvSpPr>
              <a:spLocks noChangeShapeType="1"/>
            </p:cNvSpPr>
            <p:nvPr/>
          </p:nvSpPr>
          <p:spPr bwMode="auto">
            <a:xfrm flipH="1">
              <a:off x="2400" y="1104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3" name="Text Box 71"/>
          <p:cNvSpPr txBox="1">
            <a:spLocks noChangeArrowheads="1"/>
          </p:cNvSpPr>
          <p:nvPr/>
        </p:nvSpPr>
        <p:spPr bwMode="auto">
          <a:xfrm>
            <a:off x="1676400" y="9144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b="0">
                <a:latin typeface="Arial" pitchFamily="34" charset="0"/>
                <a:ea typeface="PMingLiU" pitchFamily="18" charset="-120"/>
              </a:rPr>
              <a:t>32-bit architecture, 32-bit blocks, 8 blocks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219200" y="1295400"/>
            <a:ext cx="6629400" cy="990600"/>
            <a:chOff x="820" y="3220"/>
            <a:chExt cx="4360" cy="616"/>
          </a:xfrm>
        </p:grpSpPr>
        <p:sp>
          <p:nvSpPr>
            <p:cNvPr id="4135" name="Rectangle 5"/>
            <p:cNvSpPr>
              <a:spLocks noChangeArrowheads="1"/>
            </p:cNvSpPr>
            <p:nvPr/>
          </p:nvSpPr>
          <p:spPr bwMode="auto">
            <a:xfrm>
              <a:off x="820" y="3220"/>
              <a:ext cx="4360" cy="6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4136" name="Rectangle 6"/>
            <p:cNvSpPr>
              <a:spLocks noChangeArrowheads="1"/>
            </p:cNvSpPr>
            <p:nvPr/>
          </p:nvSpPr>
          <p:spPr bwMode="auto">
            <a:xfrm>
              <a:off x="3944" y="3224"/>
              <a:ext cx="1232" cy="608"/>
            </a:xfrm>
            <a:prstGeom prst="rect">
              <a:avLst/>
            </a:prstGeom>
            <a:solidFill>
              <a:srgbClr val="FA8B6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4137" name="Rectangle 7"/>
            <p:cNvSpPr>
              <a:spLocks noChangeArrowheads="1"/>
            </p:cNvSpPr>
            <p:nvPr/>
          </p:nvSpPr>
          <p:spPr bwMode="auto">
            <a:xfrm>
              <a:off x="824" y="3224"/>
              <a:ext cx="3104" cy="320"/>
            </a:xfrm>
            <a:prstGeom prst="rect">
              <a:avLst/>
            </a:prstGeom>
            <a:solidFill>
              <a:srgbClr val="79DB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4138" name="Rectangle 8"/>
            <p:cNvSpPr>
              <a:spLocks noChangeArrowheads="1"/>
            </p:cNvSpPr>
            <p:nvPr/>
          </p:nvSpPr>
          <p:spPr bwMode="auto">
            <a:xfrm>
              <a:off x="2504" y="3560"/>
              <a:ext cx="1424" cy="2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4139" name="Rectangle 9"/>
            <p:cNvSpPr>
              <a:spLocks noChangeArrowheads="1"/>
            </p:cNvSpPr>
            <p:nvPr/>
          </p:nvSpPr>
          <p:spPr bwMode="auto">
            <a:xfrm>
              <a:off x="824" y="3560"/>
              <a:ext cx="1664" cy="272"/>
            </a:xfrm>
            <a:prstGeom prst="rect">
              <a:avLst/>
            </a:prstGeom>
            <a:solidFill>
              <a:srgbClr val="F26DD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4140" name="Rectangle 10"/>
            <p:cNvSpPr>
              <a:spLocks noChangeArrowheads="1"/>
            </p:cNvSpPr>
            <p:nvPr/>
          </p:nvSpPr>
          <p:spPr bwMode="auto">
            <a:xfrm>
              <a:off x="1622" y="3254"/>
              <a:ext cx="1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>
                  <a:ea typeface="PMingLiU" pitchFamily="18" charset="-120"/>
                </a:rPr>
                <a:t>Block Address</a:t>
              </a:r>
            </a:p>
          </p:txBody>
        </p:sp>
        <p:sp>
          <p:nvSpPr>
            <p:cNvPr id="4141" name="Rectangle 11"/>
            <p:cNvSpPr>
              <a:spLocks noChangeArrowheads="1"/>
            </p:cNvSpPr>
            <p:nvPr/>
          </p:nvSpPr>
          <p:spPr bwMode="auto">
            <a:xfrm>
              <a:off x="4262" y="3302"/>
              <a:ext cx="61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>
                  <a:ea typeface="PMingLiU" pitchFamily="18" charset="-120"/>
                </a:rPr>
                <a:t>Block</a:t>
              </a:r>
            </a:p>
            <a:p>
              <a:pPr algn="l"/>
              <a:r>
                <a:rPr lang="en-US" altLang="zh-TW">
                  <a:ea typeface="PMingLiU" pitchFamily="18" charset="-120"/>
                </a:rPr>
                <a:t>Offset</a:t>
              </a:r>
              <a:endParaRPr lang="en-US" altLang="zh-TW" b="0">
                <a:ea typeface="PMingLiU" pitchFamily="18" charset="-120"/>
              </a:endParaRPr>
            </a:p>
          </p:txBody>
        </p:sp>
        <p:sp>
          <p:nvSpPr>
            <p:cNvPr id="4142" name="Rectangle 12"/>
            <p:cNvSpPr>
              <a:spLocks noChangeArrowheads="1"/>
            </p:cNvSpPr>
            <p:nvPr/>
          </p:nvSpPr>
          <p:spPr bwMode="auto">
            <a:xfrm>
              <a:off x="1238" y="3542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>
                  <a:ea typeface="PMingLiU" pitchFamily="18" charset="-120"/>
                </a:rPr>
                <a:t>Tag</a:t>
              </a:r>
              <a:endParaRPr lang="en-US" altLang="zh-TW" b="0">
                <a:ea typeface="PMingLiU" pitchFamily="18" charset="-120"/>
              </a:endParaRPr>
            </a:p>
          </p:txBody>
        </p: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2823" y="3542"/>
              <a:ext cx="5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altLang="zh-TW">
                  <a:ea typeface="PMingLiU" pitchFamily="18" charset="-120"/>
                </a:rPr>
                <a:t>Index</a:t>
              </a:r>
              <a:endPara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0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/>
      <p:bldP spid="82988" grpId="0" animBg="1"/>
      <p:bldP spid="82993" grpId="0" animBg="1"/>
      <p:bldP spid="83005" grpId="0"/>
      <p:bldP spid="32828" grpId="0" animBg="1"/>
      <p:bldP spid="32829" grpId="0" animBg="1"/>
      <p:bldP spid="32830" grpId="0" animBg="1"/>
      <p:bldP spid="32831" grpId="0" autoUpdateAnimBg="0"/>
      <p:bldP spid="32832" grpId="0" autoUpdateAnimBg="0"/>
      <p:bldP spid="3283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A16970C-8830-49D8-8F01-8EEBF8B65736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46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47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671513"/>
          </a:xfrm>
        </p:spPr>
        <p:txBody>
          <a:bodyPr lIns="92075" tIns="46038" rIns="92075" bIns="46038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TW" sz="2800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4K Four-Way Set Associative Cache:</a:t>
            </a:r>
            <a:br>
              <a:rPr lang="en-US" altLang="zh-TW" sz="2800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</a:br>
            <a:r>
              <a:rPr lang="en-US" altLang="zh-TW" sz="2800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MIPS Implementation Example</a:t>
            </a:r>
            <a:endParaRPr lang="en-US" altLang="zh-TW" sz="4800" dirty="0" smtClean="0">
              <a:solidFill>
                <a:srgbClr val="0070C0"/>
              </a:solidFill>
              <a:latin typeface="Monotype Corsiva" pitchFamily="66" charset="0"/>
              <a:ea typeface="PMingLiU" pitchFamily="18" charset="-120"/>
            </a:endParaRPr>
          </a:p>
        </p:txBody>
      </p:sp>
      <p:grpSp>
        <p:nvGrpSpPr>
          <p:cNvPr id="5124" name="Group 3"/>
          <p:cNvGrpSpPr>
            <a:grpSpLocks noChangeAspect="1"/>
          </p:cNvGrpSpPr>
          <p:nvPr/>
        </p:nvGrpSpPr>
        <p:grpSpPr bwMode="auto">
          <a:xfrm>
            <a:off x="2903538" y="1036638"/>
            <a:ext cx="5859462" cy="5021262"/>
            <a:chOff x="1339" y="812"/>
            <a:chExt cx="3072" cy="2633"/>
          </a:xfrm>
        </p:grpSpPr>
        <p:grpSp>
          <p:nvGrpSpPr>
            <p:cNvPr id="5140" name="Group 4"/>
            <p:cNvGrpSpPr>
              <a:grpSpLocks noChangeAspect="1"/>
            </p:cNvGrpSpPr>
            <p:nvPr/>
          </p:nvGrpSpPr>
          <p:grpSpPr bwMode="auto">
            <a:xfrm>
              <a:off x="1339" y="812"/>
              <a:ext cx="3072" cy="2557"/>
              <a:chOff x="1339" y="812"/>
              <a:chExt cx="3072" cy="2557"/>
            </a:xfrm>
          </p:grpSpPr>
          <p:sp>
            <p:nvSpPr>
              <p:cNvPr id="2347013" name="Line 5"/>
              <p:cNvSpPr>
                <a:spLocks noChangeAspect="1" noChangeShapeType="1"/>
              </p:cNvSpPr>
              <p:nvPr/>
            </p:nvSpPr>
            <p:spPr bwMode="auto">
              <a:xfrm flipV="1">
                <a:off x="3086" y="1009"/>
                <a:ext cx="1" cy="9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014" name="Line 6"/>
              <p:cNvSpPr>
                <a:spLocks noChangeAspect="1" noChangeShapeType="1"/>
              </p:cNvSpPr>
              <p:nvPr/>
            </p:nvSpPr>
            <p:spPr bwMode="auto">
              <a:xfrm flipV="1">
                <a:off x="2742" y="1007"/>
                <a:ext cx="1" cy="1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015" name="Freeform 7"/>
              <p:cNvSpPr>
                <a:spLocks noChangeAspect="1"/>
              </p:cNvSpPr>
              <p:nvPr/>
            </p:nvSpPr>
            <p:spPr bwMode="auto">
              <a:xfrm>
                <a:off x="2163" y="1005"/>
                <a:ext cx="1042" cy="10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2" y="0"/>
                  </a:cxn>
                  <a:cxn ang="0">
                    <a:pos x="1042" y="0"/>
                  </a:cxn>
                  <a:cxn ang="0">
                    <a:pos x="1042" y="104"/>
                  </a:cxn>
                  <a:cxn ang="0">
                    <a:pos x="2" y="104"/>
                  </a:cxn>
                  <a:cxn ang="0">
                    <a:pos x="2" y="104"/>
                  </a:cxn>
                </a:cxnLst>
                <a:rect l="0" t="0" r="r" b="b"/>
                <a:pathLst>
                  <a:path w="1042" h="104">
                    <a:moveTo>
                      <a:pt x="0" y="102"/>
                    </a:moveTo>
                    <a:lnTo>
                      <a:pt x="2" y="0"/>
                    </a:lnTo>
                    <a:lnTo>
                      <a:pt x="1042" y="0"/>
                    </a:lnTo>
                    <a:lnTo>
                      <a:pt x="1042" y="104"/>
                    </a:lnTo>
                    <a:lnTo>
                      <a:pt x="2" y="104"/>
                    </a:lnTo>
                    <a:lnTo>
                      <a:pt x="2" y="10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5176" name="Rectangle 8"/>
              <p:cNvSpPr>
                <a:spLocks noChangeAspect="1" noChangeArrowheads="1"/>
              </p:cNvSpPr>
              <p:nvPr/>
            </p:nvSpPr>
            <p:spPr bwMode="auto">
              <a:xfrm>
                <a:off x="2565" y="812"/>
                <a:ext cx="3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77" name="Rectangle 9"/>
              <p:cNvSpPr>
                <a:spLocks noChangeAspect="1" noChangeArrowheads="1"/>
              </p:cNvSpPr>
              <p:nvPr/>
            </p:nvSpPr>
            <p:spPr bwMode="auto">
              <a:xfrm>
                <a:off x="2607" y="812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d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78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2644" y="812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d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79" name="Rectangle 11"/>
              <p:cNvSpPr>
                <a:spLocks noChangeAspect="1" noChangeArrowheads="1"/>
              </p:cNvSpPr>
              <p:nvPr/>
            </p:nvSpPr>
            <p:spPr bwMode="auto">
              <a:xfrm>
                <a:off x="2678" y="812"/>
                <a:ext cx="1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r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80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2701" y="812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e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81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2736" y="812"/>
                <a:ext cx="2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s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82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2768" y="812"/>
                <a:ext cx="2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s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023" name="Freeform 15"/>
              <p:cNvSpPr>
                <a:spLocks noChangeAspect="1"/>
              </p:cNvSpPr>
              <p:nvPr/>
            </p:nvSpPr>
            <p:spPr bwMode="auto">
              <a:xfrm>
                <a:off x="1931" y="2340"/>
                <a:ext cx="29" cy="2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0"/>
                  </a:cxn>
                  <a:cxn ang="0">
                    <a:pos x="15" y="28"/>
                  </a:cxn>
                  <a:cxn ang="0">
                    <a:pos x="29" y="0"/>
                  </a:cxn>
                  <a:cxn ang="0">
                    <a:pos x="29" y="0"/>
                  </a:cxn>
                </a:cxnLst>
                <a:rect l="0" t="0" r="r" b="b"/>
                <a:pathLst>
                  <a:path w="29" h="28">
                    <a:moveTo>
                      <a:pt x="29" y="0"/>
                    </a:moveTo>
                    <a:lnTo>
                      <a:pt x="0" y="0"/>
                    </a:lnTo>
                    <a:lnTo>
                      <a:pt x="15" y="28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24" name="Line 16"/>
              <p:cNvSpPr>
                <a:spLocks noChangeAspect="1" noChangeShapeType="1"/>
              </p:cNvSpPr>
              <p:nvPr/>
            </p:nvSpPr>
            <p:spPr bwMode="auto">
              <a:xfrm>
                <a:off x="2414" y="1180"/>
                <a:ext cx="77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85" name="Rectangle 17"/>
              <p:cNvSpPr>
                <a:spLocks noChangeAspect="1" noChangeArrowheads="1"/>
              </p:cNvSpPr>
              <p:nvPr/>
            </p:nvSpPr>
            <p:spPr bwMode="auto">
              <a:xfrm>
                <a:off x="2471" y="1130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2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86" name="Rectangle 18"/>
              <p:cNvSpPr>
                <a:spLocks noChangeAspect="1" noChangeArrowheads="1"/>
              </p:cNvSpPr>
              <p:nvPr/>
            </p:nvSpPr>
            <p:spPr bwMode="auto">
              <a:xfrm>
                <a:off x="2508" y="1130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2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027" name="Line 19"/>
              <p:cNvSpPr>
                <a:spLocks noChangeAspect="1" noChangeShapeType="1"/>
              </p:cNvSpPr>
              <p:nvPr/>
            </p:nvSpPr>
            <p:spPr bwMode="auto">
              <a:xfrm>
                <a:off x="2880" y="1178"/>
                <a:ext cx="76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88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2947" y="1128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8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029" name="Freeform 21"/>
              <p:cNvSpPr>
                <a:spLocks noChangeAspect="1"/>
              </p:cNvSpPr>
              <p:nvPr/>
            </p:nvSpPr>
            <p:spPr bwMode="auto">
              <a:xfrm>
                <a:off x="1770" y="1561"/>
                <a:ext cx="558" cy="88"/>
              </a:xfrm>
              <a:custGeom>
                <a:avLst/>
                <a:gdLst/>
                <a:ahLst/>
                <a:cxnLst>
                  <a:cxn ang="0">
                    <a:pos x="558" y="88"/>
                  </a:cxn>
                  <a:cxn ang="0">
                    <a:pos x="558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8" y="88"/>
                  </a:cxn>
                  <a:cxn ang="0">
                    <a:pos x="558" y="88"/>
                  </a:cxn>
                </a:cxnLst>
                <a:rect l="0" t="0" r="r" b="b"/>
                <a:pathLst>
                  <a:path w="558" h="88">
                    <a:moveTo>
                      <a:pt x="558" y="88"/>
                    </a:moveTo>
                    <a:lnTo>
                      <a:pt x="558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8" y="88"/>
                    </a:lnTo>
                    <a:lnTo>
                      <a:pt x="558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5190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787" y="1471"/>
                <a:ext cx="3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V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91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1904" y="1471"/>
                <a:ext cx="3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92" name="Rectangle 24"/>
              <p:cNvSpPr>
                <a:spLocks noChangeAspect="1" noChangeArrowheads="1"/>
              </p:cNvSpPr>
              <p:nvPr/>
            </p:nvSpPr>
            <p:spPr bwMode="auto">
              <a:xfrm>
                <a:off x="1943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193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1979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g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034" name="Freeform 26"/>
              <p:cNvSpPr>
                <a:spLocks noChangeAspect="1"/>
              </p:cNvSpPr>
              <p:nvPr/>
            </p:nvSpPr>
            <p:spPr bwMode="auto">
              <a:xfrm>
                <a:off x="1770" y="1649"/>
                <a:ext cx="558" cy="87"/>
              </a:xfrm>
              <a:custGeom>
                <a:avLst/>
                <a:gdLst/>
                <a:ahLst/>
                <a:cxnLst>
                  <a:cxn ang="0">
                    <a:pos x="558" y="86"/>
                  </a:cxn>
                  <a:cxn ang="0">
                    <a:pos x="558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8" y="88"/>
                  </a:cxn>
                  <a:cxn ang="0">
                    <a:pos x="558" y="88"/>
                  </a:cxn>
                </a:cxnLst>
                <a:rect l="0" t="0" r="r" b="b"/>
                <a:pathLst>
                  <a:path w="558" h="88">
                    <a:moveTo>
                      <a:pt x="558" y="86"/>
                    </a:moveTo>
                    <a:lnTo>
                      <a:pt x="558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8" y="88"/>
                    </a:lnTo>
                    <a:lnTo>
                      <a:pt x="558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35" name="Freeform 27"/>
              <p:cNvSpPr>
                <a:spLocks noChangeAspect="1"/>
              </p:cNvSpPr>
              <p:nvPr/>
            </p:nvSpPr>
            <p:spPr bwMode="auto">
              <a:xfrm>
                <a:off x="1770" y="1737"/>
                <a:ext cx="558" cy="88"/>
              </a:xfrm>
              <a:custGeom>
                <a:avLst/>
                <a:gdLst/>
                <a:ahLst/>
                <a:cxnLst>
                  <a:cxn ang="0">
                    <a:pos x="558" y="86"/>
                  </a:cxn>
                  <a:cxn ang="0">
                    <a:pos x="558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8" y="88"/>
                  </a:cxn>
                  <a:cxn ang="0">
                    <a:pos x="558" y="88"/>
                  </a:cxn>
                </a:cxnLst>
                <a:rect l="0" t="0" r="r" b="b"/>
                <a:pathLst>
                  <a:path w="558" h="88">
                    <a:moveTo>
                      <a:pt x="558" y="86"/>
                    </a:moveTo>
                    <a:lnTo>
                      <a:pt x="558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8" y="88"/>
                    </a:lnTo>
                    <a:lnTo>
                      <a:pt x="558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36" name="Freeform 28"/>
              <p:cNvSpPr>
                <a:spLocks noChangeAspect="1"/>
              </p:cNvSpPr>
              <p:nvPr/>
            </p:nvSpPr>
            <p:spPr bwMode="auto">
              <a:xfrm>
                <a:off x="1770" y="1825"/>
                <a:ext cx="558" cy="88"/>
              </a:xfrm>
              <a:custGeom>
                <a:avLst/>
                <a:gdLst/>
                <a:ahLst/>
                <a:cxnLst>
                  <a:cxn ang="0">
                    <a:pos x="558" y="86"/>
                  </a:cxn>
                  <a:cxn ang="0">
                    <a:pos x="558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8" y="88"/>
                  </a:cxn>
                  <a:cxn ang="0">
                    <a:pos x="558" y="88"/>
                  </a:cxn>
                  <a:cxn ang="0">
                    <a:pos x="558" y="86"/>
                  </a:cxn>
                </a:cxnLst>
                <a:rect l="0" t="0" r="r" b="b"/>
                <a:pathLst>
                  <a:path w="558" h="88">
                    <a:moveTo>
                      <a:pt x="558" y="86"/>
                    </a:moveTo>
                    <a:lnTo>
                      <a:pt x="558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8" y="88"/>
                    </a:lnTo>
                    <a:lnTo>
                      <a:pt x="558" y="88"/>
                    </a:lnTo>
                    <a:lnTo>
                      <a:pt x="558" y="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37" name="Freeform 29"/>
              <p:cNvSpPr>
                <a:spLocks noChangeAspect="1"/>
              </p:cNvSpPr>
              <p:nvPr/>
            </p:nvSpPr>
            <p:spPr bwMode="auto">
              <a:xfrm>
                <a:off x="1770" y="1825"/>
                <a:ext cx="558" cy="88"/>
              </a:xfrm>
              <a:custGeom>
                <a:avLst/>
                <a:gdLst/>
                <a:ahLst/>
                <a:cxnLst>
                  <a:cxn ang="0">
                    <a:pos x="558" y="86"/>
                  </a:cxn>
                  <a:cxn ang="0">
                    <a:pos x="558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8" y="88"/>
                  </a:cxn>
                  <a:cxn ang="0">
                    <a:pos x="558" y="88"/>
                  </a:cxn>
                </a:cxnLst>
                <a:rect l="0" t="0" r="r" b="b"/>
                <a:pathLst>
                  <a:path w="558" h="88">
                    <a:moveTo>
                      <a:pt x="558" y="86"/>
                    </a:moveTo>
                    <a:lnTo>
                      <a:pt x="558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8" y="88"/>
                    </a:lnTo>
                    <a:lnTo>
                      <a:pt x="558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38" name="Freeform 30"/>
              <p:cNvSpPr>
                <a:spLocks noChangeAspect="1"/>
              </p:cNvSpPr>
              <p:nvPr/>
            </p:nvSpPr>
            <p:spPr bwMode="auto">
              <a:xfrm>
                <a:off x="1770" y="1913"/>
                <a:ext cx="558" cy="87"/>
              </a:xfrm>
              <a:custGeom>
                <a:avLst/>
                <a:gdLst/>
                <a:ahLst/>
                <a:cxnLst>
                  <a:cxn ang="0">
                    <a:pos x="558" y="87"/>
                  </a:cxn>
                  <a:cxn ang="0">
                    <a:pos x="558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8" y="88"/>
                  </a:cxn>
                  <a:cxn ang="0">
                    <a:pos x="558" y="88"/>
                  </a:cxn>
                </a:cxnLst>
                <a:rect l="0" t="0" r="r" b="b"/>
                <a:pathLst>
                  <a:path w="558" h="88">
                    <a:moveTo>
                      <a:pt x="558" y="87"/>
                    </a:moveTo>
                    <a:lnTo>
                      <a:pt x="558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8" y="88"/>
                    </a:lnTo>
                    <a:lnTo>
                      <a:pt x="558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39" name="Freeform 31"/>
              <p:cNvSpPr>
                <a:spLocks noChangeAspect="1"/>
              </p:cNvSpPr>
              <p:nvPr/>
            </p:nvSpPr>
            <p:spPr bwMode="auto">
              <a:xfrm>
                <a:off x="1770" y="2001"/>
                <a:ext cx="558" cy="87"/>
              </a:xfrm>
              <a:custGeom>
                <a:avLst/>
                <a:gdLst/>
                <a:ahLst/>
                <a:cxnLst>
                  <a:cxn ang="0">
                    <a:pos x="558" y="87"/>
                  </a:cxn>
                  <a:cxn ang="0">
                    <a:pos x="558" y="0"/>
                  </a:cxn>
                  <a:cxn ang="0">
                    <a:pos x="0" y="0"/>
                  </a:cxn>
                  <a:cxn ang="0">
                    <a:pos x="0" y="87"/>
                  </a:cxn>
                  <a:cxn ang="0">
                    <a:pos x="558" y="87"/>
                  </a:cxn>
                  <a:cxn ang="0">
                    <a:pos x="558" y="87"/>
                  </a:cxn>
                </a:cxnLst>
                <a:rect l="0" t="0" r="r" b="b"/>
                <a:pathLst>
                  <a:path w="558" h="87">
                    <a:moveTo>
                      <a:pt x="558" y="87"/>
                    </a:moveTo>
                    <a:lnTo>
                      <a:pt x="558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558" y="87"/>
                    </a:lnTo>
                    <a:lnTo>
                      <a:pt x="558" y="8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40" name="Freeform 32"/>
              <p:cNvSpPr>
                <a:spLocks noChangeAspect="1"/>
              </p:cNvSpPr>
              <p:nvPr/>
            </p:nvSpPr>
            <p:spPr bwMode="auto">
              <a:xfrm>
                <a:off x="1770" y="2088"/>
                <a:ext cx="558" cy="88"/>
              </a:xfrm>
              <a:custGeom>
                <a:avLst/>
                <a:gdLst/>
                <a:ahLst/>
                <a:cxnLst>
                  <a:cxn ang="0">
                    <a:pos x="558" y="88"/>
                  </a:cxn>
                  <a:cxn ang="0">
                    <a:pos x="558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8" y="88"/>
                  </a:cxn>
                  <a:cxn ang="0">
                    <a:pos x="558" y="88"/>
                  </a:cxn>
                </a:cxnLst>
                <a:rect l="0" t="0" r="r" b="b"/>
                <a:pathLst>
                  <a:path w="558" h="88">
                    <a:moveTo>
                      <a:pt x="558" y="88"/>
                    </a:moveTo>
                    <a:lnTo>
                      <a:pt x="558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8" y="88"/>
                    </a:lnTo>
                    <a:lnTo>
                      <a:pt x="558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41" name="Freeform 33"/>
              <p:cNvSpPr>
                <a:spLocks noChangeAspect="1"/>
              </p:cNvSpPr>
              <p:nvPr/>
            </p:nvSpPr>
            <p:spPr bwMode="auto">
              <a:xfrm>
                <a:off x="1795" y="1854"/>
                <a:ext cx="29" cy="29"/>
              </a:xfrm>
              <a:custGeom>
                <a:avLst/>
                <a:gdLst/>
                <a:ahLst/>
                <a:cxnLst>
                  <a:cxn ang="0">
                    <a:pos x="13" y="29"/>
                  </a:cxn>
                  <a:cxn ang="0">
                    <a:pos x="17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7" y="23"/>
                  </a:cxn>
                  <a:cxn ang="0">
                    <a:pos x="27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5"/>
                  </a:cxn>
                  <a:cxn ang="0">
                    <a:pos x="29" y="11"/>
                  </a:cxn>
                  <a:cxn ang="0">
                    <a:pos x="29" y="10"/>
                  </a:cxn>
                  <a:cxn ang="0">
                    <a:pos x="27" y="8"/>
                  </a:cxn>
                  <a:cxn ang="0">
                    <a:pos x="27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8" y="27"/>
                  </a:cxn>
                  <a:cxn ang="0">
                    <a:pos x="10" y="29"/>
                  </a:cxn>
                  <a:cxn ang="0">
                    <a:pos x="12" y="29"/>
                  </a:cxn>
                  <a:cxn ang="0">
                    <a:pos x="13" y="29"/>
                  </a:cxn>
                  <a:cxn ang="0">
                    <a:pos x="13" y="29"/>
                  </a:cxn>
                </a:cxnLst>
                <a:rect l="0" t="0" r="r" b="b"/>
                <a:pathLst>
                  <a:path w="29" h="29">
                    <a:moveTo>
                      <a:pt x="13" y="29"/>
                    </a:moveTo>
                    <a:lnTo>
                      <a:pt x="17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3" y="29"/>
                    </a:lnTo>
                    <a:lnTo>
                      <a:pt x="13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42" name="Freeform 34"/>
              <p:cNvSpPr>
                <a:spLocks noChangeAspect="1"/>
              </p:cNvSpPr>
              <p:nvPr/>
            </p:nvSpPr>
            <p:spPr bwMode="auto">
              <a:xfrm>
                <a:off x="1931" y="1854"/>
                <a:ext cx="29" cy="29"/>
              </a:xfrm>
              <a:custGeom>
                <a:avLst/>
                <a:gdLst/>
                <a:ahLst/>
                <a:cxnLst>
                  <a:cxn ang="0">
                    <a:pos x="13" y="29"/>
                  </a:cxn>
                  <a:cxn ang="0">
                    <a:pos x="17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7" y="23"/>
                  </a:cxn>
                  <a:cxn ang="0">
                    <a:pos x="27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5"/>
                  </a:cxn>
                  <a:cxn ang="0">
                    <a:pos x="29" y="11"/>
                  </a:cxn>
                  <a:cxn ang="0">
                    <a:pos x="29" y="10"/>
                  </a:cxn>
                  <a:cxn ang="0">
                    <a:pos x="27" y="8"/>
                  </a:cxn>
                  <a:cxn ang="0">
                    <a:pos x="27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8" y="27"/>
                  </a:cxn>
                  <a:cxn ang="0">
                    <a:pos x="10" y="29"/>
                  </a:cxn>
                  <a:cxn ang="0">
                    <a:pos x="12" y="29"/>
                  </a:cxn>
                  <a:cxn ang="0">
                    <a:pos x="15" y="29"/>
                  </a:cxn>
                  <a:cxn ang="0">
                    <a:pos x="15" y="29"/>
                  </a:cxn>
                  <a:cxn ang="0">
                    <a:pos x="13" y="29"/>
                  </a:cxn>
                </a:cxnLst>
                <a:rect l="0" t="0" r="r" b="b"/>
                <a:pathLst>
                  <a:path w="29" h="29">
                    <a:moveTo>
                      <a:pt x="13" y="29"/>
                    </a:moveTo>
                    <a:lnTo>
                      <a:pt x="17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13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5203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1525" y="1471"/>
                <a:ext cx="1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I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04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1544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n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05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1579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d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06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1615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e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07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1649" y="1471"/>
                <a:ext cx="2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x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08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1580" y="1565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0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09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1580" y="1653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1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0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1580" y="174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2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1" name="Rectangle 43"/>
              <p:cNvSpPr>
                <a:spLocks noChangeAspect="1" noChangeArrowheads="1"/>
              </p:cNvSpPr>
              <p:nvPr/>
            </p:nvSpPr>
            <p:spPr bwMode="auto">
              <a:xfrm>
                <a:off x="1542" y="1918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2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2" name="Rectangle 44"/>
              <p:cNvSpPr>
                <a:spLocks noChangeAspect="1" noChangeArrowheads="1"/>
              </p:cNvSpPr>
              <p:nvPr/>
            </p:nvSpPr>
            <p:spPr bwMode="auto">
              <a:xfrm>
                <a:off x="1577" y="1918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5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3" name="Rectangle 45"/>
              <p:cNvSpPr>
                <a:spLocks noChangeAspect="1" noChangeArrowheads="1"/>
              </p:cNvSpPr>
              <p:nvPr/>
            </p:nvSpPr>
            <p:spPr bwMode="auto">
              <a:xfrm>
                <a:off x="1613" y="1918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3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4" name="Rectangle 46"/>
              <p:cNvSpPr>
                <a:spLocks noChangeAspect="1" noChangeArrowheads="1"/>
              </p:cNvSpPr>
              <p:nvPr/>
            </p:nvSpPr>
            <p:spPr bwMode="auto">
              <a:xfrm>
                <a:off x="1542" y="2006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2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5" name="Rectangle 47"/>
              <p:cNvSpPr>
                <a:spLocks noChangeAspect="1" noChangeArrowheads="1"/>
              </p:cNvSpPr>
              <p:nvPr/>
            </p:nvSpPr>
            <p:spPr bwMode="auto">
              <a:xfrm>
                <a:off x="1577" y="2006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5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6" name="Rectangle 48"/>
              <p:cNvSpPr>
                <a:spLocks noChangeAspect="1" noChangeArrowheads="1"/>
              </p:cNvSpPr>
              <p:nvPr/>
            </p:nvSpPr>
            <p:spPr bwMode="auto">
              <a:xfrm>
                <a:off x="1613" y="2006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4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7" name="Rectangle 49"/>
              <p:cNvSpPr>
                <a:spLocks noChangeAspect="1" noChangeArrowheads="1"/>
              </p:cNvSpPr>
              <p:nvPr/>
            </p:nvSpPr>
            <p:spPr bwMode="auto">
              <a:xfrm>
                <a:off x="1542" y="2092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2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8" name="Rectangle 50"/>
              <p:cNvSpPr>
                <a:spLocks noChangeAspect="1" noChangeArrowheads="1"/>
              </p:cNvSpPr>
              <p:nvPr/>
            </p:nvSpPr>
            <p:spPr bwMode="auto">
              <a:xfrm>
                <a:off x="1577" y="2092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5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19" name="Rectangle 51"/>
              <p:cNvSpPr>
                <a:spLocks noChangeAspect="1" noChangeArrowheads="1"/>
              </p:cNvSpPr>
              <p:nvPr/>
            </p:nvSpPr>
            <p:spPr bwMode="auto">
              <a:xfrm>
                <a:off x="1613" y="2092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5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060" name="Freeform 52"/>
              <p:cNvSpPr>
                <a:spLocks noChangeAspect="1"/>
              </p:cNvSpPr>
              <p:nvPr/>
            </p:nvSpPr>
            <p:spPr bwMode="auto">
              <a:xfrm>
                <a:off x="1720" y="1854"/>
                <a:ext cx="31" cy="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31"/>
                  </a:cxn>
                  <a:cxn ang="0">
                    <a:pos x="31" y="1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1" h="31">
                    <a:moveTo>
                      <a:pt x="0" y="0"/>
                    </a:moveTo>
                    <a:lnTo>
                      <a:pt x="2" y="31"/>
                    </a:lnTo>
                    <a:lnTo>
                      <a:pt x="31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61" name="Freeform 53"/>
              <p:cNvSpPr>
                <a:spLocks noChangeAspect="1"/>
              </p:cNvSpPr>
              <p:nvPr/>
            </p:nvSpPr>
            <p:spPr bwMode="auto">
              <a:xfrm>
                <a:off x="1464" y="1109"/>
                <a:ext cx="1457" cy="760"/>
              </a:xfrm>
              <a:custGeom>
                <a:avLst/>
                <a:gdLst/>
                <a:ahLst/>
                <a:cxnLst>
                  <a:cxn ang="0">
                    <a:pos x="1454" y="0"/>
                  </a:cxn>
                  <a:cxn ang="0">
                    <a:pos x="1456" y="291"/>
                  </a:cxn>
                  <a:cxn ang="0">
                    <a:pos x="0" y="291"/>
                  </a:cxn>
                  <a:cxn ang="0">
                    <a:pos x="0" y="760"/>
                  </a:cxn>
                  <a:cxn ang="0">
                    <a:pos x="266" y="760"/>
                  </a:cxn>
                </a:cxnLst>
                <a:rect l="0" t="0" r="r" b="b"/>
                <a:pathLst>
                  <a:path w="1456" h="760">
                    <a:moveTo>
                      <a:pt x="1454" y="0"/>
                    </a:moveTo>
                    <a:lnTo>
                      <a:pt x="1456" y="291"/>
                    </a:lnTo>
                    <a:lnTo>
                      <a:pt x="0" y="291"/>
                    </a:lnTo>
                    <a:lnTo>
                      <a:pt x="0" y="760"/>
                    </a:lnTo>
                    <a:lnTo>
                      <a:pt x="266" y="76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62" name="Freeform 54"/>
              <p:cNvSpPr>
                <a:spLocks noChangeAspect="1"/>
              </p:cNvSpPr>
              <p:nvPr/>
            </p:nvSpPr>
            <p:spPr bwMode="auto">
              <a:xfrm>
                <a:off x="1787" y="2615"/>
                <a:ext cx="117" cy="13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2" y="92"/>
                  </a:cxn>
                  <a:cxn ang="0">
                    <a:pos x="4" y="99"/>
                  </a:cxn>
                  <a:cxn ang="0">
                    <a:pos x="8" y="107"/>
                  </a:cxn>
                  <a:cxn ang="0">
                    <a:pos x="12" y="114"/>
                  </a:cxn>
                  <a:cxn ang="0">
                    <a:pos x="18" y="122"/>
                  </a:cxn>
                  <a:cxn ang="0">
                    <a:pos x="25" y="128"/>
                  </a:cxn>
                  <a:cxn ang="0">
                    <a:pos x="33" y="132"/>
                  </a:cxn>
                  <a:cxn ang="0">
                    <a:pos x="41" y="136"/>
                  </a:cxn>
                  <a:cxn ang="0">
                    <a:pos x="50" y="137"/>
                  </a:cxn>
                  <a:cxn ang="0">
                    <a:pos x="58" y="137"/>
                  </a:cxn>
                  <a:cxn ang="0">
                    <a:pos x="67" y="137"/>
                  </a:cxn>
                  <a:cxn ang="0">
                    <a:pos x="77" y="136"/>
                  </a:cxn>
                  <a:cxn ang="0">
                    <a:pos x="85" y="132"/>
                  </a:cxn>
                  <a:cxn ang="0">
                    <a:pos x="92" y="128"/>
                  </a:cxn>
                  <a:cxn ang="0">
                    <a:pos x="100" y="122"/>
                  </a:cxn>
                  <a:cxn ang="0">
                    <a:pos x="106" y="114"/>
                  </a:cxn>
                  <a:cxn ang="0">
                    <a:pos x="110" y="107"/>
                  </a:cxn>
                  <a:cxn ang="0">
                    <a:pos x="113" y="99"/>
                  </a:cxn>
                  <a:cxn ang="0">
                    <a:pos x="115" y="92"/>
                  </a:cxn>
                  <a:cxn ang="0">
                    <a:pos x="117" y="82"/>
                  </a:cxn>
                  <a:cxn ang="0">
                    <a:pos x="117" y="0"/>
                  </a:cxn>
                  <a:cxn ang="0">
                    <a:pos x="0" y="0"/>
                  </a:cxn>
                  <a:cxn ang="0">
                    <a:pos x="0" y="82"/>
                  </a:cxn>
                  <a:cxn ang="0">
                    <a:pos x="0" y="82"/>
                  </a:cxn>
                </a:cxnLst>
                <a:rect l="0" t="0" r="r" b="b"/>
                <a:pathLst>
                  <a:path w="117" h="137">
                    <a:moveTo>
                      <a:pt x="0" y="82"/>
                    </a:moveTo>
                    <a:lnTo>
                      <a:pt x="2" y="92"/>
                    </a:lnTo>
                    <a:lnTo>
                      <a:pt x="4" y="99"/>
                    </a:lnTo>
                    <a:lnTo>
                      <a:pt x="8" y="107"/>
                    </a:lnTo>
                    <a:lnTo>
                      <a:pt x="12" y="114"/>
                    </a:lnTo>
                    <a:lnTo>
                      <a:pt x="18" y="122"/>
                    </a:lnTo>
                    <a:lnTo>
                      <a:pt x="25" y="128"/>
                    </a:lnTo>
                    <a:lnTo>
                      <a:pt x="33" y="132"/>
                    </a:lnTo>
                    <a:lnTo>
                      <a:pt x="41" y="136"/>
                    </a:lnTo>
                    <a:lnTo>
                      <a:pt x="50" y="137"/>
                    </a:lnTo>
                    <a:lnTo>
                      <a:pt x="58" y="137"/>
                    </a:lnTo>
                    <a:lnTo>
                      <a:pt x="67" y="137"/>
                    </a:lnTo>
                    <a:lnTo>
                      <a:pt x="77" y="136"/>
                    </a:lnTo>
                    <a:lnTo>
                      <a:pt x="85" y="132"/>
                    </a:lnTo>
                    <a:lnTo>
                      <a:pt x="92" y="128"/>
                    </a:lnTo>
                    <a:lnTo>
                      <a:pt x="100" y="122"/>
                    </a:lnTo>
                    <a:lnTo>
                      <a:pt x="106" y="114"/>
                    </a:lnTo>
                    <a:lnTo>
                      <a:pt x="110" y="107"/>
                    </a:lnTo>
                    <a:lnTo>
                      <a:pt x="113" y="99"/>
                    </a:lnTo>
                    <a:lnTo>
                      <a:pt x="115" y="92"/>
                    </a:lnTo>
                    <a:lnTo>
                      <a:pt x="117" y="82"/>
                    </a:lnTo>
                    <a:lnTo>
                      <a:pt x="117" y="0"/>
                    </a:lnTo>
                    <a:lnTo>
                      <a:pt x="0" y="0"/>
                    </a:lnTo>
                    <a:lnTo>
                      <a:pt x="0" y="82"/>
                    </a:lnTo>
                    <a:lnTo>
                      <a:pt x="0" y="8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63" name="Freeform 55"/>
              <p:cNvSpPr>
                <a:spLocks noChangeAspect="1"/>
              </p:cNvSpPr>
              <p:nvPr/>
            </p:nvSpPr>
            <p:spPr bwMode="auto">
              <a:xfrm>
                <a:off x="1879" y="2373"/>
                <a:ext cx="133" cy="132"/>
              </a:xfrm>
              <a:custGeom>
                <a:avLst/>
                <a:gdLst/>
                <a:ahLst/>
                <a:cxnLst>
                  <a:cxn ang="0">
                    <a:pos x="65" y="130"/>
                  </a:cxn>
                  <a:cxn ang="0">
                    <a:pos x="77" y="130"/>
                  </a:cxn>
                  <a:cxn ang="0">
                    <a:pos x="88" y="129"/>
                  </a:cxn>
                  <a:cxn ang="0">
                    <a:pos x="98" y="125"/>
                  </a:cxn>
                  <a:cxn ang="0">
                    <a:pos x="106" y="119"/>
                  </a:cxn>
                  <a:cxn ang="0">
                    <a:pos x="113" y="111"/>
                  </a:cxn>
                  <a:cxn ang="0">
                    <a:pos x="121" y="104"/>
                  </a:cxn>
                  <a:cxn ang="0">
                    <a:pos x="125" y="96"/>
                  </a:cxn>
                  <a:cxn ang="0">
                    <a:pos x="129" y="86"/>
                  </a:cxn>
                  <a:cxn ang="0">
                    <a:pos x="133" y="77"/>
                  </a:cxn>
                  <a:cxn ang="0">
                    <a:pos x="133" y="65"/>
                  </a:cxn>
                  <a:cxn ang="0">
                    <a:pos x="133" y="56"/>
                  </a:cxn>
                  <a:cxn ang="0">
                    <a:pos x="129" y="44"/>
                  </a:cxn>
                  <a:cxn ang="0">
                    <a:pos x="125" y="35"/>
                  </a:cxn>
                  <a:cxn ang="0">
                    <a:pos x="121" y="27"/>
                  </a:cxn>
                  <a:cxn ang="0">
                    <a:pos x="113" y="19"/>
                  </a:cxn>
                  <a:cxn ang="0">
                    <a:pos x="106" y="12"/>
                  </a:cxn>
                  <a:cxn ang="0">
                    <a:pos x="98" y="8"/>
                  </a:cxn>
                  <a:cxn ang="0">
                    <a:pos x="88" y="2"/>
                  </a:cxn>
                  <a:cxn ang="0">
                    <a:pos x="77" y="0"/>
                  </a:cxn>
                  <a:cxn ang="0">
                    <a:pos x="67" y="0"/>
                  </a:cxn>
                  <a:cxn ang="0">
                    <a:pos x="56" y="0"/>
                  </a:cxn>
                  <a:cxn ang="0">
                    <a:pos x="46" y="2"/>
                  </a:cxn>
                  <a:cxn ang="0">
                    <a:pos x="37" y="8"/>
                  </a:cxn>
                  <a:cxn ang="0">
                    <a:pos x="27" y="12"/>
                  </a:cxn>
                  <a:cxn ang="0">
                    <a:pos x="20" y="19"/>
                  </a:cxn>
                  <a:cxn ang="0">
                    <a:pos x="14" y="27"/>
                  </a:cxn>
                  <a:cxn ang="0">
                    <a:pos x="8" y="35"/>
                  </a:cxn>
                  <a:cxn ang="0">
                    <a:pos x="4" y="44"/>
                  </a:cxn>
                  <a:cxn ang="0">
                    <a:pos x="2" y="56"/>
                  </a:cxn>
                  <a:cxn ang="0">
                    <a:pos x="0" y="65"/>
                  </a:cxn>
                  <a:cxn ang="0">
                    <a:pos x="2" y="77"/>
                  </a:cxn>
                  <a:cxn ang="0">
                    <a:pos x="4" y="86"/>
                  </a:cxn>
                  <a:cxn ang="0">
                    <a:pos x="8" y="96"/>
                  </a:cxn>
                  <a:cxn ang="0">
                    <a:pos x="14" y="104"/>
                  </a:cxn>
                  <a:cxn ang="0">
                    <a:pos x="20" y="111"/>
                  </a:cxn>
                  <a:cxn ang="0">
                    <a:pos x="27" y="119"/>
                  </a:cxn>
                  <a:cxn ang="0">
                    <a:pos x="37" y="125"/>
                  </a:cxn>
                  <a:cxn ang="0">
                    <a:pos x="46" y="129"/>
                  </a:cxn>
                  <a:cxn ang="0">
                    <a:pos x="56" y="130"/>
                  </a:cxn>
                  <a:cxn ang="0">
                    <a:pos x="67" y="132"/>
                  </a:cxn>
                  <a:cxn ang="0">
                    <a:pos x="67" y="132"/>
                  </a:cxn>
                </a:cxnLst>
                <a:rect l="0" t="0" r="r" b="b"/>
                <a:pathLst>
                  <a:path w="133" h="132">
                    <a:moveTo>
                      <a:pt x="65" y="130"/>
                    </a:moveTo>
                    <a:lnTo>
                      <a:pt x="77" y="130"/>
                    </a:lnTo>
                    <a:lnTo>
                      <a:pt x="88" y="129"/>
                    </a:lnTo>
                    <a:lnTo>
                      <a:pt x="98" y="125"/>
                    </a:lnTo>
                    <a:lnTo>
                      <a:pt x="106" y="119"/>
                    </a:lnTo>
                    <a:lnTo>
                      <a:pt x="113" y="111"/>
                    </a:lnTo>
                    <a:lnTo>
                      <a:pt x="121" y="104"/>
                    </a:lnTo>
                    <a:lnTo>
                      <a:pt x="125" y="96"/>
                    </a:lnTo>
                    <a:lnTo>
                      <a:pt x="129" y="86"/>
                    </a:lnTo>
                    <a:lnTo>
                      <a:pt x="133" y="77"/>
                    </a:lnTo>
                    <a:lnTo>
                      <a:pt x="133" y="65"/>
                    </a:lnTo>
                    <a:lnTo>
                      <a:pt x="133" y="56"/>
                    </a:lnTo>
                    <a:lnTo>
                      <a:pt x="129" y="44"/>
                    </a:lnTo>
                    <a:lnTo>
                      <a:pt x="125" y="35"/>
                    </a:lnTo>
                    <a:lnTo>
                      <a:pt x="121" y="27"/>
                    </a:lnTo>
                    <a:lnTo>
                      <a:pt x="113" y="19"/>
                    </a:lnTo>
                    <a:lnTo>
                      <a:pt x="106" y="12"/>
                    </a:lnTo>
                    <a:lnTo>
                      <a:pt x="98" y="8"/>
                    </a:lnTo>
                    <a:lnTo>
                      <a:pt x="88" y="2"/>
                    </a:lnTo>
                    <a:lnTo>
                      <a:pt x="77" y="0"/>
                    </a:lnTo>
                    <a:lnTo>
                      <a:pt x="67" y="0"/>
                    </a:lnTo>
                    <a:lnTo>
                      <a:pt x="56" y="0"/>
                    </a:lnTo>
                    <a:lnTo>
                      <a:pt x="46" y="2"/>
                    </a:lnTo>
                    <a:lnTo>
                      <a:pt x="37" y="8"/>
                    </a:lnTo>
                    <a:lnTo>
                      <a:pt x="27" y="12"/>
                    </a:lnTo>
                    <a:lnTo>
                      <a:pt x="20" y="19"/>
                    </a:lnTo>
                    <a:lnTo>
                      <a:pt x="14" y="27"/>
                    </a:lnTo>
                    <a:lnTo>
                      <a:pt x="8" y="35"/>
                    </a:lnTo>
                    <a:lnTo>
                      <a:pt x="4" y="44"/>
                    </a:lnTo>
                    <a:lnTo>
                      <a:pt x="2" y="56"/>
                    </a:lnTo>
                    <a:lnTo>
                      <a:pt x="0" y="65"/>
                    </a:lnTo>
                    <a:lnTo>
                      <a:pt x="2" y="77"/>
                    </a:lnTo>
                    <a:lnTo>
                      <a:pt x="4" y="86"/>
                    </a:lnTo>
                    <a:lnTo>
                      <a:pt x="8" y="96"/>
                    </a:lnTo>
                    <a:lnTo>
                      <a:pt x="14" y="104"/>
                    </a:lnTo>
                    <a:lnTo>
                      <a:pt x="20" y="111"/>
                    </a:lnTo>
                    <a:lnTo>
                      <a:pt x="27" y="119"/>
                    </a:lnTo>
                    <a:lnTo>
                      <a:pt x="37" y="125"/>
                    </a:lnTo>
                    <a:lnTo>
                      <a:pt x="46" y="129"/>
                    </a:lnTo>
                    <a:lnTo>
                      <a:pt x="56" y="130"/>
                    </a:lnTo>
                    <a:lnTo>
                      <a:pt x="67" y="132"/>
                    </a:lnTo>
                    <a:lnTo>
                      <a:pt x="67" y="13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64" name="Line 56"/>
              <p:cNvSpPr>
                <a:spLocks noChangeAspect="1" noChangeShapeType="1"/>
              </p:cNvSpPr>
              <p:nvPr/>
            </p:nvSpPr>
            <p:spPr bwMode="auto">
              <a:xfrm>
                <a:off x="1944" y="1867"/>
                <a:ext cx="2" cy="47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065" name="Freeform 57"/>
              <p:cNvSpPr>
                <a:spLocks noChangeAspect="1" noEditPoints="1"/>
              </p:cNvSpPr>
              <p:nvPr/>
            </p:nvSpPr>
            <p:spPr bwMode="auto">
              <a:xfrm>
                <a:off x="1925" y="2429"/>
                <a:ext cx="41" cy="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1" y="0"/>
                  </a:cxn>
                  <a:cxn ang="0">
                    <a:pos x="41" y="5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15"/>
                  </a:cxn>
                  <a:cxn ang="0">
                    <a:pos x="41" y="15"/>
                  </a:cxn>
                  <a:cxn ang="0">
                    <a:pos x="41" y="19"/>
                  </a:cxn>
                  <a:cxn ang="0">
                    <a:pos x="2" y="19"/>
                  </a:cxn>
                  <a:cxn ang="0">
                    <a:pos x="2" y="15"/>
                  </a:cxn>
                  <a:cxn ang="0">
                    <a:pos x="2" y="15"/>
                  </a:cxn>
                </a:cxnLst>
                <a:rect l="0" t="0" r="r" b="b"/>
                <a:pathLst>
                  <a:path w="41" h="19">
                    <a:moveTo>
                      <a:pt x="0" y="0"/>
                    </a:moveTo>
                    <a:lnTo>
                      <a:pt x="41" y="0"/>
                    </a:lnTo>
                    <a:lnTo>
                      <a:pt x="41" y="5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  <a:moveTo>
                      <a:pt x="2" y="15"/>
                    </a:moveTo>
                    <a:lnTo>
                      <a:pt x="41" y="15"/>
                    </a:lnTo>
                    <a:lnTo>
                      <a:pt x="41" y="19"/>
                    </a:lnTo>
                    <a:lnTo>
                      <a:pt x="2" y="19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66" name="Line 58"/>
              <p:cNvSpPr>
                <a:spLocks noChangeAspect="1" noChangeShapeType="1"/>
              </p:cNvSpPr>
              <p:nvPr/>
            </p:nvSpPr>
            <p:spPr bwMode="auto">
              <a:xfrm>
                <a:off x="1808" y="1867"/>
                <a:ext cx="1" cy="7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067" name="Freeform 59"/>
              <p:cNvSpPr>
                <a:spLocks noChangeAspect="1"/>
              </p:cNvSpPr>
              <p:nvPr/>
            </p:nvSpPr>
            <p:spPr bwMode="auto">
              <a:xfrm>
                <a:off x="1847" y="2423"/>
                <a:ext cx="29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"/>
                  </a:cxn>
                  <a:cxn ang="0">
                    <a:pos x="29" y="1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9" h="31">
                    <a:moveTo>
                      <a:pt x="0" y="0"/>
                    </a:moveTo>
                    <a:lnTo>
                      <a:pt x="0" y="31"/>
                    </a:lnTo>
                    <a:lnTo>
                      <a:pt x="29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68" name="Freeform 60"/>
              <p:cNvSpPr>
                <a:spLocks noChangeAspect="1"/>
              </p:cNvSpPr>
              <p:nvPr/>
            </p:nvSpPr>
            <p:spPr bwMode="auto">
              <a:xfrm>
                <a:off x="1354" y="1111"/>
                <a:ext cx="1098" cy="1327"/>
              </a:xfrm>
              <a:custGeom>
                <a:avLst/>
                <a:gdLst/>
                <a:ahLst/>
                <a:cxnLst>
                  <a:cxn ang="0">
                    <a:pos x="1096" y="0"/>
                  </a:cxn>
                  <a:cxn ang="0">
                    <a:pos x="1098" y="182"/>
                  </a:cxn>
                  <a:cxn ang="0">
                    <a:pos x="0" y="180"/>
                  </a:cxn>
                  <a:cxn ang="0">
                    <a:pos x="0" y="1327"/>
                  </a:cxn>
                  <a:cxn ang="0">
                    <a:pos x="504" y="1327"/>
                  </a:cxn>
                </a:cxnLst>
                <a:rect l="0" t="0" r="r" b="b"/>
                <a:pathLst>
                  <a:path w="1098" h="1327">
                    <a:moveTo>
                      <a:pt x="1096" y="0"/>
                    </a:moveTo>
                    <a:lnTo>
                      <a:pt x="1098" y="182"/>
                    </a:lnTo>
                    <a:lnTo>
                      <a:pt x="0" y="180"/>
                    </a:lnTo>
                    <a:lnTo>
                      <a:pt x="0" y="1327"/>
                    </a:lnTo>
                    <a:lnTo>
                      <a:pt x="504" y="1327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69" name="Line 61"/>
              <p:cNvSpPr>
                <a:spLocks noChangeAspect="1" noChangeShapeType="1"/>
              </p:cNvSpPr>
              <p:nvPr/>
            </p:nvSpPr>
            <p:spPr bwMode="auto">
              <a:xfrm>
                <a:off x="2044" y="1561"/>
                <a:ext cx="1" cy="6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23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2086" y="1471"/>
                <a:ext cx="39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D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3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2132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3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2167" y="1471"/>
                <a:ext cx="1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3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2184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074" name="Freeform 66"/>
              <p:cNvSpPr>
                <a:spLocks noChangeAspect="1"/>
              </p:cNvSpPr>
              <p:nvPr/>
            </p:nvSpPr>
            <p:spPr bwMode="auto">
              <a:xfrm>
                <a:off x="2169" y="1854"/>
                <a:ext cx="28" cy="29"/>
              </a:xfrm>
              <a:custGeom>
                <a:avLst/>
                <a:gdLst/>
                <a:ahLst/>
                <a:cxnLst>
                  <a:cxn ang="0">
                    <a:pos x="13" y="29"/>
                  </a:cxn>
                  <a:cxn ang="0">
                    <a:pos x="17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6" y="23"/>
                  </a:cxn>
                  <a:cxn ang="0">
                    <a:pos x="26" y="21"/>
                  </a:cxn>
                  <a:cxn ang="0">
                    <a:pos x="28" y="19"/>
                  </a:cxn>
                  <a:cxn ang="0">
                    <a:pos x="28" y="17"/>
                  </a:cxn>
                  <a:cxn ang="0">
                    <a:pos x="28" y="15"/>
                  </a:cxn>
                  <a:cxn ang="0">
                    <a:pos x="28" y="11"/>
                  </a:cxn>
                  <a:cxn ang="0">
                    <a:pos x="28" y="10"/>
                  </a:cxn>
                  <a:cxn ang="0">
                    <a:pos x="26" y="8"/>
                  </a:cxn>
                  <a:cxn ang="0">
                    <a:pos x="26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5" y="27"/>
                  </a:cxn>
                  <a:cxn ang="0">
                    <a:pos x="7" y="27"/>
                  </a:cxn>
                  <a:cxn ang="0">
                    <a:pos x="9" y="29"/>
                  </a:cxn>
                  <a:cxn ang="0">
                    <a:pos x="11" y="29"/>
                  </a:cxn>
                  <a:cxn ang="0">
                    <a:pos x="13" y="29"/>
                  </a:cxn>
                  <a:cxn ang="0">
                    <a:pos x="13" y="29"/>
                  </a:cxn>
                </a:cxnLst>
                <a:rect l="0" t="0" r="r" b="b"/>
                <a:pathLst>
                  <a:path w="28" h="29">
                    <a:moveTo>
                      <a:pt x="13" y="29"/>
                    </a:moveTo>
                    <a:lnTo>
                      <a:pt x="17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6" y="23"/>
                    </a:lnTo>
                    <a:lnTo>
                      <a:pt x="26" y="21"/>
                    </a:lnTo>
                    <a:lnTo>
                      <a:pt x="28" y="19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1"/>
                    </a:lnTo>
                    <a:lnTo>
                      <a:pt x="28" y="10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5" y="27"/>
                    </a:lnTo>
                    <a:lnTo>
                      <a:pt x="7" y="27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3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75" name="Freeform 67"/>
              <p:cNvSpPr>
                <a:spLocks noChangeAspect="1"/>
              </p:cNvSpPr>
              <p:nvPr/>
            </p:nvSpPr>
            <p:spPr bwMode="auto">
              <a:xfrm>
                <a:off x="2652" y="2340"/>
                <a:ext cx="27" cy="2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0"/>
                  </a:cxn>
                  <a:cxn ang="0">
                    <a:pos x="13" y="28"/>
                  </a:cxn>
                  <a:cxn ang="0">
                    <a:pos x="28" y="0"/>
                  </a:cxn>
                  <a:cxn ang="0">
                    <a:pos x="28" y="0"/>
                  </a:cxn>
                </a:cxnLst>
                <a:rect l="0" t="0" r="r" b="b"/>
                <a:pathLst>
                  <a:path w="28" h="28">
                    <a:moveTo>
                      <a:pt x="28" y="0"/>
                    </a:moveTo>
                    <a:lnTo>
                      <a:pt x="0" y="0"/>
                    </a:lnTo>
                    <a:lnTo>
                      <a:pt x="13" y="28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76" name="Freeform 68"/>
              <p:cNvSpPr>
                <a:spLocks noChangeAspect="1"/>
              </p:cNvSpPr>
              <p:nvPr/>
            </p:nvSpPr>
            <p:spPr bwMode="auto">
              <a:xfrm>
                <a:off x="2489" y="1561"/>
                <a:ext cx="558" cy="88"/>
              </a:xfrm>
              <a:custGeom>
                <a:avLst/>
                <a:gdLst/>
                <a:ahLst/>
                <a:cxnLst>
                  <a:cxn ang="0">
                    <a:pos x="557" y="88"/>
                  </a:cxn>
                  <a:cxn ang="0">
                    <a:pos x="559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9" y="88"/>
                  </a:cxn>
                  <a:cxn ang="0">
                    <a:pos x="559" y="88"/>
                  </a:cxn>
                </a:cxnLst>
                <a:rect l="0" t="0" r="r" b="b"/>
                <a:pathLst>
                  <a:path w="559" h="88">
                    <a:moveTo>
                      <a:pt x="557" y="88"/>
                    </a:moveTo>
                    <a:lnTo>
                      <a:pt x="559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9" y="88"/>
                    </a:lnTo>
                    <a:lnTo>
                      <a:pt x="559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523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2508" y="1471"/>
                <a:ext cx="3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V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3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2625" y="1471"/>
                <a:ext cx="3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3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2663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4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2699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g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081" name="Freeform 73"/>
              <p:cNvSpPr>
                <a:spLocks noChangeAspect="1"/>
              </p:cNvSpPr>
              <p:nvPr/>
            </p:nvSpPr>
            <p:spPr bwMode="auto">
              <a:xfrm>
                <a:off x="2489" y="1649"/>
                <a:ext cx="558" cy="87"/>
              </a:xfrm>
              <a:custGeom>
                <a:avLst/>
                <a:gdLst/>
                <a:ahLst/>
                <a:cxnLst>
                  <a:cxn ang="0">
                    <a:pos x="557" y="86"/>
                  </a:cxn>
                  <a:cxn ang="0">
                    <a:pos x="559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9" y="88"/>
                  </a:cxn>
                  <a:cxn ang="0">
                    <a:pos x="559" y="88"/>
                  </a:cxn>
                </a:cxnLst>
                <a:rect l="0" t="0" r="r" b="b"/>
                <a:pathLst>
                  <a:path w="559" h="88">
                    <a:moveTo>
                      <a:pt x="557" y="86"/>
                    </a:moveTo>
                    <a:lnTo>
                      <a:pt x="559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9" y="88"/>
                    </a:lnTo>
                    <a:lnTo>
                      <a:pt x="559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82" name="Freeform 74"/>
              <p:cNvSpPr>
                <a:spLocks noChangeAspect="1"/>
              </p:cNvSpPr>
              <p:nvPr/>
            </p:nvSpPr>
            <p:spPr bwMode="auto">
              <a:xfrm>
                <a:off x="2489" y="1737"/>
                <a:ext cx="558" cy="88"/>
              </a:xfrm>
              <a:custGeom>
                <a:avLst/>
                <a:gdLst/>
                <a:ahLst/>
                <a:cxnLst>
                  <a:cxn ang="0">
                    <a:pos x="557" y="86"/>
                  </a:cxn>
                  <a:cxn ang="0">
                    <a:pos x="559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9" y="88"/>
                  </a:cxn>
                  <a:cxn ang="0">
                    <a:pos x="559" y="88"/>
                  </a:cxn>
                </a:cxnLst>
                <a:rect l="0" t="0" r="r" b="b"/>
                <a:pathLst>
                  <a:path w="559" h="88">
                    <a:moveTo>
                      <a:pt x="557" y="86"/>
                    </a:moveTo>
                    <a:lnTo>
                      <a:pt x="559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9" y="88"/>
                    </a:lnTo>
                    <a:lnTo>
                      <a:pt x="559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83" name="Freeform 75"/>
              <p:cNvSpPr>
                <a:spLocks noChangeAspect="1"/>
              </p:cNvSpPr>
              <p:nvPr/>
            </p:nvSpPr>
            <p:spPr bwMode="auto">
              <a:xfrm>
                <a:off x="2489" y="1825"/>
                <a:ext cx="558" cy="88"/>
              </a:xfrm>
              <a:custGeom>
                <a:avLst/>
                <a:gdLst/>
                <a:ahLst/>
                <a:cxnLst>
                  <a:cxn ang="0">
                    <a:pos x="557" y="86"/>
                  </a:cxn>
                  <a:cxn ang="0">
                    <a:pos x="559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9" y="88"/>
                  </a:cxn>
                  <a:cxn ang="0">
                    <a:pos x="559" y="88"/>
                  </a:cxn>
                  <a:cxn ang="0">
                    <a:pos x="557" y="86"/>
                  </a:cxn>
                </a:cxnLst>
                <a:rect l="0" t="0" r="r" b="b"/>
                <a:pathLst>
                  <a:path w="559" h="88">
                    <a:moveTo>
                      <a:pt x="557" y="86"/>
                    </a:moveTo>
                    <a:lnTo>
                      <a:pt x="559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9" y="88"/>
                    </a:lnTo>
                    <a:lnTo>
                      <a:pt x="559" y="88"/>
                    </a:lnTo>
                    <a:lnTo>
                      <a:pt x="557" y="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84" name="Freeform 76"/>
              <p:cNvSpPr>
                <a:spLocks noChangeAspect="1"/>
              </p:cNvSpPr>
              <p:nvPr/>
            </p:nvSpPr>
            <p:spPr bwMode="auto">
              <a:xfrm>
                <a:off x="2489" y="1825"/>
                <a:ext cx="558" cy="88"/>
              </a:xfrm>
              <a:custGeom>
                <a:avLst/>
                <a:gdLst/>
                <a:ahLst/>
                <a:cxnLst>
                  <a:cxn ang="0">
                    <a:pos x="557" y="86"/>
                  </a:cxn>
                  <a:cxn ang="0">
                    <a:pos x="559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9" y="88"/>
                  </a:cxn>
                  <a:cxn ang="0">
                    <a:pos x="559" y="88"/>
                  </a:cxn>
                </a:cxnLst>
                <a:rect l="0" t="0" r="r" b="b"/>
                <a:pathLst>
                  <a:path w="559" h="88">
                    <a:moveTo>
                      <a:pt x="557" y="86"/>
                    </a:moveTo>
                    <a:lnTo>
                      <a:pt x="559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9" y="88"/>
                    </a:lnTo>
                    <a:lnTo>
                      <a:pt x="559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85" name="Freeform 77"/>
              <p:cNvSpPr>
                <a:spLocks noChangeAspect="1"/>
              </p:cNvSpPr>
              <p:nvPr/>
            </p:nvSpPr>
            <p:spPr bwMode="auto">
              <a:xfrm>
                <a:off x="2489" y="1913"/>
                <a:ext cx="558" cy="87"/>
              </a:xfrm>
              <a:custGeom>
                <a:avLst/>
                <a:gdLst/>
                <a:ahLst/>
                <a:cxnLst>
                  <a:cxn ang="0">
                    <a:pos x="557" y="87"/>
                  </a:cxn>
                  <a:cxn ang="0">
                    <a:pos x="559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9" y="88"/>
                  </a:cxn>
                  <a:cxn ang="0">
                    <a:pos x="559" y="88"/>
                  </a:cxn>
                </a:cxnLst>
                <a:rect l="0" t="0" r="r" b="b"/>
                <a:pathLst>
                  <a:path w="559" h="88">
                    <a:moveTo>
                      <a:pt x="557" y="87"/>
                    </a:moveTo>
                    <a:lnTo>
                      <a:pt x="559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9" y="88"/>
                    </a:lnTo>
                    <a:lnTo>
                      <a:pt x="559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86" name="Freeform 78"/>
              <p:cNvSpPr>
                <a:spLocks noChangeAspect="1"/>
              </p:cNvSpPr>
              <p:nvPr/>
            </p:nvSpPr>
            <p:spPr bwMode="auto">
              <a:xfrm>
                <a:off x="2489" y="2001"/>
                <a:ext cx="558" cy="87"/>
              </a:xfrm>
              <a:custGeom>
                <a:avLst/>
                <a:gdLst/>
                <a:ahLst/>
                <a:cxnLst>
                  <a:cxn ang="0">
                    <a:pos x="557" y="87"/>
                  </a:cxn>
                  <a:cxn ang="0">
                    <a:pos x="559" y="0"/>
                  </a:cxn>
                  <a:cxn ang="0">
                    <a:pos x="0" y="0"/>
                  </a:cxn>
                  <a:cxn ang="0">
                    <a:pos x="0" y="87"/>
                  </a:cxn>
                  <a:cxn ang="0">
                    <a:pos x="559" y="87"/>
                  </a:cxn>
                  <a:cxn ang="0">
                    <a:pos x="559" y="87"/>
                  </a:cxn>
                </a:cxnLst>
                <a:rect l="0" t="0" r="r" b="b"/>
                <a:pathLst>
                  <a:path w="559" h="87">
                    <a:moveTo>
                      <a:pt x="557" y="87"/>
                    </a:moveTo>
                    <a:lnTo>
                      <a:pt x="559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559" y="87"/>
                    </a:lnTo>
                    <a:lnTo>
                      <a:pt x="559" y="8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87" name="Freeform 79"/>
              <p:cNvSpPr>
                <a:spLocks noChangeAspect="1"/>
              </p:cNvSpPr>
              <p:nvPr/>
            </p:nvSpPr>
            <p:spPr bwMode="auto">
              <a:xfrm>
                <a:off x="2489" y="2088"/>
                <a:ext cx="558" cy="88"/>
              </a:xfrm>
              <a:custGeom>
                <a:avLst/>
                <a:gdLst/>
                <a:ahLst/>
                <a:cxnLst>
                  <a:cxn ang="0">
                    <a:pos x="557" y="88"/>
                  </a:cxn>
                  <a:cxn ang="0">
                    <a:pos x="559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9" y="88"/>
                  </a:cxn>
                  <a:cxn ang="0">
                    <a:pos x="559" y="88"/>
                  </a:cxn>
                </a:cxnLst>
                <a:rect l="0" t="0" r="r" b="b"/>
                <a:pathLst>
                  <a:path w="559" h="88">
                    <a:moveTo>
                      <a:pt x="557" y="88"/>
                    </a:moveTo>
                    <a:lnTo>
                      <a:pt x="559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9" y="88"/>
                    </a:lnTo>
                    <a:lnTo>
                      <a:pt x="559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88" name="Freeform 80"/>
              <p:cNvSpPr>
                <a:spLocks noChangeAspect="1"/>
              </p:cNvSpPr>
              <p:nvPr/>
            </p:nvSpPr>
            <p:spPr bwMode="auto">
              <a:xfrm>
                <a:off x="2514" y="1854"/>
                <a:ext cx="27" cy="29"/>
              </a:xfrm>
              <a:custGeom>
                <a:avLst/>
                <a:gdLst/>
                <a:ahLst/>
                <a:cxnLst>
                  <a:cxn ang="0">
                    <a:pos x="13" y="29"/>
                  </a:cxn>
                  <a:cxn ang="0">
                    <a:pos x="17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4" y="25"/>
                  </a:cxn>
                  <a:cxn ang="0">
                    <a:pos x="26" y="23"/>
                  </a:cxn>
                  <a:cxn ang="0">
                    <a:pos x="26" y="21"/>
                  </a:cxn>
                  <a:cxn ang="0">
                    <a:pos x="28" y="19"/>
                  </a:cxn>
                  <a:cxn ang="0">
                    <a:pos x="28" y="17"/>
                  </a:cxn>
                  <a:cxn ang="0">
                    <a:pos x="28" y="15"/>
                  </a:cxn>
                  <a:cxn ang="0">
                    <a:pos x="28" y="11"/>
                  </a:cxn>
                  <a:cxn ang="0">
                    <a:pos x="28" y="10"/>
                  </a:cxn>
                  <a:cxn ang="0">
                    <a:pos x="26" y="8"/>
                  </a:cxn>
                  <a:cxn ang="0">
                    <a:pos x="26" y="6"/>
                  </a:cxn>
                  <a:cxn ang="0">
                    <a:pos x="24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3" y="4"/>
                  </a:cxn>
                  <a:cxn ang="0">
                    <a:pos x="1" y="6"/>
                  </a:cxn>
                  <a:cxn ang="0">
                    <a:pos x="1" y="8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1" y="21"/>
                  </a:cxn>
                  <a:cxn ang="0">
                    <a:pos x="1" y="23"/>
                  </a:cxn>
                  <a:cxn ang="0">
                    <a:pos x="3" y="25"/>
                  </a:cxn>
                  <a:cxn ang="0">
                    <a:pos x="5" y="27"/>
                  </a:cxn>
                  <a:cxn ang="0">
                    <a:pos x="7" y="27"/>
                  </a:cxn>
                  <a:cxn ang="0">
                    <a:pos x="9" y="29"/>
                  </a:cxn>
                  <a:cxn ang="0">
                    <a:pos x="11" y="29"/>
                  </a:cxn>
                  <a:cxn ang="0">
                    <a:pos x="15" y="29"/>
                  </a:cxn>
                  <a:cxn ang="0">
                    <a:pos x="15" y="29"/>
                  </a:cxn>
                  <a:cxn ang="0">
                    <a:pos x="13" y="29"/>
                  </a:cxn>
                </a:cxnLst>
                <a:rect l="0" t="0" r="r" b="b"/>
                <a:pathLst>
                  <a:path w="28" h="29">
                    <a:moveTo>
                      <a:pt x="13" y="29"/>
                    </a:moveTo>
                    <a:lnTo>
                      <a:pt x="17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4" y="25"/>
                    </a:lnTo>
                    <a:lnTo>
                      <a:pt x="26" y="23"/>
                    </a:lnTo>
                    <a:lnTo>
                      <a:pt x="26" y="21"/>
                    </a:lnTo>
                    <a:lnTo>
                      <a:pt x="28" y="19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1"/>
                    </a:lnTo>
                    <a:lnTo>
                      <a:pt x="28" y="10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3" y="4"/>
                    </a:lnTo>
                    <a:lnTo>
                      <a:pt x="1" y="6"/>
                    </a:lnTo>
                    <a:lnTo>
                      <a:pt x="1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21"/>
                    </a:lnTo>
                    <a:lnTo>
                      <a:pt x="1" y="23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7" y="27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13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89" name="Freeform 81"/>
              <p:cNvSpPr>
                <a:spLocks noChangeAspect="1"/>
              </p:cNvSpPr>
              <p:nvPr/>
            </p:nvSpPr>
            <p:spPr bwMode="auto">
              <a:xfrm>
                <a:off x="2650" y="1854"/>
                <a:ext cx="30" cy="29"/>
              </a:xfrm>
              <a:custGeom>
                <a:avLst/>
                <a:gdLst/>
                <a:ahLst/>
                <a:cxnLst>
                  <a:cxn ang="0">
                    <a:pos x="15" y="29"/>
                  </a:cxn>
                  <a:cxn ang="0">
                    <a:pos x="17" y="29"/>
                  </a:cxn>
                  <a:cxn ang="0">
                    <a:pos x="21" y="29"/>
                  </a:cxn>
                  <a:cxn ang="0">
                    <a:pos x="23" y="27"/>
                  </a:cxn>
                  <a:cxn ang="0">
                    <a:pos x="25" y="27"/>
                  </a:cxn>
                  <a:cxn ang="0">
                    <a:pos x="26" y="25"/>
                  </a:cxn>
                  <a:cxn ang="0">
                    <a:pos x="26" y="23"/>
                  </a:cxn>
                  <a:cxn ang="0">
                    <a:pos x="28" y="21"/>
                  </a:cxn>
                  <a:cxn ang="0">
                    <a:pos x="28" y="19"/>
                  </a:cxn>
                  <a:cxn ang="0">
                    <a:pos x="30" y="17"/>
                  </a:cxn>
                  <a:cxn ang="0">
                    <a:pos x="30" y="15"/>
                  </a:cxn>
                  <a:cxn ang="0">
                    <a:pos x="30" y="11"/>
                  </a:cxn>
                  <a:cxn ang="0">
                    <a:pos x="28" y="10"/>
                  </a:cxn>
                  <a:cxn ang="0">
                    <a:pos x="28" y="8"/>
                  </a:cxn>
                  <a:cxn ang="0">
                    <a:pos x="26" y="6"/>
                  </a:cxn>
                  <a:cxn ang="0">
                    <a:pos x="26" y="4"/>
                  </a:cxn>
                  <a:cxn ang="0">
                    <a:pos x="25" y="2"/>
                  </a:cxn>
                  <a:cxn ang="0">
                    <a:pos x="23" y="2"/>
                  </a:cxn>
                  <a:cxn ang="0">
                    <a:pos x="21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5" y="4"/>
                  </a:cxn>
                  <a:cxn ang="0">
                    <a:pos x="3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2" y="19"/>
                  </a:cxn>
                  <a:cxn ang="0">
                    <a:pos x="2" y="21"/>
                  </a:cxn>
                  <a:cxn ang="0">
                    <a:pos x="3" y="23"/>
                  </a:cxn>
                  <a:cxn ang="0">
                    <a:pos x="5" y="25"/>
                  </a:cxn>
                  <a:cxn ang="0">
                    <a:pos x="7" y="27"/>
                  </a:cxn>
                  <a:cxn ang="0">
                    <a:pos x="9" y="27"/>
                  </a:cxn>
                  <a:cxn ang="0">
                    <a:pos x="11" y="29"/>
                  </a:cxn>
                  <a:cxn ang="0">
                    <a:pos x="13" y="29"/>
                  </a:cxn>
                  <a:cxn ang="0">
                    <a:pos x="15" y="29"/>
                  </a:cxn>
                  <a:cxn ang="0">
                    <a:pos x="15" y="29"/>
                  </a:cxn>
                </a:cxnLst>
                <a:rect l="0" t="0" r="r" b="b"/>
                <a:pathLst>
                  <a:path w="30" h="29">
                    <a:moveTo>
                      <a:pt x="15" y="29"/>
                    </a:moveTo>
                    <a:lnTo>
                      <a:pt x="17" y="29"/>
                    </a:lnTo>
                    <a:lnTo>
                      <a:pt x="21" y="29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6" y="25"/>
                    </a:lnTo>
                    <a:lnTo>
                      <a:pt x="26" y="23"/>
                    </a:lnTo>
                    <a:lnTo>
                      <a:pt x="28" y="21"/>
                    </a:lnTo>
                    <a:lnTo>
                      <a:pt x="28" y="19"/>
                    </a:lnTo>
                    <a:lnTo>
                      <a:pt x="30" y="17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6" y="6"/>
                    </a:lnTo>
                    <a:lnTo>
                      <a:pt x="26" y="4"/>
                    </a:lnTo>
                    <a:lnTo>
                      <a:pt x="25" y="2"/>
                    </a:lnTo>
                    <a:lnTo>
                      <a:pt x="23" y="2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3" y="23"/>
                    </a:lnTo>
                    <a:lnTo>
                      <a:pt x="5" y="25"/>
                    </a:lnTo>
                    <a:lnTo>
                      <a:pt x="7" y="27"/>
                    </a:lnTo>
                    <a:lnTo>
                      <a:pt x="9" y="27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5" y="29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90" name="Freeform 82"/>
              <p:cNvSpPr>
                <a:spLocks noChangeAspect="1"/>
              </p:cNvSpPr>
              <p:nvPr/>
            </p:nvSpPr>
            <p:spPr bwMode="auto">
              <a:xfrm>
                <a:off x="2508" y="2615"/>
                <a:ext cx="115" cy="13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2" y="92"/>
                  </a:cxn>
                  <a:cxn ang="0">
                    <a:pos x="4" y="99"/>
                  </a:cxn>
                  <a:cxn ang="0">
                    <a:pos x="7" y="107"/>
                  </a:cxn>
                  <a:cxn ang="0">
                    <a:pos x="11" y="114"/>
                  </a:cxn>
                  <a:cxn ang="0">
                    <a:pos x="17" y="122"/>
                  </a:cxn>
                  <a:cxn ang="0">
                    <a:pos x="23" y="128"/>
                  </a:cxn>
                  <a:cxn ang="0">
                    <a:pos x="30" y="132"/>
                  </a:cxn>
                  <a:cxn ang="0">
                    <a:pos x="40" y="136"/>
                  </a:cxn>
                  <a:cxn ang="0">
                    <a:pos x="48" y="137"/>
                  </a:cxn>
                  <a:cxn ang="0">
                    <a:pos x="57" y="137"/>
                  </a:cxn>
                  <a:cxn ang="0">
                    <a:pos x="67" y="137"/>
                  </a:cxn>
                  <a:cxn ang="0">
                    <a:pos x="76" y="136"/>
                  </a:cxn>
                  <a:cxn ang="0">
                    <a:pos x="84" y="132"/>
                  </a:cxn>
                  <a:cxn ang="0">
                    <a:pos x="92" y="128"/>
                  </a:cxn>
                  <a:cxn ang="0">
                    <a:pos x="98" y="122"/>
                  </a:cxn>
                  <a:cxn ang="0">
                    <a:pos x="103" y="114"/>
                  </a:cxn>
                  <a:cxn ang="0">
                    <a:pos x="109" y="107"/>
                  </a:cxn>
                  <a:cxn ang="0">
                    <a:pos x="113" y="99"/>
                  </a:cxn>
                  <a:cxn ang="0">
                    <a:pos x="115" y="92"/>
                  </a:cxn>
                  <a:cxn ang="0">
                    <a:pos x="115" y="82"/>
                  </a:cxn>
                  <a:cxn ang="0">
                    <a:pos x="115" y="0"/>
                  </a:cxn>
                  <a:cxn ang="0">
                    <a:pos x="0" y="0"/>
                  </a:cxn>
                  <a:cxn ang="0">
                    <a:pos x="0" y="82"/>
                  </a:cxn>
                  <a:cxn ang="0">
                    <a:pos x="0" y="82"/>
                  </a:cxn>
                </a:cxnLst>
                <a:rect l="0" t="0" r="r" b="b"/>
                <a:pathLst>
                  <a:path w="115" h="137">
                    <a:moveTo>
                      <a:pt x="0" y="82"/>
                    </a:moveTo>
                    <a:lnTo>
                      <a:pt x="2" y="92"/>
                    </a:lnTo>
                    <a:lnTo>
                      <a:pt x="4" y="99"/>
                    </a:lnTo>
                    <a:lnTo>
                      <a:pt x="7" y="107"/>
                    </a:lnTo>
                    <a:lnTo>
                      <a:pt x="11" y="114"/>
                    </a:lnTo>
                    <a:lnTo>
                      <a:pt x="17" y="122"/>
                    </a:lnTo>
                    <a:lnTo>
                      <a:pt x="23" y="128"/>
                    </a:lnTo>
                    <a:lnTo>
                      <a:pt x="30" y="132"/>
                    </a:lnTo>
                    <a:lnTo>
                      <a:pt x="40" y="136"/>
                    </a:lnTo>
                    <a:lnTo>
                      <a:pt x="48" y="137"/>
                    </a:lnTo>
                    <a:lnTo>
                      <a:pt x="57" y="137"/>
                    </a:lnTo>
                    <a:lnTo>
                      <a:pt x="67" y="137"/>
                    </a:lnTo>
                    <a:lnTo>
                      <a:pt x="76" y="136"/>
                    </a:lnTo>
                    <a:lnTo>
                      <a:pt x="84" y="132"/>
                    </a:lnTo>
                    <a:lnTo>
                      <a:pt x="92" y="128"/>
                    </a:lnTo>
                    <a:lnTo>
                      <a:pt x="98" y="122"/>
                    </a:lnTo>
                    <a:lnTo>
                      <a:pt x="103" y="114"/>
                    </a:lnTo>
                    <a:lnTo>
                      <a:pt x="109" y="107"/>
                    </a:lnTo>
                    <a:lnTo>
                      <a:pt x="113" y="99"/>
                    </a:lnTo>
                    <a:lnTo>
                      <a:pt x="115" y="92"/>
                    </a:lnTo>
                    <a:lnTo>
                      <a:pt x="115" y="82"/>
                    </a:lnTo>
                    <a:lnTo>
                      <a:pt x="115" y="0"/>
                    </a:lnTo>
                    <a:lnTo>
                      <a:pt x="0" y="0"/>
                    </a:lnTo>
                    <a:lnTo>
                      <a:pt x="0" y="82"/>
                    </a:lnTo>
                    <a:lnTo>
                      <a:pt x="0" y="8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91" name="Freeform 83"/>
              <p:cNvSpPr>
                <a:spLocks noChangeAspect="1"/>
              </p:cNvSpPr>
              <p:nvPr/>
            </p:nvSpPr>
            <p:spPr bwMode="auto">
              <a:xfrm>
                <a:off x="2600" y="2373"/>
                <a:ext cx="132" cy="132"/>
              </a:xfrm>
              <a:custGeom>
                <a:avLst/>
                <a:gdLst/>
                <a:ahLst/>
                <a:cxnLst>
                  <a:cxn ang="0">
                    <a:pos x="65" y="130"/>
                  </a:cxn>
                  <a:cxn ang="0">
                    <a:pos x="76" y="130"/>
                  </a:cxn>
                  <a:cxn ang="0">
                    <a:pos x="86" y="129"/>
                  </a:cxn>
                  <a:cxn ang="0">
                    <a:pos x="96" y="125"/>
                  </a:cxn>
                  <a:cxn ang="0">
                    <a:pos x="105" y="119"/>
                  </a:cxn>
                  <a:cxn ang="0">
                    <a:pos x="113" y="111"/>
                  </a:cxn>
                  <a:cxn ang="0">
                    <a:pos x="119" y="104"/>
                  </a:cxn>
                  <a:cxn ang="0">
                    <a:pos x="124" y="96"/>
                  </a:cxn>
                  <a:cxn ang="0">
                    <a:pos x="128" y="86"/>
                  </a:cxn>
                  <a:cxn ang="0">
                    <a:pos x="130" y="77"/>
                  </a:cxn>
                  <a:cxn ang="0">
                    <a:pos x="132" y="65"/>
                  </a:cxn>
                  <a:cxn ang="0">
                    <a:pos x="130" y="56"/>
                  </a:cxn>
                  <a:cxn ang="0">
                    <a:pos x="128" y="44"/>
                  </a:cxn>
                  <a:cxn ang="0">
                    <a:pos x="124" y="35"/>
                  </a:cxn>
                  <a:cxn ang="0">
                    <a:pos x="119" y="27"/>
                  </a:cxn>
                  <a:cxn ang="0">
                    <a:pos x="113" y="19"/>
                  </a:cxn>
                  <a:cxn ang="0">
                    <a:pos x="105" y="12"/>
                  </a:cxn>
                  <a:cxn ang="0">
                    <a:pos x="96" y="8"/>
                  </a:cxn>
                  <a:cxn ang="0">
                    <a:pos x="86" y="2"/>
                  </a:cxn>
                  <a:cxn ang="0">
                    <a:pos x="76" y="0"/>
                  </a:cxn>
                  <a:cxn ang="0">
                    <a:pos x="65" y="0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6" y="8"/>
                  </a:cxn>
                  <a:cxn ang="0">
                    <a:pos x="27" y="12"/>
                  </a:cxn>
                  <a:cxn ang="0">
                    <a:pos x="19" y="19"/>
                  </a:cxn>
                  <a:cxn ang="0">
                    <a:pos x="13" y="27"/>
                  </a:cxn>
                  <a:cxn ang="0">
                    <a:pos x="7" y="35"/>
                  </a:cxn>
                  <a:cxn ang="0">
                    <a:pos x="4" y="44"/>
                  </a:cxn>
                  <a:cxn ang="0">
                    <a:pos x="0" y="56"/>
                  </a:cxn>
                  <a:cxn ang="0">
                    <a:pos x="0" y="65"/>
                  </a:cxn>
                  <a:cxn ang="0">
                    <a:pos x="0" y="77"/>
                  </a:cxn>
                  <a:cxn ang="0">
                    <a:pos x="4" y="86"/>
                  </a:cxn>
                  <a:cxn ang="0">
                    <a:pos x="7" y="96"/>
                  </a:cxn>
                  <a:cxn ang="0">
                    <a:pos x="13" y="104"/>
                  </a:cxn>
                  <a:cxn ang="0">
                    <a:pos x="19" y="111"/>
                  </a:cxn>
                  <a:cxn ang="0">
                    <a:pos x="27" y="119"/>
                  </a:cxn>
                  <a:cxn ang="0">
                    <a:pos x="36" y="125"/>
                  </a:cxn>
                  <a:cxn ang="0">
                    <a:pos x="44" y="129"/>
                  </a:cxn>
                  <a:cxn ang="0">
                    <a:pos x="55" y="130"/>
                  </a:cxn>
                  <a:cxn ang="0">
                    <a:pos x="65" y="132"/>
                  </a:cxn>
                  <a:cxn ang="0">
                    <a:pos x="65" y="132"/>
                  </a:cxn>
                </a:cxnLst>
                <a:rect l="0" t="0" r="r" b="b"/>
                <a:pathLst>
                  <a:path w="132" h="132">
                    <a:moveTo>
                      <a:pt x="65" y="130"/>
                    </a:moveTo>
                    <a:lnTo>
                      <a:pt x="76" y="130"/>
                    </a:lnTo>
                    <a:lnTo>
                      <a:pt x="86" y="129"/>
                    </a:lnTo>
                    <a:lnTo>
                      <a:pt x="96" y="125"/>
                    </a:lnTo>
                    <a:lnTo>
                      <a:pt x="105" y="119"/>
                    </a:lnTo>
                    <a:lnTo>
                      <a:pt x="113" y="111"/>
                    </a:lnTo>
                    <a:lnTo>
                      <a:pt x="119" y="104"/>
                    </a:lnTo>
                    <a:lnTo>
                      <a:pt x="124" y="96"/>
                    </a:lnTo>
                    <a:lnTo>
                      <a:pt x="128" y="86"/>
                    </a:lnTo>
                    <a:lnTo>
                      <a:pt x="130" y="77"/>
                    </a:lnTo>
                    <a:lnTo>
                      <a:pt x="132" y="65"/>
                    </a:lnTo>
                    <a:lnTo>
                      <a:pt x="130" y="56"/>
                    </a:lnTo>
                    <a:lnTo>
                      <a:pt x="128" y="44"/>
                    </a:lnTo>
                    <a:lnTo>
                      <a:pt x="124" y="35"/>
                    </a:lnTo>
                    <a:lnTo>
                      <a:pt x="119" y="27"/>
                    </a:lnTo>
                    <a:lnTo>
                      <a:pt x="113" y="19"/>
                    </a:lnTo>
                    <a:lnTo>
                      <a:pt x="105" y="12"/>
                    </a:lnTo>
                    <a:lnTo>
                      <a:pt x="96" y="8"/>
                    </a:lnTo>
                    <a:lnTo>
                      <a:pt x="86" y="2"/>
                    </a:lnTo>
                    <a:lnTo>
                      <a:pt x="76" y="0"/>
                    </a:lnTo>
                    <a:lnTo>
                      <a:pt x="65" y="0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6" y="8"/>
                    </a:lnTo>
                    <a:lnTo>
                      <a:pt x="27" y="12"/>
                    </a:lnTo>
                    <a:lnTo>
                      <a:pt x="19" y="19"/>
                    </a:lnTo>
                    <a:lnTo>
                      <a:pt x="13" y="27"/>
                    </a:lnTo>
                    <a:lnTo>
                      <a:pt x="7" y="35"/>
                    </a:lnTo>
                    <a:lnTo>
                      <a:pt x="4" y="44"/>
                    </a:lnTo>
                    <a:lnTo>
                      <a:pt x="0" y="56"/>
                    </a:lnTo>
                    <a:lnTo>
                      <a:pt x="0" y="65"/>
                    </a:lnTo>
                    <a:lnTo>
                      <a:pt x="0" y="77"/>
                    </a:lnTo>
                    <a:lnTo>
                      <a:pt x="4" y="86"/>
                    </a:lnTo>
                    <a:lnTo>
                      <a:pt x="7" y="96"/>
                    </a:lnTo>
                    <a:lnTo>
                      <a:pt x="13" y="104"/>
                    </a:lnTo>
                    <a:lnTo>
                      <a:pt x="19" y="111"/>
                    </a:lnTo>
                    <a:lnTo>
                      <a:pt x="27" y="119"/>
                    </a:lnTo>
                    <a:lnTo>
                      <a:pt x="36" y="125"/>
                    </a:lnTo>
                    <a:lnTo>
                      <a:pt x="44" y="129"/>
                    </a:lnTo>
                    <a:lnTo>
                      <a:pt x="55" y="130"/>
                    </a:lnTo>
                    <a:lnTo>
                      <a:pt x="65" y="132"/>
                    </a:lnTo>
                    <a:lnTo>
                      <a:pt x="65" y="13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92" name="Line 84"/>
              <p:cNvSpPr>
                <a:spLocks noChangeAspect="1" noChangeShapeType="1"/>
              </p:cNvSpPr>
              <p:nvPr/>
            </p:nvSpPr>
            <p:spPr bwMode="auto">
              <a:xfrm>
                <a:off x="2665" y="1867"/>
                <a:ext cx="1" cy="47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093" name="Freeform 85"/>
              <p:cNvSpPr>
                <a:spLocks noChangeAspect="1" noEditPoints="1"/>
              </p:cNvSpPr>
              <p:nvPr/>
            </p:nvSpPr>
            <p:spPr bwMode="auto">
              <a:xfrm>
                <a:off x="2646" y="2429"/>
                <a:ext cx="38" cy="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5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8" y="15"/>
                  </a:cxn>
                  <a:cxn ang="0">
                    <a:pos x="38" y="19"/>
                  </a:cxn>
                  <a:cxn ang="0">
                    <a:pos x="0" y="19"/>
                  </a:cxn>
                  <a:cxn ang="0">
                    <a:pos x="0" y="15"/>
                  </a:cxn>
                  <a:cxn ang="0">
                    <a:pos x="0" y="15"/>
                  </a:cxn>
                </a:cxnLst>
                <a:rect l="0" t="0" r="r" b="b"/>
                <a:pathLst>
                  <a:path w="38" h="19">
                    <a:moveTo>
                      <a:pt x="0" y="0"/>
                    </a:moveTo>
                    <a:lnTo>
                      <a:pt x="38" y="0"/>
                    </a:lnTo>
                    <a:lnTo>
                      <a:pt x="38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15"/>
                    </a:moveTo>
                    <a:lnTo>
                      <a:pt x="38" y="15"/>
                    </a:lnTo>
                    <a:lnTo>
                      <a:pt x="38" y="19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94" name="Line 86"/>
              <p:cNvSpPr>
                <a:spLocks noChangeAspect="1" noChangeShapeType="1"/>
              </p:cNvSpPr>
              <p:nvPr/>
            </p:nvSpPr>
            <p:spPr bwMode="auto">
              <a:xfrm>
                <a:off x="2529" y="1867"/>
                <a:ext cx="1" cy="7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095" name="Freeform 87"/>
              <p:cNvSpPr>
                <a:spLocks noChangeAspect="1"/>
              </p:cNvSpPr>
              <p:nvPr/>
            </p:nvSpPr>
            <p:spPr bwMode="auto">
              <a:xfrm>
                <a:off x="2571" y="2423"/>
                <a:ext cx="29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"/>
                  </a:cxn>
                  <a:cxn ang="0">
                    <a:pos x="29" y="1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9" h="31">
                    <a:moveTo>
                      <a:pt x="0" y="0"/>
                    </a:moveTo>
                    <a:lnTo>
                      <a:pt x="0" y="31"/>
                    </a:lnTo>
                    <a:lnTo>
                      <a:pt x="29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096" name="Line 88"/>
              <p:cNvSpPr>
                <a:spLocks noChangeAspect="1" noChangeShapeType="1"/>
              </p:cNvSpPr>
              <p:nvPr/>
            </p:nvSpPr>
            <p:spPr bwMode="auto">
              <a:xfrm>
                <a:off x="2763" y="1561"/>
                <a:ext cx="2" cy="6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257" name="Rectangle 89"/>
              <p:cNvSpPr>
                <a:spLocks noChangeAspect="1" noChangeArrowheads="1"/>
              </p:cNvSpPr>
              <p:nvPr/>
            </p:nvSpPr>
            <p:spPr bwMode="auto">
              <a:xfrm>
                <a:off x="2805" y="1471"/>
                <a:ext cx="3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D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58" name="Rectangle 90"/>
              <p:cNvSpPr>
                <a:spLocks noChangeAspect="1" noChangeArrowheads="1"/>
              </p:cNvSpPr>
              <p:nvPr/>
            </p:nvSpPr>
            <p:spPr bwMode="auto">
              <a:xfrm>
                <a:off x="2851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59" name="Rectangle 91"/>
              <p:cNvSpPr>
                <a:spLocks noChangeAspect="1" noChangeArrowheads="1"/>
              </p:cNvSpPr>
              <p:nvPr/>
            </p:nvSpPr>
            <p:spPr bwMode="auto">
              <a:xfrm>
                <a:off x="2887" y="1471"/>
                <a:ext cx="1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60" name="Rectangle 92"/>
              <p:cNvSpPr>
                <a:spLocks noChangeAspect="1" noChangeArrowheads="1"/>
              </p:cNvSpPr>
              <p:nvPr/>
            </p:nvSpPr>
            <p:spPr bwMode="auto">
              <a:xfrm>
                <a:off x="2904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101" name="Freeform 93"/>
              <p:cNvSpPr>
                <a:spLocks noChangeAspect="1"/>
              </p:cNvSpPr>
              <p:nvPr/>
            </p:nvSpPr>
            <p:spPr bwMode="auto">
              <a:xfrm>
                <a:off x="2857" y="1854"/>
                <a:ext cx="30" cy="29"/>
              </a:xfrm>
              <a:custGeom>
                <a:avLst/>
                <a:gdLst/>
                <a:ahLst/>
                <a:cxnLst>
                  <a:cxn ang="0">
                    <a:pos x="15" y="29"/>
                  </a:cxn>
                  <a:cxn ang="0">
                    <a:pos x="17" y="29"/>
                  </a:cxn>
                  <a:cxn ang="0">
                    <a:pos x="19" y="29"/>
                  </a:cxn>
                  <a:cxn ang="0">
                    <a:pos x="23" y="27"/>
                  </a:cxn>
                  <a:cxn ang="0">
                    <a:pos x="24" y="27"/>
                  </a:cxn>
                  <a:cxn ang="0">
                    <a:pos x="24" y="25"/>
                  </a:cxn>
                  <a:cxn ang="0">
                    <a:pos x="26" y="23"/>
                  </a:cxn>
                  <a:cxn ang="0">
                    <a:pos x="28" y="21"/>
                  </a:cxn>
                  <a:cxn ang="0">
                    <a:pos x="28" y="19"/>
                  </a:cxn>
                  <a:cxn ang="0">
                    <a:pos x="30" y="17"/>
                  </a:cxn>
                  <a:cxn ang="0">
                    <a:pos x="30" y="15"/>
                  </a:cxn>
                  <a:cxn ang="0">
                    <a:pos x="30" y="11"/>
                  </a:cxn>
                  <a:cxn ang="0">
                    <a:pos x="28" y="10"/>
                  </a:cxn>
                  <a:cxn ang="0">
                    <a:pos x="28" y="8"/>
                  </a:cxn>
                  <a:cxn ang="0">
                    <a:pos x="26" y="6"/>
                  </a:cxn>
                  <a:cxn ang="0">
                    <a:pos x="24" y="4"/>
                  </a:cxn>
                  <a:cxn ang="0">
                    <a:pos x="24" y="2"/>
                  </a:cxn>
                  <a:cxn ang="0">
                    <a:pos x="23" y="2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5" y="4"/>
                  </a:cxn>
                  <a:cxn ang="0">
                    <a:pos x="3" y="6"/>
                  </a:cxn>
                  <a:cxn ang="0">
                    <a:pos x="1" y="8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5"/>
                  </a:cxn>
                  <a:cxn ang="0">
                    <a:pos x="1" y="17"/>
                  </a:cxn>
                  <a:cxn ang="0">
                    <a:pos x="1" y="19"/>
                  </a:cxn>
                  <a:cxn ang="0">
                    <a:pos x="1" y="21"/>
                  </a:cxn>
                  <a:cxn ang="0">
                    <a:pos x="3" y="23"/>
                  </a:cxn>
                  <a:cxn ang="0">
                    <a:pos x="5" y="25"/>
                  </a:cxn>
                  <a:cxn ang="0">
                    <a:pos x="7" y="27"/>
                  </a:cxn>
                  <a:cxn ang="0">
                    <a:pos x="9" y="27"/>
                  </a:cxn>
                  <a:cxn ang="0">
                    <a:pos x="11" y="29"/>
                  </a:cxn>
                  <a:cxn ang="0">
                    <a:pos x="13" y="29"/>
                  </a:cxn>
                  <a:cxn ang="0">
                    <a:pos x="15" y="29"/>
                  </a:cxn>
                  <a:cxn ang="0">
                    <a:pos x="15" y="29"/>
                  </a:cxn>
                </a:cxnLst>
                <a:rect l="0" t="0" r="r" b="b"/>
                <a:pathLst>
                  <a:path w="30" h="29">
                    <a:moveTo>
                      <a:pt x="15" y="29"/>
                    </a:moveTo>
                    <a:lnTo>
                      <a:pt x="17" y="29"/>
                    </a:lnTo>
                    <a:lnTo>
                      <a:pt x="19" y="29"/>
                    </a:lnTo>
                    <a:lnTo>
                      <a:pt x="23" y="27"/>
                    </a:lnTo>
                    <a:lnTo>
                      <a:pt x="24" y="27"/>
                    </a:lnTo>
                    <a:lnTo>
                      <a:pt x="24" y="25"/>
                    </a:lnTo>
                    <a:lnTo>
                      <a:pt x="26" y="23"/>
                    </a:lnTo>
                    <a:lnTo>
                      <a:pt x="28" y="21"/>
                    </a:lnTo>
                    <a:lnTo>
                      <a:pt x="28" y="19"/>
                    </a:lnTo>
                    <a:lnTo>
                      <a:pt x="30" y="17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6" y="6"/>
                    </a:lnTo>
                    <a:lnTo>
                      <a:pt x="24" y="4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1" y="10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1" y="17"/>
                    </a:lnTo>
                    <a:lnTo>
                      <a:pt x="1" y="19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5" y="25"/>
                    </a:lnTo>
                    <a:lnTo>
                      <a:pt x="7" y="27"/>
                    </a:lnTo>
                    <a:lnTo>
                      <a:pt x="9" y="27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5" y="29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02" name="Freeform 94"/>
              <p:cNvSpPr>
                <a:spLocks noChangeAspect="1"/>
              </p:cNvSpPr>
              <p:nvPr/>
            </p:nvSpPr>
            <p:spPr bwMode="auto">
              <a:xfrm>
                <a:off x="3336" y="2340"/>
                <a:ext cx="30" cy="2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0"/>
                  </a:cxn>
                  <a:cxn ang="0">
                    <a:pos x="15" y="28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8" y="0"/>
                  </a:cxn>
                </a:cxnLst>
                <a:rect l="0" t="0" r="r" b="b"/>
                <a:pathLst>
                  <a:path w="30" h="28">
                    <a:moveTo>
                      <a:pt x="28" y="0"/>
                    </a:moveTo>
                    <a:lnTo>
                      <a:pt x="0" y="0"/>
                    </a:lnTo>
                    <a:lnTo>
                      <a:pt x="15" y="28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03" name="Freeform 95"/>
              <p:cNvSpPr>
                <a:spLocks noChangeAspect="1"/>
              </p:cNvSpPr>
              <p:nvPr/>
            </p:nvSpPr>
            <p:spPr bwMode="auto">
              <a:xfrm>
                <a:off x="3180" y="1561"/>
                <a:ext cx="556" cy="88"/>
              </a:xfrm>
              <a:custGeom>
                <a:avLst/>
                <a:gdLst/>
                <a:ahLst/>
                <a:cxnLst>
                  <a:cxn ang="0">
                    <a:pos x="556" y="88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6" y="88"/>
                  </a:cxn>
                  <a:cxn ang="0">
                    <a:pos x="556" y="88"/>
                  </a:cxn>
                </a:cxnLst>
                <a:rect l="0" t="0" r="r" b="b"/>
                <a:pathLst>
                  <a:path w="556" h="88">
                    <a:moveTo>
                      <a:pt x="556" y="88"/>
                    </a:moveTo>
                    <a:lnTo>
                      <a:pt x="556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6" y="88"/>
                    </a:lnTo>
                    <a:lnTo>
                      <a:pt x="556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5264" name="Rectangle 96"/>
              <p:cNvSpPr>
                <a:spLocks noChangeAspect="1" noChangeArrowheads="1"/>
              </p:cNvSpPr>
              <p:nvPr/>
            </p:nvSpPr>
            <p:spPr bwMode="auto">
              <a:xfrm>
                <a:off x="3196" y="1471"/>
                <a:ext cx="3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V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65" name="Rectangle 97"/>
              <p:cNvSpPr>
                <a:spLocks noChangeAspect="1" noChangeArrowheads="1"/>
              </p:cNvSpPr>
              <p:nvPr/>
            </p:nvSpPr>
            <p:spPr bwMode="auto">
              <a:xfrm>
                <a:off x="3313" y="1471"/>
                <a:ext cx="3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66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3353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67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3387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g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108" name="Freeform 100"/>
              <p:cNvSpPr>
                <a:spLocks noChangeAspect="1"/>
              </p:cNvSpPr>
              <p:nvPr/>
            </p:nvSpPr>
            <p:spPr bwMode="auto">
              <a:xfrm>
                <a:off x="3180" y="1649"/>
                <a:ext cx="556" cy="87"/>
              </a:xfrm>
              <a:custGeom>
                <a:avLst/>
                <a:gdLst/>
                <a:ahLst/>
                <a:cxnLst>
                  <a:cxn ang="0">
                    <a:pos x="556" y="86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6" y="88"/>
                  </a:cxn>
                  <a:cxn ang="0">
                    <a:pos x="556" y="88"/>
                  </a:cxn>
                </a:cxnLst>
                <a:rect l="0" t="0" r="r" b="b"/>
                <a:pathLst>
                  <a:path w="556" h="88">
                    <a:moveTo>
                      <a:pt x="556" y="86"/>
                    </a:moveTo>
                    <a:lnTo>
                      <a:pt x="556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6" y="88"/>
                    </a:lnTo>
                    <a:lnTo>
                      <a:pt x="556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09" name="Freeform 101"/>
              <p:cNvSpPr>
                <a:spLocks noChangeAspect="1"/>
              </p:cNvSpPr>
              <p:nvPr/>
            </p:nvSpPr>
            <p:spPr bwMode="auto">
              <a:xfrm>
                <a:off x="3180" y="1737"/>
                <a:ext cx="556" cy="88"/>
              </a:xfrm>
              <a:custGeom>
                <a:avLst/>
                <a:gdLst/>
                <a:ahLst/>
                <a:cxnLst>
                  <a:cxn ang="0">
                    <a:pos x="556" y="86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6" y="88"/>
                  </a:cxn>
                  <a:cxn ang="0">
                    <a:pos x="556" y="88"/>
                  </a:cxn>
                </a:cxnLst>
                <a:rect l="0" t="0" r="r" b="b"/>
                <a:pathLst>
                  <a:path w="556" h="88">
                    <a:moveTo>
                      <a:pt x="556" y="86"/>
                    </a:moveTo>
                    <a:lnTo>
                      <a:pt x="556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6" y="88"/>
                    </a:lnTo>
                    <a:lnTo>
                      <a:pt x="556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0" name="Freeform 102"/>
              <p:cNvSpPr>
                <a:spLocks noChangeAspect="1"/>
              </p:cNvSpPr>
              <p:nvPr/>
            </p:nvSpPr>
            <p:spPr bwMode="auto">
              <a:xfrm>
                <a:off x="3180" y="1825"/>
                <a:ext cx="556" cy="88"/>
              </a:xfrm>
              <a:custGeom>
                <a:avLst/>
                <a:gdLst/>
                <a:ahLst/>
                <a:cxnLst>
                  <a:cxn ang="0">
                    <a:pos x="556" y="86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6" y="88"/>
                  </a:cxn>
                  <a:cxn ang="0">
                    <a:pos x="556" y="88"/>
                  </a:cxn>
                  <a:cxn ang="0">
                    <a:pos x="556" y="86"/>
                  </a:cxn>
                </a:cxnLst>
                <a:rect l="0" t="0" r="r" b="b"/>
                <a:pathLst>
                  <a:path w="556" h="88">
                    <a:moveTo>
                      <a:pt x="556" y="86"/>
                    </a:moveTo>
                    <a:lnTo>
                      <a:pt x="556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6" y="88"/>
                    </a:lnTo>
                    <a:lnTo>
                      <a:pt x="556" y="88"/>
                    </a:lnTo>
                    <a:lnTo>
                      <a:pt x="556" y="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1" name="Freeform 103"/>
              <p:cNvSpPr>
                <a:spLocks noChangeAspect="1"/>
              </p:cNvSpPr>
              <p:nvPr/>
            </p:nvSpPr>
            <p:spPr bwMode="auto">
              <a:xfrm>
                <a:off x="3180" y="1825"/>
                <a:ext cx="556" cy="88"/>
              </a:xfrm>
              <a:custGeom>
                <a:avLst/>
                <a:gdLst/>
                <a:ahLst/>
                <a:cxnLst>
                  <a:cxn ang="0">
                    <a:pos x="556" y="86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6" y="88"/>
                  </a:cxn>
                  <a:cxn ang="0">
                    <a:pos x="556" y="88"/>
                  </a:cxn>
                </a:cxnLst>
                <a:rect l="0" t="0" r="r" b="b"/>
                <a:pathLst>
                  <a:path w="556" h="88">
                    <a:moveTo>
                      <a:pt x="556" y="86"/>
                    </a:moveTo>
                    <a:lnTo>
                      <a:pt x="556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6" y="88"/>
                    </a:lnTo>
                    <a:lnTo>
                      <a:pt x="556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2" name="Freeform 104"/>
              <p:cNvSpPr>
                <a:spLocks noChangeAspect="1"/>
              </p:cNvSpPr>
              <p:nvPr/>
            </p:nvSpPr>
            <p:spPr bwMode="auto">
              <a:xfrm>
                <a:off x="3180" y="1913"/>
                <a:ext cx="556" cy="87"/>
              </a:xfrm>
              <a:custGeom>
                <a:avLst/>
                <a:gdLst/>
                <a:ahLst/>
                <a:cxnLst>
                  <a:cxn ang="0">
                    <a:pos x="556" y="87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6" y="88"/>
                  </a:cxn>
                  <a:cxn ang="0">
                    <a:pos x="556" y="88"/>
                  </a:cxn>
                </a:cxnLst>
                <a:rect l="0" t="0" r="r" b="b"/>
                <a:pathLst>
                  <a:path w="556" h="88">
                    <a:moveTo>
                      <a:pt x="556" y="87"/>
                    </a:moveTo>
                    <a:lnTo>
                      <a:pt x="556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6" y="88"/>
                    </a:lnTo>
                    <a:lnTo>
                      <a:pt x="556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3" name="Freeform 105"/>
              <p:cNvSpPr>
                <a:spLocks noChangeAspect="1"/>
              </p:cNvSpPr>
              <p:nvPr/>
            </p:nvSpPr>
            <p:spPr bwMode="auto">
              <a:xfrm>
                <a:off x="3180" y="2001"/>
                <a:ext cx="556" cy="87"/>
              </a:xfrm>
              <a:custGeom>
                <a:avLst/>
                <a:gdLst/>
                <a:ahLst/>
                <a:cxnLst>
                  <a:cxn ang="0">
                    <a:pos x="556" y="87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87"/>
                  </a:cxn>
                  <a:cxn ang="0">
                    <a:pos x="556" y="87"/>
                  </a:cxn>
                  <a:cxn ang="0">
                    <a:pos x="556" y="87"/>
                  </a:cxn>
                </a:cxnLst>
                <a:rect l="0" t="0" r="r" b="b"/>
                <a:pathLst>
                  <a:path w="556" h="87">
                    <a:moveTo>
                      <a:pt x="556" y="87"/>
                    </a:moveTo>
                    <a:lnTo>
                      <a:pt x="556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556" y="87"/>
                    </a:lnTo>
                    <a:lnTo>
                      <a:pt x="556" y="8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4" name="Freeform 106"/>
              <p:cNvSpPr>
                <a:spLocks noChangeAspect="1"/>
              </p:cNvSpPr>
              <p:nvPr/>
            </p:nvSpPr>
            <p:spPr bwMode="auto">
              <a:xfrm>
                <a:off x="3180" y="2088"/>
                <a:ext cx="556" cy="88"/>
              </a:xfrm>
              <a:custGeom>
                <a:avLst/>
                <a:gdLst/>
                <a:ahLst/>
                <a:cxnLst>
                  <a:cxn ang="0">
                    <a:pos x="556" y="88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56" y="88"/>
                  </a:cxn>
                  <a:cxn ang="0">
                    <a:pos x="556" y="88"/>
                  </a:cxn>
                </a:cxnLst>
                <a:rect l="0" t="0" r="r" b="b"/>
                <a:pathLst>
                  <a:path w="556" h="88">
                    <a:moveTo>
                      <a:pt x="556" y="88"/>
                    </a:moveTo>
                    <a:lnTo>
                      <a:pt x="556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56" y="88"/>
                    </a:lnTo>
                    <a:lnTo>
                      <a:pt x="556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5" name="Freeform 107"/>
              <p:cNvSpPr>
                <a:spLocks noChangeAspect="1"/>
              </p:cNvSpPr>
              <p:nvPr/>
            </p:nvSpPr>
            <p:spPr bwMode="auto">
              <a:xfrm>
                <a:off x="3203" y="1854"/>
                <a:ext cx="27" cy="29"/>
              </a:xfrm>
              <a:custGeom>
                <a:avLst/>
                <a:gdLst/>
                <a:ahLst/>
                <a:cxnLst>
                  <a:cxn ang="0">
                    <a:pos x="14" y="29"/>
                  </a:cxn>
                  <a:cxn ang="0">
                    <a:pos x="18" y="29"/>
                  </a:cxn>
                  <a:cxn ang="0">
                    <a:pos x="20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7" y="23"/>
                  </a:cxn>
                  <a:cxn ang="0">
                    <a:pos x="29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5"/>
                  </a:cxn>
                  <a:cxn ang="0">
                    <a:pos x="29" y="11"/>
                  </a:cxn>
                  <a:cxn ang="0">
                    <a:pos x="29" y="10"/>
                  </a:cxn>
                  <a:cxn ang="0">
                    <a:pos x="29" y="8"/>
                  </a:cxn>
                  <a:cxn ang="0">
                    <a:pos x="27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8" y="27"/>
                  </a:cxn>
                  <a:cxn ang="0">
                    <a:pos x="10" y="29"/>
                  </a:cxn>
                  <a:cxn ang="0">
                    <a:pos x="12" y="29"/>
                  </a:cxn>
                  <a:cxn ang="0">
                    <a:pos x="16" y="29"/>
                  </a:cxn>
                  <a:cxn ang="0">
                    <a:pos x="16" y="29"/>
                  </a:cxn>
                  <a:cxn ang="0">
                    <a:pos x="14" y="29"/>
                  </a:cxn>
                </a:cxnLst>
                <a:rect l="0" t="0" r="r" b="b"/>
                <a:pathLst>
                  <a:path w="29" h="29">
                    <a:moveTo>
                      <a:pt x="14" y="29"/>
                    </a:moveTo>
                    <a:lnTo>
                      <a:pt x="18" y="29"/>
                    </a:lnTo>
                    <a:lnTo>
                      <a:pt x="20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9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9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6" y="29"/>
                    </a:lnTo>
                    <a:lnTo>
                      <a:pt x="16" y="29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6" name="Freeform 108"/>
              <p:cNvSpPr>
                <a:spLocks noChangeAspect="1"/>
              </p:cNvSpPr>
              <p:nvPr/>
            </p:nvSpPr>
            <p:spPr bwMode="auto">
              <a:xfrm>
                <a:off x="3336" y="1854"/>
                <a:ext cx="30" cy="29"/>
              </a:xfrm>
              <a:custGeom>
                <a:avLst/>
                <a:gdLst/>
                <a:ahLst/>
                <a:cxnLst>
                  <a:cxn ang="0">
                    <a:pos x="15" y="29"/>
                  </a:cxn>
                  <a:cxn ang="0">
                    <a:pos x="17" y="29"/>
                  </a:cxn>
                  <a:cxn ang="0">
                    <a:pos x="21" y="29"/>
                  </a:cxn>
                  <a:cxn ang="0">
                    <a:pos x="23" y="27"/>
                  </a:cxn>
                  <a:cxn ang="0">
                    <a:pos x="24" y="27"/>
                  </a:cxn>
                  <a:cxn ang="0">
                    <a:pos x="26" y="25"/>
                  </a:cxn>
                  <a:cxn ang="0">
                    <a:pos x="26" y="23"/>
                  </a:cxn>
                  <a:cxn ang="0">
                    <a:pos x="28" y="21"/>
                  </a:cxn>
                  <a:cxn ang="0">
                    <a:pos x="28" y="19"/>
                  </a:cxn>
                  <a:cxn ang="0">
                    <a:pos x="30" y="17"/>
                  </a:cxn>
                  <a:cxn ang="0">
                    <a:pos x="30" y="15"/>
                  </a:cxn>
                  <a:cxn ang="0">
                    <a:pos x="30" y="11"/>
                  </a:cxn>
                  <a:cxn ang="0">
                    <a:pos x="28" y="10"/>
                  </a:cxn>
                  <a:cxn ang="0">
                    <a:pos x="28" y="8"/>
                  </a:cxn>
                  <a:cxn ang="0">
                    <a:pos x="26" y="6"/>
                  </a:cxn>
                  <a:cxn ang="0">
                    <a:pos x="26" y="4"/>
                  </a:cxn>
                  <a:cxn ang="0">
                    <a:pos x="24" y="2"/>
                  </a:cxn>
                  <a:cxn ang="0">
                    <a:pos x="23" y="2"/>
                  </a:cxn>
                  <a:cxn ang="0">
                    <a:pos x="21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5" y="4"/>
                  </a:cxn>
                  <a:cxn ang="0">
                    <a:pos x="3" y="6"/>
                  </a:cxn>
                  <a:cxn ang="0">
                    <a:pos x="1" y="8"/>
                  </a:cxn>
                  <a:cxn ang="0">
                    <a:pos x="1" y="10"/>
                  </a:cxn>
                  <a:cxn ang="0">
                    <a:pos x="1" y="11"/>
                  </a:cxn>
                  <a:cxn ang="0">
                    <a:pos x="0" y="15"/>
                  </a:cxn>
                  <a:cxn ang="0">
                    <a:pos x="1" y="17"/>
                  </a:cxn>
                  <a:cxn ang="0">
                    <a:pos x="1" y="19"/>
                  </a:cxn>
                  <a:cxn ang="0">
                    <a:pos x="1" y="21"/>
                  </a:cxn>
                  <a:cxn ang="0">
                    <a:pos x="3" y="23"/>
                  </a:cxn>
                  <a:cxn ang="0">
                    <a:pos x="5" y="25"/>
                  </a:cxn>
                  <a:cxn ang="0">
                    <a:pos x="7" y="27"/>
                  </a:cxn>
                  <a:cxn ang="0">
                    <a:pos x="9" y="27"/>
                  </a:cxn>
                  <a:cxn ang="0">
                    <a:pos x="11" y="29"/>
                  </a:cxn>
                  <a:cxn ang="0">
                    <a:pos x="13" y="29"/>
                  </a:cxn>
                  <a:cxn ang="0">
                    <a:pos x="15" y="29"/>
                  </a:cxn>
                  <a:cxn ang="0">
                    <a:pos x="15" y="29"/>
                  </a:cxn>
                </a:cxnLst>
                <a:rect l="0" t="0" r="r" b="b"/>
                <a:pathLst>
                  <a:path w="30" h="29">
                    <a:moveTo>
                      <a:pt x="15" y="29"/>
                    </a:moveTo>
                    <a:lnTo>
                      <a:pt x="17" y="29"/>
                    </a:lnTo>
                    <a:lnTo>
                      <a:pt x="21" y="29"/>
                    </a:lnTo>
                    <a:lnTo>
                      <a:pt x="23" y="27"/>
                    </a:lnTo>
                    <a:lnTo>
                      <a:pt x="24" y="27"/>
                    </a:lnTo>
                    <a:lnTo>
                      <a:pt x="26" y="25"/>
                    </a:lnTo>
                    <a:lnTo>
                      <a:pt x="26" y="23"/>
                    </a:lnTo>
                    <a:lnTo>
                      <a:pt x="28" y="21"/>
                    </a:lnTo>
                    <a:lnTo>
                      <a:pt x="28" y="19"/>
                    </a:lnTo>
                    <a:lnTo>
                      <a:pt x="30" y="17"/>
                    </a:lnTo>
                    <a:lnTo>
                      <a:pt x="30" y="15"/>
                    </a:lnTo>
                    <a:lnTo>
                      <a:pt x="30" y="11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6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1" y="10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1" y="17"/>
                    </a:lnTo>
                    <a:lnTo>
                      <a:pt x="1" y="19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5" y="25"/>
                    </a:lnTo>
                    <a:lnTo>
                      <a:pt x="7" y="27"/>
                    </a:lnTo>
                    <a:lnTo>
                      <a:pt x="9" y="27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5" y="29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7" name="Freeform 109"/>
              <p:cNvSpPr>
                <a:spLocks noChangeAspect="1"/>
              </p:cNvSpPr>
              <p:nvPr/>
            </p:nvSpPr>
            <p:spPr bwMode="auto">
              <a:xfrm>
                <a:off x="3196" y="2615"/>
                <a:ext cx="117" cy="13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2" y="92"/>
                  </a:cxn>
                  <a:cxn ang="0">
                    <a:pos x="4" y="99"/>
                  </a:cxn>
                  <a:cxn ang="0">
                    <a:pos x="7" y="107"/>
                  </a:cxn>
                  <a:cxn ang="0">
                    <a:pos x="11" y="114"/>
                  </a:cxn>
                  <a:cxn ang="0">
                    <a:pos x="17" y="122"/>
                  </a:cxn>
                  <a:cxn ang="0">
                    <a:pos x="25" y="128"/>
                  </a:cxn>
                  <a:cxn ang="0">
                    <a:pos x="32" y="132"/>
                  </a:cxn>
                  <a:cxn ang="0">
                    <a:pos x="40" y="136"/>
                  </a:cxn>
                  <a:cxn ang="0">
                    <a:pos x="50" y="137"/>
                  </a:cxn>
                  <a:cxn ang="0">
                    <a:pos x="59" y="137"/>
                  </a:cxn>
                  <a:cxn ang="0">
                    <a:pos x="69" y="137"/>
                  </a:cxn>
                  <a:cxn ang="0">
                    <a:pos x="76" y="136"/>
                  </a:cxn>
                  <a:cxn ang="0">
                    <a:pos x="84" y="132"/>
                  </a:cxn>
                  <a:cxn ang="0">
                    <a:pos x="92" y="128"/>
                  </a:cxn>
                  <a:cxn ang="0">
                    <a:pos x="99" y="122"/>
                  </a:cxn>
                  <a:cxn ang="0">
                    <a:pos x="105" y="114"/>
                  </a:cxn>
                  <a:cxn ang="0">
                    <a:pos x="109" y="107"/>
                  </a:cxn>
                  <a:cxn ang="0">
                    <a:pos x="113" y="99"/>
                  </a:cxn>
                  <a:cxn ang="0">
                    <a:pos x="115" y="92"/>
                  </a:cxn>
                  <a:cxn ang="0">
                    <a:pos x="117" y="82"/>
                  </a:cxn>
                  <a:cxn ang="0">
                    <a:pos x="117" y="0"/>
                  </a:cxn>
                  <a:cxn ang="0">
                    <a:pos x="2" y="0"/>
                  </a:cxn>
                  <a:cxn ang="0">
                    <a:pos x="2" y="82"/>
                  </a:cxn>
                  <a:cxn ang="0">
                    <a:pos x="2" y="82"/>
                  </a:cxn>
                </a:cxnLst>
                <a:rect l="0" t="0" r="r" b="b"/>
                <a:pathLst>
                  <a:path w="117" h="137">
                    <a:moveTo>
                      <a:pt x="0" y="82"/>
                    </a:moveTo>
                    <a:lnTo>
                      <a:pt x="2" y="92"/>
                    </a:lnTo>
                    <a:lnTo>
                      <a:pt x="4" y="99"/>
                    </a:lnTo>
                    <a:lnTo>
                      <a:pt x="7" y="107"/>
                    </a:lnTo>
                    <a:lnTo>
                      <a:pt x="11" y="114"/>
                    </a:lnTo>
                    <a:lnTo>
                      <a:pt x="17" y="122"/>
                    </a:lnTo>
                    <a:lnTo>
                      <a:pt x="25" y="128"/>
                    </a:lnTo>
                    <a:lnTo>
                      <a:pt x="32" y="132"/>
                    </a:lnTo>
                    <a:lnTo>
                      <a:pt x="40" y="136"/>
                    </a:lnTo>
                    <a:lnTo>
                      <a:pt x="50" y="137"/>
                    </a:lnTo>
                    <a:lnTo>
                      <a:pt x="59" y="137"/>
                    </a:lnTo>
                    <a:lnTo>
                      <a:pt x="69" y="137"/>
                    </a:lnTo>
                    <a:lnTo>
                      <a:pt x="76" y="136"/>
                    </a:lnTo>
                    <a:lnTo>
                      <a:pt x="84" y="132"/>
                    </a:lnTo>
                    <a:lnTo>
                      <a:pt x="92" y="128"/>
                    </a:lnTo>
                    <a:lnTo>
                      <a:pt x="99" y="122"/>
                    </a:lnTo>
                    <a:lnTo>
                      <a:pt x="105" y="114"/>
                    </a:lnTo>
                    <a:lnTo>
                      <a:pt x="109" y="107"/>
                    </a:lnTo>
                    <a:lnTo>
                      <a:pt x="113" y="99"/>
                    </a:lnTo>
                    <a:lnTo>
                      <a:pt x="115" y="92"/>
                    </a:lnTo>
                    <a:lnTo>
                      <a:pt x="117" y="82"/>
                    </a:lnTo>
                    <a:lnTo>
                      <a:pt x="117" y="0"/>
                    </a:lnTo>
                    <a:lnTo>
                      <a:pt x="2" y="0"/>
                    </a:lnTo>
                    <a:lnTo>
                      <a:pt x="2" y="82"/>
                    </a:lnTo>
                    <a:lnTo>
                      <a:pt x="2" y="8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8" name="Freeform 110"/>
              <p:cNvSpPr>
                <a:spLocks noChangeAspect="1"/>
              </p:cNvSpPr>
              <p:nvPr/>
            </p:nvSpPr>
            <p:spPr bwMode="auto">
              <a:xfrm>
                <a:off x="3286" y="2373"/>
                <a:ext cx="132" cy="132"/>
              </a:xfrm>
              <a:custGeom>
                <a:avLst/>
                <a:gdLst/>
                <a:ahLst/>
                <a:cxnLst>
                  <a:cxn ang="0">
                    <a:pos x="65" y="130"/>
                  </a:cxn>
                  <a:cxn ang="0">
                    <a:pos x="76" y="130"/>
                  </a:cxn>
                  <a:cxn ang="0">
                    <a:pos x="86" y="129"/>
                  </a:cxn>
                  <a:cxn ang="0">
                    <a:pos x="96" y="125"/>
                  </a:cxn>
                  <a:cxn ang="0">
                    <a:pos x="105" y="119"/>
                  </a:cxn>
                  <a:cxn ang="0">
                    <a:pos x="113" y="111"/>
                  </a:cxn>
                  <a:cxn ang="0">
                    <a:pos x="119" y="104"/>
                  </a:cxn>
                  <a:cxn ang="0">
                    <a:pos x="124" y="96"/>
                  </a:cxn>
                  <a:cxn ang="0">
                    <a:pos x="128" y="86"/>
                  </a:cxn>
                  <a:cxn ang="0">
                    <a:pos x="130" y="77"/>
                  </a:cxn>
                  <a:cxn ang="0">
                    <a:pos x="132" y="65"/>
                  </a:cxn>
                  <a:cxn ang="0">
                    <a:pos x="130" y="56"/>
                  </a:cxn>
                  <a:cxn ang="0">
                    <a:pos x="128" y="44"/>
                  </a:cxn>
                  <a:cxn ang="0">
                    <a:pos x="124" y="35"/>
                  </a:cxn>
                  <a:cxn ang="0">
                    <a:pos x="119" y="27"/>
                  </a:cxn>
                  <a:cxn ang="0">
                    <a:pos x="113" y="19"/>
                  </a:cxn>
                  <a:cxn ang="0">
                    <a:pos x="105" y="12"/>
                  </a:cxn>
                  <a:cxn ang="0">
                    <a:pos x="96" y="8"/>
                  </a:cxn>
                  <a:cxn ang="0">
                    <a:pos x="86" y="2"/>
                  </a:cxn>
                  <a:cxn ang="0">
                    <a:pos x="76" y="0"/>
                  </a:cxn>
                  <a:cxn ang="0">
                    <a:pos x="65" y="0"/>
                  </a:cxn>
                  <a:cxn ang="0">
                    <a:pos x="55" y="0"/>
                  </a:cxn>
                  <a:cxn ang="0">
                    <a:pos x="44" y="2"/>
                  </a:cxn>
                  <a:cxn ang="0">
                    <a:pos x="34" y="8"/>
                  </a:cxn>
                  <a:cxn ang="0">
                    <a:pos x="27" y="12"/>
                  </a:cxn>
                  <a:cxn ang="0">
                    <a:pos x="19" y="19"/>
                  </a:cxn>
                  <a:cxn ang="0">
                    <a:pos x="11" y="27"/>
                  </a:cxn>
                  <a:cxn ang="0">
                    <a:pos x="7" y="35"/>
                  </a:cxn>
                  <a:cxn ang="0">
                    <a:pos x="4" y="44"/>
                  </a:cxn>
                  <a:cxn ang="0">
                    <a:pos x="0" y="56"/>
                  </a:cxn>
                  <a:cxn ang="0">
                    <a:pos x="0" y="65"/>
                  </a:cxn>
                  <a:cxn ang="0">
                    <a:pos x="0" y="77"/>
                  </a:cxn>
                  <a:cxn ang="0">
                    <a:pos x="4" y="86"/>
                  </a:cxn>
                  <a:cxn ang="0">
                    <a:pos x="7" y="96"/>
                  </a:cxn>
                  <a:cxn ang="0">
                    <a:pos x="11" y="104"/>
                  </a:cxn>
                  <a:cxn ang="0">
                    <a:pos x="19" y="111"/>
                  </a:cxn>
                  <a:cxn ang="0">
                    <a:pos x="27" y="119"/>
                  </a:cxn>
                  <a:cxn ang="0">
                    <a:pos x="34" y="125"/>
                  </a:cxn>
                  <a:cxn ang="0">
                    <a:pos x="44" y="129"/>
                  </a:cxn>
                  <a:cxn ang="0">
                    <a:pos x="55" y="130"/>
                  </a:cxn>
                  <a:cxn ang="0">
                    <a:pos x="65" y="132"/>
                  </a:cxn>
                  <a:cxn ang="0">
                    <a:pos x="65" y="132"/>
                  </a:cxn>
                </a:cxnLst>
                <a:rect l="0" t="0" r="r" b="b"/>
                <a:pathLst>
                  <a:path w="132" h="132">
                    <a:moveTo>
                      <a:pt x="65" y="130"/>
                    </a:moveTo>
                    <a:lnTo>
                      <a:pt x="76" y="130"/>
                    </a:lnTo>
                    <a:lnTo>
                      <a:pt x="86" y="129"/>
                    </a:lnTo>
                    <a:lnTo>
                      <a:pt x="96" y="125"/>
                    </a:lnTo>
                    <a:lnTo>
                      <a:pt x="105" y="119"/>
                    </a:lnTo>
                    <a:lnTo>
                      <a:pt x="113" y="111"/>
                    </a:lnTo>
                    <a:lnTo>
                      <a:pt x="119" y="104"/>
                    </a:lnTo>
                    <a:lnTo>
                      <a:pt x="124" y="96"/>
                    </a:lnTo>
                    <a:lnTo>
                      <a:pt x="128" y="86"/>
                    </a:lnTo>
                    <a:lnTo>
                      <a:pt x="130" y="77"/>
                    </a:lnTo>
                    <a:lnTo>
                      <a:pt x="132" y="65"/>
                    </a:lnTo>
                    <a:lnTo>
                      <a:pt x="130" y="56"/>
                    </a:lnTo>
                    <a:lnTo>
                      <a:pt x="128" y="44"/>
                    </a:lnTo>
                    <a:lnTo>
                      <a:pt x="124" y="35"/>
                    </a:lnTo>
                    <a:lnTo>
                      <a:pt x="119" y="27"/>
                    </a:lnTo>
                    <a:lnTo>
                      <a:pt x="113" y="19"/>
                    </a:lnTo>
                    <a:lnTo>
                      <a:pt x="105" y="12"/>
                    </a:lnTo>
                    <a:lnTo>
                      <a:pt x="96" y="8"/>
                    </a:lnTo>
                    <a:lnTo>
                      <a:pt x="86" y="2"/>
                    </a:lnTo>
                    <a:lnTo>
                      <a:pt x="76" y="0"/>
                    </a:lnTo>
                    <a:lnTo>
                      <a:pt x="65" y="0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4" y="8"/>
                    </a:lnTo>
                    <a:lnTo>
                      <a:pt x="27" y="12"/>
                    </a:lnTo>
                    <a:lnTo>
                      <a:pt x="19" y="19"/>
                    </a:lnTo>
                    <a:lnTo>
                      <a:pt x="11" y="27"/>
                    </a:lnTo>
                    <a:lnTo>
                      <a:pt x="7" y="35"/>
                    </a:lnTo>
                    <a:lnTo>
                      <a:pt x="4" y="44"/>
                    </a:lnTo>
                    <a:lnTo>
                      <a:pt x="0" y="56"/>
                    </a:lnTo>
                    <a:lnTo>
                      <a:pt x="0" y="65"/>
                    </a:lnTo>
                    <a:lnTo>
                      <a:pt x="0" y="77"/>
                    </a:lnTo>
                    <a:lnTo>
                      <a:pt x="4" y="86"/>
                    </a:lnTo>
                    <a:lnTo>
                      <a:pt x="7" y="96"/>
                    </a:lnTo>
                    <a:lnTo>
                      <a:pt x="11" y="104"/>
                    </a:lnTo>
                    <a:lnTo>
                      <a:pt x="19" y="111"/>
                    </a:lnTo>
                    <a:lnTo>
                      <a:pt x="27" y="119"/>
                    </a:lnTo>
                    <a:lnTo>
                      <a:pt x="34" y="125"/>
                    </a:lnTo>
                    <a:lnTo>
                      <a:pt x="44" y="129"/>
                    </a:lnTo>
                    <a:lnTo>
                      <a:pt x="55" y="130"/>
                    </a:lnTo>
                    <a:lnTo>
                      <a:pt x="65" y="132"/>
                    </a:lnTo>
                    <a:lnTo>
                      <a:pt x="65" y="13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19" name="Line 111"/>
              <p:cNvSpPr>
                <a:spLocks noChangeAspect="1" noChangeShapeType="1"/>
              </p:cNvSpPr>
              <p:nvPr/>
            </p:nvSpPr>
            <p:spPr bwMode="auto">
              <a:xfrm>
                <a:off x="3351" y="1867"/>
                <a:ext cx="2" cy="47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120" name="Freeform 112"/>
              <p:cNvSpPr>
                <a:spLocks noChangeAspect="1" noEditPoints="1"/>
              </p:cNvSpPr>
              <p:nvPr/>
            </p:nvSpPr>
            <p:spPr bwMode="auto">
              <a:xfrm>
                <a:off x="3332" y="2429"/>
                <a:ext cx="37" cy="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5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8" y="15"/>
                  </a:cxn>
                  <a:cxn ang="0">
                    <a:pos x="38" y="19"/>
                  </a:cxn>
                  <a:cxn ang="0">
                    <a:pos x="0" y="19"/>
                  </a:cxn>
                  <a:cxn ang="0">
                    <a:pos x="0" y="15"/>
                  </a:cxn>
                  <a:cxn ang="0">
                    <a:pos x="0" y="15"/>
                  </a:cxn>
                </a:cxnLst>
                <a:rect l="0" t="0" r="r" b="b"/>
                <a:pathLst>
                  <a:path w="38" h="19">
                    <a:moveTo>
                      <a:pt x="0" y="0"/>
                    </a:moveTo>
                    <a:lnTo>
                      <a:pt x="38" y="0"/>
                    </a:lnTo>
                    <a:lnTo>
                      <a:pt x="38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15"/>
                    </a:moveTo>
                    <a:lnTo>
                      <a:pt x="38" y="15"/>
                    </a:lnTo>
                    <a:lnTo>
                      <a:pt x="38" y="19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21" name="Line 113"/>
              <p:cNvSpPr>
                <a:spLocks noChangeAspect="1" noChangeShapeType="1"/>
              </p:cNvSpPr>
              <p:nvPr/>
            </p:nvSpPr>
            <p:spPr bwMode="auto">
              <a:xfrm>
                <a:off x="3217" y="1867"/>
                <a:ext cx="2" cy="7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122" name="Freeform 114"/>
              <p:cNvSpPr>
                <a:spLocks noChangeAspect="1"/>
              </p:cNvSpPr>
              <p:nvPr/>
            </p:nvSpPr>
            <p:spPr bwMode="auto">
              <a:xfrm>
                <a:off x="3292" y="2504"/>
                <a:ext cx="57" cy="112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56"/>
                  </a:cxn>
                  <a:cxn ang="0">
                    <a:pos x="0" y="56"/>
                  </a:cxn>
                  <a:cxn ang="0">
                    <a:pos x="0" y="112"/>
                  </a:cxn>
                </a:cxnLst>
                <a:rect l="0" t="0" r="r" b="b"/>
                <a:pathLst>
                  <a:path w="59" h="112">
                    <a:moveTo>
                      <a:pt x="59" y="0"/>
                    </a:moveTo>
                    <a:lnTo>
                      <a:pt x="59" y="56"/>
                    </a:lnTo>
                    <a:lnTo>
                      <a:pt x="0" y="56"/>
                    </a:lnTo>
                    <a:lnTo>
                      <a:pt x="0" y="11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23" name="Freeform 115"/>
              <p:cNvSpPr>
                <a:spLocks noChangeAspect="1"/>
              </p:cNvSpPr>
              <p:nvPr/>
            </p:nvSpPr>
            <p:spPr bwMode="auto">
              <a:xfrm>
                <a:off x="2606" y="2504"/>
                <a:ext cx="59" cy="112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59" y="56"/>
                  </a:cxn>
                  <a:cxn ang="0">
                    <a:pos x="0" y="56"/>
                  </a:cxn>
                  <a:cxn ang="0">
                    <a:pos x="0" y="112"/>
                  </a:cxn>
                </a:cxnLst>
                <a:rect l="0" t="0" r="r" b="b"/>
                <a:pathLst>
                  <a:path w="59" h="112">
                    <a:moveTo>
                      <a:pt x="59" y="0"/>
                    </a:moveTo>
                    <a:lnTo>
                      <a:pt x="59" y="56"/>
                    </a:lnTo>
                    <a:lnTo>
                      <a:pt x="0" y="56"/>
                    </a:lnTo>
                    <a:lnTo>
                      <a:pt x="0" y="11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24" name="Freeform 116"/>
              <p:cNvSpPr>
                <a:spLocks noChangeAspect="1"/>
              </p:cNvSpPr>
              <p:nvPr/>
            </p:nvSpPr>
            <p:spPr bwMode="auto">
              <a:xfrm>
                <a:off x="1883" y="2504"/>
                <a:ext cx="61" cy="112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1" y="56"/>
                  </a:cxn>
                  <a:cxn ang="0">
                    <a:pos x="0" y="56"/>
                  </a:cxn>
                  <a:cxn ang="0">
                    <a:pos x="0" y="112"/>
                  </a:cxn>
                </a:cxnLst>
                <a:rect l="0" t="0" r="r" b="b"/>
                <a:pathLst>
                  <a:path w="61" h="112">
                    <a:moveTo>
                      <a:pt x="60" y="0"/>
                    </a:moveTo>
                    <a:lnTo>
                      <a:pt x="61" y="56"/>
                    </a:lnTo>
                    <a:lnTo>
                      <a:pt x="0" y="56"/>
                    </a:lnTo>
                    <a:lnTo>
                      <a:pt x="0" y="11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25" name="Freeform 117"/>
              <p:cNvSpPr>
                <a:spLocks noChangeAspect="1"/>
              </p:cNvSpPr>
              <p:nvPr/>
            </p:nvSpPr>
            <p:spPr bwMode="auto">
              <a:xfrm>
                <a:off x="3964" y="2504"/>
                <a:ext cx="61" cy="112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61" y="56"/>
                  </a:cxn>
                  <a:cxn ang="0">
                    <a:pos x="0" y="56"/>
                  </a:cxn>
                  <a:cxn ang="0">
                    <a:pos x="0" y="112"/>
                  </a:cxn>
                </a:cxnLst>
                <a:rect l="0" t="0" r="r" b="b"/>
                <a:pathLst>
                  <a:path w="61" h="112">
                    <a:moveTo>
                      <a:pt x="59" y="0"/>
                    </a:moveTo>
                    <a:lnTo>
                      <a:pt x="61" y="56"/>
                    </a:lnTo>
                    <a:lnTo>
                      <a:pt x="0" y="56"/>
                    </a:lnTo>
                    <a:lnTo>
                      <a:pt x="0" y="11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26" name="Freeform 118"/>
              <p:cNvSpPr>
                <a:spLocks noChangeAspect="1"/>
              </p:cNvSpPr>
              <p:nvPr/>
            </p:nvSpPr>
            <p:spPr bwMode="auto">
              <a:xfrm>
                <a:off x="3251" y="2423"/>
                <a:ext cx="32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"/>
                  </a:cxn>
                  <a:cxn ang="0">
                    <a:pos x="31" y="1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1" h="31">
                    <a:moveTo>
                      <a:pt x="0" y="0"/>
                    </a:moveTo>
                    <a:lnTo>
                      <a:pt x="0" y="31"/>
                    </a:lnTo>
                    <a:lnTo>
                      <a:pt x="31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27" name="Line 119"/>
              <p:cNvSpPr>
                <a:spLocks noChangeAspect="1" noChangeShapeType="1"/>
              </p:cNvSpPr>
              <p:nvPr/>
            </p:nvSpPr>
            <p:spPr bwMode="auto">
              <a:xfrm>
                <a:off x="3452" y="1561"/>
                <a:ext cx="1" cy="6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288" name="Rectangle 120"/>
              <p:cNvSpPr>
                <a:spLocks noChangeAspect="1" noChangeArrowheads="1"/>
              </p:cNvSpPr>
              <p:nvPr/>
            </p:nvSpPr>
            <p:spPr bwMode="auto">
              <a:xfrm>
                <a:off x="3495" y="1471"/>
                <a:ext cx="3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D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89" name="Rectangle 121"/>
              <p:cNvSpPr>
                <a:spLocks noChangeAspect="1" noChangeArrowheads="1"/>
              </p:cNvSpPr>
              <p:nvPr/>
            </p:nvSpPr>
            <p:spPr bwMode="auto">
              <a:xfrm>
                <a:off x="3541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90" name="Rectangle 122"/>
              <p:cNvSpPr>
                <a:spLocks noChangeAspect="1" noChangeArrowheads="1"/>
              </p:cNvSpPr>
              <p:nvPr/>
            </p:nvSpPr>
            <p:spPr bwMode="auto">
              <a:xfrm>
                <a:off x="3575" y="1471"/>
                <a:ext cx="1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91" name="Rectangle 123"/>
              <p:cNvSpPr>
                <a:spLocks noChangeAspect="1" noChangeArrowheads="1"/>
              </p:cNvSpPr>
              <p:nvPr/>
            </p:nvSpPr>
            <p:spPr bwMode="auto">
              <a:xfrm>
                <a:off x="3594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132" name="Freeform 124"/>
              <p:cNvSpPr>
                <a:spLocks noChangeAspect="1"/>
              </p:cNvSpPr>
              <p:nvPr/>
            </p:nvSpPr>
            <p:spPr bwMode="auto">
              <a:xfrm>
                <a:off x="3579" y="1854"/>
                <a:ext cx="29" cy="29"/>
              </a:xfrm>
              <a:custGeom>
                <a:avLst/>
                <a:gdLst/>
                <a:ahLst/>
                <a:cxnLst>
                  <a:cxn ang="0">
                    <a:pos x="13" y="29"/>
                  </a:cxn>
                  <a:cxn ang="0">
                    <a:pos x="15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5" y="23"/>
                  </a:cxn>
                  <a:cxn ang="0">
                    <a:pos x="27" y="21"/>
                  </a:cxn>
                  <a:cxn ang="0">
                    <a:pos x="27" y="19"/>
                  </a:cxn>
                  <a:cxn ang="0">
                    <a:pos x="29" y="17"/>
                  </a:cxn>
                  <a:cxn ang="0">
                    <a:pos x="29" y="15"/>
                  </a:cxn>
                  <a:cxn ang="0">
                    <a:pos x="29" y="11"/>
                  </a:cxn>
                  <a:cxn ang="0">
                    <a:pos x="27" y="10"/>
                  </a:cxn>
                  <a:cxn ang="0">
                    <a:pos x="27" y="8"/>
                  </a:cxn>
                  <a:cxn ang="0">
                    <a:pos x="25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8" y="27"/>
                  </a:cxn>
                  <a:cxn ang="0">
                    <a:pos x="9" y="29"/>
                  </a:cxn>
                  <a:cxn ang="0">
                    <a:pos x="11" y="29"/>
                  </a:cxn>
                  <a:cxn ang="0">
                    <a:pos x="13" y="29"/>
                  </a:cxn>
                  <a:cxn ang="0">
                    <a:pos x="13" y="29"/>
                  </a:cxn>
                </a:cxnLst>
                <a:rect l="0" t="0" r="r" b="b"/>
                <a:pathLst>
                  <a:path w="29" h="29">
                    <a:moveTo>
                      <a:pt x="13" y="29"/>
                    </a:moveTo>
                    <a:lnTo>
                      <a:pt x="15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7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1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3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33" name="Freeform 125"/>
              <p:cNvSpPr>
                <a:spLocks noChangeAspect="1"/>
              </p:cNvSpPr>
              <p:nvPr/>
            </p:nvSpPr>
            <p:spPr bwMode="auto">
              <a:xfrm>
                <a:off x="4010" y="2340"/>
                <a:ext cx="29" cy="2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0"/>
                  </a:cxn>
                  <a:cxn ang="0">
                    <a:pos x="13" y="28"/>
                  </a:cxn>
                  <a:cxn ang="0">
                    <a:pos x="29" y="0"/>
                  </a:cxn>
                  <a:cxn ang="0">
                    <a:pos x="29" y="0"/>
                  </a:cxn>
                </a:cxnLst>
                <a:rect l="0" t="0" r="r" b="b"/>
                <a:pathLst>
                  <a:path w="29" h="28">
                    <a:moveTo>
                      <a:pt x="29" y="0"/>
                    </a:moveTo>
                    <a:lnTo>
                      <a:pt x="0" y="0"/>
                    </a:lnTo>
                    <a:lnTo>
                      <a:pt x="13" y="28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34" name="Freeform 126"/>
              <p:cNvSpPr>
                <a:spLocks noChangeAspect="1"/>
              </p:cNvSpPr>
              <p:nvPr/>
            </p:nvSpPr>
            <p:spPr bwMode="auto">
              <a:xfrm>
                <a:off x="3849" y="1561"/>
                <a:ext cx="562" cy="88"/>
              </a:xfrm>
              <a:custGeom>
                <a:avLst/>
                <a:gdLst/>
                <a:ahLst/>
                <a:cxnLst>
                  <a:cxn ang="0">
                    <a:pos x="562" y="88"/>
                  </a:cxn>
                  <a:cxn ang="0">
                    <a:pos x="562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62" y="88"/>
                  </a:cxn>
                  <a:cxn ang="0">
                    <a:pos x="562" y="88"/>
                  </a:cxn>
                </a:cxnLst>
                <a:rect l="0" t="0" r="r" b="b"/>
                <a:pathLst>
                  <a:path w="562" h="88">
                    <a:moveTo>
                      <a:pt x="562" y="88"/>
                    </a:moveTo>
                    <a:lnTo>
                      <a:pt x="562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62" y="88"/>
                    </a:lnTo>
                    <a:lnTo>
                      <a:pt x="562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5295" name="Rectangle 127"/>
              <p:cNvSpPr>
                <a:spLocks noChangeAspect="1" noChangeArrowheads="1"/>
              </p:cNvSpPr>
              <p:nvPr/>
            </p:nvSpPr>
            <p:spPr bwMode="auto">
              <a:xfrm>
                <a:off x="3870" y="1471"/>
                <a:ext cx="3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V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96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3987" y="1471"/>
                <a:ext cx="3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97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4027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298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4062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g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139" name="Freeform 131"/>
              <p:cNvSpPr>
                <a:spLocks noChangeAspect="1"/>
              </p:cNvSpPr>
              <p:nvPr/>
            </p:nvSpPr>
            <p:spPr bwMode="auto">
              <a:xfrm>
                <a:off x="3849" y="1649"/>
                <a:ext cx="562" cy="87"/>
              </a:xfrm>
              <a:custGeom>
                <a:avLst/>
                <a:gdLst/>
                <a:ahLst/>
                <a:cxnLst>
                  <a:cxn ang="0">
                    <a:pos x="562" y="86"/>
                  </a:cxn>
                  <a:cxn ang="0">
                    <a:pos x="562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62" y="88"/>
                  </a:cxn>
                  <a:cxn ang="0">
                    <a:pos x="562" y="88"/>
                  </a:cxn>
                </a:cxnLst>
                <a:rect l="0" t="0" r="r" b="b"/>
                <a:pathLst>
                  <a:path w="562" h="88">
                    <a:moveTo>
                      <a:pt x="562" y="86"/>
                    </a:moveTo>
                    <a:lnTo>
                      <a:pt x="562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62" y="88"/>
                    </a:lnTo>
                    <a:lnTo>
                      <a:pt x="562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0" name="Freeform 132"/>
              <p:cNvSpPr>
                <a:spLocks noChangeAspect="1"/>
              </p:cNvSpPr>
              <p:nvPr/>
            </p:nvSpPr>
            <p:spPr bwMode="auto">
              <a:xfrm>
                <a:off x="3849" y="1737"/>
                <a:ext cx="562" cy="88"/>
              </a:xfrm>
              <a:custGeom>
                <a:avLst/>
                <a:gdLst/>
                <a:ahLst/>
                <a:cxnLst>
                  <a:cxn ang="0">
                    <a:pos x="562" y="86"/>
                  </a:cxn>
                  <a:cxn ang="0">
                    <a:pos x="562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62" y="88"/>
                  </a:cxn>
                  <a:cxn ang="0">
                    <a:pos x="562" y="88"/>
                  </a:cxn>
                </a:cxnLst>
                <a:rect l="0" t="0" r="r" b="b"/>
                <a:pathLst>
                  <a:path w="562" h="88">
                    <a:moveTo>
                      <a:pt x="562" y="86"/>
                    </a:moveTo>
                    <a:lnTo>
                      <a:pt x="562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62" y="88"/>
                    </a:lnTo>
                    <a:lnTo>
                      <a:pt x="562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1" name="Freeform 133"/>
              <p:cNvSpPr>
                <a:spLocks noChangeAspect="1"/>
              </p:cNvSpPr>
              <p:nvPr/>
            </p:nvSpPr>
            <p:spPr bwMode="auto">
              <a:xfrm>
                <a:off x="3849" y="1825"/>
                <a:ext cx="562" cy="88"/>
              </a:xfrm>
              <a:custGeom>
                <a:avLst/>
                <a:gdLst/>
                <a:ahLst/>
                <a:cxnLst>
                  <a:cxn ang="0">
                    <a:pos x="562" y="86"/>
                  </a:cxn>
                  <a:cxn ang="0">
                    <a:pos x="562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62" y="88"/>
                  </a:cxn>
                  <a:cxn ang="0">
                    <a:pos x="562" y="88"/>
                  </a:cxn>
                  <a:cxn ang="0">
                    <a:pos x="562" y="86"/>
                  </a:cxn>
                </a:cxnLst>
                <a:rect l="0" t="0" r="r" b="b"/>
                <a:pathLst>
                  <a:path w="562" h="88">
                    <a:moveTo>
                      <a:pt x="562" y="86"/>
                    </a:moveTo>
                    <a:lnTo>
                      <a:pt x="562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62" y="88"/>
                    </a:lnTo>
                    <a:lnTo>
                      <a:pt x="562" y="88"/>
                    </a:lnTo>
                    <a:lnTo>
                      <a:pt x="562" y="86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2" name="Freeform 134"/>
              <p:cNvSpPr>
                <a:spLocks noChangeAspect="1"/>
              </p:cNvSpPr>
              <p:nvPr/>
            </p:nvSpPr>
            <p:spPr bwMode="auto">
              <a:xfrm>
                <a:off x="3849" y="1825"/>
                <a:ext cx="562" cy="88"/>
              </a:xfrm>
              <a:custGeom>
                <a:avLst/>
                <a:gdLst/>
                <a:ahLst/>
                <a:cxnLst>
                  <a:cxn ang="0">
                    <a:pos x="562" y="86"/>
                  </a:cxn>
                  <a:cxn ang="0">
                    <a:pos x="562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62" y="88"/>
                  </a:cxn>
                  <a:cxn ang="0">
                    <a:pos x="562" y="88"/>
                  </a:cxn>
                </a:cxnLst>
                <a:rect l="0" t="0" r="r" b="b"/>
                <a:pathLst>
                  <a:path w="562" h="88">
                    <a:moveTo>
                      <a:pt x="562" y="86"/>
                    </a:moveTo>
                    <a:lnTo>
                      <a:pt x="562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62" y="88"/>
                    </a:lnTo>
                    <a:lnTo>
                      <a:pt x="562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3" name="Freeform 135"/>
              <p:cNvSpPr>
                <a:spLocks noChangeAspect="1"/>
              </p:cNvSpPr>
              <p:nvPr/>
            </p:nvSpPr>
            <p:spPr bwMode="auto">
              <a:xfrm>
                <a:off x="3849" y="1913"/>
                <a:ext cx="562" cy="87"/>
              </a:xfrm>
              <a:custGeom>
                <a:avLst/>
                <a:gdLst/>
                <a:ahLst/>
                <a:cxnLst>
                  <a:cxn ang="0">
                    <a:pos x="562" y="87"/>
                  </a:cxn>
                  <a:cxn ang="0">
                    <a:pos x="562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62" y="88"/>
                  </a:cxn>
                  <a:cxn ang="0">
                    <a:pos x="562" y="88"/>
                  </a:cxn>
                </a:cxnLst>
                <a:rect l="0" t="0" r="r" b="b"/>
                <a:pathLst>
                  <a:path w="562" h="88">
                    <a:moveTo>
                      <a:pt x="562" y="87"/>
                    </a:moveTo>
                    <a:lnTo>
                      <a:pt x="562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62" y="88"/>
                    </a:lnTo>
                    <a:lnTo>
                      <a:pt x="562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4" name="Freeform 136"/>
              <p:cNvSpPr>
                <a:spLocks noChangeAspect="1"/>
              </p:cNvSpPr>
              <p:nvPr/>
            </p:nvSpPr>
            <p:spPr bwMode="auto">
              <a:xfrm>
                <a:off x="3849" y="2001"/>
                <a:ext cx="562" cy="87"/>
              </a:xfrm>
              <a:custGeom>
                <a:avLst/>
                <a:gdLst/>
                <a:ahLst/>
                <a:cxnLst>
                  <a:cxn ang="0">
                    <a:pos x="562" y="87"/>
                  </a:cxn>
                  <a:cxn ang="0">
                    <a:pos x="562" y="0"/>
                  </a:cxn>
                  <a:cxn ang="0">
                    <a:pos x="0" y="0"/>
                  </a:cxn>
                  <a:cxn ang="0">
                    <a:pos x="0" y="87"/>
                  </a:cxn>
                  <a:cxn ang="0">
                    <a:pos x="562" y="87"/>
                  </a:cxn>
                  <a:cxn ang="0">
                    <a:pos x="562" y="87"/>
                  </a:cxn>
                </a:cxnLst>
                <a:rect l="0" t="0" r="r" b="b"/>
                <a:pathLst>
                  <a:path w="562" h="87">
                    <a:moveTo>
                      <a:pt x="562" y="87"/>
                    </a:moveTo>
                    <a:lnTo>
                      <a:pt x="562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562" y="87"/>
                    </a:lnTo>
                    <a:lnTo>
                      <a:pt x="562" y="8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5" name="Freeform 137"/>
              <p:cNvSpPr>
                <a:spLocks noChangeAspect="1"/>
              </p:cNvSpPr>
              <p:nvPr/>
            </p:nvSpPr>
            <p:spPr bwMode="auto">
              <a:xfrm>
                <a:off x="3849" y="2088"/>
                <a:ext cx="562" cy="88"/>
              </a:xfrm>
              <a:custGeom>
                <a:avLst/>
                <a:gdLst/>
                <a:ahLst/>
                <a:cxnLst>
                  <a:cxn ang="0">
                    <a:pos x="562" y="88"/>
                  </a:cxn>
                  <a:cxn ang="0">
                    <a:pos x="562" y="0"/>
                  </a:cxn>
                  <a:cxn ang="0">
                    <a:pos x="0" y="0"/>
                  </a:cxn>
                  <a:cxn ang="0">
                    <a:pos x="0" y="88"/>
                  </a:cxn>
                  <a:cxn ang="0">
                    <a:pos x="562" y="88"/>
                  </a:cxn>
                  <a:cxn ang="0">
                    <a:pos x="562" y="88"/>
                  </a:cxn>
                </a:cxnLst>
                <a:rect l="0" t="0" r="r" b="b"/>
                <a:pathLst>
                  <a:path w="562" h="88">
                    <a:moveTo>
                      <a:pt x="562" y="88"/>
                    </a:moveTo>
                    <a:lnTo>
                      <a:pt x="562" y="0"/>
                    </a:lnTo>
                    <a:lnTo>
                      <a:pt x="0" y="0"/>
                    </a:lnTo>
                    <a:lnTo>
                      <a:pt x="0" y="88"/>
                    </a:lnTo>
                    <a:lnTo>
                      <a:pt x="562" y="88"/>
                    </a:lnTo>
                    <a:lnTo>
                      <a:pt x="562" y="8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6" name="Freeform 138"/>
              <p:cNvSpPr>
                <a:spLocks noChangeAspect="1"/>
              </p:cNvSpPr>
              <p:nvPr/>
            </p:nvSpPr>
            <p:spPr bwMode="auto">
              <a:xfrm>
                <a:off x="3876" y="1854"/>
                <a:ext cx="29" cy="29"/>
              </a:xfrm>
              <a:custGeom>
                <a:avLst/>
                <a:gdLst/>
                <a:ahLst/>
                <a:cxnLst>
                  <a:cxn ang="0">
                    <a:pos x="13" y="29"/>
                  </a:cxn>
                  <a:cxn ang="0">
                    <a:pos x="17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7" y="23"/>
                  </a:cxn>
                  <a:cxn ang="0">
                    <a:pos x="27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5"/>
                  </a:cxn>
                  <a:cxn ang="0">
                    <a:pos x="29" y="11"/>
                  </a:cxn>
                  <a:cxn ang="0">
                    <a:pos x="29" y="10"/>
                  </a:cxn>
                  <a:cxn ang="0">
                    <a:pos x="27" y="8"/>
                  </a:cxn>
                  <a:cxn ang="0">
                    <a:pos x="27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8" y="27"/>
                  </a:cxn>
                  <a:cxn ang="0">
                    <a:pos x="9" y="29"/>
                  </a:cxn>
                  <a:cxn ang="0">
                    <a:pos x="11" y="29"/>
                  </a:cxn>
                  <a:cxn ang="0">
                    <a:pos x="13" y="29"/>
                  </a:cxn>
                  <a:cxn ang="0">
                    <a:pos x="13" y="29"/>
                  </a:cxn>
                </a:cxnLst>
                <a:rect l="0" t="0" r="r" b="b"/>
                <a:pathLst>
                  <a:path w="29" h="29">
                    <a:moveTo>
                      <a:pt x="13" y="29"/>
                    </a:moveTo>
                    <a:lnTo>
                      <a:pt x="17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3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7" name="Freeform 139"/>
              <p:cNvSpPr>
                <a:spLocks noChangeAspect="1"/>
              </p:cNvSpPr>
              <p:nvPr/>
            </p:nvSpPr>
            <p:spPr bwMode="auto">
              <a:xfrm>
                <a:off x="4010" y="1854"/>
                <a:ext cx="29" cy="29"/>
              </a:xfrm>
              <a:custGeom>
                <a:avLst/>
                <a:gdLst/>
                <a:ahLst/>
                <a:cxnLst>
                  <a:cxn ang="0">
                    <a:pos x="13" y="29"/>
                  </a:cxn>
                  <a:cxn ang="0">
                    <a:pos x="17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7" y="23"/>
                  </a:cxn>
                  <a:cxn ang="0">
                    <a:pos x="27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5"/>
                  </a:cxn>
                  <a:cxn ang="0">
                    <a:pos x="29" y="11"/>
                  </a:cxn>
                  <a:cxn ang="0">
                    <a:pos x="29" y="10"/>
                  </a:cxn>
                  <a:cxn ang="0">
                    <a:pos x="27" y="8"/>
                  </a:cxn>
                  <a:cxn ang="0">
                    <a:pos x="27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8" y="27"/>
                  </a:cxn>
                  <a:cxn ang="0">
                    <a:pos x="10" y="29"/>
                  </a:cxn>
                  <a:cxn ang="0">
                    <a:pos x="12" y="29"/>
                  </a:cxn>
                  <a:cxn ang="0">
                    <a:pos x="15" y="29"/>
                  </a:cxn>
                  <a:cxn ang="0">
                    <a:pos x="15" y="29"/>
                  </a:cxn>
                  <a:cxn ang="0">
                    <a:pos x="13" y="29"/>
                  </a:cxn>
                </a:cxnLst>
                <a:rect l="0" t="0" r="r" b="b"/>
                <a:pathLst>
                  <a:path w="29" h="29">
                    <a:moveTo>
                      <a:pt x="13" y="29"/>
                    </a:moveTo>
                    <a:lnTo>
                      <a:pt x="17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13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8" name="Freeform 140"/>
              <p:cNvSpPr>
                <a:spLocks noChangeAspect="1"/>
              </p:cNvSpPr>
              <p:nvPr/>
            </p:nvSpPr>
            <p:spPr bwMode="auto">
              <a:xfrm>
                <a:off x="3866" y="2615"/>
                <a:ext cx="115" cy="137"/>
              </a:xfrm>
              <a:custGeom>
                <a:avLst/>
                <a:gdLst/>
                <a:ahLst/>
                <a:cxnLst>
                  <a:cxn ang="0">
                    <a:pos x="0" y="82"/>
                  </a:cxn>
                  <a:cxn ang="0">
                    <a:pos x="0" y="92"/>
                  </a:cxn>
                  <a:cxn ang="0">
                    <a:pos x="4" y="99"/>
                  </a:cxn>
                  <a:cxn ang="0">
                    <a:pos x="6" y="107"/>
                  </a:cxn>
                  <a:cxn ang="0">
                    <a:pos x="12" y="114"/>
                  </a:cxn>
                  <a:cxn ang="0">
                    <a:pos x="18" y="122"/>
                  </a:cxn>
                  <a:cxn ang="0">
                    <a:pos x="23" y="128"/>
                  </a:cxn>
                  <a:cxn ang="0">
                    <a:pos x="31" y="132"/>
                  </a:cxn>
                  <a:cxn ang="0">
                    <a:pos x="41" y="136"/>
                  </a:cxn>
                  <a:cxn ang="0">
                    <a:pos x="48" y="137"/>
                  </a:cxn>
                  <a:cxn ang="0">
                    <a:pos x="58" y="137"/>
                  </a:cxn>
                  <a:cxn ang="0">
                    <a:pos x="67" y="137"/>
                  </a:cxn>
                  <a:cxn ang="0">
                    <a:pos x="77" y="136"/>
                  </a:cxn>
                  <a:cxn ang="0">
                    <a:pos x="85" y="132"/>
                  </a:cxn>
                  <a:cxn ang="0">
                    <a:pos x="92" y="128"/>
                  </a:cxn>
                  <a:cxn ang="0">
                    <a:pos x="98" y="122"/>
                  </a:cxn>
                  <a:cxn ang="0">
                    <a:pos x="104" y="114"/>
                  </a:cxn>
                  <a:cxn ang="0">
                    <a:pos x="110" y="107"/>
                  </a:cxn>
                  <a:cxn ang="0">
                    <a:pos x="113" y="99"/>
                  </a:cxn>
                  <a:cxn ang="0">
                    <a:pos x="115" y="92"/>
                  </a:cxn>
                  <a:cxn ang="0">
                    <a:pos x="115" y="82"/>
                  </a:cxn>
                  <a:cxn ang="0">
                    <a:pos x="115" y="0"/>
                  </a:cxn>
                  <a:cxn ang="0">
                    <a:pos x="0" y="0"/>
                  </a:cxn>
                  <a:cxn ang="0">
                    <a:pos x="0" y="82"/>
                  </a:cxn>
                  <a:cxn ang="0">
                    <a:pos x="0" y="82"/>
                  </a:cxn>
                </a:cxnLst>
                <a:rect l="0" t="0" r="r" b="b"/>
                <a:pathLst>
                  <a:path w="115" h="137">
                    <a:moveTo>
                      <a:pt x="0" y="82"/>
                    </a:moveTo>
                    <a:lnTo>
                      <a:pt x="0" y="92"/>
                    </a:lnTo>
                    <a:lnTo>
                      <a:pt x="4" y="99"/>
                    </a:lnTo>
                    <a:lnTo>
                      <a:pt x="6" y="107"/>
                    </a:lnTo>
                    <a:lnTo>
                      <a:pt x="12" y="114"/>
                    </a:lnTo>
                    <a:lnTo>
                      <a:pt x="18" y="122"/>
                    </a:lnTo>
                    <a:lnTo>
                      <a:pt x="23" y="128"/>
                    </a:lnTo>
                    <a:lnTo>
                      <a:pt x="31" y="132"/>
                    </a:lnTo>
                    <a:lnTo>
                      <a:pt x="41" y="136"/>
                    </a:lnTo>
                    <a:lnTo>
                      <a:pt x="48" y="137"/>
                    </a:lnTo>
                    <a:lnTo>
                      <a:pt x="58" y="137"/>
                    </a:lnTo>
                    <a:lnTo>
                      <a:pt x="67" y="137"/>
                    </a:lnTo>
                    <a:lnTo>
                      <a:pt x="77" y="136"/>
                    </a:lnTo>
                    <a:lnTo>
                      <a:pt x="85" y="132"/>
                    </a:lnTo>
                    <a:lnTo>
                      <a:pt x="92" y="128"/>
                    </a:lnTo>
                    <a:lnTo>
                      <a:pt x="98" y="122"/>
                    </a:lnTo>
                    <a:lnTo>
                      <a:pt x="104" y="114"/>
                    </a:lnTo>
                    <a:lnTo>
                      <a:pt x="110" y="107"/>
                    </a:lnTo>
                    <a:lnTo>
                      <a:pt x="113" y="99"/>
                    </a:lnTo>
                    <a:lnTo>
                      <a:pt x="115" y="92"/>
                    </a:lnTo>
                    <a:lnTo>
                      <a:pt x="115" y="82"/>
                    </a:lnTo>
                    <a:lnTo>
                      <a:pt x="115" y="0"/>
                    </a:lnTo>
                    <a:lnTo>
                      <a:pt x="0" y="0"/>
                    </a:lnTo>
                    <a:lnTo>
                      <a:pt x="0" y="82"/>
                    </a:lnTo>
                    <a:lnTo>
                      <a:pt x="0" y="8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49" name="Freeform 141"/>
              <p:cNvSpPr>
                <a:spLocks noChangeAspect="1"/>
              </p:cNvSpPr>
              <p:nvPr/>
            </p:nvSpPr>
            <p:spPr bwMode="auto">
              <a:xfrm>
                <a:off x="3958" y="2373"/>
                <a:ext cx="133" cy="132"/>
              </a:xfrm>
              <a:custGeom>
                <a:avLst/>
                <a:gdLst/>
                <a:ahLst/>
                <a:cxnLst>
                  <a:cxn ang="0">
                    <a:pos x="65" y="130"/>
                  </a:cxn>
                  <a:cxn ang="0">
                    <a:pos x="77" y="130"/>
                  </a:cxn>
                  <a:cxn ang="0">
                    <a:pos x="87" y="129"/>
                  </a:cxn>
                  <a:cxn ang="0">
                    <a:pos x="96" y="125"/>
                  </a:cxn>
                  <a:cxn ang="0">
                    <a:pos x="106" y="119"/>
                  </a:cxn>
                  <a:cxn ang="0">
                    <a:pos x="113" y="111"/>
                  </a:cxn>
                  <a:cxn ang="0">
                    <a:pos x="119" y="104"/>
                  </a:cxn>
                  <a:cxn ang="0">
                    <a:pos x="125" y="96"/>
                  </a:cxn>
                  <a:cxn ang="0">
                    <a:pos x="129" y="86"/>
                  </a:cxn>
                  <a:cxn ang="0">
                    <a:pos x="131" y="77"/>
                  </a:cxn>
                  <a:cxn ang="0">
                    <a:pos x="133" y="65"/>
                  </a:cxn>
                  <a:cxn ang="0">
                    <a:pos x="131" y="56"/>
                  </a:cxn>
                  <a:cxn ang="0">
                    <a:pos x="129" y="44"/>
                  </a:cxn>
                  <a:cxn ang="0">
                    <a:pos x="125" y="35"/>
                  </a:cxn>
                  <a:cxn ang="0">
                    <a:pos x="119" y="27"/>
                  </a:cxn>
                  <a:cxn ang="0">
                    <a:pos x="113" y="19"/>
                  </a:cxn>
                  <a:cxn ang="0">
                    <a:pos x="106" y="12"/>
                  </a:cxn>
                  <a:cxn ang="0">
                    <a:pos x="96" y="8"/>
                  </a:cxn>
                  <a:cxn ang="0">
                    <a:pos x="87" y="2"/>
                  </a:cxn>
                  <a:cxn ang="0">
                    <a:pos x="77" y="0"/>
                  </a:cxn>
                  <a:cxn ang="0">
                    <a:pos x="65" y="0"/>
                  </a:cxn>
                  <a:cxn ang="0">
                    <a:pos x="56" y="0"/>
                  </a:cxn>
                  <a:cxn ang="0">
                    <a:pos x="44" y="2"/>
                  </a:cxn>
                  <a:cxn ang="0">
                    <a:pos x="35" y="8"/>
                  </a:cxn>
                  <a:cxn ang="0">
                    <a:pos x="27" y="12"/>
                  </a:cxn>
                  <a:cxn ang="0">
                    <a:pos x="19" y="19"/>
                  </a:cxn>
                  <a:cxn ang="0">
                    <a:pos x="14" y="27"/>
                  </a:cxn>
                  <a:cxn ang="0">
                    <a:pos x="8" y="35"/>
                  </a:cxn>
                  <a:cxn ang="0">
                    <a:pos x="4" y="44"/>
                  </a:cxn>
                  <a:cxn ang="0">
                    <a:pos x="0" y="56"/>
                  </a:cxn>
                  <a:cxn ang="0">
                    <a:pos x="0" y="65"/>
                  </a:cxn>
                  <a:cxn ang="0">
                    <a:pos x="0" y="77"/>
                  </a:cxn>
                  <a:cxn ang="0">
                    <a:pos x="4" y="86"/>
                  </a:cxn>
                  <a:cxn ang="0">
                    <a:pos x="8" y="96"/>
                  </a:cxn>
                  <a:cxn ang="0">
                    <a:pos x="14" y="104"/>
                  </a:cxn>
                  <a:cxn ang="0">
                    <a:pos x="19" y="111"/>
                  </a:cxn>
                  <a:cxn ang="0">
                    <a:pos x="27" y="119"/>
                  </a:cxn>
                  <a:cxn ang="0">
                    <a:pos x="35" y="125"/>
                  </a:cxn>
                  <a:cxn ang="0">
                    <a:pos x="44" y="129"/>
                  </a:cxn>
                  <a:cxn ang="0">
                    <a:pos x="56" y="130"/>
                  </a:cxn>
                  <a:cxn ang="0">
                    <a:pos x="65" y="132"/>
                  </a:cxn>
                  <a:cxn ang="0">
                    <a:pos x="65" y="132"/>
                  </a:cxn>
                </a:cxnLst>
                <a:rect l="0" t="0" r="r" b="b"/>
                <a:pathLst>
                  <a:path w="133" h="132">
                    <a:moveTo>
                      <a:pt x="65" y="130"/>
                    </a:moveTo>
                    <a:lnTo>
                      <a:pt x="77" y="130"/>
                    </a:lnTo>
                    <a:lnTo>
                      <a:pt x="87" y="129"/>
                    </a:lnTo>
                    <a:lnTo>
                      <a:pt x="96" y="125"/>
                    </a:lnTo>
                    <a:lnTo>
                      <a:pt x="106" y="119"/>
                    </a:lnTo>
                    <a:lnTo>
                      <a:pt x="113" y="111"/>
                    </a:lnTo>
                    <a:lnTo>
                      <a:pt x="119" y="104"/>
                    </a:lnTo>
                    <a:lnTo>
                      <a:pt x="125" y="96"/>
                    </a:lnTo>
                    <a:lnTo>
                      <a:pt x="129" y="86"/>
                    </a:lnTo>
                    <a:lnTo>
                      <a:pt x="131" y="77"/>
                    </a:lnTo>
                    <a:lnTo>
                      <a:pt x="133" y="65"/>
                    </a:lnTo>
                    <a:lnTo>
                      <a:pt x="131" y="56"/>
                    </a:lnTo>
                    <a:lnTo>
                      <a:pt x="129" y="44"/>
                    </a:lnTo>
                    <a:lnTo>
                      <a:pt x="125" y="35"/>
                    </a:lnTo>
                    <a:lnTo>
                      <a:pt x="119" y="27"/>
                    </a:lnTo>
                    <a:lnTo>
                      <a:pt x="113" y="19"/>
                    </a:lnTo>
                    <a:lnTo>
                      <a:pt x="106" y="12"/>
                    </a:lnTo>
                    <a:lnTo>
                      <a:pt x="96" y="8"/>
                    </a:lnTo>
                    <a:lnTo>
                      <a:pt x="87" y="2"/>
                    </a:lnTo>
                    <a:lnTo>
                      <a:pt x="77" y="0"/>
                    </a:lnTo>
                    <a:lnTo>
                      <a:pt x="65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5" y="8"/>
                    </a:lnTo>
                    <a:lnTo>
                      <a:pt x="27" y="12"/>
                    </a:lnTo>
                    <a:lnTo>
                      <a:pt x="19" y="19"/>
                    </a:lnTo>
                    <a:lnTo>
                      <a:pt x="14" y="27"/>
                    </a:lnTo>
                    <a:lnTo>
                      <a:pt x="8" y="35"/>
                    </a:lnTo>
                    <a:lnTo>
                      <a:pt x="4" y="44"/>
                    </a:lnTo>
                    <a:lnTo>
                      <a:pt x="0" y="56"/>
                    </a:lnTo>
                    <a:lnTo>
                      <a:pt x="0" y="65"/>
                    </a:lnTo>
                    <a:lnTo>
                      <a:pt x="0" y="77"/>
                    </a:lnTo>
                    <a:lnTo>
                      <a:pt x="4" y="86"/>
                    </a:lnTo>
                    <a:lnTo>
                      <a:pt x="8" y="96"/>
                    </a:lnTo>
                    <a:lnTo>
                      <a:pt x="14" y="104"/>
                    </a:lnTo>
                    <a:lnTo>
                      <a:pt x="19" y="111"/>
                    </a:lnTo>
                    <a:lnTo>
                      <a:pt x="27" y="119"/>
                    </a:lnTo>
                    <a:lnTo>
                      <a:pt x="35" y="125"/>
                    </a:lnTo>
                    <a:lnTo>
                      <a:pt x="44" y="129"/>
                    </a:lnTo>
                    <a:lnTo>
                      <a:pt x="56" y="130"/>
                    </a:lnTo>
                    <a:lnTo>
                      <a:pt x="65" y="132"/>
                    </a:lnTo>
                    <a:lnTo>
                      <a:pt x="65" y="13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50" name="Line 142"/>
              <p:cNvSpPr>
                <a:spLocks noChangeAspect="1" noChangeShapeType="1"/>
              </p:cNvSpPr>
              <p:nvPr/>
            </p:nvSpPr>
            <p:spPr bwMode="auto">
              <a:xfrm>
                <a:off x="4023" y="1867"/>
                <a:ext cx="1" cy="47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151" name="Freeform 143"/>
              <p:cNvSpPr>
                <a:spLocks noChangeAspect="1" noEditPoints="1"/>
              </p:cNvSpPr>
              <p:nvPr/>
            </p:nvSpPr>
            <p:spPr bwMode="auto">
              <a:xfrm>
                <a:off x="4004" y="2429"/>
                <a:ext cx="39" cy="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" y="0"/>
                  </a:cxn>
                  <a:cxn ang="0">
                    <a:pos x="39" y="5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39" y="15"/>
                  </a:cxn>
                  <a:cxn ang="0">
                    <a:pos x="39" y="19"/>
                  </a:cxn>
                  <a:cxn ang="0">
                    <a:pos x="0" y="19"/>
                  </a:cxn>
                  <a:cxn ang="0">
                    <a:pos x="0" y="15"/>
                  </a:cxn>
                  <a:cxn ang="0">
                    <a:pos x="0" y="15"/>
                  </a:cxn>
                </a:cxnLst>
                <a:rect l="0" t="0" r="r" b="b"/>
                <a:pathLst>
                  <a:path w="39" h="19">
                    <a:moveTo>
                      <a:pt x="0" y="0"/>
                    </a:moveTo>
                    <a:lnTo>
                      <a:pt x="39" y="0"/>
                    </a:lnTo>
                    <a:lnTo>
                      <a:pt x="39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15"/>
                    </a:moveTo>
                    <a:lnTo>
                      <a:pt x="39" y="15"/>
                    </a:lnTo>
                    <a:lnTo>
                      <a:pt x="39" y="19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52" name="Line 144"/>
              <p:cNvSpPr>
                <a:spLocks noChangeAspect="1" noChangeShapeType="1"/>
              </p:cNvSpPr>
              <p:nvPr/>
            </p:nvSpPr>
            <p:spPr bwMode="auto">
              <a:xfrm>
                <a:off x="3889" y="1867"/>
                <a:ext cx="1" cy="7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153" name="Freeform 145"/>
              <p:cNvSpPr>
                <a:spLocks noChangeAspect="1"/>
              </p:cNvSpPr>
              <p:nvPr/>
            </p:nvSpPr>
            <p:spPr bwMode="auto">
              <a:xfrm>
                <a:off x="3926" y="2423"/>
                <a:ext cx="30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"/>
                  </a:cxn>
                  <a:cxn ang="0">
                    <a:pos x="30" y="1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0" h="31">
                    <a:moveTo>
                      <a:pt x="0" y="0"/>
                    </a:moveTo>
                    <a:lnTo>
                      <a:pt x="0" y="31"/>
                    </a:lnTo>
                    <a:lnTo>
                      <a:pt x="30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54" name="Line 146"/>
              <p:cNvSpPr>
                <a:spLocks noChangeAspect="1" noChangeShapeType="1"/>
              </p:cNvSpPr>
              <p:nvPr/>
            </p:nvSpPr>
            <p:spPr bwMode="auto">
              <a:xfrm>
                <a:off x="4127" y="1561"/>
                <a:ext cx="1" cy="6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155" name="Line 147"/>
              <p:cNvSpPr>
                <a:spLocks noChangeAspect="1" noChangeShapeType="1"/>
              </p:cNvSpPr>
              <p:nvPr/>
            </p:nvSpPr>
            <p:spPr bwMode="auto">
              <a:xfrm>
                <a:off x="1843" y="1561"/>
                <a:ext cx="2" cy="6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156" name="Line 148"/>
              <p:cNvSpPr>
                <a:spLocks noChangeAspect="1" noChangeShapeType="1"/>
              </p:cNvSpPr>
              <p:nvPr/>
            </p:nvSpPr>
            <p:spPr bwMode="auto">
              <a:xfrm>
                <a:off x="2563" y="1561"/>
                <a:ext cx="2" cy="6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157" name="Line 149"/>
              <p:cNvSpPr>
                <a:spLocks noChangeAspect="1" noChangeShapeType="1"/>
              </p:cNvSpPr>
              <p:nvPr/>
            </p:nvSpPr>
            <p:spPr bwMode="auto">
              <a:xfrm>
                <a:off x="3253" y="1561"/>
                <a:ext cx="1" cy="6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158" name="Line 150"/>
              <p:cNvSpPr>
                <a:spLocks noChangeAspect="1" noChangeShapeType="1"/>
              </p:cNvSpPr>
              <p:nvPr/>
            </p:nvSpPr>
            <p:spPr bwMode="auto">
              <a:xfrm>
                <a:off x="3928" y="1561"/>
                <a:ext cx="1" cy="6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19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4169" y="1471"/>
                <a:ext cx="3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D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20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4215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21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4250" y="1471"/>
                <a:ext cx="1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22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4269" y="147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a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163" name="Freeform 155"/>
              <p:cNvSpPr>
                <a:spLocks noChangeAspect="1"/>
              </p:cNvSpPr>
              <p:nvPr/>
            </p:nvSpPr>
            <p:spPr bwMode="auto">
              <a:xfrm>
                <a:off x="4255" y="1854"/>
                <a:ext cx="27" cy="29"/>
              </a:xfrm>
              <a:custGeom>
                <a:avLst/>
                <a:gdLst/>
                <a:ahLst/>
                <a:cxnLst>
                  <a:cxn ang="0">
                    <a:pos x="14" y="29"/>
                  </a:cxn>
                  <a:cxn ang="0">
                    <a:pos x="18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7" y="23"/>
                  </a:cxn>
                  <a:cxn ang="0">
                    <a:pos x="27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5"/>
                  </a:cxn>
                  <a:cxn ang="0">
                    <a:pos x="29" y="11"/>
                  </a:cxn>
                  <a:cxn ang="0">
                    <a:pos x="29" y="10"/>
                  </a:cxn>
                  <a:cxn ang="0">
                    <a:pos x="27" y="8"/>
                  </a:cxn>
                  <a:cxn ang="0">
                    <a:pos x="27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8" y="27"/>
                  </a:cxn>
                  <a:cxn ang="0">
                    <a:pos x="10" y="29"/>
                  </a:cxn>
                  <a:cxn ang="0">
                    <a:pos x="12" y="29"/>
                  </a:cxn>
                  <a:cxn ang="0">
                    <a:pos x="14" y="29"/>
                  </a:cxn>
                  <a:cxn ang="0">
                    <a:pos x="14" y="29"/>
                  </a:cxn>
                </a:cxnLst>
                <a:rect l="0" t="0" r="r" b="b"/>
                <a:pathLst>
                  <a:path w="29" h="29">
                    <a:moveTo>
                      <a:pt x="14" y="29"/>
                    </a:moveTo>
                    <a:lnTo>
                      <a:pt x="18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64" name="Freeform 156"/>
              <p:cNvSpPr>
                <a:spLocks noChangeAspect="1"/>
              </p:cNvSpPr>
              <p:nvPr/>
            </p:nvSpPr>
            <p:spPr bwMode="auto">
              <a:xfrm>
                <a:off x="2182" y="1867"/>
                <a:ext cx="1345" cy="11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02"/>
                  </a:cxn>
                  <a:cxn ang="0">
                    <a:pos x="1345" y="1002"/>
                  </a:cxn>
                  <a:cxn ang="0">
                    <a:pos x="1345" y="1194"/>
                  </a:cxn>
                </a:cxnLst>
                <a:rect l="0" t="0" r="r" b="b"/>
                <a:pathLst>
                  <a:path w="1345" h="1194">
                    <a:moveTo>
                      <a:pt x="0" y="0"/>
                    </a:moveTo>
                    <a:lnTo>
                      <a:pt x="0" y="1002"/>
                    </a:lnTo>
                    <a:lnTo>
                      <a:pt x="1345" y="1002"/>
                    </a:lnTo>
                    <a:lnTo>
                      <a:pt x="1345" y="119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65" name="Freeform 157"/>
              <p:cNvSpPr>
                <a:spLocks noChangeAspect="1"/>
              </p:cNvSpPr>
              <p:nvPr/>
            </p:nvSpPr>
            <p:spPr bwMode="auto">
              <a:xfrm>
                <a:off x="2872" y="1867"/>
                <a:ext cx="782" cy="11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16"/>
                  </a:cxn>
                  <a:cxn ang="0">
                    <a:pos x="782" y="916"/>
                  </a:cxn>
                  <a:cxn ang="0">
                    <a:pos x="782" y="1194"/>
                  </a:cxn>
                </a:cxnLst>
                <a:rect l="0" t="0" r="r" b="b"/>
                <a:pathLst>
                  <a:path w="782" h="1194">
                    <a:moveTo>
                      <a:pt x="0" y="0"/>
                    </a:moveTo>
                    <a:lnTo>
                      <a:pt x="0" y="916"/>
                    </a:lnTo>
                    <a:lnTo>
                      <a:pt x="782" y="916"/>
                    </a:lnTo>
                    <a:lnTo>
                      <a:pt x="782" y="119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66" name="Line 158"/>
              <p:cNvSpPr>
                <a:spLocks noChangeAspect="1" noChangeShapeType="1"/>
              </p:cNvSpPr>
              <p:nvPr/>
            </p:nvSpPr>
            <p:spPr bwMode="auto">
              <a:xfrm>
                <a:off x="3592" y="1867"/>
                <a:ext cx="2" cy="119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167" name="Freeform 159"/>
              <p:cNvSpPr>
                <a:spLocks noChangeAspect="1"/>
              </p:cNvSpPr>
              <p:nvPr/>
            </p:nvSpPr>
            <p:spPr bwMode="auto">
              <a:xfrm>
                <a:off x="3717" y="1867"/>
                <a:ext cx="552" cy="1195"/>
              </a:xfrm>
              <a:custGeom>
                <a:avLst/>
                <a:gdLst/>
                <a:ahLst/>
                <a:cxnLst>
                  <a:cxn ang="0">
                    <a:pos x="552" y="0"/>
                  </a:cxn>
                  <a:cxn ang="0">
                    <a:pos x="552" y="1085"/>
                  </a:cxn>
                  <a:cxn ang="0">
                    <a:pos x="0" y="1085"/>
                  </a:cxn>
                  <a:cxn ang="0">
                    <a:pos x="0" y="1194"/>
                  </a:cxn>
                </a:cxnLst>
                <a:rect l="0" t="0" r="r" b="b"/>
                <a:pathLst>
                  <a:path w="552" h="1194">
                    <a:moveTo>
                      <a:pt x="552" y="0"/>
                    </a:moveTo>
                    <a:lnTo>
                      <a:pt x="552" y="1085"/>
                    </a:lnTo>
                    <a:lnTo>
                      <a:pt x="0" y="1085"/>
                    </a:lnTo>
                    <a:lnTo>
                      <a:pt x="0" y="119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68" name="Line 160"/>
              <p:cNvSpPr>
                <a:spLocks noChangeAspect="1" noChangeShapeType="1"/>
              </p:cNvSpPr>
              <p:nvPr/>
            </p:nvSpPr>
            <p:spPr bwMode="auto">
              <a:xfrm>
                <a:off x="4230" y="2239"/>
                <a:ext cx="77" cy="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29" name="Rectangle 161"/>
              <p:cNvSpPr>
                <a:spLocks noChangeAspect="1" noChangeArrowheads="1"/>
              </p:cNvSpPr>
              <p:nvPr/>
            </p:nvSpPr>
            <p:spPr bwMode="auto">
              <a:xfrm>
                <a:off x="4297" y="219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3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30" name="Rectangle 162"/>
              <p:cNvSpPr>
                <a:spLocks noChangeAspect="1" noChangeArrowheads="1"/>
              </p:cNvSpPr>
              <p:nvPr/>
            </p:nvSpPr>
            <p:spPr bwMode="auto">
              <a:xfrm>
                <a:off x="4334" y="219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2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171" name="Line 163"/>
              <p:cNvSpPr>
                <a:spLocks noChangeAspect="1" noChangeShapeType="1"/>
              </p:cNvSpPr>
              <p:nvPr/>
            </p:nvSpPr>
            <p:spPr bwMode="auto">
              <a:xfrm>
                <a:off x="3985" y="2239"/>
                <a:ext cx="77" cy="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32" name="Rectangle 164"/>
              <p:cNvSpPr>
                <a:spLocks noChangeAspect="1" noChangeArrowheads="1"/>
              </p:cNvSpPr>
              <p:nvPr/>
            </p:nvSpPr>
            <p:spPr bwMode="auto">
              <a:xfrm>
                <a:off x="4052" y="219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2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33" name="Rectangle 165"/>
              <p:cNvSpPr>
                <a:spLocks noChangeAspect="1" noChangeArrowheads="1"/>
              </p:cNvSpPr>
              <p:nvPr/>
            </p:nvSpPr>
            <p:spPr bwMode="auto">
              <a:xfrm>
                <a:off x="4089" y="2191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2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174" name="Freeform 166"/>
              <p:cNvSpPr>
                <a:spLocks noChangeAspect="1"/>
              </p:cNvSpPr>
              <p:nvPr/>
            </p:nvSpPr>
            <p:spPr bwMode="auto">
              <a:xfrm>
                <a:off x="1354" y="2264"/>
                <a:ext cx="2572" cy="174"/>
              </a:xfrm>
              <a:custGeom>
                <a:avLst/>
                <a:gdLst/>
                <a:ahLst/>
                <a:cxnLst>
                  <a:cxn ang="0">
                    <a:pos x="2572" y="174"/>
                  </a:cxn>
                  <a:cxn ang="0">
                    <a:pos x="2441" y="174"/>
                  </a:cxn>
                  <a:cxn ang="0">
                    <a:pos x="2441" y="0"/>
                  </a:cxn>
                  <a:cxn ang="0">
                    <a:pos x="0" y="0"/>
                  </a:cxn>
                </a:cxnLst>
                <a:rect l="0" t="0" r="r" b="b"/>
                <a:pathLst>
                  <a:path w="2572" h="174">
                    <a:moveTo>
                      <a:pt x="2572" y="174"/>
                    </a:moveTo>
                    <a:lnTo>
                      <a:pt x="2441" y="174"/>
                    </a:lnTo>
                    <a:lnTo>
                      <a:pt x="2441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75" name="Freeform 167"/>
              <p:cNvSpPr>
                <a:spLocks noChangeAspect="1"/>
              </p:cNvSpPr>
              <p:nvPr/>
            </p:nvSpPr>
            <p:spPr bwMode="auto">
              <a:xfrm>
                <a:off x="3044" y="2264"/>
                <a:ext cx="215" cy="1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4"/>
                  </a:cxn>
                  <a:cxn ang="0">
                    <a:pos x="215" y="174"/>
                  </a:cxn>
                </a:cxnLst>
                <a:rect l="0" t="0" r="r" b="b"/>
                <a:pathLst>
                  <a:path w="215" h="174">
                    <a:moveTo>
                      <a:pt x="0" y="0"/>
                    </a:moveTo>
                    <a:lnTo>
                      <a:pt x="0" y="174"/>
                    </a:lnTo>
                    <a:lnTo>
                      <a:pt x="215" y="17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76" name="Freeform 168"/>
              <p:cNvSpPr>
                <a:spLocks noChangeAspect="1"/>
              </p:cNvSpPr>
              <p:nvPr/>
            </p:nvSpPr>
            <p:spPr bwMode="auto">
              <a:xfrm>
                <a:off x="3031" y="2251"/>
                <a:ext cx="29" cy="27"/>
              </a:xfrm>
              <a:custGeom>
                <a:avLst/>
                <a:gdLst/>
                <a:ahLst/>
                <a:cxnLst>
                  <a:cxn ang="0">
                    <a:pos x="13" y="28"/>
                  </a:cxn>
                  <a:cxn ang="0">
                    <a:pos x="17" y="28"/>
                  </a:cxn>
                  <a:cxn ang="0">
                    <a:pos x="19" y="28"/>
                  </a:cxn>
                  <a:cxn ang="0">
                    <a:pos x="21" y="26"/>
                  </a:cxn>
                  <a:cxn ang="0">
                    <a:pos x="23" y="26"/>
                  </a:cxn>
                  <a:cxn ang="0">
                    <a:pos x="25" y="24"/>
                  </a:cxn>
                  <a:cxn ang="0">
                    <a:pos x="25" y="23"/>
                  </a:cxn>
                  <a:cxn ang="0">
                    <a:pos x="27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3"/>
                  </a:cxn>
                  <a:cxn ang="0">
                    <a:pos x="29" y="11"/>
                  </a:cxn>
                  <a:cxn ang="0">
                    <a:pos x="29" y="9"/>
                  </a:cxn>
                  <a:cxn ang="0">
                    <a:pos x="27" y="7"/>
                  </a:cxn>
                  <a:cxn ang="0">
                    <a:pos x="25" y="5"/>
                  </a:cxn>
                  <a:cxn ang="0">
                    <a:pos x="25" y="3"/>
                  </a:cxn>
                  <a:cxn ang="0">
                    <a:pos x="23" y="1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2" y="23"/>
                  </a:cxn>
                  <a:cxn ang="0">
                    <a:pos x="4" y="24"/>
                  </a:cxn>
                  <a:cxn ang="0">
                    <a:pos x="6" y="26"/>
                  </a:cxn>
                  <a:cxn ang="0">
                    <a:pos x="8" y="26"/>
                  </a:cxn>
                  <a:cxn ang="0">
                    <a:pos x="9" y="28"/>
                  </a:cxn>
                  <a:cxn ang="0">
                    <a:pos x="11" y="28"/>
                  </a:cxn>
                  <a:cxn ang="0">
                    <a:pos x="13" y="28"/>
                  </a:cxn>
                  <a:cxn ang="0">
                    <a:pos x="13" y="28"/>
                  </a:cxn>
                </a:cxnLst>
                <a:rect l="0" t="0" r="r" b="b"/>
                <a:pathLst>
                  <a:path w="29" h="28">
                    <a:moveTo>
                      <a:pt x="13" y="28"/>
                    </a:moveTo>
                    <a:lnTo>
                      <a:pt x="17" y="28"/>
                    </a:lnTo>
                    <a:lnTo>
                      <a:pt x="19" y="28"/>
                    </a:lnTo>
                    <a:lnTo>
                      <a:pt x="21" y="26"/>
                    </a:lnTo>
                    <a:lnTo>
                      <a:pt x="23" y="26"/>
                    </a:lnTo>
                    <a:lnTo>
                      <a:pt x="25" y="24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5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2" y="23"/>
                    </a:lnTo>
                    <a:lnTo>
                      <a:pt x="4" y="24"/>
                    </a:lnTo>
                    <a:lnTo>
                      <a:pt x="6" y="26"/>
                    </a:lnTo>
                    <a:lnTo>
                      <a:pt x="8" y="26"/>
                    </a:lnTo>
                    <a:lnTo>
                      <a:pt x="9" y="28"/>
                    </a:lnTo>
                    <a:lnTo>
                      <a:pt x="11" y="28"/>
                    </a:lnTo>
                    <a:lnTo>
                      <a:pt x="13" y="28"/>
                    </a:ln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77" name="Freeform 169"/>
              <p:cNvSpPr>
                <a:spLocks noChangeAspect="1"/>
              </p:cNvSpPr>
              <p:nvPr/>
            </p:nvSpPr>
            <p:spPr bwMode="auto">
              <a:xfrm>
                <a:off x="2339" y="2264"/>
                <a:ext cx="238" cy="1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4"/>
                  </a:cxn>
                  <a:cxn ang="0">
                    <a:pos x="238" y="174"/>
                  </a:cxn>
                </a:cxnLst>
                <a:rect l="0" t="0" r="r" b="b"/>
                <a:pathLst>
                  <a:path w="238" h="174">
                    <a:moveTo>
                      <a:pt x="0" y="0"/>
                    </a:moveTo>
                    <a:lnTo>
                      <a:pt x="0" y="174"/>
                    </a:lnTo>
                    <a:lnTo>
                      <a:pt x="238" y="174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78" name="Freeform 170"/>
              <p:cNvSpPr>
                <a:spLocks noChangeAspect="1"/>
              </p:cNvSpPr>
              <p:nvPr/>
            </p:nvSpPr>
            <p:spPr bwMode="auto">
              <a:xfrm>
                <a:off x="2326" y="2251"/>
                <a:ext cx="29" cy="27"/>
              </a:xfrm>
              <a:custGeom>
                <a:avLst/>
                <a:gdLst/>
                <a:ahLst/>
                <a:cxnLst>
                  <a:cxn ang="0">
                    <a:pos x="13" y="28"/>
                  </a:cxn>
                  <a:cxn ang="0">
                    <a:pos x="17" y="28"/>
                  </a:cxn>
                  <a:cxn ang="0">
                    <a:pos x="19" y="28"/>
                  </a:cxn>
                  <a:cxn ang="0">
                    <a:pos x="21" y="26"/>
                  </a:cxn>
                  <a:cxn ang="0">
                    <a:pos x="23" y="26"/>
                  </a:cxn>
                  <a:cxn ang="0">
                    <a:pos x="25" y="24"/>
                  </a:cxn>
                  <a:cxn ang="0">
                    <a:pos x="25" y="23"/>
                  </a:cxn>
                  <a:cxn ang="0">
                    <a:pos x="27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3"/>
                  </a:cxn>
                  <a:cxn ang="0">
                    <a:pos x="29" y="11"/>
                  </a:cxn>
                  <a:cxn ang="0">
                    <a:pos x="29" y="9"/>
                  </a:cxn>
                  <a:cxn ang="0">
                    <a:pos x="27" y="7"/>
                  </a:cxn>
                  <a:cxn ang="0">
                    <a:pos x="25" y="5"/>
                  </a:cxn>
                  <a:cxn ang="0">
                    <a:pos x="25" y="3"/>
                  </a:cxn>
                  <a:cxn ang="0">
                    <a:pos x="23" y="1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2" y="23"/>
                  </a:cxn>
                  <a:cxn ang="0">
                    <a:pos x="4" y="24"/>
                  </a:cxn>
                  <a:cxn ang="0">
                    <a:pos x="6" y="26"/>
                  </a:cxn>
                  <a:cxn ang="0">
                    <a:pos x="7" y="26"/>
                  </a:cxn>
                  <a:cxn ang="0">
                    <a:pos x="9" y="28"/>
                  </a:cxn>
                  <a:cxn ang="0">
                    <a:pos x="11" y="28"/>
                  </a:cxn>
                  <a:cxn ang="0">
                    <a:pos x="13" y="28"/>
                  </a:cxn>
                  <a:cxn ang="0">
                    <a:pos x="13" y="28"/>
                  </a:cxn>
                </a:cxnLst>
                <a:rect l="0" t="0" r="r" b="b"/>
                <a:pathLst>
                  <a:path w="29" h="28">
                    <a:moveTo>
                      <a:pt x="13" y="28"/>
                    </a:moveTo>
                    <a:lnTo>
                      <a:pt x="17" y="28"/>
                    </a:lnTo>
                    <a:lnTo>
                      <a:pt x="19" y="28"/>
                    </a:lnTo>
                    <a:lnTo>
                      <a:pt x="21" y="26"/>
                    </a:lnTo>
                    <a:lnTo>
                      <a:pt x="23" y="26"/>
                    </a:lnTo>
                    <a:lnTo>
                      <a:pt x="25" y="24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5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4"/>
                    </a:lnTo>
                    <a:lnTo>
                      <a:pt x="6" y="26"/>
                    </a:lnTo>
                    <a:lnTo>
                      <a:pt x="7" y="26"/>
                    </a:lnTo>
                    <a:lnTo>
                      <a:pt x="9" y="28"/>
                    </a:lnTo>
                    <a:lnTo>
                      <a:pt x="11" y="28"/>
                    </a:lnTo>
                    <a:lnTo>
                      <a:pt x="13" y="28"/>
                    </a:ln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79" name="Freeform 171"/>
              <p:cNvSpPr>
                <a:spLocks noChangeAspect="1"/>
              </p:cNvSpPr>
              <p:nvPr/>
            </p:nvSpPr>
            <p:spPr bwMode="auto">
              <a:xfrm>
                <a:off x="1339" y="2251"/>
                <a:ext cx="29" cy="27"/>
              </a:xfrm>
              <a:custGeom>
                <a:avLst/>
                <a:gdLst/>
                <a:ahLst/>
                <a:cxnLst>
                  <a:cxn ang="0">
                    <a:pos x="13" y="28"/>
                  </a:cxn>
                  <a:cxn ang="0">
                    <a:pos x="17" y="28"/>
                  </a:cxn>
                  <a:cxn ang="0">
                    <a:pos x="19" y="28"/>
                  </a:cxn>
                  <a:cxn ang="0">
                    <a:pos x="21" y="26"/>
                  </a:cxn>
                  <a:cxn ang="0">
                    <a:pos x="23" y="26"/>
                  </a:cxn>
                  <a:cxn ang="0">
                    <a:pos x="25" y="24"/>
                  </a:cxn>
                  <a:cxn ang="0">
                    <a:pos x="27" y="23"/>
                  </a:cxn>
                  <a:cxn ang="0">
                    <a:pos x="29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3"/>
                  </a:cxn>
                  <a:cxn ang="0">
                    <a:pos x="29" y="11"/>
                  </a:cxn>
                  <a:cxn ang="0">
                    <a:pos x="29" y="9"/>
                  </a:cxn>
                  <a:cxn ang="0">
                    <a:pos x="29" y="7"/>
                  </a:cxn>
                  <a:cxn ang="0">
                    <a:pos x="27" y="5"/>
                  </a:cxn>
                  <a:cxn ang="0">
                    <a:pos x="25" y="3"/>
                  </a:cxn>
                  <a:cxn ang="0">
                    <a:pos x="23" y="1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0" y="13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4" y="24"/>
                  </a:cxn>
                  <a:cxn ang="0">
                    <a:pos x="6" y="26"/>
                  </a:cxn>
                  <a:cxn ang="0">
                    <a:pos x="8" y="26"/>
                  </a:cxn>
                  <a:cxn ang="0">
                    <a:pos x="10" y="28"/>
                  </a:cxn>
                  <a:cxn ang="0">
                    <a:pos x="13" y="28"/>
                  </a:cxn>
                  <a:cxn ang="0">
                    <a:pos x="15" y="28"/>
                  </a:cxn>
                  <a:cxn ang="0">
                    <a:pos x="15" y="28"/>
                  </a:cxn>
                  <a:cxn ang="0">
                    <a:pos x="13" y="28"/>
                  </a:cxn>
                </a:cxnLst>
                <a:rect l="0" t="0" r="r" b="b"/>
                <a:pathLst>
                  <a:path w="29" h="28">
                    <a:moveTo>
                      <a:pt x="13" y="28"/>
                    </a:moveTo>
                    <a:lnTo>
                      <a:pt x="17" y="28"/>
                    </a:lnTo>
                    <a:lnTo>
                      <a:pt x="19" y="28"/>
                    </a:lnTo>
                    <a:lnTo>
                      <a:pt x="21" y="26"/>
                    </a:lnTo>
                    <a:lnTo>
                      <a:pt x="23" y="26"/>
                    </a:lnTo>
                    <a:lnTo>
                      <a:pt x="25" y="24"/>
                    </a:lnTo>
                    <a:lnTo>
                      <a:pt x="27" y="23"/>
                    </a:lnTo>
                    <a:lnTo>
                      <a:pt x="29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9"/>
                    </a:lnTo>
                    <a:lnTo>
                      <a:pt x="29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4" y="24"/>
                    </a:lnTo>
                    <a:lnTo>
                      <a:pt x="6" y="26"/>
                    </a:lnTo>
                    <a:lnTo>
                      <a:pt x="8" y="26"/>
                    </a:lnTo>
                    <a:lnTo>
                      <a:pt x="10" y="28"/>
                    </a:lnTo>
                    <a:lnTo>
                      <a:pt x="13" y="28"/>
                    </a:lnTo>
                    <a:lnTo>
                      <a:pt x="15" y="28"/>
                    </a:lnTo>
                    <a:lnTo>
                      <a:pt x="15" y="28"/>
                    </a:ln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80" name="Freeform 172"/>
              <p:cNvSpPr>
                <a:spLocks noChangeAspect="1"/>
              </p:cNvSpPr>
              <p:nvPr/>
            </p:nvSpPr>
            <p:spPr bwMode="auto">
              <a:xfrm>
                <a:off x="2521" y="3076"/>
                <a:ext cx="117" cy="161"/>
              </a:xfrm>
              <a:custGeom>
                <a:avLst/>
                <a:gdLst/>
                <a:ahLst/>
                <a:cxnLst>
                  <a:cxn ang="0">
                    <a:pos x="56" y="16"/>
                  </a:cxn>
                  <a:cxn ang="0">
                    <a:pos x="50" y="16"/>
                  </a:cxn>
                  <a:cxn ang="0">
                    <a:pos x="42" y="16"/>
                  </a:cxn>
                  <a:cxn ang="0">
                    <a:pos x="37" y="16"/>
                  </a:cxn>
                  <a:cxn ang="0">
                    <a:pos x="33" y="14"/>
                  </a:cxn>
                  <a:cxn ang="0">
                    <a:pos x="27" y="14"/>
                  </a:cxn>
                  <a:cxn ang="0">
                    <a:pos x="23" y="12"/>
                  </a:cxn>
                  <a:cxn ang="0">
                    <a:pos x="17" y="10"/>
                  </a:cxn>
                  <a:cxn ang="0">
                    <a:pos x="14" y="8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0" y="10"/>
                  </a:cxn>
                  <a:cxn ang="0">
                    <a:pos x="0" y="19"/>
                  </a:cxn>
                  <a:cxn ang="0">
                    <a:pos x="0" y="31"/>
                  </a:cxn>
                  <a:cxn ang="0">
                    <a:pos x="0" y="42"/>
                  </a:cxn>
                  <a:cxn ang="0">
                    <a:pos x="2" y="56"/>
                  </a:cxn>
                  <a:cxn ang="0">
                    <a:pos x="2" y="69"/>
                  </a:cxn>
                  <a:cxn ang="0">
                    <a:pos x="2" y="81"/>
                  </a:cxn>
                  <a:cxn ang="0">
                    <a:pos x="2" y="90"/>
                  </a:cxn>
                  <a:cxn ang="0">
                    <a:pos x="4" y="96"/>
                  </a:cxn>
                  <a:cxn ang="0">
                    <a:pos x="8" y="108"/>
                  </a:cxn>
                  <a:cxn ang="0">
                    <a:pos x="12" y="117"/>
                  </a:cxn>
                  <a:cxn ang="0">
                    <a:pos x="17" y="127"/>
                  </a:cxn>
                  <a:cxn ang="0">
                    <a:pos x="23" y="134"/>
                  </a:cxn>
                  <a:cxn ang="0">
                    <a:pos x="31" y="142"/>
                  </a:cxn>
                  <a:cxn ang="0">
                    <a:pos x="37" y="148"/>
                  </a:cxn>
                  <a:cxn ang="0">
                    <a:pos x="42" y="152"/>
                  </a:cxn>
                  <a:cxn ang="0">
                    <a:pos x="48" y="155"/>
                  </a:cxn>
                  <a:cxn ang="0">
                    <a:pos x="54" y="159"/>
                  </a:cxn>
                  <a:cxn ang="0">
                    <a:pos x="58" y="161"/>
                  </a:cxn>
                  <a:cxn ang="0">
                    <a:pos x="63" y="159"/>
                  </a:cxn>
                  <a:cxn ang="0">
                    <a:pos x="69" y="155"/>
                  </a:cxn>
                  <a:cxn ang="0">
                    <a:pos x="75" y="152"/>
                  </a:cxn>
                  <a:cxn ang="0">
                    <a:pos x="81" y="148"/>
                  </a:cxn>
                  <a:cxn ang="0">
                    <a:pos x="86" y="142"/>
                  </a:cxn>
                  <a:cxn ang="0">
                    <a:pos x="94" y="134"/>
                  </a:cxn>
                  <a:cxn ang="0">
                    <a:pos x="100" y="127"/>
                  </a:cxn>
                  <a:cxn ang="0">
                    <a:pos x="106" y="117"/>
                  </a:cxn>
                  <a:cxn ang="0">
                    <a:pos x="109" y="108"/>
                  </a:cxn>
                  <a:cxn ang="0">
                    <a:pos x="113" y="96"/>
                  </a:cxn>
                  <a:cxn ang="0">
                    <a:pos x="115" y="90"/>
                  </a:cxn>
                  <a:cxn ang="0">
                    <a:pos x="115" y="81"/>
                  </a:cxn>
                  <a:cxn ang="0">
                    <a:pos x="115" y="69"/>
                  </a:cxn>
                  <a:cxn ang="0">
                    <a:pos x="115" y="56"/>
                  </a:cxn>
                  <a:cxn ang="0">
                    <a:pos x="117" y="42"/>
                  </a:cxn>
                  <a:cxn ang="0">
                    <a:pos x="115" y="31"/>
                  </a:cxn>
                  <a:cxn ang="0">
                    <a:pos x="115" y="19"/>
                  </a:cxn>
                  <a:cxn ang="0">
                    <a:pos x="115" y="10"/>
                  </a:cxn>
                  <a:cxn ang="0">
                    <a:pos x="115" y="4"/>
                  </a:cxn>
                  <a:cxn ang="0">
                    <a:pos x="115" y="0"/>
                  </a:cxn>
                  <a:cxn ang="0">
                    <a:pos x="109" y="4"/>
                  </a:cxn>
                  <a:cxn ang="0">
                    <a:pos x="104" y="8"/>
                  </a:cxn>
                  <a:cxn ang="0">
                    <a:pos x="98" y="10"/>
                  </a:cxn>
                  <a:cxn ang="0">
                    <a:pos x="92" y="12"/>
                  </a:cxn>
                  <a:cxn ang="0">
                    <a:pos x="88" y="14"/>
                  </a:cxn>
                  <a:cxn ang="0">
                    <a:pos x="83" y="14"/>
                  </a:cxn>
                  <a:cxn ang="0">
                    <a:pos x="77" y="16"/>
                  </a:cxn>
                  <a:cxn ang="0">
                    <a:pos x="71" y="16"/>
                  </a:cxn>
                  <a:cxn ang="0">
                    <a:pos x="63" y="16"/>
                  </a:cxn>
                  <a:cxn ang="0">
                    <a:pos x="58" y="17"/>
                  </a:cxn>
                  <a:cxn ang="0">
                    <a:pos x="58" y="17"/>
                  </a:cxn>
                </a:cxnLst>
                <a:rect l="0" t="0" r="r" b="b"/>
                <a:pathLst>
                  <a:path w="117" h="161">
                    <a:moveTo>
                      <a:pt x="56" y="16"/>
                    </a:moveTo>
                    <a:lnTo>
                      <a:pt x="50" y="16"/>
                    </a:lnTo>
                    <a:lnTo>
                      <a:pt x="42" y="16"/>
                    </a:lnTo>
                    <a:lnTo>
                      <a:pt x="37" y="16"/>
                    </a:lnTo>
                    <a:lnTo>
                      <a:pt x="33" y="14"/>
                    </a:lnTo>
                    <a:lnTo>
                      <a:pt x="27" y="14"/>
                    </a:lnTo>
                    <a:lnTo>
                      <a:pt x="23" y="12"/>
                    </a:lnTo>
                    <a:lnTo>
                      <a:pt x="17" y="10"/>
                    </a:lnTo>
                    <a:lnTo>
                      <a:pt x="14" y="8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9"/>
                    </a:lnTo>
                    <a:lnTo>
                      <a:pt x="0" y="31"/>
                    </a:lnTo>
                    <a:lnTo>
                      <a:pt x="0" y="42"/>
                    </a:lnTo>
                    <a:lnTo>
                      <a:pt x="2" y="56"/>
                    </a:lnTo>
                    <a:lnTo>
                      <a:pt x="2" y="69"/>
                    </a:lnTo>
                    <a:lnTo>
                      <a:pt x="2" y="81"/>
                    </a:lnTo>
                    <a:lnTo>
                      <a:pt x="2" y="90"/>
                    </a:lnTo>
                    <a:lnTo>
                      <a:pt x="4" y="96"/>
                    </a:lnTo>
                    <a:lnTo>
                      <a:pt x="8" y="108"/>
                    </a:lnTo>
                    <a:lnTo>
                      <a:pt x="12" y="117"/>
                    </a:lnTo>
                    <a:lnTo>
                      <a:pt x="17" y="127"/>
                    </a:lnTo>
                    <a:lnTo>
                      <a:pt x="23" y="134"/>
                    </a:lnTo>
                    <a:lnTo>
                      <a:pt x="31" y="142"/>
                    </a:lnTo>
                    <a:lnTo>
                      <a:pt x="37" y="148"/>
                    </a:lnTo>
                    <a:lnTo>
                      <a:pt x="42" y="152"/>
                    </a:lnTo>
                    <a:lnTo>
                      <a:pt x="48" y="155"/>
                    </a:lnTo>
                    <a:lnTo>
                      <a:pt x="54" y="159"/>
                    </a:lnTo>
                    <a:lnTo>
                      <a:pt x="58" y="161"/>
                    </a:lnTo>
                    <a:lnTo>
                      <a:pt x="63" y="159"/>
                    </a:lnTo>
                    <a:lnTo>
                      <a:pt x="69" y="155"/>
                    </a:lnTo>
                    <a:lnTo>
                      <a:pt x="75" y="152"/>
                    </a:lnTo>
                    <a:lnTo>
                      <a:pt x="81" y="148"/>
                    </a:lnTo>
                    <a:lnTo>
                      <a:pt x="86" y="142"/>
                    </a:lnTo>
                    <a:lnTo>
                      <a:pt x="94" y="134"/>
                    </a:lnTo>
                    <a:lnTo>
                      <a:pt x="100" y="127"/>
                    </a:lnTo>
                    <a:lnTo>
                      <a:pt x="106" y="117"/>
                    </a:lnTo>
                    <a:lnTo>
                      <a:pt x="109" y="108"/>
                    </a:lnTo>
                    <a:lnTo>
                      <a:pt x="113" y="96"/>
                    </a:lnTo>
                    <a:lnTo>
                      <a:pt x="115" y="90"/>
                    </a:lnTo>
                    <a:lnTo>
                      <a:pt x="115" y="81"/>
                    </a:lnTo>
                    <a:lnTo>
                      <a:pt x="115" y="69"/>
                    </a:lnTo>
                    <a:lnTo>
                      <a:pt x="115" y="56"/>
                    </a:lnTo>
                    <a:lnTo>
                      <a:pt x="117" y="42"/>
                    </a:lnTo>
                    <a:lnTo>
                      <a:pt x="115" y="31"/>
                    </a:lnTo>
                    <a:lnTo>
                      <a:pt x="115" y="19"/>
                    </a:lnTo>
                    <a:lnTo>
                      <a:pt x="115" y="10"/>
                    </a:lnTo>
                    <a:lnTo>
                      <a:pt x="115" y="4"/>
                    </a:lnTo>
                    <a:lnTo>
                      <a:pt x="115" y="0"/>
                    </a:lnTo>
                    <a:lnTo>
                      <a:pt x="109" y="4"/>
                    </a:lnTo>
                    <a:lnTo>
                      <a:pt x="104" y="8"/>
                    </a:lnTo>
                    <a:lnTo>
                      <a:pt x="98" y="10"/>
                    </a:lnTo>
                    <a:lnTo>
                      <a:pt x="92" y="12"/>
                    </a:lnTo>
                    <a:lnTo>
                      <a:pt x="88" y="14"/>
                    </a:lnTo>
                    <a:lnTo>
                      <a:pt x="83" y="14"/>
                    </a:lnTo>
                    <a:lnTo>
                      <a:pt x="77" y="16"/>
                    </a:lnTo>
                    <a:lnTo>
                      <a:pt x="71" y="16"/>
                    </a:lnTo>
                    <a:lnTo>
                      <a:pt x="63" y="16"/>
                    </a:lnTo>
                    <a:lnTo>
                      <a:pt x="58" y="17"/>
                    </a:lnTo>
                    <a:lnTo>
                      <a:pt x="58" y="1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181" name="Freeform 173"/>
              <p:cNvSpPr>
                <a:spLocks noChangeAspect="1"/>
              </p:cNvSpPr>
              <p:nvPr/>
            </p:nvSpPr>
            <p:spPr bwMode="auto">
              <a:xfrm>
                <a:off x="3370" y="3061"/>
                <a:ext cx="586" cy="176"/>
              </a:xfrm>
              <a:custGeom>
                <a:avLst/>
                <a:gdLst/>
                <a:ahLst/>
                <a:cxnLst>
                  <a:cxn ang="0">
                    <a:pos x="88" y="174"/>
                  </a:cxn>
                  <a:cxn ang="0">
                    <a:pos x="75" y="174"/>
                  </a:cxn>
                  <a:cxn ang="0">
                    <a:pos x="59" y="170"/>
                  </a:cxn>
                  <a:cxn ang="0">
                    <a:pos x="48" y="167"/>
                  </a:cxn>
                  <a:cxn ang="0">
                    <a:pos x="36" y="159"/>
                  </a:cxn>
                  <a:cxn ang="0">
                    <a:pos x="27" y="149"/>
                  </a:cxn>
                  <a:cxn ang="0">
                    <a:pos x="17" y="140"/>
                  </a:cxn>
                  <a:cxn ang="0">
                    <a:pos x="10" y="128"/>
                  </a:cxn>
                  <a:cxn ang="0">
                    <a:pos x="4" y="115"/>
                  </a:cxn>
                  <a:cxn ang="0">
                    <a:pos x="2" y="101"/>
                  </a:cxn>
                  <a:cxn ang="0">
                    <a:pos x="0" y="88"/>
                  </a:cxn>
                  <a:cxn ang="0">
                    <a:pos x="2" y="73"/>
                  </a:cxn>
                  <a:cxn ang="0">
                    <a:pos x="4" y="59"/>
                  </a:cxn>
                  <a:cxn ang="0">
                    <a:pos x="10" y="48"/>
                  </a:cxn>
                  <a:cxn ang="0">
                    <a:pos x="17" y="36"/>
                  </a:cxn>
                  <a:cxn ang="0">
                    <a:pos x="27" y="25"/>
                  </a:cxn>
                  <a:cxn ang="0">
                    <a:pos x="36" y="17"/>
                  </a:cxn>
                  <a:cxn ang="0">
                    <a:pos x="48" y="10"/>
                  </a:cxn>
                  <a:cxn ang="0">
                    <a:pos x="59" y="4"/>
                  </a:cxn>
                  <a:cxn ang="0">
                    <a:pos x="75" y="2"/>
                  </a:cxn>
                  <a:cxn ang="0">
                    <a:pos x="88" y="0"/>
                  </a:cxn>
                  <a:cxn ang="0">
                    <a:pos x="498" y="0"/>
                  </a:cxn>
                  <a:cxn ang="0">
                    <a:pos x="514" y="2"/>
                  </a:cxn>
                  <a:cxn ang="0">
                    <a:pos x="527" y="4"/>
                  </a:cxn>
                  <a:cxn ang="0">
                    <a:pos x="538" y="10"/>
                  </a:cxn>
                  <a:cxn ang="0">
                    <a:pos x="550" y="17"/>
                  </a:cxn>
                  <a:cxn ang="0">
                    <a:pos x="561" y="25"/>
                  </a:cxn>
                  <a:cxn ang="0">
                    <a:pos x="569" y="36"/>
                  </a:cxn>
                  <a:cxn ang="0">
                    <a:pos x="577" y="48"/>
                  </a:cxn>
                  <a:cxn ang="0">
                    <a:pos x="583" y="59"/>
                  </a:cxn>
                  <a:cxn ang="0">
                    <a:pos x="584" y="73"/>
                  </a:cxn>
                  <a:cxn ang="0">
                    <a:pos x="586" y="88"/>
                  </a:cxn>
                  <a:cxn ang="0">
                    <a:pos x="584" y="101"/>
                  </a:cxn>
                  <a:cxn ang="0">
                    <a:pos x="583" y="115"/>
                  </a:cxn>
                  <a:cxn ang="0">
                    <a:pos x="577" y="128"/>
                  </a:cxn>
                  <a:cxn ang="0">
                    <a:pos x="569" y="140"/>
                  </a:cxn>
                  <a:cxn ang="0">
                    <a:pos x="561" y="149"/>
                  </a:cxn>
                  <a:cxn ang="0">
                    <a:pos x="550" y="159"/>
                  </a:cxn>
                  <a:cxn ang="0">
                    <a:pos x="538" y="167"/>
                  </a:cxn>
                  <a:cxn ang="0">
                    <a:pos x="527" y="170"/>
                  </a:cxn>
                  <a:cxn ang="0">
                    <a:pos x="514" y="174"/>
                  </a:cxn>
                  <a:cxn ang="0">
                    <a:pos x="498" y="176"/>
                  </a:cxn>
                  <a:cxn ang="0">
                    <a:pos x="88" y="176"/>
                  </a:cxn>
                  <a:cxn ang="0">
                    <a:pos x="88" y="176"/>
                  </a:cxn>
                </a:cxnLst>
                <a:rect l="0" t="0" r="r" b="b"/>
                <a:pathLst>
                  <a:path w="586" h="176">
                    <a:moveTo>
                      <a:pt x="88" y="174"/>
                    </a:moveTo>
                    <a:lnTo>
                      <a:pt x="75" y="174"/>
                    </a:lnTo>
                    <a:lnTo>
                      <a:pt x="59" y="170"/>
                    </a:lnTo>
                    <a:lnTo>
                      <a:pt x="48" y="167"/>
                    </a:lnTo>
                    <a:lnTo>
                      <a:pt x="36" y="159"/>
                    </a:lnTo>
                    <a:lnTo>
                      <a:pt x="27" y="149"/>
                    </a:lnTo>
                    <a:lnTo>
                      <a:pt x="17" y="140"/>
                    </a:lnTo>
                    <a:lnTo>
                      <a:pt x="10" y="128"/>
                    </a:lnTo>
                    <a:lnTo>
                      <a:pt x="4" y="115"/>
                    </a:lnTo>
                    <a:lnTo>
                      <a:pt x="2" y="101"/>
                    </a:lnTo>
                    <a:lnTo>
                      <a:pt x="0" y="88"/>
                    </a:lnTo>
                    <a:lnTo>
                      <a:pt x="2" y="73"/>
                    </a:lnTo>
                    <a:lnTo>
                      <a:pt x="4" y="59"/>
                    </a:lnTo>
                    <a:lnTo>
                      <a:pt x="10" y="48"/>
                    </a:lnTo>
                    <a:lnTo>
                      <a:pt x="17" y="36"/>
                    </a:lnTo>
                    <a:lnTo>
                      <a:pt x="27" y="25"/>
                    </a:lnTo>
                    <a:lnTo>
                      <a:pt x="36" y="17"/>
                    </a:lnTo>
                    <a:lnTo>
                      <a:pt x="48" y="10"/>
                    </a:lnTo>
                    <a:lnTo>
                      <a:pt x="59" y="4"/>
                    </a:lnTo>
                    <a:lnTo>
                      <a:pt x="75" y="2"/>
                    </a:lnTo>
                    <a:lnTo>
                      <a:pt x="88" y="0"/>
                    </a:lnTo>
                    <a:lnTo>
                      <a:pt x="498" y="0"/>
                    </a:lnTo>
                    <a:lnTo>
                      <a:pt x="514" y="2"/>
                    </a:lnTo>
                    <a:lnTo>
                      <a:pt x="527" y="4"/>
                    </a:lnTo>
                    <a:lnTo>
                      <a:pt x="538" y="10"/>
                    </a:lnTo>
                    <a:lnTo>
                      <a:pt x="550" y="17"/>
                    </a:lnTo>
                    <a:lnTo>
                      <a:pt x="561" y="25"/>
                    </a:lnTo>
                    <a:lnTo>
                      <a:pt x="569" y="36"/>
                    </a:lnTo>
                    <a:lnTo>
                      <a:pt x="577" y="48"/>
                    </a:lnTo>
                    <a:lnTo>
                      <a:pt x="583" y="59"/>
                    </a:lnTo>
                    <a:lnTo>
                      <a:pt x="584" y="73"/>
                    </a:lnTo>
                    <a:lnTo>
                      <a:pt x="586" y="88"/>
                    </a:lnTo>
                    <a:lnTo>
                      <a:pt x="584" y="101"/>
                    </a:lnTo>
                    <a:lnTo>
                      <a:pt x="583" y="115"/>
                    </a:lnTo>
                    <a:lnTo>
                      <a:pt x="577" y="128"/>
                    </a:lnTo>
                    <a:lnTo>
                      <a:pt x="569" y="140"/>
                    </a:lnTo>
                    <a:lnTo>
                      <a:pt x="561" y="149"/>
                    </a:lnTo>
                    <a:lnTo>
                      <a:pt x="550" y="159"/>
                    </a:lnTo>
                    <a:lnTo>
                      <a:pt x="538" y="167"/>
                    </a:lnTo>
                    <a:lnTo>
                      <a:pt x="527" y="170"/>
                    </a:lnTo>
                    <a:lnTo>
                      <a:pt x="514" y="174"/>
                    </a:lnTo>
                    <a:lnTo>
                      <a:pt x="498" y="176"/>
                    </a:lnTo>
                    <a:lnTo>
                      <a:pt x="88" y="176"/>
                    </a:lnTo>
                    <a:lnTo>
                      <a:pt x="88" y="17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5342" name="Rectangle 174"/>
              <p:cNvSpPr>
                <a:spLocks noChangeAspect="1" noChangeArrowheads="1"/>
              </p:cNvSpPr>
              <p:nvPr/>
            </p:nvSpPr>
            <p:spPr bwMode="auto">
              <a:xfrm>
                <a:off x="3414" y="3110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4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43" name="Rectangle 175"/>
              <p:cNvSpPr>
                <a:spLocks noChangeAspect="1" noChangeArrowheads="1"/>
              </p:cNvSpPr>
              <p:nvPr/>
            </p:nvSpPr>
            <p:spPr bwMode="auto">
              <a:xfrm>
                <a:off x="3452" y="3110"/>
                <a:ext cx="1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-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44" name="Rectangle 176"/>
              <p:cNvSpPr>
                <a:spLocks noChangeAspect="1" noChangeArrowheads="1"/>
              </p:cNvSpPr>
              <p:nvPr/>
            </p:nvSpPr>
            <p:spPr bwMode="auto">
              <a:xfrm>
                <a:off x="3477" y="3110"/>
                <a:ext cx="1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45" name="Rectangle 177"/>
              <p:cNvSpPr>
                <a:spLocks noChangeAspect="1" noChangeArrowheads="1"/>
              </p:cNvSpPr>
              <p:nvPr/>
            </p:nvSpPr>
            <p:spPr bwMode="auto">
              <a:xfrm>
                <a:off x="3495" y="3110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o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46" name="Rectangle 178"/>
              <p:cNvSpPr>
                <a:spLocks noChangeAspect="1" noChangeArrowheads="1"/>
              </p:cNvSpPr>
              <p:nvPr/>
            </p:nvSpPr>
            <p:spPr bwMode="auto">
              <a:xfrm>
                <a:off x="3533" y="3110"/>
                <a:ext cx="17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-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47" name="Rectangle 179"/>
              <p:cNvSpPr>
                <a:spLocks noChangeAspect="1" noChangeArrowheads="1"/>
              </p:cNvSpPr>
              <p:nvPr/>
            </p:nvSpPr>
            <p:spPr bwMode="auto">
              <a:xfrm>
                <a:off x="3558" y="3110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1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48" name="Rectangle 180"/>
              <p:cNvSpPr>
                <a:spLocks noChangeAspect="1" noChangeArrowheads="1"/>
              </p:cNvSpPr>
              <p:nvPr/>
            </p:nvSpPr>
            <p:spPr bwMode="auto">
              <a:xfrm>
                <a:off x="3594" y="3110"/>
                <a:ext cx="1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 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49" name="Rectangle 181"/>
              <p:cNvSpPr>
                <a:spLocks noChangeAspect="1" noChangeArrowheads="1"/>
              </p:cNvSpPr>
              <p:nvPr/>
            </p:nvSpPr>
            <p:spPr bwMode="auto">
              <a:xfrm>
                <a:off x="3611" y="3110"/>
                <a:ext cx="44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m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0" name="Rectangle 182"/>
              <p:cNvSpPr>
                <a:spLocks noChangeAspect="1" noChangeArrowheads="1"/>
              </p:cNvSpPr>
              <p:nvPr/>
            </p:nvSpPr>
            <p:spPr bwMode="auto">
              <a:xfrm>
                <a:off x="3665" y="3110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u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1" name="Rectangle 183"/>
              <p:cNvSpPr>
                <a:spLocks noChangeAspect="1" noChangeArrowheads="1"/>
              </p:cNvSpPr>
              <p:nvPr/>
            </p:nvSpPr>
            <p:spPr bwMode="auto">
              <a:xfrm>
                <a:off x="3700" y="3110"/>
                <a:ext cx="12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l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2" name="Rectangle 184"/>
              <p:cNvSpPr>
                <a:spLocks noChangeAspect="1" noChangeArrowheads="1"/>
              </p:cNvSpPr>
              <p:nvPr/>
            </p:nvSpPr>
            <p:spPr bwMode="auto">
              <a:xfrm>
                <a:off x="3715" y="3110"/>
                <a:ext cx="15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t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3" name="Rectangle 185"/>
              <p:cNvSpPr>
                <a:spLocks noChangeAspect="1" noChangeArrowheads="1"/>
              </p:cNvSpPr>
              <p:nvPr/>
            </p:nvSpPr>
            <p:spPr bwMode="auto">
              <a:xfrm>
                <a:off x="3732" y="3110"/>
                <a:ext cx="11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i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4" name="Rectangle 186"/>
              <p:cNvSpPr>
                <a:spLocks noChangeAspect="1" noChangeArrowheads="1"/>
              </p:cNvSpPr>
              <p:nvPr/>
            </p:nvSpPr>
            <p:spPr bwMode="auto">
              <a:xfrm>
                <a:off x="3746" y="3110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p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5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3782" y="3110"/>
                <a:ext cx="11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l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6" name="Rectangle 188"/>
              <p:cNvSpPr>
                <a:spLocks noChangeAspect="1" noChangeArrowheads="1"/>
              </p:cNvSpPr>
              <p:nvPr/>
            </p:nvSpPr>
            <p:spPr bwMode="auto">
              <a:xfrm>
                <a:off x="3795" y="3110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e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7" name="Rectangle 189"/>
              <p:cNvSpPr>
                <a:spLocks noChangeAspect="1" noChangeArrowheads="1"/>
              </p:cNvSpPr>
              <p:nvPr/>
            </p:nvSpPr>
            <p:spPr bwMode="auto">
              <a:xfrm>
                <a:off x="3832" y="3110"/>
                <a:ext cx="26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x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8" name="Rectangle 190"/>
              <p:cNvSpPr>
                <a:spLocks noChangeAspect="1" noChangeArrowheads="1"/>
              </p:cNvSpPr>
              <p:nvPr/>
            </p:nvSpPr>
            <p:spPr bwMode="auto">
              <a:xfrm>
                <a:off x="3862" y="3110"/>
                <a:ext cx="30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o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5359" name="Rectangle 191"/>
              <p:cNvSpPr>
                <a:spLocks noChangeAspect="1" noChangeArrowheads="1"/>
              </p:cNvSpPr>
              <p:nvPr/>
            </p:nvSpPr>
            <p:spPr bwMode="auto">
              <a:xfrm>
                <a:off x="3899" y="3110"/>
                <a:ext cx="1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TW" sz="800" b="0">
                    <a:solidFill>
                      <a:srgbClr val="000000"/>
                    </a:solidFill>
                    <a:latin typeface="Arial" pitchFamily="34" charset="0"/>
                    <a:ea typeface="PMingLiU" pitchFamily="18" charset="-120"/>
                  </a:rPr>
                  <a:t>r</a:t>
                </a:r>
                <a:endParaRPr lang="en-US" altLang="zh-TW" sz="2000">
                  <a:ea typeface="PMingLiU" pitchFamily="18" charset="-120"/>
                </a:endParaRPr>
              </a:p>
            </p:txBody>
          </p:sp>
          <p:sp>
            <p:nvSpPr>
              <p:cNvPr id="2347200" name="Freeform 192"/>
              <p:cNvSpPr>
                <a:spLocks noChangeAspect="1"/>
              </p:cNvSpPr>
              <p:nvPr/>
            </p:nvSpPr>
            <p:spPr bwMode="auto">
              <a:xfrm>
                <a:off x="2594" y="2752"/>
                <a:ext cx="659" cy="340"/>
              </a:xfrm>
              <a:custGeom>
                <a:avLst/>
                <a:gdLst/>
                <a:ahLst/>
                <a:cxnLst>
                  <a:cxn ang="0">
                    <a:pos x="659" y="0"/>
                  </a:cxn>
                  <a:cxn ang="0">
                    <a:pos x="659" y="60"/>
                  </a:cxn>
                  <a:cxn ang="0">
                    <a:pos x="0" y="60"/>
                  </a:cxn>
                  <a:cxn ang="0">
                    <a:pos x="0" y="340"/>
                  </a:cxn>
                </a:cxnLst>
                <a:rect l="0" t="0" r="r" b="b"/>
                <a:pathLst>
                  <a:path w="659" h="340">
                    <a:moveTo>
                      <a:pt x="659" y="0"/>
                    </a:moveTo>
                    <a:lnTo>
                      <a:pt x="659" y="60"/>
                    </a:lnTo>
                    <a:lnTo>
                      <a:pt x="0" y="60"/>
                    </a:lnTo>
                    <a:lnTo>
                      <a:pt x="0" y="34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01" name="Line 193"/>
              <p:cNvSpPr>
                <a:spLocks noChangeAspect="1" noChangeShapeType="1"/>
              </p:cNvSpPr>
              <p:nvPr/>
            </p:nvSpPr>
            <p:spPr bwMode="auto">
              <a:xfrm>
                <a:off x="2563" y="2757"/>
                <a:ext cx="1" cy="3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47202" name="Freeform 194"/>
              <p:cNvSpPr>
                <a:spLocks noChangeAspect="1"/>
              </p:cNvSpPr>
              <p:nvPr/>
            </p:nvSpPr>
            <p:spPr bwMode="auto">
              <a:xfrm>
                <a:off x="2623" y="2752"/>
                <a:ext cx="1301" cy="332"/>
              </a:xfrm>
              <a:custGeom>
                <a:avLst/>
                <a:gdLst/>
                <a:ahLst/>
                <a:cxnLst>
                  <a:cxn ang="0">
                    <a:pos x="1301" y="0"/>
                  </a:cxn>
                  <a:cxn ang="0">
                    <a:pos x="1301" y="89"/>
                  </a:cxn>
                  <a:cxn ang="0">
                    <a:pos x="0" y="89"/>
                  </a:cxn>
                  <a:cxn ang="0">
                    <a:pos x="0" y="332"/>
                  </a:cxn>
                </a:cxnLst>
                <a:rect l="0" t="0" r="r" b="b"/>
                <a:pathLst>
                  <a:path w="1301" h="332">
                    <a:moveTo>
                      <a:pt x="1301" y="0"/>
                    </a:moveTo>
                    <a:lnTo>
                      <a:pt x="1301" y="89"/>
                    </a:lnTo>
                    <a:lnTo>
                      <a:pt x="0" y="89"/>
                    </a:lnTo>
                    <a:lnTo>
                      <a:pt x="0" y="33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03" name="Freeform 195"/>
              <p:cNvSpPr>
                <a:spLocks noChangeAspect="1"/>
              </p:cNvSpPr>
              <p:nvPr/>
            </p:nvSpPr>
            <p:spPr bwMode="auto">
              <a:xfrm>
                <a:off x="1845" y="2752"/>
                <a:ext cx="690" cy="3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77"/>
                  </a:cxn>
                  <a:cxn ang="0">
                    <a:pos x="690" y="177"/>
                  </a:cxn>
                  <a:cxn ang="0">
                    <a:pos x="690" y="332"/>
                  </a:cxn>
                </a:cxnLst>
                <a:rect l="0" t="0" r="r" b="b"/>
                <a:pathLst>
                  <a:path w="690" h="332">
                    <a:moveTo>
                      <a:pt x="0" y="0"/>
                    </a:moveTo>
                    <a:lnTo>
                      <a:pt x="2" y="177"/>
                    </a:lnTo>
                    <a:lnTo>
                      <a:pt x="690" y="177"/>
                    </a:lnTo>
                    <a:lnTo>
                      <a:pt x="690" y="332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04" name="Freeform 196"/>
              <p:cNvSpPr>
                <a:spLocks noChangeAspect="1"/>
              </p:cNvSpPr>
              <p:nvPr/>
            </p:nvSpPr>
            <p:spPr bwMode="auto">
              <a:xfrm>
                <a:off x="2623" y="2901"/>
                <a:ext cx="757" cy="205"/>
              </a:xfrm>
              <a:custGeom>
                <a:avLst/>
                <a:gdLst/>
                <a:ahLst/>
                <a:cxnLst>
                  <a:cxn ang="0">
                    <a:pos x="757" y="203"/>
                  </a:cxn>
                  <a:cxn ang="0">
                    <a:pos x="498" y="205"/>
                  </a:cxn>
                  <a:cxn ang="0">
                    <a:pos x="498" y="0"/>
                  </a:cxn>
                  <a:cxn ang="0">
                    <a:pos x="0" y="0"/>
                  </a:cxn>
                </a:cxnLst>
                <a:rect l="0" t="0" r="r" b="b"/>
                <a:pathLst>
                  <a:path w="757" h="205">
                    <a:moveTo>
                      <a:pt x="757" y="203"/>
                    </a:moveTo>
                    <a:lnTo>
                      <a:pt x="498" y="205"/>
                    </a:lnTo>
                    <a:lnTo>
                      <a:pt x="498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05" name="Freeform 197"/>
              <p:cNvSpPr>
                <a:spLocks noChangeAspect="1"/>
              </p:cNvSpPr>
              <p:nvPr/>
            </p:nvSpPr>
            <p:spPr bwMode="auto">
              <a:xfrm>
                <a:off x="2609" y="2886"/>
                <a:ext cx="29" cy="27"/>
              </a:xfrm>
              <a:custGeom>
                <a:avLst/>
                <a:gdLst/>
                <a:ahLst/>
                <a:cxnLst>
                  <a:cxn ang="0">
                    <a:pos x="14" y="28"/>
                  </a:cxn>
                  <a:cxn ang="0">
                    <a:pos x="18" y="28"/>
                  </a:cxn>
                  <a:cxn ang="0">
                    <a:pos x="20" y="28"/>
                  </a:cxn>
                  <a:cxn ang="0">
                    <a:pos x="21" y="28"/>
                  </a:cxn>
                  <a:cxn ang="0">
                    <a:pos x="23" y="26"/>
                  </a:cxn>
                  <a:cxn ang="0">
                    <a:pos x="25" y="25"/>
                  </a:cxn>
                  <a:cxn ang="0">
                    <a:pos x="27" y="23"/>
                  </a:cxn>
                  <a:cxn ang="0">
                    <a:pos x="27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5"/>
                  </a:cxn>
                  <a:cxn ang="0">
                    <a:pos x="29" y="13"/>
                  </a:cxn>
                  <a:cxn ang="0">
                    <a:pos x="29" y="9"/>
                  </a:cxn>
                  <a:cxn ang="0">
                    <a:pos x="27" y="7"/>
                  </a:cxn>
                  <a:cxn ang="0">
                    <a:pos x="27" y="5"/>
                  </a:cxn>
                  <a:cxn ang="0">
                    <a:pos x="25" y="4"/>
                  </a:cxn>
                  <a:cxn ang="0">
                    <a:pos x="23" y="4"/>
                  </a:cxn>
                  <a:cxn ang="0">
                    <a:pos x="21" y="2"/>
                  </a:cxn>
                  <a:cxn ang="0">
                    <a:pos x="20" y="2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0" y="2"/>
                  </a:cxn>
                  <a:cxn ang="0">
                    <a:pos x="8" y="2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2" y="5"/>
                  </a:cxn>
                  <a:cxn ang="0">
                    <a:pos x="2" y="7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6" y="26"/>
                  </a:cxn>
                  <a:cxn ang="0">
                    <a:pos x="8" y="28"/>
                  </a:cxn>
                  <a:cxn ang="0">
                    <a:pos x="10" y="28"/>
                  </a:cxn>
                  <a:cxn ang="0">
                    <a:pos x="12" y="28"/>
                  </a:cxn>
                  <a:cxn ang="0">
                    <a:pos x="14" y="28"/>
                  </a:cxn>
                  <a:cxn ang="0">
                    <a:pos x="14" y="28"/>
                  </a:cxn>
                </a:cxnLst>
                <a:rect l="0" t="0" r="r" b="b"/>
                <a:pathLst>
                  <a:path w="29" h="28">
                    <a:moveTo>
                      <a:pt x="14" y="28"/>
                    </a:moveTo>
                    <a:lnTo>
                      <a:pt x="18" y="28"/>
                    </a:lnTo>
                    <a:lnTo>
                      <a:pt x="20" y="28"/>
                    </a:lnTo>
                    <a:lnTo>
                      <a:pt x="21" y="28"/>
                    </a:lnTo>
                    <a:lnTo>
                      <a:pt x="23" y="26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6"/>
                    </a:lnTo>
                    <a:lnTo>
                      <a:pt x="8" y="28"/>
                    </a:lnTo>
                    <a:lnTo>
                      <a:pt x="10" y="28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06" name="Freeform 198"/>
              <p:cNvSpPr>
                <a:spLocks noChangeAspect="1"/>
              </p:cNvSpPr>
              <p:nvPr/>
            </p:nvSpPr>
            <p:spPr bwMode="auto">
              <a:xfrm>
                <a:off x="2594" y="2929"/>
                <a:ext cx="776" cy="206"/>
              </a:xfrm>
              <a:custGeom>
                <a:avLst/>
                <a:gdLst/>
                <a:ahLst/>
                <a:cxnLst>
                  <a:cxn ang="0">
                    <a:pos x="776" y="205"/>
                  </a:cxn>
                  <a:cxn ang="0">
                    <a:pos x="498" y="205"/>
                  </a:cxn>
                  <a:cxn ang="0">
                    <a:pos x="498" y="0"/>
                  </a:cxn>
                  <a:cxn ang="0">
                    <a:pos x="0" y="0"/>
                  </a:cxn>
                </a:cxnLst>
                <a:rect l="0" t="0" r="r" b="b"/>
                <a:pathLst>
                  <a:path w="776" h="205">
                    <a:moveTo>
                      <a:pt x="776" y="205"/>
                    </a:moveTo>
                    <a:lnTo>
                      <a:pt x="498" y="205"/>
                    </a:lnTo>
                    <a:lnTo>
                      <a:pt x="498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07" name="Freeform 199"/>
              <p:cNvSpPr>
                <a:spLocks noChangeAspect="1"/>
              </p:cNvSpPr>
              <p:nvPr/>
            </p:nvSpPr>
            <p:spPr bwMode="auto">
              <a:xfrm>
                <a:off x="2579" y="2913"/>
                <a:ext cx="30" cy="31"/>
              </a:xfrm>
              <a:custGeom>
                <a:avLst/>
                <a:gdLst/>
                <a:ahLst/>
                <a:cxnLst>
                  <a:cxn ang="0">
                    <a:pos x="15" y="29"/>
                  </a:cxn>
                  <a:cxn ang="0">
                    <a:pos x="17" y="31"/>
                  </a:cxn>
                  <a:cxn ang="0">
                    <a:pos x="19" y="29"/>
                  </a:cxn>
                  <a:cxn ang="0">
                    <a:pos x="23" y="29"/>
                  </a:cxn>
                  <a:cxn ang="0">
                    <a:pos x="25" y="27"/>
                  </a:cxn>
                  <a:cxn ang="0">
                    <a:pos x="25" y="25"/>
                  </a:cxn>
                  <a:cxn ang="0">
                    <a:pos x="27" y="25"/>
                  </a:cxn>
                  <a:cxn ang="0">
                    <a:pos x="28" y="23"/>
                  </a:cxn>
                  <a:cxn ang="0">
                    <a:pos x="28" y="21"/>
                  </a:cxn>
                  <a:cxn ang="0">
                    <a:pos x="30" y="18"/>
                  </a:cxn>
                  <a:cxn ang="0">
                    <a:pos x="30" y="16"/>
                  </a:cxn>
                  <a:cxn ang="0">
                    <a:pos x="30" y="14"/>
                  </a:cxn>
                  <a:cxn ang="0">
                    <a:pos x="28" y="12"/>
                  </a:cxn>
                  <a:cxn ang="0">
                    <a:pos x="28" y="10"/>
                  </a:cxn>
                  <a:cxn ang="0">
                    <a:pos x="27" y="8"/>
                  </a:cxn>
                  <a:cxn ang="0">
                    <a:pos x="25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19" y="2"/>
                  </a:cxn>
                  <a:cxn ang="0">
                    <a:pos x="17" y="2"/>
                  </a:cxn>
                  <a:cxn ang="0">
                    <a:pos x="15" y="0"/>
                  </a:cxn>
                  <a:cxn ang="0">
                    <a:pos x="13" y="2"/>
                  </a:cxn>
                  <a:cxn ang="0">
                    <a:pos x="11" y="2"/>
                  </a:cxn>
                  <a:cxn ang="0">
                    <a:pos x="9" y="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2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5" y="25"/>
                  </a:cxn>
                  <a:cxn ang="0">
                    <a:pos x="7" y="27"/>
                  </a:cxn>
                  <a:cxn ang="0">
                    <a:pos x="9" y="29"/>
                  </a:cxn>
                  <a:cxn ang="0">
                    <a:pos x="11" y="29"/>
                  </a:cxn>
                  <a:cxn ang="0">
                    <a:pos x="13" y="31"/>
                  </a:cxn>
                  <a:cxn ang="0">
                    <a:pos x="15" y="31"/>
                  </a:cxn>
                  <a:cxn ang="0">
                    <a:pos x="15" y="31"/>
                  </a:cxn>
                  <a:cxn ang="0">
                    <a:pos x="15" y="29"/>
                  </a:cxn>
                </a:cxnLst>
                <a:rect l="0" t="0" r="r" b="b"/>
                <a:pathLst>
                  <a:path w="30" h="31">
                    <a:moveTo>
                      <a:pt x="15" y="29"/>
                    </a:moveTo>
                    <a:lnTo>
                      <a:pt x="17" y="31"/>
                    </a:lnTo>
                    <a:lnTo>
                      <a:pt x="19" y="29"/>
                    </a:lnTo>
                    <a:lnTo>
                      <a:pt x="23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8" y="23"/>
                    </a:lnTo>
                    <a:lnTo>
                      <a:pt x="28" y="21"/>
                    </a:lnTo>
                    <a:lnTo>
                      <a:pt x="30" y="18"/>
                    </a:lnTo>
                    <a:lnTo>
                      <a:pt x="30" y="16"/>
                    </a:lnTo>
                    <a:lnTo>
                      <a:pt x="30" y="14"/>
                    </a:lnTo>
                    <a:lnTo>
                      <a:pt x="28" y="12"/>
                    </a:lnTo>
                    <a:lnTo>
                      <a:pt x="28" y="10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5" y="0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4"/>
                    </a:lnTo>
                    <a:lnTo>
                      <a:pt x="5" y="6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5" y="25"/>
                    </a:lnTo>
                    <a:lnTo>
                      <a:pt x="7" y="27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3" y="31"/>
                    </a:lnTo>
                    <a:lnTo>
                      <a:pt x="15" y="31"/>
                    </a:lnTo>
                    <a:lnTo>
                      <a:pt x="15" y="31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08" name="Freeform 200"/>
              <p:cNvSpPr>
                <a:spLocks noChangeAspect="1"/>
              </p:cNvSpPr>
              <p:nvPr/>
            </p:nvSpPr>
            <p:spPr bwMode="auto">
              <a:xfrm>
                <a:off x="2563" y="2957"/>
                <a:ext cx="806" cy="205"/>
              </a:xfrm>
              <a:custGeom>
                <a:avLst/>
                <a:gdLst/>
                <a:ahLst/>
                <a:cxnLst>
                  <a:cxn ang="0">
                    <a:pos x="807" y="205"/>
                  </a:cxn>
                  <a:cxn ang="0">
                    <a:pos x="499" y="205"/>
                  </a:cxn>
                  <a:cxn ang="0">
                    <a:pos x="499" y="0"/>
                  </a:cxn>
                  <a:cxn ang="0">
                    <a:pos x="0" y="0"/>
                  </a:cxn>
                </a:cxnLst>
                <a:rect l="0" t="0" r="r" b="b"/>
                <a:pathLst>
                  <a:path w="807" h="205">
                    <a:moveTo>
                      <a:pt x="807" y="205"/>
                    </a:moveTo>
                    <a:lnTo>
                      <a:pt x="499" y="205"/>
                    </a:lnTo>
                    <a:lnTo>
                      <a:pt x="499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09" name="Freeform 201"/>
              <p:cNvSpPr>
                <a:spLocks noChangeAspect="1"/>
              </p:cNvSpPr>
              <p:nvPr/>
            </p:nvSpPr>
            <p:spPr bwMode="auto">
              <a:xfrm>
                <a:off x="2550" y="2944"/>
                <a:ext cx="29" cy="29"/>
              </a:xfrm>
              <a:custGeom>
                <a:avLst/>
                <a:gdLst/>
                <a:ahLst/>
                <a:cxnLst>
                  <a:cxn ang="0">
                    <a:pos x="13" y="29"/>
                  </a:cxn>
                  <a:cxn ang="0">
                    <a:pos x="15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5" y="23"/>
                  </a:cxn>
                  <a:cxn ang="0">
                    <a:pos x="27" y="21"/>
                  </a:cxn>
                  <a:cxn ang="0">
                    <a:pos x="29" y="19"/>
                  </a:cxn>
                  <a:cxn ang="0">
                    <a:pos x="29" y="17"/>
                  </a:cxn>
                  <a:cxn ang="0">
                    <a:pos x="29" y="13"/>
                  </a:cxn>
                  <a:cxn ang="0">
                    <a:pos x="29" y="12"/>
                  </a:cxn>
                  <a:cxn ang="0">
                    <a:pos x="29" y="10"/>
                  </a:cxn>
                  <a:cxn ang="0">
                    <a:pos x="27" y="8"/>
                  </a:cxn>
                  <a:cxn ang="0">
                    <a:pos x="25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0" y="13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0" y="21"/>
                  </a:cxn>
                  <a:cxn ang="0">
                    <a:pos x="2" y="23"/>
                  </a:cxn>
                  <a:cxn ang="0">
                    <a:pos x="4" y="25"/>
                  </a:cxn>
                  <a:cxn ang="0">
                    <a:pos x="6" y="27"/>
                  </a:cxn>
                  <a:cxn ang="0">
                    <a:pos x="8" y="27"/>
                  </a:cxn>
                  <a:cxn ang="0">
                    <a:pos x="10" y="29"/>
                  </a:cxn>
                  <a:cxn ang="0">
                    <a:pos x="11" y="29"/>
                  </a:cxn>
                  <a:cxn ang="0">
                    <a:pos x="13" y="29"/>
                  </a:cxn>
                  <a:cxn ang="0">
                    <a:pos x="13" y="29"/>
                  </a:cxn>
                </a:cxnLst>
                <a:rect l="0" t="0" r="r" b="b"/>
                <a:pathLst>
                  <a:path w="29" h="29">
                    <a:moveTo>
                      <a:pt x="13" y="29"/>
                    </a:moveTo>
                    <a:lnTo>
                      <a:pt x="15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3"/>
                    </a:lnTo>
                    <a:lnTo>
                      <a:pt x="29" y="12"/>
                    </a:lnTo>
                    <a:lnTo>
                      <a:pt x="29" y="10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2" y="23"/>
                    </a:lnTo>
                    <a:lnTo>
                      <a:pt x="4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9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3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10" name="Freeform 202"/>
              <p:cNvSpPr>
                <a:spLocks noChangeAspect="1"/>
              </p:cNvSpPr>
              <p:nvPr/>
            </p:nvSpPr>
            <p:spPr bwMode="auto">
              <a:xfrm>
                <a:off x="2535" y="2988"/>
                <a:ext cx="845" cy="206"/>
              </a:xfrm>
              <a:custGeom>
                <a:avLst/>
                <a:gdLst/>
                <a:ahLst/>
                <a:cxnLst>
                  <a:cxn ang="0">
                    <a:pos x="845" y="203"/>
                  </a:cxn>
                  <a:cxn ang="0">
                    <a:pos x="498" y="205"/>
                  </a:cxn>
                  <a:cxn ang="0">
                    <a:pos x="498" y="0"/>
                  </a:cxn>
                  <a:cxn ang="0">
                    <a:pos x="0" y="0"/>
                  </a:cxn>
                </a:cxnLst>
                <a:rect l="0" t="0" r="r" b="b"/>
                <a:pathLst>
                  <a:path w="845" h="205">
                    <a:moveTo>
                      <a:pt x="845" y="203"/>
                    </a:moveTo>
                    <a:lnTo>
                      <a:pt x="498" y="205"/>
                    </a:lnTo>
                    <a:lnTo>
                      <a:pt x="498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11" name="Freeform 203"/>
              <p:cNvSpPr>
                <a:spLocks noChangeAspect="1"/>
              </p:cNvSpPr>
              <p:nvPr/>
            </p:nvSpPr>
            <p:spPr bwMode="auto">
              <a:xfrm>
                <a:off x="2519" y="2973"/>
                <a:ext cx="31" cy="29"/>
              </a:xfrm>
              <a:custGeom>
                <a:avLst/>
                <a:gdLst/>
                <a:ahLst/>
                <a:cxnLst>
                  <a:cxn ang="0">
                    <a:pos x="16" y="29"/>
                  </a:cxn>
                  <a:cxn ang="0">
                    <a:pos x="18" y="29"/>
                  </a:cxn>
                  <a:cxn ang="0">
                    <a:pos x="19" y="29"/>
                  </a:cxn>
                  <a:cxn ang="0">
                    <a:pos x="21" y="27"/>
                  </a:cxn>
                  <a:cxn ang="0">
                    <a:pos x="23" y="27"/>
                  </a:cxn>
                  <a:cxn ang="0">
                    <a:pos x="25" y="25"/>
                  </a:cxn>
                  <a:cxn ang="0">
                    <a:pos x="27" y="23"/>
                  </a:cxn>
                  <a:cxn ang="0">
                    <a:pos x="29" y="21"/>
                  </a:cxn>
                  <a:cxn ang="0">
                    <a:pos x="29" y="19"/>
                  </a:cxn>
                  <a:cxn ang="0">
                    <a:pos x="31" y="17"/>
                  </a:cxn>
                  <a:cxn ang="0">
                    <a:pos x="31" y="15"/>
                  </a:cxn>
                  <a:cxn ang="0">
                    <a:pos x="31" y="11"/>
                  </a:cxn>
                  <a:cxn ang="0">
                    <a:pos x="29" y="9"/>
                  </a:cxn>
                  <a:cxn ang="0">
                    <a:pos x="29" y="7"/>
                  </a:cxn>
                  <a:cxn ang="0">
                    <a:pos x="27" y="6"/>
                  </a:cxn>
                  <a:cxn ang="0">
                    <a:pos x="25" y="4"/>
                  </a:cxn>
                  <a:cxn ang="0">
                    <a:pos x="23" y="4"/>
                  </a:cxn>
                  <a:cxn ang="0">
                    <a:pos x="21" y="2"/>
                  </a:cxn>
                  <a:cxn ang="0">
                    <a:pos x="19" y="0"/>
                  </a:cxn>
                  <a:cxn ang="0">
                    <a:pos x="18" y="0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9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6" y="25"/>
                  </a:cxn>
                  <a:cxn ang="0">
                    <a:pos x="6" y="27"/>
                  </a:cxn>
                  <a:cxn ang="0">
                    <a:pos x="8" y="27"/>
                  </a:cxn>
                  <a:cxn ang="0">
                    <a:pos x="12" y="29"/>
                  </a:cxn>
                  <a:cxn ang="0">
                    <a:pos x="14" y="29"/>
                  </a:cxn>
                  <a:cxn ang="0">
                    <a:pos x="16" y="29"/>
                  </a:cxn>
                  <a:cxn ang="0">
                    <a:pos x="16" y="29"/>
                  </a:cxn>
                </a:cxnLst>
                <a:rect l="0" t="0" r="r" b="b"/>
                <a:pathLst>
                  <a:path w="31" h="29">
                    <a:moveTo>
                      <a:pt x="16" y="29"/>
                    </a:moveTo>
                    <a:lnTo>
                      <a:pt x="18" y="29"/>
                    </a:lnTo>
                    <a:lnTo>
                      <a:pt x="19" y="29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5"/>
                    </a:lnTo>
                    <a:lnTo>
                      <a:pt x="27" y="23"/>
                    </a:lnTo>
                    <a:lnTo>
                      <a:pt x="29" y="21"/>
                    </a:lnTo>
                    <a:lnTo>
                      <a:pt x="29" y="19"/>
                    </a:lnTo>
                    <a:lnTo>
                      <a:pt x="31" y="17"/>
                    </a:lnTo>
                    <a:lnTo>
                      <a:pt x="31" y="15"/>
                    </a:lnTo>
                    <a:lnTo>
                      <a:pt x="31" y="11"/>
                    </a:lnTo>
                    <a:lnTo>
                      <a:pt x="29" y="9"/>
                    </a:lnTo>
                    <a:lnTo>
                      <a:pt x="29" y="7"/>
                    </a:lnTo>
                    <a:lnTo>
                      <a:pt x="27" y="6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6" y="25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6" y="29"/>
                    </a:lnTo>
                    <a:lnTo>
                      <a:pt x="16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  <p:sp>
            <p:nvSpPr>
              <p:cNvPr id="2347212" name="Freeform 204"/>
              <p:cNvSpPr>
                <a:spLocks noChangeAspect="1"/>
              </p:cNvSpPr>
              <p:nvPr/>
            </p:nvSpPr>
            <p:spPr bwMode="auto">
              <a:xfrm>
                <a:off x="2565" y="3339"/>
                <a:ext cx="29" cy="3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0"/>
                  </a:cxn>
                  <a:cxn ang="0">
                    <a:pos x="14" y="30"/>
                  </a:cxn>
                  <a:cxn ang="0">
                    <a:pos x="29" y="0"/>
                  </a:cxn>
                  <a:cxn ang="0">
                    <a:pos x="29" y="0"/>
                  </a:cxn>
                </a:cxnLst>
                <a:rect l="0" t="0" r="r" b="b"/>
                <a:pathLst>
                  <a:path w="29" h="30">
                    <a:moveTo>
                      <a:pt x="29" y="0"/>
                    </a:moveTo>
                    <a:lnTo>
                      <a:pt x="0" y="0"/>
                    </a:lnTo>
                    <a:lnTo>
                      <a:pt x="14" y="30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PMingLiU" pitchFamily="18" charset="-120"/>
                </a:endParaRPr>
              </a:p>
            </p:txBody>
          </p:sp>
        </p:grpSp>
        <p:sp>
          <p:nvSpPr>
            <p:cNvPr id="2347213" name="Line 205"/>
            <p:cNvSpPr>
              <a:spLocks noChangeAspect="1" noChangeShapeType="1"/>
            </p:cNvSpPr>
            <p:nvPr/>
          </p:nvSpPr>
          <p:spPr bwMode="auto">
            <a:xfrm flipV="1">
              <a:off x="2579" y="3237"/>
              <a:ext cx="1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42" name="Rectangle 206"/>
            <p:cNvSpPr>
              <a:spLocks noChangeAspect="1" noChangeArrowheads="1"/>
            </p:cNvSpPr>
            <p:nvPr/>
          </p:nvSpPr>
          <p:spPr bwMode="auto">
            <a:xfrm>
              <a:off x="2540" y="3381"/>
              <a:ext cx="38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H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43" name="Rectangle 207"/>
            <p:cNvSpPr>
              <a:spLocks noChangeAspect="1" noChangeArrowheads="1"/>
            </p:cNvSpPr>
            <p:nvPr/>
          </p:nvSpPr>
          <p:spPr bwMode="auto">
            <a:xfrm>
              <a:off x="2586" y="3381"/>
              <a:ext cx="11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i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44" name="Rectangle 208"/>
            <p:cNvSpPr>
              <a:spLocks noChangeAspect="1" noChangeArrowheads="1"/>
            </p:cNvSpPr>
            <p:nvPr/>
          </p:nvSpPr>
          <p:spPr bwMode="auto">
            <a:xfrm>
              <a:off x="2600" y="3381"/>
              <a:ext cx="1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t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2347217" name="Freeform 209"/>
            <p:cNvSpPr>
              <a:spLocks noChangeAspect="1"/>
            </p:cNvSpPr>
            <p:nvPr/>
          </p:nvSpPr>
          <p:spPr bwMode="auto">
            <a:xfrm>
              <a:off x="3648" y="3339"/>
              <a:ext cx="32" cy="3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0" y="0"/>
                </a:cxn>
                <a:cxn ang="0">
                  <a:pos x="15" y="3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9" y="0"/>
                </a:cxn>
              </a:cxnLst>
              <a:rect l="0" t="0" r="r" b="b"/>
              <a:pathLst>
                <a:path w="31" h="30">
                  <a:moveTo>
                    <a:pt x="29" y="0"/>
                  </a:moveTo>
                  <a:lnTo>
                    <a:pt x="0" y="0"/>
                  </a:lnTo>
                  <a:lnTo>
                    <a:pt x="15" y="3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7218" name="Line 210"/>
            <p:cNvSpPr>
              <a:spLocks noChangeAspect="1" noChangeShapeType="1"/>
            </p:cNvSpPr>
            <p:nvPr/>
          </p:nvSpPr>
          <p:spPr bwMode="auto">
            <a:xfrm flipV="1">
              <a:off x="3663" y="3237"/>
              <a:ext cx="1" cy="1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47" name="Rectangle 211"/>
            <p:cNvSpPr>
              <a:spLocks noChangeAspect="1" noChangeArrowheads="1"/>
            </p:cNvSpPr>
            <p:nvPr/>
          </p:nvSpPr>
          <p:spPr bwMode="auto">
            <a:xfrm>
              <a:off x="3596" y="3381"/>
              <a:ext cx="38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D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48" name="Rectangle 212"/>
            <p:cNvSpPr>
              <a:spLocks noChangeAspect="1" noChangeArrowheads="1"/>
            </p:cNvSpPr>
            <p:nvPr/>
          </p:nvSpPr>
          <p:spPr bwMode="auto">
            <a:xfrm>
              <a:off x="3642" y="3381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a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49" name="Rectangle 213"/>
            <p:cNvSpPr>
              <a:spLocks noChangeAspect="1" noChangeArrowheads="1"/>
            </p:cNvSpPr>
            <p:nvPr/>
          </p:nvSpPr>
          <p:spPr bwMode="auto">
            <a:xfrm>
              <a:off x="3679" y="3381"/>
              <a:ext cx="15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t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0" name="Rectangle 214"/>
            <p:cNvSpPr>
              <a:spLocks noChangeAspect="1" noChangeArrowheads="1"/>
            </p:cNvSpPr>
            <p:nvPr/>
          </p:nvSpPr>
          <p:spPr bwMode="auto">
            <a:xfrm>
              <a:off x="3696" y="3381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a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1" name="Rectangle 215"/>
            <p:cNvSpPr>
              <a:spLocks noChangeAspect="1" noChangeArrowheads="1"/>
            </p:cNvSpPr>
            <p:nvPr/>
          </p:nvSpPr>
          <p:spPr bwMode="auto">
            <a:xfrm>
              <a:off x="3094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2" name="Rectangle 216"/>
            <p:cNvSpPr>
              <a:spLocks noChangeAspect="1" noChangeArrowheads="1"/>
            </p:cNvSpPr>
            <p:nvPr/>
          </p:nvSpPr>
          <p:spPr bwMode="auto">
            <a:xfrm>
              <a:off x="3039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2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3" name="Rectangle 217"/>
            <p:cNvSpPr>
              <a:spLocks noChangeAspect="1" noChangeArrowheads="1"/>
            </p:cNvSpPr>
            <p:nvPr/>
          </p:nvSpPr>
          <p:spPr bwMode="auto">
            <a:xfrm>
              <a:off x="2983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3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4" name="Rectangle 218"/>
            <p:cNvSpPr>
              <a:spLocks noChangeAspect="1" noChangeArrowheads="1"/>
            </p:cNvSpPr>
            <p:nvPr/>
          </p:nvSpPr>
          <p:spPr bwMode="auto">
            <a:xfrm>
              <a:off x="2814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8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5" name="Rectangle 219"/>
            <p:cNvSpPr>
              <a:spLocks noChangeAspect="1" noChangeArrowheads="1"/>
            </p:cNvSpPr>
            <p:nvPr/>
          </p:nvSpPr>
          <p:spPr bwMode="auto">
            <a:xfrm>
              <a:off x="2757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9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6" name="Rectangle 220"/>
            <p:cNvSpPr>
              <a:spLocks noChangeAspect="1" noChangeArrowheads="1"/>
            </p:cNvSpPr>
            <p:nvPr/>
          </p:nvSpPr>
          <p:spPr bwMode="auto">
            <a:xfrm>
              <a:off x="2659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7" name="Rectangle 221"/>
            <p:cNvSpPr>
              <a:spLocks noChangeAspect="1" noChangeArrowheads="1"/>
            </p:cNvSpPr>
            <p:nvPr/>
          </p:nvSpPr>
          <p:spPr bwMode="auto">
            <a:xfrm>
              <a:off x="2694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0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8" name="Rectangle 222"/>
            <p:cNvSpPr>
              <a:spLocks noChangeAspect="1" noChangeArrowheads="1"/>
            </p:cNvSpPr>
            <p:nvPr/>
          </p:nvSpPr>
          <p:spPr bwMode="auto">
            <a:xfrm>
              <a:off x="2561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59" name="Rectangle 223"/>
            <p:cNvSpPr>
              <a:spLocks noChangeAspect="1" noChangeArrowheads="1"/>
            </p:cNvSpPr>
            <p:nvPr/>
          </p:nvSpPr>
          <p:spPr bwMode="auto">
            <a:xfrm>
              <a:off x="2596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60" name="Rectangle 224"/>
            <p:cNvSpPr>
              <a:spLocks noChangeAspect="1" noChangeArrowheads="1"/>
            </p:cNvSpPr>
            <p:nvPr/>
          </p:nvSpPr>
          <p:spPr bwMode="auto">
            <a:xfrm>
              <a:off x="2462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61" name="Rectangle 225"/>
            <p:cNvSpPr>
              <a:spLocks noChangeAspect="1" noChangeArrowheads="1"/>
            </p:cNvSpPr>
            <p:nvPr/>
          </p:nvSpPr>
          <p:spPr bwMode="auto">
            <a:xfrm>
              <a:off x="2498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2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62" name="Rectangle 226"/>
            <p:cNvSpPr>
              <a:spLocks noChangeAspect="1" noChangeArrowheads="1"/>
            </p:cNvSpPr>
            <p:nvPr/>
          </p:nvSpPr>
          <p:spPr bwMode="auto">
            <a:xfrm>
              <a:off x="2264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3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63" name="Rectangle 227"/>
            <p:cNvSpPr>
              <a:spLocks noChangeAspect="1" noChangeArrowheads="1"/>
            </p:cNvSpPr>
            <p:nvPr/>
          </p:nvSpPr>
          <p:spPr bwMode="auto">
            <a:xfrm>
              <a:off x="2301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0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64" name="Rectangle 228"/>
            <p:cNvSpPr>
              <a:spLocks noChangeAspect="1" noChangeArrowheads="1"/>
            </p:cNvSpPr>
            <p:nvPr/>
          </p:nvSpPr>
          <p:spPr bwMode="auto">
            <a:xfrm>
              <a:off x="2165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3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65" name="Rectangle 229"/>
            <p:cNvSpPr>
              <a:spLocks noChangeAspect="1" noChangeArrowheads="1"/>
            </p:cNvSpPr>
            <p:nvPr/>
          </p:nvSpPr>
          <p:spPr bwMode="auto">
            <a:xfrm>
              <a:off x="2199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1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5166" name="Rectangle 230"/>
            <p:cNvSpPr>
              <a:spLocks noChangeAspect="1" noChangeArrowheads="1"/>
            </p:cNvSpPr>
            <p:nvPr/>
          </p:nvSpPr>
          <p:spPr bwMode="auto">
            <a:xfrm>
              <a:off x="3154" y="916"/>
              <a:ext cx="30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zh-TW" sz="800" b="0">
                  <a:solidFill>
                    <a:srgbClr val="000000"/>
                  </a:solidFill>
                  <a:latin typeface="Arial" pitchFamily="34" charset="0"/>
                  <a:ea typeface="PMingLiU" pitchFamily="18" charset="-120"/>
                </a:rPr>
                <a:t>0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2347239" name="Freeform 231"/>
            <p:cNvSpPr>
              <a:spLocks noChangeAspect="1"/>
            </p:cNvSpPr>
            <p:nvPr/>
          </p:nvSpPr>
          <p:spPr bwMode="auto">
            <a:xfrm>
              <a:off x="2914" y="952"/>
              <a:ext cx="12" cy="11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8" y="11"/>
                </a:cxn>
                <a:cxn ang="0">
                  <a:pos x="8" y="11"/>
                </a:cxn>
                <a:cxn ang="0">
                  <a:pos x="10" y="11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2" y="9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lnTo>
                    <a:pt x="8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7240" name="Freeform 232"/>
            <p:cNvSpPr>
              <a:spLocks noChangeAspect="1"/>
            </p:cNvSpPr>
            <p:nvPr/>
          </p:nvSpPr>
          <p:spPr bwMode="auto">
            <a:xfrm>
              <a:off x="2954" y="952"/>
              <a:ext cx="12" cy="11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8" y="11"/>
                </a:cxn>
                <a:cxn ang="0">
                  <a:pos x="8" y="11"/>
                </a:cxn>
                <a:cxn ang="0">
                  <a:pos x="10" y="11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2" y="9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lnTo>
                    <a:pt x="8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7241" name="Freeform 233"/>
            <p:cNvSpPr>
              <a:spLocks noChangeAspect="1"/>
            </p:cNvSpPr>
            <p:nvPr/>
          </p:nvSpPr>
          <p:spPr bwMode="auto">
            <a:xfrm>
              <a:off x="2874" y="952"/>
              <a:ext cx="13" cy="11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9" y="11"/>
                </a:cxn>
                <a:cxn ang="0">
                  <a:pos x="9" y="9"/>
                </a:cxn>
                <a:cxn ang="0">
                  <a:pos x="11" y="9"/>
                </a:cxn>
                <a:cxn ang="0">
                  <a:pos x="11" y="9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4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</a:cxnLst>
              <a:rect l="0" t="0" r="r" b="b"/>
              <a:pathLst>
                <a:path w="13" h="11">
                  <a:moveTo>
                    <a:pt x="6" y="11"/>
                  </a:moveTo>
                  <a:lnTo>
                    <a:pt x="7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7242" name="Freeform 234"/>
            <p:cNvSpPr>
              <a:spLocks noChangeAspect="1"/>
            </p:cNvSpPr>
            <p:nvPr/>
          </p:nvSpPr>
          <p:spPr bwMode="auto">
            <a:xfrm>
              <a:off x="2402" y="952"/>
              <a:ext cx="12" cy="11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6" y="11"/>
                </a:cxn>
                <a:cxn ang="0">
                  <a:pos x="8" y="11"/>
                </a:cxn>
                <a:cxn ang="0">
                  <a:pos x="8" y="11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4" y="11"/>
                </a:cxn>
              </a:cxnLst>
              <a:rect l="0" t="0" r="r" b="b"/>
              <a:pathLst>
                <a:path w="12" h="11">
                  <a:moveTo>
                    <a:pt x="4" y="11"/>
                  </a:moveTo>
                  <a:lnTo>
                    <a:pt x="6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7243" name="Freeform 235"/>
            <p:cNvSpPr>
              <a:spLocks noChangeAspect="1"/>
            </p:cNvSpPr>
            <p:nvPr/>
          </p:nvSpPr>
          <p:spPr bwMode="auto">
            <a:xfrm>
              <a:off x="2443" y="952"/>
              <a:ext cx="12" cy="11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5" y="11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9"/>
                </a:cxn>
                <a:cxn ang="0">
                  <a:pos x="9" y="7"/>
                </a:cxn>
                <a:cxn ang="0">
                  <a:pos x="11" y="7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" y="11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4" y="11"/>
                </a:cxn>
              </a:cxnLst>
              <a:rect l="0" t="0" r="r" b="b"/>
              <a:pathLst>
                <a:path w="11" h="11">
                  <a:moveTo>
                    <a:pt x="4" y="11"/>
                  </a:moveTo>
                  <a:lnTo>
                    <a:pt x="5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7244" name="Freeform 236"/>
            <p:cNvSpPr>
              <a:spLocks noChangeAspect="1"/>
            </p:cNvSpPr>
            <p:nvPr/>
          </p:nvSpPr>
          <p:spPr bwMode="auto">
            <a:xfrm>
              <a:off x="2362" y="952"/>
              <a:ext cx="12" cy="11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8" y="11"/>
                </a:cxn>
                <a:cxn ang="0">
                  <a:pos x="8" y="11"/>
                </a:cxn>
                <a:cxn ang="0">
                  <a:pos x="8" y="11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2" y="9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12" y="3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</a:cxnLst>
              <a:rect l="0" t="0" r="r" b="b"/>
              <a:pathLst>
                <a:path w="12" h="11">
                  <a:moveTo>
                    <a:pt x="6" y="11"/>
                  </a:move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</p:grpSp>
      <p:sp>
        <p:nvSpPr>
          <p:cNvPr id="2347245" name="Line 237"/>
          <p:cNvSpPr>
            <a:spLocks noChangeShapeType="1"/>
          </p:cNvSpPr>
          <p:nvPr/>
        </p:nvSpPr>
        <p:spPr bwMode="auto">
          <a:xfrm>
            <a:off x="5875338" y="1485900"/>
            <a:ext cx="1981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6" name="Text Box 238"/>
          <p:cNvSpPr txBox="1">
            <a:spLocks noChangeArrowheads="1"/>
          </p:cNvSpPr>
          <p:nvPr/>
        </p:nvSpPr>
        <p:spPr bwMode="auto">
          <a:xfrm>
            <a:off x="7932738" y="1485900"/>
            <a:ext cx="74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>
                <a:ea typeface="PMingLiU" pitchFamily="18" charset="-120"/>
              </a:rPr>
              <a:t>Index</a:t>
            </a:r>
          </a:p>
          <a:p>
            <a:pPr algn="l"/>
            <a:r>
              <a:rPr lang="en-US" altLang="zh-TW" sz="1800">
                <a:ea typeface="PMingLiU" pitchFamily="18" charset="-120"/>
              </a:rPr>
              <a:t>Field</a:t>
            </a:r>
          </a:p>
        </p:txBody>
      </p:sp>
      <p:sp>
        <p:nvSpPr>
          <p:cNvPr id="5127" name="Text Box 239"/>
          <p:cNvSpPr txBox="1">
            <a:spLocks noChangeArrowheads="1"/>
          </p:cNvSpPr>
          <p:nvPr/>
        </p:nvSpPr>
        <p:spPr bwMode="auto">
          <a:xfrm>
            <a:off x="2582863" y="990600"/>
            <a:ext cx="67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>
                <a:ea typeface="PMingLiU" pitchFamily="18" charset="-120"/>
              </a:rPr>
              <a:t>Tag</a:t>
            </a:r>
          </a:p>
          <a:p>
            <a:pPr algn="l"/>
            <a:r>
              <a:rPr lang="en-US" altLang="zh-TW" sz="1800">
                <a:ea typeface="PMingLiU" pitchFamily="18" charset="-120"/>
              </a:rPr>
              <a:t>Field</a:t>
            </a:r>
          </a:p>
        </p:txBody>
      </p:sp>
      <p:sp>
        <p:nvSpPr>
          <p:cNvPr id="2347248" name="Line 240"/>
          <p:cNvSpPr>
            <a:spLocks noChangeShapeType="1"/>
          </p:cNvSpPr>
          <p:nvPr/>
        </p:nvSpPr>
        <p:spPr bwMode="auto">
          <a:xfrm flipH="1" flipV="1">
            <a:off x="3208338" y="1257300"/>
            <a:ext cx="1371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9" name="Text Box 241"/>
          <p:cNvSpPr txBox="1">
            <a:spLocks noChangeArrowheads="1"/>
          </p:cNvSpPr>
          <p:nvPr/>
        </p:nvSpPr>
        <p:spPr bwMode="auto">
          <a:xfrm>
            <a:off x="457200" y="1676400"/>
            <a:ext cx="2667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altLang="zh-TW" sz="1600">
              <a:ea typeface="PMingLiU" pitchFamily="18" charset="-120"/>
            </a:endParaRPr>
          </a:p>
          <a:p>
            <a:pPr algn="l"/>
            <a:r>
              <a:rPr lang="en-US" altLang="zh-TW" sz="1600">
                <a:ea typeface="PMingLiU" pitchFamily="18" charset="-120"/>
              </a:rPr>
              <a:t>1024 block frames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1 block = one word (32 bits)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4-way set associative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256 sets</a:t>
            </a:r>
          </a:p>
          <a:p>
            <a:pPr algn="l"/>
            <a:endParaRPr lang="en-US" altLang="zh-TW" sz="1600">
              <a:ea typeface="PMingLiU" pitchFamily="18" charset="-120"/>
            </a:endParaRPr>
          </a:p>
          <a:p>
            <a:pPr algn="l"/>
            <a:r>
              <a:rPr lang="en-US" altLang="zh-TW" sz="1600">
                <a:ea typeface="PMingLiU" pitchFamily="18" charset="-120"/>
              </a:rPr>
              <a:t>Can cache up to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2</a:t>
            </a:r>
            <a:r>
              <a:rPr lang="en-US" altLang="zh-TW" sz="1600" baseline="30000">
                <a:ea typeface="PMingLiU" pitchFamily="18" charset="-120"/>
              </a:rPr>
              <a:t>32</a:t>
            </a:r>
            <a:r>
              <a:rPr lang="en-US" altLang="zh-TW" sz="1600">
                <a:ea typeface="PMingLiU" pitchFamily="18" charset="-120"/>
              </a:rPr>
              <a:t> bytes =  4 GB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of memory</a:t>
            </a:r>
          </a:p>
          <a:p>
            <a:pPr algn="l"/>
            <a:endParaRPr lang="en-US" altLang="zh-TW" sz="1600">
              <a:ea typeface="PMingLiU" pitchFamily="18" charset="-120"/>
            </a:endParaRPr>
          </a:p>
          <a:p>
            <a:pPr algn="l"/>
            <a:endParaRPr lang="en-US" altLang="zh-TW" sz="1600">
              <a:ea typeface="PMingLiU" pitchFamily="18" charset="-120"/>
            </a:endParaRPr>
          </a:p>
          <a:p>
            <a:pPr algn="l"/>
            <a:endParaRPr lang="en-US" altLang="zh-TW" sz="1600">
              <a:ea typeface="PMingLiU" pitchFamily="18" charset="-120"/>
            </a:endParaRPr>
          </a:p>
        </p:txBody>
      </p:sp>
      <p:grpSp>
        <p:nvGrpSpPr>
          <p:cNvPr id="5130" name="Group 242"/>
          <p:cNvGrpSpPr>
            <a:grpSpLocks/>
          </p:cNvGrpSpPr>
          <p:nvPr/>
        </p:nvGrpSpPr>
        <p:grpSpPr bwMode="auto">
          <a:xfrm>
            <a:off x="592138" y="5243513"/>
            <a:ext cx="3217862" cy="471487"/>
            <a:chOff x="1488" y="3352"/>
            <a:chExt cx="2027" cy="297"/>
          </a:xfrm>
        </p:grpSpPr>
        <p:sp>
          <p:nvSpPr>
            <p:cNvPr id="2347251" name="Rectangle 243"/>
            <p:cNvSpPr>
              <a:spLocks noChangeAspect="1" noChangeArrowheads="1"/>
            </p:cNvSpPr>
            <p:nvPr/>
          </p:nvSpPr>
          <p:spPr bwMode="auto">
            <a:xfrm>
              <a:off x="1491" y="3366"/>
              <a:ext cx="2024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7252" name="Rectangle 244"/>
            <p:cNvSpPr>
              <a:spLocks noChangeAspect="1" noChangeArrowheads="1"/>
            </p:cNvSpPr>
            <p:nvPr/>
          </p:nvSpPr>
          <p:spPr bwMode="auto">
            <a:xfrm>
              <a:off x="1493" y="3368"/>
              <a:ext cx="1441" cy="146"/>
            </a:xfrm>
            <a:prstGeom prst="rect">
              <a:avLst/>
            </a:prstGeom>
            <a:solidFill>
              <a:srgbClr val="79DB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7253" name="Rectangle 245"/>
            <p:cNvSpPr>
              <a:spLocks noChangeAspect="1" noChangeArrowheads="1"/>
            </p:cNvSpPr>
            <p:nvPr/>
          </p:nvSpPr>
          <p:spPr bwMode="auto">
            <a:xfrm>
              <a:off x="1491" y="3503"/>
              <a:ext cx="774" cy="141"/>
            </a:xfrm>
            <a:prstGeom prst="rect">
              <a:avLst/>
            </a:prstGeom>
            <a:solidFill>
              <a:srgbClr val="F26DD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FFFFFF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5135" name="Rectangle 246"/>
            <p:cNvSpPr>
              <a:spLocks noChangeAspect="1" noChangeArrowheads="1"/>
            </p:cNvSpPr>
            <p:nvPr/>
          </p:nvSpPr>
          <p:spPr bwMode="auto">
            <a:xfrm>
              <a:off x="1725" y="3352"/>
              <a:ext cx="12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altLang="zh-TW" sz="1000">
                  <a:ea typeface="PMingLiU" pitchFamily="18" charset="-120"/>
                </a:rPr>
                <a:t>Block Address  =  30 bits </a:t>
              </a:r>
            </a:p>
          </p:txBody>
        </p:sp>
        <p:sp>
          <p:nvSpPr>
            <p:cNvPr id="5136" name="Rectangle 247"/>
            <p:cNvSpPr>
              <a:spLocks noChangeAspect="1" noChangeArrowheads="1"/>
            </p:cNvSpPr>
            <p:nvPr/>
          </p:nvSpPr>
          <p:spPr bwMode="auto">
            <a:xfrm>
              <a:off x="1488" y="3494"/>
              <a:ext cx="5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1000">
                  <a:ea typeface="PMingLiU" pitchFamily="18" charset="-120"/>
                </a:rPr>
                <a:t>Tag  =  22 bits</a:t>
              </a:r>
              <a:endParaRPr lang="en-US" altLang="zh-TW" sz="1000" b="0">
                <a:ea typeface="PMingLiU" pitchFamily="18" charset="-120"/>
              </a:endParaRPr>
            </a:p>
          </p:txBody>
        </p:sp>
        <p:sp>
          <p:nvSpPr>
            <p:cNvPr id="2347256" name="Rectangle 248"/>
            <p:cNvSpPr>
              <a:spLocks noChangeAspect="1" noChangeArrowheads="1"/>
            </p:cNvSpPr>
            <p:nvPr/>
          </p:nvSpPr>
          <p:spPr bwMode="auto">
            <a:xfrm>
              <a:off x="2120" y="3503"/>
              <a:ext cx="826" cy="14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5138" name="Rectangle 249"/>
            <p:cNvSpPr>
              <a:spLocks noChangeAspect="1" noChangeArrowheads="1"/>
            </p:cNvSpPr>
            <p:nvPr/>
          </p:nvSpPr>
          <p:spPr bwMode="auto">
            <a:xfrm>
              <a:off x="2181" y="3490"/>
              <a:ext cx="6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zh-TW" sz="1000">
                  <a:ea typeface="PMingLiU" pitchFamily="18" charset="-120"/>
                </a:rPr>
                <a:t>Index  = 8 bits</a:t>
              </a:r>
              <a:endParaRPr lang="en-US" altLang="zh-TW" b="0">
                <a:ea typeface="PMingLiU" pitchFamily="18" charset="-120"/>
              </a:endParaRPr>
            </a:p>
          </p:txBody>
        </p:sp>
        <p:sp>
          <p:nvSpPr>
            <p:cNvPr id="5139" name="Rectangle 250"/>
            <p:cNvSpPr>
              <a:spLocks noChangeAspect="1" noChangeArrowheads="1"/>
            </p:cNvSpPr>
            <p:nvPr/>
          </p:nvSpPr>
          <p:spPr bwMode="auto">
            <a:xfrm>
              <a:off x="2940" y="3373"/>
              <a:ext cx="572" cy="276"/>
            </a:xfrm>
            <a:prstGeom prst="rect">
              <a:avLst/>
            </a:prstGeom>
            <a:solidFill>
              <a:srgbClr val="FA8B6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 </a:t>
              </a:r>
              <a:r>
                <a:rPr lang="en-US" altLang="zh-TW" sz="1000">
                  <a:ea typeface="PMingLiU" pitchFamily="18" charset="-120"/>
                </a:rPr>
                <a:t>Block offset </a:t>
              </a:r>
            </a:p>
            <a:p>
              <a:pPr algn="l"/>
              <a:r>
                <a:rPr lang="en-US" altLang="zh-TW" sz="1000">
                  <a:ea typeface="PMingLiU" pitchFamily="18" charset="-120"/>
                </a:rPr>
                <a:t>   =  2 bits</a:t>
              </a:r>
            </a:p>
          </p:txBody>
        </p:sp>
      </p:grpSp>
      <p:sp>
        <p:nvSpPr>
          <p:cNvPr id="5131" name="Text Box 251"/>
          <p:cNvSpPr txBox="1">
            <a:spLocks noChangeArrowheads="1"/>
          </p:cNvSpPr>
          <p:nvPr/>
        </p:nvSpPr>
        <p:spPr bwMode="auto">
          <a:xfrm>
            <a:off x="517525" y="6096000"/>
            <a:ext cx="5349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ea typeface="PMingLiU" pitchFamily="18" charset="-120"/>
              </a:rPr>
              <a:t>Mapping Function:     Cache Set Number = (Block address) MOD (256)</a:t>
            </a:r>
            <a:endParaRPr lang="en-US" altLang="zh-TW" sz="200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3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277F4C23-4BAD-48B1-AF10-4FE2AEEB6CE8}" type="slidenum">
              <a:rPr lang="en-US" altLang="zh-TW" sz="1400" b="0">
                <a:latin typeface="Arial" pitchFamily="34" charset="0"/>
                <a:ea typeface="PMingLiU" pitchFamily="18" charset="-120"/>
              </a:rPr>
              <a:pPr algn="r" eaLnBrk="1" hangingPunct="1"/>
              <a:t>47</a:t>
            </a:fld>
            <a:endParaRPr lang="en-US" altLang="zh-TW" sz="1400" b="0">
              <a:latin typeface="Arial" pitchFamily="34" charset="0"/>
              <a:ea typeface="PMingLiU" pitchFamily="18" charset="-12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6413" y="3973513"/>
            <a:ext cx="228600" cy="685800"/>
            <a:chOff x="4512" y="2688"/>
            <a:chExt cx="144" cy="432"/>
          </a:xfrm>
        </p:grpSpPr>
        <p:sp>
          <p:nvSpPr>
            <p:cNvPr id="6196" name="Line 3"/>
            <p:cNvSpPr>
              <a:spLocks noChangeShapeType="1"/>
            </p:cNvSpPr>
            <p:nvPr/>
          </p:nvSpPr>
          <p:spPr bwMode="auto">
            <a:xfrm>
              <a:off x="4512" y="3071"/>
              <a:ext cx="144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Line 4"/>
            <p:cNvSpPr>
              <a:spLocks noChangeShapeType="1"/>
            </p:cNvSpPr>
            <p:nvPr/>
          </p:nvSpPr>
          <p:spPr bwMode="auto">
            <a:xfrm flipV="1">
              <a:off x="4656" y="2688"/>
              <a:ext cx="0" cy="43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2900363" y="4419600"/>
            <a:ext cx="1219200" cy="304800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tag 11110111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113213" y="4419600"/>
            <a:ext cx="2743200" cy="304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data 1111000011110000101011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33600" y="3962400"/>
            <a:ext cx="228600" cy="1524000"/>
            <a:chOff x="1152" y="2688"/>
            <a:chExt cx="144" cy="960"/>
          </a:xfrm>
        </p:grpSpPr>
        <p:sp>
          <p:nvSpPr>
            <p:cNvPr id="6190" name="Line 8"/>
            <p:cNvSpPr>
              <a:spLocks noChangeShapeType="1"/>
            </p:cNvSpPr>
            <p:nvPr/>
          </p:nvSpPr>
          <p:spPr bwMode="auto">
            <a:xfrm>
              <a:off x="1152" y="2880"/>
              <a:ext cx="144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9"/>
            <p:cNvSpPr>
              <a:spLocks noChangeShapeType="1"/>
            </p:cNvSpPr>
            <p:nvPr/>
          </p:nvSpPr>
          <p:spPr bwMode="auto">
            <a:xfrm>
              <a:off x="1152" y="3071"/>
              <a:ext cx="144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10"/>
            <p:cNvSpPr>
              <a:spLocks noChangeShapeType="1"/>
            </p:cNvSpPr>
            <p:nvPr/>
          </p:nvSpPr>
          <p:spPr bwMode="auto">
            <a:xfrm>
              <a:off x="1152" y="3262"/>
              <a:ext cx="144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Line 11"/>
            <p:cNvSpPr>
              <a:spLocks noChangeShapeType="1"/>
            </p:cNvSpPr>
            <p:nvPr/>
          </p:nvSpPr>
          <p:spPr bwMode="auto">
            <a:xfrm>
              <a:off x="1152" y="3453"/>
              <a:ext cx="144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Line 12"/>
            <p:cNvSpPr>
              <a:spLocks noChangeShapeType="1"/>
            </p:cNvSpPr>
            <p:nvPr/>
          </p:nvSpPr>
          <p:spPr bwMode="auto">
            <a:xfrm>
              <a:off x="1152" y="3644"/>
              <a:ext cx="144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Line 13"/>
            <p:cNvSpPr>
              <a:spLocks noChangeShapeType="1"/>
            </p:cNvSpPr>
            <p:nvPr/>
          </p:nvSpPr>
          <p:spPr bwMode="auto">
            <a:xfrm flipV="1">
              <a:off x="1152" y="2688"/>
              <a:ext cx="0" cy="96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1" name="Oval 14"/>
          <p:cNvSpPr>
            <a:spLocks noChangeArrowheads="1"/>
          </p:cNvSpPr>
          <p:nvPr/>
        </p:nvSpPr>
        <p:spPr bwMode="auto">
          <a:xfrm>
            <a:off x="2368550" y="4419600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=</a:t>
            </a:r>
          </a:p>
        </p:txBody>
      </p:sp>
      <p:sp>
        <p:nvSpPr>
          <p:cNvPr id="6152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6991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200" dirty="0" smtClean="0">
                <a:solidFill>
                  <a:srgbClr val="002060"/>
                </a:solidFill>
                <a:latin typeface="Monotype Corsiva" pitchFamily="66" charset="0"/>
                <a:ea typeface="PMingLiU" pitchFamily="18" charset="-120"/>
              </a:rPr>
              <a:t>Fully Associative Cache Design</a:t>
            </a:r>
          </a:p>
        </p:txBody>
      </p:sp>
      <p:sp>
        <p:nvSpPr>
          <p:cNvPr id="6153" name="Rectangle 16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PMingLiU" pitchFamily="18" charset="-120"/>
              </a:rPr>
              <a:t>Key idea: set size of one block</a:t>
            </a: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1 comparator required for each block</a:t>
            </a: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No address decoding</a:t>
            </a:r>
          </a:p>
          <a:p>
            <a:pPr lvl="1" eaLnBrk="1" hangingPunct="1"/>
            <a:r>
              <a:rPr lang="en-US" altLang="zh-TW" smtClean="0">
                <a:ea typeface="PMingLiU" pitchFamily="18" charset="-120"/>
              </a:rPr>
              <a:t>Practical only for small caches due to hardware demands</a:t>
            </a:r>
          </a:p>
        </p:txBody>
      </p:sp>
      <p:sp>
        <p:nvSpPr>
          <p:cNvPr id="6154" name="Rectangle 17"/>
          <p:cNvSpPr>
            <a:spLocks noChangeArrowheads="1"/>
          </p:cNvSpPr>
          <p:nvPr/>
        </p:nvSpPr>
        <p:spPr bwMode="auto">
          <a:xfrm>
            <a:off x="2900363" y="4114800"/>
            <a:ext cx="1219200" cy="304800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tag 00011100</a:t>
            </a:r>
          </a:p>
        </p:txBody>
      </p:sp>
      <p:sp>
        <p:nvSpPr>
          <p:cNvPr id="6155" name="Rectangle 18"/>
          <p:cNvSpPr>
            <a:spLocks noChangeArrowheads="1"/>
          </p:cNvSpPr>
          <p:nvPr/>
        </p:nvSpPr>
        <p:spPr bwMode="auto">
          <a:xfrm>
            <a:off x="4113213" y="4114800"/>
            <a:ext cx="2743200" cy="304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data 0000111100001111111101</a:t>
            </a:r>
          </a:p>
        </p:txBody>
      </p:sp>
      <p:sp>
        <p:nvSpPr>
          <p:cNvPr id="6156" name="Oval 19"/>
          <p:cNvSpPr>
            <a:spLocks noChangeArrowheads="1"/>
          </p:cNvSpPr>
          <p:nvPr/>
        </p:nvSpPr>
        <p:spPr bwMode="auto">
          <a:xfrm>
            <a:off x="2368550" y="41148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=</a:t>
            </a:r>
          </a:p>
        </p:txBody>
      </p: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2368550" y="4419600"/>
            <a:ext cx="304800" cy="304800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=</a:t>
            </a:r>
          </a:p>
        </p:txBody>
      </p:sp>
      <p:sp>
        <p:nvSpPr>
          <p:cNvPr id="6158" name="Oval 21"/>
          <p:cNvSpPr>
            <a:spLocks noChangeArrowheads="1"/>
          </p:cNvSpPr>
          <p:nvPr/>
        </p:nvSpPr>
        <p:spPr bwMode="auto">
          <a:xfrm>
            <a:off x="2368550" y="47244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=</a:t>
            </a:r>
          </a:p>
        </p:txBody>
      </p:sp>
      <p:sp>
        <p:nvSpPr>
          <p:cNvPr id="6159" name="Oval 22"/>
          <p:cNvSpPr>
            <a:spLocks noChangeArrowheads="1"/>
          </p:cNvSpPr>
          <p:nvPr/>
        </p:nvSpPr>
        <p:spPr bwMode="auto">
          <a:xfrm>
            <a:off x="2368550" y="50292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=</a:t>
            </a:r>
          </a:p>
        </p:txBody>
      </p:sp>
      <p:sp>
        <p:nvSpPr>
          <p:cNvPr id="6160" name="Oval 23"/>
          <p:cNvSpPr>
            <a:spLocks noChangeArrowheads="1"/>
          </p:cNvSpPr>
          <p:nvPr/>
        </p:nvSpPr>
        <p:spPr bwMode="auto">
          <a:xfrm>
            <a:off x="2368550" y="533400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=</a:t>
            </a:r>
          </a:p>
        </p:txBody>
      </p:sp>
      <p:sp>
        <p:nvSpPr>
          <p:cNvPr id="6161" name="Rectangle 24"/>
          <p:cNvSpPr>
            <a:spLocks noChangeArrowheads="1"/>
          </p:cNvSpPr>
          <p:nvPr/>
        </p:nvSpPr>
        <p:spPr bwMode="auto">
          <a:xfrm>
            <a:off x="2900363" y="4724400"/>
            <a:ext cx="1219200" cy="304800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tag 11111110</a:t>
            </a:r>
          </a:p>
        </p:txBody>
      </p:sp>
      <p:sp>
        <p:nvSpPr>
          <p:cNvPr id="6162" name="Rectangle 25"/>
          <p:cNvSpPr>
            <a:spLocks noChangeArrowheads="1"/>
          </p:cNvSpPr>
          <p:nvPr/>
        </p:nvSpPr>
        <p:spPr bwMode="auto">
          <a:xfrm>
            <a:off x="2900363" y="5029200"/>
            <a:ext cx="1219200" cy="304800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tag 00000011</a:t>
            </a:r>
          </a:p>
        </p:txBody>
      </p:sp>
      <p:sp>
        <p:nvSpPr>
          <p:cNvPr id="6163" name="Rectangle 26"/>
          <p:cNvSpPr>
            <a:spLocks noChangeArrowheads="1"/>
          </p:cNvSpPr>
          <p:nvPr/>
        </p:nvSpPr>
        <p:spPr bwMode="auto">
          <a:xfrm>
            <a:off x="2900363" y="5334000"/>
            <a:ext cx="1219200" cy="304800"/>
          </a:xfrm>
          <a:prstGeom prst="rect">
            <a:avLst/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tag 11100110</a:t>
            </a:r>
          </a:p>
        </p:txBody>
      </p:sp>
      <p:sp>
        <p:nvSpPr>
          <p:cNvPr id="6164" name="Line 27"/>
          <p:cNvSpPr>
            <a:spLocks noChangeShapeType="1"/>
          </p:cNvSpPr>
          <p:nvPr/>
        </p:nvSpPr>
        <p:spPr bwMode="auto">
          <a:xfrm>
            <a:off x="2673350" y="4267200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Line 28"/>
          <p:cNvSpPr>
            <a:spLocks noChangeShapeType="1"/>
          </p:cNvSpPr>
          <p:nvPr/>
        </p:nvSpPr>
        <p:spPr bwMode="auto">
          <a:xfrm>
            <a:off x="2673350" y="5486400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Line 29"/>
          <p:cNvSpPr>
            <a:spLocks noChangeShapeType="1"/>
          </p:cNvSpPr>
          <p:nvPr/>
        </p:nvSpPr>
        <p:spPr bwMode="auto">
          <a:xfrm>
            <a:off x="2673350" y="5181600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Line 30"/>
          <p:cNvSpPr>
            <a:spLocks noChangeShapeType="1"/>
          </p:cNvSpPr>
          <p:nvPr/>
        </p:nvSpPr>
        <p:spPr bwMode="auto">
          <a:xfrm>
            <a:off x="2673350" y="4572000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Line 31"/>
          <p:cNvSpPr>
            <a:spLocks noChangeShapeType="1"/>
          </p:cNvSpPr>
          <p:nvPr/>
        </p:nvSpPr>
        <p:spPr bwMode="auto">
          <a:xfrm>
            <a:off x="2673350" y="4876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894013" y="4422775"/>
            <a:ext cx="3962400" cy="304800"/>
            <a:chOff x="1632" y="2976"/>
            <a:chExt cx="2496" cy="192"/>
          </a:xfrm>
        </p:grpSpPr>
        <p:sp>
          <p:nvSpPr>
            <p:cNvPr id="6188" name="Rectangle 33"/>
            <p:cNvSpPr>
              <a:spLocks noChangeArrowheads="1"/>
            </p:cNvSpPr>
            <p:nvPr/>
          </p:nvSpPr>
          <p:spPr bwMode="auto">
            <a:xfrm>
              <a:off x="1632" y="2976"/>
              <a:ext cx="768" cy="19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>
                  <a:latin typeface="Helvetica" pitchFamily="34" charset="0"/>
                </a:rPr>
                <a:t>tag 11110111</a:t>
              </a:r>
            </a:p>
          </p:txBody>
        </p:sp>
        <p:sp>
          <p:nvSpPr>
            <p:cNvPr id="6189" name="Rectangle 34"/>
            <p:cNvSpPr>
              <a:spLocks noChangeArrowheads="1"/>
            </p:cNvSpPr>
            <p:nvPr/>
          </p:nvSpPr>
          <p:spPr bwMode="auto">
            <a:xfrm>
              <a:off x="2400" y="2976"/>
              <a:ext cx="1728" cy="19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400">
                  <a:latin typeface="Helvetica" pitchFamily="34" charset="0"/>
                </a:rPr>
                <a:t>data 1111000011110000101011</a:t>
              </a:r>
            </a:p>
          </p:txBody>
        </p:sp>
      </p:grpSp>
      <p:sp>
        <p:nvSpPr>
          <p:cNvPr id="6170" name="Rectangle 35"/>
          <p:cNvSpPr>
            <a:spLocks noChangeArrowheads="1"/>
          </p:cNvSpPr>
          <p:nvPr/>
        </p:nvSpPr>
        <p:spPr bwMode="auto">
          <a:xfrm>
            <a:off x="4113213" y="4724400"/>
            <a:ext cx="2743200" cy="304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data 0000000000001111111100</a:t>
            </a:r>
          </a:p>
        </p:txBody>
      </p:sp>
      <p:sp>
        <p:nvSpPr>
          <p:cNvPr id="6171" name="Rectangle 36"/>
          <p:cNvSpPr>
            <a:spLocks noChangeArrowheads="1"/>
          </p:cNvSpPr>
          <p:nvPr/>
        </p:nvSpPr>
        <p:spPr bwMode="auto">
          <a:xfrm>
            <a:off x="4113213" y="5029200"/>
            <a:ext cx="2743200" cy="304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data 1110111100001110000001</a:t>
            </a:r>
          </a:p>
        </p:txBody>
      </p:sp>
      <p:sp>
        <p:nvSpPr>
          <p:cNvPr id="6172" name="Rectangle 37"/>
          <p:cNvSpPr>
            <a:spLocks noChangeArrowheads="1"/>
          </p:cNvSpPr>
          <p:nvPr/>
        </p:nvSpPr>
        <p:spPr bwMode="auto">
          <a:xfrm>
            <a:off x="4113213" y="5334000"/>
            <a:ext cx="2743200" cy="304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en-US" sz="1400">
                <a:latin typeface="Helvetica" pitchFamily="34" charset="0"/>
              </a:rPr>
              <a:t>data 1111111111111111111111</a:t>
            </a: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1219200" y="3627438"/>
            <a:ext cx="187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>
                <a:latin typeface="Helvetica" pitchFamily="34" charset="0"/>
              </a:rPr>
              <a:t>tag in 11110111</a:t>
            </a:r>
          </a:p>
        </p:txBody>
      </p:sp>
      <p:sp>
        <p:nvSpPr>
          <p:cNvPr id="6174" name="Line 39"/>
          <p:cNvSpPr>
            <a:spLocks noChangeShapeType="1"/>
          </p:cNvSpPr>
          <p:nvPr/>
        </p:nvSpPr>
        <p:spPr bwMode="auto">
          <a:xfrm>
            <a:off x="6856413" y="4267200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Line 40"/>
          <p:cNvSpPr>
            <a:spLocks noChangeShapeType="1"/>
          </p:cNvSpPr>
          <p:nvPr/>
        </p:nvSpPr>
        <p:spPr bwMode="auto">
          <a:xfrm>
            <a:off x="6856413" y="4570413"/>
            <a:ext cx="228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Line 41"/>
          <p:cNvSpPr>
            <a:spLocks noChangeShapeType="1"/>
          </p:cNvSpPr>
          <p:nvPr/>
        </p:nvSpPr>
        <p:spPr bwMode="auto">
          <a:xfrm>
            <a:off x="6856413" y="4873625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Line 42"/>
          <p:cNvSpPr>
            <a:spLocks noChangeShapeType="1"/>
          </p:cNvSpPr>
          <p:nvPr/>
        </p:nvSpPr>
        <p:spPr bwMode="auto">
          <a:xfrm>
            <a:off x="6856413" y="5176838"/>
            <a:ext cx="228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Line 43"/>
          <p:cNvSpPr>
            <a:spLocks noChangeShapeType="1"/>
          </p:cNvSpPr>
          <p:nvPr/>
        </p:nvSpPr>
        <p:spPr bwMode="auto">
          <a:xfrm>
            <a:off x="6856413" y="5480050"/>
            <a:ext cx="228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Line 44"/>
          <p:cNvSpPr>
            <a:spLocks noChangeShapeType="1"/>
          </p:cNvSpPr>
          <p:nvPr/>
        </p:nvSpPr>
        <p:spPr bwMode="auto">
          <a:xfrm flipV="1">
            <a:off x="7085013" y="39624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5137150" y="3627438"/>
            <a:ext cx="393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>
                <a:latin typeface="Helvetica" pitchFamily="34" charset="0"/>
              </a:rPr>
              <a:t>data out 1111000011110000101011</a:t>
            </a:r>
          </a:p>
        </p:txBody>
      </p:sp>
      <p:grpSp>
        <p:nvGrpSpPr>
          <p:cNvPr id="6181" name="Group 46"/>
          <p:cNvGrpSpPr>
            <a:grpSpLocks/>
          </p:cNvGrpSpPr>
          <p:nvPr/>
        </p:nvGrpSpPr>
        <p:grpSpPr bwMode="auto">
          <a:xfrm>
            <a:off x="2139950" y="3962400"/>
            <a:ext cx="228600" cy="1524000"/>
            <a:chOff x="1152" y="2688"/>
            <a:chExt cx="144" cy="960"/>
          </a:xfrm>
        </p:grpSpPr>
        <p:sp>
          <p:nvSpPr>
            <p:cNvPr id="6182" name="Line 47"/>
            <p:cNvSpPr>
              <a:spLocks noChangeShapeType="1"/>
            </p:cNvSpPr>
            <p:nvPr/>
          </p:nvSpPr>
          <p:spPr bwMode="auto">
            <a:xfrm>
              <a:off x="1152" y="2880"/>
              <a:ext cx="1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Line 48"/>
            <p:cNvSpPr>
              <a:spLocks noChangeShapeType="1"/>
            </p:cNvSpPr>
            <p:nvPr/>
          </p:nvSpPr>
          <p:spPr bwMode="auto">
            <a:xfrm>
              <a:off x="1152" y="3071"/>
              <a:ext cx="1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49"/>
            <p:cNvSpPr>
              <a:spLocks noChangeShapeType="1"/>
            </p:cNvSpPr>
            <p:nvPr/>
          </p:nvSpPr>
          <p:spPr bwMode="auto">
            <a:xfrm>
              <a:off x="1152" y="3262"/>
              <a:ext cx="1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Line 50"/>
            <p:cNvSpPr>
              <a:spLocks noChangeShapeType="1"/>
            </p:cNvSpPr>
            <p:nvPr/>
          </p:nvSpPr>
          <p:spPr bwMode="auto">
            <a:xfrm>
              <a:off x="1152" y="3453"/>
              <a:ext cx="1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Line 51"/>
            <p:cNvSpPr>
              <a:spLocks noChangeShapeType="1"/>
            </p:cNvSpPr>
            <p:nvPr/>
          </p:nvSpPr>
          <p:spPr bwMode="auto">
            <a:xfrm>
              <a:off x="1152" y="3644"/>
              <a:ext cx="14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52"/>
            <p:cNvSpPr>
              <a:spLocks noChangeShapeType="1"/>
            </p:cNvSpPr>
            <p:nvPr/>
          </p:nvSpPr>
          <p:spPr bwMode="auto">
            <a:xfrm flipV="1">
              <a:off x="1152" y="2688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863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6" grpId="0" animBg="1" autoUpdateAnimBg="0"/>
      <p:bldP spid="34854" grpId="0" autoUpdateAnimBg="0"/>
      <p:bldP spid="3486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90B47B9-4A24-4019-A8FF-82549BFC5FB9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48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48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1363" y="163513"/>
            <a:ext cx="7975600" cy="543739"/>
          </a:xfrm>
        </p:spPr>
        <p:txBody>
          <a:bodyPr lIns="63500" tIns="25400" rIns="63500" bIns="25400" anchor="t">
            <a:sp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02060"/>
                </a:solidFill>
                <a:latin typeface="Monotype Corsiva" pitchFamily="66" charset="0"/>
                <a:ea typeface="PMingLiU" pitchFamily="18" charset="-120"/>
              </a:rPr>
              <a:t>Fully Associative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762000"/>
            <a:ext cx="8191500" cy="1528763"/>
          </a:xfrm>
          <a:noFill/>
        </p:spPr>
        <p:txBody>
          <a:bodyPr lIns="63500" tIns="25400" rIns="63500" bIns="25400">
            <a:spAutoFit/>
          </a:bodyPr>
          <a:lstStyle/>
          <a:p>
            <a:pPr marL="203200" indent="-203200"/>
            <a:r>
              <a:rPr lang="en-US" altLang="zh-TW" sz="2400" smtClean="0">
                <a:solidFill>
                  <a:schemeClr val="accent2"/>
                </a:solidFill>
                <a:ea typeface="PMingLiU" pitchFamily="18" charset="-120"/>
              </a:rPr>
              <a:t>Fully Associative Cache</a:t>
            </a:r>
            <a:endParaRPr lang="en-US" altLang="zh-TW" sz="2400" smtClean="0">
              <a:ea typeface="PMingLiU" pitchFamily="18" charset="-120"/>
            </a:endParaRPr>
          </a:p>
          <a:p>
            <a:pPr marL="685800" lvl="1" indent="-190500"/>
            <a:r>
              <a:rPr lang="en-US" altLang="zh-TW" sz="2000" smtClean="0">
                <a:ea typeface="PMingLiU" pitchFamily="18" charset="-120"/>
              </a:rPr>
              <a:t>0 bit for cache index</a:t>
            </a:r>
          </a:p>
          <a:p>
            <a:pPr marL="685800" lvl="1" indent="-190500"/>
            <a:r>
              <a:rPr lang="en-US" altLang="zh-TW" sz="2000" smtClean="0">
                <a:ea typeface="PMingLiU" pitchFamily="18" charset="-120"/>
              </a:rPr>
              <a:t>Compare the Cache Tags of  all cache entries in parallel</a:t>
            </a:r>
          </a:p>
          <a:p>
            <a:pPr marL="685800" lvl="1" indent="-190500"/>
            <a:r>
              <a:rPr lang="en-US" altLang="zh-TW" sz="2000" smtClean="0">
                <a:ea typeface="PMingLiU" pitchFamily="18" charset="-120"/>
              </a:rPr>
              <a:t>Example: Block Size = 32 B blocks, we need N 27-bit comparators</a:t>
            </a:r>
          </a:p>
        </p:txBody>
      </p:sp>
      <p:sp>
        <p:nvSpPr>
          <p:cNvPr id="2348036" name="Rectangle 4"/>
          <p:cNvSpPr>
            <a:spLocks noChangeArrowheads="1"/>
          </p:cNvSpPr>
          <p:nvPr/>
        </p:nvSpPr>
        <p:spPr bwMode="auto">
          <a:xfrm>
            <a:off x="5715000" y="4038600"/>
            <a:ext cx="2794000" cy="180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8037" name="Line 5"/>
          <p:cNvSpPr>
            <a:spLocks noChangeShapeType="1"/>
          </p:cNvSpPr>
          <p:nvPr/>
        </p:nvSpPr>
        <p:spPr bwMode="auto">
          <a:xfrm>
            <a:off x="5715000" y="4330700"/>
            <a:ext cx="279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38" name="Line 6"/>
          <p:cNvSpPr>
            <a:spLocks noChangeShapeType="1"/>
          </p:cNvSpPr>
          <p:nvPr/>
        </p:nvSpPr>
        <p:spPr bwMode="auto">
          <a:xfrm>
            <a:off x="5715000" y="4635500"/>
            <a:ext cx="279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39" name="Line 7"/>
          <p:cNvSpPr>
            <a:spLocks noChangeShapeType="1"/>
          </p:cNvSpPr>
          <p:nvPr/>
        </p:nvSpPr>
        <p:spPr bwMode="auto">
          <a:xfrm>
            <a:off x="5715000" y="4940300"/>
            <a:ext cx="279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40" name="Line 8"/>
          <p:cNvSpPr>
            <a:spLocks noChangeShapeType="1"/>
          </p:cNvSpPr>
          <p:nvPr/>
        </p:nvSpPr>
        <p:spPr bwMode="auto">
          <a:xfrm>
            <a:off x="5715000" y="5245100"/>
            <a:ext cx="279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7053263" y="5300663"/>
            <a:ext cx="282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>
                <a:ea typeface="PMingLiU" pitchFamily="18" charset="-120"/>
              </a:rPr>
              <a:t>:</a:t>
            </a: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5910263" y="3714750"/>
            <a:ext cx="1241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 Cache Data</a:t>
            </a:r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7739063" y="4019550"/>
            <a:ext cx="728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Byte 0</a:t>
            </a:r>
          </a:p>
        </p:txBody>
      </p:sp>
      <p:sp>
        <p:nvSpPr>
          <p:cNvPr id="2348044" name="Rectangle 12"/>
          <p:cNvSpPr>
            <a:spLocks noChangeArrowheads="1"/>
          </p:cNvSpPr>
          <p:nvPr/>
        </p:nvSpPr>
        <p:spPr bwMode="auto">
          <a:xfrm>
            <a:off x="609600" y="2819400"/>
            <a:ext cx="74422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7827963" y="2430463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 b="0">
                <a:ea typeface="PMingLiU" pitchFamily="18" charset="-120"/>
              </a:rPr>
              <a:t>0</a:t>
            </a:r>
          </a:p>
        </p:txBody>
      </p:sp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6608763" y="2430463"/>
            <a:ext cx="282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 b="0">
                <a:ea typeface="PMingLiU" pitchFamily="18" charset="-120"/>
              </a:rPr>
              <a:t>4</a:t>
            </a:r>
          </a:p>
        </p:txBody>
      </p:sp>
      <p:sp>
        <p:nvSpPr>
          <p:cNvPr id="7184" name="Rectangle 15"/>
          <p:cNvSpPr>
            <a:spLocks noChangeArrowheads="1"/>
          </p:cNvSpPr>
          <p:nvPr/>
        </p:nvSpPr>
        <p:spPr bwMode="auto">
          <a:xfrm>
            <a:off x="588963" y="2430463"/>
            <a:ext cx="384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 b="0">
                <a:ea typeface="PMingLiU" pitchFamily="18" charset="-120"/>
              </a:rPr>
              <a:t>31</a:t>
            </a:r>
          </a:p>
        </p:txBody>
      </p:sp>
      <p:sp>
        <p:nvSpPr>
          <p:cNvPr id="2348048" name="Rectangle 16"/>
          <p:cNvSpPr>
            <a:spLocks noChangeArrowheads="1"/>
          </p:cNvSpPr>
          <p:nvPr/>
        </p:nvSpPr>
        <p:spPr bwMode="auto">
          <a:xfrm>
            <a:off x="2362200" y="4038600"/>
            <a:ext cx="2946400" cy="180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8049" name="Line 17"/>
          <p:cNvSpPr>
            <a:spLocks noChangeShapeType="1"/>
          </p:cNvSpPr>
          <p:nvPr/>
        </p:nvSpPr>
        <p:spPr bwMode="auto">
          <a:xfrm flipH="1">
            <a:off x="2336800" y="4330700"/>
            <a:ext cx="299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0" name="Line 18"/>
          <p:cNvSpPr>
            <a:spLocks noChangeShapeType="1"/>
          </p:cNvSpPr>
          <p:nvPr/>
        </p:nvSpPr>
        <p:spPr bwMode="auto">
          <a:xfrm flipH="1">
            <a:off x="2336800" y="4635500"/>
            <a:ext cx="299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1" name="Line 19"/>
          <p:cNvSpPr>
            <a:spLocks noChangeShapeType="1"/>
          </p:cNvSpPr>
          <p:nvPr/>
        </p:nvSpPr>
        <p:spPr bwMode="auto">
          <a:xfrm flipH="1">
            <a:off x="2336800" y="4940300"/>
            <a:ext cx="299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2" name="Line 20"/>
          <p:cNvSpPr>
            <a:spLocks noChangeShapeType="1"/>
          </p:cNvSpPr>
          <p:nvPr/>
        </p:nvSpPr>
        <p:spPr bwMode="auto">
          <a:xfrm flipH="1">
            <a:off x="2336800" y="5245100"/>
            <a:ext cx="299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90" name="Rectangle 21"/>
          <p:cNvSpPr>
            <a:spLocks noChangeArrowheads="1"/>
          </p:cNvSpPr>
          <p:nvPr/>
        </p:nvSpPr>
        <p:spPr bwMode="auto">
          <a:xfrm>
            <a:off x="3548063" y="5300663"/>
            <a:ext cx="282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>
                <a:ea typeface="PMingLiU" pitchFamily="18" charset="-120"/>
              </a:rPr>
              <a:t>:</a:t>
            </a:r>
          </a:p>
        </p:txBody>
      </p:sp>
      <p:sp>
        <p:nvSpPr>
          <p:cNvPr id="7191" name="Rectangle 22"/>
          <p:cNvSpPr>
            <a:spLocks noChangeArrowheads="1"/>
          </p:cNvSpPr>
          <p:nvPr/>
        </p:nvSpPr>
        <p:spPr bwMode="auto">
          <a:xfrm>
            <a:off x="3090863" y="2800350"/>
            <a:ext cx="22939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Cache Tag (27 bits long)</a:t>
            </a:r>
          </a:p>
        </p:txBody>
      </p:sp>
      <p:sp>
        <p:nvSpPr>
          <p:cNvPr id="2348055" name="Rectangle 23"/>
          <p:cNvSpPr>
            <a:spLocks noChangeArrowheads="1"/>
          </p:cNvSpPr>
          <p:nvPr/>
        </p:nvSpPr>
        <p:spPr bwMode="auto">
          <a:xfrm>
            <a:off x="5410200" y="4038600"/>
            <a:ext cx="203200" cy="180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7193" name="Rectangle 24"/>
          <p:cNvSpPr>
            <a:spLocks noChangeArrowheads="1"/>
          </p:cNvSpPr>
          <p:nvPr/>
        </p:nvSpPr>
        <p:spPr bwMode="auto">
          <a:xfrm>
            <a:off x="4995863" y="3714750"/>
            <a:ext cx="966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Valid Bit</a:t>
            </a:r>
          </a:p>
        </p:txBody>
      </p:sp>
      <p:sp>
        <p:nvSpPr>
          <p:cNvPr id="2348057" name="Line 25"/>
          <p:cNvSpPr>
            <a:spLocks noChangeShapeType="1"/>
          </p:cNvSpPr>
          <p:nvPr/>
        </p:nvSpPr>
        <p:spPr bwMode="auto">
          <a:xfrm flipH="1">
            <a:off x="5384800" y="4330700"/>
            <a:ext cx="25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8" name="Line 26"/>
          <p:cNvSpPr>
            <a:spLocks noChangeShapeType="1"/>
          </p:cNvSpPr>
          <p:nvPr/>
        </p:nvSpPr>
        <p:spPr bwMode="auto">
          <a:xfrm flipH="1">
            <a:off x="5384800" y="4635500"/>
            <a:ext cx="25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59" name="Line 27"/>
          <p:cNvSpPr>
            <a:spLocks noChangeShapeType="1"/>
          </p:cNvSpPr>
          <p:nvPr/>
        </p:nvSpPr>
        <p:spPr bwMode="auto">
          <a:xfrm flipH="1">
            <a:off x="5384800" y="4940300"/>
            <a:ext cx="25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60" name="Line 28"/>
          <p:cNvSpPr>
            <a:spLocks noChangeShapeType="1"/>
          </p:cNvSpPr>
          <p:nvPr/>
        </p:nvSpPr>
        <p:spPr bwMode="auto">
          <a:xfrm flipH="1">
            <a:off x="5384800" y="5245100"/>
            <a:ext cx="25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98" name="Rectangle 29"/>
          <p:cNvSpPr>
            <a:spLocks noChangeArrowheads="1"/>
          </p:cNvSpPr>
          <p:nvPr/>
        </p:nvSpPr>
        <p:spPr bwMode="auto">
          <a:xfrm>
            <a:off x="5376863" y="5300663"/>
            <a:ext cx="282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>
                <a:ea typeface="PMingLiU" pitchFamily="18" charset="-120"/>
              </a:rPr>
              <a:t>:</a:t>
            </a:r>
          </a:p>
        </p:txBody>
      </p:sp>
      <p:sp>
        <p:nvSpPr>
          <p:cNvPr id="2348062" name="Line 30"/>
          <p:cNvSpPr>
            <a:spLocks noChangeShapeType="1"/>
          </p:cNvSpPr>
          <p:nvPr/>
        </p:nvSpPr>
        <p:spPr bwMode="auto">
          <a:xfrm>
            <a:off x="7759700" y="40386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00" name="Rectangle 31"/>
          <p:cNvSpPr>
            <a:spLocks noChangeArrowheads="1"/>
          </p:cNvSpPr>
          <p:nvPr/>
        </p:nvSpPr>
        <p:spPr bwMode="auto">
          <a:xfrm>
            <a:off x="6977063" y="4019550"/>
            <a:ext cx="728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Byte 1</a:t>
            </a:r>
          </a:p>
        </p:txBody>
      </p:sp>
      <p:sp>
        <p:nvSpPr>
          <p:cNvPr id="2348064" name="Line 32"/>
          <p:cNvSpPr>
            <a:spLocks noChangeShapeType="1"/>
          </p:cNvSpPr>
          <p:nvPr/>
        </p:nvSpPr>
        <p:spPr bwMode="auto">
          <a:xfrm>
            <a:off x="6997700" y="40386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02" name="Rectangle 33"/>
          <p:cNvSpPr>
            <a:spLocks noChangeArrowheads="1"/>
          </p:cNvSpPr>
          <p:nvPr/>
        </p:nvSpPr>
        <p:spPr bwMode="auto">
          <a:xfrm>
            <a:off x="5681663" y="4019550"/>
            <a:ext cx="8302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Byte 31</a:t>
            </a:r>
          </a:p>
        </p:txBody>
      </p:sp>
      <p:sp>
        <p:nvSpPr>
          <p:cNvPr id="2348066" name="Line 34"/>
          <p:cNvSpPr>
            <a:spLocks noChangeShapeType="1"/>
          </p:cNvSpPr>
          <p:nvPr/>
        </p:nvSpPr>
        <p:spPr bwMode="auto">
          <a:xfrm>
            <a:off x="6464300" y="40386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04" name="Rectangle 35"/>
          <p:cNvSpPr>
            <a:spLocks noChangeArrowheads="1"/>
          </p:cNvSpPr>
          <p:nvPr/>
        </p:nvSpPr>
        <p:spPr bwMode="auto">
          <a:xfrm rot="-5400000">
            <a:off x="6600825" y="3933825"/>
            <a:ext cx="282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>
                <a:ea typeface="PMingLiU" pitchFamily="18" charset="-120"/>
              </a:rPr>
              <a:t>:</a:t>
            </a:r>
          </a:p>
        </p:txBody>
      </p:sp>
      <p:sp>
        <p:nvSpPr>
          <p:cNvPr id="7205" name="Rectangle 36"/>
          <p:cNvSpPr>
            <a:spLocks noChangeArrowheads="1"/>
          </p:cNvSpPr>
          <p:nvPr/>
        </p:nvSpPr>
        <p:spPr bwMode="auto">
          <a:xfrm>
            <a:off x="7739063" y="4324350"/>
            <a:ext cx="8302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Byte 32</a:t>
            </a:r>
          </a:p>
        </p:txBody>
      </p:sp>
      <p:sp>
        <p:nvSpPr>
          <p:cNvPr id="2348069" name="Line 37"/>
          <p:cNvSpPr>
            <a:spLocks noChangeShapeType="1"/>
          </p:cNvSpPr>
          <p:nvPr/>
        </p:nvSpPr>
        <p:spPr bwMode="auto">
          <a:xfrm>
            <a:off x="7759700" y="43434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07" name="Rectangle 38"/>
          <p:cNvSpPr>
            <a:spLocks noChangeArrowheads="1"/>
          </p:cNvSpPr>
          <p:nvPr/>
        </p:nvSpPr>
        <p:spPr bwMode="auto">
          <a:xfrm>
            <a:off x="6977063" y="4324350"/>
            <a:ext cx="8302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Byte 33</a:t>
            </a:r>
          </a:p>
        </p:txBody>
      </p:sp>
      <p:sp>
        <p:nvSpPr>
          <p:cNvPr id="2348071" name="Line 39"/>
          <p:cNvSpPr>
            <a:spLocks noChangeShapeType="1"/>
          </p:cNvSpPr>
          <p:nvPr/>
        </p:nvSpPr>
        <p:spPr bwMode="auto">
          <a:xfrm>
            <a:off x="6997700" y="43434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09" name="Rectangle 40"/>
          <p:cNvSpPr>
            <a:spLocks noChangeArrowheads="1"/>
          </p:cNvSpPr>
          <p:nvPr/>
        </p:nvSpPr>
        <p:spPr bwMode="auto">
          <a:xfrm>
            <a:off x="5681663" y="4324350"/>
            <a:ext cx="8302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Byte 63</a:t>
            </a:r>
          </a:p>
        </p:txBody>
      </p:sp>
      <p:sp>
        <p:nvSpPr>
          <p:cNvPr id="2348073" name="Line 41"/>
          <p:cNvSpPr>
            <a:spLocks noChangeShapeType="1"/>
          </p:cNvSpPr>
          <p:nvPr/>
        </p:nvSpPr>
        <p:spPr bwMode="auto">
          <a:xfrm>
            <a:off x="6464300" y="43434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1" name="Rectangle 42"/>
          <p:cNvSpPr>
            <a:spLocks noChangeArrowheads="1"/>
          </p:cNvSpPr>
          <p:nvPr/>
        </p:nvSpPr>
        <p:spPr bwMode="auto">
          <a:xfrm rot="-5400000">
            <a:off x="6600825" y="4238625"/>
            <a:ext cx="282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>
                <a:ea typeface="PMingLiU" pitchFamily="18" charset="-120"/>
              </a:rPr>
              <a:t>:</a:t>
            </a:r>
          </a:p>
        </p:txBody>
      </p:sp>
      <p:sp>
        <p:nvSpPr>
          <p:cNvPr id="7212" name="Rectangle 43"/>
          <p:cNvSpPr>
            <a:spLocks noChangeArrowheads="1"/>
          </p:cNvSpPr>
          <p:nvPr/>
        </p:nvSpPr>
        <p:spPr bwMode="auto">
          <a:xfrm>
            <a:off x="2328863" y="3714750"/>
            <a:ext cx="1162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 Cache Tag</a:t>
            </a:r>
          </a:p>
        </p:txBody>
      </p:sp>
      <p:sp>
        <p:nvSpPr>
          <p:cNvPr id="2348076" name="Line 44"/>
          <p:cNvSpPr>
            <a:spLocks noChangeShapeType="1"/>
          </p:cNvSpPr>
          <p:nvPr/>
        </p:nvSpPr>
        <p:spPr bwMode="auto">
          <a:xfrm>
            <a:off x="6616700" y="28194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4" name="Rectangle 45"/>
          <p:cNvSpPr>
            <a:spLocks noChangeArrowheads="1"/>
          </p:cNvSpPr>
          <p:nvPr/>
        </p:nvSpPr>
        <p:spPr bwMode="auto">
          <a:xfrm>
            <a:off x="6672263" y="2800350"/>
            <a:ext cx="11366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Byte Select</a:t>
            </a:r>
          </a:p>
        </p:txBody>
      </p:sp>
      <p:sp>
        <p:nvSpPr>
          <p:cNvPr id="7215" name="Rectangle 46"/>
          <p:cNvSpPr>
            <a:spLocks noChangeArrowheads="1"/>
          </p:cNvSpPr>
          <p:nvPr/>
        </p:nvSpPr>
        <p:spPr bwMode="auto">
          <a:xfrm>
            <a:off x="6824663" y="3105150"/>
            <a:ext cx="942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Ex: 0x01</a:t>
            </a:r>
          </a:p>
        </p:txBody>
      </p:sp>
      <p:sp>
        <p:nvSpPr>
          <p:cNvPr id="2348079" name="Oval 47"/>
          <p:cNvSpPr>
            <a:spLocks noChangeArrowheads="1"/>
          </p:cNvSpPr>
          <p:nvPr/>
        </p:nvSpPr>
        <p:spPr bwMode="auto">
          <a:xfrm>
            <a:off x="1676400" y="4038600"/>
            <a:ext cx="279400" cy="279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7217" name="Rectangle 48"/>
          <p:cNvSpPr>
            <a:spLocks noChangeArrowheads="1"/>
          </p:cNvSpPr>
          <p:nvPr/>
        </p:nvSpPr>
        <p:spPr bwMode="auto">
          <a:xfrm>
            <a:off x="1643063" y="401955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X</a:t>
            </a:r>
          </a:p>
        </p:txBody>
      </p:sp>
      <p:sp>
        <p:nvSpPr>
          <p:cNvPr id="2348081" name="Line 49"/>
          <p:cNvSpPr>
            <a:spLocks noChangeShapeType="1"/>
          </p:cNvSpPr>
          <p:nvPr/>
        </p:nvSpPr>
        <p:spPr bwMode="auto">
          <a:xfrm flipH="1">
            <a:off x="1955800" y="4178300"/>
            <a:ext cx="40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82" name="Oval 50"/>
          <p:cNvSpPr>
            <a:spLocks noChangeArrowheads="1"/>
          </p:cNvSpPr>
          <p:nvPr/>
        </p:nvSpPr>
        <p:spPr bwMode="auto">
          <a:xfrm>
            <a:off x="1676400" y="4648200"/>
            <a:ext cx="279400" cy="279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7220" name="Rectangle 51"/>
          <p:cNvSpPr>
            <a:spLocks noChangeArrowheads="1"/>
          </p:cNvSpPr>
          <p:nvPr/>
        </p:nvSpPr>
        <p:spPr bwMode="auto">
          <a:xfrm>
            <a:off x="1643063" y="462915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X</a:t>
            </a:r>
          </a:p>
        </p:txBody>
      </p:sp>
      <p:sp>
        <p:nvSpPr>
          <p:cNvPr id="2348084" name="Line 52"/>
          <p:cNvSpPr>
            <a:spLocks noChangeShapeType="1"/>
          </p:cNvSpPr>
          <p:nvPr/>
        </p:nvSpPr>
        <p:spPr bwMode="auto">
          <a:xfrm flipH="1">
            <a:off x="1955800" y="4787900"/>
            <a:ext cx="40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85" name="Oval 53"/>
          <p:cNvSpPr>
            <a:spLocks noChangeArrowheads="1"/>
          </p:cNvSpPr>
          <p:nvPr/>
        </p:nvSpPr>
        <p:spPr bwMode="auto">
          <a:xfrm>
            <a:off x="1295400" y="4343400"/>
            <a:ext cx="279400" cy="279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7223" name="Rectangle 54"/>
          <p:cNvSpPr>
            <a:spLocks noChangeArrowheads="1"/>
          </p:cNvSpPr>
          <p:nvPr/>
        </p:nvSpPr>
        <p:spPr bwMode="auto">
          <a:xfrm>
            <a:off x="1262063" y="432435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X</a:t>
            </a:r>
          </a:p>
        </p:txBody>
      </p:sp>
      <p:sp>
        <p:nvSpPr>
          <p:cNvPr id="2348087" name="Line 55"/>
          <p:cNvSpPr>
            <a:spLocks noChangeShapeType="1"/>
          </p:cNvSpPr>
          <p:nvPr/>
        </p:nvSpPr>
        <p:spPr bwMode="auto">
          <a:xfrm flipH="1">
            <a:off x="1574800" y="4483100"/>
            <a:ext cx="78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88" name="Oval 56"/>
          <p:cNvSpPr>
            <a:spLocks noChangeArrowheads="1"/>
          </p:cNvSpPr>
          <p:nvPr/>
        </p:nvSpPr>
        <p:spPr bwMode="auto">
          <a:xfrm>
            <a:off x="1295400" y="4953000"/>
            <a:ext cx="279400" cy="279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8089" name="Line 57"/>
          <p:cNvSpPr>
            <a:spLocks noChangeShapeType="1"/>
          </p:cNvSpPr>
          <p:nvPr/>
        </p:nvSpPr>
        <p:spPr bwMode="auto">
          <a:xfrm flipH="1">
            <a:off x="1574800" y="5092700"/>
            <a:ext cx="78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27" name="Rectangle 58"/>
          <p:cNvSpPr>
            <a:spLocks noChangeArrowheads="1"/>
          </p:cNvSpPr>
          <p:nvPr/>
        </p:nvSpPr>
        <p:spPr bwMode="auto">
          <a:xfrm>
            <a:off x="1262063" y="493395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X</a:t>
            </a:r>
          </a:p>
        </p:txBody>
      </p:sp>
      <p:sp>
        <p:nvSpPr>
          <p:cNvPr id="2348091" name="Line 59"/>
          <p:cNvSpPr>
            <a:spLocks noChangeShapeType="1"/>
          </p:cNvSpPr>
          <p:nvPr/>
        </p:nvSpPr>
        <p:spPr bwMode="auto">
          <a:xfrm>
            <a:off x="749300" y="2971800"/>
            <a:ext cx="0" cy="271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92" name="Line 60"/>
          <p:cNvSpPr>
            <a:spLocks noChangeShapeType="1"/>
          </p:cNvSpPr>
          <p:nvPr/>
        </p:nvSpPr>
        <p:spPr bwMode="auto">
          <a:xfrm>
            <a:off x="762000" y="50927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93" name="Line 61"/>
          <p:cNvSpPr>
            <a:spLocks noChangeShapeType="1"/>
          </p:cNvSpPr>
          <p:nvPr/>
        </p:nvSpPr>
        <p:spPr bwMode="auto">
          <a:xfrm>
            <a:off x="762000" y="44831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94" name="Line 62"/>
          <p:cNvSpPr>
            <a:spLocks noChangeShapeType="1"/>
          </p:cNvSpPr>
          <p:nvPr/>
        </p:nvSpPr>
        <p:spPr bwMode="auto">
          <a:xfrm>
            <a:off x="762000" y="47879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95" name="Line 63"/>
          <p:cNvSpPr>
            <a:spLocks noChangeShapeType="1"/>
          </p:cNvSpPr>
          <p:nvPr/>
        </p:nvSpPr>
        <p:spPr bwMode="auto">
          <a:xfrm>
            <a:off x="762000" y="41783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096" name="Oval 64"/>
          <p:cNvSpPr>
            <a:spLocks noChangeArrowheads="1"/>
          </p:cNvSpPr>
          <p:nvPr/>
        </p:nvSpPr>
        <p:spPr bwMode="auto">
          <a:xfrm>
            <a:off x="1295400" y="5562600"/>
            <a:ext cx="279400" cy="279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48097" name="Line 65"/>
          <p:cNvSpPr>
            <a:spLocks noChangeShapeType="1"/>
          </p:cNvSpPr>
          <p:nvPr/>
        </p:nvSpPr>
        <p:spPr bwMode="auto">
          <a:xfrm flipH="1">
            <a:off x="1574800" y="5702300"/>
            <a:ext cx="78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35" name="Rectangle 66"/>
          <p:cNvSpPr>
            <a:spLocks noChangeArrowheads="1"/>
          </p:cNvSpPr>
          <p:nvPr/>
        </p:nvSpPr>
        <p:spPr bwMode="auto">
          <a:xfrm>
            <a:off x="1262063" y="5543550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altLang="zh-TW" sz="1600">
                <a:ea typeface="PMingLiU" pitchFamily="18" charset="-120"/>
              </a:rPr>
              <a:t>X</a:t>
            </a:r>
          </a:p>
        </p:txBody>
      </p:sp>
      <p:sp>
        <p:nvSpPr>
          <p:cNvPr id="2348099" name="Line 67"/>
          <p:cNvSpPr>
            <a:spLocks noChangeShapeType="1"/>
          </p:cNvSpPr>
          <p:nvPr/>
        </p:nvSpPr>
        <p:spPr bwMode="auto">
          <a:xfrm>
            <a:off x="762000" y="57023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48100" name="Line 68"/>
          <p:cNvSpPr>
            <a:spLocks noChangeShapeType="1"/>
          </p:cNvSpPr>
          <p:nvPr/>
        </p:nvSpPr>
        <p:spPr bwMode="auto">
          <a:xfrm>
            <a:off x="7378700" y="3429000"/>
            <a:ext cx="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1886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CBF1484E-ED28-486F-A877-DC2A06CB6E24}" type="slidenum">
              <a:rPr lang="en-US" altLang="zh-TW" sz="1400" b="0">
                <a:latin typeface="Arial" pitchFamily="34" charset="0"/>
                <a:ea typeface="PMingLiU" pitchFamily="18" charset="-120"/>
              </a:rPr>
              <a:pPr algn="r" eaLnBrk="1" hangingPunct="1"/>
              <a:t>49</a:t>
            </a:fld>
            <a:endParaRPr lang="en-US" altLang="zh-TW" sz="14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727075"/>
          </a:xfrm>
        </p:spPr>
        <p:txBody>
          <a:bodyPr lIns="92075" tIns="46038" rIns="92075" bIns="46038">
            <a:normAutofit/>
          </a:bodyPr>
          <a:lstStyle/>
          <a:p>
            <a:pPr eaLnBrk="1" hangingPunct="1">
              <a:defRPr/>
            </a:pPr>
            <a:r>
              <a:rPr lang="en-US" altLang="zh-TW" sz="3600" dirty="0" smtClean="0">
                <a:solidFill>
                  <a:srgbClr val="002060"/>
                </a:solidFill>
                <a:latin typeface="Monotype Corsiva" pitchFamily="66" charset="0"/>
                <a:ea typeface="PMingLiU" pitchFamily="18" charset="-120"/>
              </a:rPr>
              <a:t>Unified </a:t>
            </a:r>
            <a:r>
              <a:rPr lang="en-US" altLang="zh-TW" sz="3600" dirty="0" err="1" smtClean="0">
                <a:solidFill>
                  <a:srgbClr val="002060"/>
                </a:solidFill>
                <a:latin typeface="Monotype Corsiva" pitchFamily="66" charset="0"/>
                <a:ea typeface="PMingLiU" pitchFamily="18" charset="-120"/>
              </a:rPr>
              <a:t>vs.Separate</a:t>
            </a:r>
            <a:r>
              <a:rPr lang="en-US" altLang="zh-TW" sz="3600" dirty="0" smtClean="0">
                <a:solidFill>
                  <a:srgbClr val="002060"/>
                </a:solidFill>
                <a:latin typeface="Monotype Corsiva" pitchFamily="66" charset="0"/>
                <a:ea typeface="PMingLiU" pitchFamily="18" charset="-120"/>
              </a:rPr>
              <a:t> Level 1 Cache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89000"/>
            <a:ext cx="8382000" cy="5283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1600" smtClean="0">
                <a:ea typeface="PMingLiU" pitchFamily="18" charset="-120"/>
              </a:rPr>
              <a:t>Unified Level 1 Cache</a:t>
            </a:r>
          </a:p>
          <a:p>
            <a:pPr eaLnBrk="1" hangingPunct="1">
              <a:buFontTx/>
              <a:buNone/>
            </a:pPr>
            <a:r>
              <a:rPr lang="en-US" altLang="zh-TW" sz="1600" smtClean="0">
                <a:ea typeface="PMingLiU" pitchFamily="18" charset="-120"/>
              </a:rPr>
              <a:t>      A single level 1 cache is used for both instructions and data.</a:t>
            </a:r>
          </a:p>
          <a:p>
            <a:pPr eaLnBrk="1" hangingPunct="1"/>
            <a:r>
              <a:rPr lang="en-US" altLang="zh-TW" sz="1600" smtClean="0">
                <a:ea typeface="PMingLiU" pitchFamily="18" charset="-120"/>
              </a:rPr>
              <a:t>Separate  instruction/data Level 1 caches (Harvard  Memory Architecture):</a:t>
            </a:r>
          </a:p>
          <a:p>
            <a:pPr eaLnBrk="1" hangingPunct="1">
              <a:buFontTx/>
              <a:buNone/>
            </a:pPr>
            <a:r>
              <a:rPr lang="en-US" altLang="zh-TW" sz="1600" smtClean="0">
                <a:ea typeface="PMingLiU" pitchFamily="18" charset="-120"/>
              </a:rPr>
              <a:t>      The level 1 (L</a:t>
            </a:r>
            <a:r>
              <a:rPr lang="en-US" altLang="zh-TW" sz="1600" baseline="-25000" smtClean="0">
                <a:ea typeface="PMingLiU" pitchFamily="18" charset="-120"/>
              </a:rPr>
              <a:t>1</a:t>
            </a:r>
            <a:r>
              <a:rPr lang="en-US" altLang="zh-TW" sz="1600" smtClean="0">
                <a:ea typeface="PMingLiU" pitchFamily="18" charset="-120"/>
              </a:rPr>
              <a:t>) cache is split into two caches, one for instructions (instruction cache,  L</a:t>
            </a:r>
            <a:r>
              <a:rPr lang="en-US" altLang="zh-TW" sz="1600" baseline="-25000" smtClean="0">
                <a:ea typeface="PMingLiU" pitchFamily="18" charset="-120"/>
              </a:rPr>
              <a:t>1 </a:t>
            </a:r>
            <a:r>
              <a:rPr lang="en-US" altLang="zh-TW" sz="1600" smtClean="0">
                <a:ea typeface="PMingLiU" pitchFamily="18" charset="-120"/>
              </a:rPr>
              <a:t>I-cache) and the other for data (data cache,  L</a:t>
            </a:r>
            <a:r>
              <a:rPr lang="en-US" altLang="zh-TW" sz="1600" baseline="-25000" smtClean="0">
                <a:ea typeface="PMingLiU" pitchFamily="18" charset="-120"/>
              </a:rPr>
              <a:t>1  </a:t>
            </a:r>
            <a:r>
              <a:rPr lang="en-US" altLang="zh-TW" sz="1600" smtClean="0">
                <a:ea typeface="PMingLiU" pitchFamily="18" charset="-120"/>
              </a:rPr>
              <a:t>D-cache).  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1320800" y="2819400"/>
            <a:ext cx="2565400" cy="2654300"/>
            <a:chOff x="496" y="1428"/>
            <a:chExt cx="1616" cy="1672"/>
          </a:xfrm>
        </p:grpSpPr>
        <p:sp>
          <p:nvSpPr>
            <p:cNvPr id="8213" name="Rectangle 5"/>
            <p:cNvSpPr>
              <a:spLocks noChangeArrowheads="1"/>
            </p:cNvSpPr>
            <p:nvPr/>
          </p:nvSpPr>
          <p:spPr bwMode="auto">
            <a:xfrm>
              <a:off x="592" y="1676"/>
              <a:ext cx="1280" cy="4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14" name="Rectangle 6"/>
            <p:cNvSpPr>
              <a:spLocks noChangeArrowheads="1"/>
            </p:cNvSpPr>
            <p:nvPr/>
          </p:nvSpPr>
          <p:spPr bwMode="auto">
            <a:xfrm>
              <a:off x="1024" y="1823"/>
              <a:ext cx="5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Control</a:t>
              </a:r>
            </a:p>
          </p:txBody>
        </p:sp>
        <p:sp>
          <p:nvSpPr>
            <p:cNvPr id="8215" name="Rectangle 7"/>
            <p:cNvSpPr>
              <a:spLocks noChangeArrowheads="1"/>
            </p:cNvSpPr>
            <p:nvPr/>
          </p:nvSpPr>
          <p:spPr bwMode="auto">
            <a:xfrm>
              <a:off x="592" y="2300"/>
              <a:ext cx="896" cy="7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16" name="Rectangle 8"/>
            <p:cNvSpPr>
              <a:spLocks noChangeArrowheads="1"/>
            </p:cNvSpPr>
            <p:nvPr/>
          </p:nvSpPr>
          <p:spPr bwMode="auto">
            <a:xfrm>
              <a:off x="623" y="2469"/>
              <a:ext cx="62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Datapath</a:t>
              </a:r>
            </a:p>
          </p:txBody>
        </p:sp>
        <p:sp>
          <p:nvSpPr>
            <p:cNvPr id="8217" name="Rectangle 9"/>
            <p:cNvSpPr>
              <a:spLocks noChangeArrowheads="1"/>
            </p:cNvSpPr>
            <p:nvPr/>
          </p:nvSpPr>
          <p:spPr bwMode="auto">
            <a:xfrm>
              <a:off x="496" y="1436"/>
              <a:ext cx="1616" cy="16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18" name="Rectangle 10"/>
            <p:cNvSpPr>
              <a:spLocks noChangeArrowheads="1"/>
            </p:cNvSpPr>
            <p:nvPr/>
          </p:nvSpPr>
          <p:spPr bwMode="auto">
            <a:xfrm>
              <a:off x="1103" y="1428"/>
              <a:ext cx="6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Processor</a:t>
              </a:r>
            </a:p>
          </p:txBody>
        </p:sp>
        <p:sp>
          <p:nvSpPr>
            <p:cNvPr id="8219" name="Rectangle 11"/>
            <p:cNvSpPr>
              <a:spLocks noChangeArrowheads="1"/>
            </p:cNvSpPr>
            <p:nvPr/>
          </p:nvSpPr>
          <p:spPr bwMode="auto">
            <a:xfrm>
              <a:off x="1216" y="2348"/>
              <a:ext cx="224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20" name="Rectangle 12"/>
            <p:cNvSpPr>
              <a:spLocks noChangeArrowheads="1"/>
            </p:cNvSpPr>
            <p:nvPr/>
          </p:nvSpPr>
          <p:spPr bwMode="auto">
            <a:xfrm rot="5400000">
              <a:off x="1020" y="2548"/>
              <a:ext cx="6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Registers</a:t>
              </a:r>
            </a:p>
          </p:txBody>
        </p:sp>
        <p:sp>
          <p:nvSpPr>
            <p:cNvPr id="8221" name="Rectangle 13"/>
            <p:cNvSpPr>
              <a:spLocks noChangeArrowheads="1"/>
            </p:cNvSpPr>
            <p:nvPr/>
          </p:nvSpPr>
          <p:spPr bwMode="auto">
            <a:xfrm>
              <a:off x="1600" y="2348"/>
              <a:ext cx="41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22" name="Text Box 14"/>
            <p:cNvSpPr txBox="1">
              <a:spLocks noChangeArrowheads="1"/>
            </p:cNvSpPr>
            <p:nvPr/>
          </p:nvSpPr>
          <p:spPr bwMode="auto">
            <a:xfrm>
              <a:off x="1566" y="2327"/>
              <a:ext cx="420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200">
                  <a:ea typeface="PMingLiU" pitchFamily="18" charset="-120"/>
                </a:rPr>
                <a:t>Unified</a:t>
              </a:r>
            </a:p>
            <a:p>
              <a:pPr algn="l"/>
              <a:r>
                <a:rPr lang="en-US" altLang="zh-TW" sz="1200">
                  <a:ea typeface="PMingLiU" pitchFamily="18" charset="-120"/>
                </a:rPr>
                <a:t>Level </a:t>
              </a:r>
            </a:p>
            <a:p>
              <a:pPr algn="l"/>
              <a:r>
                <a:rPr lang="en-US" altLang="zh-TW" sz="1200">
                  <a:ea typeface="PMingLiU" pitchFamily="18" charset="-120"/>
                </a:rPr>
                <a:t>One</a:t>
              </a:r>
            </a:p>
            <a:p>
              <a:pPr algn="l"/>
              <a:r>
                <a:rPr lang="en-US" altLang="zh-TW" sz="1200">
                  <a:ea typeface="PMingLiU" pitchFamily="18" charset="-120"/>
                </a:rPr>
                <a:t>Cache</a:t>
              </a:r>
            </a:p>
            <a:p>
              <a:pPr algn="l"/>
              <a:r>
                <a:rPr lang="en-US" altLang="zh-TW" sz="1200">
                  <a:ea typeface="PMingLiU" pitchFamily="18" charset="-120"/>
                </a:rPr>
                <a:t>    L</a:t>
              </a:r>
              <a:r>
                <a:rPr lang="en-US" altLang="zh-TW" sz="1200" baseline="-25000">
                  <a:ea typeface="PMingLiU" pitchFamily="18" charset="-120"/>
                </a:rPr>
                <a:t>1</a:t>
              </a:r>
              <a:endParaRPr lang="en-US" altLang="zh-TW" sz="1200">
                <a:ea typeface="PMingLiU" pitchFamily="18" charset="-120"/>
              </a:endParaRPr>
            </a:p>
          </p:txBody>
        </p:sp>
      </p:grpSp>
      <p:grpSp>
        <p:nvGrpSpPr>
          <p:cNvPr id="8198" name="Group 15"/>
          <p:cNvGrpSpPr>
            <a:grpSpLocks/>
          </p:cNvGrpSpPr>
          <p:nvPr/>
        </p:nvGrpSpPr>
        <p:grpSpPr bwMode="auto">
          <a:xfrm>
            <a:off x="5283200" y="2895600"/>
            <a:ext cx="2565400" cy="2654300"/>
            <a:chOff x="2800" y="2064"/>
            <a:chExt cx="1616" cy="1672"/>
          </a:xfrm>
        </p:grpSpPr>
        <p:sp>
          <p:nvSpPr>
            <p:cNvPr id="8201" name="Rectangle 16"/>
            <p:cNvSpPr>
              <a:spLocks noChangeArrowheads="1"/>
            </p:cNvSpPr>
            <p:nvPr/>
          </p:nvSpPr>
          <p:spPr bwMode="auto">
            <a:xfrm>
              <a:off x="2896" y="2312"/>
              <a:ext cx="1280" cy="4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02" name="Rectangle 17"/>
            <p:cNvSpPr>
              <a:spLocks noChangeArrowheads="1"/>
            </p:cNvSpPr>
            <p:nvPr/>
          </p:nvSpPr>
          <p:spPr bwMode="auto">
            <a:xfrm>
              <a:off x="3328" y="2459"/>
              <a:ext cx="54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Control</a:t>
              </a:r>
            </a:p>
          </p:txBody>
        </p:sp>
        <p:sp>
          <p:nvSpPr>
            <p:cNvPr id="8203" name="Rectangle 18"/>
            <p:cNvSpPr>
              <a:spLocks noChangeArrowheads="1"/>
            </p:cNvSpPr>
            <p:nvPr/>
          </p:nvSpPr>
          <p:spPr bwMode="auto">
            <a:xfrm>
              <a:off x="2896" y="2936"/>
              <a:ext cx="896" cy="7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04" name="Rectangle 19"/>
            <p:cNvSpPr>
              <a:spLocks noChangeArrowheads="1"/>
            </p:cNvSpPr>
            <p:nvPr/>
          </p:nvSpPr>
          <p:spPr bwMode="auto">
            <a:xfrm>
              <a:off x="2927" y="3105"/>
              <a:ext cx="62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Datapath</a:t>
              </a:r>
            </a:p>
          </p:txBody>
        </p:sp>
        <p:sp>
          <p:nvSpPr>
            <p:cNvPr id="8205" name="Rectangle 20"/>
            <p:cNvSpPr>
              <a:spLocks noChangeArrowheads="1"/>
            </p:cNvSpPr>
            <p:nvPr/>
          </p:nvSpPr>
          <p:spPr bwMode="auto">
            <a:xfrm>
              <a:off x="2800" y="2072"/>
              <a:ext cx="1616" cy="16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06" name="Rectangle 21"/>
            <p:cNvSpPr>
              <a:spLocks noChangeArrowheads="1"/>
            </p:cNvSpPr>
            <p:nvPr/>
          </p:nvSpPr>
          <p:spPr bwMode="auto">
            <a:xfrm>
              <a:off x="3407" y="2064"/>
              <a:ext cx="6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Processor</a:t>
              </a:r>
            </a:p>
          </p:txBody>
        </p:sp>
        <p:sp>
          <p:nvSpPr>
            <p:cNvPr id="8207" name="Rectangle 22"/>
            <p:cNvSpPr>
              <a:spLocks noChangeArrowheads="1"/>
            </p:cNvSpPr>
            <p:nvPr/>
          </p:nvSpPr>
          <p:spPr bwMode="auto">
            <a:xfrm>
              <a:off x="3520" y="2984"/>
              <a:ext cx="224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08" name="Rectangle 23"/>
            <p:cNvSpPr>
              <a:spLocks noChangeArrowheads="1"/>
            </p:cNvSpPr>
            <p:nvPr/>
          </p:nvSpPr>
          <p:spPr bwMode="auto">
            <a:xfrm rot="5400000">
              <a:off x="3324" y="3184"/>
              <a:ext cx="6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Registers</a:t>
              </a:r>
            </a:p>
          </p:txBody>
        </p:sp>
        <p:sp>
          <p:nvSpPr>
            <p:cNvPr id="8209" name="Rectangle 24"/>
            <p:cNvSpPr>
              <a:spLocks noChangeArrowheads="1"/>
            </p:cNvSpPr>
            <p:nvPr/>
          </p:nvSpPr>
          <p:spPr bwMode="auto">
            <a:xfrm>
              <a:off x="3904" y="2984"/>
              <a:ext cx="416" cy="2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10" name="Rectangle 25"/>
            <p:cNvSpPr>
              <a:spLocks noChangeArrowheads="1"/>
            </p:cNvSpPr>
            <p:nvPr/>
          </p:nvSpPr>
          <p:spPr bwMode="auto">
            <a:xfrm>
              <a:off x="3904" y="3360"/>
              <a:ext cx="416" cy="2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11" name="Text Box 26"/>
            <p:cNvSpPr txBox="1">
              <a:spLocks noChangeArrowheads="1"/>
            </p:cNvSpPr>
            <p:nvPr/>
          </p:nvSpPr>
          <p:spPr bwMode="auto">
            <a:xfrm>
              <a:off x="3910" y="3010"/>
              <a:ext cx="3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000">
                  <a:ea typeface="PMingLiU" pitchFamily="18" charset="-120"/>
                </a:rPr>
                <a:t>L</a:t>
              </a:r>
              <a:r>
                <a:rPr lang="en-US" altLang="zh-TW" sz="1000" baseline="-25000">
                  <a:ea typeface="PMingLiU" pitchFamily="18" charset="-120"/>
                </a:rPr>
                <a:t>1</a:t>
              </a:r>
              <a:endParaRPr lang="en-US" altLang="zh-TW" sz="1000">
                <a:ea typeface="PMingLiU" pitchFamily="18" charset="-120"/>
              </a:endParaRPr>
            </a:p>
            <a:p>
              <a:pPr algn="l"/>
              <a:r>
                <a:rPr lang="en-US" altLang="zh-TW" sz="1000">
                  <a:ea typeface="PMingLiU" pitchFamily="18" charset="-120"/>
                </a:rPr>
                <a:t>I-cache</a:t>
              </a:r>
              <a:endParaRPr lang="en-US" altLang="zh-TW" sz="1200" b="0">
                <a:ea typeface="PMingLiU" pitchFamily="18" charset="-120"/>
              </a:endParaRPr>
            </a:p>
          </p:txBody>
        </p:sp>
        <p:sp>
          <p:nvSpPr>
            <p:cNvPr id="8212" name="Text Box 27"/>
            <p:cNvSpPr txBox="1">
              <a:spLocks noChangeArrowheads="1"/>
            </p:cNvSpPr>
            <p:nvPr/>
          </p:nvSpPr>
          <p:spPr bwMode="auto">
            <a:xfrm>
              <a:off x="3912" y="3378"/>
              <a:ext cx="3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000">
                  <a:ea typeface="PMingLiU" pitchFamily="18" charset="-120"/>
                </a:rPr>
                <a:t>L</a:t>
              </a:r>
              <a:r>
                <a:rPr lang="en-US" altLang="zh-TW" sz="1000" baseline="-25000">
                  <a:ea typeface="PMingLiU" pitchFamily="18" charset="-120"/>
                </a:rPr>
                <a:t>1</a:t>
              </a:r>
              <a:endParaRPr lang="en-US" altLang="zh-TW" sz="1000">
                <a:ea typeface="PMingLiU" pitchFamily="18" charset="-120"/>
              </a:endParaRPr>
            </a:p>
            <a:p>
              <a:pPr algn="l"/>
              <a:r>
                <a:rPr lang="en-US" altLang="zh-TW" sz="1000">
                  <a:ea typeface="PMingLiU" pitchFamily="18" charset="-120"/>
                </a:rPr>
                <a:t>D-cache</a:t>
              </a:r>
              <a:endParaRPr lang="en-US" altLang="zh-TW" sz="1200" b="0">
                <a:ea typeface="PMingLiU" pitchFamily="18" charset="-120"/>
              </a:endParaRPr>
            </a:p>
          </p:txBody>
        </p:sp>
      </p:grpSp>
      <p:sp>
        <p:nvSpPr>
          <p:cNvPr id="8199" name="Text Box 28"/>
          <p:cNvSpPr txBox="1">
            <a:spLocks noChangeArrowheads="1"/>
          </p:cNvSpPr>
          <p:nvPr/>
        </p:nvSpPr>
        <p:spPr bwMode="auto">
          <a:xfrm>
            <a:off x="1358900" y="5676900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ea typeface="PMingLiU" pitchFamily="18" charset="-120"/>
              </a:rPr>
              <a:t>       Unified Level 1 Cache</a:t>
            </a:r>
          </a:p>
        </p:txBody>
      </p:sp>
      <p:sp>
        <p:nvSpPr>
          <p:cNvPr id="8200" name="Text Box 29"/>
          <p:cNvSpPr txBox="1">
            <a:spLocks noChangeArrowheads="1"/>
          </p:cNvSpPr>
          <p:nvPr/>
        </p:nvSpPr>
        <p:spPr bwMode="auto">
          <a:xfrm>
            <a:off x="5372100" y="5638800"/>
            <a:ext cx="247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ea typeface="PMingLiU" pitchFamily="18" charset="-120"/>
              </a:rPr>
              <a:t>       Separate Level 1 Caches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  (Harvard  Memory Architecture) </a:t>
            </a:r>
          </a:p>
        </p:txBody>
      </p:sp>
    </p:spTree>
    <p:extLst>
      <p:ext uri="{BB962C8B-B14F-4D97-AF65-F5344CB8AC3E}">
        <p14:creationId xmlns:p14="http://schemas.microsoft.com/office/powerpoint/2010/main" val="21760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1DA29-6791-49CE-8171-F9451D44E994}" type="slidenum">
              <a:rPr lang="en-US"/>
              <a:pPr/>
              <a:t>5</a:t>
            </a:fld>
            <a:endParaRPr lang="en-US"/>
          </a:p>
        </p:txBody>
      </p:sp>
      <p:sp>
        <p:nvSpPr>
          <p:cNvPr id="237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227013"/>
            <a:ext cx="8716962" cy="78105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Caching in a Memory Hierarchy</a:t>
            </a:r>
          </a:p>
        </p:txBody>
      </p:sp>
      <p:sp>
        <p:nvSpPr>
          <p:cNvPr id="2372611" name="Rectangle 3"/>
          <p:cNvSpPr>
            <a:spLocks noChangeArrowheads="1"/>
          </p:cNvSpPr>
          <p:nvPr/>
        </p:nvSpPr>
        <p:spPr bwMode="auto">
          <a:xfrm>
            <a:off x="1111250" y="3429000"/>
            <a:ext cx="4267200" cy="22860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2612" name="Rectangle 4"/>
          <p:cNvSpPr>
            <a:spLocks noChangeArrowheads="1"/>
          </p:cNvSpPr>
          <p:nvPr/>
        </p:nvSpPr>
        <p:spPr bwMode="auto">
          <a:xfrm>
            <a:off x="1644650" y="37338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2372613" name="Rectangle 5"/>
          <p:cNvSpPr>
            <a:spLocks noChangeArrowheads="1"/>
          </p:cNvSpPr>
          <p:nvPr/>
        </p:nvSpPr>
        <p:spPr bwMode="auto">
          <a:xfrm>
            <a:off x="2482850" y="37338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2372614" name="Rectangle 6"/>
          <p:cNvSpPr>
            <a:spLocks noChangeArrowheads="1"/>
          </p:cNvSpPr>
          <p:nvPr/>
        </p:nvSpPr>
        <p:spPr bwMode="auto">
          <a:xfrm>
            <a:off x="3321050" y="37338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2372615" name="Rectangle 7"/>
          <p:cNvSpPr>
            <a:spLocks noChangeArrowheads="1"/>
          </p:cNvSpPr>
          <p:nvPr/>
        </p:nvSpPr>
        <p:spPr bwMode="auto">
          <a:xfrm>
            <a:off x="4159250" y="37338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72616" name="Rectangle 8"/>
          <p:cNvSpPr>
            <a:spLocks noChangeArrowheads="1"/>
          </p:cNvSpPr>
          <p:nvPr/>
        </p:nvSpPr>
        <p:spPr bwMode="auto">
          <a:xfrm>
            <a:off x="1644650" y="41910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4</a:t>
            </a:r>
          </a:p>
        </p:txBody>
      </p:sp>
      <p:sp>
        <p:nvSpPr>
          <p:cNvPr id="2372617" name="Rectangle 9"/>
          <p:cNvSpPr>
            <a:spLocks noChangeArrowheads="1"/>
          </p:cNvSpPr>
          <p:nvPr/>
        </p:nvSpPr>
        <p:spPr bwMode="auto">
          <a:xfrm>
            <a:off x="2482850" y="41910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5</a:t>
            </a:r>
          </a:p>
        </p:txBody>
      </p:sp>
      <p:sp>
        <p:nvSpPr>
          <p:cNvPr id="2372618" name="Rectangle 10"/>
          <p:cNvSpPr>
            <a:spLocks noChangeArrowheads="1"/>
          </p:cNvSpPr>
          <p:nvPr/>
        </p:nvSpPr>
        <p:spPr bwMode="auto">
          <a:xfrm>
            <a:off x="3321050" y="41910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6</a:t>
            </a:r>
          </a:p>
        </p:txBody>
      </p:sp>
      <p:sp>
        <p:nvSpPr>
          <p:cNvPr id="2372619" name="Rectangle 11"/>
          <p:cNvSpPr>
            <a:spLocks noChangeArrowheads="1"/>
          </p:cNvSpPr>
          <p:nvPr/>
        </p:nvSpPr>
        <p:spPr bwMode="auto">
          <a:xfrm>
            <a:off x="4159250" y="41910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7</a:t>
            </a:r>
          </a:p>
        </p:txBody>
      </p:sp>
      <p:sp>
        <p:nvSpPr>
          <p:cNvPr id="2372620" name="Rectangle 12"/>
          <p:cNvSpPr>
            <a:spLocks noChangeArrowheads="1"/>
          </p:cNvSpPr>
          <p:nvPr/>
        </p:nvSpPr>
        <p:spPr bwMode="auto">
          <a:xfrm>
            <a:off x="1644650" y="46482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8</a:t>
            </a:r>
          </a:p>
        </p:txBody>
      </p:sp>
      <p:sp>
        <p:nvSpPr>
          <p:cNvPr id="2372621" name="Rectangle 13"/>
          <p:cNvSpPr>
            <a:spLocks noChangeArrowheads="1"/>
          </p:cNvSpPr>
          <p:nvPr/>
        </p:nvSpPr>
        <p:spPr bwMode="auto">
          <a:xfrm>
            <a:off x="2482850" y="46482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9</a:t>
            </a:r>
          </a:p>
        </p:txBody>
      </p:sp>
      <p:sp>
        <p:nvSpPr>
          <p:cNvPr id="2372622" name="Rectangle 14"/>
          <p:cNvSpPr>
            <a:spLocks noChangeArrowheads="1"/>
          </p:cNvSpPr>
          <p:nvPr/>
        </p:nvSpPr>
        <p:spPr bwMode="auto">
          <a:xfrm>
            <a:off x="3321050" y="46482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10</a:t>
            </a:r>
          </a:p>
        </p:txBody>
      </p:sp>
      <p:sp>
        <p:nvSpPr>
          <p:cNvPr id="2372623" name="Rectangle 15"/>
          <p:cNvSpPr>
            <a:spLocks noChangeArrowheads="1"/>
          </p:cNvSpPr>
          <p:nvPr/>
        </p:nvSpPr>
        <p:spPr bwMode="auto">
          <a:xfrm>
            <a:off x="4159250" y="46482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11</a:t>
            </a:r>
          </a:p>
        </p:txBody>
      </p:sp>
      <p:sp>
        <p:nvSpPr>
          <p:cNvPr id="2372624" name="Rectangle 16"/>
          <p:cNvSpPr>
            <a:spLocks noChangeArrowheads="1"/>
          </p:cNvSpPr>
          <p:nvPr/>
        </p:nvSpPr>
        <p:spPr bwMode="auto">
          <a:xfrm>
            <a:off x="1644650" y="51054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12</a:t>
            </a:r>
          </a:p>
        </p:txBody>
      </p:sp>
      <p:sp>
        <p:nvSpPr>
          <p:cNvPr id="2372625" name="Rectangle 17"/>
          <p:cNvSpPr>
            <a:spLocks noChangeArrowheads="1"/>
          </p:cNvSpPr>
          <p:nvPr/>
        </p:nvSpPr>
        <p:spPr bwMode="auto">
          <a:xfrm>
            <a:off x="2482850" y="51054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13</a:t>
            </a:r>
          </a:p>
        </p:txBody>
      </p:sp>
      <p:sp>
        <p:nvSpPr>
          <p:cNvPr id="2372626" name="Rectangle 18"/>
          <p:cNvSpPr>
            <a:spLocks noChangeArrowheads="1"/>
          </p:cNvSpPr>
          <p:nvPr/>
        </p:nvSpPr>
        <p:spPr bwMode="auto">
          <a:xfrm>
            <a:off x="3321050" y="51054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14</a:t>
            </a:r>
          </a:p>
        </p:txBody>
      </p:sp>
      <p:sp>
        <p:nvSpPr>
          <p:cNvPr id="2372627" name="Rectangle 19"/>
          <p:cNvSpPr>
            <a:spLocks noChangeArrowheads="1"/>
          </p:cNvSpPr>
          <p:nvPr/>
        </p:nvSpPr>
        <p:spPr bwMode="auto">
          <a:xfrm>
            <a:off x="4159250" y="510540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15</a:t>
            </a:r>
          </a:p>
        </p:txBody>
      </p:sp>
      <p:sp>
        <p:nvSpPr>
          <p:cNvPr id="2372628" name="Text Box 20"/>
          <p:cNvSpPr txBox="1">
            <a:spLocks noChangeArrowheads="1"/>
          </p:cNvSpPr>
          <p:nvPr/>
        </p:nvSpPr>
        <p:spPr bwMode="auto">
          <a:xfrm>
            <a:off x="5372100" y="4144963"/>
            <a:ext cx="33004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>
                <a:effectLst/>
                <a:latin typeface="Helvetica" pitchFamily="34" charset="0"/>
              </a:rPr>
              <a:t>Larger, slower, cheaper storage</a:t>
            </a:r>
          </a:p>
          <a:p>
            <a:pPr algn="l"/>
            <a:r>
              <a:rPr lang="en-US" sz="1600">
                <a:effectLst/>
                <a:latin typeface="Helvetica" pitchFamily="34" charset="0"/>
              </a:rPr>
              <a:t>device at level k+1 is partitioned</a:t>
            </a:r>
          </a:p>
          <a:p>
            <a:pPr algn="l"/>
            <a:r>
              <a:rPr lang="en-US" sz="1600">
                <a:effectLst/>
                <a:latin typeface="Helvetica" pitchFamily="34" charset="0"/>
              </a:rPr>
              <a:t>into blocks.</a:t>
            </a:r>
          </a:p>
        </p:txBody>
      </p:sp>
      <p:grpSp>
        <p:nvGrpSpPr>
          <p:cNvPr id="2372629" name="Group 21"/>
          <p:cNvGrpSpPr>
            <a:grpSpLocks/>
          </p:cNvGrpSpPr>
          <p:nvPr/>
        </p:nvGrpSpPr>
        <p:grpSpPr bwMode="auto">
          <a:xfrm>
            <a:off x="3244850" y="1828800"/>
            <a:ext cx="3352800" cy="1524000"/>
            <a:chOff x="2044" y="1152"/>
            <a:chExt cx="2112" cy="960"/>
          </a:xfrm>
        </p:grpSpPr>
        <p:sp>
          <p:nvSpPr>
            <p:cNvPr id="2372630" name="Line 22"/>
            <p:cNvSpPr>
              <a:spLocks noChangeShapeType="1"/>
            </p:cNvSpPr>
            <p:nvPr/>
          </p:nvSpPr>
          <p:spPr bwMode="auto">
            <a:xfrm>
              <a:off x="2044" y="115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2631" name="Text Box 23"/>
            <p:cNvSpPr txBox="1">
              <a:spLocks noChangeArrowheads="1"/>
            </p:cNvSpPr>
            <p:nvPr/>
          </p:nvSpPr>
          <p:spPr bwMode="auto">
            <a:xfrm>
              <a:off x="2053" y="1315"/>
              <a:ext cx="2103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sz="1600">
                  <a:effectLst/>
                  <a:latin typeface="Helvetica" pitchFamily="34" charset="0"/>
                </a:rPr>
                <a:t>Data is copied between</a:t>
              </a:r>
            </a:p>
            <a:p>
              <a:pPr algn="l"/>
              <a:r>
                <a:rPr lang="en-US" sz="1600">
                  <a:effectLst/>
                  <a:latin typeface="Helvetica" pitchFamily="34" charset="0"/>
                </a:rPr>
                <a:t>levels in block-sized transfer units</a:t>
              </a:r>
            </a:p>
          </p:txBody>
        </p:sp>
      </p:grpSp>
      <p:grpSp>
        <p:nvGrpSpPr>
          <p:cNvPr id="2372632" name="Group 24"/>
          <p:cNvGrpSpPr>
            <a:grpSpLocks/>
          </p:cNvGrpSpPr>
          <p:nvPr/>
        </p:nvGrpSpPr>
        <p:grpSpPr bwMode="auto">
          <a:xfrm>
            <a:off x="350838" y="1066800"/>
            <a:ext cx="8640762" cy="825500"/>
            <a:chOff x="221" y="672"/>
            <a:chExt cx="5443" cy="520"/>
          </a:xfrm>
        </p:grpSpPr>
        <p:sp>
          <p:nvSpPr>
            <p:cNvPr id="2372633" name="Rectangle 25"/>
            <p:cNvSpPr>
              <a:spLocks noChangeArrowheads="1"/>
            </p:cNvSpPr>
            <p:nvPr/>
          </p:nvSpPr>
          <p:spPr bwMode="auto">
            <a:xfrm>
              <a:off x="892" y="760"/>
              <a:ext cx="2256" cy="384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2634" name="Rectangle 26"/>
            <p:cNvSpPr>
              <a:spLocks noChangeArrowheads="1"/>
            </p:cNvSpPr>
            <p:nvPr/>
          </p:nvSpPr>
          <p:spPr bwMode="auto">
            <a:xfrm>
              <a:off x="981" y="850"/>
              <a:ext cx="432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effectLst/>
                  <a:latin typeface="Helvetica" pitchFamily="34" charset="0"/>
                </a:rPr>
                <a:t>8</a:t>
              </a:r>
            </a:p>
          </p:txBody>
        </p:sp>
        <p:sp>
          <p:nvSpPr>
            <p:cNvPr id="2372635" name="Rectangle 27"/>
            <p:cNvSpPr>
              <a:spLocks noChangeArrowheads="1"/>
            </p:cNvSpPr>
            <p:nvPr/>
          </p:nvSpPr>
          <p:spPr bwMode="auto">
            <a:xfrm>
              <a:off x="1516" y="856"/>
              <a:ext cx="432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effectLst/>
                  <a:latin typeface="Helvetica" pitchFamily="34" charset="0"/>
                </a:rPr>
                <a:t>9</a:t>
              </a:r>
            </a:p>
          </p:txBody>
        </p:sp>
        <p:sp>
          <p:nvSpPr>
            <p:cNvPr id="2372636" name="Rectangle 28"/>
            <p:cNvSpPr>
              <a:spLocks noChangeArrowheads="1"/>
            </p:cNvSpPr>
            <p:nvPr/>
          </p:nvSpPr>
          <p:spPr bwMode="auto">
            <a:xfrm>
              <a:off x="2044" y="856"/>
              <a:ext cx="432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effectLst/>
                  <a:latin typeface="Helvetica" pitchFamily="34" charset="0"/>
                </a:rPr>
                <a:t>14</a:t>
              </a:r>
            </a:p>
          </p:txBody>
        </p:sp>
        <p:sp>
          <p:nvSpPr>
            <p:cNvPr id="2372637" name="Rectangle 29"/>
            <p:cNvSpPr>
              <a:spLocks noChangeArrowheads="1"/>
            </p:cNvSpPr>
            <p:nvPr/>
          </p:nvSpPr>
          <p:spPr bwMode="auto">
            <a:xfrm>
              <a:off x="2572" y="856"/>
              <a:ext cx="432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600">
                  <a:effectLst/>
                  <a:latin typeface="Helvetica" pitchFamily="34" charset="0"/>
                </a:rPr>
                <a:t>3</a:t>
              </a:r>
            </a:p>
          </p:txBody>
        </p:sp>
        <p:sp>
          <p:nvSpPr>
            <p:cNvPr id="2372638" name="Text Box 30"/>
            <p:cNvSpPr txBox="1">
              <a:spLocks noChangeArrowheads="1"/>
            </p:cNvSpPr>
            <p:nvPr/>
          </p:nvSpPr>
          <p:spPr bwMode="auto">
            <a:xfrm>
              <a:off x="3415" y="672"/>
              <a:ext cx="224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600">
                  <a:effectLst/>
                  <a:latin typeface="Helvetica" pitchFamily="34" charset="0"/>
                </a:rPr>
                <a:t>Smaller, faster, more expensive</a:t>
              </a:r>
            </a:p>
            <a:p>
              <a:pPr algn="l"/>
              <a:r>
                <a:rPr lang="en-US" sz="1600">
                  <a:effectLst/>
                  <a:latin typeface="Helvetica" pitchFamily="34" charset="0"/>
                </a:rPr>
                <a:t>device at level k caches a </a:t>
              </a:r>
            </a:p>
            <a:p>
              <a:pPr algn="l"/>
              <a:r>
                <a:rPr lang="en-US" sz="1600">
                  <a:effectLst/>
                  <a:latin typeface="Helvetica" pitchFamily="34" charset="0"/>
                </a:rPr>
                <a:t>subset of the blocks from level k+1</a:t>
              </a:r>
            </a:p>
          </p:txBody>
        </p:sp>
        <p:sp>
          <p:nvSpPr>
            <p:cNvPr id="2372639" name="Text Box 31"/>
            <p:cNvSpPr txBox="1">
              <a:spLocks noChangeArrowheads="1"/>
            </p:cNvSpPr>
            <p:nvPr/>
          </p:nvSpPr>
          <p:spPr bwMode="auto">
            <a:xfrm>
              <a:off x="221" y="854"/>
              <a:ext cx="5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600">
                  <a:effectLst/>
                  <a:latin typeface="Helvetica" pitchFamily="34" charset="0"/>
                </a:rPr>
                <a:t>Level k:</a:t>
              </a:r>
            </a:p>
          </p:txBody>
        </p:sp>
      </p:grpSp>
      <p:sp>
        <p:nvSpPr>
          <p:cNvPr id="2372640" name="Text Box 32"/>
          <p:cNvSpPr txBox="1">
            <a:spLocks noChangeArrowheads="1"/>
          </p:cNvSpPr>
          <p:nvPr/>
        </p:nvSpPr>
        <p:spPr bwMode="auto">
          <a:xfrm>
            <a:off x="-50800" y="4267200"/>
            <a:ext cx="1173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Level k+1:</a:t>
            </a:r>
          </a:p>
        </p:txBody>
      </p:sp>
      <p:sp>
        <p:nvSpPr>
          <p:cNvPr id="2372641" name="Rectangle 33"/>
          <p:cNvSpPr>
            <a:spLocks noChangeArrowheads="1"/>
          </p:cNvSpPr>
          <p:nvPr/>
        </p:nvSpPr>
        <p:spPr bwMode="auto">
          <a:xfrm>
            <a:off x="1646238" y="4191000"/>
            <a:ext cx="685800" cy="3048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4</a:t>
            </a:r>
          </a:p>
        </p:txBody>
      </p:sp>
      <p:sp>
        <p:nvSpPr>
          <p:cNvPr id="2372642" name="Rectangle 34"/>
          <p:cNvSpPr>
            <a:spLocks noChangeArrowheads="1"/>
          </p:cNvSpPr>
          <p:nvPr/>
        </p:nvSpPr>
        <p:spPr bwMode="auto">
          <a:xfrm>
            <a:off x="2411413" y="2411413"/>
            <a:ext cx="685800" cy="3048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4</a:t>
            </a:r>
          </a:p>
        </p:txBody>
      </p:sp>
      <p:sp>
        <p:nvSpPr>
          <p:cNvPr id="2372643" name="Rectangle 35"/>
          <p:cNvSpPr>
            <a:spLocks noChangeArrowheads="1"/>
          </p:cNvSpPr>
          <p:nvPr/>
        </p:nvSpPr>
        <p:spPr bwMode="auto">
          <a:xfrm>
            <a:off x="1546225" y="1354138"/>
            <a:ext cx="685800" cy="3048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4</a:t>
            </a:r>
          </a:p>
        </p:txBody>
      </p:sp>
      <p:sp>
        <p:nvSpPr>
          <p:cNvPr id="2372644" name="Rectangle 36"/>
          <p:cNvSpPr>
            <a:spLocks noChangeArrowheads="1"/>
          </p:cNvSpPr>
          <p:nvPr/>
        </p:nvSpPr>
        <p:spPr bwMode="auto">
          <a:xfrm>
            <a:off x="3241675" y="1363663"/>
            <a:ext cx="6858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10</a:t>
            </a:r>
          </a:p>
        </p:txBody>
      </p:sp>
      <p:sp>
        <p:nvSpPr>
          <p:cNvPr id="2372645" name="Rectangle 37"/>
          <p:cNvSpPr>
            <a:spLocks noChangeArrowheads="1"/>
          </p:cNvSpPr>
          <p:nvPr/>
        </p:nvSpPr>
        <p:spPr bwMode="auto">
          <a:xfrm>
            <a:off x="2406650" y="2403475"/>
            <a:ext cx="6858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10</a:t>
            </a:r>
          </a:p>
        </p:txBody>
      </p:sp>
      <p:sp>
        <p:nvSpPr>
          <p:cNvPr id="2372646" name="Rectangle 38"/>
          <p:cNvSpPr>
            <a:spLocks noChangeArrowheads="1"/>
          </p:cNvSpPr>
          <p:nvPr/>
        </p:nvSpPr>
        <p:spPr bwMode="auto">
          <a:xfrm>
            <a:off x="3319463" y="4648200"/>
            <a:ext cx="6858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5096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2641" grpId="0" animBg="1" autoUpdateAnimBg="0"/>
      <p:bldP spid="2372642" grpId="0" animBg="1" autoUpdateAnimBg="0"/>
      <p:bldP spid="2372643" grpId="0" animBg="1" autoUpdateAnimBg="0"/>
      <p:bldP spid="2372644" grpId="0" animBg="1" autoUpdateAnimBg="0"/>
      <p:bldP spid="2372645" grpId="0" animBg="1" autoUpdateAnimBg="0"/>
      <p:bldP spid="2372646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8B331E-2AAE-46BA-8E55-4E91A671D106}" type="slidenum">
              <a:rPr lang="en-US" altLang="zh-TW" sz="1400" smtClean="0">
                <a:latin typeface="Comic Sans MS" pitchFamily="66" charset="0"/>
              </a:rPr>
              <a:pPr/>
              <a:t>50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5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085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Cache Replacement Policy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05800" cy="5203825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altLang="zh-TW" sz="2400" dirty="0" smtClean="0">
                <a:ea typeface="PMingLiU" pitchFamily="18" charset="-120"/>
              </a:rPr>
              <a:t>When a cache miss occurs the cache controller may have to select a block of cache data to be removed from a cache block frame and replaced with the requested data, such a block is selected by one of two methods (for direct mapped cache, there is only one choice):</a:t>
            </a:r>
          </a:p>
          <a:p>
            <a:pPr lvl="1"/>
            <a:r>
              <a:rPr lang="en-US" altLang="zh-TW" sz="2000" b="1" dirty="0" smtClean="0">
                <a:solidFill>
                  <a:srgbClr val="0000CC"/>
                </a:solidFill>
                <a:ea typeface="PMingLiU" pitchFamily="18" charset="-120"/>
              </a:rPr>
              <a:t>Random:</a:t>
            </a:r>
            <a:r>
              <a:rPr lang="en-US" altLang="zh-TW" sz="2000" b="1" dirty="0" smtClean="0">
                <a:ea typeface="PMingLiU" pitchFamily="18" charset="-120"/>
              </a:rPr>
              <a:t>  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Any block is randomly selected for replacement providing uniform allocation.</a:t>
            </a:r>
          </a:p>
          <a:p>
            <a:pPr lvl="2"/>
            <a:r>
              <a:rPr lang="en-US" altLang="zh-TW" dirty="0" smtClean="0">
                <a:ea typeface="PMingLiU" pitchFamily="18" charset="-120"/>
              </a:rPr>
              <a:t>Simple to build in hardware.</a:t>
            </a:r>
          </a:p>
          <a:p>
            <a:pPr lvl="2"/>
            <a:r>
              <a:rPr lang="en-US" altLang="zh-TW" dirty="0" smtClean="0">
                <a:ea typeface="PMingLiU" pitchFamily="18" charset="-120"/>
              </a:rPr>
              <a:t>The most widely used cache replacement strategy.</a:t>
            </a:r>
          </a:p>
          <a:p>
            <a:pPr lvl="1"/>
            <a:r>
              <a:rPr lang="en-US" altLang="zh-TW" sz="2000" b="1" dirty="0" smtClean="0">
                <a:solidFill>
                  <a:srgbClr val="0000CC"/>
                </a:solidFill>
                <a:ea typeface="PMingLiU" pitchFamily="18" charset="-120"/>
              </a:rPr>
              <a:t>Least-recently used (LRU):</a:t>
            </a:r>
            <a:r>
              <a:rPr lang="en-US" altLang="zh-TW" sz="2000" b="1" dirty="0" smtClean="0">
                <a:ea typeface="PMingLiU" pitchFamily="18" charset="-120"/>
              </a:rPr>
              <a:t>  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Accesses to blocks are recorded and the block replaced is the one that was not used for the longest period of time.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LRU is </a:t>
            </a:r>
            <a:r>
              <a:rPr lang="en-US" altLang="zh-TW" i="1" dirty="0" smtClean="0">
                <a:ea typeface="PMingLiU" pitchFamily="18" charset="-120"/>
              </a:rPr>
              <a:t>expensive</a:t>
            </a:r>
            <a:r>
              <a:rPr lang="en-US" altLang="zh-TW" dirty="0" smtClean="0">
                <a:ea typeface="PMingLiU" pitchFamily="18" charset="-120"/>
              </a:rPr>
              <a:t> to implement,  as the number of blocks to be tracked increases, and is usually approximated.</a:t>
            </a:r>
          </a:p>
        </p:txBody>
      </p:sp>
    </p:spTree>
    <p:extLst>
      <p:ext uri="{BB962C8B-B14F-4D97-AF65-F5344CB8AC3E}">
        <p14:creationId xmlns:p14="http://schemas.microsoft.com/office/powerpoint/2010/main" val="355528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7D31977E-FCFB-44E8-AF64-5EE4CB159859}" type="slidenum">
              <a:rPr lang="en-US" altLang="zh-TW" sz="1400" b="0">
                <a:latin typeface="Arial" pitchFamily="34" charset="0"/>
                <a:ea typeface="PMingLiU" pitchFamily="18" charset="-120"/>
              </a:rPr>
              <a:pPr algn="r" eaLnBrk="1" hangingPunct="1"/>
              <a:t>51</a:t>
            </a:fld>
            <a:endParaRPr lang="en-US" altLang="zh-TW" sz="14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PMingLiU" pitchFamily="18" charset="-120"/>
              </a:rPr>
              <a:t>LRU Policy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133600" y="1524000"/>
            <a:ext cx="990600" cy="304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kumimoji="1"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PMingLiU" pitchFamily="18" charset="-120"/>
              </a:rPr>
              <a:t>A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200400" y="1524000"/>
            <a:ext cx="990600" cy="304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kumimoji="1"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PMingLiU" pitchFamily="18" charset="-120"/>
              </a:rPr>
              <a:t>B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4267200" y="1524000"/>
            <a:ext cx="990600" cy="304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kumimoji="1"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PMingLiU" pitchFamily="18" charset="-120"/>
              </a:rPr>
              <a:t>C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5334000" y="1524000"/>
            <a:ext cx="990600" cy="304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kumimoji="1"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PMingLiU" pitchFamily="18" charset="-120"/>
              </a:rPr>
              <a:t>D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2306638" y="1230313"/>
            <a:ext cx="588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kumimoji="1" lang="en-US" altLang="zh-TW" sz="1400" b="0">
                <a:latin typeface="Arial" pitchFamily="34" charset="0"/>
                <a:ea typeface="PMingLiU" pitchFamily="18" charset="-120"/>
              </a:rPr>
              <a:t>MRU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5507038" y="121920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kumimoji="1" lang="en-US" altLang="zh-TW" sz="1400" b="0">
                <a:latin typeface="Arial" pitchFamily="34" charset="0"/>
                <a:ea typeface="PMingLiU" pitchFamily="18" charset="-120"/>
              </a:rPr>
              <a:t>LRU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4364038" y="1219200"/>
            <a:ext cx="741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kumimoji="1" lang="en-US" altLang="zh-TW" sz="1400" b="0">
                <a:latin typeface="Arial" pitchFamily="34" charset="0"/>
                <a:ea typeface="PMingLiU" pitchFamily="18" charset="-120"/>
              </a:rPr>
              <a:t>LRU+1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3352800" y="1219200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kumimoji="1" lang="en-US" altLang="zh-TW" sz="1400" b="0">
                <a:latin typeface="Arial" pitchFamily="34" charset="0"/>
                <a:ea typeface="PMingLiU" pitchFamily="18" charset="-120"/>
              </a:rPr>
              <a:t>MRU-1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62000" y="1828800"/>
            <a:ext cx="125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kumimoji="1" lang="en-US" altLang="zh-TW" sz="2000" b="0">
                <a:latin typeface="Arial" pitchFamily="34" charset="0"/>
                <a:ea typeface="PMingLiU" pitchFamily="18" charset="-120"/>
              </a:rPr>
              <a:t>Access C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133600" y="1844675"/>
            <a:ext cx="4191000" cy="609600"/>
            <a:chOff x="1248" y="1354"/>
            <a:chExt cx="2640" cy="384"/>
          </a:xfrm>
        </p:grpSpPr>
        <p:grpSp>
          <p:nvGrpSpPr>
            <p:cNvPr id="10288" name="Group 13"/>
            <p:cNvGrpSpPr>
              <a:grpSpLocks/>
            </p:cNvGrpSpPr>
            <p:nvPr/>
          </p:nvGrpSpPr>
          <p:grpSpPr bwMode="auto">
            <a:xfrm>
              <a:off x="1248" y="1546"/>
              <a:ext cx="2640" cy="192"/>
              <a:chOff x="1056" y="1632"/>
              <a:chExt cx="2640" cy="192"/>
            </a:xfrm>
          </p:grpSpPr>
          <p:sp>
            <p:nvSpPr>
              <p:cNvPr id="56334" name="Rectangle 14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C</a:t>
                </a:r>
              </a:p>
            </p:txBody>
          </p:sp>
          <p:sp>
            <p:nvSpPr>
              <p:cNvPr id="56335" name="Rectangle 15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A</a:t>
                </a:r>
              </a:p>
            </p:txBody>
          </p:sp>
          <p:sp>
            <p:nvSpPr>
              <p:cNvPr id="56336" name="Rectangle 16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B</a:t>
                </a:r>
              </a:p>
            </p:txBody>
          </p:sp>
          <p:sp>
            <p:nvSpPr>
              <p:cNvPr id="56337" name="Rectangle 17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D</a:t>
                </a:r>
              </a:p>
            </p:txBody>
          </p:sp>
        </p:grpSp>
        <p:sp>
          <p:nvSpPr>
            <p:cNvPr id="10289" name="AutoShape 18"/>
            <p:cNvSpPr>
              <a:spLocks noChangeArrowheads="1"/>
            </p:cNvSpPr>
            <p:nvPr/>
          </p:nvSpPr>
          <p:spPr bwMode="auto">
            <a:xfrm>
              <a:off x="2496" y="1354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</p:grp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762000" y="2438400"/>
            <a:ext cx="125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kumimoji="1" lang="en-US" altLang="zh-TW" sz="2000" b="0">
                <a:latin typeface="Arial" pitchFamily="34" charset="0"/>
                <a:ea typeface="PMingLiU" pitchFamily="18" charset="-120"/>
              </a:rPr>
              <a:t>Access D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133600" y="2465388"/>
            <a:ext cx="4191000" cy="598487"/>
            <a:chOff x="1248" y="1745"/>
            <a:chExt cx="2640" cy="377"/>
          </a:xfrm>
        </p:grpSpPr>
        <p:grpSp>
          <p:nvGrpSpPr>
            <p:cNvPr id="10282" name="Group 21"/>
            <p:cNvGrpSpPr>
              <a:grpSpLocks/>
            </p:cNvGrpSpPr>
            <p:nvPr/>
          </p:nvGrpSpPr>
          <p:grpSpPr bwMode="auto">
            <a:xfrm>
              <a:off x="1248" y="1930"/>
              <a:ext cx="2640" cy="192"/>
              <a:chOff x="1056" y="1632"/>
              <a:chExt cx="2640" cy="192"/>
            </a:xfrm>
          </p:grpSpPr>
          <p:sp>
            <p:nvSpPr>
              <p:cNvPr id="56342" name="Rectangle 22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D</a:t>
                </a:r>
              </a:p>
            </p:txBody>
          </p:sp>
          <p:sp>
            <p:nvSpPr>
              <p:cNvPr id="56343" name="Rectangle 23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C</a:t>
                </a:r>
              </a:p>
            </p:txBody>
          </p:sp>
          <p:sp>
            <p:nvSpPr>
              <p:cNvPr id="56344" name="Rectangle 24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A</a:t>
                </a:r>
              </a:p>
            </p:txBody>
          </p:sp>
          <p:sp>
            <p:nvSpPr>
              <p:cNvPr id="56345" name="Rectangle 25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B</a:t>
                </a:r>
              </a:p>
            </p:txBody>
          </p:sp>
        </p:grpSp>
        <p:sp>
          <p:nvSpPr>
            <p:cNvPr id="10283" name="AutoShape 26"/>
            <p:cNvSpPr>
              <a:spLocks noChangeArrowheads="1"/>
            </p:cNvSpPr>
            <p:nvPr/>
          </p:nvSpPr>
          <p:spPr bwMode="auto">
            <a:xfrm>
              <a:off x="2496" y="1745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</p:grp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762000" y="304800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kumimoji="1" lang="en-US" altLang="zh-TW" sz="2000" b="0">
                <a:latin typeface="Arial" pitchFamily="34" charset="0"/>
                <a:ea typeface="PMingLiU" pitchFamily="18" charset="-120"/>
              </a:rPr>
              <a:t>Access E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133600" y="3074988"/>
            <a:ext cx="4191000" cy="598487"/>
            <a:chOff x="1248" y="2129"/>
            <a:chExt cx="2640" cy="377"/>
          </a:xfrm>
        </p:grpSpPr>
        <p:grpSp>
          <p:nvGrpSpPr>
            <p:cNvPr id="10276" name="Group 29"/>
            <p:cNvGrpSpPr>
              <a:grpSpLocks/>
            </p:cNvGrpSpPr>
            <p:nvPr/>
          </p:nvGrpSpPr>
          <p:grpSpPr bwMode="auto">
            <a:xfrm>
              <a:off x="1248" y="2314"/>
              <a:ext cx="2640" cy="192"/>
              <a:chOff x="1056" y="1632"/>
              <a:chExt cx="2640" cy="192"/>
            </a:xfrm>
          </p:grpSpPr>
          <p:sp>
            <p:nvSpPr>
              <p:cNvPr id="56350" name="Rectangle 30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E</a:t>
                </a:r>
              </a:p>
            </p:txBody>
          </p:sp>
          <p:sp>
            <p:nvSpPr>
              <p:cNvPr id="56351" name="Rectangle 3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D</a:t>
                </a:r>
              </a:p>
            </p:txBody>
          </p:sp>
          <p:sp>
            <p:nvSpPr>
              <p:cNvPr id="56352" name="Rectangle 32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C</a:t>
                </a:r>
              </a:p>
            </p:txBody>
          </p:sp>
          <p:sp>
            <p:nvSpPr>
              <p:cNvPr id="56353" name="Rectangle 33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A</a:t>
                </a:r>
              </a:p>
            </p:txBody>
          </p:sp>
        </p:grpSp>
        <p:sp>
          <p:nvSpPr>
            <p:cNvPr id="10277" name="AutoShape 34"/>
            <p:cNvSpPr>
              <a:spLocks noChangeArrowheads="1"/>
            </p:cNvSpPr>
            <p:nvPr/>
          </p:nvSpPr>
          <p:spPr bwMode="auto">
            <a:xfrm>
              <a:off x="2496" y="2129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</p:grp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762000" y="3657600"/>
            <a:ext cx="1257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kumimoji="1" lang="en-US" altLang="zh-TW" sz="2000" b="0">
                <a:latin typeface="Arial" pitchFamily="34" charset="0"/>
                <a:ea typeface="PMingLiU" pitchFamily="18" charset="-120"/>
              </a:rPr>
              <a:t>Access C</a:t>
            </a: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133600" y="3684588"/>
            <a:ext cx="4191000" cy="598487"/>
            <a:chOff x="1248" y="2513"/>
            <a:chExt cx="2640" cy="377"/>
          </a:xfrm>
        </p:grpSpPr>
        <p:grpSp>
          <p:nvGrpSpPr>
            <p:cNvPr id="10270" name="Group 37"/>
            <p:cNvGrpSpPr>
              <a:grpSpLocks/>
            </p:cNvGrpSpPr>
            <p:nvPr/>
          </p:nvGrpSpPr>
          <p:grpSpPr bwMode="auto">
            <a:xfrm>
              <a:off x="1248" y="2698"/>
              <a:ext cx="2640" cy="192"/>
              <a:chOff x="1056" y="1632"/>
              <a:chExt cx="2640" cy="192"/>
            </a:xfrm>
          </p:grpSpPr>
          <p:sp>
            <p:nvSpPr>
              <p:cNvPr id="56358" name="Rectangle 38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C</a:t>
                </a:r>
              </a:p>
            </p:txBody>
          </p:sp>
          <p:sp>
            <p:nvSpPr>
              <p:cNvPr id="56359" name="Rectangle 39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E</a:t>
                </a:r>
              </a:p>
            </p:txBody>
          </p:sp>
          <p:sp>
            <p:nvSpPr>
              <p:cNvPr id="56360" name="Rectangle 40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D</a:t>
                </a:r>
              </a:p>
            </p:txBody>
          </p:sp>
          <p:sp>
            <p:nvSpPr>
              <p:cNvPr id="56361" name="Rectangle 41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A</a:t>
                </a:r>
              </a:p>
            </p:txBody>
          </p:sp>
        </p:grpSp>
        <p:sp>
          <p:nvSpPr>
            <p:cNvPr id="10271" name="AutoShape 42"/>
            <p:cNvSpPr>
              <a:spLocks noChangeArrowheads="1"/>
            </p:cNvSpPr>
            <p:nvPr/>
          </p:nvSpPr>
          <p:spPr bwMode="auto">
            <a:xfrm>
              <a:off x="2496" y="2513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</p:grpSp>
      <p:sp>
        <p:nvSpPr>
          <p:cNvPr id="56363" name="Text Box 43"/>
          <p:cNvSpPr txBox="1">
            <a:spLocks noChangeArrowheads="1"/>
          </p:cNvSpPr>
          <p:nvPr/>
        </p:nvSpPr>
        <p:spPr bwMode="auto">
          <a:xfrm>
            <a:off x="762000" y="4283075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kumimoji="1" lang="en-US" altLang="zh-TW" sz="2000" b="0">
                <a:latin typeface="Arial" pitchFamily="34" charset="0"/>
                <a:ea typeface="PMingLiU" pitchFamily="18" charset="-120"/>
              </a:rPr>
              <a:t>Access G</a:t>
            </a:r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2133600" y="4310063"/>
            <a:ext cx="4191000" cy="598487"/>
            <a:chOff x="1248" y="2907"/>
            <a:chExt cx="2640" cy="377"/>
          </a:xfrm>
        </p:grpSpPr>
        <p:grpSp>
          <p:nvGrpSpPr>
            <p:cNvPr id="10264" name="Group 45"/>
            <p:cNvGrpSpPr>
              <a:grpSpLocks/>
            </p:cNvGrpSpPr>
            <p:nvPr/>
          </p:nvGrpSpPr>
          <p:grpSpPr bwMode="auto">
            <a:xfrm>
              <a:off x="1248" y="3092"/>
              <a:ext cx="2640" cy="192"/>
              <a:chOff x="1056" y="1632"/>
              <a:chExt cx="2640" cy="192"/>
            </a:xfrm>
          </p:grpSpPr>
          <p:sp>
            <p:nvSpPr>
              <p:cNvPr id="56366" name="Rectangle 46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G</a:t>
                </a:r>
              </a:p>
            </p:txBody>
          </p:sp>
          <p:sp>
            <p:nvSpPr>
              <p:cNvPr id="56367" name="Rectangle 47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C</a:t>
                </a:r>
              </a:p>
            </p:txBody>
          </p:sp>
          <p:sp>
            <p:nvSpPr>
              <p:cNvPr id="56368" name="Rectangle 48"/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E</a:t>
                </a:r>
              </a:p>
            </p:txBody>
          </p:sp>
          <p:sp>
            <p:nvSpPr>
              <p:cNvPr id="56369" name="Rectangle 49"/>
              <p:cNvSpPr>
                <a:spLocks noChangeArrowheads="1"/>
              </p:cNvSpPr>
              <p:nvPr/>
            </p:nvSpPr>
            <p:spPr bwMode="auto">
              <a:xfrm>
                <a:off x="3072" y="1632"/>
                <a:ext cx="624" cy="192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/>
                <a:r>
                  <a:rPr kumimoji="1" lang="en-US" altLang="zh-TW" sz="16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  <a:ea typeface="PMingLiU" pitchFamily="18" charset="-120"/>
                  </a:rPr>
                  <a:t>D</a:t>
                </a:r>
              </a:p>
            </p:txBody>
          </p:sp>
        </p:grpSp>
        <p:sp>
          <p:nvSpPr>
            <p:cNvPr id="10265" name="AutoShape 50"/>
            <p:cNvSpPr>
              <a:spLocks noChangeArrowheads="1"/>
            </p:cNvSpPr>
            <p:nvPr/>
          </p:nvSpPr>
          <p:spPr bwMode="auto">
            <a:xfrm>
              <a:off x="2496" y="2907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</p:grpSp>
      <p:sp>
        <p:nvSpPr>
          <p:cNvPr id="56371" name="Text Box 51"/>
          <p:cNvSpPr txBox="1">
            <a:spLocks noChangeArrowheads="1"/>
          </p:cNvSpPr>
          <p:nvPr/>
        </p:nvSpPr>
        <p:spPr bwMode="auto">
          <a:xfrm>
            <a:off x="6477000" y="3128963"/>
            <a:ext cx="227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>
                <a:latin typeface="Arial" pitchFamily="34" charset="0"/>
                <a:ea typeface="PMingLiU" pitchFamily="18" charset="-120"/>
              </a:rPr>
              <a:t>MISS, replacement </a:t>
            </a:r>
          </a:p>
          <a:p>
            <a:pPr algn="l"/>
            <a:r>
              <a:rPr lang="en-US" altLang="zh-TW" sz="1800">
                <a:latin typeface="Arial" pitchFamily="34" charset="0"/>
                <a:ea typeface="PMingLiU" pitchFamily="18" charset="-120"/>
              </a:rPr>
              <a:t>needed</a:t>
            </a:r>
          </a:p>
        </p:txBody>
      </p:sp>
      <p:sp>
        <p:nvSpPr>
          <p:cNvPr id="56372" name="Text Box 52"/>
          <p:cNvSpPr txBox="1">
            <a:spLocks noChangeArrowheads="1"/>
          </p:cNvSpPr>
          <p:nvPr/>
        </p:nvSpPr>
        <p:spPr bwMode="auto">
          <a:xfrm>
            <a:off x="6559550" y="4159250"/>
            <a:ext cx="227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>
                <a:latin typeface="Arial" pitchFamily="34" charset="0"/>
                <a:ea typeface="PMingLiU" pitchFamily="18" charset="-120"/>
              </a:rPr>
              <a:t>MISS, replacement </a:t>
            </a:r>
          </a:p>
          <a:p>
            <a:pPr algn="l"/>
            <a:r>
              <a:rPr lang="en-US" altLang="zh-TW" sz="1800">
                <a:latin typeface="Arial" pitchFamily="34" charset="0"/>
                <a:ea typeface="PMingLiU" pitchFamily="18" charset="-120"/>
              </a:rPr>
              <a:t>needed</a:t>
            </a:r>
          </a:p>
        </p:txBody>
      </p:sp>
    </p:spTree>
    <p:extLst>
      <p:ext uri="{BB962C8B-B14F-4D97-AF65-F5344CB8AC3E}">
        <p14:creationId xmlns:p14="http://schemas.microsoft.com/office/powerpoint/2010/main" val="2578445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1" grpId="0"/>
      <p:bldP spid="56339" grpId="0"/>
      <p:bldP spid="56347" grpId="0"/>
      <p:bldP spid="56355" grpId="0"/>
      <p:bldP spid="5636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FEC7E5-648D-4CDC-906C-5AE7344F18CC}" type="slidenum">
              <a:rPr lang="en-US" altLang="zh-TW" sz="1400" smtClean="0">
                <a:latin typeface="Comic Sans MS" pitchFamily="66" charset="0"/>
              </a:rPr>
              <a:pPr/>
              <a:t>52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5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58200" cy="152400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Miss Rates for Caches with Different Size, Associativity &amp; Replacement Algorithm</a:t>
            </a:r>
            <a:b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/>
            </a:r>
            <a:b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Sample Data</a:t>
            </a:r>
            <a:b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endParaRPr lang="en-US" altLang="zh-TW" sz="28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534400" cy="25908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zh-TW" sz="2000" b="1" smtClean="0">
                <a:ea typeface="PMingLiU" pitchFamily="18" charset="-120"/>
              </a:rPr>
              <a:t>Associativity:	         2-way		   4-way		       8-way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Size		LRU	Random	            LRU    Random	LRU	Random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16 KB		5.18%	5.69%	            4.67%    5.29%	4.39%	4.96%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64 KB		1.88%	2.01%	            1.54%    1.66%	1.39%	1.53%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256 KB		1.15%	1.17%	            1.13%    1.13%	1.12%	1.12%</a:t>
            </a:r>
          </a:p>
          <a:p>
            <a:endParaRPr lang="en-US" altLang="zh-TW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42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A09CA4-72D7-4532-A591-BAF499463CD4}" type="slidenum">
              <a:rPr lang="en-US" altLang="zh-TW" sz="1400" smtClean="0">
                <a:latin typeface="Comic Sans MS" pitchFamily="66" charset="0"/>
              </a:rPr>
              <a:pPr/>
              <a:t>53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1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Cache and Memory Performance</a:t>
            </a:r>
            <a:r>
              <a:rPr lang="en-US" altLang="zh-TW" sz="2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/>
            </a:r>
            <a:br>
              <a:rPr lang="en-US" altLang="zh-TW" sz="2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r>
              <a:rPr lang="en-US" altLang="zh-TW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Average Memory Access Time (AMAT), Memory Stall cycles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76800"/>
          </a:xfrm>
        </p:spPr>
        <p:txBody>
          <a:bodyPr/>
          <a:lstStyle/>
          <a:p>
            <a:r>
              <a:rPr lang="en-US" altLang="zh-TW" sz="2200" b="1" i="1" smtClean="0">
                <a:ea typeface="PMingLiU" pitchFamily="18" charset="-120"/>
              </a:rPr>
              <a:t>The Average Memory Access Time</a:t>
            </a:r>
            <a:r>
              <a:rPr lang="en-US" altLang="zh-TW" sz="2200" smtClean="0">
                <a:ea typeface="PMingLiU" pitchFamily="18" charset="-120"/>
              </a:rPr>
              <a:t> (</a:t>
            </a:r>
            <a:r>
              <a:rPr lang="en-US" altLang="zh-TW" sz="2200" b="1" smtClean="0">
                <a:solidFill>
                  <a:srgbClr val="A50021"/>
                </a:solidFill>
                <a:ea typeface="PMingLiU" pitchFamily="18" charset="-120"/>
              </a:rPr>
              <a:t>AMAT</a:t>
            </a:r>
            <a:r>
              <a:rPr lang="en-US" altLang="zh-TW" sz="2200" smtClean="0">
                <a:ea typeface="PMingLiU" pitchFamily="18" charset="-120"/>
              </a:rPr>
              <a:t>):  The average number of cycles required to complete a memory access request by the CPU.</a:t>
            </a:r>
          </a:p>
          <a:p>
            <a:r>
              <a:rPr lang="en-US" altLang="zh-TW" sz="2200" smtClean="0">
                <a:ea typeface="PMingLiU" pitchFamily="18" charset="-120"/>
              </a:rPr>
              <a:t>Memory stall cycles per memory access:  The number of stall cycles added to CPU execution cycles for one memory access.</a:t>
            </a:r>
          </a:p>
          <a:p>
            <a:r>
              <a:rPr lang="en-US" altLang="zh-TW" sz="2200" smtClean="0">
                <a:ea typeface="PMingLiU" pitchFamily="18" charset="-120"/>
              </a:rPr>
              <a:t>For an ideal memory:   AMAT  =  1  cycle,  this results in zero memory stall cycles.</a:t>
            </a:r>
          </a:p>
          <a:p>
            <a:r>
              <a:rPr lang="en-US" altLang="zh-TW" sz="2200" smtClean="0">
                <a:ea typeface="PMingLiU" pitchFamily="18" charset="-120"/>
              </a:rPr>
              <a:t>Memory stall cycles per memory access =  AMAT -1</a:t>
            </a:r>
          </a:p>
          <a:p>
            <a:r>
              <a:rPr lang="en-US" altLang="zh-TW" sz="2200" smtClean="0">
                <a:ea typeface="PMingLiU" pitchFamily="18" charset="-120"/>
              </a:rPr>
              <a:t>Memory stall cycles per instruction =</a:t>
            </a:r>
          </a:p>
          <a:p>
            <a:pPr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                Memory stall cycles per memory access</a:t>
            </a:r>
          </a:p>
          <a:p>
            <a:pPr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                                      x  Number of memory accesses per instruction</a:t>
            </a:r>
          </a:p>
          <a:p>
            <a:pPr>
              <a:buFontTx/>
              <a:buNone/>
            </a:pPr>
            <a:r>
              <a:rPr lang="en-US" altLang="zh-TW" sz="2400" b="1" smtClean="0">
                <a:solidFill>
                  <a:srgbClr val="0000CC"/>
                </a:solidFill>
                <a:ea typeface="PMingLiU" pitchFamily="18" charset="-120"/>
              </a:rPr>
              <a:t>                 =  (AMAT -1 )  x   (  1  +   fraction of loads/stores)</a:t>
            </a:r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310148" name="Line 4"/>
          <p:cNvSpPr>
            <a:spLocks noChangeShapeType="1"/>
          </p:cNvSpPr>
          <p:nvPr/>
        </p:nvSpPr>
        <p:spPr bwMode="auto">
          <a:xfrm flipH="1">
            <a:off x="4191000" y="54102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3124200" y="5791200"/>
            <a:ext cx="187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>
                <a:ea typeface="PMingLiU" pitchFamily="18" charset="-120"/>
              </a:rPr>
              <a:t>Instruction Fetch</a:t>
            </a:r>
            <a:endParaRPr lang="en-US" altLang="zh-TW" sz="1200" b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85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CEBC7E-97AA-4E2C-B301-D5FFB3228E59}" type="slidenum">
              <a:rPr lang="en-US" altLang="zh-TW" sz="1400" smtClean="0">
                <a:latin typeface="Comic Sans MS" pitchFamily="66" charset="0"/>
              </a:rPr>
              <a:pPr/>
              <a:t>54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1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152400"/>
            <a:ext cx="8153400" cy="83820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Cache Performance</a:t>
            </a:r>
            <a:r>
              <a:rPr lang="en-US" altLang="zh-TW" sz="4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/>
            </a:r>
            <a:br>
              <a:rPr lang="en-US" altLang="zh-TW" sz="4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r>
              <a:rPr lang="en-US" altLang="zh-TW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Unified Memory Architecture</a:t>
            </a:r>
            <a:r>
              <a:rPr lang="en-US" altLang="zh-TW" sz="4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58900"/>
            <a:ext cx="8458200" cy="4775200"/>
          </a:xfrm>
          <a:noFill/>
        </p:spPr>
        <p:txBody>
          <a:bodyPr lIns="92075" tIns="46038" rIns="92075" bIns="46038"/>
          <a:lstStyle/>
          <a:p>
            <a:r>
              <a:rPr lang="en-US" altLang="zh-TW" sz="2200" smtClean="0">
                <a:ea typeface="PMingLiU" pitchFamily="18" charset="-120"/>
              </a:rPr>
              <a:t>For a CPU with a single level (L1) of cache for both instructions and data  and no stalls for cache hits:</a:t>
            </a:r>
          </a:p>
          <a:p>
            <a:pPr>
              <a:buFontTx/>
              <a:buNone/>
            </a:pPr>
            <a:endParaRPr lang="en-US" altLang="zh-TW" sz="2200" smtClean="0">
              <a:ea typeface="PMingLiU" pitchFamily="18" charset="-120"/>
            </a:endParaRPr>
          </a:p>
          <a:p>
            <a:pPr>
              <a:buFontTx/>
              <a:buNone/>
            </a:pPr>
            <a:endParaRPr lang="en-US" altLang="zh-TW" sz="600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200" b="1" smtClean="0">
                <a:solidFill>
                  <a:srgbClr val="0000CC"/>
                </a:solidFill>
                <a:ea typeface="PMingLiU" pitchFamily="18" charset="-120"/>
              </a:rPr>
              <a:t>Total CPU time  =  (CPU execution clock cycles  +  </a:t>
            </a:r>
          </a:p>
          <a:p>
            <a:pPr>
              <a:buFontTx/>
              <a:buNone/>
            </a:pPr>
            <a:r>
              <a:rPr lang="en-US" altLang="zh-TW" sz="2200" b="1" smtClean="0">
                <a:solidFill>
                  <a:srgbClr val="0000CC"/>
                </a:solidFill>
                <a:ea typeface="PMingLiU" pitchFamily="18" charset="-120"/>
              </a:rPr>
              <a:t>                                Memory stall clock cycles)   x   clock cycle time</a:t>
            </a:r>
            <a:r>
              <a:rPr lang="en-US" altLang="zh-TW" sz="2200" smtClean="0">
                <a:ea typeface="PMingLiU" pitchFamily="18" charset="-120"/>
              </a:rPr>
              <a:t/>
            </a:r>
            <a:br>
              <a:rPr lang="en-US" altLang="zh-TW" sz="2200" smtClean="0">
                <a:ea typeface="PMingLiU" pitchFamily="18" charset="-120"/>
              </a:rPr>
            </a:br>
            <a:endParaRPr lang="en-US" altLang="zh-TW" sz="2200" smtClean="0">
              <a:ea typeface="PMingLiU" pitchFamily="18" charset="-12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Memory stall clock cycles =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                              (Reads x Read miss rate  x  Read miss penalty)  +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                                (Writes x  Write miss rate x Write miss penalty)</a:t>
            </a:r>
          </a:p>
          <a:p>
            <a:pPr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If write and read miss penalties are the same:</a:t>
            </a:r>
          </a:p>
          <a:p>
            <a:pPr>
              <a:spcBef>
                <a:spcPct val="55000"/>
              </a:spcBef>
              <a:buFontTx/>
              <a:buNone/>
            </a:pPr>
            <a:r>
              <a:rPr lang="en-US" altLang="zh-TW" sz="2000" b="1" smtClean="0">
                <a:ea typeface="PMingLiU" pitchFamily="18" charset="-120"/>
              </a:rPr>
              <a:t>Memory stall clock cycles = Memory accesses x  Miss rate  x  Miss penalty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6096000" y="2209800"/>
            <a:ext cx="2282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With ideal memory</a:t>
            </a:r>
          </a:p>
        </p:txBody>
      </p:sp>
      <p:sp>
        <p:nvSpPr>
          <p:cNvPr id="2311173" name="Line 5"/>
          <p:cNvSpPr>
            <a:spLocks noChangeShapeType="1"/>
          </p:cNvSpPr>
          <p:nvPr/>
        </p:nvSpPr>
        <p:spPr bwMode="auto">
          <a:xfrm flipH="1">
            <a:off x="4495800" y="2438400"/>
            <a:ext cx="1446213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87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080FAC-B54A-497E-A144-32D6E9786D71}" type="slidenum">
              <a:rPr lang="en-US" altLang="zh-TW" sz="1400" smtClean="0">
                <a:latin typeface="Comic Sans MS" pitchFamily="66" charset="0"/>
              </a:rPr>
              <a:pPr/>
              <a:t>55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1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71513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Cache Performance</a:t>
            </a:r>
            <a:r>
              <a:rPr lang="en-US" altLang="zh-TW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/>
            </a:r>
            <a:br>
              <a:rPr lang="en-US" altLang="zh-TW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r>
              <a:rPr lang="en-US" altLang="zh-TW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Unified Memory Architecture</a:t>
            </a:r>
            <a:r>
              <a:rPr lang="en-US" altLang="zh-TW" sz="4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55700"/>
            <a:ext cx="8610600" cy="49403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marL="533400" indent="-533400">
              <a:spcBef>
                <a:spcPct val="60000"/>
              </a:spcBef>
            </a:pPr>
            <a:r>
              <a:rPr lang="en-US" altLang="zh-TW" sz="1800" b="1" smtClean="0">
                <a:ea typeface="PMingLiU" pitchFamily="18" charset="-120"/>
              </a:rPr>
              <a:t>CPUtime =   Instruction count x  CPI  x  Clock cycle time</a:t>
            </a:r>
          </a:p>
          <a:p>
            <a:pPr marL="533400" indent="-533400">
              <a:spcBef>
                <a:spcPct val="60000"/>
              </a:spcBef>
            </a:pPr>
            <a:r>
              <a:rPr lang="en-US" altLang="zh-TW" sz="1800" b="1" smtClean="0">
                <a:ea typeface="PMingLiU" pitchFamily="18" charset="-120"/>
              </a:rPr>
              <a:t>CPI</a:t>
            </a:r>
            <a:r>
              <a:rPr lang="en-US" altLang="zh-TW" sz="1800" b="1" baseline="-25000" smtClean="0">
                <a:ea typeface="PMingLiU" pitchFamily="18" charset="-120"/>
              </a:rPr>
              <a:t>execution</a:t>
            </a:r>
            <a:r>
              <a:rPr lang="en-US" altLang="zh-TW" sz="1800" b="1" smtClean="0">
                <a:ea typeface="PMingLiU" pitchFamily="18" charset="-120"/>
              </a:rPr>
              <a:t>  =   CPI with ideal memory</a:t>
            </a:r>
          </a:p>
          <a:p>
            <a:pPr marL="533400" indent="-533400">
              <a:spcBef>
                <a:spcPct val="60000"/>
              </a:spcBef>
            </a:pPr>
            <a:r>
              <a:rPr lang="en-US" altLang="zh-TW" sz="1800" b="1" smtClean="0">
                <a:ea typeface="PMingLiU" pitchFamily="18" charset="-120"/>
              </a:rPr>
              <a:t>CPI =    CPI</a:t>
            </a:r>
            <a:r>
              <a:rPr lang="en-US" altLang="zh-TW" sz="1800" b="1" baseline="-25000" smtClean="0">
                <a:ea typeface="PMingLiU" pitchFamily="18" charset="-120"/>
              </a:rPr>
              <a:t>execution </a:t>
            </a:r>
            <a:r>
              <a:rPr lang="en-US" altLang="zh-TW" sz="1800" b="1" smtClean="0">
                <a:ea typeface="PMingLiU" pitchFamily="18" charset="-120"/>
              </a:rPr>
              <a:t> +   MEM Stall cycles per instruction </a:t>
            </a:r>
          </a:p>
          <a:p>
            <a:pPr marL="533400" indent="-533400">
              <a:spcBef>
                <a:spcPct val="60000"/>
              </a:spcBef>
            </a:pPr>
            <a:r>
              <a:rPr lang="en-US" altLang="zh-TW" sz="1800" b="1" smtClean="0">
                <a:ea typeface="PMingLiU" pitchFamily="18" charset="-120"/>
              </a:rPr>
              <a:t>CPUtime  =  Instruction Count x   (CPI</a:t>
            </a:r>
            <a:r>
              <a:rPr lang="en-US" altLang="zh-TW" sz="1800" b="1" baseline="-25000" smtClean="0">
                <a:ea typeface="PMingLiU" pitchFamily="18" charset="-120"/>
              </a:rPr>
              <a:t>execution </a:t>
            </a:r>
            <a:r>
              <a:rPr lang="en-US" altLang="zh-TW" sz="1800" b="1" smtClean="0">
                <a:ea typeface="PMingLiU" pitchFamily="18" charset="-120"/>
              </a:rPr>
              <a:t> +  </a:t>
            </a:r>
          </a:p>
          <a:p>
            <a:pPr marL="533400" indent="-533400">
              <a:spcBef>
                <a:spcPct val="60000"/>
              </a:spcBef>
              <a:buFontTx/>
              <a:buNone/>
            </a:pPr>
            <a:r>
              <a:rPr lang="en-US" altLang="zh-TW" sz="1800" b="1" smtClean="0">
                <a:ea typeface="PMingLiU" pitchFamily="18" charset="-120"/>
              </a:rPr>
              <a:t>                      MEM Stall  cycles per instruction)    x   Clock cycle time</a:t>
            </a:r>
          </a:p>
          <a:p>
            <a:pPr marL="533400" indent="-533400">
              <a:spcBef>
                <a:spcPct val="60000"/>
              </a:spcBef>
            </a:pPr>
            <a:r>
              <a:rPr lang="en-US" altLang="zh-TW" sz="1800" b="1" smtClean="0">
                <a:ea typeface="PMingLiU" pitchFamily="18" charset="-120"/>
              </a:rPr>
              <a:t> MEM Stall  cycles per instruction = </a:t>
            </a:r>
          </a:p>
          <a:p>
            <a:pPr marL="533400" indent="-533400">
              <a:spcBef>
                <a:spcPct val="60000"/>
              </a:spcBef>
              <a:buFontTx/>
              <a:buNone/>
            </a:pPr>
            <a:r>
              <a:rPr lang="en-US" altLang="zh-TW" sz="1800" b="1" smtClean="0">
                <a:ea typeface="PMingLiU" pitchFamily="18" charset="-120"/>
              </a:rPr>
              <a:t>		 MEM accesses per instruction  x  Miss rate x 	Miss penalty</a:t>
            </a:r>
          </a:p>
          <a:p>
            <a:pPr marL="533400" indent="-533400">
              <a:spcBef>
                <a:spcPct val="60000"/>
              </a:spcBef>
            </a:pPr>
            <a:r>
              <a:rPr lang="en-US" altLang="zh-TW" sz="1800" b="1" smtClean="0">
                <a:ea typeface="PMingLiU" pitchFamily="18" charset="-120"/>
              </a:rPr>
              <a:t>CPUtime  =  IC x  (CPI</a:t>
            </a:r>
            <a:r>
              <a:rPr lang="en-US" altLang="zh-TW" sz="1800" b="1" baseline="-25000" smtClean="0">
                <a:ea typeface="PMingLiU" pitchFamily="18" charset="-120"/>
              </a:rPr>
              <a:t>execution</a:t>
            </a:r>
            <a:r>
              <a:rPr lang="en-US" altLang="zh-TW" sz="1800" b="1" smtClean="0">
                <a:ea typeface="PMingLiU" pitchFamily="18" charset="-120"/>
              </a:rPr>
              <a:t> +  MEM accesses per instruction  x      </a:t>
            </a:r>
          </a:p>
          <a:p>
            <a:pPr marL="533400" indent="-533400">
              <a:spcBef>
                <a:spcPct val="60000"/>
              </a:spcBef>
              <a:buFontTx/>
              <a:buNone/>
            </a:pPr>
            <a:r>
              <a:rPr lang="en-US" altLang="zh-TW" sz="1800" b="1" smtClean="0">
                <a:ea typeface="PMingLiU" pitchFamily="18" charset="-120"/>
              </a:rPr>
              <a:t>                              Miss rate x Miss penalty)  x   Clock cycle time</a:t>
            </a:r>
          </a:p>
          <a:p>
            <a:pPr marL="533400" indent="-533400">
              <a:spcBef>
                <a:spcPct val="60000"/>
              </a:spcBef>
            </a:pPr>
            <a:r>
              <a:rPr lang="en-US" altLang="zh-TW" sz="1800" b="1" smtClean="0">
                <a:ea typeface="PMingLiU" pitchFamily="18" charset="-120"/>
              </a:rPr>
              <a:t>Misses per instruction =  Memory accesses per instruction  x  Miss rate</a:t>
            </a:r>
          </a:p>
          <a:p>
            <a:pPr marL="533400" indent="-533400">
              <a:spcBef>
                <a:spcPct val="60000"/>
              </a:spcBef>
            </a:pPr>
            <a:r>
              <a:rPr lang="en-US" altLang="zh-TW" sz="1800" b="1" smtClean="0">
                <a:ea typeface="PMingLiU" pitchFamily="18" charset="-120"/>
              </a:rPr>
              <a:t>CPUtime =  IC x (CPI</a:t>
            </a:r>
            <a:r>
              <a:rPr lang="en-US" altLang="zh-TW" sz="1800" b="1" baseline="-25000" smtClean="0">
                <a:ea typeface="PMingLiU" pitchFamily="18" charset="-120"/>
              </a:rPr>
              <a:t>execution</a:t>
            </a:r>
            <a:r>
              <a:rPr lang="en-US" altLang="zh-TW" sz="1800" b="1" smtClean="0">
                <a:ea typeface="PMingLiU" pitchFamily="18" charset="-120"/>
              </a:rPr>
              <a:t> + Misses per instruction  x  Miss penalty) x  </a:t>
            </a:r>
          </a:p>
          <a:p>
            <a:pPr marL="533400" indent="-533400">
              <a:spcBef>
                <a:spcPct val="60000"/>
              </a:spcBef>
              <a:buFontTx/>
              <a:buNone/>
            </a:pPr>
            <a:r>
              <a:rPr lang="en-US" altLang="zh-TW" sz="1800" b="1" smtClean="0">
                <a:ea typeface="PMingLiU" pitchFamily="18" charset="-120"/>
              </a:rPr>
              <a:t>                                    Clock cycle time</a:t>
            </a:r>
          </a:p>
        </p:txBody>
      </p:sp>
    </p:spTree>
    <p:extLst>
      <p:ext uri="{BB962C8B-B14F-4D97-AF65-F5344CB8AC3E}">
        <p14:creationId xmlns:p14="http://schemas.microsoft.com/office/powerpoint/2010/main" val="74254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A34F2B-BC14-4735-B154-038078B4C8FD}" type="slidenum">
              <a:rPr lang="en-US" altLang="zh-TW" sz="1400" smtClean="0">
                <a:latin typeface="Comic Sans MS" pitchFamily="66" charset="0"/>
              </a:rPr>
              <a:pPr/>
              <a:t>56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1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838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Memory Access Tree</a:t>
            </a:r>
            <a:b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For Unified Level 1 Cache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101975" y="1593850"/>
            <a:ext cx="2547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CPU Memory  Access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2930525" y="2041525"/>
            <a:ext cx="2554288" cy="381000"/>
            <a:chOff x="2400" y="1248"/>
            <a:chExt cx="1056" cy="624"/>
          </a:xfrm>
        </p:grpSpPr>
        <p:sp>
          <p:nvSpPr>
            <p:cNvPr id="2313221" name="Line 5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3222" name="Line 6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5178425" y="2492375"/>
            <a:ext cx="35528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L1  Miss: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%  =  (1- Hit rate)  =  (1-H1)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Access time = M  + 1 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Stall cycles per access  =   M  x (1-H1)</a:t>
            </a:r>
            <a:endParaRPr lang="en-US" altLang="zh-TW" sz="1800">
              <a:ea typeface="PMingLiU" pitchFamily="18" charset="-120"/>
            </a:endParaRP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1719263" y="2438400"/>
            <a:ext cx="224313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L1  Hit: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%  =  Hit Rate = H1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Access Time = 1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Stalls= H1 x 0 = 0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  ( No Stall)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685800" y="2590800"/>
            <a:ext cx="436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solidFill>
                  <a:srgbClr val="0000CC"/>
                </a:solidFill>
                <a:ea typeface="PMingLiU" pitchFamily="18" charset="-120"/>
              </a:rPr>
              <a:t>L</a:t>
            </a:r>
            <a:r>
              <a:rPr lang="en-US" altLang="zh-TW" sz="2000" baseline="-25000">
                <a:solidFill>
                  <a:srgbClr val="0000CC"/>
                </a:solidFill>
                <a:ea typeface="PMingLiU" pitchFamily="18" charset="-120"/>
              </a:rPr>
              <a:t>1</a:t>
            </a:r>
            <a:endParaRPr lang="en-US" altLang="zh-TW" sz="2000">
              <a:solidFill>
                <a:srgbClr val="0000CC"/>
              </a:solidFill>
              <a:ea typeface="PMingLiU" pitchFamily="18" charset="-120"/>
            </a:endParaRP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685800" y="4267200"/>
            <a:ext cx="7680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>
                <a:ea typeface="PMingLiU" pitchFamily="18" charset="-120"/>
              </a:rPr>
              <a:t>AMAT   =      H1  x  1   +     (1 -H1  )   x   (M+ 1)     =         1    +   M  x  ( 1 -H1)</a:t>
            </a:r>
          </a:p>
          <a:p>
            <a:pPr algn="l"/>
            <a:endParaRPr lang="en-US" altLang="zh-TW" sz="1800">
              <a:ea typeface="PMingLiU" pitchFamily="18" charset="-120"/>
            </a:endParaRPr>
          </a:p>
          <a:p>
            <a:pPr algn="l"/>
            <a:r>
              <a:rPr lang="en-US" altLang="zh-TW" sz="1800">
                <a:ea typeface="PMingLiU" pitchFamily="18" charset="-120"/>
              </a:rPr>
              <a:t>Stall Cycles Per Access =  AMAT - 1   =    M  x   (1  -H1)     </a:t>
            </a:r>
          </a:p>
        </p:txBody>
      </p:sp>
      <p:sp>
        <p:nvSpPr>
          <p:cNvPr id="2313227" name="Line 11"/>
          <p:cNvSpPr>
            <a:spLocks noChangeShapeType="1"/>
          </p:cNvSpPr>
          <p:nvPr/>
        </p:nvSpPr>
        <p:spPr bwMode="auto">
          <a:xfrm flipH="1">
            <a:off x="5715000" y="3581400"/>
            <a:ext cx="1219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609600" y="5257800"/>
            <a:ext cx="24257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M  =  Miss Penalty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H1  =  Level 1  Hit Rate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1- H1 = Level 1 Miss Rate</a:t>
            </a:r>
          </a:p>
        </p:txBody>
      </p:sp>
    </p:spTree>
    <p:extLst>
      <p:ext uri="{BB962C8B-B14F-4D97-AF65-F5344CB8AC3E}">
        <p14:creationId xmlns:p14="http://schemas.microsoft.com/office/powerpoint/2010/main" val="27833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F8DC7D-AA43-40FB-8D2E-898631E1B17C}" type="slidenum">
              <a:rPr lang="en-US" altLang="zh-TW" sz="1400" smtClean="0">
                <a:latin typeface="Comic Sans MS" pitchFamily="66" charset="0"/>
              </a:rPr>
              <a:pPr/>
              <a:t>57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1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838200"/>
          </a:xfrm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Cache Impact On Performance:  </a:t>
            </a:r>
            <a:r>
              <a:rPr lang="en-US" altLang="zh-TW" sz="32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An Example</a:t>
            </a:r>
            <a:endParaRPr lang="en-US" altLang="zh-TW" sz="28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49530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zh-TW" sz="2600" smtClean="0">
                <a:ea typeface="PMingLiU" pitchFamily="18" charset="-120"/>
              </a:rPr>
              <a:t>Assuming the following execution and cache parameters:</a:t>
            </a:r>
          </a:p>
          <a:p>
            <a:pPr>
              <a:buFontTx/>
              <a:buNone/>
            </a:pPr>
            <a:endParaRPr lang="en-US" altLang="zh-TW" sz="400" smtClean="0">
              <a:ea typeface="PMingLiU" pitchFamily="18" charset="-120"/>
            </a:endParaRPr>
          </a:p>
          <a:p>
            <a:pPr lvl="1"/>
            <a:r>
              <a:rPr lang="en-US" altLang="zh-TW" sz="1600" b="1" smtClean="0">
                <a:ea typeface="PMingLiU" pitchFamily="18" charset="-120"/>
              </a:rPr>
              <a:t>Cache miss penalty =  50 cycles</a:t>
            </a:r>
          </a:p>
          <a:p>
            <a:pPr lvl="1"/>
            <a:r>
              <a:rPr lang="en-US" altLang="zh-TW" sz="1600" b="1" smtClean="0">
                <a:ea typeface="PMingLiU" pitchFamily="18" charset="-120"/>
              </a:rPr>
              <a:t>Normal instruction execution CPI ignoring memory stalls  =  2.0 cycles</a:t>
            </a:r>
          </a:p>
          <a:p>
            <a:pPr lvl="1"/>
            <a:r>
              <a:rPr lang="en-US" altLang="zh-TW" sz="1600" b="1" smtClean="0">
                <a:ea typeface="PMingLiU" pitchFamily="18" charset="-120"/>
              </a:rPr>
              <a:t>Miss rate  = 2%</a:t>
            </a:r>
          </a:p>
          <a:p>
            <a:pPr lvl="1"/>
            <a:r>
              <a:rPr lang="en-US" altLang="zh-TW" sz="1600" b="1" smtClean="0">
                <a:ea typeface="PMingLiU" pitchFamily="18" charset="-120"/>
              </a:rPr>
              <a:t>Average memory references/instruction  =  1.33</a:t>
            </a:r>
          </a:p>
          <a:p>
            <a:pPr lvl="1">
              <a:buFontTx/>
              <a:buNone/>
            </a:pPr>
            <a:endParaRPr lang="en-US" altLang="zh-TW" sz="1600" b="1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000" b="1" smtClean="0">
                <a:solidFill>
                  <a:srgbClr val="0000CC"/>
                </a:solidFill>
                <a:ea typeface="PMingLiU" pitchFamily="18" charset="-120"/>
              </a:rPr>
              <a:t>CPU time  =  IC x [CPI </a:t>
            </a:r>
            <a:r>
              <a:rPr lang="en-US" altLang="zh-TW" sz="2000" b="1" baseline="-25000" smtClean="0">
                <a:solidFill>
                  <a:srgbClr val="0000CC"/>
                </a:solidFill>
                <a:ea typeface="PMingLiU" pitchFamily="18" charset="-120"/>
              </a:rPr>
              <a:t>execution  </a:t>
            </a:r>
            <a:r>
              <a:rPr lang="en-US" altLang="zh-TW" sz="2000" b="1" smtClean="0">
                <a:solidFill>
                  <a:srgbClr val="0000CC"/>
                </a:solidFill>
                <a:ea typeface="PMingLiU" pitchFamily="18" charset="-120"/>
              </a:rPr>
              <a:t>+  Memory accesses/instruction x Miss rate  x</a:t>
            </a:r>
          </a:p>
          <a:p>
            <a:pPr>
              <a:buFontTx/>
              <a:buNone/>
            </a:pPr>
            <a:r>
              <a:rPr lang="en-US" altLang="zh-TW" sz="2000" b="1" smtClean="0">
                <a:solidFill>
                  <a:srgbClr val="0000CC"/>
                </a:solidFill>
                <a:ea typeface="PMingLiU" pitchFamily="18" charset="-120"/>
              </a:rPr>
              <a:t>                              Miss penalty ]  x  Clock cycle time</a:t>
            </a:r>
            <a:r>
              <a:rPr lang="en-US" altLang="zh-TW" sz="2000" smtClean="0">
                <a:solidFill>
                  <a:schemeClr val="hlink"/>
                </a:solidFill>
                <a:ea typeface="PMingLiU" pitchFamily="18" charset="-120"/>
              </a:rPr>
              <a:t> </a:t>
            </a:r>
          </a:p>
          <a:p>
            <a:pPr>
              <a:buFontTx/>
              <a:buNone/>
            </a:pPr>
            <a:endParaRPr lang="en-US" altLang="zh-TW" sz="2000" smtClean="0">
              <a:solidFill>
                <a:schemeClr val="hlink"/>
              </a:solidFill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CPUtime </a:t>
            </a:r>
            <a:r>
              <a:rPr lang="en-US" altLang="zh-TW" sz="2200" baseline="-25000" smtClean="0">
                <a:ea typeface="PMingLiU" pitchFamily="18" charset="-120"/>
              </a:rPr>
              <a:t>with cache </a:t>
            </a:r>
            <a:r>
              <a:rPr lang="en-US" altLang="zh-TW" sz="2200" smtClean="0">
                <a:ea typeface="PMingLiU" pitchFamily="18" charset="-120"/>
              </a:rPr>
              <a:t> =  IC  x  (2.0 + (1.33 x 2% x 50)) x  clock cycle time</a:t>
            </a:r>
          </a:p>
          <a:p>
            <a:pPr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                              =  IC  x  3.33  x  Clock cycle time</a:t>
            </a:r>
          </a:p>
          <a:p>
            <a:pPr>
              <a:buFontTx/>
              <a:buNone/>
            </a:pPr>
            <a:endParaRPr lang="en-US" altLang="zh-TW" sz="2200" smtClean="0">
              <a:ea typeface="PMingLiU" pitchFamily="18" charset="-120"/>
            </a:endParaRPr>
          </a:p>
          <a:p>
            <a:pPr>
              <a:buClr>
                <a:srgbClr val="0000CC"/>
              </a:buClr>
              <a:buSzPct val="130000"/>
              <a:buFont typeface="Symbol" pitchFamily="18" charset="2"/>
              <a:buChar char="®"/>
            </a:pPr>
            <a:r>
              <a:rPr lang="en-US" altLang="zh-TW" sz="2000" i="1" smtClean="0">
                <a:ea typeface="PMingLiU" pitchFamily="18" charset="-120"/>
              </a:rPr>
              <a:t> Lower CPI </a:t>
            </a:r>
            <a:r>
              <a:rPr lang="en-US" altLang="zh-TW" sz="2000" i="1" baseline="-25000" smtClean="0">
                <a:ea typeface="PMingLiU" pitchFamily="18" charset="-120"/>
              </a:rPr>
              <a:t>execution</a:t>
            </a:r>
            <a:r>
              <a:rPr lang="en-US" altLang="zh-TW" sz="2000" i="1" smtClean="0">
                <a:ea typeface="PMingLiU" pitchFamily="18" charset="-120"/>
              </a:rPr>
              <a:t> increases the impact of cache miss clock cycles</a:t>
            </a:r>
            <a:endParaRPr lang="en-US" altLang="zh-TW" sz="200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9A55B6-56A3-4142-ACCC-14861F3C7B19}" type="slidenum">
              <a:rPr lang="en-US" altLang="zh-TW" sz="1400" smtClean="0">
                <a:latin typeface="Comic Sans MS" pitchFamily="66" charset="0"/>
              </a:rPr>
              <a:pPr/>
              <a:t>58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1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2705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Cache Performance Example</a:t>
            </a:r>
            <a:endParaRPr lang="en-US" altLang="zh-TW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60400"/>
            <a:ext cx="8724900" cy="49530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r>
              <a:rPr lang="en-US" altLang="zh-TW" sz="2200" smtClean="0">
                <a:ea typeface="PMingLiU" pitchFamily="18" charset="-120"/>
              </a:rPr>
              <a:t>Suppose a CPU executes at Clock Rate = 200 MHz (5 ns per cycle) with a single level of cache.</a:t>
            </a:r>
          </a:p>
          <a:p>
            <a:r>
              <a:rPr lang="en-US" altLang="zh-TW" sz="2200" smtClean="0">
                <a:ea typeface="PMingLiU" pitchFamily="18" charset="-120"/>
              </a:rPr>
              <a:t>CPI</a:t>
            </a:r>
            <a:r>
              <a:rPr lang="en-US" altLang="zh-TW" sz="2200" baseline="-25000" smtClean="0">
                <a:ea typeface="PMingLiU" pitchFamily="18" charset="-120"/>
              </a:rPr>
              <a:t>execution</a:t>
            </a:r>
            <a:r>
              <a:rPr lang="en-US" altLang="zh-TW" sz="2200" smtClean="0">
                <a:ea typeface="PMingLiU" pitchFamily="18" charset="-120"/>
              </a:rPr>
              <a:t> =  1.1</a:t>
            </a:r>
          </a:p>
          <a:p>
            <a:r>
              <a:rPr lang="en-US" altLang="zh-TW" sz="2200" smtClean="0">
                <a:ea typeface="PMingLiU" pitchFamily="18" charset="-120"/>
              </a:rPr>
              <a:t>Instruction mix:   50% arith/logic,  30% load/store, 20% control</a:t>
            </a:r>
          </a:p>
          <a:p>
            <a:r>
              <a:rPr lang="en-US" altLang="zh-TW" sz="2200" smtClean="0">
                <a:ea typeface="PMingLiU" pitchFamily="18" charset="-120"/>
              </a:rPr>
              <a:t>Assume a cache miss rate of 1.5% and a miss penalty of 50 cycles.</a:t>
            </a:r>
          </a:p>
          <a:p>
            <a:pPr>
              <a:buFontTx/>
              <a:buNone/>
            </a:pPr>
            <a:r>
              <a:rPr lang="en-US" altLang="zh-TW" sz="2500" smtClean="0">
                <a:ea typeface="PMingLiU" pitchFamily="18" charset="-120"/>
              </a:rPr>
              <a:t>              </a:t>
            </a:r>
            <a:r>
              <a:rPr lang="en-US" altLang="zh-TW" sz="1800" smtClean="0">
                <a:ea typeface="PMingLiU" pitchFamily="18" charset="-120"/>
              </a:rPr>
              <a:t>CPI  =   CPI</a:t>
            </a:r>
            <a:r>
              <a:rPr lang="en-US" altLang="zh-TW" sz="1800" baseline="-25000" smtClean="0">
                <a:ea typeface="PMingLiU" pitchFamily="18" charset="-120"/>
              </a:rPr>
              <a:t>execution</a:t>
            </a:r>
            <a:r>
              <a:rPr lang="en-US" altLang="zh-TW" sz="1800" smtClean="0">
                <a:ea typeface="PMingLiU" pitchFamily="18" charset="-120"/>
              </a:rPr>
              <a:t>  +   mem stalls per instruction</a:t>
            </a:r>
          </a:p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       Mem Stalls per instruction =  Mem accesses per instruction  x  Miss rate x Miss penalty</a:t>
            </a:r>
          </a:p>
          <a:p>
            <a:pPr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       Mem accesses per instruction =  1  +   .3   =  1.3</a:t>
            </a:r>
          </a:p>
          <a:p>
            <a:pPr>
              <a:buFontTx/>
              <a:buNone/>
            </a:pPr>
            <a:endParaRPr lang="en-US" altLang="zh-TW" sz="2200" smtClean="0">
              <a:ea typeface="PMingLiU" pitchFamily="18" charset="-120"/>
            </a:endParaRPr>
          </a:p>
          <a:p>
            <a:pPr>
              <a:buFontTx/>
              <a:buNone/>
            </a:pPr>
            <a:endParaRPr lang="en-US" altLang="zh-TW" sz="1400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     Mem Stalls per instruction  =  1.3 x  .015 x 50  =   0.975</a:t>
            </a:r>
          </a:p>
          <a:p>
            <a:pPr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        CPI =  1.1  +  .975 =   2.075</a:t>
            </a:r>
          </a:p>
          <a:p>
            <a:pPr>
              <a:buFontTx/>
              <a:buNone/>
            </a:pPr>
            <a:endParaRPr lang="en-US" altLang="zh-TW" sz="2200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The ideal memory CPU with no misses is  2.075/1.1 =  1.88 times faster </a:t>
            </a:r>
          </a:p>
          <a:p>
            <a:endParaRPr lang="en-US" altLang="zh-TW" sz="2200" smtClean="0">
              <a:ea typeface="PMingLiU" pitchFamily="18" charset="-120"/>
            </a:endParaRP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200400" y="3962400"/>
            <a:ext cx="1452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400">
                <a:ea typeface="PMingLiU" pitchFamily="18" charset="-120"/>
              </a:rPr>
              <a:t>Instruction fetch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486400" y="4038600"/>
            <a:ext cx="1004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400">
                <a:ea typeface="PMingLiU" pitchFamily="18" charset="-120"/>
              </a:rPr>
              <a:t>Load/store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2315270" name="Line 6"/>
          <p:cNvSpPr>
            <a:spLocks noChangeShapeType="1"/>
          </p:cNvSpPr>
          <p:nvPr/>
        </p:nvSpPr>
        <p:spPr bwMode="auto">
          <a:xfrm>
            <a:off x="5334000" y="38100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15271" name="Line 7"/>
          <p:cNvSpPr>
            <a:spLocks noChangeShapeType="1"/>
          </p:cNvSpPr>
          <p:nvPr/>
        </p:nvSpPr>
        <p:spPr bwMode="auto">
          <a:xfrm flipV="1">
            <a:off x="4495800" y="36576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81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D37F72-2857-40F1-986C-FDA13CCE29F5}" type="slidenum">
              <a:rPr lang="en-US" altLang="zh-TW" sz="1400" smtClean="0">
                <a:latin typeface="Comic Sans MS" pitchFamily="66" charset="0"/>
              </a:rPr>
              <a:pPr/>
              <a:t>59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1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1595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zh-TW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Cache Performance Example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49530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r>
              <a:rPr lang="en-US" altLang="zh-TW" sz="2200" smtClean="0">
                <a:ea typeface="PMingLiU" pitchFamily="18" charset="-120"/>
              </a:rPr>
              <a:t>Suppose for the previous example we double the clock rate to 400 MHZ, how much faster is this machine, assuming similar miss rate, instruction mix?</a:t>
            </a:r>
          </a:p>
          <a:p>
            <a:r>
              <a:rPr lang="en-US" altLang="zh-TW" sz="2200" smtClean="0">
                <a:ea typeface="PMingLiU" pitchFamily="18" charset="-120"/>
              </a:rPr>
              <a:t>Since memory speed is not changed, the miss penalty takes more CPU cycles:</a:t>
            </a:r>
          </a:p>
          <a:p>
            <a:pPr>
              <a:buFontTx/>
              <a:buNone/>
            </a:pPr>
            <a:r>
              <a:rPr lang="en-US" altLang="zh-TW" smtClean="0">
                <a:ea typeface="PMingLiU" pitchFamily="18" charset="-120"/>
              </a:rPr>
              <a:t>		</a:t>
            </a:r>
            <a:r>
              <a:rPr lang="en-US" altLang="zh-TW" sz="2000" smtClean="0">
                <a:ea typeface="PMingLiU" pitchFamily="18" charset="-120"/>
              </a:rPr>
              <a:t>Miss penalty =  50  x  2  =  100 cycles.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      	CPI =  1.1 +  1.3 x .015 x 100 =  1.1 + 1.95 =  3.05 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    	Speedup  =    (CPI</a:t>
            </a:r>
            <a:r>
              <a:rPr lang="en-US" altLang="zh-TW" sz="2000" baseline="-25000" smtClean="0">
                <a:ea typeface="PMingLiU" pitchFamily="18" charset="-120"/>
              </a:rPr>
              <a:t>old</a:t>
            </a:r>
            <a:r>
              <a:rPr lang="en-US" altLang="zh-TW" sz="2000" smtClean="0">
                <a:ea typeface="PMingLiU" pitchFamily="18" charset="-120"/>
              </a:rPr>
              <a:t> x C</a:t>
            </a:r>
            <a:r>
              <a:rPr lang="en-US" altLang="zh-TW" sz="2000" baseline="-25000" smtClean="0">
                <a:ea typeface="PMingLiU" pitchFamily="18" charset="-120"/>
              </a:rPr>
              <a:t>old</a:t>
            </a:r>
            <a:r>
              <a:rPr lang="en-US" altLang="zh-TW" sz="2000" smtClean="0">
                <a:ea typeface="PMingLiU" pitchFamily="18" charset="-120"/>
              </a:rPr>
              <a:t>)/ (CPI</a:t>
            </a:r>
            <a:r>
              <a:rPr lang="en-US" altLang="zh-TW" sz="2000" baseline="-25000" smtClean="0">
                <a:ea typeface="PMingLiU" pitchFamily="18" charset="-120"/>
              </a:rPr>
              <a:t>new</a:t>
            </a:r>
            <a:r>
              <a:rPr lang="en-US" altLang="zh-TW" sz="2000" smtClean="0">
                <a:ea typeface="PMingLiU" pitchFamily="18" charset="-120"/>
              </a:rPr>
              <a:t> x C</a:t>
            </a:r>
            <a:r>
              <a:rPr lang="en-US" altLang="zh-TW" sz="2000" baseline="-25000" smtClean="0">
                <a:ea typeface="PMingLiU" pitchFamily="18" charset="-120"/>
              </a:rPr>
              <a:t>new</a:t>
            </a:r>
            <a:r>
              <a:rPr lang="en-US" altLang="zh-TW" sz="2000" smtClean="0">
                <a:ea typeface="PMingLiU" pitchFamily="18" charset="-120"/>
              </a:rPr>
              <a:t>)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             	     =   2.075  x 2 /  3.05  =  1.36</a:t>
            </a:r>
          </a:p>
          <a:p>
            <a:pPr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The new machine is only 1.36 times faster rather than 2 times faster due to the increased effect of cache misses.</a:t>
            </a:r>
          </a:p>
          <a:p>
            <a:pPr>
              <a:buClr>
                <a:srgbClr val="0000CC"/>
              </a:buClr>
              <a:buSzPct val="130000"/>
              <a:buFont typeface="Symbol" pitchFamily="18" charset="2"/>
              <a:buChar char="®"/>
            </a:pPr>
            <a:r>
              <a:rPr lang="en-US" altLang="zh-TW" sz="2200" i="1" smtClean="0">
                <a:ea typeface="PMingLiU" pitchFamily="18" charset="-120"/>
              </a:rPr>
              <a:t> CPUs with higher clock rate, have more cycles per cache miss and more  memory impact on CPI.</a:t>
            </a:r>
            <a:endParaRPr lang="en-US" altLang="zh-TW" sz="2200" smtClean="0">
              <a:ea typeface="PMingLiU" pitchFamily="18" charset="-120"/>
            </a:endParaRPr>
          </a:p>
          <a:p>
            <a:pPr>
              <a:buFontTx/>
              <a:buNone/>
            </a:pPr>
            <a:endParaRPr lang="en-US" altLang="zh-TW" sz="220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93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B5006-DED4-43A4-9B68-E446EE8F1561}" type="slidenum">
              <a:rPr lang="en-US"/>
              <a:pPr/>
              <a:t>6</a:t>
            </a:fld>
            <a:endParaRPr lang="en-US"/>
          </a:p>
        </p:txBody>
      </p:sp>
      <p:sp>
        <p:nvSpPr>
          <p:cNvPr id="2373634" name="Rectangle 2"/>
          <p:cNvSpPr>
            <a:spLocks noChangeAspect="1" noChangeArrowheads="1"/>
          </p:cNvSpPr>
          <p:nvPr/>
        </p:nvSpPr>
        <p:spPr bwMode="auto">
          <a:xfrm>
            <a:off x="1012825" y="2263775"/>
            <a:ext cx="2862263" cy="487363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3635" name="Text Box 3"/>
          <p:cNvSpPr txBox="1">
            <a:spLocks noChangeArrowheads="1"/>
          </p:cNvSpPr>
          <p:nvPr/>
        </p:nvSpPr>
        <p:spPr bwMode="auto">
          <a:xfrm>
            <a:off x="2476500" y="1457325"/>
            <a:ext cx="8921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effectLst/>
                <a:latin typeface="Helvetica" pitchFamily="34" charset="0"/>
              </a:rPr>
              <a:t>Request</a:t>
            </a:r>
          </a:p>
          <a:p>
            <a:pPr>
              <a:lnSpc>
                <a:spcPct val="90000"/>
              </a:lnSpc>
            </a:pPr>
            <a:r>
              <a:rPr lang="en-US" sz="1600">
                <a:effectLst/>
                <a:latin typeface="Helvetica" pitchFamily="34" charset="0"/>
              </a:rPr>
              <a:t>14</a:t>
            </a:r>
          </a:p>
        </p:txBody>
      </p:sp>
      <p:sp>
        <p:nvSpPr>
          <p:cNvPr id="2373636" name="Text Box 4"/>
          <p:cNvSpPr txBox="1">
            <a:spLocks noChangeArrowheads="1"/>
          </p:cNvSpPr>
          <p:nvPr/>
        </p:nvSpPr>
        <p:spPr bwMode="auto">
          <a:xfrm>
            <a:off x="2479675" y="1447800"/>
            <a:ext cx="892175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effectLst/>
                <a:latin typeface="Helvetica" pitchFamily="34" charset="0"/>
              </a:rPr>
              <a:t>Request</a:t>
            </a:r>
          </a:p>
          <a:p>
            <a:pPr>
              <a:lnSpc>
                <a:spcPct val="90000"/>
              </a:lnSpc>
            </a:pPr>
            <a:r>
              <a:rPr lang="en-US" sz="1600">
                <a:effectLst/>
                <a:latin typeface="Helvetica" pitchFamily="34" charset="0"/>
              </a:rPr>
              <a:t>12</a:t>
            </a:r>
          </a:p>
        </p:txBody>
      </p:sp>
      <p:sp>
        <p:nvSpPr>
          <p:cNvPr id="237363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</a:rPr>
              <a:t>General Caching  Concepts</a:t>
            </a:r>
          </a:p>
        </p:txBody>
      </p:sp>
      <p:sp>
        <p:nvSpPr>
          <p:cNvPr id="23736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35413" y="990600"/>
            <a:ext cx="5208587" cy="5224463"/>
          </a:xfrm>
        </p:spPr>
        <p:txBody>
          <a:bodyPr/>
          <a:lstStyle/>
          <a:p>
            <a:pPr marL="385763" indent="-385763"/>
            <a:r>
              <a:rPr lang="en-US" sz="2400"/>
              <a:t>Program needs object d, which is stored in some block b.</a:t>
            </a:r>
          </a:p>
          <a:p>
            <a:pPr marL="385763" indent="-385763"/>
            <a:r>
              <a:rPr lang="en-US" sz="2400">
                <a:solidFill>
                  <a:srgbClr val="FF0000"/>
                </a:solidFill>
              </a:rPr>
              <a:t>Cache hit</a:t>
            </a:r>
          </a:p>
          <a:p>
            <a:pPr marL="744538" lvl="1" indent="-246063"/>
            <a:r>
              <a:rPr lang="en-US" sz="2000"/>
              <a:t>Program finds  b  in the cache at level k.  E.g.,  block 14.</a:t>
            </a:r>
          </a:p>
          <a:p>
            <a:pPr marL="385763" indent="-385763"/>
            <a:r>
              <a:rPr lang="en-US" sz="2400">
                <a:solidFill>
                  <a:srgbClr val="FF0000"/>
                </a:solidFill>
              </a:rPr>
              <a:t>Cache miss</a:t>
            </a:r>
          </a:p>
          <a:p>
            <a:pPr marL="744538" lvl="1" indent="-246063"/>
            <a:r>
              <a:rPr lang="en-US" sz="2000"/>
              <a:t>b is not at level k, so level k cache  must fetch it from level k+1. E.g.,  block 12.</a:t>
            </a:r>
          </a:p>
          <a:p>
            <a:pPr marL="744538" lvl="1" indent="-246063"/>
            <a:r>
              <a:rPr lang="en-US" sz="2000"/>
              <a:t>If level k cache is full, then some current block must be replaced (evicted). Which one is the “victim”? </a:t>
            </a:r>
          </a:p>
          <a:p>
            <a:pPr marL="1146175" lvl="2" indent="-238125"/>
            <a:r>
              <a:rPr lang="en-US" sz="1800">
                <a:solidFill>
                  <a:srgbClr val="FF0000"/>
                </a:solidFill>
              </a:rPr>
              <a:t>Placement policy:</a:t>
            </a:r>
            <a:r>
              <a:rPr lang="en-US" sz="1800"/>
              <a:t> where can the new block go? E.g., b mod 4</a:t>
            </a:r>
          </a:p>
          <a:p>
            <a:pPr marL="1146175" lvl="2" indent="-238125"/>
            <a:r>
              <a:rPr lang="en-US" sz="1800">
                <a:solidFill>
                  <a:srgbClr val="FF0000"/>
                </a:solidFill>
              </a:rPr>
              <a:t>Replacement policy:</a:t>
            </a:r>
            <a:r>
              <a:rPr lang="en-US" sz="1800"/>
              <a:t> which block should be evicted? E.g., LRU</a:t>
            </a:r>
          </a:p>
        </p:txBody>
      </p:sp>
      <p:sp>
        <p:nvSpPr>
          <p:cNvPr id="2373639" name="Rectangle 7"/>
          <p:cNvSpPr>
            <a:spLocks noChangeAspect="1" noChangeArrowheads="1"/>
          </p:cNvSpPr>
          <p:nvPr/>
        </p:nvSpPr>
        <p:spPr bwMode="auto">
          <a:xfrm>
            <a:off x="1773238" y="2376488"/>
            <a:ext cx="547687" cy="242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9</a:t>
            </a:r>
          </a:p>
        </p:txBody>
      </p:sp>
      <p:sp>
        <p:nvSpPr>
          <p:cNvPr id="2373640" name="Rectangle 8"/>
          <p:cNvSpPr>
            <a:spLocks noChangeAspect="1" noChangeArrowheads="1"/>
          </p:cNvSpPr>
          <p:nvPr/>
        </p:nvSpPr>
        <p:spPr bwMode="auto">
          <a:xfrm>
            <a:off x="3113088" y="2376488"/>
            <a:ext cx="547687" cy="242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73641" name="Rectangle 9"/>
          <p:cNvSpPr>
            <a:spLocks noChangeAspect="1" noChangeArrowheads="1"/>
          </p:cNvSpPr>
          <p:nvPr/>
        </p:nvSpPr>
        <p:spPr bwMode="auto">
          <a:xfrm>
            <a:off x="738188" y="4030663"/>
            <a:ext cx="3409950" cy="182562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3642" name="Rectangle 10"/>
          <p:cNvSpPr>
            <a:spLocks noChangeAspect="1" noChangeArrowheads="1"/>
          </p:cNvSpPr>
          <p:nvPr/>
        </p:nvSpPr>
        <p:spPr bwMode="auto">
          <a:xfrm>
            <a:off x="1163638" y="4273550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2373643" name="Rectangle 11"/>
          <p:cNvSpPr>
            <a:spLocks noChangeAspect="1" noChangeArrowheads="1"/>
          </p:cNvSpPr>
          <p:nvPr/>
        </p:nvSpPr>
        <p:spPr bwMode="auto">
          <a:xfrm>
            <a:off x="1833563" y="4273550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2373644" name="Rectangle 12"/>
          <p:cNvSpPr>
            <a:spLocks noChangeAspect="1" noChangeArrowheads="1"/>
          </p:cNvSpPr>
          <p:nvPr/>
        </p:nvSpPr>
        <p:spPr bwMode="auto">
          <a:xfrm>
            <a:off x="2503488" y="4273550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2373645" name="Rectangle 13"/>
          <p:cNvSpPr>
            <a:spLocks noChangeAspect="1" noChangeArrowheads="1"/>
          </p:cNvSpPr>
          <p:nvPr/>
        </p:nvSpPr>
        <p:spPr bwMode="auto">
          <a:xfrm>
            <a:off x="3173413" y="4273550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73646" name="Rectangle 14"/>
          <p:cNvSpPr>
            <a:spLocks noChangeAspect="1" noChangeArrowheads="1"/>
          </p:cNvSpPr>
          <p:nvPr/>
        </p:nvSpPr>
        <p:spPr bwMode="auto">
          <a:xfrm>
            <a:off x="1163638" y="4638675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4</a:t>
            </a:r>
          </a:p>
        </p:txBody>
      </p:sp>
      <p:sp>
        <p:nvSpPr>
          <p:cNvPr id="2373647" name="Rectangle 15"/>
          <p:cNvSpPr>
            <a:spLocks noChangeAspect="1" noChangeArrowheads="1"/>
          </p:cNvSpPr>
          <p:nvPr/>
        </p:nvSpPr>
        <p:spPr bwMode="auto">
          <a:xfrm>
            <a:off x="1833563" y="4638675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5</a:t>
            </a:r>
          </a:p>
        </p:txBody>
      </p:sp>
      <p:sp>
        <p:nvSpPr>
          <p:cNvPr id="2373648" name="Rectangle 16"/>
          <p:cNvSpPr>
            <a:spLocks noChangeAspect="1" noChangeArrowheads="1"/>
          </p:cNvSpPr>
          <p:nvPr/>
        </p:nvSpPr>
        <p:spPr bwMode="auto">
          <a:xfrm>
            <a:off x="2503488" y="4638675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6</a:t>
            </a:r>
          </a:p>
        </p:txBody>
      </p:sp>
      <p:sp>
        <p:nvSpPr>
          <p:cNvPr id="2373649" name="Rectangle 17"/>
          <p:cNvSpPr>
            <a:spLocks noChangeAspect="1" noChangeArrowheads="1"/>
          </p:cNvSpPr>
          <p:nvPr/>
        </p:nvSpPr>
        <p:spPr bwMode="auto">
          <a:xfrm>
            <a:off x="3173413" y="4638675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7</a:t>
            </a:r>
          </a:p>
        </p:txBody>
      </p:sp>
      <p:sp>
        <p:nvSpPr>
          <p:cNvPr id="2373650" name="Rectangle 18"/>
          <p:cNvSpPr>
            <a:spLocks noChangeAspect="1" noChangeArrowheads="1"/>
          </p:cNvSpPr>
          <p:nvPr/>
        </p:nvSpPr>
        <p:spPr bwMode="auto">
          <a:xfrm>
            <a:off x="1163638" y="5003800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8</a:t>
            </a:r>
          </a:p>
        </p:txBody>
      </p:sp>
      <p:sp>
        <p:nvSpPr>
          <p:cNvPr id="2373651" name="Rectangle 19"/>
          <p:cNvSpPr>
            <a:spLocks noChangeAspect="1" noChangeArrowheads="1"/>
          </p:cNvSpPr>
          <p:nvPr/>
        </p:nvSpPr>
        <p:spPr bwMode="auto">
          <a:xfrm>
            <a:off x="1833563" y="5003800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9</a:t>
            </a:r>
          </a:p>
        </p:txBody>
      </p:sp>
      <p:sp>
        <p:nvSpPr>
          <p:cNvPr id="2373652" name="Rectangle 20"/>
          <p:cNvSpPr>
            <a:spLocks noChangeAspect="1" noChangeArrowheads="1"/>
          </p:cNvSpPr>
          <p:nvPr/>
        </p:nvSpPr>
        <p:spPr bwMode="auto">
          <a:xfrm>
            <a:off x="2503488" y="5003800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10</a:t>
            </a:r>
          </a:p>
        </p:txBody>
      </p:sp>
      <p:sp>
        <p:nvSpPr>
          <p:cNvPr id="2373653" name="Rectangle 21"/>
          <p:cNvSpPr>
            <a:spLocks noChangeAspect="1" noChangeArrowheads="1"/>
          </p:cNvSpPr>
          <p:nvPr/>
        </p:nvSpPr>
        <p:spPr bwMode="auto">
          <a:xfrm>
            <a:off x="3173413" y="5003800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11</a:t>
            </a:r>
          </a:p>
        </p:txBody>
      </p:sp>
      <p:sp>
        <p:nvSpPr>
          <p:cNvPr id="2373654" name="Rectangle 22"/>
          <p:cNvSpPr>
            <a:spLocks noChangeAspect="1" noChangeArrowheads="1"/>
          </p:cNvSpPr>
          <p:nvPr/>
        </p:nvSpPr>
        <p:spPr bwMode="auto">
          <a:xfrm>
            <a:off x="1163638" y="5368925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12</a:t>
            </a:r>
          </a:p>
        </p:txBody>
      </p:sp>
      <p:sp>
        <p:nvSpPr>
          <p:cNvPr id="2373655" name="Rectangle 23"/>
          <p:cNvSpPr>
            <a:spLocks noChangeAspect="1" noChangeArrowheads="1"/>
          </p:cNvSpPr>
          <p:nvPr/>
        </p:nvSpPr>
        <p:spPr bwMode="auto">
          <a:xfrm>
            <a:off x="1833563" y="5368925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13</a:t>
            </a:r>
          </a:p>
        </p:txBody>
      </p:sp>
      <p:sp>
        <p:nvSpPr>
          <p:cNvPr id="2373656" name="Rectangle 24"/>
          <p:cNvSpPr>
            <a:spLocks noChangeAspect="1" noChangeArrowheads="1"/>
          </p:cNvSpPr>
          <p:nvPr/>
        </p:nvSpPr>
        <p:spPr bwMode="auto">
          <a:xfrm>
            <a:off x="2503488" y="5368925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14</a:t>
            </a:r>
          </a:p>
        </p:txBody>
      </p:sp>
      <p:sp>
        <p:nvSpPr>
          <p:cNvPr id="2373657" name="Rectangle 25"/>
          <p:cNvSpPr>
            <a:spLocks noChangeAspect="1" noChangeArrowheads="1"/>
          </p:cNvSpPr>
          <p:nvPr/>
        </p:nvSpPr>
        <p:spPr bwMode="auto">
          <a:xfrm>
            <a:off x="3173413" y="5368925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15</a:t>
            </a:r>
          </a:p>
        </p:txBody>
      </p:sp>
      <p:sp>
        <p:nvSpPr>
          <p:cNvPr id="2373658" name="Line 26"/>
          <p:cNvSpPr>
            <a:spLocks noChangeAspect="1" noChangeShapeType="1"/>
          </p:cNvSpPr>
          <p:nvPr/>
        </p:nvSpPr>
        <p:spPr bwMode="auto">
          <a:xfrm>
            <a:off x="2443163" y="2751138"/>
            <a:ext cx="0" cy="121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3659" name="Rectangle 27"/>
          <p:cNvSpPr>
            <a:spLocks noChangeAspect="1" noChangeArrowheads="1"/>
          </p:cNvSpPr>
          <p:nvPr/>
        </p:nvSpPr>
        <p:spPr bwMode="auto">
          <a:xfrm>
            <a:off x="1773238" y="3178175"/>
            <a:ext cx="547687" cy="242888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73660" name="Text Box 28"/>
          <p:cNvSpPr txBox="1">
            <a:spLocks noChangeAspect="1" noChangeArrowheads="1"/>
          </p:cNvSpPr>
          <p:nvPr/>
        </p:nvSpPr>
        <p:spPr bwMode="auto">
          <a:xfrm>
            <a:off x="268288" y="2222500"/>
            <a:ext cx="7000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Level</a:t>
            </a:r>
          </a:p>
          <a:p>
            <a:r>
              <a:rPr lang="en-US" sz="1600">
                <a:effectLst/>
                <a:latin typeface="Helvetica" pitchFamily="34" charset="0"/>
              </a:rPr>
              <a:t> k:</a:t>
            </a:r>
          </a:p>
        </p:txBody>
      </p:sp>
      <p:sp>
        <p:nvSpPr>
          <p:cNvPr id="2373661" name="Text Box 29"/>
          <p:cNvSpPr txBox="1">
            <a:spLocks noChangeAspect="1" noChangeArrowheads="1"/>
          </p:cNvSpPr>
          <p:nvPr/>
        </p:nvSpPr>
        <p:spPr bwMode="auto">
          <a:xfrm>
            <a:off x="0" y="4637088"/>
            <a:ext cx="757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>
                <a:effectLst/>
                <a:latin typeface="Helvetica" pitchFamily="34" charset="0"/>
              </a:rPr>
              <a:t>Level </a:t>
            </a:r>
          </a:p>
          <a:p>
            <a:r>
              <a:rPr lang="en-US" sz="1600">
                <a:effectLst/>
                <a:latin typeface="Helvetica" pitchFamily="34" charset="0"/>
              </a:rPr>
              <a:t>k+1:</a:t>
            </a:r>
          </a:p>
        </p:txBody>
      </p:sp>
      <p:sp>
        <p:nvSpPr>
          <p:cNvPr id="2373662" name="Rectangle 30"/>
          <p:cNvSpPr>
            <a:spLocks noChangeAspect="1" noChangeArrowheads="1"/>
          </p:cNvSpPr>
          <p:nvPr/>
        </p:nvSpPr>
        <p:spPr bwMode="auto">
          <a:xfrm>
            <a:off x="2443163" y="2376488"/>
            <a:ext cx="547687" cy="242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14</a:t>
            </a:r>
          </a:p>
        </p:txBody>
      </p:sp>
      <p:sp>
        <p:nvSpPr>
          <p:cNvPr id="2373663" name="Rectangle 31"/>
          <p:cNvSpPr>
            <a:spLocks noChangeAspect="1" noChangeArrowheads="1"/>
          </p:cNvSpPr>
          <p:nvPr/>
        </p:nvSpPr>
        <p:spPr bwMode="auto">
          <a:xfrm>
            <a:off x="2435225" y="2365375"/>
            <a:ext cx="547688" cy="2428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14</a:t>
            </a:r>
          </a:p>
        </p:txBody>
      </p:sp>
      <p:sp>
        <p:nvSpPr>
          <p:cNvPr id="2373664" name="Rectangle 32"/>
          <p:cNvSpPr>
            <a:spLocks noChangeAspect="1" noChangeArrowheads="1"/>
          </p:cNvSpPr>
          <p:nvPr/>
        </p:nvSpPr>
        <p:spPr bwMode="auto">
          <a:xfrm>
            <a:off x="1165225" y="5370513"/>
            <a:ext cx="549275" cy="24447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12</a:t>
            </a:r>
          </a:p>
        </p:txBody>
      </p:sp>
      <p:sp>
        <p:nvSpPr>
          <p:cNvPr id="2373665" name="Line 33"/>
          <p:cNvSpPr>
            <a:spLocks noChangeShapeType="1"/>
          </p:cNvSpPr>
          <p:nvPr/>
        </p:nvSpPr>
        <p:spPr bwMode="auto">
          <a:xfrm flipH="1" flipV="1">
            <a:off x="2420938" y="1285875"/>
            <a:ext cx="3175" cy="98583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373666" name="Rectangle 34"/>
          <p:cNvSpPr>
            <a:spLocks noChangeAspect="1" noChangeArrowheads="1"/>
          </p:cNvSpPr>
          <p:nvPr/>
        </p:nvSpPr>
        <p:spPr bwMode="auto">
          <a:xfrm>
            <a:off x="1762125" y="1570038"/>
            <a:ext cx="547688" cy="24288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14</a:t>
            </a:r>
          </a:p>
        </p:txBody>
      </p:sp>
      <p:sp>
        <p:nvSpPr>
          <p:cNvPr id="2373667" name="Rectangle 35"/>
          <p:cNvSpPr>
            <a:spLocks noChangeAspect="1" noChangeArrowheads="1"/>
          </p:cNvSpPr>
          <p:nvPr/>
        </p:nvSpPr>
        <p:spPr bwMode="auto">
          <a:xfrm>
            <a:off x="1165225" y="4641850"/>
            <a:ext cx="547688" cy="242888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4*</a:t>
            </a:r>
          </a:p>
        </p:txBody>
      </p:sp>
      <p:sp>
        <p:nvSpPr>
          <p:cNvPr id="2373668" name="Rectangle 36"/>
          <p:cNvSpPr>
            <a:spLocks noChangeAspect="1" noChangeArrowheads="1"/>
          </p:cNvSpPr>
          <p:nvPr/>
        </p:nvSpPr>
        <p:spPr bwMode="auto">
          <a:xfrm>
            <a:off x="1765300" y="3179763"/>
            <a:ext cx="547688" cy="24288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4*</a:t>
            </a:r>
          </a:p>
        </p:txBody>
      </p:sp>
      <p:sp>
        <p:nvSpPr>
          <p:cNvPr id="2373669" name="Rectangle 37"/>
          <p:cNvSpPr>
            <a:spLocks noChangeAspect="1" noChangeArrowheads="1"/>
          </p:cNvSpPr>
          <p:nvPr/>
        </p:nvSpPr>
        <p:spPr bwMode="auto">
          <a:xfrm>
            <a:off x="1752600" y="3171825"/>
            <a:ext cx="549275" cy="24447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12</a:t>
            </a:r>
          </a:p>
        </p:txBody>
      </p:sp>
      <p:sp>
        <p:nvSpPr>
          <p:cNvPr id="2373670" name="Rectangle 38"/>
          <p:cNvSpPr>
            <a:spLocks noChangeAspect="1" noChangeArrowheads="1"/>
          </p:cNvSpPr>
          <p:nvPr/>
        </p:nvSpPr>
        <p:spPr bwMode="auto">
          <a:xfrm>
            <a:off x="1765300" y="1570038"/>
            <a:ext cx="549275" cy="24447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12</a:t>
            </a:r>
          </a:p>
        </p:txBody>
      </p:sp>
      <p:sp>
        <p:nvSpPr>
          <p:cNvPr id="2373671" name="Text Box 39"/>
          <p:cNvSpPr txBox="1">
            <a:spLocks noChangeArrowheads="1"/>
          </p:cNvSpPr>
          <p:nvPr/>
        </p:nvSpPr>
        <p:spPr bwMode="auto">
          <a:xfrm>
            <a:off x="1323975" y="2052638"/>
            <a:ext cx="1762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>
                <a:effectLst/>
                <a:latin typeface="Helvetica" pitchFamily="34" charset="0"/>
              </a:rPr>
              <a:t>0</a:t>
            </a:r>
          </a:p>
        </p:txBody>
      </p:sp>
      <p:sp>
        <p:nvSpPr>
          <p:cNvPr id="2373672" name="Text Box 40"/>
          <p:cNvSpPr txBox="1">
            <a:spLocks noChangeArrowheads="1"/>
          </p:cNvSpPr>
          <p:nvPr/>
        </p:nvSpPr>
        <p:spPr bwMode="auto">
          <a:xfrm>
            <a:off x="1952625" y="2052638"/>
            <a:ext cx="1762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>
                <a:effectLst/>
                <a:latin typeface="Helvetica" pitchFamily="34" charset="0"/>
              </a:rPr>
              <a:t>1</a:t>
            </a:r>
          </a:p>
        </p:txBody>
      </p:sp>
      <p:sp>
        <p:nvSpPr>
          <p:cNvPr id="2373673" name="Text Box 41"/>
          <p:cNvSpPr txBox="1">
            <a:spLocks noChangeArrowheads="1"/>
          </p:cNvSpPr>
          <p:nvPr/>
        </p:nvSpPr>
        <p:spPr bwMode="auto">
          <a:xfrm>
            <a:off x="2655888" y="2052638"/>
            <a:ext cx="17621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>
                <a:effectLst/>
                <a:latin typeface="Helvetica" pitchFamily="34" charset="0"/>
              </a:rPr>
              <a:t>2</a:t>
            </a:r>
          </a:p>
        </p:txBody>
      </p:sp>
      <p:sp>
        <p:nvSpPr>
          <p:cNvPr id="2373674" name="Text Box 42"/>
          <p:cNvSpPr txBox="1">
            <a:spLocks noChangeArrowheads="1"/>
          </p:cNvSpPr>
          <p:nvPr/>
        </p:nvSpPr>
        <p:spPr bwMode="auto">
          <a:xfrm>
            <a:off x="3305175" y="2052638"/>
            <a:ext cx="1762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>
                <a:effectLst/>
                <a:latin typeface="Helvetica" pitchFamily="34" charset="0"/>
              </a:rPr>
              <a:t>3</a:t>
            </a:r>
          </a:p>
        </p:txBody>
      </p:sp>
      <p:sp>
        <p:nvSpPr>
          <p:cNvPr id="2373675" name="Rectangle 43"/>
          <p:cNvSpPr>
            <a:spLocks noChangeAspect="1" noChangeArrowheads="1"/>
          </p:cNvSpPr>
          <p:nvPr/>
        </p:nvSpPr>
        <p:spPr bwMode="auto">
          <a:xfrm>
            <a:off x="1763713" y="1573213"/>
            <a:ext cx="547687" cy="242887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effectLst/>
              <a:latin typeface="Helvetica" pitchFamily="34" charset="0"/>
            </a:endParaRPr>
          </a:p>
        </p:txBody>
      </p:sp>
      <p:sp>
        <p:nvSpPr>
          <p:cNvPr id="2373676" name="Text Box 44"/>
          <p:cNvSpPr txBox="1">
            <a:spLocks noChangeArrowheads="1"/>
          </p:cNvSpPr>
          <p:nvPr/>
        </p:nvSpPr>
        <p:spPr bwMode="auto">
          <a:xfrm>
            <a:off x="2498725" y="3067050"/>
            <a:ext cx="8921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effectLst/>
                <a:latin typeface="Helvetica" pitchFamily="34" charset="0"/>
              </a:rPr>
              <a:t>Request</a:t>
            </a:r>
          </a:p>
          <a:p>
            <a:pPr>
              <a:lnSpc>
                <a:spcPct val="90000"/>
              </a:lnSpc>
            </a:pPr>
            <a:r>
              <a:rPr lang="en-US" sz="1600">
                <a:effectLst/>
                <a:latin typeface="Helvetica" pitchFamily="34" charset="0"/>
              </a:rPr>
              <a:t>12</a:t>
            </a:r>
          </a:p>
        </p:txBody>
      </p:sp>
      <p:sp>
        <p:nvSpPr>
          <p:cNvPr id="2373677" name="Rectangle 45"/>
          <p:cNvSpPr>
            <a:spLocks noChangeAspect="1" noChangeArrowheads="1"/>
          </p:cNvSpPr>
          <p:nvPr/>
        </p:nvSpPr>
        <p:spPr bwMode="auto">
          <a:xfrm>
            <a:off x="1133475" y="2384425"/>
            <a:ext cx="547688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4*</a:t>
            </a:r>
          </a:p>
        </p:txBody>
      </p:sp>
      <p:sp>
        <p:nvSpPr>
          <p:cNvPr id="2373678" name="Rectangle 46"/>
          <p:cNvSpPr>
            <a:spLocks noChangeAspect="1" noChangeArrowheads="1"/>
          </p:cNvSpPr>
          <p:nvPr/>
        </p:nvSpPr>
        <p:spPr bwMode="auto">
          <a:xfrm>
            <a:off x="1125538" y="2366963"/>
            <a:ext cx="547687" cy="24288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4*</a:t>
            </a:r>
          </a:p>
        </p:txBody>
      </p:sp>
      <p:sp>
        <p:nvSpPr>
          <p:cNvPr id="2373679" name="Rectangle 47"/>
          <p:cNvSpPr>
            <a:spLocks noChangeAspect="1" noChangeArrowheads="1"/>
          </p:cNvSpPr>
          <p:nvPr/>
        </p:nvSpPr>
        <p:spPr bwMode="auto">
          <a:xfrm>
            <a:off x="1133475" y="2378075"/>
            <a:ext cx="549275" cy="244475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effectLst/>
                <a:latin typeface="Helvetica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3294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3635" grpId="0" autoUpdateAnimBg="0"/>
      <p:bldP spid="2373636" grpId="0" animBg="1" autoUpdateAnimBg="0"/>
      <p:bldP spid="2373663" grpId="0" animBg="1" autoUpdateAnimBg="0"/>
      <p:bldP spid="2373664" grpId="0" animBg="1" autoUpdateAnimBg="0"/>
      <p:bldP spid="2373666" grpId="0" animBg="1" autoUpdateAnimBg="0"/>
      <p:bldP spid="2373667" grpId="0" animBg="1" autoUpdateAnimBg="0"/>
      <p:bldP spid="2373668" grpId="0" animBg="1" autoUpdateAnimBg="0"/>
      <p:bldP spid="2373669" grpId="0" animBg="1" autoUpdateAnimBg="0"/>
      <p:bldP spid="2373670" grpId="0" animBg="1" autoUpdateAnimBg="0"/>
      <p:bldP spid="2373676" grpId="0" autoUpdateAnimBg="0"/>
      <p:bldP spid="2373678" grpId="0" animBg="1" autoUpdateAnimBg="0"/>
      <p:bldP spid="2373679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E02C91-5CDE-4075-998F-2F977AE0277B}" type="slidenum">
              <a:rPr lang="en-US" altLang="zh-TW" sz="1400" smtClean="0">
                <a:latin typeface="Comic Sans MS" pitchFamily="66" charset="0"/>
              </a:rPr>
              <a:pPr/>
              <a:t>60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1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50875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lnSpc>
                <a:spcPct val="75000"/>
              </a:lnSpc>
              <a:defRPr/>
            </a:pPr>
            <a:r>
              <a:rPr lang="en-US" altLang="zh-TW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Cache Performance</a:t>
            </a:r>
            <a:r>
              <a:rPr lang="en-US" altLang="zh-TW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/>
            </a:r>
            <a:br>
              <a:rPr lang="en-US" altLang="zh-TW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</a:br>
            <a:r>
              <a:rPr lang="en-US" altLang="zh-TW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Harvard Memory Architecture</a:t>
            </a:r>
            <a:r>
              <a:rPr lang="en-US" altLang="zh-TW" sz="4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rPr>
              <a:t>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648200"/>
          </a:xfrm>
          <a:noFill/>
        </p:spPr>
        <p:txBody>
          <a:bodyPr lIns="92075" tIns="46038" rIns="92075" bIns="46038"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For a CPU with separate or split level  one (L1)  caches for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instructions and data  (Harvard memory architecture)  and no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stalls for cache hits: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200" b="1" smtClean="0">
                <a:ea typeface="PMingLiU" pitchFamily="18" charset="-120"/>
              </a:rPr>
              <a:t>CPUtime</a:t>
            </a:r>
            <a:r>
              <a:rPr lang="en-US" altLang="zh-TW" sz="2200" smtClean="0">
                <a:ea typeface="PMingLiU" pitchFamily="18" charset="-120"/>
              </a:rPr>
              <a:t> =   Instruction count x  CPI  x  Clock cycle time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200" b="1" smtClean="0">
                <a:ea typeface="PMingLiU" pitchFamily="18" charset="-120"/>
              </a:rPr>
              <a:t>CPI</a:t>
            </a:r>
            <a:r>
              <a:rPr lang="en-US" altLang="zh-TW" sz="2200" smtClean="0">
                <a:ea typeface="PMingLiU" pitchFamily="18" charset="-120"/>
              </a:rPr>
              <a:t> =    CPI</a:t>
            </a:r>
            <a:r>
              <a:rPr lang="en-US" altLang="zh-TW" sz="2200" baseline="-25000" smtClean="0">
                <a:ea typeface="PMingLiU" pitchFamily="18" charset="-120"/>
              </a:rPr>
              <a:t>execution </a:t>
            </a:r>
            <a:r>
              <a:rPr lang="en-US" altLang="zh-TW" sz="2200" smtClean="0">
                <a:ea typeface="PMingLiU" pitchFamily="18" charset="-120"/>
              </a:rPr>
              <a:t> +   Mem Stall cycles per instruction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200" b="1" smtClean="0">
                <a:ea typeface="PMingLiU" pitchFamily="18" charset="-120"/>
              </a:rPr>
              <a:t>CPUtime</a:t>
            </a:r>
            <a:r>
              <a:rPr lang="en-US" altLang="zh-TW" sz="2200" smtClean="0">
                <a:ea typeface="PMingLiU" pitchFamily="18" charset="-120"/>
              </a:rPr>
              <a:t>  =  Instruction Count x   (CPI</a:t>
            </a:r>
            <a:r>
              <a:rPr lang="en-US" altLang="zh-TW" sz="2200" baseline="-25000" smtClean="0">
                <a:ea typeface="PMingLiU" pitchFamily="18" charset="-120"/>
              </a:rPr>
              <a:t>execution </a:t>
            </a:r>
            <a:r>
              <a:rPr lang="en-US" altLang="zh-TW" sz="2200" smtClean="0">
                <a:ea typeface="PMingLiU" pitchFamily="18" charset="-120"/>
              </a:rPr>
              <a:t> +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                      Mem Stall  cycles per instruction)    x   Clock cycle time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200" b="1" smtClean="0">
                <a:ea typeface="PMingLiU" pitchFamily="18" charset="-120"/>
              </a:rPr>
              <a:t>Mem Stall  cycles per instruction</a:t>
            </a:r>
            <a:r>
              <a:rPr lang="en-US" altLang="zh-TW" sz="2200" smtClean="0">
                <a:ea typeface="PMingLiU" pitchFamily="18" charset="-120"/>
              </a:rPr>
              <a:t> =  Instruction Fetch Miss rate x Miss Penalty  + Data Memory Accesses Per Instruction x Data Miss Rate x Miss Penalty</a:t>
            </a:r>
          </a:p>
          <a:p>
            <a:pPr>
              <a:buFontTx/>
              <a:buNone/>
            </a:pPr>
            <a:endParaRPr lang="en-US" altLang="zh-TW" sz="500" smtClean="0">
              <a:ea typeface="PMingLiU" pitchFamily="18" charset="-120"/>
            </a:endParaRPr>
          </a:p>
          <a:p>
            <a:pPr>
              <a:buFontTx/>
              <a:buNone/>
            </a:pPr>
            <a:endParaRPr lang="en-US" altLang="zh-TW" sz="60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871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7C7A25-6A7B-4346-955F-AE1BB96D02D2}" type="slidenum">
              <a:rPr lang="en-US" altLang="zh-TW" sz="1400" smtClean="0">
                <a:latin typeface="Comic Sans MS" pitchFamily="66" charset="0"/>
              </a:rPr>
              <a:pPr/>
              <a:t>61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01000" cy="8382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TW" sz="28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Memory Access Tree</a:t>
            </a:r>
            <a:br>
              <a:rPr lang="en-US" altLang="zh-TW" sz="28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r>
              <a:rPr lang="en-US" altLang="zh-TW" sz="28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For Separate Level 1 Caches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330575" y="1593850"/>
            <a:ext cx="2547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CPU Memory  Access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3429000" y="2057400"/>
            <a:ext cx="2554288" cy="381000"/>
            <a:chOff x="2400" y="1248"/>
            <a:chExt cx="1056" cy="624"/>
          </a:xfrm>
        </p:grpSpPr>
        <p:sp>
          <p:nvSpPr>
            <p:cNvPr id="2318341" name="Line 5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2" name="Line 6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436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L</a:t>
            </a:r>
            <a:r>
              <a:rPr lang="en-US" altLang="zh-TW" sz="2000" baseline="-25000">
                <a:ea typeface="PMingLiU" pitchFamily="18" charset="-120"/>
              </a:rPr>
              <a:t>1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1752600" y="2376488"/>
            <a:ext cx="1395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Instruction</a:t>
            </a: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6227763" y="2397125"/>
            <a:ext cx="70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Data</a:t>
            </a:r>
          </a:p>
        </p:txBody>
      </p:sp>
      <p:grpSp>
        <p:nvGrpSpPr>
          <p:cNvPr id="20489" name="Group 10"/>
          <p:cNvGrpSpPr>
            <a:grpSpLocks/>
          </p:cNvGrpSpPr>
          <p:nvPr/>
        </p:nvGrpSpPr>
        <p:grpSpPr bwMode="auto">
          <a:xfrm>
            <a:off x="5500688" y="2803525"/>
            <a:ext cx="2386012" cy="701675"/>
            <a:chOff x="2400" y="1248"/>
            <a:chExt cx="1056" cy="624"/>
          </a:xfrm>
        </p:grpSpPr>
        <p:sp>
          <p:nvSpPr>
            <p:cNvPr id="2318347" name="Line 11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48" name="Line 12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490" name="Text Box 13"/>
          <p:cNvSpPr txBox="1">
            <a:spLocks noChangeArrowheads="1"/>
          </p:cNvSpPr>
          <p:nvPr/>
        </p:nvSpPr>
        <p:spPr bwMode="auto">
          <a:xfrm>
            <a:off x="7005638" y="3570288"/>
            <a:ext cx="21526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solidFill>
                  <a:srgbClr val="A50021"/>
                </a:solidFill>
                <a:ea typeface="PMingLiU" pitchFamily="18" charset="-120"/>
              </a:rPr>
              <a:t>Data L1  Miss: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Access Time :  M + 1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Stalls per access:  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% data  x  (1 - Data H1 ) x M  </a:t>
            </a:r>
          </a:p>
        </p:txBody>
      </p:sp>
      <p:sp>
        <p:nvSpPr>
          <p:cNvPr id="20491" name="Text Box 14"/>
          <p:cNvSpPr txBox="1">
            <a:spLocks noChangeArrowheads="1"/>
          </p:cNvSpPr>
          <p:nvPr/>
        </p:nvSpPr>
        <p:spPr bwMode="auto">
          <a:xfrm>
            <a:off x="5181600" y="3581400"/>
            <a:ext cx="19812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solidFill>
                  <a:srgbClr val="A50021"/>
                </a:solidFill>
                <a:ea typeface="PMingLiU" pitchFamily="18" charset="-120"/>
              </a:rPr>
              <a:t>Data  L1 Hit: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Access Time:  1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 Stalls = 0</a:t>
            </a:r>
          </a:p>
        </p:txBody>
      </p:sp>
      <p:grpSp>
        <p:nvGrpSpPr>
          <p:cNvPr id="20492" name="Group 15"/>
          <p:cNvGrpSpPr>
            <a:grpSpLocks/>
          </p:cNvGrpSpPr>
          <p:nvPr/>
        </p:nvGrpSpPr>
        <p:grpSpPr bwMode="auto">
          <a:xfrm>
            <a:off x="1066800" y="2727325"/>
            <a:ext cx="2386013" cy="701675"/>
            <a:chOff x="2400" y="1248"/>
            <a:chExt cx="1056" cy="624"/>
          </a:xfrm>
        </p:grpSpPr>
        <p:sp>
          <p:nvSpPr>
            <p:cNvPr id="2318352" name="Line 16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18353" name="Line 17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493" name="Text Box 18"/>
          <p:cNvSpPr txBox="1">
            <a:spLocks noChangeArrowheads="1"/>
          </p:cNvSpPr>
          <p:nvPr/>
        </p:nvSpPr>
        <p:spPr bwMode="auto">
          <a:xfrm>
            <a:off x="533400" y="3409950"/>
            <a:ext cx="2527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solidFill>
                  <a:srgbClr val="0000CC"/>
                </a:solidFill>
                <a:ea typeface="PMingLiU" pitchFamily="18" charset="-120"/>
              </a:rPr>
              <a:t>Instruction L1  Hit: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Access Time = 1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Stalls = 0</a:t>
            </a:r>
          </a:p>
          <a:p>
            <a:pPr algn="l"/>
            <a:endParaRPr lang="en-US" altLang="zh-TW" sz="1200">
              <a:ea typeface="PMingLiU" pitchFamily="18" charset="-120"/>
            </a:endParaRPr>
          </a:p>
          <a:p>
            <a:pPr algn="l"/>
            <a:endParaRPr lang="en-US" altLang="zh-TW" sz="1600">
              <a:ea typeface="PMingLiU" pitchFamily="18" charset="-120"/>
            </a:endParaRPr>
          </a:p>
        </p:txBody>
      </p:sp>
      <p:sp>
        <p:nvSpPr>
          <p:cNvPr id="20494" name="Text Box 19"/>
          <p:cNvSpPr txBox="1">
            <a:spLocks noChangeArrowheads="1"/>
          </p:cNvSpPr>
          <p:nvPr/>
        </p:nvSpPr>
        <p:spPr bwMode="auto">
          <a:xfrm>
            <a:off x="2286000" y="3446463"/>
            <a:ext cx="2986088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solidFill>
                  <a:srgbClr val="0000CC"/>
                </a:solidFill>
                <a:ea typeface="PMingLiU" pitchFamily="18" charset="-120"/>
              </a:rPr>
              <a:t>Instruction  L1  Miss: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Access Time  =  M  +  1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Stalls Per access: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%instructions  x (1 - Instruction H1 ) x M</a:t>
            </a:r>
            <a:r>
              <a:rPr lang="en-US" altLang="zh-TW" sz="1400">
                <a:ea typeface="PMingLiU" pitchFamily="18" charset="-120"/>
              </a:rPr>
              <a:t>  </a:t>
            </a:r>
          </a:p>
        </p:txBody>
      </p:sp>
      <p:sp>
        <p:nvSpPr>
          <p:cNvPr id="20495" name="Text Box 20"/>
          <p:cNvSpPr txBox="1">
            <a:spLocks noChangeArrowheads="1"/>
          </p:cNvSpPr>
          <p:nvPr/>
        </p:nvSpPr>
        <p:spPr bwMode="auto">
          <a:xfrm>
            <a:off x="1022350" y="4773613"/>
            <a:ext cx="7967663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400">
                <a:ea typeface="PMingLiU" pitchFamily="18" charset="-120"/>
              </a:rPr>
              <a:t>Stall Cycles Per Access =  % Instructions  x ( 1 - Instruction H1 ) x M  +   % data  x  (1 - Data H1 ) x M</a:t>
            </a:r>
          </a:p>
          <a:p>
            <a:pPr algn="l"/>
            <a:endParaRPr lang="en-US" altLang="zh-TW" sz="1400">
              <a:ea typeface="PMingLiU" pitchFamily="18" charset="-120"/>
            </a:endParaRPr>
          </a:p>
          <a:p>
            <a:pPr algn="l"/>
            <a:r>
              <a:rPr lang="en-US" altLang="zh-TW" sz="1400">
                <a:ea typeface="PMingLiU" pitchFamily="18" charset="-120"/>
              </a:rPr>
              <a:t>AMAT  =  1 +  Stall Cycles per access  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  </a:t>
            </a:r>
            <a:r>
              <a:rPr lang="en-US" altLang="zh-TW" sz="1200" b="0">
                <a:ea typeface="PMingLiU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244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0CA0A7D-0B27-496E-BEA5-9497A7723BF8}" type="slidenum">
              <a:rPr lang="en-US" altLang="zh-TW" sz="1400" smtClean="0">
                <a:latin typeface="Comic Sans MS" pitchFamily="66" charset="0"/>
              </a:rPr>
              <a:pPr/>
              <a:t>62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1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317500"/>
            <a:ext cx="8001000" cy="1066800"/>
          </a:xfrm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02060"/>
                </a:solidFill>
                <a:latin typeface="Monotype Corsiva" pitchFamily="66" charset="0"/>
                <a:ea typeface="PMingLiU" pitchFamily="18" charset="-120"/>
              </a:rPr>
              <a:t>Typical Cache Performance Data Using SPEC92 </a:t>
            </a:r>
          </a:p>
        </p:txBody>
      </p:sp>
      <p:pic>
        <p:nvPicPr>
          <p:cNvPr id="21508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725613"/>
            <a:ext cx="8077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5BC5C9-68F5-47B6-9BA2-E1697E146F46}" type="slidenum">
              <a:rPr lang="en-US" altLang="zh-TW" sz="1400" smtClean="0">
                <a:latin typeface="Comic Sans MS" pitchFamily="66" charset="0"/>
              </a:rPr>
              <a:pPr/>
              <a:t>63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232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84188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Cache Performance Example</a:t>
            </a:r>
            <a:endParaRPr lang="en-US" altLang="zh-TW" sz="36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3340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r>
              <a:rPr lang="en-US" altLang="zh-TW" sz="1800" smtClean="0">
                <a:ea typeface="PMingLiU" pitchFamily="18" charset="-120"/>
              </a:rPr>
              <a:t>To compare the performance of either using a 16-KB instruction cache and a 16-KB data cache as opposed to using a unified 32-KB cache, we assume a hit to take one clock cycle and a miss to take 50 clock cycles, and a load or store to take one extra clock cycle on a unified cache, and that 75% of memory accesses are instruction references.  Using the miss rates for SPEC92 we get:</a:t>
            </a:r>
          </a:p>
          <a:p>
            <a:pPr>
              <a:buFontTx/>
              <a:buNone/>
            </a:pPr>
            <a:r>
              <a:rPr lang="en-US" altLang="zh-TW" sz="1600" b="1" smtClean="0">
                <a:solidFill>
                  <a:srgbClr val="0000CC"/>
                </a:solidFill>
                <a:ea typeface="PMingLiU" pitchFamily="18" charset="-120"/>
              </a:rPr>
              <a:t>    Overall miss rate for a split cache =  (75% x 0.64%) + (25% x 6.47%)  =  2.1%</a:t>
            </a:r>
          </a:p>
          <a:p>
            <a:pPr>
              <a:buFontTx/>
              <a:buNone/>
            </a:pPr>
            <a:endParaRPr lang="en-US" altLang="zh-TW" sz="1600" b="1" smtClean="0">
              <a:solidFill>
                <a:srgbClr val="0000CC"/>
              </a:solidFill>
              <a:ea typeface="PMingLiU" pitchFamily="18" charset="-120"/>
            </a:endParaRPr>
          </a:p>
          <a:p>
            <a:r>
              <a:rPr lang="en-US" altLang="zh-TW" sz="2000" smtClean="0">
                <a:ea typeface="PMingLiU" pitchFamily="18" charset="-120"/>
              </a:rPr>
              <a:t>From SPEC92 data a unified cache would have a miss rate of 1.99%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Average memory access time =   1  +  stall cycles per access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            =  1  +  % instructions  x  (Instruction miss rate x Miss penalty)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                              + % data x ( Data  miss rate x  Miss penalty)</a:t>
            </a:r>
          </a:p>
          <a:p>
            <a:pPr>
              <a:buFontTx/>
              <a:buNone/>
            </a:pPr>
            <a:r>
              <a:rPr lang="en-US" altLang="zh-TW" sz="2000" b="1" u="sng" smtClean="0">
                <a:ea typeface="PMingLiU" pitchFamily="18" charset="-120"/>
              </a:rPr>
              <a:t>For split cache:</a:t>
            </a:r>
          </a:p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Average memory access time</a:t>
            </a:r>
            <a:r>
              <a:rPr lang="en-US" altLang="zh-TW" sz="1800" baseline="-25000" smtClean="0">
                <a:ea typeface="PMingLiU" pitchFamily="18" charset="-120"/>
              </a:rPr>
              <a:t>split</a:t>
            </a:r>
            <a:r>
              <a:rPr lang="en-US" altLang="zh-TW" sz="1800" smtClean="0">
                <a:ea typeface="PMingLiU" pitchFamily="18" charset="-120"/>
              </a:rPr>
              <a:t> </a:t>
            </a:r>
          </a:p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	= 1 +  75% x  ( 0.64% x 50) + 25% x (6.47%x50)  = 2.05 cycles</a:t>
            </a:r>
          </a:p>
          <a:p>
            <a:pPr>
              <a:buFontTx/>
              <a:buNone/>
            </a:pPr>
            <a:r>
              <a:rPr lang="en-US" altLang="zh-TW" sz="2000" b="1" u="sng" smtClean="0">
                <a:ea typeface="PMingLiU" pitchFamily="18" charset="-120"/>
              </a:rPr>
              <a:t>For unified cache:</a:t>
            </a:r>
          </a:p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   Average memory access time</a:t>
            </a:r>
            <a:r>
              <a:rPr lang="en-US" altLang="zh-TW" sz="1800" baseline="-25000" smtClean="0">
                <a:ea typeface="PMingLiU" pitchFamily="18" charset="-120"/>
              </a:rPr>
              <a:t>unified </a:t>
            </a:r>
          </a:p>
          <a:p>
            <a:pPr>
              <a:buFontTx/>
              <a:buNone/>
            </a:pPr>
            <a:r>
              <a:rPr lang="en-US" altLang="zh-TW" sz="1800" baseline="-25000" smtClean="0">
                <a:ea typeface="PMingLiU" pitchFamily="18" charset="-120"/>
              </a:rPr>
              <a:t>	</a:t>
            </a:r>
            <a:r>
              <a:rPr lang="en-US" altLang="zh-TW" sz="1800" smtClean="0">
                <a:ea typeface="PMingLiU" pitchFamily="18" charset="-120"/>
              </a:rPr>
              <a:t>=  1   +  75% x ( 1.99%) x 50)   +   25% x  ( 1 + 1.99% x 50) =  2.24 cycles</a:t>
            </a:r>
          </a:p>
        </p:txBody>
      </p:sp>
    </p:spTree>
    <p:extLst>
      <p:ext uri="{BB962C8B-B14F-4D97-AF65-F5344CB8AC3E}">
        <p14:creationId xmlns:p14="http://schemas.microsoft.com/office/powerpoint/2010/main" val="31122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126BF3-AB04-41CC-81C6-964BFD1E4D24}" type="slidenum">
              <a:rPr lang="en-US" altLang="zh-TW" sz="1400" smtClean="0">
                <a:latin typeface="Comic Sans MS" pitchFamily="66" charset="0"/>
              </a:rPr>
              <a:pPr/>
              <a:t>64</a:t>
            </a:fld>
            <a:endParaRPr lang="en-US" altLang="zh-TW" sz="1400" smtClean="0">
              <a:latin typeface="Comic Sans MS" pitchFamily="66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8001000" cy="4953000"/>
          </a:xfrm>
        </p:spPr>
        <p:txBody>
          <a:bodyPr/>
          <a:lstStyle/>
          <a:p>
            <a:pPr>
              <a:spcBef>
                <a:spcPct val="150000"/>
              </a:spcBef>
              <a:defRPr/>
            </a:pPr>
            <a:r>
              <a:rPr lang="en-US" altLang="zh-TW" sz="3600" u="sng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  <a:t/>
            </a:r>
            <a:br>
              <a:rPr lang="en-US" altLang="zh-TW" sz="3600" u="sng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</a:br>
            <a:r>
              <a:rPr lang="en-US" altLang="zh-TW" sz="6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parajita" pitchFamily="34" charset="0"/>
                <a:ea typeface="PMingLiU" pitchFamily="18" charset="-120"/>
                <a:cs typeface="Aparajita" pitchFamily="34" charset="0"/>
              </a:rPr>
              <a:t>Cache Write Strategies</a:t>
            </a:r>
            <a:endParaRPr lang="en-US" altLang="zh-TW" sz="3600" dirty="0" smtClean="0">
              <a:solidFill>
                <a:srgbClr val="002060"/>
              </a:solidFill>
              <a:latin typeface="Aparajita" pitchFamily="34" charset="0"/>
              <a:ea typeface="PMingLiU" pitchFamily="18" charset="-12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73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DF06E7B-3FA2-4D32-A321-552E0A5A741E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65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1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3413" y="0"/>
            <a:ext cx="8064500" cy="641350"/>
          </a:xfrm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Cache Read/Write Operations</a:t>
            </a:r>
            <a:endParaRPr lang="en-US" altLang="zh-TW" sz="36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4988" y="773113"/>
            <a:ext cx="8305800" cy="50800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r>
              <a:rPr lang="en-US" altLang="zh-TW" sz="2400" dirty="0" smtClean="0">
                <a:ea typeface="PMingLiU" pitchFamily="18" charset="-120"/>
              </a:rPr>
              <a:t>Statistical data suggest that reads (</a:t>
            </a:r>
            <a:r>
              <a:rPr lang="en-US" altLang="zh-TW" sz="2400" i="1" dirty="0" smtClean="0">
                <a:ea typeface="PMingLiU" pitchFamily="18" charset="-120"/>
              </a:rPr>
              <a:t>including instruction</a:t>
            </a:r>
            <a:r>
              <a:rPr lang="en-US" altLang="zh-TW" sz="2400" dirty="0" smtClean="0">
                <a:ea typeface="PMingLiU" pitchFamily="18" charset="-120"/>
              </a:rPr>
              <a:t> </a:t>
            </a:r>
            <a:r>
              <a:rPr lang="en-US" altLang="zh-TW" sz="2400" i="1" dirty="0" smtClean="0">
                <a:ea typeface="PMingLiU" pitchFamily="18" charset="-120"/>
              </a:rPr>
              <a:t>fetches) </a:t>
            </a:r>
            <a:r>
              <a:rPr lang="en-US" altLang="zh-TW" sz="2400" dirty="0" smtClean="0">
                <a:ea typeface="PMingLiU" pitchFamily="18" charset="-120"/>
              </a:rPr>
              <a:t>dominate processor cache accesses  (writes account for 25% of data cache traffic).</a:t>
            </a:r>
          </a:p>
          <a:p>
            <a:r>
              <a:rPr lang="en-US" altLang="zh-TW" sz="2400" dirty="0" smtClean="0">
                <a:ea typeface="PMingLiU" pitchFamily="18" charset="-120"/>
              </a:rPr>
              <a:t>In cache reads, a block is read at the same time while the tag is being compared with the block address (</a:t>
            </a:r>
            <a:r>
              <a:rPr lang="en-US" altLang="zh-TW" sz="2400" i="1" dirty="0" smtClean="0">
                <a:ea typeface="PMingLiU" pitchFamily="18" charset="-120"/>
              </a:rPr>
              <a:t>searching</a:t>
            </a:r>
            <a:r>
              <a:rPr lang="en-US" altLang="zh-TW" sz="2400" dirty="0" smtClean="0">
                <a:ea typeface="PMingLiU" pitchFamily="18" charset="-120"/>
              </a:rPr>
              <a:t>).  If the read is a hit the data is passed to the CPU, if a miss it ignores it. </a:t>
            </a:r>
          </a:p>
          <a:p>
            <a:r>
              <a:rPr lang="en-US" altLang="zh-TW" sz="2400" dirty="0" smtClean="0">
                <a:ea typeface="PMingLiU" pitchFamily="18" charset="-120"/>
              </a:rPr>
              <a:t>In cache writes, modifying the block cannot begin until the tag is checked to see if the address is a hit.</a:t>
            </a:r>
          </a:p>
          <a:p>
            <a:r>
              <a:rPr lang="en-US" altLang="zh-TW" sz="2400" dirty="0" smtClean="0">
                <a:ea typeface="PMingLiU" pitchFamily="18" charset="-120"/>
              </a:rPr>
              <a:t>Thus for cache writes, tag checking cannot take place in parallel, and only the specific data requested by the CPU can be modified.</a:t>
            </a:r>
          </a:p>
          <a:p>
            <a:r>
              <a:rPr lang="en-US" altLang="zh-TW" sz="2400" dirty="0" smtClean="0">
                <a:ea typeface="PMingLiU" pitchFamily="18" charset="-120"/>
              </a:rPr>
              <a:t>Cache is classified according to the write and memory update strategy in place:  write through, or write back.</a:t>
            </a:r>
          </a:p>
        </p:txBody>
      </p:sp>
    </p:spTree>
    <p:extLst>
      <p:ext uri="{BB962C8B-B14F-4D97-AF65-F5344CB8AC3E}">
        <p14:creationId xmlns:p14="http://schemas.microsoft.com/office/powerpoint/2010/main" val="125022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DF86FAF-F916-46A7-9573-3F32B1397B54}" type="slidenum">
              <a:rPr lang="en-US" altLang="zh-TW" sz="1400" b="0">
                <a:latin typeface="Arial" pitchFamily="34" charset="0"/>
                <a:ea typeface="PMingLiU" pitchFamily="18" charset="-120"/>
              </a:rPr>
              <a:pPr algn="r" eaLnBrk="1" hangingPunct="1"/>
              <a:t>66</a:t>
            </a:fld>
            <a:endParaRPr lang="en-US" altLang="zh-TW" sz="14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5295900" y="1446213"/>
            <a:ext cx="3105150" cy="26701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zh-TW" sz="1400"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500813" y="2505075"/>
            <a:ext cx="784225" cy="314325"/>
          </a:xfrm>
          <a:prstGeom prst="rect">
            <a:avLst/>
          </a:prstGeom>
          <a:solidFill>
            <a:srgbClr val="00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0x1234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518275" y="2508250"/>
            <a:ext cx="784225" cy="314325"/>
          </a:xfrm>
          <a:prstGeom prst="rect">
            <a:avLst/>
          </a:prstGeom>
          <a:solidFill>
            <a:srgbClr val="00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0x1234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Write-through Policy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1169988" y="2252663"/>
            <a:ext cx="1189037" cy="1060450"/>
          </a:xfrm>
          <a:prstGeom prst="rect">
            <a:avLst/>
          </a:prstGeom>
          <a:solidFill>
            <a:srgbClr val="6666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zh-TW" altLang="en-US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3071813" y="2092325"/>
            <a:ext cx="1117600" cy="1409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zh-TW" altLang="en-US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2316163" y="2441575"/>
            <a:ext cx="841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4154488" y="2297113"/>
            <a:ext cx="1177925" cy="347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AutoShape 10"/>
          <p:cNvSpPr>
            <a:spLocks noChangeArrowheads="1"/>
          </p:cNvSpPr>
          <p:nvPr/>
        </p:nvSpPr>
        <p:spPr bwMode="auto">
          <a:xfrm>
            <a:off x="3243263" y="2049463"/>
            <a:ext cx="827087" cy="652462"/>
          </a:xfrm>
          <a:prstGeom prst="irregularSeal1">
            <a:avLst/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zh-TW" altLang="en-US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507163" y="2513013"/>
            <a:ext cx="784225" cy="314325"/>
          </a:xfrm>
          <a:prstGeom prst="rect">
            <a:avLst/>
          </a:prstGeom>
          <a:solidFill>
            <a:srgbClr val="00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0x1234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1003300" y="3494088"/>
            <a:ext cx="1427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latin typeface="Arial" pitchFamily="34" charset="0"/>
                <a:ea typeface="PMingLiU" pitchFamily="18" charset="-120"/>
                <a:cs typeface="Arial" pitchFamily="34" charset="0"/>
              </a:rPr>
              <a:t>Processor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3163888" y="3544888"/>
            <a:ext cx="947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latin typeface="Arial" pitchFamily="34" charset="0"/>
                <a:ea typeface="PMingLiU" pitchFamily="18" charset="-120"/>
                <a:cs typeface="Arial" pitchFamily="34" charset="0"/>
              </a:rPr>
              <a:t>Cache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6329363" y="4200525"/>
            <a:ext cx="1157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latin typeface="Arial" pitchFamily="34" charset="0"/>
                <a:ea typeface="PMingLiU" pitchFamily="18" charset="-120"/>
                <a:cs typeface="Arial" pitchFamily="34" charset="0"/>
              </a:rPr>
              <a:t>Memory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249613" y="2767013"/>
            <a:ext cx="784225" cy="314325"/>
          </a:xfrm>
          <a:prstGeom prst="rect">
            <a:avLst/>
          </a:prstGeom>
          <a:solidFill>
            <a:srgbClr val="00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0x1234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1385888" y="2574925"/>
            <a:ext cx="784225" cy="314325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0x5678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385888" y="2589213"/>
            <a:ext cx="784225" cy="314325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0x5678</a:t>
            </a:r>
          </a:p>
        </p:txBody>
      </p:sp>
    </p:spTree>
    <p:extLst>
      <p:ext uri="{BB962C8B-B14F-4D97-AF65-F5344CB8AC3E}">
        <p14:creationId xmlns:p14="http://schemas.microsoft.com/office/powerpoint/2010/main" val="2821283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7341E-6 L -0.3585 0.04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34" y="198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955 -0.02959 " pathEditMode="relative" ptsTypes="AA">
                                      <p:cBhvr>
                                        <p:cTn id="35" dur="10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-0.00162 L 0.2007 0.03052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159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5.78035E-7 L 0.5618 -0.00855 " pathEditMode="relative" rAng="0" ptsTypes="AA">
                                      <p:cBhvr>
                                        <p:cTn id="50" dur="30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90" y="-4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  <p:bldP spid="46088" grpId="0" animBg="1"/>
      <p:bldP spid="46088" grpId="1" animBg="1"/>
      <p:bldP spid="46089" grpId="0" animBg="1"/>
      <p:bldP spid="46089" grpId="1" animBg="1"/>
      <p:bldP spid="46090" grpId="0" animBg="1"/>
      <p:bldP spid="46090" grpId="1" animBg="1"/>
      <p:bldP spid="46091" grpId="0" animBg="1"/>
      <p:bldP spid="46091" grpId="1" animBg="1"/>
      <p:bldP spid="46095" grpId="0" animBg="1"/>
      <p:bldP spid="46095" grpId="1" animBg="1"/>
      <p:bldP spid="46095" grpId="2" animBg="1"/>
      <p:bldP spid="46095" grpId="3" animBg="1"/>
      <p:bldP spid="46096" grpId="0" animBg="1"/>
      <p:bldP spid="46096" grpId="1" animBg="1"/>
      <p:bldP spid="46097" grpId="0" animBg="1"/>
      <p:bldP spid="46097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7B081C8-0555-4B85-BBEC-F8FBC99E3458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67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2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6200"/>
            <a:ext cx="7924800" cy="45720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Cache Write Strategies</a:t>
            </a:r>
            <a:endParaRPr lang="en-US" altLang="zh-TW" sz="36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762000"/>
            <a:ext cx="8077200" cy="5181600"/>
          </a:xfrm>
          <a:noFill/>
        </p:spPr>
        <p:txBody>
          <a:bodyPr lIns="92075" tIns="46038" rIns="92075" bIns="46038"/>
          <a:lstStyle/>
          <a:p>
            <a:pPr>
              <a:buClr>
                <a:srgbClr val="0000FF"/>
              </a:buClr>
              <a:buSzPct val="130000"/>
              <a:buFontTx/>
              <a:buChar char="1"/>
            </a:pPr>
            <a:r>
              <a:rPr lang="en-US" altLang="zh-TW" sz="3200" dirty="0" smtClean="0">
                <a:ea typeface="PMingLiU" pitchFamily="18" charset="-120"/>
              </a:rPr>
              <a:t>Write Though:  Data is written to both the cache block and the main memory.</a:t>
            </a:r>
          </a:p>
          <a:p>
            <a:pPr lvl="1"/>
            <a:endParaRPr lang="en-US" altLang="zh-TW" sz="400" b="1" dirty="0" smtClean="0">
              <a:ea typeface="PMingLiU" pitchFamily="18" charset="-120"/>
            </a:endParaRPr>
          </a:p>
          <a:p>
            <a:pPr lvl="1"/>
            <a:r>
              <a:rPr lang="en-US" altLang="zh-TW" sz="2400" dirty="0" smtClean="0">
                <a:ea typeface="PMingLiU" pitchFamily="18" charset="-120"/>
              </a:rPr>
              <a:t>The lower level always has the most updated data; an important feature for I/O and multiprocessing.</a:t>
            </a:r>
          </a:p>
          <a:p>
            <a:pPr lvl="1"/>
            <a:r>
              <a:rPr lang="en-US" altLang="zh-TW" sz="2400" dirty="0" smtClean="0">
                <a:ea typeface="PMingLiU" pitchFamily="18" charset="-120"/>
              </a:rPr>
              <a:t>Easier to implement than write back.</a:t>
            </a:r>
          </a:p>
          <a:p>
            <a:pPr lvl="1"/>
            <a:r>
              <a:rPr lang="en-US" altLang="zh-TW" sz="2400" dirty="0" smtClean="0">
                <a:ea typeface="PMingLiU" pitchFamily="18" charset="-120"/>
              </a:rPr>
              <a:t>A write buffer is often used to reduce CPU write stall while data is written to memory.</a:t>
            </a:r>
          </a:p>
          <a:p>
            <a:pPr lvl="1"/>
            <a:endParaRPr lang="en-US" altLang="zh-TW" sz="400" b="1" dirty="0" smtClean="0">
              <a:ea typeface="PMingLiU" pitchFamily="18" charset="-120"/>
            </a:endParaRPr>
          </a:p>
          <a:p>
            <a:pPr>
              <a:buClr>
                <a:srgbClr val="0000FF"/>
              </a:buClr>
              <a:buSzPct val="130000"/>
              <a:buFontTx/>
              <a:buChar char="2"/>
            </a:pPr>
            <a:endParaRPr lang="en-US" altLang="zh-TW" sz="500" dirty="0" smtClean="0">
              <a:ea typeface="PMingLiU" pitchFamily="18" charset="-120"/>
            </a:endParaRP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1828800" y="4648200"/>
            <a:ext cx="5003800" cy="1311275"/>
            <a:chOff x="776" y="632"/>
            <a:chExt cx="3152" cy="826"/>
          </a:xfrm>
        </p:grpSpPr>
        <p:sp>
          <p:nvSpPr>
            <p:cNvPr id="2322437" name="Rectangle 5"/>
            <p:cNvSpPr>
              <a:spLocks noChangeArrowheads="1"/>
            </p:cNvSpPr>
            <p:nvPr/>
          </p:nvSpPr>
          <p:spPr bwMode="auto">
            <a:xfrm>
              <a:off x="776" y="632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7175" name="Rectangle 6"/>
            <p:cNvSpPr>
              <a:spLocks noChangeArrowheads="1"/>
            </p:cNvSpPr>
            <p:nvPr/>
          </p:nvSpPr>
          <p:spPr bwMode="auto">
            <a:xfrm>
              <a:off x="855" y="816"/>
              <a:ext cx="6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Processor</a:t>
              </a:r>
            </a:p>
          </p:txBody>
        </p:sp>
        <p:sp>
          <p:nvSpPr>
            <p:cNvPr id="2322439" name="Rectangle 7"/>
            <p:cNvSpPr>
              <a:spLocks noChangeArrowheads="1"/>
            </p:cNvSpPr>
            <p:nvPr/>
          </p:nvSpPr>
          <p:spPr bwMode="auto">
            <a:xfrm>
              <a:off x="2312" y="632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2391" y="720"/>
              <a:ext cx="45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Cache</a:t>
              </a:r>
            </a:p>
          </p:txBody>
        </p:sp>
        <p:sp>
          <p:nvSpPr>
            <p:cNvPr id="2322441" name="Rectangle 9"/>
            <p:cNvSpPr>
              <a:spLocks noChangeArrowheads="1"/>
            </p:cNvSpPr>
            <p:nvPr/>
          </p:nvSpPr>
          <p:spPr bwMode="auto">
            <a:xfrm>
              <a:off x="2312" y="1064"/>
              <a:ext cx="560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22442" name="Line 10"/>
            <p:cNvSpPr>
              <a:spLocks noChangeShapeType="1"/>
            </p:cNvSpPr>
            <p:nvPr/>
          </p:nvSpPr>
          <p:spPr bwMode="auto">
            <a:xfrm>
              <a:off x="2448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2443" name="Line 11"/>
            <p:cNvSpPr>
              <a:spLocks noChangeShapeType="1"/>
            </p:cNvSpPr>
            <p:nvPr/>
          </p:nvSpPr>
          <p:spPr bwMode="auto">
            <a:xfrm>
              <a:off x="2592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2444" name="Line 12"/>
            <p:cNvSpPr>
              <a:spLocks noChangeShapeType="1"/>
            </p:cNvSpPr>
            <p:nvPr/>
          </p:nvSpPr>
          <p:spPr bwMode="auto">
            <a:xfrm>
              <a:off x="2736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2445" name="Line 13"/>
            <p:cNvSpPr>
              <a:spLocks noChangeShapeType="1"/>
            </p:cNvSpPr>
            <p:nvPr/>
          </p:nvSpPr>
          <p:spPr bwMode="auto">
            <a:xfrm>
              <a:off x="2024" y="1152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2446" name="Line 14"/>
            <p:cNvSpPr>
              <a:spLocks noChangeShapeType="1"/>
            </p:cNvSpPr>
            <p:nvPr/>
          </p:nvSpPr>
          <p:spPr bwMode="auto">
            <a:xfrm>
              <a:off x="1592" y="816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84" name="Rectangle 15"/>
            <p:cNvSpPr>
              <a:spLocks noChangeArrowheads="1"/>
            </p:cNvSpPr>
            <p:nvPr/>
          </p:nvSpPr>
          <p:spPr bwMode="auto">
            <a:xfrm>
              <a:off x="2247" y="1248"/>
              <a:ext cx="82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Write Buffer</a:t>
              </a:r>
            </a:p>
          </p:txBody>
        </p:sp>
        <p:sp>
          <p:nvSpPr>
            <p:cNvPr id="2322448" name="Rectangle 16"/>
            <p:cNvSpPr>
              <a:spLocks noChangeArrowheads="1"/>
            </p:cNvSpPr>
            <p:nvPr/>
          </p:nvSpPr>
          <p:spPr bwMode="auto">
            <a:xfrm>
              <a:off x="3272" y="632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7186" name="Rectangle 17"/>
            <p:cNvSpPr>
              <a:spLocks noChangeArrowheads="1"/>
            </p:cNvSpPr>
            <p:nvPr/>
          </p:nvSpPr>
          <p:spPr bwMode="auto">
            <a:xfrm>
              <a:off x="3351" y="816"/>
              <a:ext cx="51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DRAM</a:t>
              </a:r>
            </a:p>
          </p:txBody>
        </p:sp>
        <p:sp>
          <p:nvSpPr>
            <p:cNvPr id="2322450" name="Line 18"/>
            <p:cNvSpPr>
              <a:spLocks noChangeShapeType="1"/>
            </p:cNvSpPr>
            <p:nvPr/>
          </p:nvSpPr>
          <p:spPr bwMode="auto">
            <a:xfrm>
              <a:off x="2888" y="1152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2451" name="Line 19"/>
            <p:cNvSpPr>
              <a:spLocks noChangeShapeType="1"/>
            </p:cNvSpPr>
            <p:nvPr/>
          </p:nvSpPr>
          <p:spPr bwMode="auto">
            <a:xfrm>
              <a:off x="2888" y="816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2452" name="Line 20"/>
            <p:cNvSpPr>
              <a:spLocks noChangeShapeType="1"/>
            </p:cNvSpPr>
            <p:nvPr/>
          </p:nvSpPr>
          <p:spPr bwMode="auto">
            <a:xfrm>
              <a:off x="2016" y="824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6E1327AD-C9DD-480D-BC51-E70A1E05C8E8}" type="slidenum">
              <a:rPr lang="en-US" altLang="zh-TW" sz="1400" b="0">
                <a:latin typeface="Arial" pitchFamily="34" charset="0"/>
                <a:ea typeface="PMingLiU" pitchFamily="18" charset="-120"/>
              </a:rPr>
              <a:pPr algn="r" eaLnBrk="1" hangingPunct="1"/>
              <a:t>68</a:t>
            </a:fld>
            <a:endParaRPr lang="en-US" altLang="zh-TW" sz="14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0263" y="76201"/>
            <a:ext cx="7366000" cy="554038"/>
          </a:xfrm>
        </p:spPr>
        <p:txBody>
          <a:bodyPr lIns="90488" tIns="44450" rIns="90488" bIns="44450">
            <a:normAutofit/>
          </a:bodyPr>
          <a:lstStyle/>
          <a:p>
            <a:pPr eaLnBrk="1" hangingPunct="1">
              <a:defRPr/>
            </a:pPr>
            <a: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Write Buffer for Write Through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2570163"/>
            <a:ext cx="8562975" cy="3398837"/>
          </a:xfrm>
          <a:noFill/>
        </p:spPr>
        <p:txBody>
          <a:bodyPr lIns="90488" tIns="44450" rIns="90488" bIns="44450"/>
          <a:lstStyle/>
          <a:p>
            <a:pPr marL="285750" indent="-285750" eaLnBrk="1" hangingPunct="1"/>
            <a:r>
              <a:rPr lang="en-US" altLang="zh-TW" sz="2400" dirty="0" smtClean="0">
                <a:ea typeface="PMingLiU" pitchFamily="18" charset="-120"/>
              </a:rPr>
              <a:t>A Write Buffer is needed between the Cache and Memory</a:t>
            </a:r>
          </a:p>
          <a:p>
            <a:pPr marL="685800" lvl="1" indent="-228600" eaLnBrk="1" hangingPunct="1"/>
            <a:r>
              <a:rPr lang="en-US" altLang="zh-TW" sz="2000" dirty="0" smtClean="0">
                <a:ea typeface="PMingLiU" pitchFamily="18" charset="-120"/>
              </a:rPr>
              <a:t>Processor: writes data into the cache and the write buffer</a:t>
            </a:r>
          </a:p>
          <a:p>
            <a:pPr marL="685800" lvl="1" indent="-228600" eaLnBrk="1" hangingPunct="1"/>
            <a:r>
              <a:rPr lang="en-US" altLang="zh-TW" sz="2000" dirty="0" smtClean="0">
                <a:ea typeface="PMingLiU" pitchFamily="18" charset="-120"/>
              </a:rPr>
              <a:t>Memory controller: write contents of the buffer to memory</a:t>
            </a:r>
          </a:p>
          <a:p>
            <a:pPr marL="285750" indent="-285750" eaLnBrk="1" hangingPunct="1"/>
            <a:r>
              <a:rPr lang="en-US" altLang="zh-TW" sz="2400" dirty="0" smtClean="0">
                <a:ea typeface="PMingLiU" pitchFamily="18" charset="-120"/>
              </a:rPr>
              <a:t>Write buffer is just a FIFO queue:</a:t>
            </a:r>
          </a:p>
          <a:p>
            <a:pPr marL="685800" lvl="1" indent="-228600" eaLnBrk="1" hangingPunct="1"/>
            <a:r>
              <a:rPr lang="en-US" altLang="zh-TW" sz="2000" dirty="0" smtClean="0">
                <a:ea typeface="PMingLiU" pitchFamily="18" charset="-120"/>
              </a:rPr>
              <a:t>Typical number of entries: 4</a:t>
            </a:r>
          </a:p>
          <a:p>
            <a:pPr marL="685800" lvl="1" indent="-228600" eaLnBrk="1" hangingPunct="1"/>
            <a:r>
              <a:rPr lang="en-US" altLang="zh-TW" sz="2000" dirty="0" smtClean="0">
                <a:ea typeface="PMingLiU" pitchFamily="18" charset="-120"/>
              </a:rPr>
              <a:t>Works fine if:  Store frequency (w.r.t. time) &lt;&lt; 1 / DRAM write cycle</a:t>
            </a: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1981200" y="1219200"/>
            <a:ext cx="5003800" cy="1311275"/>
            <a:chOff x="776" y="632"/>
            <a:chExt cx="3152" cy="826"/>
          </a:xfrm>
        </p:grpSpPr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776" y="632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>
              <a:off x="855" y="816"/>
              <a:ext cx="6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Processor</a:t>
              </a:r>
            </a:p>
          </p:txBody>
        </p:sp>
        <p:sp>
          <p:nvSpPr>
            <p:cNvPr id="8200" name="Rectangle 7"/>
            <p:cNvSpPr>
              <a:spLocks noChangeArrowheads="1"/>
            </p:cNvSpPr>
            <p:nvPr/>
          </p:nvSpPr>
          <p:spPr bwMode="auto">
            <a:xfrm>
              <a:off x="2312" y="632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01" name="Rectangle 8"/>
            <p:cNvSpPr>
              <a:spLocks noChangeArrowheads="1"/>
            </p:cNvSpPr>
            <p:nvPr/>
          </p:nvSpPr>
          <p:spPr bwMode="auto">
            <a:xfrm>
              <a:off x="2391" y="720"/>
              <a:ext cx="45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Cache</a:t>
              </a:r>
            </a:p>
          </p:txBody>
        </p:sp>
        <p:sp>
          <p:nvSpPr>
            <p:cNvPr id="8202" name="Rectangle 9"/>
            <p:cNvSpPr>
              <a:spLocks noChangeArrowheads="1"/>
            </p:cNvSpPr>
            <p:nvPr/>
          </p:nvSpPr>
          <p:spPr bwMode="auto">
            <a:xfrm>
              <a:off x="2312" y="1064"/>
              <a:ext cx="560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03" name="Line 10"/>
            <p:cNvSpPr>
              <a:spLocks noChangeShapeType="1"/>
            </p:cNvSpPr>
            <p:nvPr/>
          </p:nvSpPr>
          <p:spPr bwMode="auto">
            <a:xfrm>
              <a:off x="2448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1"/>
            <p:cNvSpPr>
              <a:spLocks noChangeShapeType="1"/>
            </p:cNvSpPr>
            <p:nvPr/>
          </p:nvSpPr>
          <p:spPr bwMode="auto">
            <a:xfrm>
              <a:off x="2592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12"/>
            <p:cNvSpPr>
              <a:spLocks noChangeShapeType="1"/>
            </p:cNvSpPr>
            <p:nvPr/>
          </p:nvSpPr>
          <p:spPr bwMode="auto">
            <a:xfrm>
              <a:off x="2736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13"/>
            <p:cNvSpPr>
              <a:spLocks noChangeShapeType="1"/>
            </p:cNvSpPr>
            <p:nvPr/>
          </p:nvSpPr>
          <p:spPr bwMode="auto">
            <a:xfrm>
              <a:off x="2024" y="1152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14"/>
            <p:cNvSpPr>
              <a:spLocks noChangeShapeType="1"/>
            </p:cNvSpPr>
            <p:nvPr/>
          </p:nvSpPr>
          <p:spPr bwMode="auto">
            <a:xfrm>
              <a:off x="1592" y="816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Rectangle 15"/>
            <p:cNvSpPr>
              <a:spLocks noChangeArrowheads="1"/>
            </p:cNvSpPr>
            <p:nvPr/>
          </p:nvSpPr>
          <p:spPr bwMode="auto">
            <a:xfrm>
              <a:off x="2247" y="1248"/>
              <a:ext cx="82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Write Buffer</a:t>
              </a:r>
            </a:p>
          </p:txBody>
        </p:sp>
        <p:sp>
          <p:nvSpPr>
            <p:cNvPr id="8209" name="Rectangle 16"/>
            <p:cNvSpPr>
              <a:spLocks noChangeArrowheads="1"/>
            </p:cNvSpPr>
            <p:nvPr/>
          </p:nvSpPr>
          <p:spPr bwMode="auto">
            <a:xfrm>
              <a:off x="3272" y="632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 eaLnBrk="1" hangingPunct="1"/>
              <a:endParaRPr lang="zh-TW" altLang="en-US" sz="1800" b="0">
                <a:latin typeface="Arial" pitchFamily="34" charset="0"/>
                <a:ea typeface="PMingLiU" pitchFamily="18" charset="-120"/>
              </a:endParaRPr>
            </a:p>
          </p:txBody>
        </p:sp>
        <p:sp>
          <p:nvSpPr>
            <p:cNvPr id="8210" name="Rectangle 17"/>
            <p:cNvSpPr>
              <a:spLocks noChangeArrowheads="1"/>
            </p:cNvSpPr>
            <p:nvPr/>
          </p:nvSpPr>
          <p:spPr bwMode="auto">
            <a:xfrm>
              <a:off x="3351" y="816"/>
              <a:ext cx="511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altLang="zh-TW" sz="1600">
                  <a:ea typeface="PMingLiU" pitchFamily="18" charset="-120"/>
                </a:rPr>
                <a:t>DRAM</a:t>
              </a:r>
            </a:p>
          </p:txBody>
        </p:sp>
        <p:sp>
          <p:nvSpPr>
            <p:cNvPr id="8211" name="Line 18"/>
            <p:cNvSpPr>
              <a:spLocks noChangeShapeType="1"/>
            </p:cNvSpPr>
            <p:nvPr/>
          </p:nvSpPr>
          <p:spPr bwMode="auto">
            <a:xfrm>
              <a:off x="2888" y="1152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19"/>
            <p:cNvSpPr>
              <a:spLocks noChangeShapeType="1"/>
            </p:cNvSpPr>
            <p:nvPr/>
          </p:nvSpPr>
          <p:spPr bwMode="auto">
            <a:xfrm>
              <a:off x="2888" y="816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20"/>
            <p:cNvSpPr>
              <a:spLocks noChangeShapeType="1"/>
            </p:cNvSpPr>
            <p:nvPr/>
          </p:nvSpPr>
          <p:spPr bwMode="auto">
            <a:xfrm>
              <a:off x="2016" y="824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9035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8D1771B-6B91-4BCF-88D8-50649D05B0A7}" type="slidenum">
              <a:rPr lang="en-US" altLang="zh-TW" sz="1400" b="0">
                <a:latin typeface="Arial" pitchFamily="34" charset="0"/>
                <a:ea typeface="PMingLiU" pitchFamily="18" charset="-120"/>
              </a:rPr>
              <a:pPr algn="r" eaLnBrk="1" hangingPunct="1"/>
              <a:t>69</a:t>
            </a:fld>
            <a:endParaRPr lang="en-US" altLang="zh-TW" sz="14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5295900" y="1576388"/>
            <a:ext cx="3003550" cy="2540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zh-TW" sz="1400"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6486525" y="2505075"/>
            <a:ext cx="784225" cy="314325"/>
          </a:xfrm>
          <a:prstGeom prst="rect">
            <a:avLst/>
          </a:prstGeom>
          <a:solidFill>
            <a:srgbClr val="00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0x1234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503988" y="2508250"/>
            <a:ext cx="784225" cy="314325"/>
          </a:xfrm>
          <a:prstGeom prst="rect">
            <a:avLst/>
          </a:prstGeom>
          <a:solidFill>
            <a:srgbClr val="00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0x1234</a:t>
            </a:r>
          </a:p>
        </p:txBody>
      </p:sp>
      <p:sp>
        <p:nvSpPr>
          <p:cNvPr id="922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Write-back Policy</a:t>
            </a: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1169988" y="2252663"/>
            <a:ext cx="1189037" cy="1060450"/>
          </a:xfrm>
          <a:prstGeom prst="rect">
            <a:avLst/>
          </a:prstGeom>
          <a:solidFill>
            <a:srgbClr val="6666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zh-TW" altLang="en-US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3071813" y="2092325"/>
            <a:ext cx="1117600" cy="1409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zh-TW" altLang="en-US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2316163" y="2441575"/>
            <a:ext cx="841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4154488" y="2297113"/>
            <a:ext cx="1177925" cy="347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3243263" y="2049463"/>
            <a:ext cx="827087" cy="652462"/>
          </a:xfrm>
          <a:prstGeom prst="irregularSeal1">
            <a:avLst/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endParaRPr lang="zh-TW" altLang="en-US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6492875" y="2513013"/>
            <a:ext cx="784225" cy="314325"/>
          </a:xfrm>
          <a:prstGeom prst="rect">
            <a:avLst/>
          </a:prstGeom>
          <a:solidFill>
            <a:srgbClr val="00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0x1234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1003300" y="3494088"/>
            <a:ext cx="1427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latin typeface="Arial" pitchFamily="34" charset="0"/>
                <a:ea typeface="PMingLiU" pitchFamily="18" charset="-120"/>
                <a:cs typeface="Arial" pitchFamily="34" charset="0"/>
              </a:rPr>
              <a:t>Processor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3163888" y="3544888"/>
            <a:ext cx="947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latin typeface="Arial" pitchFamily="34" charset="0"/>
                <a:ea typeface="PMingLiU" pitchFamily="18" charset="-120"/>
                <a:cs typeface="Arial" pitchFamily="34" charset="0"/>
              </a:rPr>
              <a:t>Cache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6286500" y="4200525"/>
            <a:ext cx="1157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latin typeface="Arial" pitchFamily="34" charset="0"/>
                <a:ea typeface="PMingLiU" pitchFamily="18" charset="-120"/>
                <a:cs typeface="Arial" pitchFamily="34" charset="0"/>
              </a:rPr>
              <a:t>Memory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249613" y="2767013"/>
            <a:ext cx="784225" cy="314325"/>
          </a:xfrm>
          <a:prstGeom prst="rect">
            <a:avLst/>
          </a:prstGeom>
          <a:solidFill>
            <a:srgbClr val="00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0x1234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1328738" y="2603500"/>
            <a:ext cx="784225" cy="314325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0x5678</a:t>
            </a: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2368550" y="3043238"/>
            <a:ext cx="7826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3251200" y="2770188"/>
            <a:ext cx="784225" cy="314325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0x5678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3243263" y="2762250"/>
            <a:ext cx="784225" cy="314325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0x5678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1293813" y="2625725"/>
            <a:ext cx="915987" cy="314325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0x9ABC</a:t>
            </a:r>
          </a:p>
        </p:txBody>
      </p:sp>
    </p:spTree>
    <p:extLst>
      <p:ext uri="{BB962C8B-B14F-4D97-AF65-F5344CB8AC3E}">
        <p14:creationId xmlns:p14="http://schemas.microsoft.com/office/powerpoint/2010/main" val="1221792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7341E-6 L -0.3585 0.04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34" y="198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955 -0.02959 " pathEditMode="relative" ptsTypes="AA">
                                      <p:cBhvr>
                                        <p:cTn id="35" dur="10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5.78035E-7 L 0.20954 0.03214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1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254 L -0.21198 -0.01827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86" y="-10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7341E-6 L 0.35538 -0.03607 " pathEditMode="relative" rAng="0" ptsTypes="AA">
                                      <p:cBhvr>
                                        <p:cTn id="78" dur="30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60" y="-18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526E-6 L 0.20799 0.029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9" y="14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/>
      <p:bldP spid="48136" grpId="0" animBg="1"/>
      <p:bldP spid="48136" grpId="1" animBg="1"/>
      <p:bldP spid="48137" grpId="0" animBg="1"/>
      <p:bldP spid="48137" grpId="1" animBg="1"/>
      <p:bldP spid="48138" grpId="0" animBg="1"/>
      <p:bldP spid="48138" grpId="1" animBg="1"/>
      <p:bldP spid="48139" grpId="0" animBg="1"/>
      <p:bldP spid="48139" grpId="1" animBg="1"/>
      <p:bldP spid="48143" grpId="0" animBg="1"/>
      <p:bldP spid="48143" grpId="1" animBg="1"/>
      <p:bldP spid="48143" grpId="2" animBg="1"/>
      <p:bldP spid="48143" grpId="3" animBg="1"/>
      <p:bldP spid="48144" grpId="0" animBg="1"/>
      <p:bldP spid="48144" grpId="1" animBg="1"/>
      <p:bldP spid="48145" grpId="0" animBg="1"/>
      <p:bldP spid="48145" grpId="1" animBg="1"/>
      <p:bldP spid="48146" grpId="0" animBg="1"/>
      <p:bldP spid="48146" grpId="1" animBg="1"/>
      <p:bldP spid="48146" grpId="2" animBg="1"/>
      <p:bldP spid="48147" grpId="0" animBg="1"/>
      <p:bldP spid="48147" grpId="1" animBg="1"/>
      <p:bldP spid="48148" grpId="0" animBg="1"/>
      <p:bldP spid="4814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5A4AE-15DE-4FFE-9F8D-AFA675A2A40E}" type="slidenum">
              <a:rPr lang="en-US"/>
              <a:pPr/>
              <a:t>7</a:t>
            </a:fld>
            <a:endParaRPr lang="en-US"/>
          </a:p>
        </p:txBody>
      </p:sp>
      <p:sp>
        <p:nvSpPr>
          <p:cNvPr id="223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Cache Design &amp; Operation Issues</a:t>
            </a:r>
            <a:endParaRPr lang="en-US" sz="36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23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7327900" cy="49530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r>
              <a:rPr lang="en-US"/>
              <a:t>Q1: Where can a block be placed in cache?                     </a:t>
            </a:r>
            <a:r>
              <a:rPr lang="en-US" sz="2400" b="1" i="1">
                <a:solidFill>
                  <a:srgbClr val="0000CC"/>
                </a:solidFill>
              </a:rPr>
              <a:t>(Block placement strategy &amp; Cache organization)</a:t>
            </a:r>
          </a:p>
          <a:p>
            <a:pPr lvl="1"/>
            <a:r>
              <a:rPr lang="en-US" sz="1800" b="1"/>
              <a:t>Fully Associative, Set Associative, Direct Mapped.</a:t>
            </a:r>
            <a:endParaRPr lang="en-US" sz="2100"/>
          </a:p>
          <a:p>
            <a:pPr lvl="1"/>
            <a:endParaRPr lang="en-US" sz="500"/>
          </a:p>
          <a:p>
            <a:r>
              <a:rPr lang="en-US"/>
              <a:t>Q2: How is a block found if it is in cache?                </a:t>
            </a:r>
            <a:r>
              <a:rPr lang="en-US" i="1">
                <a:solidFill>
                  <a:schemeClr val="hlink"/>
                </a:solidFill>
              </a:rPr>
              <a:t> </a:t>
            </a:r>
            <a:r>
              <a:rPr lang="en-US" sz="2400" b="1" i="1">
                <a:solidFill>
                  <a:srgbClr val="0000CC"/>
                </a:solidFill>
              </a:rPr>
              <a:t>(Block identification)</a:t>
            </a:r>
          </a:p>
          <a:p>
            <a:pPr lvl="1"/>
            <a:r>
              <a:rPr lang="en-US" sz="1800" b="1"/>
              <a:t>Tag/Block</a:t>
            </a:r>
            <a:r>
              <a:rPr lang="en-US" sz="1800" b="1" i="1">
                <a:solidFill>
                  <a:schemeClr val="hlink"/>
                </a:solidFill>
              </a:rPr>
              <a:t>.</a:t>
            </a:r>
          </a:p>
          <a:p>
            <a:pPr lvl="1"/>
            <a:endParaRPr lang="en-US" sz="500"/>
          </a:p>
          <a:p>
            <a:r>
              <a:rPr lang="en-US"/>
              <a:t>Q3: Which block should be replaced on a miss? </a:t>
            </a:r>
            <a:br>
              <a:rPr lang="en-US"/>
            </a:br>
            <a:r>
              <a:rPr lang="en-US" sz="2400" b="1" i="1">
                <a:solidFill>
                  <a:srgbClr val="0000CC"/>
                </a:solidFill>
              </a:rPr>
              <a:t>(Block replacement)</a:t>
            </a:r>
          </a:p>
          <a:p>
            <a:pPr lvl="1"/>
            <a:r>
              <a:rPr lang="en-US" sz="1800" b="1"/>
              <a:t>Random, LRU.</a:t>
            </a:r>
          </a:p>
          <a:p>
            <a:pPr lvl="1"/>
            <a:endParaRPr lang="en-US" sz="500"/>
          </a:p>
          <a:p>
            <a:r>
              <a:rPr lang="en-US"/>
              <a:t>Q4: What happens on a write? </a:t>
            </a:r>
            <a:br>
              <a:rPr lang="en-US"/>
            </a:br>
            <a:r>
              <a:rPr lang="en-US" sz="2400" b="1" i="1">
                <a:solidFill>
                  <a:srgbClr val="0000CC"/>
                </a:solidFill>
              </a:rPr>
              <a:t>(Cache write policy)</a:t>
            </a:r>
          </a:p>
          <a:p>
            <a:pPr lvl="1"/>
            <a:r>
              <a:rPr lang="en-US" sz="1800" b="1"/>
              <a:t>Write through, write back.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66D85C3-BC67-4F0B-9BF7-95793C8BD792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70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40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7924800" cy="38100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Cache Write Strategies</a:t>
            </a:r>
            <a:endParaRPr lang="en-US" altLang="zh-TW" sz="36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14400"/>
            <a:ext cx="8077200" cy="5029200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pPr lvl="1"/>
            <a:endParaRPr lang="en-US" altLang="zh-TW" sz="400" b="1" smtClean="0">
              <a:ea typeface="PMingLiU" pitchFamily="18" charset="-120"/>
            </a:endParaRPr>
          </a:p>
          <a:p>
            <a:pPr>
              <a:buClr>
                <a:srgbClr val="0000FF"/>
              </a:buClr>
              <a:buSzPct val="130000"/>
              <a:buFontTx/>
              <a:buChar char="2"/>
            </a:pPr>
            <a:r>
              <a:rPr lang="en-US" altLang="zh-TW" sz="3500" smtClean="0">
                <a:ea typeface="PMingLiU" pitchFamily="18" charset="-120"/>
              </a:rPr>
              <a:t>Write back:  Data is written or updated only to the cache block.</a:t>
            </a:r>
          </a:p>
          <a:p>
            <a:pPr>
              <a:buClr>
                <a:srgbClr val="0000FF"/>
              </a:buClr>
              <a:buSzPct val="130000"/>
              <a:buFontTx/>
              <a:buChar char="2"/>
            </a:pPr>
            <a:endParaRPr lang="en-US" altLang="zh-TW" sz="500" smtClean="0">
              <a:ea typeface="PMingLiU" pitchFamily="18" charset="-120"/>
            </a:endParaRPr>
          </a:p>
          <a:p>
            <a:pPr lvl="1"/>
            <a:r>
              <a:rPr lang="en-US" altLang="zh-TW" b="1" smtClean="0">
                <a:ea typeface="PMingLiU" pitchFamily="18" charset="-120"/>
              </a:rPr>
              <a:t>Writes occur at the speed of cache</a:t>
            </a:r>
          </a:p>
          <a:p>
            <a:pPr lvl="1"/>
            <a:r>
              <a:rPr lang="en-US" altLang="zh-TW" b="1" smtClean="0">
                <a:ea typeface="PMingLiU" pitchFamily="18" charset="-120"/>
              </a:rPr>
              <a:t>The modified or dirty cache block is written to main memory later (e.g., when it’s being replaced from cache)</a:t>
            </a:r>
          </a:p>
          <a:p>
            <a:pPr lvl="1"/>
            <a:r>
              <a:rPr lang="en-US" altLang="zh-TW" b="1" smtClean="0">
                <a:ea typeface="PMingLiU" pitchFamily="18" charset="-120"/>
              </a:rPr>
              <a:t>A status bit called a dirty bit, is used to indicate whether the block was modified while in cache; if not the block is not written to main memory.</a:t>
            </a:r>
          </a:p>
          <a:p>
            <a:pPr lvl="1"/>
            <a:r>
              <a:rPr lang="en-US" altLang="zh-TW" b="1" smtClean="0">
                <a:ea typeface="PMingLiU" pitchFamily="18" charset="-120"/>
              </a:rPr>
              <a:t>Uses less memory bandwidth than write through.</a:t>
            </a:r>
          </a:p>
        </p:txBody>
      </p:sp>
    </p:spTree>
    <p:extLst>
      <p:ext uri="{BB962C8B-B14F-4D97-AF65-F5344CB8AC3E}">
        <p14:creationId xmlns:p14="http://schemas.microsoft.com/office/powerpoint/2010/main" val="10458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9EF02F4-3512-4E4D-9A48-C79A430B8D6D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71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TW" sz="3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Write misses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If we try to write to an address that is not already contained in the cache; this is called a </a:t>
            </a:r>
            <a:r>
              <a:rPr lang="en-US" altLang="zh-TW" sz="2200" smtClean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write miss</a:t>
            </a:r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.</a:t>
            </a:r>
          </a:p>
          <a:p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Let’s say we want to store </a:t>
            </a:r>
            <a:r>
              <a:rPr lang="en-US" altLang="zh-TW" sz="2200" smtClean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21763</a:t>
            </a:r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 into Mem[</a:t>
            </a:r>
            <a:r>
              <a:rPr lang="en-US" altLang="zh-TW" sz="2200" smtClean="0">
                <a:solidFill>
                  <a:srgbClr val="3333FF"/>
                </a:solidFill>
                <a:latin typeface="Comic Sans MS" pitchFamily="66" charset="0"/>
                <a:ea typeface="PMingLiU" pitchFamily="18" charset="-120"/>
              </a:rPr>
              <a:t>1101 0110</a:t>
            </a:r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] but we find that address is not currently in the cache.</a:t>
            </a:r>
          </a:p>
          <a:p>
            <a:endParaRPr lang="en-US" altLang="zh-TW" sz="2200" smtClean="0">
              <a:latin typeface="Comic Sans MS" pitchFamily="66" charset="0"/>
              <a:ea typeface="PMingLiU" pitchFamily="18" charset="-120"/>
            </a:endParaRPr>
          </a:p>
          <a:p>
            <a:endParaRPr lang="en-US" altLang="zh-TW" smtClean="0">
              <a:ea typeface="PMingLiU" pitchFamily="18" charset="-120"/>
            </a:endParaRPr>
          </a:p>
          <a:p>
            <a:endParaRPr lang="en-US" altLang="zh-TW" smtClean="0">
              <a:ea typeface="PMingLiU" pitchFamily="18" charset="-120"/>
            </a:endParaRPr>
          </a:p>
          <a:p>
            <a:endParaRPr lang="en-US" altLang="zh-TW" smtClean="0">
              <a:ea typeface="PMingLiU" pitchFamily="18" charset="-120"/>
            </a:endParaRPr>
          </a:p>
          <a:p>
            <a:endParaRPr lang="en-US" altLang="zh-TW" sz="2200" smtClean="0">
              <a:latin typeface="Comic Sans MS" pitchFamily="66" charset="0"/>
              <a:ea typeface="PMingLiU" pitchFamily="18" charset="-120"/>
            </a:endParaRPr>
          </a:p>
          <a:p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When we update Mem[</a:t>
            </a:r>
            <a:r>
              <a:rPr lang="en-US" altLang="zh-TW" sz="2200" smtClean="0">
                <a:solidFill>
                  <a:srgbClr val="3333FF"/>
                </a:solidFill>
                <a:latin typeface="Comic Sans MS" pitchFamily="66" charset="0"/>
                <a:ea typeface="PMingLiU" pitchFamily="18" charset="-120"/>
              </a:rPr>
              <a:t>1101 0110</a:t>
            </a:r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], should we </a:t>
            </a:r>
            <a:r>
              <a:rPr lang="en-US" altLang="zh-TW" sz="2200" i="1" smtClean="0">
                <a:latin typeface="Comic Sans MS" pitchFamily="66" charset="0"/>
                <a:ea typeface="PMingLiU" pitchFamily="18" charset="-120"/>
              </a:rPr>
              <a:t>also</a:t>
            </a:r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 load it into the cache?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1524000" y="3227388"/>
            <a:ext cx="6072188" cy="1254125"/>
            <a:chOff x="1072" y="1632"/>
            <a:chExt cx="4208" cy="895"/>
          </a:xfrm>
        </p:grpSpPr>
        <p:sp>
          <p:nvSpPr>
            <p:cNvPr id="2341893" name="Rectangle 5"/>
            <p:cNvSpPr>
              <a:spLocks noChangeArrowheads="1"/>
            </p:cNvSpPr>
            <p:nvPr/>
          </p:nvSpPr>
          <p:spPr bwMode="auto">
            <a:xfrm>
              <a:off x="2376" y="1850"/>
              <a:ext cx="739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1271" name="Text Box 6"/>
            <p:cNvSpPr txBox="1">
              <a:spLocks noChangeArrowheads="1"/>
            </p:cNvSpPr>
            <p:nvPr/>
          </p:nvSpPr>
          <p:spPr bwMode="auto">
            <a:xfrm>
              <a:off x="1072" y="1632"/>
              <a:ext cx="43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Index</a:t>
              </a:r>
            </a:p>
          </p:txBody>
        </p:sp>
        <p:sp>
          <p:nvSpPr>
            <p:cNvPr id="2341895" name="Rectangle 7"/>
            <p:cNvSpPr>
              <a:spLocks noChangeArrowheads="1"/>
            </p:cNvSpPr>
            <p:nvPr/>
          </p:nvSpPr>
          <p:spPr bwMode="auto">
            <a:xfrm>
              <a:off x="2376" y="2067"/>
              <a:ext cx="739" cy="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1896" name="Rectangle 8"/>
            <p:cNvSpPr>
              <a:spLocks noChangeArrowheads="1"/>
            </p:cNvSpPr>
            <p:nvPr/>
          </p:nvSpPr>
          <p:spPr bwMode="auto">
            <a:xfrm>
              <a:off x="1795" y="1850"/>
              <a:ext cx="581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1897" name="Rectangle 9"/>
            <p:cNvSpPr>
              <a:spLocks noChangeArrowheads="1"/>
            </p:cNvSpPr>
            <p:nvPr/>
          </p:nvSpPr>
          <p:spPr bwMode="auto">
            <a:xfrm>
              <a:off x="1795" y="2067"/>
              <a:ext cx="581" cy="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1275" name="Text Box 10"/>
            <p:cNvSpPr txBox="1">
              <a:spLocks noChangeArrowheads="1"/>
            </p:cNvSpPr>
            <p:nvPr/>
          </p:nvSpPr>
          <p:spPr bwMode="auto">
            <a:xfrm>
              <a:off x="1904" y="1632"/>
              <a:ext cx="33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Tag</a:t>
              </a:r>
            </a:p>
          </p:txBody>
        </p:sp>
        <p:sp>
          <p:nvSpPr>
            <p:cNvPr id="11276" name="Text Box 11"/>
            <p:cNvSpPr txBox="1">
              <a:spLocks noChangeArrowheads="1"/>
            </p:cNvSpPr>
            <p:nvPr/>
          </p:nvSpPr>
          <p:spPr bwMode="auto">
            <a:xfrm>
              <a:off x="2539" y="1632"/>
              <a:ext cx="39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Data</a:t>
              </a:r>
            </a:p>
          </p:txBody>
        </p:sp>
        <p:sp>
          <p:nvSpPr>
            <p:cNvPr id="2341900" name="Rectangle 12"/>
            <p:cNvSpPr>
              <a:spLocks noChangeArrowheads="1"/>
            </p:cNvSpPr>
            <p:nvPr/>
          </p:nvSpPr>
          <p:spPr bwMode="auto">
            <a:xfrm>
              <a:off x="1531" y="1850"/>
              <a:ext cx="264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1901" name="Rectangle 13"/>
            <p:cNvSpPr>
              <a:spLocks noChangeArrowheads="1"/>
            </p:cNvSpPr>
            <p:nvPr/>
          </p:nvSpPr>
          <p:spPr bwMode="auto">
            <a:xfrm>
              <a:off x="1531" y="2067"/>
              <a:ext cx="264" cy="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1279" name="Text Box 14"/>
            <p:cNvSpPr txBox="1">
              <a:spLocks noChangeArrowheads="1"/>
            </p:cNvSpPr>
            <p:nvPr/>
          </p:nvSpPr>
          <p:spPr bwMode="auto">
            <a:xfrm>
              <a:off x="1534" y="1632"/>
              <a:ext cx="20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V</a:t>
              </a:r>
            </a:p>
          </p:txBody>
        </p:sp>
        <p:sp>
          <p:nvSpPr>
            <p:cNvPr id="2341903" name="Rectangle 15"/>
            <p:cNvSpPr>
              <a:spLocks noChangeArrowheads="1"/>
            </p:cNvSpPr>
            <p:nvPr/>
          </p:nvSpPr>
          <p:spPr bwMode="auto">
            <a:xfrm>
              <a:off x="2376" y="2285"/>
              <a:ext cx="739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1904" name="Rectangle 16"/>
            <p:cNvSpPr>
              <a:spLocks noChangeArrowheads="1"/>
            </p:cNvSpPr>
            <p:nvPr/>
          </p:nvSpPr>
          <p:spPr bwMode="auto">
            <a:xfrm>
              <a:off x="1795" y="2285"/>
              <a:ext cx="581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1905" name="Rectangle 17"/>
            <p:cNvSpPr>
              <a:spLocks noChangeArrowheads="1"/>
            </p:cNvSpPr>
            <p:nvPr/>
          </p:nvSpPr>
          <p:spPr bwMode="auto">
            <a:xfrm>
              <a:off x="1531" y="2285"/>
              <a:ext cx="264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1283" name="Text Box 18"/>
            <p:cNvSpPr txBox="1">
              <a:spLocks noChangeArrowheads="1"/>
            </p:cNvSpPr>
            <p:nvPr/>
          </p:nvSpPr>
          <p:spPr bwMode="auto">
            <a:xfrm>
              <a:off x="3875" y="1632"/>
              <a:ext cx="57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Address</a:t>
              </a:r>
            </a:p>
          </p:txBody>
        </p:sp>
        <p:sp>
          <p:nvSpPr>
            <p:cNvPr id="11284" name="Text Box 19"/>
            <p:cNvSpPr txBox="1">
              <a:spLocks noChangeArrowheads="1"/>
            </p:cNvSpPr>
            <p:nvPr/>
          </p:nvSpPr>
          <p:spPr bwMode="auto">
            <a:xfrm>
              <a:off x="1101" y="1847"/>
              <a:ext cx="329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solidFill>
                    <a:srgbClr val="FF00FF"/>
                  </a:solidFill>
                  <a:latin typeface="Trebuchet MS" pitchFamily="34" charset="0"/>
                  <a:ea typeface="PMingLiU" pitchFamily="18" charset="-120"/>
                </a:rPr>
                <a:t>110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</p:txBody>
        </p:sp>
        <p:sp>
          <p:nvSpPr>
            <p:cNvPr id="11285" name="Text Box 20"/>
            <p:cNvSpPr txBox="1">
              <a:spLocks noChangeArrowheads="1"/>
            </p:cNvSpPr>
            <p:nvPr/>
          </p:nvSpPr>
          <p:spPr bwMode="auto">
            <a:xfrm>
              <a:off x="1579" y="2067"/>
              <a:ext cx="19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1</a:t>
              </a:r>
              <a:endParaRPr lang="en-US" altLang="zh-TW" sz="1400" b="0">
                <a:solidFill>
                  <a:srgbClr val="FF0000"/>
                </a:solidFill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11286" name="Text Box 21"/>
            <p:cNvSpPr txBox="1">
              <a:spLocks noChangeArrowheads="1"/>
            </p:cNvSpPr>
            <p:nvPr/>
          </p:nvSpPr>
          <p:spPr bwMode="auto">
            <a:xfrm>
              <a:off x="1837" y="2067"/>
              <a:ext cx="46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solidFill>
                    <a:srgbClr val="FF00FF"/>
                  </a:solidFill>
                  <a:latin typeface="Trebuchet MS" pitchFamily="34" charset="0"/>
                  <a:ea typeface="PMingLiU" pitchFamily="18" charset="-120"/>
                </a:rPr>
                <a:t>00010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11287" name="Text Box 22"/>
            <p:cNvSpPr txBox="1">
              <a:spLocks noChangeArrowheads="1"/>
            </p:cNvSpPr>
            <p:nvPr/>
          </p:nvSpPr>
          <p:spPr bwMode="auto">
            <a:xfrm>
              <a:off x="2495" y="2067"/>
              <a:ext cx="53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123456</a:t>
              </a:r>
            </a:p>
          </p:txBody>
        </p:sp>
        <p:sp>
          <p:nvSpPr>
            <p:cNvPr id="11288" name="Text Box 23"/>
            <p:cNvSpPr txBox="1">
              <a:spLocks noChangeArrowheads="1"/>
            </p:cNvSpPr>
            <p:nvPr/>
          </p:nvSpPr>
          <p:spPr bwMode="auto">
            <a:xfrm>
              <a:off x="4704" y="1632"/>
              <a:ext cx="39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Data</a:t>
              </a:r>
            </a:p>
          </p:txBody>
        </p:sp>
        <p:sp>
          <p:nvSpPr>
            <p:cNvPr id="2341912" name="Rectangle 24"/>
            <p:cNvSpPr>
              <a:spLocks noChangeArrowheads="1"/>
            </p:cNvSpPr>
            <p:nvPr/>
          </p:nvSpPr>
          <p:spPr bwMode="auto">
            <a:xfrm>
              <a:off x="4541" y="2067"/>
              <a:ext cx="739" cy="2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1290" name="Text Box 25"/>
            <p:cNvSpPr txBox="1">
              <a:spLocks noChangeArrowheads="1"/>
            </p:cNvSpPr>
            <p:nvPr/>
          </p:nvSpPr>
          <p:spPr bwMode="auto">
            <a:xfrm>
              <a:off x="4715" y="2067"/>
              <a:ext cx="39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6378</a:t>
              </a:r>
            </a:p>
          </p:txBody>
        </p:sp>
        <p:sp>
          <p:nvSpPr>
            <p:cNvPr id="2341914" name="Rectangle 26"/>
            <p:cNvSpPr>
              <a:spLocks noChangeArrowheads="1"/>
            </p:cNvSpPr>
            <p:nvPr/>
          </p:nvSpPr>
          <p:spPr bwMode="auto">
            <a:xfrm>
              <a:off x="4541" y="2285"/>
              <a:ext cx="739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1915" name="Rectangle 27"/>
            <p:cNvSpPr>
              <a:spLocks noChangeArrowheads="1"/>
            </p:cNvSpPr>
            <p:nvPr/>
          </p:nvSpPr>
          <p:spPr bwMode="auto">
            <a:xfrm>
              <a:off x="4541" y="1850"/>
              <a:ext cx="739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1293" name="Text Box 28"/>
            <p:cNvSpPr txBox="1">
              <a:spLocks noChangeArrowheads="1"/>
            </p:cNvSpPr>
            <p:nvPr/>
          </p:nvSpPr>
          <p:spPr bwMode="auto">
            <a:xfrm>
              <a:off x="3819" y="1847"/>
              <a:ext cx="703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solidFill>
                    <a:srgbClr val="3333FF"/>
                  </a:solidFill>
                  <a:latin typeface="Trebuchet MS" pitchFamily="34" charset="0"/>
                  <a:ea typeface="PMingLiU" pitchFamily="18" charset="-120"/>
                </a:rPr>
                <a:t>1101 0110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</p:txBody>
        </p:sp>
        <p:sp>
          <p:nvSpPr>
            <p:cNvPr id="2341917" name="Oval 29"/>
            <p:cNvSpPr>
              <a:spLocks noChangeArrowheads="1"/>
            </p:cNvSpPr>
            <p:nvPr/>
          </p:nvSpPr>
          <p:spPr bwMode="auto">
            <a:xfrm>
              <a:off x="1848" y="2067"/>
              <a:ext cx="422" cy="218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7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6933567-BF9A-4BEF-B19C-553EB6977AE4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72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7772400" cy="4953000"/>
          </a:xfrm>
        </p:spPr>
        <p:txBody>
          <a:bodyPr/>
          <a:lstStyle/>
          <a:p>
            <a:pPr>
              <a:tabLst>
                <a:tab pos="2290763" algn="l"/>
                <a:tab pos="2803525" algn="l"/>
              </a:tabLst>
            </a:pPr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With a </a:t>
            </a:r>
            <a:r>
              <a:rPr lang="en-US" altLang="zh-TW" sz="2200" smtClean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no-write allocate</a:t>
            </a:r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 policy, the write operation goes directly to main memory </a:t>
            </a:r>
            <a:r>
              <a:rPr lang="en-US" altLang="zh-TW" sz="2200" i="1" smtClean="0">
                <a:latin typeface="Comic Sans MS" pitchFamily="66" charset="0"/>
                <a:ea typeface="PMingLiU" pitchFamily="18" charset="-120"/>
              </a:rPr>
              <a:t>without</a:t>
            </a:r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 affecting the cache.</a:t>
            </a:r>
          </a:p>
          <a:p>
            <a:pPr>
              <a:tabLst>
                <a:tab pos="2290763" algn="l"/>
                <a:tab pos="2803525" algn="l"/>
              </a:tabLst>
            </a:pPr>
            <a:endParaRPr lang="en-US" altLang="zh-TW" sz="2200" smtClean="0">
              <a:latin typeface="Comic Sans MS" pitchFamily="66" charset="0"/>
              <a:ea typeface="PMingLiU" pitchFamily="18" charset="-120"/>
            </a:endParaRPr>
          </a:p>
          <a:p>
            <a:pPr>
              <a:tabLst>
                <a:tab pos="2290763" algn="l"/>
                <a:tab pos="2803525" algn="l"/>
              </a:tabLst>
            </a:pPr>
            <a:endParaRPr lang="en-US" altLang="zh-TW" smtClean="0">
              <a:ea typeface="PMingLiU" pitchFamily="18" charset="-120"/>
            </a:endParaRPr>
          </a:p>
          <a:p>
            <a:pPr>
              <a:tabLst>
                <a:tab pos="2290763" algn="l"/>
                <a:tab pos="2803525" algn="l"/>
              </a:tabLst>
            </a:pPr>
            <a:endParaRPr lang="en-US" altLang="zh-TW" smtClean="0">
              <a:ea typeface="PMingLiU" pitchFamily="18" charset="-120"/>
            </a:endParaRPr>
          </a:p>
          <a:p>
            <a:pPr>
              <a:tabLst>
                <a:tab pos="2290763" algn="l"/>
                <a:tab pos="2803525" algn="l"/>
              </a:tabLst>
            </a:pPr>
            <a:endParaRPr lang="en-US" altLang="zh-TW" sz="2200" smtClean="0">
              <a:ea typeface="PMingLiU" pitchFamily="18" charset="-120"/>
            </a:endParaRPr>
          </a:p>
          <a:p>
            <a:pPr>
              <a:tabLst>
                <a:tab pos="2290763" algn="l"/>
                <a:tab pos="2803525" algn="l"/>
              </a:tabLst>
            </a:pPr>
            <a:r>
              <a:rPr lang="en-US" altLang="zh-TW" sz="2200" smtClean="0">
                <a:ea typeface="PMingLiU" pitchFamily="18" charset="-120"/>
              </a:rPr>
              <a:t>This is good when data is written but not immediately used again, in which case there’s no point to load it into the cache yet.</a:t>
            </a:r>
            <a:endParaRPr lang="en-US" altLang="zh-TW" sz="1600" b="1" smtClean="0">
              <a:latin typeface="Lucida Console" pitchFamily="49" charset="0"/>
              <a:ea typeface="PMingLiU" pitchFamily="18" charset="-120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609600"/>
          </a:xfrm>
        </p:spPr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No write-allocate</a:t>
            </a:r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1512888" y="2514600"/>
            <a:ext cx="2947987" cy="1254125"/>
            <a:chOff x="1048" y="1795"/>
            <a:chExt cx="2043" cy="895"/>
          </a:xfrm>
        </p:grpSpPr>
        <p:sp>
          <p:nvSpPr>
            <p:cNvPr id="2342918" name="Rectangle 6"/>
            <p:cNvSpPr>
              <a:spLocks noChangeArrowheads="1"/>
            </p:cNvSpPr>
            <p:nvPr/>
          </p:nvSpPr>
          <p:spPr bwMode="auto">
            <a:xfrm>
              <a:off x="2352" y="2013"/>
              <a:ext cx="739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2305" name="Text Box 7"/>
            <p:cNvSpPr txBox="1">
              <a:spLocks noChangeArrowheads="1"/>
            </p:cNvSpPr>
            <p:nvPr/>
          </p:nvSpPr>
          <p:spPr bwMode="auto">
            <a:xfrm>
              <a:off x="1048" y="1795"/>
              <a:ext cx="43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Index</a:t>
              </a:r>
            </a:p>
          </p:txBody>
        </p:sp>
        <p:sp>
          <p:nvSpPr>
            <p:cNvPr id="2342920" name="Rectangle 8"/>
            <p:cNvSpPr>
              <a:spLocks noChangeArrowheads="1"/>
            </p:cNvSpPr>
            <p:nvPr/>
          </p:nvSpPr>
          <p:spPr bwMode="auto">
            <a:xfrm>
              <a:off x="2352" y="2231"/>
              <a:ext cx="739" cy="2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2921" name="Rectangle 9"/>
            <p:cNvSpPr>
              <a:spLocks noChangeArrowheads="1"/>
            </p:cNvSpPr>
            <p:nvPr/>
          </p:nvSpPr>
          <p:spPr bwMode="auto">
            <a:xfrm>
              <a:off x="1771" y="2013"/>
              <a:ext cx="581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2922" name="Rectangle 10"/>
            <p:cNvSpPr>
              <a:spLocks noChangeArrowheads="1"/>
            </p:cNvSpPr>
            <p:nvPr/>
          </p:nvSpPr>
          <p:spPr bwMode="auto">
            <a:xfrm>
              <a:off x="1771" y="2231"/>
              <a:ext cx="581" cy="2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2309" name="Text Box 11"/>
            <p:cNvSpPr txBox="1">
              <a:spLocks noChangeArrowheads="1"/>
            </p:cNvSpPr>
            <p:nvPr/>
          </p:nvSpPr>
          <p:spPr bwMode="auto">
            <a:xfrm>
              <a:off x="1880" y="1795"/>
              <a:ext cx="33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Tag</a:t>
              </a:r>
            </a:p>
          </p:txBody>
        </p:sp>
        <p:sp>
          <p:nvSpPr>
            <p:cNvPr id="12310" name="Text Box 12"/>
            <p:cNvSpPr txBox="1">
              <a:spLocks noChangeArrowheads="1"/>
            </p:cNvSpPr>
            <p:nvPr/>
          </p:nvSpPr>
          <p:spPr bwMode="auto">
            <a:xfrm>
              <a:off x="2515" y="1795"/>
              <a:ext cx="39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Data</a:t>
              </a:r>
            </a:p>
          </p:txBody>
        </p:sp>
        <p:sp>
          <p:nvSpPr>
            <p:cNvPr id="2342925" name="Rectangle 13"/>
            <p:cNvSpPr>
              <a:spLocks noChangeArrowheads="1"/>
            </p:cNvSpPr>
            <p:nvPr/>
          </p:nvSpPr>
          <p:spPr bwMode="auto">
            <a:xfrm>
              <a:off x="1507" y="2013"/>
              <a:ext cx="264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2926" name="Rectangle 14"/>
            <p:cNvSpPr>
              <a:spLocks noChangeArrowheads="1"/>
            </p:cNvSpPr>
            <p:nvPr/>
          </p:nvSpPr>
          <p:spPr bwMode="auto">
            <a:xfrm>
              <a:off x="1507" y="2231"/>
              <a:ext cx="264" cy="2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2313" name="Text Box 15"/>
            <p:cNvSpPr txBox="1">
              <a:spLocks noChangeArrowheads="1"/>
            </p:cNvSpPr>
            <p:nvPr/>
          </p:nvSpPr>
          <p:spPr bwMode="auto">
            <a:xfrm>
              <a:off x="1510" y="1795"/>
              <a:ext cx="20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V</a:t>
              </a:r>
            </a:p>
          </p:txBody>
        </p:sp>
        <p:sp>
          <p:nvSpPr>
            <p:cNvPr id="2342928" name="Rectangle 16"/>
            <p:cNvSpPr>
              <a:spLocks noChangeArrowheads="1"/>
            </p:cNvSpPr>
            <p:nvPr/>
          </p:nvSpPr>
          <p:spPr bwMode="auto">
            <a:xfrm>
              <a:off x="2352" y="2448"/>
              <a:ext cx="739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2929" name="Rectangle 17"/>
            <p:cNvSpPr>
              <a:spLocks noChangeArrowheads="1"/>
            </p:cNvSpPr>
            <p:nvPr/>
          </p:nvSpPr>
          <p:spPr bwMode="auto">
            <a:xfrm>
              <a:off x="1771" y="2448"/>
              <a:ext cx="581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2930" name="Rectangle 18"/>
            <p:cNvSpPr>
              <a:spLocks noChangeArrowheads="1"/>
            </p:cNvSpPr>
            <p:nvPr/>
          </p:nvSpPr>
          <p:spPr bwMode="auto">
            <a:xfrm>
              <a:off x="1507" y="2448"/>
              <a:ext cx="264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2317" name="Text Box 19"/>
            <p:cNvSpPr txBox="1">
              <a:spLocks noChangeArrowheads="1"/>
            </p:cNvSpPr>
            <p:nvPr/>
          </p:nvSpPr>
          <p:spPr bwMode="auto">
            <a:xfrm>
              <a:off x="1077" y="2010"/>
              <a:ext cx="329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solidFill>
                    <a:srgbClr val="FF00FF"/>
                  </a:solidFill>
                  <a:latin typeface="Trebuchet MS" pitchFamily="34" charset="0"/>
                  <a:ea typeface="PMingLiU" pitchFamily="18" charset="-120"/>
                </a:rPr>
                <a:t>110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</p:txBody>
        </p:sp>
        <p:sp>
          <p:nvSpPr>
            <p:cNvPr id="12318" name="Text Box 20"/>
            <p:cNvSpPr txBox="1">
              <a:spLocks noChangeArrowheads="1"/>
            </p:cNvSpPr>
            <p:nvPr/>
          </p:nvSpPr>
          <p:spPr bwMode="auto">
            <a:xfrm>
              <a:off x="1555" y="2230"/>
              <a:ext cx="19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1</a:t>
              </a:r>
              <a:endParaRPr lang="en-US" altLang="zh-TW" sz="1400" b="0">
                <a:solidFill>
                  <a:srgbClr val="FF0000"/>
                </a:solidFill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12319" name="Text Box 21"/>
            <p:cNvSpPr txBox="1">
              <a:spLocks noChangeArrowheads="1"/>
            </p:cNvSpPr>
            <p:nvPr/>
          </p:nvSpPr>
          <p:spPr bwMode="auto">
            <a:xfrm>
              <a:off x="1813" y="2230"/>
              <a:ext cx="46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solidFill>
                    <a:srgbClr val="FF00FF"/>
                  </a:solidFill>
                  <a:latin typeface="Trebuchet MS" pitchFamily="34" charset="0"/>
                  <a:ea typeface="PMingLiU" pitchFamily="18" charset="-120"/>
                </a:rPr>
                <a:t>00010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12320" name="Text Box 22"/>
            <p:cNvSpPr txBox="1">
              <a:spLocks noChangeArrowheads="1"/>
            </p:cNvSpPr>
            <p:nvPr/>
          </p:nvSpPr>
          <p:spPr bwMode="auto">
            <a:xfrm>
              <a:off x="2470" y="2230"/>
              <a:ext cx="53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123456</a:t>
              </a:r>
            </a:p>
          </p:txBody>
        </p:sp>
      </p:grpSp>
      <p:grpSp>
        <p:nvGrpSpPr>
          <p:cNvPr id="12294" name="Group 23"/>
          <p:cNvGrpSpPr>
            <a:grpSpLocks/>
          </p:cNvGrpSpPr>
          <p:nvPr/>
        </p:nvGrpSpPr>
        <p:grpSpPr bwMode="auto">
          <a:xfrm>
            <a:off x="5264150" y="1747838"/>
            <a:ext cx="2630488" cy="2016125"/>
            <a:chOff x="3707" y="1248"/>
            <a:chExt cx="1822" cy="1439"/>
          </a:xfrm>
        </p:grpSpPr>
        <p:sp>
          <p:nvSpPr>
            <p:cNvPr id="12295" name="Text Box 24"/>
            <p:cNvSpPr txBox="1">
              <a:spLocks noChangeArrowheads="1"/>
            </p:cNvSpPr>
            <p:nvPr/>
          </p:nvSpPr>
          <p:spPr bwMode="auto">
            <a:xfrm>
              <a:off x="3763" y="1792"/>
              <a:ext cx="57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Address</a:t>
              </a:r>
            </a:p>
          </p:txBody>
        </p:sp>
        <p:sp>
          <p:nvSpPr>
            <p:cNvPr id="12296" name="Text Box 25"/>
            <p:cNvSpPr txBox="1">
              <a:spLocks noChangeArrowheads="1"/>
            </p:cNvSpPr>
            <p:nvPr/>
          </p:nvSpPr>
          <p:spPr bwMode="auto">
            <a:xfrm>
              <a:off x="4592" y="1792"/>
              <a:ext cx="392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Data</a:t>
              </a:r>
            </a:p>
          </p:txBody>
        </p:sp>
        <p:sp>
          <p:nvSpPr>
            <p:cNvPr id="2342938" name="Rectangle 26"/>
            <p:cNvSpPr>
              <a:spLocks noChangeArrowheads="1"/>
            </p:cNvSpPr>
            <p:nvPr/>
          </p:nvSpPr>
          <p:spPr bwMode="auto">
            <a:xfrm>
              <a:off x="4429" y="2228"/>
              <a:ext cx="739" cy="2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2298" name="Text Box 27"/>
            <p:cNvSpPr txBox="1">
              <a:spLocks noChangeArrowheads="1"/>
            </p:cNvSpPr>
            <p:nvPr/>
          </p:nvSpPr>
          <p:spPr bwMode="auto">
            <a:xfrm>
              <a:off x="4568" y="2227"/>
              <a:ext cx="46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solidFill>
                    <a:srgbClr val="FF0000"/>
                  </a:solidFill>
                  <a:latin typeface="Trebuchet MS" pitchFamily="34" charset="0"/>
                  <a:ea typeface="PMingLiU" pitchFamily="18" charset="-120"/>
                </a:rPr>
                <a:t>21763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2342940" name="Rectangle 28"/>
            <p:cNvSpPr>
              <a:spLocks noChangeArrowheads="1"/>
            </p:cNvSpPr>
            <p:nvPr/>
          </p:nvSpPr>
          <p:spPr bwMode="auto">
            <a:xfrm>
              <a:off x="4429" y="2445"/>
              <a:ext cx="739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2941" name="Rectangle 29"/>
            <p:cNvSpPr>
              <a:spLocks noChangeArrowheads="1"/>
            </p:cNvSpPr>
            <p:nvPr/>
          </p:nvSpPr>
          <p:spPr bwMode="auto">
            <a:xfrm>
              <a:off x="4429" y="2011"/>
              <a:ext cx="739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2301" name="Text Box 30"/>
            <p:cNvSpPr txBox="1">
              <a:spLocks noChangeArrowheads="1"/>
            </p:cNvSpPr>
            <p:nvPr/>
          </p:nvSpPr>
          <p:spPr bwMode="auto">
            <a:xfrm>
              <a:off x="3707" y="2007"/>
              <a:ext cx="703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solidFill>
                    <a:srgbClr val="3333FF"/>
                  </a:solidFill>
                  <a:latin typeface="Trebuchet MS" pitchFamily="34" charset="0"/>
                  <a:ea typeface="PMingLiU" pitchFamily="18" charset="-120"/>
                </a:rPr>
                <a:t>1101 0110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</p:txBody>
        </p:sp>
        <p:sp>
          <p:nvSpPr>
            <p:cNvPr id="12302" name="Text Box 31"/>
            <p:cNvSpPr txBox="1">
              <a:spLocks noChangeArrowheads="1"/>
            </p:cNvSpPr>
            <p:nvPr/>
          </p:nvSpPr>
          <p:spPr bwMode="auto">
            <a:xfrm>
              <a:off x="3985" y="1248"/>
              <a:ext cx="154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Mem[</a:t>
              </a:r>
              <a:r>
                <a:rPr lang="en-US" altLang="zh-TW" sz="1400" b="0">
                  <a:solidFill>
                    <a:srgbClr val="3333FF"/>
                  </a:solidFill>
                  <a:latin typeface="Trebuchet MS" pitchFamily="34" charset="0"/>
                  <a:ea typeface="PMingLiU" pitchFamily="18" charset="-120"/>
                </a:rPr>
                <a:t>1101 0110</a:t>
              </a:r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] = </a:t>
              </a:r>
              <a:r>
                <a:rPr lang="en-US" altLang="zh-TW" sz="1400" b="0">
                  <a:solidFill>
                    <a:srgbClr val="FF0000"/>
                  </a:solidFill>
                  <a:latin typeface="Trebuchet MS" pitchFamily="34" charset="0"/>
                  <a:ea typeface="PMingLiU" pitchFamily="18" charset="-120"/>
                </a:rPr>
                <a:t>21763</a:t>
              </a:r>
            </a:p>
          </p:txBody>
        </p:sp>
        <p:sp>
          <p:nvSpPr>
            <p:cNvPr id="2342944" name="Line 32"/>
            <p:cNvSpPr>
              <a:spLocks noChangeShapeType="1"/>
            </p:cNvSpPr>
            <p:nvPr/>
          </p:nvSpPr>
          <p:spPr bwMode="auto">
            <a:xfrm>
              <a:off x="4798" y="1466"/>
              <a:ext cx="0" cy="3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118FE229-3910-4115-ACD6-3CF4FB0E83A0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73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sz="3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Write Allocate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A </a:t>
            </a:r>
            <a:r>
              <a:rPr lang="en-US" altLang="zh-TW" sz="2200" smtClean="0">
                <a:solidFill>
                  <a:srgbClr val="FF0000"/>
                </a:solidFill>
                <a:latin typeface="Comic Sans MS" pitchFamily="66" charset="0"/>
                <a:ea typeface="PMingLiU" pitchFamily="18" charset="-120"/>
              </a:rPr>
              <a:t>write allocate</a:t>
            </a:r>
            <a:r>
              <a:rPr lang="en-US" altLang="zh-TW" sz="2200" smtClean="0">
                <a:latin typeface="Comic Sans MS" pitchFamily="66" charset="0"/>
                <a:ea typeface="PMingLiU" pitchFamily="18" charset="-120"/>
              </a:rPr>
              <a:t> strategy would instead load the newly written data into the cache.</a:t>
            </a:r>
          </a:p>
          <a:p>
            <a:endParaRPr lang="en-US" altLang="zh-TW" sz="2200" smtClean="0">
              <a:latin typeface="Comic Sans MS" pitchFamily="66" charset="0"/>
              <a:ea typeface="PMingLiU" pitchFamily="18" charset="-120"/>
            </a:endParaRPr>
          </a:p>
          <a:p>
            <a:endParaRPr lang="en-US" altLang="zh-TW" smtClean="0">
              <a:ea typeface="PMingLiU" pitchFamily="18" charset="-120"/>
            </a:endParaRPr>
          </a:p>
          <a:p>
            <a:endParaRPr lang="en-US" altLang="zh-TW" smtClean="0">
              <a:ea typeface="PMingLiU" pitchFamily="18" charset="-120"/>
            </a:endParaRPr>
          </a:p>
          <a:p>
            <a:endParaRPr lang="en-US" altLang="zh-TW" smtClean="0">
              <a:ea typeface="PMingLiU" pitchFamily="18" charset="-120"/>
            </a:endParaRPr>
          </a:p>
          <a:p>
            <a:endParaRPr lang="en-US" altLang="zh-TW" smtClean="0">
              <a:ea typeface="PMingLiU" pitchFamily="18" charset="-120"/>
            </a:endParaRPr>
          </a:p>
          <a:p>
            <a:endParaRPr lang="en-US" altLang="zh-TW" sz="2200" smtClean="0">
              <a:ea typeface="PMingLiU" pitchFamily="18" charset="-120"/>
            </a:endParaRPr>
          </a:p>
          <a:p>
            <a:r>
              <a:rPr lang="en-US" altLang="zh-TW" sz="2200" smtClean="0">
                <a:ea typeface="PMingLiU" pitchFamily="18" charset="-120"/>
              </a:rPr>
              <a:t>If that data is needed again soon, it will be available in the cache.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1533525" y="2286000"/>
            <a:ext cx="6062663" cy="2011363"/>
            <a:chOff x="981" y="1056"/>
            <a:chExt cx="3819" cy="1266"/>
          </a:xfrm>
        </p:grpSpPr>
        <p:sp>
          <p:nvSpPr>
            <p:cNvPr id="2343941" name="Rectangle 5"/>
            <p:cNvSpPr>
              <a:spLocks noChangeArrowheads="1"/>
            </p:cNvSpPr>
            <p:nvPr/>
          </p:nvSpPr>
          <p:spPr bwMode="auto">
            <a:xfrm>
              <a:off x="2160" y="1728"/>
              <a:ext cx="6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3319" name="Text Box 6"/>
            <p:cNvSpPr txBox="1">
              <a:spLocks noChangeArrowheads="1"/>
            </p:cNvSpPr>
            <p:nvPr/>
          </p:nvSpPr>
          <p:spPr bwMode="auto">
            <a:xfrm>
              <a:off x="981" y="1536"/>
              <a:ext cx="38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Index</a:t>
              </a:r>
            </a:p>
          </p:txBody>
        </p:sp>
        <p:sp>
          <p:nvSpPr>
            <p:cNvPr id="2343943" name="Rectangle 7"/>
            <p:cNvSpPr>
              <a:spLocks noChangeArrowheads="1"/>
            </p:cNvSpPr>
            <p:nvPr/>
          </p:nvSpPr>
          <p:spPr bwMode="auto">
            <a:xfrm>
              <a:off x="2160" y="1920"/>
              <a:ext cx="6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3944" name="Rectangle 8"/>
            <p:cNvSpPr>
              <a:spLocks noChangeArrowheads="1"/>
            </p:cNvSpPr>
            <p:nvPr/>
          </p:nvSpPr>
          <p:spPr bwMode="auto">
            <a:xfrm>
              <a:off x="1632" y="1728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3945" name="Rectangle 9"/>
            <p:cNvSpPr>
              <a:spLocks noChangeArrowheads="1"/>
            </p:cNvSpPr>
            <p:nvPr/>
          </p:nvSpPr>
          <p:spPr bwMode="auto">
            <a:xfrm>
              <a:off x="1632" y="1920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1734" y="1536"/>
              <a:ext cx="296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Tag</a:t>
              </a:r>
            </a:p>
          </p:txBody>
        </p:sp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2312" y="1536"/>
              <a:ext cx="34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Data</a:t>
              </a:r>
            </a:p>
          </p:txBody>
        </p:sp>
        <p:sp>
          <p:nvSpPr>
            <p:cNvPr id="2343948" name="Rectangle 12"/>
            <p:cNvSpPr>
              <a:spLocks noChangeArrowheads="1"/>
            </p:cNvSpPr>
            <p:nvPr/>
          </p:nvSpPr>
          <p:spPr bwMode="auto">
            <a:xfrm>
              <a:off x="1392" y="1728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3949" name="Rectangle 13"/>
            <p:cNvSpPr>
              <a:spLocks noChangeArrowheads="1"/>
            </p:cNvSpPr>
            <p:nvPr/>
          </p:nvSpPr>
          <p:spPr bwMode="auto">
            <a:xfrm>
              <a:off x="1392" y="1920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1395" y="1536"/>
              <a:ext cx="1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V</a:t>
              </a:r>
            </a:p>
          </p:txBody>
        </p:sp>
        <p:sp>
          <p:nvSpPr>
            <p:cNvPr id="2343951" name="Rectangle 15"/>
            <p:cNvSpPr>
              <a:spLocks noChangeArrowheads="1"/>
            </p:cNvSpPr>
            <p:nvPr/>
          </p:nvSpPr>
          <p:spPr bwMode="auto">
            <a:xfrm>
              <a:off x="2160" y="2112"/>
              <a:ext cx="6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3952" name="Rectangle 16"/>
            <p:cNvSpPr>
              <a:spLocks noChangeArrowheads="1"/>
            </p:cNvSpPr>
            <p:nvPr/>
          </p:nvSpPr>
          <p:spPr bwMode="auto">
            <a:xfrm>
              <a:off x="1632" y="211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3953" name="Rectangle 17"/>
            <p:cNvSpPr>
              <a:spLocks noChangeArrowheads="1"/>
            </p:cNvSpPr>
            <p:nvPr/>
          </p:nvSpPr>
          <p:spPr bwMode="auto">
            <a:xfrm>
              <a:off x="1392" y="2112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3331" name="Text Box 18"/>
            <p:cNvSpPr txBox="1">
              <a:spLocks noChangeArrowheads="1"/>
            </p:cNvSpPr>
            <p:nvPr/>
          </p:nvSpPr>
          <p:spPr bwMode="auto">
            <a:xfrm>
              <a:off x="3531" y="1536"/>
              <a:ext cx="50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Address</a:t>
              </a:r>
            </a:p>
          </p:txBody>
        </p:sp>
        <p:sp>
          <p:nvSpPr>
            <p:cNvPr id="13332" name="Text Box 19"/>
            <p:cNvSpPr txBox="1">
              <a:spLocks noChangeArrowheads="1"/>
            </p:cNvSpPr>
            <p:nvPr/>
          </p:nvSpPr>
          <p:spPr bwMode="auto">
            <a:xfrm>
              <a:off x="1004" y="1728"/>
              <a:ext cx="293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solidFill>
                    <a:srgbClr val="3333FF"/>
                  </a:solidFill>
                  <a:latin typeface="Trebuchet MS" pitchFamily="34" charset="0"/>
                  <a:ea typeface="PMingLiU" pitchFamily="18" charset="-120"/>
                </a:rPr>
                <a:t>110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</p:txBody>
        </p:sp>
        <p:sp>
          <p:nvSpPr>
            <p:cNvPr id="13333" name="Text Box 20"/>
            <p:cNvSpPr txBox="1">
              <a:spLocks noChangeArrowheads="1"/>
            </p:cNvSpPr>
            <p:nvPr/>
          </p:nvSpPr>
          <p:spPr bwMode="auto">
            <a:xfrm>
              <a:off x="1436" y="1919"/>
              <a:ext cx="177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1</a:t>
              </a:r>
              <a:endParaRPr lang="en-US" altLang="zh-TW" sz="1400" b="0">
                <a:solidFill>
                  <a:srgbClr val="FF0000"/>
                </a:solidFill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13334" name="Text Box 21"/>
            <p:cNvSpPr txBox="1">
              <a:spLocks noChangeArrowheads="1"/>
            </p:cNvSpPr>
            <p:nvPr/>
          </p:nvSpPr>
          <p:spPr bwMode="auto">
            <a:xfrm>
              <a:off x="1676" y="1919"/>
              <a:ext cx="4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solidFill>
                    <a:srgbClr val="3333FF"/>
                  </a:solidFill>
                  <a:latin typeface="Trebuchet MS" pitchFamily="34" charset="0"/>
                  <a:ea typeface="PMingLiU" pitchFamily="18" charset="-120"/>
                </a:rPr>
                <a:t>11010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13335" name="Text Box 22"/>
            <p:cNvSpPr txBox="1">
              <a:spLocks noChangeArrowheads="1"/>
            </p:cNvSpPr>
            <p:nvPr/>
          </p:nvSpPr>
          <p:spPr bwMode="auto">
            <a:xfrm>
              <a:off x="2302" y="1919"/>
              <a:ext cx="4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solidFill>
                    <a:srgbClr val="FF0000"/>
                  </a:solidFill>
                  <a:latin typeface="Trebuchet MS" pitchFamily="34" charset="0"/>
                  <a:ea typeface="PMingLiU" pitchFamily="18" charset="-120"/>
                </a:rPr>
                <a:t>21763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13336" name="Text Box 23"/>
            <p:cNvSpPr txBox="1">
              <a:spLocks noChangeArrowheads="1"/>
            </p:cNvSpPr>
            <p:nvPr/>
          </p:nvSpPr>
          <p:spPr bwMode="auto">
            <a:xfrm>
              <a:off x="4281" y="1536"/>
              <a:ext cx="34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Data</a:t>
              </a:r>
            </a:p>
          </p:txBody>
        </p:sp>
        <p:sp>
          <p:nvSpPr>
            <p:cNvPr id="2343960" name="Rectangle 24"/>
            <p:cNvSpPr>
              <a:spLocks noChangeArrowheads="1"/>
            </p:cNvSpPr>
            <p:nvPr/>
          </p:nvSpPr>
          <p:spPr bwMode="auto">
            <a:xfrm>
              <a:off x="4128" y="1920"/>
              <a:ext cx="6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4261" y="1919"/>
              <a:ext cx="4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solidFill>
                    <a:srgbClr val="FF0000"/>
                  </a:solidFill>
                  <a:latin typeface="Trebuchet MS" pitchFamily="34" charset="0"/>
                  <a:ea typeface="PMingLiU" pitchFamily="18" charset="-120"/>
                </a:rPr>
                <a:t>21763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2343962" name="Rectangle 26"/>
            <p:cNvSpPr>
              <a:spLocks noChangeArrowheads="1"/>
            </p:cNvSpPr>
            <p:nvPr/>
          </p:nvSpPr>
          <p:spPr bwMode="auto">
            <a:xfrm>
              <a:off x="4128" y="2112"/>
              <a:ext cx="6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43963" name="Rectangle 27"/>
            <p:cNvSpPr>
              <a:spLocks noChangeArrowheads="1"/>
            </p:cNvSpPr>
            <p:nvPr/>
          </p:nvSpPr>
          <p:spPr bwMode="auto">
            <a:xfrm>
              <a:off x="4128" y="1728"/>
              <a:ext cx="6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13341" name="Text Box 28"/>
            <p:cNvSpPr txBox="1">
              <a:spLocks noChangeArrowheads="1"/>
            </p:cNvSpPr>
            <p:nvPr/>
          </p:nvSpPr>
          <p:spPr bwMode="auto">
            <a:xfrm>
              <a:off x="3480" y="1728"/>
              <a:ext cx="622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solidFill>
                    <a:srgbClr val="3333FF"/>
                  </a:solidFill>
                  <a:latin typeface="Trebuchet MS" pitchFamily="34" charset="0"/>
                  <a:ea typeface="PMingLiU" pitchFamily="18" charset="-120"/>
                </a:rPr>
                <a:t>1101 0110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...</a:t>
              </a:r>
            </a:p>
          </p:txBody>
        </p:sp>
        <p:sp>
          <p:nvSpPr>
            <p:cNvPr id="13342" name="Text Box 29"/>
            <p:cNvSpPr txBox="1">
              <a:spLocks noChangeArrowheads="1"/>
            </p:cNvSpPr>
            <p:nvPr/>
          </p:nvSpPr>
          <p:spPr bwMode="auto">
            <a:xfrm>
              <a:off x="2520" y="1056"/>
              <a:ext cx="10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Mem[</a:t>
              </a:r>
              <a:r>
                <a:rPr lang="en-US" altLang="zh-TW" sz="1400" b="0">
                  <a:solidFill>
                    <a:srgbClr val="3333FF"/>
                  </a:solidFill>
                  <a:latin typeface="Trebuchet MS" pitchFamily="34" charset="0"/>
                  <a:ea typeface="PMingLiU" pitchFamily="18" charset="-120"/>
                </a:rPr>
                <a:t>214</a:t>
              </a:r>
              <a:r>
                <a:rPr lang="en-US" altLang="zh-TW" sz="1400" b="0">
                  <a:latin typeface="Trebuchet MS" pitchFamily="34" charset="0"/>
                  <a:ea typeface="PMingLiU" pitchFamily="18" charset="-120"/>
                </a:rPr>
                <a:t>] = </a:t>
              </a:r>
              <a:r>
                <a:rPr lang="en-US" altLang="zh-TW" sz="1400" b="0">
                  <a:solidFill>
                    <a:srgbClr val="FF0000"/>
                  </a:solidFill>
                  <a:latin typeface="Trebuchet MS" pitchFamily="34" charset="0"/>
                  <a:ea typeface="PMingLiU" pitchFamily="18" charset="-120"/>
                </a:rPr>
                <a:t>21763</a:t>
              </a:r>
              <a:endParaRPr lang="en-US" altLang="zh-TW" sz="1400" b="0">
                <a:latin typeface="Trebuchet MS" pitchFamily="34" charset="0"/>
                <a:ea typeface="PMingLiU" pitchFamily="18" charset="-120"/>
              </a:endParaRPr>
            </a:p>
          </p:txBody>
        </p:sp>
        <p:sp>
          <p:nvSpPr>
            <p:cNvPr id="2343966" name="Line 30"/>
            <p:cNvSpPr>
              <a:spLocks noChangeShapeType="1"/>
            </p:cNvSpPr>
            <p:nvPr/>
          </p:nvSpPr>
          <p:spPr bwMode="auto">
            <a:xfrm>
              <a:off x="3120" y="1248"/>
              <a:ext cx="1104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43967" name="Line 31"/>
            <p:cNvSpPr>
              <a:spLocks noChangeShapeType="1"/>
            </p:cNvSpPr>
            <p:nvPr/>
          </p:nvSpPr>
          <p:spPr bwMode="auto">
            <a:xfrm flipH="1">
              <a:off x="2064" y="1248"/>
              <a:ext cx="1056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3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2" name="AutoShape 22"/>
          <p:cNvSpPr>
            <a:spLocks noChangeArrowheads="1"/>
          </p:cNvSpPr>
          <p:nvPr/>
        </p:nvSpPr>
        <p:spPr bwMode="auto">
          <a:xfrm>
            <a:off x="5105400" y="4114800"/>
            <a:ext cx="1447800" cy="2286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1463" name="AutoShape 23"/>
          <p:cNvSpPr>
            <a:spLocks noChangeArrowheads="1"/>
          </p:cNvSpPr>
          <p:nvPr/>
        </p:nvSpPr>
        <p:spPr bwMode="auto">
          <a:xfrm>
            <a:off x="6781800" y="4114800"/>
            <a:ext cx="22098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1464" name="AutoShape 24"/>
          <p:cNvSpPr>
            <a:spLocks noChangeArrowheads="1"/>
          </p:cNvSpPr>
          <p:nvPr/>
        </p:nvSpPr>
        <p:spPr bwMode="auto">
          <a:xfrm>
            <a:off x="2133600" y="4038600"/>
            <a:ext cx="19812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1465" name="AutoShape 25"/>
          <p:cNvSpPr>
            <a:spLocks noChangeArrowheads="1"/>
          </p:cNvSpPr>
          <p:nvPr/>
        </p:nvSpPr>
        <p:spPr bwMode="auto">
          <a:xfrm>
            <a:off x="381000" y="381000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1434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2DC5982-4829-40CB-96A7-14FEBBEE4220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74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43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153400" cy="914400"/>
          </a:xfrm>
        </p:spPr>
        <p:txBody>
          <a:bodyPr>
            <a:noAutofit/>
          </a:bodyPr>
          <a:lstStyle/>
          <a:p>
            <a:r>
              <a:rPr lang="en-US" altLang="zh-TW" sz="2800" b="1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Memory Access Tree, Unified L</a:t>
            </a:r>
            <a:r>
              <a:rPr lang="en-US" altLang="zh-TW" sz="2800" b="1" baseline="-25000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1</a:t>
            </a:r>
            <a:r>
              <a:rPr lang="en-US" altLang="zh-TW" sz="2800" b="1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/>
            </a:r>
            <a:br>
              <a:rPr lang="en-US" altLang="zh-TW" sz="2800" b="1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</a:br>
            <a:r>
              <a:rPr lang="en-US" altLang="zh-TW" sz="2400" b="1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Write Through, No Write Allocate, No Write Buffer</a:t>
            </a:r>
            <a:r>
              <a:rPr lang="en-US" altLang="zh-TW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sp>
        <p:nvSpPr>
          <p:cNvPr id="14344" name="Text Box 3"/>
          <p:cNvSpPr txBox="1">
            <a:spLocks noChangeArrowheads="1"/>
          </p:cNvSpPr>
          <p:nvPr/>
        </p:nvSpPr>
        <p:spPr bwMode="auto">
          <a:xfrm>
            <a:off x="3330575" y="1593850"/>
            <a:ext cx="2547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CPU Memory  Access</a:t>
            </a:r>
          </a:p>
        </p:txBody>
      </p:sp>
      <p:grpSp>
        <p:nvGrpSpPr>
          <p:cNvPr id="14345" name="Group 4"/>
          <p:cNvGrpSpPr>
            <a:grpSpLocks/>
          </p:cNvGrpSpPr>
          <p:nvPr/>
        </p:nvGrpSpPr>
        <p:grpSpPr bwMode="auto">
          <a:xfrm>
            <a:off x="3429000" y="2057400"/>
            <a:ext cx="2554288" cy="381000"/>
            <a:chOff x="2400" y="1248"/>
            <a:chExt cx="1056" cy="624"/>
          </a:xfrm>
        </p:grpSpPr>
        <p:sp>
          <p:nvSpPr>
            <p:cNvPr id="2324485" name="Line 5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4486" name="Line 6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346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436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L</a:t>
            </a:r>
            <a:r>
              <a:rPr lang="en-US" altLang="zh-TW" sz="2000" baseline="-25000">
                <a:ea typeface="PMingLiU" pitchFamily="18" charset="-120"/>
              </a:rPr>
              <a:t>1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14347" name="Text Box 8"/>
          <p:cNvSpPr txBox="1">
            <a:spLocks noChangeArrowheads="1"/>
          </p:cNvSpPr>
          <p:nvPr/>
        </p:nvSpPr>
        <p:spPr bwMode="auto">
          <a:xfrm>
            <a:off x="1930400" y="2338388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Read</a:t>
            </a:r>
          </a:p>
        </p:txBody>
      </p:sp>
      <p:sp>
        <p:nvSpPr>
          <p:cNvPr id="14348" name="Text Box 9"/>
          <p:cNvSpPr txBox="1">
            <a:spLocks noChangeArrowheads="1"/>
          </p:cNvSpPr>
          <p:nvPr/>
        </p:nvSpPr>
        <p:spPr bwMode="auto">
          <a:xfrm>
            <a:off x="6227763" y="2397125"/>
            <a:ext cx="81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Write</a:t>
            </a:r>
          </a:p>
        </p:txBody>
      </p:sp>
      <p:grpSp>
        <p:nvGrpSpPr>
          <p:cNvPr id="14349" name="Group 10"/>
          <p:cNvGrpSpPr>
            <a:grpSpLocks/>
          </p:cNvGrpSpPr>
          <p:nvPr/>
        </p:nvGrpSpPr>
        <p:grpSpPr bwMode="auto">
          <a:xfrm>
            <a:off x="5500688" y="2803525"/>
            <a:ext cx="2386012" cy="701675"/>
            <a:chOff x="2400" y="1248"/>
            <a:chExt cx="1056" cy="624"/>
          </a:xfrm>
        </p:grpSpPr>
        <p:sp>
          <p:nvSpPr>
            <p:cNvPr id="2324491" name="Line 11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4492" name="Line 12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6807200" y="3570288"/>
            <a:ext cx="1892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100">
                <a:ea typeface="PMingLiU" pitchFamily="18" charset="-120"/>
              </a:rPr>
              <a:t> </a:t>
            </a:r>
            <a:r>
              <a:rPr lang="en-US" altLang="zh-TW" sz="1200">
                <a:ea typeface="PMingLiU" pitchFamily="18" charset="-120"/>
              </a:rPr>
              <a:t>L1  Write Miss: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Access Time :  M + 1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Stalls per access:  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% write  x  (1 -  H1 ) x M  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029200" y="3581400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ea typeface="PMingLiU" pitchFamily="18" charset="-120"/>
              </a:rPr>
              <a:t>L1 Write Hit: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Access Time:   M +1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 Stalls Per access: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% write  x  (H1 ) x M</a:t>
            </a:r>
          </a:p>
        </p:txBody>
      </p:sp>
      <p:grpSp>
        <p:nvGrpSpPr>
          <p:cNvPr id="14352" name="Group 15"/>
          <p:cNvGrpSpPr>
            <a:grpSpLocks/>
          </p:cNvGrpSpPr>
          <p:nvPr/>
        </p:nvGrpSpPr>
        <p:grpSpPr bwMode="auto">
          <a:xfrm>
            <a:off x="1066800" y="2727325"/>
            <a:ext cx="2386013" cy="701675"/>
            <a:chOff x="2400" y="1248"/>
            <a:chExt cx="1056" cy="624"/>
          </a:xfrm>
        </p:grpSpPr>
        <p:sp>
          <p:nvSpPr>
            <p:cNvPr id="2324496" name="Line 16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4497" name="Line 17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353" name="Text Box 18"/>
          <p:cNvSpPr txBox="1">
            <a:spLocks noChangeArrowheads="1"/>
          </p:cNvSpPr>
          <p:nvPr/>
        </p:nvSpPr>
        <p:spPr bwMode="auto">
          <a:xfrm>
            <a:off x="533400" y="3409950"/>
            <a:ext cx="25273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ea typeface="PMingLiU" pitchFamily="18" charset="-120"/>
              </a:rPr>
              <a:t>L1 Read  Hit: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Access Time = 1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Stalls = 0</a:t>
            </a:r>
          </a:p>
          <a:p>
            <a:pPr algn="l"/>
            <a:endParaRPr lang="en-US" altLang="zh-TW" sz="1200">
              <a:ea typeface="PMingLiU" pitchFamily="18" charset="-120"/>
            </a:endParaRPr>
          </a:p>
          <a:p>
            <a:pPr algn="l"/>
            <a:endParaRPr lang="en-US" altLang="zh-TW" sz="1200">
              <a:ea typeface="PMingLiU" pitchFamily="18" charset="-120"/>
            </a:endParaRPr>
          </a:p>
        </p:txBody>
      </p:sp>
      <p:sp>
        <p:nvSpPr>
          <p:cNvPr id="14354" name="Text Box 19"/>
          <p:cNvSpPr txBox="1">
            <a:spLocks noChangeArrowheads="1"/>
          </p:cNvSpPr>
          <p:nvPr/>
        </p:nvSpPr>
        <p:spPr bwMode="auto">
          <a:xfrm>
            <a:off x="2286000" y="3446463"/>
            <a:ext cx="18446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200">
                <a:ea typeface="PMingLiU" pitchFamily="18" charset="-120"/>
              </a:rPr>
              <a:t>L1  Read  Miss: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Access Time  =  M  +  1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Stalls Per access</a:t>
            </a:r>
          </a:p>
          <a:p>
            <a:pPr algn="l"/>
            <a:r>
              <a:rPr lang="en-US" altLang="zh-TW" sz="1200">
                <a:ea typeface="PMingLiU" pitchFamily="18" charset="-120"/>
              </a:rPr>
              <a:t>% reads x (1 -  H1 ) x M</a:t>
            </a:r>
            <a:r>
              <a:rPr lang="en-US" altLang="zh-TW" sz="1400">
                <a:ea typeface="PMingLiU" pitchFamily="18" charset="-120"/>
              </a:rPr>
              <a:t>  </a:t>
            </a:r>
          </a:p>
        </p:txBody>
      </p:sp>
      <p:sp>
        <p:nvSpPr>
          <p:cNvPr id="14355" name="Text Box 20"/>
          <p:cNvSpPr txBox="1">
            <a:spLocks noChangeArrowheads="1"/>
          </p:cNvSpPr>
          <p:nvPr/>
        </p:nvSpPr>
        <p:spPr bwMode="auto">
          <a:xfrm>
            <a:off x="1143000" y="4851400"/>
            <a:ext cx="70675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Stall Cycles Per Memory Access =    % reads x (1 -  H1 ) x M   + % write   x  M </a:t>
            </a:r>
          </a:p>
          <a:p>
            <a:pPr algn="l"/>
            <a:endParaRPr lang="en-US" altLang="zh-TW" sz="1600">
              <a:ea typeface="PMingLiU" pitchFamily="18" charset="-120"/>
            </a:endParaRPr>
          </a:p>
          <a:p>
            <a:pPr algn="l"/>
            <a:r>
              <a:rPr lang="en-US" altLang="zh-TW" sz="1600">
                <a:ea typeface="PMingLiU" pitchFamily="18" charset="-120"/>
              </a:rPr>
              <a:t>AMAT =   1 +  % reads x (1 -  H1 ) x M   + % write   x M </a:t>
            </a:r>
          </a:p>
        </p:txBody>
      </p:sp>
      <p:sp>
        <p:nvSpPr>
          <p:cNvPr id="61466" name="AutoShape 26"/>
          <p:cNvSpPr>
            <a:spLocks noChangeArrowheads="1"/>
          </p:cNvSpPr>
          <p:nvPr/>
        </p:nvSpPr>
        <p:spPr bwMode="auto">
          <a:xfrm rot="-2760305">
            <a:off x="4217988" y="43307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1467" name="AutoShape 27"/>
          <p:cNvSpPr>
            <a:spLocks noChangeArrowheads="1"/>
          </p:cNvSpPr>
          <p:nvPr/>
        </p:nvSpPr>
        <p:spPr bwMode="auto">
          <a:xfrm>
            <a:off x="7696200" y="44958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1468" name="AutoShape 28"/>
          <p:cNvSpPr>
            <a:spLocks noChangeArrowheads="1"/>
          </p:cNvSpPr>
          <p:nvPr/>
        </p:nvSpPr>
        <p:spPr bwMode="auto">
          <a:xfrm rot="-2969076">
            <a:off x="6514306" y="4420394"/>
            <a:ext cx="287338" cy="457200"/>
          </a:xfrm>
          <a:prstGeom prst="downArrow">
            <a:avLst>
              <a:gd name="adj1" fmla="val 50000"/>
              <a:gd name="adj2" fmla="val 39779"/>
            </a:avLst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74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2" grpId="0" animBg="1"/>
      <p:bldP spid="61463" grpId="0" animBg="1"/>
      <p:bldP spid="61464" grpId="0" animBg="1"/>
      <p:bldP spid="61465" grpId="0" animBg="1"/>
      <p:bldP spid="61466" grpId="0" animBg="1"/>
      <p:bldP spid="61467" grpId="0" animBg="1"/>
      <p:bldP spid="6146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96" name="AutoShape 32"/>
          <p:cNvSpPr>
            <a:spLocks noChangeArrowheads="1"/>
          </p:cNvSpPr>
          <p:nvPr/>
        </p:nvSpPr>
        <p:spPr bwMode="auto">
          <a:xfrm>
            <a:off x="6934200" y="464820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2497" name="AutoShape 33"/>
          <p:cNvSpPr>
            <a:spLocks noChangeArrowheads="1"/>
          </p:cNvSpPr>
          <p:nvPr/>
        </p:nvSpPr>
        <p:spPr bwMode="auto">
          <a:xfrm>
            <a:off x="609600" y="4495800"/>
            <a:ext cx="1981200" cy="3810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2498" name="AutoShape 34"/>
          <p:cNvSpPr>
            <a:spLocks noChangeArrowheads="1"/>
          </p:cNvSpPr>
          <p:nvPr/>
        </p:nvSpPr>
        <p:spPr bwMode="auto">
          <a:xfrm>
            <a:off x="381000" y="3429000"/>
            <a:ext cx="10668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2500" name="AutoShape 36"/>
          <p:cNvSpPr>
            <a:spLocks noChangeArrowheads="1"/>
          </p:cNvSpPr>
          <p:nvPr/>
        </p:nvSpPr>
        <p:spPr bwMode="auto">
          <a:xfrm>
            <a:off x="5029200" y="4648200"/>
            <a:ext cx="1905000" cy="3810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2501" name="AutoShape 37"/>
          <p:cNvSpPr>
            <a:spLocks noChangeArrowheads="1"/>
          </p:cNvSpPr>
          <p:nvPr/>
        </p:nvSpPr>
        <p:spPr bwMode="auto">
          <a:xfrm>
            <a:off x="4419600" y="3657600"/>
            <a:ext cx="8382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62502" name="AutoShape 38"/>
          <p:cNvSpPr>
            <a:spLocks noChangeArrowheads="1"/>
          </p:cNvSpPr>
          <p:nvPr/>
        </p:nvSpPr>
        <p:spPr bwMode="auto">
          <a:xfrm>
            <a:off x="2819400" y="4572000"/>
            <a:ext cx="1981200" cy="3810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15368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1CBF3C3-1FE5-49E0-AF1A-82B8E3855119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75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53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"/>
            <a:ext cx="8229600" cy="113665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TW" sz="2800" b="1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Memory Access Tree Unified L</a:t>
            </a:r>
            <a:r>
              <a:rPr lang="en-US" altLang="zh-TW" sz="2800" b="1" baseline="-25000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1</a:t>
            </a:r>
            <a:r>
              <a:rPr lang="en-US" altLang="zh-TW" sz="2800" b="1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 </a:t>
            </a:r>
            <a:br>
              <a:rPr lang="en-US" altLang="zh-TW" sz="2800" b="1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</a:br>
            <a:r>
              <a:rPr lang="en-US" altLang="zh-TW" sz="2800" b="1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Write Back,  With Write Allocate</a:t>
            </a:r>
            <a:r>
              <a:rPr lang="en-US" altLang="zh-TW" dirty="0" smtClean="0">
                <a:solidFill>
                  <a:srgbClr val="0070C0"/>
                </a:solidFill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sp>
        <p:nvSpPr>
          <p:cNvPr id="15370" name="Text Box 3"/>
          <p:cNvSpPr txBox="1">
            <a:spLocks noChangeArrowheads="1"/>
          </p:cNvSpPr>
          <p:nvPr/>
        </p:nvSpPr>
        <p:spPr bwMode="auto">
          <a:xfrm>
            <a:off x="3330575" y="1136650"/>
            <a:ext cx="2547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CPU Memory  Access</a:t>
            </a:r>
          </a:p>
        </p:txBody>
      </p:sp>
      <p:grpSp>
        <p:nvGrpSpPr>
          <p:cNvPr id="15371" name="Group 4"/>
          <p:cNvGrpSpPr>
            <a:grpSpLocks/>
          </p:cNvGrpSpPr>
          <p:nvPr/>
        </p:nvGrpSpPr>
        <p:grpSpPr bwMode="auto">
          <a:xfrm>
            <a:off x="3429000" y="1600200"/>
            <a:ext cx="2554288" cy="381000"/>
            <a:chOff x="2400" y="1248"/>
            <a:chExt cx="1056" cy="624"/>
          </a:xfrm>
        </p:grpSpPr>
        <p:sp>
          <p:nvSpPr>
            <p:cNvPr id="2325509" name="Line 5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5510" name="Line 6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372" name="Text Box 7"/>
          <p:cNvSpPr txBox="1">
            <a:spLocks noChangeArrowheads="1"/>
          </p:cNvSpPr>
          <p:nvPr/>
        </p:nvSpPr>
        <p:spPr bwMode="auto">
          <a:xfrm>
            <a:off x="762000" y="2362200"/>
            <a:ext cx="436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L</a:t>
            </a:r>
            <a:r>
              <a:rPr lang="en-US" altLang="zh-TW" sz="2000" baseline="-25000">
                <a:ea typeface="PMingLiU" pitchFamily="18" charset="-120"/>
              </a:rPr>
              <a:t>1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15373" name="Text Box 8"/>
          <p:cNvSpPr txBox="1">
            <a:spLocks noChangeArrowheads="1"/>
          </p:cNvSpPr>
          <p:nvPr/>
        </p:nvSpPr>
        <p:spPr bwMode="auto">
          <a:xfrm>
            <a:off x="1930400" y="1881188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Read</a:t>
            </a:r>
          </a:p>
        </p:txBody>
      </p:sp>
      <p:sp>
        <p:nvSpPr>
          <p:cNvPr id="15374" name="Text Box 9"/>
          <p:cNvSpPr txBox="1">
            <a:spLocks noChangeArrowheads="1"/>
          </p:cNvSpPr>
          <p:nvPr/>
        </p:nvSpPr>
        <p:spPr bwMode="auto">
          <a:xfrm>
            <a:off x="6227763" y="1939925"/>
            <a:ext cx="81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Write</a:t>
            </a:r>
          </a:p>
        </p:txBody>
      </p:sp>
      <p:grpSp>
        <p:nvGrpSpPr>
          <p:cNvPr id="15375" name="Group 10"/>
          <p:cNvGrpSpPr>
            <a:grpSpLocks/>
          </p:cNvGrpSpPr>
          <p:nvPr/>
        </p:nvGrpSpPr>
        <p:grpSpPr bwMode="auto">
          <a:xfrm>
            <a:off x="5181600" y="2346325"/>
            <a:ext cx="2386013" cy="701675"/>
            <a:chOff x="2400" y="1248"/>
            <a:chExt cx="1056" cy="624"/>
          </a:xfrm>
        </p:grpSpPr>
        <p:sp>
          <p:nvSpPr>
            <p:cNvPr id="2325515" name="Line 11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5516" name="Line 12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376" name="Text Box 13"/>
          <p:cNvSpPr txBox="1">
            <a:spLocks noChangeArrowheads="1"/>
          </p:cNvSpPr>
          <p:nvPr/>
        </p:nvSpPr>
        <p:spPr bwMode="auto">
          <a:xfrm>
            <a:off x="7010400" y="3124200"/>
            <a:ext cx="10779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100">
                <a:ea typeface="PMingLiU" pitchFamily="18" charset="-120"/>
              </a:rPr>
              <a:t>L1  Write Miss</a:t>
            </a:r>
          </a:p>
          <a:p>
            <a:pPr algn="l"/>
            <a:endParaRPr lang="en-US" altLang="zh-TW" sz="1100">
              <a:ea typeface="PMingLiU" pitchFamily="18" charset="-120"/>
            </a:endParaRPr>
          </a:p>
        </p:txBody>
      </p:sp>
      <p:sp>
        <p:nvSpPr>
          <p:cNvPr id="15377" name="Text Box 14"/>
          <p:cNvSpPr txBox="1">
            <a:spLocks noChangeArrowheads="1"/>
          </p:cNvSpPr>
          <p:nvPr/>
        </p:nvSpPr>
        <p:spPr bwMode="auto">
          <a:xfrm>
            <a:off x="4495800" y="3124200"/>
            <a:ext cx="1981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100">
                <a:ea typeface="PMingLiU" pitchFamily="18" charset="-120"/>
              </a:rPr>
              <a:t> L1 Write Hit: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% write x  H1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Access Time = 1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Stalls = 0</a:t>
            </a:r>
          </a:p>
        </p:txBody>
      </p:sp>
      <p:grpSp>
        <p:nvGrpSpPr>
          <p:cNvPr id="15378" name="Group 15"/>
          <p:cNvGrpSpPr>
            <a:grpSpLocks/>
          </p:cNvGrpSpPr>
          <p:nvPr/>
        </p:nvGrpSpPr>
        <p:grpSpPr bwMode="auto">
          <a:xfrm>
            <a:off x="762000" y="2270125"/>
            <a:ext cx="2386013" cy="701675"/>
            <a:chOff x="2400" y="1248"/>
            <a:chExt cx="1056" cy="624"/>
          </a:xfrm>
        </p:grpSpPr>
        <p:sp>
          <p:nvSpPr>
            <p:cNvPr id="2325520" name="Line 16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5521" name="Line 17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533400" y="2952750"/>
            <a:ext cx="2527300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100">
                <a:ea typeface="PMingLiU" pitchFamily="18" charset="-120"/>
              </a:rPr>
              <a:t>L1  Hit: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% read x H1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Access Time = 1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Stalls = 0</a:t>
            </a:r>
          </a:p>
          <a:p>
            <a:pPr algn="l"/>
            <a:endParaRPr lang="en-US" altLang="zh-TW" sz="1100">
              <a:ea typeface="PMingLiU" pitchFamily="18" charset="-120"/>
            </a:endParaRPr>
          </a:p>
          <a:p>
            <a:pPr algn="l"/>
            <a:endParaRPr lang="en-US" altLang="zh-TW" sz="1600">
              <a:ea typeface="PMingLiU" pitchFamily="18" charset="-120"/>
            </a:endParaRP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2590800" y="3000375"/>
            <a:ext cx="1041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100">
                <a:ea typeface="PMingLiU" pitchFamily="18" charset="-120"/>
              </a:rPr>
              <a:t>L1  Read Miss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533400" y="5334000"/>
            <a:ext cx="8001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Stall Cycles Per Memory Access =        (1-H1)  x  ( M x  % clean   +  2M  x   % dirty )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AMAT =   1 + Stall Cycles Per Memory Access </a:t>
            </a:r>
          </a:p>
        </p:txBody>
      </p:sp>
      <p:grpSp>
        <p:nvGrpSpPr>
          <p:cNvPr id="15382" name="Group 21"/>
          <p:cNvGrpSpPr>
            <a:grpSpLocks/>
          </p:cNvGrpSpPr>
          <p:nvPr/>
        </p:nvGrpSpPr>
        <p:grpSpPr bwMode="auto">
          <a:xfrm>
            <a:off x="1423988" y="3352800"/>
            <a:ext cx="2386012" cy="701675"/>
            <a:chOff x="2400" y="1248"/>
            <a:chExt cx="1056" cy="624"/>
          </a:xfrm>
        </p:grpSpPr>
        <p:sp>
          <p:nvSpPr>
            <p:cNvPr id="2325526" name="Line 22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5527" name="Line 23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383" name="Group 24"/>
          <p:cNvGrpSpPr>
            <a:grpSpLocks/>
          </p:cNvGrpSpPr>
          <p:nvPr/>
        </p:nvGrpSpPr>
        <p:grpSpPr bwMode="auto">
          <a:xfrm>
            <a:off x="6172200" y="3489325"/>
            <a:ext cx="2386013" cy="701675"/>
            <a:chOff x="2400" y="1248"/>
            <a:chExt cx="1056" cy="624"/>
          </a:xfrm>
        </p:grpSpPr>
        <p:sp>
          <p:nvSpPr>
            <p:cNvPr id="2325529" name="Line 25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25530" name="Line 26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384" name="Text Box 27"/>
          <p:cNvSpPr txBox="1">
            <a:spLocks noChangeArrowheads="1"/>
          </p:cNvSpPr>
          <p:nvPr/>
        </p:nvSpPr>
        <p:spPr bwMode="auto">
          <a:xfrm>
            <a:off x="609600" y="4114800"/>
            <a:ext cx="1981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100">
                <a:ea typeface="PMingLiU" pitchFamily="18" charset="-120"/>
              </a:rPr>
              <a:t> Clean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Access Time = M +1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Stall cycles =  M x (1-H1 ) x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                 % reads  x % clean </a:t>
            </a:r>
          </a:p>
        </p:txBody>
      </p:sp>
      <p:sp>
        <p:nvSpPr>
          <p:cNvPr id="15385" name="Text Box 28"/>
          <p:cNvSpPr txBox="1">
            <a:spLocks noChangeArrowheads="1"/>
          </p:cNvSpPr>
          <p:nvPr/>
        </p:nvSpPr>
        <p:spPr bwMode="auto">
          <a:xfrm>
            <a:off x="2819400" y="4171950"/>
            <a:ext cx="19812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100">
                <a:ea typeface="PMingLiU" pitchFamily="18" charset="-120"/>
              </a:rPr>
              <a:t> Dirty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Access Time =  2M +1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Stall cycles =  2M x (1-H1)  x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                  %read x % dirty</a:t>
            </a:r>
          </a:p>
          <a:p>
            <a:pPr algn="l"/>
            <a:endParaRPr lang="en-US" altLang="zh-TW" sz="1100">
              <a:ea typeface="PMingLiU" pitchFamily="18" charset="-120"/>
            </a:endParaRPr>
          </a:p>
        </p:txBody>
      </p:sp>
      <p:sp>
        <p:nvSpPr>
          <p:cNvPr id="15386" name="Text Box 29"/>
          <p:cNvSpPr txBox="1">
            <a:spLocks noChangeArrowheads="1"/>
          </p:cNvSpPr>
          <p:nvPr/>
        </p:nvSpPr>
        <p:spPr bwMode="auto">
          <a:xfrm>
            <a:off x="5029200" y="4267200"/>
            <a:ext cx="1981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100">
                <a:ea typeface="PMingLiU" pitchFamily="18" charset="-120"/>
              </a:rPr>
              <a:t> Clean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Access Time = M +1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Stall cycles =  M x (1 -H1)  x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                 % write  x % clean </a:t>
            </a:r>
          </a:p>
        </p:txBody>
      </p:sp>
      <p:sp>
        <p:nvSpPr>
          <p:cNvPr id="15387" name="Text Box 30"/>
          <p:cNvSpPr txBox="1">
            <a:spLocks noChangeArrowheads="1"/>
          </p:cNvSpPr>
          <p:nvPr/>
        </p:nvSpPr>
        <p:spPr bwMode="auto">
          <a:xfrm>
            <a:off x="7010400" y="4324350"/>
            <a:ext cx="19812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100">
                <a:ea typeface="PMingLiU" pitchFamily="18" charset="-120"/>
              </a:rPr>
              <a:t> Dirty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Access Time =  2M +1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Stall cycles =  2M x (1-H1)  x</a:t>
            </a:r>
          </a:p>
          <a:p>
            <a:pPr algn="l"/>
            <a:r>
              <a:rPr lang="en-US" altLang="zh-TW" sz="1100">
                <a:ea typeface="PMingLiU" pitchFamily="18" charset="-120"/>
              </a:rPr>
              <a:t>                  %write x % dirty</a:t>
            </a:r>
          </a:p>
          <a:p>
            <a:pPr algn="l"/>
            <a:endParaRPr lang="en-US" altLang="zh-TW" sz="110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09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10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10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" dur="1000"/>
                                        <p:tgtEl>
                                          <p:spTgt spid="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1000"/>
                                        <p:tgtEl>
                                          <p:spTgt spid="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1000"/>
                                        <p:tgtEl>
                                          <p:spTgt spid="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96" grpId="0" animBg="1"/>
      <p:bldP spid="62497" grpId="0" animBg="1"/>
      <p:bldP spid="62498" grpId="0" animBg="1"/>
      <p:bldP spid="62500" grpId="0" animBg="1"/>
      <p:bldP spid="62501" grpId="0" animBg="1"/>
      <p:bldP spid="6250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7F9D4A9-BDFF-41A7-9BAF-90DD518D12DE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76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6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1"/>
            <a:ext cx="7772400" cy="560388"/>
          </a:xfrm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Write </a:t>
            </a:r>
            <a:r>
              <a:rPr lang="en-US" altLang="zh-TW" sz="3200" dirty="0" smtClean="0">
                <a:solidFill>
                  <a:srgbClr val="002060"/>
                </a:solidFill>
                <a:latin typeface="Monotype Corsiva" pitchFamily="66" charset="0"/>
                <a:ea typeface="PMingLiU" pitchFamily="18" charset="-120"/>
              </a:rPr>
              <a:t>Through</a:t>
            </a:r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 Cache Performance Example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547100" cy="49530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r>
              <a:rPr lang="en-US" altLang="zh-TW" sz="2200" smtClean="0">
                <a:ea typeface="PMingLiU" pitchFamily="18" charset="-120"/>
              </a:rPr>
              <a:t>A CPU with  CPI</a:t>
            </a:r>
            <a:r>
              <a:rPr lang="en-US" altLang="zh-TW" sz="2200" baseline="-25000" smtClean="0">
                <a:ea typeface="PMingLiU" pitchFamily="18" charset="-120"/>
              </a:rPr>
              <a:t>execution</a:t>
            </a:r>
            <a:r>
              <a:rPr lang="en-US" altLang="zh-TW" sz="2200" smtClean="0">
                <a:ea typeface="PMingLiU" pitchFamily="18" charset="-120"/>
              </a:rPr>
              <a:t> =  1.1 uses a unified L1 Write Through, No Write Allocate and no write buffer.</a:t>
            </a:r>
          </a:p>
          <a:p>
            <a:r>
              <a:rPr lang="en-US" altLang="zh-TW" sz="2200" smtClean="0">
                <a:ea typeface="PMingLiU" pitchFamily="18" charset="-120"/>
              </a:rPr>
              <a:t>Instruction mix:   50% arith/logic,  15% load, 15% store, 20% control</a:t>
            </a:r>
          </a:p>
          <a:p>
            <a:r>
              <a:rPr lang="en-US" altLang="zh-TW" sz="2200" smtClean="0">
                <a:ea typeface="PMingLiU" pitchFamily="18" charset="-120"/>
              </a:rPr>
              <a:t>Assume a cache miss rate of 1.5% and a miss penalty of 50 cycles.</a:t>
            </a:r>
          </a:p>
          <a:p>
            <a:pPr>
              <a:buFontTx/>
              <a:buNone/>
            </a:pPr>
            <a:r>
              <a:rPr lang="en-US" altLang="zh-TW" sz="2500" smtClean="0">
                <a:ea typeface="PMingLiU" pitchFamily="18" charset="-120"/>
              </a:rPr>
              <a:t>              </a:t>
            </a:r>
            <a:r>
              <a:rPr lang="en-US" altLang="zh-TW" sz="2200" smtClean="0">
                <a:ea typeface="PMingLiU" pitchFamily="18" charset="-120"/>
              </a:rPr>
              <a:t>CPI =    CPI</a:t>
            </a:r>
            <a:r>
              <a:rPr lang="en-US" altLang="zh-TW" sz="2200" baseline="-25000" smtClean="0">
                <a:ea typeface="PMingLiU" pitchFamily="18" charset="-120"/>
              </a:rPr>
              <a:t>execution</a:t>
            </a:r>
            <a:r>
              <a:rPr lang="en-US" altLang="zh-TW" sz="2200" smtClean="0">
                <a:ea typeface="PMingLiU" pitchFamily="18" charset="-120"/>
              </a:rPr>
              <a:t>   +    MEM stalls per instruction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MEM Stalls per instruction =  MEM accesses per instruction  x  Stalls per access</a:t>
            </a:r>
          </a:p>
          <a:p>
            <a:pPr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MEM accesses per instruction =  1  +   .3   =  1.3</a:t>
            </a:r>
          </a:p>
          <a:p>
            <a:pPr>
              <a:buFontTx/>
              <a:buNone/>
            </a:pPr>
            <a:r>
              <a:rPr lang="en-US" altLang="zh-TW" sz="2500" smtClean="0">
                <a:ea typeface="PMingLiU" pitchFamily="18" charset="-120"/>
              </a:rPr>
              <a:t>           </a:t>
            </a:r>
            <a:r>
              <a:rPr lang="en-US" altLang="zh-TW" sz="1800" smtClean="0">
                <a:ea typeface="PMingLiU" pitchFamily="18" charset="-120"/>
              </a:rPr>
              <a:t>Stalls per access =   </a:t>
            </a:r>
            <a:r>
              <a:rPr lang="en-US" altLang="zh-TW" sz="1600" smtClean="0">
                <a:ea typeface="PMingLiU" pitchFamily="18" charset="-120"/>
              </a:rPr>
              <a:t>% reads x miss rate  x Miss penalty +  % write   x Miss penalty</a:t>
            </a:r>
          </a:p>
          <a:p>
            <a:pPr>
              <a:buFontTx/>
              <a:buNone/>
            </a:pPr>
            <a:r>
              <a:rPr lang="en-US" altLang="zh-TW" sz="1600" smtClean="0">
                <a:ea typeface="PMingLiU" pitchFamily="18" charset="-120"/>
              </a:rPr>
              <a:t>                         % reads  =   1.15/1.3  =    88.5%         %  writes  =   .15/1.3 =   11.5%</a:t>
            </a:r>
          </a:p>
          <a:p>
            <a:pPr>
              <a:buFontTx/>
              <a:buNone/>
            </a:pPr>
            <a:r>
              <a:rPr lang="en-US" altLang="zh-TW" sz="1600" smtClean="0">
                <a:ea typeface="PMingLiU" pitchFamily="18" charset="-120"/>
              </a:rPr>
              <a:t>		Stalls per access  =  50  x  (88.5%  x  1.5%  +  11.5%)  =  6.4 cycles</a:t>
            </a:r>
          </a:p>
          <a:p>
            <a:pPr>
              <a:buFontTx/>
              <a:buNone/>
            </a:pPr>
            <a:r>
              <a:rPr lang="en-US" altLang="zh-TW" sz="1600" smtClean="0">
                <a:ea typeface="PMingLiU" pitchFamily="18" charset="-120"/>
              </a:rPr>
              <a:t>        	Mem Stalls per instruction  =   1.3   x   6.4  =   8.33 cycles</a:t>
            </a:r>
          </a:p>
          <a:p>
            <a:pPr>
              <a:buFontTx/>
              <a:buNone/>
            </a:pPr>
            <a:r>
              <a:rPr lang="en-US" altLang="zh-TW" sz="1600" smtClean="0">
                <a:ea typeface="PMingLiU" pitchFamily="18" charset="-120"/>
              </a:rPr>
              <a:t>        	AMAT  =  1  +  6.4 =   7.4 cycles</a:t>
            </a:r>
            <a:endParaRPr lang="en-US" altLang="zh-TW" sz="2500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1600" smtClean="0">
                <a:ea typeface="PMingLiU" pitchFamily="18" charset="-120"/>
              </a:rPr>
              <a:t>       	CPI =  1.1  + 8.33 =   9.43</a:t>
            </a:r>
          </a:p>
          <a:p>
            <a:pPr>
              <a:buFontTx/>
              <a:buNone/>
            </a:pPr>
            <a:endParaRPr lang="en-US" altLang="zh-TW" sz="900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The ideal memory CPU with no misses is  9.43/1.1 =  8.57 times faster </a:t>
            </a:r>
          </a:p>
          <a:p>
            <a:endParaRPr lang="en-US" altLang="zh-TW" sz="200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2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8A5EFF1-3B6D-46AA-B996-0DF154BDCF41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77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7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1"/>
            <a:ext cx="7772400" cy="560388"/>
          </a:xfrm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Write Back Cache Performance Example</a:t>
            </a:r>
            <a:endParaRPr lang="en-US" altLang="zh-TW" sz="28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9900" y="914400"/>
            <a:ext cx="8458200" cy="49530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r>
              <a:rPr lang="en-US" altLang="zh-TW" sz="2200" smtClean="0">
                <a:ea typeface="PMingLiU" pitchFamily="18" charset="-120"/>
              </a:rPr>
              <a:t>A CPU with  CPI</a:t>
            </a:r>
            <a:r>
              <a:rPr lang="en-US" altLang="zh-TW" sz="2200" baseline="-25000" smtClean="0">
                <a:ea typeface="PMingLiU" pitchFamily="18" charset="-120"/>
              </a:rPr>
              <a:t>execution</a:t>
            </a:r>
            <a:r>
              <a:rPr lang="en-US" altLang="zh-TW" sz="2200" smtClean="0">
                <a:ea typeface="PMingLiU" pitchFamily="18" charset="-120"/>
              </a:rPr>
              <a:t> =  1.1 uses a unified L1 with write back , write allocate, and the probability a cache block is dirty = 10% </a:t>
            </a:r>
          </a:p>
          <a:p>
            <a:r>
              <a:rPr lang="en-US" altLang="zh-TW" sz="2200" smtClean="0">
                <a:ea typeface="PMingLiU" pitchFamily="18" charset="-120"/>
              </a:rPr>
              <a:t>Instruction mix:   50% arith/logic,  15% load, 15% store, 20% control</a:t>
            </a:r>
          </a:p>
          <a:p>
            <a:r>
              <a:rPr lang="en-US" altLang="zh-TW" sz="2200" smtClean="0">
                <a:ea typeface="PMingLiU" pitchFamily="18" charset="-120"/>
              </a:rPr>
              <a:t>Assume a cache miss rate of 1.5% and a miss penalty of 50 cycles.</a:t>
            </a:r>
          </a:p>
          <a:p>
            <a:pPr>
              <a:buFontTx/>
              <a:buNone/>
            </a:pPr>
            <a:r>
              <a:rPr lang="en-US" altLang="zh-TW" sz="2500" smtClean="0">
                <a:ea typeface="PMingLiU" pitchFamily="18" charset="-120"/>
              </a:rPr>
              <a:t>              </a:t>
            </a:r>
            <a:r>
              <a:rPr lang="en-US" altLang="zh-TW" sz="2000" smtClean="0">
                <a:ea typeface="PMingLiU" pitchFamily="18" charset="-120"/>
              </a:rPr>
              <a:t>CPI =   CPI</a:t>
            </a:r>
            <a:r>
              <a:rPr lang="en-US" altLang="zh-TW" sz="2000" baseline="-25000" smtClean="0">
                <a:ea typeface="PMingLiU" pitchFamily="18" charset="-120"/>
              </a:rPr>
              <a:t>execution</a:t>
            </a:r>
            <a:r>
              <a:rPr lang="en-US" altLang="zh-TW" sz="2000" smtClean="0">
                <a:ea typeface="PMingLiU" pitchFamily="18" charset="-120"/>
              </a:rPr>
              <a:t>  +   mem stalls per instruction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MEM Stalls per instruction =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		 MEM accesses per instruction  x  Stalls per access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MEM accesses per instruction =  1  +   .3   =  1.3</a:t>
            </a:r>
          </a:p>
          <a:p>
            <a:pPr>
              <a:buFontTx/>
              <a:buNone/>
            </a:pPr>
            <a:r>
              <a:rPr lang="en-US" altLang="zh-TW" sz="2500" smtClean="0">
                <a:ea typeface="PMingLiU" pitchFamily="18" charset="-120"/>
              </a:rPr>
              <a:t>  Stalls per access =   </a:t>
            </a:r>
            <a:r>
              <a:rPr lang="en-US" altLang="zh-TW" sz="1800" smtClean="0">
                <a:ea typeface="PMingLiU" pitchFamily="18" charset="-120"/>
              </a:rPr>
              <a:t>(1-H1)  x  ( M x  % clean   +  2M  x   % dirty )</a:t>
            </a:r>
            <a:endParaRPr lang="en-US" altLang="zh-TW" sz="2500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500" smtClean="0">
                <a:ea typeface="PMingLiU" pitchFamily="18" charset="-120"/>
              </a:rPr>
              <a:t>           	</a:t>
            </a:r>
            <a:r>
              <a:rPr lang="en-US" altLang="zh-TW" sz="1600" smtClean="0">
                <a:ea typeface="PMingLiU" pitchFamily="18" charset="-120"/>
              </a:rPr>
              <a:t>Stalls per access  = 1.5%   x  (50   x  90%  +    100 x 10%)  =  .825  cycles</a:t>
            </a:r>
          </a:p>
          <a:p>
            <a:pPr>
              <a:buFontTx/>
              <a:buNone/>
            </a:pPr>
            <a:r>
              <a:rPr lang="en-US" altLang="zh-TW" sz="1600" smtClean="0">
                <a:ea typeface="PMingLiU" pitchFamily="18" charset="-120"/>
              </a:rPr>
              <a:t>            	Mem Stalls per instruction  =   1.3   x   .825  =   1.07 cycles</a:t>
            </a:r>
          </a:p>
          <a:p>
            <a:pPr>
              <a:buFontTx/>
              <a:buNone/>
            </a:pPr>
            <a:r>
              <a:rPr lang="en-US" altLang="zh-TW" sz="1600" smtClean="0">
                <a:ea typeface="PMingLiU" pitchFamily="18" charset="-120"/>
              </a:rPr>
              <a:t>          	 AMAT  =  1  +  .825 =   1.825  cycles</a:t>
            </a:r>
            <a:endParaRPr lang="en-US" altLang="zh-TW" sz="2500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1600" smtClean="0">
                <a:ea typeface="PMingLiU" pitchFamily="18" charset="-120"/>
              </a:rPr>
              <a:t>           	 CPI =  1.1  + 1.07  =   2.17</a:t>
            </a:r>
          </a:p>
          <a:p>
            <a:pPr>
              <a:buFontTx/>
              <a:buNone/>
            </a:pPr>
            <a:endParaRPr lang="en-US" altLang="zh-TW" sz="900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The ideal CPU with no misses is  2.17/1.1 =  1.97  times faster </a:t>
            </a:r>
          </a:p>
          <a:p>
            <a:endParaRPr lang="en-US" altLang="zh-TW" sz="200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8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16FDFEBD-916C-4406-9715-ADC6BC0863C5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78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8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9100" y="0"/>
            <a:ext cx="8458200" cy="600075"/>
          </a:xfrm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en-US" altLang="zh-TW" sz="29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Impact of Cache Organization:  </a:t>
            </a:r>
            <a:r>
              <a:rPr lang="en-US" altLang="zh-TW" sz="29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An Example</a:t>
            </a:r>
            <a:endParaRPr lang="en-US" altLang="zh-TW" sz="24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591550" cy="53467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zh-TW" sz="2600" u="sng" smtClean="0">
                <a:ea typeface="PMingLiU" pitchFamily="18" charset="-120"/>
              </a:rPr>
              <a:t>Given</a:t>
            </a:r>
            <a:r>
              <a:rPr lang="en-US" altLang="zh-TW" sz="2600" smtClean="0">
                <a:ea typeface="PMingLiU" pitchFamily="18" charset="-12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TW" sz="2000" smtClean="0">
                <a:ea typeface="PMingLiU" pitchFamily="18" charset="-120"/>
              </a:rPr>
              <a:t>A  CPI with ideal memory = 2.0         	Clock cycle = 2 ns</a:t>
            </a:r>
          </a:p>
          <a:p>
            <a:pPr>
              <a:spcBef>
                <a:spcPct val="50000"/>
              </a:spcBef>
            </a:pPr>
            <a:r>
              <a:rPr lang="en-US" altLang="zh-TW" sz="2000" smtClean="0">
                <a:ea typeface="PMingLiU" pitchFamily="18" charset="-120"/>
              </a:rPr>
              <a:t>1.3 memory references/instruction     	Cache size  =  64 KB with </a:t>
            </a:r>
          </a:p>
          <a:p>
            <a:pPr>
              <a:spcBef>
                <a:spcPct val="50000"/>
              </a:spcBef>
            </a:pPr>
            <a:r>
              <a:rPr lang="en-US" altLang="zh-TW" sz="2000" smtClean="0">
                <a:ea typeface="PMingLiU" pitchFamily="18" charset="-120"/>
              </a:rPr>
              <a:t>Cache miss penalty = 70 ns,  no stall on a cache hit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zh-TW" sz="2000" smtClean="0">
              <a:ea typeface="PMingLiU" pitchFamily="18" charset="-12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Compare two caches</a:t>
            </a:r>
          </a:p>
          <a:p>
            <a:pPr>
              <a:spcBef>
                <a:spcPct val="50000"/>
              </a:spcBef>
            </a:pPr>
            <a:r>
              <a:rPr lang="en-US" altLang="zh-TW" sz="2000" smtClean="0">
                <a:ea typeface="PMingLiU" pitchFamily="18" charset="-120"/>
              </a:rPr>
              <a:t>One cache is direct mapped with miss rate  =  1.4%</a:t>
            </a:r>
          </a:p>
          <a:p>
            <a:pPr>
              <a:spcBef>
                <a:spcPct val="50000"/>
              </a:spcBef>
            </a:pPr>
            <a:r>
              <a:rPr lang="en-US" altLang="zh-TW" sz="2000" smtClean="0">
                <a:ea typeface="PMingLiU" pitchFamily="18" charset="-120"/>
              </a:rPr>
              <a:t>The other cache is two-way set-associative, where:  </a:t>
            </a:r>
          </a:p>
          <a:p>
            <a:pPr lvl="1">
              <a:spcBef>
                <a:spcPct val="50000"/>
              </a:spcBef>
            </a:pPr>
            <a:r>
              <a:rPr lang="en-US" altLang="zh-TW" sz="2000" b="1" smtClean="0">
                <a:ea typeface="PMingLiU" pitchFamily="18" charset="-120"/>
              </a:rPr>
              <a:t>CPU clock cycle time increases 1.1 times to account for the cache selection multiplexor  </a:t>
            </a:r>
          </a:p>
          <a:p>
            <a:pPr lvl="1">
              <a:spcBef>
                <a:spcPct val="50000"/>
              </a:spcBef>
            </a:pPr>
            <a:r>
              <a:rPr lang="en-US" altLang="zh-TW" sz="2000" b="1" smtClean="0">
                <a:ea typeface="PMingLiU" pitchFamily="18" charset="-120"/>
              </a:rPr>
              <a:t>Miss rate  =  1.0%</a:t>
            </a:r>
          </a:p>
          <a:p>
            <a:pPr lvl="1">
              <a:buFontTx/>
              <a:buNone/>
            </a:pPr>
            <a:endParaRPr lang="en-US" altLang="zh-TW" sz="2000" b="1" smtClean="0">
              <a:ea typeface="PMingLiU" pitchFamily="18" charset="-120"/>
            </a:endParaRPr>
          </a:p>
          <a:p>
            <a:pPr>
              <a:buFontTx/>
              <a:buNone/>
            </a:pPr>
            <a:endParaRPr lang="en-US" altLang="zh-TW" sz="1600" smtClean="0">
              <a:solidFill>
                <a:schemeClr val="hlink"/>
              </a:solidFill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8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81877C4-8BF0-4375-BED8-9E552EBA0A97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79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38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9100" y="219075"/>
            <a:ext cx="8458200" cy="381000"/>
          </a:xfrm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altLang="zh-TW" sz="280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Impact of Cache Organization:  </a:t>
            </a:r>
            <a:r>
              <a:rPr lang="en-US" altLang="zh-TW" sz="2800" i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An Example</a:t>
            </a:r>
            <a:endParaRPr lang="en-US" altLang="zh-TW" sz="240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591550" cy="5346700"/>
          </a:xfrm>
          <a:noFill/>
        </p:spPr>
        <p:txBody>
          <a:bodyPr lIns="92075" tIns="46038" rIns="92075" bIns="46038"/>
          <a:lstStyle/>
          <a:p>
            <a:pPr lvl="1">
              <a:buFontTx/>
              <a:buNone/>
            </a:pPr>
            <a:endParaRPr lang="en-US" altLang="zh-TW" sz="500" b="1" smtClean="0">
              <a:ea typeface="PMingLiU" pitchFamily="18" charset="-12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000" smtClean="0">
                <a:solidFill>
                  <a:srgbClr val="0000CC"/>
                </a:solidFill>
                <a:ea typeface="PMingLiU" pitchFamily="18" charset="-120"/>
              </a:rPr>
              <a:t>     Average memory access time =  Hit time  +  Miss rate  x Miss  penalty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 Average memory access time </a:t>
            </a:r>
            <a:r>
              <a:rPr lang="en-US" altLang="zh-TW" sz="2000" baseline="-25000" smtClean="0">
                <a:ea typeface="PMingLiU" pitchFamily="18" charset="-120"/>
              </a:rPr>
              <a:t>1-way</a:t>
            </a:r>
            <a:r>
              <a:rPr lang="en-US" altLang="zh-TW" sz="2000" smtClean="0">
                <a:ea typeface="PMingLiU" pitchFamily="18" charset="-120"/>
              </a:rPr>
              <a:t> =  2.0 + (.014 x 70) = 2.98  ns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 Average memory access time </a:t>
            </a:r>
            <a:r>
              <a:rPr lang="en-US" altLang="zh-TW" sz="2000" baseline="-25000" smtClean="0">
                <a:ea typeface="PMingLiU" pitchFamily="18" charset="-120"/>
              </a:rPr>
              <a:t>2-way</a:t>
            </a:r>
            <a:r>
              <a:rPr lang="en-US" altLang="zh-TW" sz="2000" smtClean="0">
                <a:ea typeface="PMingLiU" pitchFamily="18" charset="-120"/>
              </a:rPr>
              <a:t> =  2.0 x 1.1 + (.010 x 70) = 2.90 ns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000" smtClean="0">
                <a:solidFill>
                  <a:schemeClr val="hlink"/>
                </a:solidFill>
                <a:ea typeface="PMingLiU" pitchFamily="18" charset="-120"/>
              </a:rPr>
              <a:t>    </a:t>
            </a:r>
            <a:r>
              <a:rPr lang="en-US" altLang="zh-TW" sz="2000" smtClean="0">
                <a:solidFill>
                  <a:srgbClr val="0000CC"/>
                </a:solidFill>
                <a:ea typeface="PMingLiU" pitchFamily="18" charset="-120"/>
              </a:rPr>
              <a:t>CPU time = IC x [CPI </a:t>
            </a:r>
            <a:r>
              <a:rPr lang="en-US" altLang="zh-TW" sz="2000" baseline="-25000" smtClean="0">
                <a:solidFill>
                  <a:srgbClr val="0000CC"/>
                </a:solidFill>
                <a:ea typeface="PMingLiU" pitchFamily="18" charset="-120"/>
              </a:rPr>
              <a:t>execution </a:t>
            </a:r>
            <a:r>
              <a:rPr lang="en-US" altLang="zh-TW" sz="2000" smtClean="0">
                <a:solidFill>
                  <a:srgbClr val="0000CC"/>
                </a:solidFill>
                <a:ea typeface="PMingLiU" pitchFamily="18" charset="-120"/>
              </a:rPr>
              <a:t>+  Memory accesses/instruction x Miss rate 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000" smtClean="0">
                <a:solidFill>
                  <a:srgbClr val="0000CC"/>
                </a:solidFill>
                <a:ea typeface="PMingLiU" pitchFamily="18" charset="-120"/>
              </a:rPr>
              <a:t>                                      Miss penalty ] x Clock cycle time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CPUtime </a:t>
            </a:r>
            <a:r>
              <a:rPr lang="en-US" altLang="zh-TW" sz="2000" baseline="-25000" smtClean="0">
                <a:ea typeface="PMingLiU" pitchFamily="18" charset="-120"/>
              </a:rPr>
              <a:t>1-way</a:t>
            </a:r>
            <a:r>
              <a:rPr lang="en-US" altLang="zh-TW" sz="2000" smtClean="0">
                <a:ea typeface="PMingLiU" pitchFamily="18" charset="-120"/>
              </a:rPr>
              <a:t> = IC x (2.0  x  2 + (1.3 x .014 x 70)  =  5.27 x  IC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CPUtime </a:t>
            </a:r>
            <a:r>
              <a:rPr lang="en-US" altLang="zh-TW" sz="2000" baseline="-25000" smtClean="0">
                <a:ea typeface="PMingLiU" pitchFamily="18" charset="-120"/>
              </a:rPr>
              <a:t>2-way</a:t>
            </a:r>
            <a:r>
              <a:rPr lang="en-US" altLang="zh-TW" sz="2000" smtClean="0">
                <a:ea typeface="PMingLiU" pitchFamily="18" charset="-120"/>
              </a:rPr>
              <a:t> = IC x (2.0  x  2 x  1.10  + (1.3 x 0.01  x 70)) = 5.31 x IC</a:t>
            </a:r>
          </a:p>
          <a:p>
            <a:pPr>
              <a:spcBef>
                <a:spcPct val="50000"/>
              </a:spcBef>
            </a:pPr>
            <a:r>
              <a:rPr lang="en-US" altLang="zh-TW" sz="2000" i="1" smtClean="0">
                <a:ea typeface="PMingLiU" pitchFamily="18" charset="-120"/>
              </a:rPr>
              <a:t> In this example, 1-way cache offers slightly better performance with less complex hardware.</a:t>
            </a:r>
            <a:endParaRPr lang="en-US" altLang="zh-TW" sz="2000" smtClean="0">
              <a:solidFill>
                <a:schemeClr val="hlink"/>
              </a:solidFill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16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4B68B-40F0-4537-A24E-B6F97723B341}" type="slidenum">
              <a:rPr lang="en-US"/>
              <a:pPr/>
              <a:t>8</a:t>
            </a:fld>
            <a:endParaRPr lang="en-US"/>
          </a:p>
        </p:txBody>
      </p:sp>
      <p:sp>
        <p:nvSpPr>
          <p:cNvPr id="238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CC0000"/>
                </a:solidFill>
              </a:rPr>
              <a:t>Types of Caches: Organization</a:t>
            </a:r>
          </a:p>
        </p:txBody>
      </p:sp>
      <p:graphicFrame>
        <p:nvGraphicFramePr>
          <p:cNvPr id="2383898" name="Group 26"/>
          <p:cNvGraphicFramePr>
            <a:graphicFrameLocks noGrp="1"/>
          </p:cNvGraphicFramePr>
          <p:nvPr>
            <p:ph sz="half" idx="2"/>
          </p:nvPr>
        </p:nvGraphicFramePr>
        <p:xfrm>
          <a:off x="266700" y="1212850"/>
          <a:ext cx="8705850" cy="4922838"/>
        </p:xfrm>
        <a:graphic>
          <a:graphicData uri="http://schemas.openxmlformats.org/drawingml/2006/table">
            <a:tbl>
              <a:tblPr/>
              <a:tblGrid>
                <a:gridCol w="1879600"/>
                <a:gridCol w="3586163"/>
                <a:gridCol w="3240087"/>
              </a:tblGrid>
              <a:tr h="862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Type of cache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Mapping of data from memory to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Complexity of searching the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54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Direct mapped (DM)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memory value can be placed at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single corresponding location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in the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Easy search mechanism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8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Set-associative (SA)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memory value can be placed in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any of a set of locations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in the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Slightly more involved  search mechanism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Fully-associative (FA)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memory value can be placed in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any location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in the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Extensive hardware resources required to search (CAM)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83897" name="AutoShape 25"/>
          <p:cNvSpPr>
            <a:spLocks noChangeArrowheads="1"/>
          </p:cNvSpPr>
          <p:nvPr/>
        </p:nvSpPr>
        <p:spPr bwMode="auto">
          <a:xfrm>
            <a:off x="1828800" y="1905000"/>
            <a:ext cx="3889375" cy="1465263"/>
          </a:xfrm>
          <a:prstGeom prst="wedgeRoundRectCallout">
            <a:avLst>
              <a:gd name="adj1" fmla="val -52653"/>
              <a:gd name="adj2" fmla="val 9637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>
              <a:buFontTx/>
              <a:buChar char="•"/>
            </a:pPr>
            <a:r>
              <a:rPr lang="en-US" sz="20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DM and FA can be thought as special cases of SA </a:t>
            </a:r>
          </a:p>
          <a:p>
            <a:pPr lvl="1" algn="l" eaLnBrk="1" hangingPunct="1">
              <a:buFontTx/>
              <a:buChar char="•"/>
            </a:pPr>
            <a:r>
              <a:rPr lang="en-US" sz="2000">
                <a:effectLst/>
                <a:latin typeface="Arial" pitchFamily="34" charset="0"/>
                <a:ea typeface="PMingLiU" pitchFamily="18" charset="-120"/>
                <a:cs typeface="Arial" pitchFamily="34" charset="0"/>
              </a:rPr>
              <a:t>DM </a:t>
            </a:r>
            <a:r>
              <a:rPr lang="en-US" sz="2000">
                <a:effectLst/>
                <a:latin typeface="Arial" pitchFamily="34" charset="0"/>
                <a:ea typeface="PMingLiU" pitchFamily="18" charset="-120"/>
                <a:cs typeface="Arial" pitchFamily="34" charset="0"/>
                <a:sym typeface="Wingdings" pitchFamily="2" charset="2"/>
              </a:rPr>
              <a:t> 1-way SA</a:t>
            </a:r>
          </a:p>
          <a:p>
            <a:pPr lvl="1" algn="l" eaLnBrk="1" hangingPunct="1">
              <a:buFontTx/>
              <a:buChar char="•"/>
            </a:pPr>
            <a:r>
              <a:rPr lang="en-US" sz="2000">
                <a:effectLst/>
                <a:latin typeface="Arial" pitchFamily="34" charset="0"/>
                <a:ea typeface="PMingLiU" pitchFamily="18" charset="-120"/>
                <a:cs typeface="Arial" pitchFamily="34" charset="0"/>
                <a:sym typeface="Wingdings" pitchFamily="2" charset="2"/>
              </a:rPr>
              <a:t>FA  All-way SA</a:t>
            </a:r>
            <a:endParaRPr lang="en-US" sz="2000">
              <a:effectLst/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20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389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1308550-29C6-4320-A146-7E4AD96EE02E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80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29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697788" cy="650875"/>
          </a:xfrm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2 Levels of Cache:  L</a:t>
            </a:r>
            <a:r>
              <a:rPr lang="en-US" altLang="zh-TW" sz="3600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1</a:t>
            </a: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, L</a:t>
            </a:r>
            <a:r>
              <a:rPr lang="en-US" altLang="zh-TW" sz="3600" baseline="-25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2</a:t>
            </a:r>
            <a:endParaRPr lang="en-US" altLang="zh-TW" sz="36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889000" y="1646238"/>
            <a:ext cx="7856538" cy="3535362"/>
            <a:chOff x="560" y="1037"/>
            <a:chExt cx="4949" cy="2227"/>
          </a:xfrm>
        </p:grpSpPr>
        <p:grpSp>
          <p:nvGrpSpPr>
            <p:cNvPr id="20485" name="Group 4"/>
            <p:cNvGrpSpPr>
              <a:grpSpLocks/>
            </p:cNvGrpSpPr>
            <p:nvPr/>
          </p:nvGrpSpPr>
          <p:grpSpPr bwMode="auto">
            <a:xfrm>
              <a:off x="2200" y="1037"/>
              <a:ext cx="720" cy="336"/>
              <a:chOff x="2112" y="1104"/>
              <a:chExt cx="720" cy="336"/>
            </a:xfrm>
          </p:grpSpPr>
          <p:sp>
            <p:nvSpPr>
              <p:cNvPr id="20494" name="Text Box 5"/>
              <p:cNvSpPr txBox="1">
                <a:spLocks noChangeArrowheads="1"/>
              </p:cNvSpPr>
              <p:nvPr/>
            </p:nvSpPr>
            <p:spPr bwMode="auto">
              <a:xfrm>
                <a:off x="2208" y="1144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TW" sz="2000">
                    <a:ea typeface="PMingLiU" pitchFamily="18" charset="-120"/>
                  </a:rPr>
                  <a:t>CPU</a:t>
                </a:r>
              </a:p>
            </p:txBody>
          </p:sp>
          <p:sp>
            <p:nvSpPr>
              <p:cNvPr id="2329606" name="Rectangle 6"/>
              <p:cNvSpPr>
                <a:spLocks noChangeArrowheads="1"/>
              </p:cNvSpPr>
              <p:nvPr/>
            </p:nvSpPr>
            <p:spPr bwMode="auto">
              <a:xfrm>
                <a:off x="2112" y="1104"/>
                <a:ext cx="624" cy="3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</p:grpSp>
        <p:sp>
          <p:nvSpPr>
            <p:cNvPr id="20486" name="Rectangle 7"/>
            <p:cNvSpPr>
              <a:spLocks noChangeArrowheads="1"/>
            </p:cNvSpPr>
            <p:nvPr/>
          </p:nvSpPr>
          <p:spPr bwMode="auto">
            <a:xfrm>
              <a:off x="1808" y="1493"/>
              <a:ext cx="13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zh-TW" sz="2000">
                  <a:ea typeface="PMingLiU" pitchFamily="18" charset="-120"/>
                </a:rPr>
                <a:t>L</a:t>
              </a:r>
              <a:r>
                <a:rPr lang="en-US" altLang="zh-TW" sz="2000" baseline="-25000">
                  <a:ea typeface="PMingLiU" pitchFamily="18" charset="-120"/>
                </a:rPr>
                <a:t>1 </a:t>
              </a:r>
              <a:r>
                <a:rPr lang="en-US" altLang="zh-TW" sz="2000">
                  <a:ea typeface="PMingLiU" pitchFamily="18" charset="-120"/>
                </a:rPr>
                <a:t>Cache</a:t>
              </a:r>
            </a:p>
          </p:txBody>
        </p:sp>
        <p:sp>
          <p:nvSpPr>
            <p:cNvPr id="2329608" name="Rectangle 8"/>
            <p:cNvSpPr>
              <a:spLocks noChangeArrowheads="1"/>
            </p:cNvSpPr>
            <p:nvPr/>
          </p:nvSpPr>
          <p:spPr bwMode="auto">
            <a:xfrm>
              <a:off x="1488" y="1973"/>
              <a:ext cx="196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29609" name="Rectangle 9"/>
            <p:cNvSpPr>
              <a:spLocks noChangeArrowheads="1"/>
            </p:cNvSpPr>
            <p:nvPr/>
          </p:nvSpPr>
          <p:spPr bwMode="auto">
            <a:xfrm>
              <a:off x="560" y="2509"/>
              <a:ext cx="441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0489" name="Text Box 10"/>
            <p:cNvSpPr txBox="1">
              <a:spLocks noChangeArrowheads="1"/>
            </p:cNvSpPr>
            <p:nvPr/>
          </p:nvSpPr>
          <p:spPr bwMode="auto">
            <a:xfrm>
              <a:off x="2070" y="2022"/>
              <a:ext cx="7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2000">
                  <a:ea typeface="PMingLiU" pitchFamily="18" charset="-120"/>
                </a:rPr>
                <a:t>L</a:t>
              </a:r>
              <a:r>
                <a:rPr lang="en-US" altLang="zh-TW" sz="2000" baseline="-25000">
                  <a:ea typeface="PMingLiU" pitchFamily="18" charset="-120"/>
                </a:rPr>
                <a:t>2</a:t>
              </a:r>
              <a:r>
                <a:rPr lang="en-US" altLang="zh-TW" sz="2000">
                  <a:ea typeface="PMingLiU" pitchFamily="18" charset="-120"/>
                </a:rPr>
                <a:t> Cache</a:t>
              </a:r>
            </a:p>
          </p:txBody>
        </p:sp>
        <p:sp>
          <p:nvSpPr>
            <p:cNvPr id="20490" name="Text Box 11"/>
            <p:cNvSpPr txBox="1">
              <a:spLocks noChangeArrowheads="1"/>
            </p:cNvSpPr>
            <p:nvPr/>
          </p:nvSpPr>
          <p:spPr bwMode="auto">
            <a:xfrm>
              <a:off x="2086" y="2643"/>
              <a:ext cx="11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2000">
                  <a:ea typeface="PMingLiU" pitchFamily="18" charset="-120"/>
                </a:rPr>
                <a:t>Main Memory</a:t>
              </a:r>
            </a:p>
          </p:txBody>
        </p:sp>
        <p:sp>
          <p:nvSpPr>
            <p:cNvPr id="20491" name="Text Box 12"/>
            <p:cNvSpPr txBox="1">
              <a:spLocks noChangeArrowheads="1"/>
            </p:cNvSpPr>
            <p:nvPr/>
          </p:nvSpPr>
          <p:spPr bwMode="auto">
            <a:xfrm>
              <a:off x="3390" y="1460"/>
              <a:ext cx="201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600">
                  <a:ea typeface="PMingLiU" pitchFamily="18" charset="-120"/>
                </a:rPr>
                <a:t>Hit Rate= H</a:t>
              </a:r>
              <a:r>
                <a:rPr lang="en-US" altLang="zh-TW" sz="1600" baseline="-25000">
                  <a:ea typeface="PMingLiU" pitchFamily="18" charset="-120"/>
                </a:rPr>
                <a:t>1</a:t>
              </a:r>
              <a:r>
                <a:rPr lang="en-US" altLang="zh-TW" sz="1600">
                  <a:ea typeface="PMingLiU" pitchFamily="18" charset="-120"/>
                </a:rPr>
                <a:t>, Hit time = 1 cycle</a:t>
              </a:r>
            </a:p>
            <a:p>
              <a:pPr algn="l"/>
              <a:r>
                <a:rPr lang="en-US" altLang="zh-TW" sz="1600">
                  <a:ea typeface="PMingLiU" pitchFamily="18" charset="-120"/>
                </a:rPr>
                <a:t>                                           (No Stall)</a:t>
              </a:r>
              <a:endParaRPr lang="en-US" altLang="zh-TW" sz="2000">
                <a:ea typeface="PMingLiU" pitchFamily="18" charset="-120"/>
              </a:endParaRPr>
            </a:p>
          </p:txBody>
        </p:sp>
        <p:sp>
          <p:nvSpPr>
            <p:cNvPr id="20492" name="Text Box 13"/>
            <p:cNvSpPr txBox="1">
              <a:spLocks noChangeArrowheads="1"/>
            </p:cNvSpPr>
            <p:nvPr/>
          </p:nvSpPr>
          <p:spPr bwMode="auto">
            <a:xfrm>
              <a:off x="3486" y="2044"/>
              <a:ext cx="20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1600">
                  <a:ea typeface="PMingLiU" pitchFamily="18" charset="-120"/>
                </a:rPr>
                <a:t>Hit Rate= H</a:t>
              </a:r>
              <a:r>
                <a:rPr lang="en-US" altLang="zh-TW" sz="1600" baseline="-25000">
                  <a:ea typeface="PMingLiU" pitchFamily="18" charset="-120"/>
                </a:rPr>
                <a:t>2</a:t>
              </a:r>
              <a:r>
                <a:rPr lang="en-US" altLang="zh-TW" sz="1600">
                  <a:ea typeface="PMingLiU" pitchFamily="18" charset="-120"/>
                </a:rPr>
                <a:t>,  Hit time = T</a:t>
              </a:r>
              <a:r>
                <a:rPr lang="en-US" altLang="zh-TW" sz="1600" baseline="-25000">
                  <a:ea typeface="PMingLiU" pitchFamily="18" charset="-120"/>
                </a:rPr>
                <a:t>2 </a:t>
              </a:r>
              <a:r>
                <a:rPr lang="en-US" altLang="zh-TW" sz="1600">
                  <a:ea typeface="PMingLiU" pitchFamily="18" charset="-120"/>
                </a:rPr>
                <a:t> cycles</a:t>
              </a:r>
            </a:p>
          </p:txBody>
        </p:sp>
        <p:sp>
          <p:nvSpPr>
            <p:cNvPr id="20493" name="Text Box 14"/>
            <p:cNvSpPr txBox="1">
              <a:spLocks noChangeArrowheads="1"/>
            </p:cNvSpPr>
            <p:nvPr/>
          </p:nvSpPr>
          <p:spPr bwMode="auto">
            <a:xfrm>
              <a:off x="3214" y="3014"/>
              <a:ext cx="19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2000">
                  <a:ea typeface="PMingLiU" pitchFamily="18" charset="-120"/>
                </a:rPr>
                <a:t>Memory access penalty,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1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7DDFB75-397A-41E9-8CDB-6A95F9326FB9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81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30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697788" cy="5064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Miss Rates For Multi-Level Caches</a:t>
            </a:r>
            <a:endParaRPr lang="en-US" altLang="zh-TW" sz="36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4400"/>
            <a:ext cx="8610600" cy="5334000"/>
          </a:xfrm>
        </p:spPr>
        <p:txBody>
          <a:bodyPr/>
          <a:lstStyle/>
          <a:p>
            <a:r>
              <a:rPr lang="en-US" altLang="zh-TW" sz="2400" smtClean="0">
                <a:ea typeface="PMingLiU" pitchFamily="18" charset="-120"/>
              </a:rPr>
              <a:t>Local Miss Rate:    This rate is the number of misses in a cache level divided by the number of memory accesses to this level.  Local Hit Rate = 1 - Local Miss Rate</a:t>
            </a:r>
          </a:p>
          <a:p>
            <a:r>
              <a:rPr lang="en-US" altLang="zh-TW" sz="2400" smtClean="0">
                <a:ea typeface="PMingLiU" pitchFamily="18" charset="-120"/>
              </a:rPr>
              <a:t>Global Miss Rate:   The number of misses in a cache level divided by the total number of memory accesses generated by the CPU.</a:t>
            </a:r>
          </a:p>
          <a:p>
            <a:r>
              <a:rPr lang="en-US" altLang="zh-TW" sz="2400" smtClean="0">
                <a:ea typeface="PMingLiU" pitchFamily="18" charset="-120"/>
              </a:rPr>
              <a:t>Since level 1  receives all CPU memory accesses, for level 1:</a:t>
            </a:r>
          </a:p>
          <a:p>
            <a:pPr lvl="1"/>
            <a:r>
              <a:rPr lang="en-US" altLang="zh-TW" sz="2000" b="1" smtClean="0">
                <a:ea typeface="PMingLiU" pitchFamily="18" charset="-120"/>
              </a:rPr>
              <a:t>Local Miss Rate =  Global Miss Rate =  1 - H1</a:t>
            </a:r>
          </a:p>
          <a:p>
            <a:r>
              <a:rPr lang="en-US" altLang="zh-TW" sz="2400" smtClean="0">
                <a:ea typeface="PMingLiU" pitchFamily="18" charset="-120"/>
              </a:rPr>
              <a:t>For level 2 since it only receives those accesses missed in level 1:</a:t>
            </a:r>
            <a:r>
              <a:rPr lang="en-US" altLang="zh-TW" smtClean="0">
                <a:ea typeface="PMingLiU" pitchFamily="18" charset="-120"/>
              </a:rPr>
              <a:t>  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Local Miss Rate =  Miss rate</a:t>
            </a:r>
            <a:r>
              <a:rPr lang="en-US" altLang="zh-TW" baseline="-25000" smtClean="0">
                <a:ea typeface="PMingLiU" pitchFamily="18" charset="-120"/>
              </a:rPr>
              <a:t>L2</a:t>
            </a:r>
            <a:r>
              <a:rPr lang="en-US" altLang="zh-TW" smtClean="0">
                <a:ea typeface="PMingLiU" pitchFamily="18" charset="-120"/>
              </a:rPr>
              <a:t>= 1- H2</a:t>
            </a:r>
          </a:p>
          <a:p>
            <a:pPr lvl="1"/>
            <a:r>
              <a:rPr lang="en-US" altLang="zh-TW" smtClean="0">
                <a:ea typeface="PMingLiU" pitchFamily="18" charset="-120"/>
              </a:rPr>
              <a:t>Global Miss Rate = Miss rate</a:t>
            </a:r>
            <a:r>
              <a:rPr lang="en-US" altLang="zh-TW" baseline="-25000" smtClean="0">
                <a:ea typeface="PMingLiU" pitchFamily="18" charset="-120"/>
              </a:rPr>
              <a:t>L1 </a:t>
            </a:r>
            <a:r>
              <a:rPr lang="en-US" altLang="zh-TW" smtClean="0">
                <a:ea typeface="PMingLiU" pitchFamily="18" charset="-120"/>
              </a:rPr>
              <a:t> x Miss rate</a:t>
            </a:r>
            <a:r>
              <a:rPr lang="en-US" altLang="zh-TW" baseline="-25000" smtClean="0">
                <a:ea typeface="PMingLiU" pitchFamily="18" charset="-120"/>
              </a:rPr>
              <a:t>L2</a:t>
            </a:r>
          </a:p>
          <a:p>
            <a:pPr lvl="1">
              <a:buFontTx/>
              <a:buNone/>
            </a:pPr>
            <a:r>
              <a:rPr lang="en-US" altLang="zh-TW" baseline="-25000" smtClean="0">
                <a:ea typeface="PMingLiU" pitchFamily="18" charset="-120"/>
              </a:rPr>
              <a:t>                                                </a:t>
            </a:r>
            <a:r>
              <a:rPr lang="en-US" altLang="zh-TW" smtClean="0">
                <a:ea typeface="PMingLiU" pitchFamily="18" charset="-120"/>
              </a:rPr>
              <a:t>=  (1- H1) x (1 - H2)</a:t>
            </a:r>
          </a:p>
        </p:txBody>
      </p:sp>
    </p:spTree>
    <p:extLst>
      <p:ext uri="{BB962C8B-B14F-4D97-AF65-F5344CB8AC3E}">
        <p14:creationId xmlns:p14="http://schemas.microsoft.com/office/powerpoint/2010/main" val="25395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6" name="AutoShape 20"/>
          <p:cNvSpPr>
            <a:spLocks noChangeArrowheads="1"/>
          </p:cNvSpPr>
          <p:nvPr/>
        </p:nvSpPr>
        <p:spPr bwMode="auto">
          <a:xfrm>
            <a:off x="990600" y="2492375"/>
            <a:ext cx="22098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70678" name="AutoShape 22"/>
          <p:cNvSpPr>
            <a:spLocks noChangeArrowheads="1"/>
          </p:cNvSpPr>
          <p:nvPr/>
        </p:nvSpPr>
        <p:spPr bwMode="auto">
          <a:xfrm>
            <a:off x="2743200" y="3863975"/>
            <a:ext cx="22098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70679" name="AutoShape 23"/>
          <p:cNvSpPr>
            <a:spLocks noChangeArrowheads="1"/>
          </p:cNvSpPr>
          <p:nvPr/>
        </p:nvSpPr>
        <p:spPr bwMode="auto">
          <a:xfrm>
            <a:off x="6019800" y="3940175"/>
            <a:ext cx="23622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1960D0C-237F-4DD8-B93D-A5EF6B4B73D4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82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32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0"/>
            <a:ext cx="8001000" cy="838200"/>
          </a:xfrm>
        </p:spPr>
        <p:txBody>
          <a:bodyPr lIns="92075" tIns="46038" rIns="92075" bIns="46038"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2-Level Cache Performance </a:t>
            </a:r>
            <a:b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Memory Access Tree</a:t>
            </a:r>
            <a:endParaRPr lang="en-US" altLang="zh-TW" sz="4000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22535" name="Text Box 3"/>
          <p:cNvSpPr txBox="1">
            <a:spLocks noChangeArrowheads="1"/>
          </p:cNvSpPr>
          <p:nvPr/>
        </p:nvSpPr>
        <p:spPr bwMode="auto">
          <a:xfrm>
            <a:off x="2359025" y="1066800"/>
            <a:ext cx="2547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CPU Memory  Access</a:t>
            </a:r>
          </a:p>
        </p:txBody>
      </p:sp>
      <p:grpSp>
        <p:nvGrpSpPr>
          <p:cNvPr id="22536" name="Group 4"/>
          <p:cNvGrpSpPr>
            <a:grpSpLocks/>
          </p:cNvGrpSpPr>
          <p:nvPr/>
        </p:nvGrpSpPr>
        <p:grpSpPr bwMode="auto">
          <a:xfrm>
            <a:off x="2187575" y="1514475"/>
            <a:ext cx="2555875" cy="701675"/>
            <a:chOff x="2400" y="1248"/>
            <a:chExt cx="1056" cy="624"/>
          </a:xfrm>
        </p:grpSpPr>
        <p:sp>
          <p:nvSpPr>
            <p:cNvPr id="2332677" name="Line 5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32678" name="Line 6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537" name="Text Box 7"/>
          <p:cNvSpPr txBox="1">
            <a:spLocks noChangeArrowheads="1"/>
          </p:cNvSpPr>
          <p:nvPr/>
        </p:nvSpPr>
        <p:spPr bwMode="auto">
          <a:xfrm>
            <a:off x="4371975" y="2244725"/>
            <a:ext cx="1374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L1  Miss: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%  =  (1-H1)</a:t>
            </a:r>
            <a:endParaRPr lang="en-US" altLang="zh-TW" sz="1800">
              <a:ea typeface="PMingLiU" pitchFamily="18" charset="-120"/>
            </a:endParaRPr>
          </a:p>
        </p:txBody>
      </p:sp>
      <p:sp>
        <p:nvSpPr>
          <p:cNvPr id="22538" name="Text Box 8"/>
          <p:cNvSpPr txBox="1">
            <a:spLocks noChangeArrowheads="1"/>
          </p:cNvSpPr>
          <p:nvPr/>
        </p:nvSpPr>
        <p:spPr bwMode="auto">
          <a:xfrm>
            <a:off x="1389063" y="2197100"/>
            <a:ext cx="1981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L1  Hit: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Stalls= H1 x 0 = 0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(No Stall)</a:t>
            </a:r>
          </a:p>
        </p:txBody>
      </p:sp>
      <p:grpSp>
        <p:nvGrpSpPr>
          <p:cNvPr id="22539" name="Group 9"/>
          <p:cNvGrpSpPr>
            <a:grpSpLocks/>
          </p:cNvGrpSpPr>
          <p:nvPr/>
        </p:nvGrpSpPr>
        <p:grpSpPr bwMode="auto">
          <a:xfrm>
            <a:off x="3798888" y="2949575"/>
            <a:ext cx="2386012" cy="701675"/>
            <a:chOff x="2400" y="1248"/>
            <a:chExt cx="1056" cy="624"/>
          </a:xfrm>
        </p:grpSpPr>
        <p:sp>
          <p:nvSpPr>
            <p:cNvPr id="2332682" name="Line 10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32683" name="Line 11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837238" y="3679825"/>
            <a:ext cx="2559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L2   Miss: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 Stalls=  (1-H1)(1-H2) x M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052763" y="3632200"/>
            <a:ext cx="2527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L2  Hit: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(1-H1) x H2 x T2 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839788" y="4829175"/>
            <a:ext cx="7650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800">
                <a:ea typeface="PMingLiU" pitchFamily="18" charset="-120"/>
              </a:rPr>
              <a:t>Stall cycles per memory access    =    (1-H1) x H2 x T2</a:t>
            </a:r>
            <a:r>
              <a:rPr lang="en-US" altLang="zh-TW" sz="1800" b="0">
                <a:ea typeface="PMingLiU" pitchFamily="18" charset="-120"/>
              </a:rPr>
              <a:t>    +   </a:t>
            </a:r>
            <a:r>
              <a:rPr lang="en-US" altLang="zh-TW" sz="1800">
                <a:ea typeface="PMingLiU" pitchFamily="18" charset="-120"/>
              </a:rPr>
              <a:t>(1-H1)(1-H2) x M</a:t>
            </a:r>
          </a:p>
          <a:p>
            <a:pPr algn="l"/>
            <a:r>
              <a:rPr lang="en-US" altLang="zh-TW" sz="1800">
                <a:ea typeface="PMingLiU" pitchFamily="18" charset="-120"/>
              </a:rPr>
              <a:t>AMAT  =  1  + (1-H1) x H2 x T2</a:t>
            </a:r>
            <a:r>
              <a:rPr lang="en-US" altLang="zh-TW" sz="1800" b="0">
                <a:ea typeface="PMingLiU" pitchFamily="18" charset="-120"/>
              </a:rPr>
              <a:t>    +   </a:t>
            </a:r>
            <a:r>
              <a:rPr lang="en-US" altLang="zh-TW" sz="1800">
                <a:ea typeface="PMingLiU" pitchFamily="18" charset="-120"/>
              </a:rPr>
              <a:t>(1-H1)(1-H2) x M</a:t>
            </a:r>
          </a:p>
        </p:txBody>
      </p:sp>
      <p:sp>
        <p:nvSpPr>
          <p:cNvPr id="22543" name="Text Box 17"/>
          <p:cNvSpPr txBox="1">
            <a:spLocks noChangeArrowheads="1"/>
          </p:cNvSpPr>
          <p:nvPr/>
        </p:nvSpPr>
        <p:spPr bwMode="auto">
          <a:xfrm>
            <a:off x="687388" y="2290763"/>
            <a:ext cx="436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L</a:t>
            </a:r>
            <a:r>
              <a:rPr lang="en-US" altLang="zh-TW" sz="2000" baseline="-25000">
                <a:ea typeface="PMingLiU" pitchFamily="18" charset="-120"/>
              </a:rPr>
              <a:t>1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22544" name="Text Box 18"/>
          <p:cNvSpPr txBox="1">
            <a:spLocks noChangeArrowheads="1"/>
          </p:cNvSpPr>
          <p:nvPr/>
        </p:nvSpPr>
        <p:spPr bwMode="auto">
          <a:xfrm>
            <a:off x="703263" y="3632200"/>
            <a:ext cx="436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L</a:t>
            </a:r>
            <a:r>
              <a:rPr lang="en-US" altLang="zh-TW" sz="2000" baseline="-25000">
                <a:ea typeface="PMingLiU" pitchFamily="18" charset="-120"/>
              </a:rPr>
              <a:t>2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70677" name="AutoShape 21"/>
          <p:cNvSpPr>
            <a:spLocks noChangeArrowheads="1"/>
          </p:cNvSpPr>
          <p:nvPr/>
        </p:nvSpPr>
        <p:spPr bwMode="auto">
          <a:xfrm>
            <a:off x="7391400" y="4321175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70680" name="AutoShape 24"/>
          <p:cNvSpPr>
            <a:spLocks noChangeArrowheads="1"/>
          </p:cNvSpPr>
          <p:nvPr/>
        </p:nvSpPr>
        <p:spPr bwMode="auto">
          <a:xfrm rot="-1273974">
            <a:off x="4800600" y="4321175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22547" name="TextBox 22"/>
          <p:cNvSpPr txBox="1">
            <a:spLocks noChangeArrowheads="1"/>
          </p:cNvSpPr>
          <p:nvPr/>
        </p:nvSpPr>
        <p:spPr bwMode="auto">
          <a:xfrm>
            <a:off x="2362200" y="5772150"/>
            <a:ext cx="449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000">
                <a:ea typeface="PMingLiU" pitchFamily="18" charset="-120"/>
              </a:rPr>
              <a:t>T2: L2 cache hit time in cycle</a:t>
            </a:r>
            <a:endParaRPr lang="zh-TW" altLang="en-US" sz="200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87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6" grpId="0" animBg="1"/>
      <p:bldP spid="70678" grpId="0" animBg="1"/>
      <p:bldP spid="70679" grpId="0" animBg="1"/>
      <p:bldP spid="70677" grpId="0" animBg="1"/>
      <p:bldP spid="7068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458F323-044B-484D-B137-C2582BDC353D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83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81100"/>
            <a:ext cx="8686800" cy="36195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CPUtime  =  IC x   (CPI</a:t>
            </a:r>
            <a:r>
              <a:rPr lang="en-US" altLang="zh-TW" sz="2000" baseline="-25000" smtClean="0">
                <a:ea typeface="PMingLiU" pitchFamily="18" charset="-120"/>
              </a:rPr>
              <a:t>execution </a:t>
            </a:r>
            <a:r>
              <a:rPr lang="en-US" altLang="zh-TW" sz="2000" smtClean="0">
                <a:ea typeface="PMingLiU" pitchFamily="18" charset="-120"/>
              </a:rPr>
              <a:t> +  Mem Stall  cycles per instruction)   x   C</a:t>
            </a:r>
          </a:p>
          <a:p>
            <a:pPr>
              <a:buFontTx/>
              <a:buNone/>
            </a:pPr>
            <a:endParaRPr lang="en-US" altLang="zh-TW" sz="2000" smtClean="0">
              <a:ea typeface="PMingLiU" pitchFamily="18" charset="-12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Mem Stall cycles per instruction =  Mem accesses per instruction  x  Stall cycles per access</a:t>
            </a:r>
          </a:p>
          <a:p>
            <a:pPr>
              <a:buFontTx/>
              <a:buNone/>
            </a:pPr>
            <a:endParaRPr lang="en-US" altLang="zh-TW" sz="1800" smtClean="0">
              <a:ea typeface="PMingLiU" pitchFamily="18" charset="-120"/>
            </a:endParaRPr>
          </a:p>
          <a:p>
            <a:r>
              <a:rPr lang="en-US" altLang="zh-TW" sz="2400" smtClean="0">
                <a:ea typeface="PMingLiU" pitchFamily="18" charset="-120"/>
              </a:rPr>
              <a:t>For a system with 2 levels of cache, assuming no penalty when found in L</a:t>
            </a:r>
            <a:r>
              <a:rPr lang="en-US" altLang="zh-TW" sz="2400" baseline="-25000" smtClean="0">
                <a:ea typeface="PMingLiU" pitchFamily="18" charset="-120"/>
              </a:rPr>
              <a:t>1</a:t>
            </a:r>
            <a:r>
              <a:rPr lang="en-US" altLang="zh-TW" sz="2400" smtClean="0">
                <a:ea typeface="PMingLiU" pitchFamily="18" charset="-120"/>
              </a:rPr>
              <a:t> cache:</a:t>
            </a:r>
          </a:p>
          <a:p>
            <a:r>
              <a:rPr lang="en-US" altLang="zh-TW" sz="2400" smtClean="0">
                <a:ea typeface="PMingLiU" pitchFamily="18" charset="-120"/>
              </a:rPr>
              <a:t>Stall cycles per memory access =</a:t>
            </a:r>
          </a:p>
          <a:p>
            <a:pPr>
              <a:buFontTx/>
              <a:buNone/>
            </a:pPr>
            <a:r>
              <a:rPr lang="en-US" altLang="zh-TW" sz="2400" smtClean="0">
                <a:ea typeface="PMingLiU" pitchFamily="18" charset="-120"/>
              </a:rPr>
              <a:t>         [miss rate L</a:t>
            </a:r>
            <a:r>
              <a:rPr lang="en-US" altLang="zh-TW" sz="2400" baseline="-25000" smtClean="0">
                <a:ea typeface="PMingLiU" pitchFamily="18" charset="-120"/>
              </a:rPr>
              <a:t>1</a:t>
            </a:r>
            <a:r>
              <a:rPr lang="en-US" altLang="zh-TW" sz="2400" smtClean="0">
                <a:ea typeface="PMingLiU" pitchFamily="18" charset="-120"/>
              </a:rPr>
              <a:t>] x  [ Hit rate L</a:t>
            </a:r>
            <a:r>
              <a:rPr lang="en-US" altLang="zh-TW" sz="2400" baseline="-25000" smtClean="0">
                <a:ea typeface="PMingLiU" pitchFamily="18" charset="-120"/>
              </a:rPr>
              <a:t>2</a:t>
            </a:r>
            <a:r>
              <a:rPr lang="en-US" altLang="zh-TW" sz="2400" smtClean="0">
                <a:ea typeface="PMingLiU" pitchFamily="18" charset="-120"/>
              </a:rPr>
              <a:t>  x Hit time L</a:t>
            </a:r>
            <a:r>
              <a:rPr lang="en-US" altLang="zh-TW" sz="2400" baseline="-25000" smtClean="0">
                <a:ea typeface="PMingLiU" pitchFamily="18" charset="-120"/>
              </a:rPr>
              <a:t>2</a:t>
            </a:r>
            <a:endParaRPr lang="en-US" altLang="zh-TW" sz="2400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400" smtClean="0">
                <a:ea typeface="PMingLiU" pitchFamily="18" charset="-120"/>
              </a:rPr>
              <a:t>        +  Miss rate L</a:t>
            </a:r>
            <a:r>
              <a:rPr lang="en-US" altLang="zh-TW" sz="2400" baseline="-25000" smtClean="0">
                <a:ea typeface="PMingLiU" pitchFamily="18" charset="-120"/>
              </a:rPr>
              <a:t>2</a:t>
            </a:r>
            <a:r>
              <a:rPr lang="en-US" altLang="zh-TW" sz="2400" smtClean="0">
                <a:ea typeface="PMingLiU" pitchFamily="18" charset="-120"/>
              </a:rPr>
              <a:t>  x  Memory access penalty) ]  =  </a:t>
            </a:r>
          </a:p>
          <a:p>
            <a:pPr>
              <a:buFontTx/>
              <a:buNone/>
            </a:pPr>
            <a:r>
              <a:rPr lang="en-US" altLang="zh-TW" sz="2400" smtClean="0">
                <a:ea typeface="PMingLiU" pitchFamily="18" charset="-120"/>
              </a:rPr>
              <a:t>                (1-H1) x H2 x T2    +   (1-H1)(1-H2) x M </a:t>
            </a:r>
          </a:p>
        </p:txBody>
      </p:sp>
      <p:sp>
        <p:nvSpPr>
          <p:cNvPr id="23316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153400" cy="8382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2-Level Cache Performance </a:t>
            </a:r>
          </a:p>
        </p:txBody>
      </p:sp>
      <p:sp>
        <p:nvSpPr>
          <p:cNvPr id="2331652" name="Line 4"/>
          <p:cNvSpPr>
            <a:spLocks noChangeShapeType="1"/>
          </p:cNvSpPr>
          <p:nvPr/>
        </p:nvSpPr>
        <p:spPr bwMode="auto">
          <a:xfrm flipH="1">
            <a:off x="1943100" y="5118100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914400" y="5715000"/>
            <a:ext cx="15589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500">
                <a:ea typeface="PMingLiU" pitchFamily="18" charset="-120"/>
              </a:rPr>
              <a:t>L1 Miss,  L2  Hit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5715000" y="5638800"/>
            <a:ext cx="24209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500">
                <a:ea typeface="PMingLiU" pitchFamily="18" charset="-120"/>
              </a:rPr>
              <a:t>L1 Miss,  L2 Miss:  </a:t>
            </a:r>
          </a:p>
          <a:p>
            <a:pPr algn="l"/>
            <a:r>
              <a:rPr lang="en-US" altLang="zh-TW" sz="1500">
                <a:ea typeface="PMingLiU" pitchFamily="18" charset="-120"/>
              </a:rPr>
              <a:t>Must Access Main Memory</a:t>
            </a:r>
          </a:p>
        </p:txBody>
      </p:sp>
      <p:sp>
        <p:nvSpPr>
          <p:cNvPr id="2331655" name="Line 7"/>
          <p:cNvSpPr>
            <a:spLocks noChangeShapeType="1"/>
          </p:cNvSpPr>
          <p:nvPr/>
        </p:nvSpPr>
        <p:spPr bwMode="auto">
          <a:xfrm>
            <a:off x="5638800" y="5181600"/>
            <a:ext cx="762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B1D89D8-A8AA-48CE-96E4-2D775B61A6E1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84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33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5000" y="165100"/>
            <a:ext cx="8077200" cy="38100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Two-Level Cache Example</a:t>
            </a:r>
            <a:endParaRPr lang="en-US" altLang="zh-TW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673100"/>
            <a:ext cx="8801100" cy="60325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zh-TW" sz="2000" smtClean="0">
                <a:ea typeface="PMingLiU" pitchFamily="18" charset="-120"/>
              </a:rPr>
              <a:t>CPU with CPI</a:t>
            </a:r>
            <a:r>
              <a:rPr lang="en-US" altLang="zh-TW" sz="2000" baseline="-25000" smtClean="0">
                <a:ea typeface="PMingLiU" pitchFamily="18" charset="-120"/>
              </a:rPr>
              <a:t>execution</a:t>
            </a:r>
            <a:r>
              <a:rPr lang="en-US" altLang="zh-TW" sz="2000" smtClean="0">
                <a:ea typeface="PMingLiU" pitchFamily="18" charset="-120"/>
              </a:rPr>
              <a:t> = 1.1  running at clock rate = 500 MHZ</a:t>
            </a:r>
          </a:p>
          <a:p>
            <a:pPr>
              <a:spcBef>
                <a:spcPct val="10000"/>
              </a:spcBef>
            </a:pPr>
            <a:r>
              <a:rPr lang="en-US" altLang="zh-TW" sz="2000" smtClean="0">
                <a:ea typeface="PMingLiU" pitchFamily="18" charset="-120"/>
              </a:rPr>
              <a:t>1.3 memory accesses per instruction.</a:t>
            </a:r>
          </a:p>
          <a:p>
            <a:pPr>
              <a:spcBef>
                <a:spcPct val="10000"/>
              </a:spcBef>
            </a:pPr>
            <a:r>
              <a:rPr lang="en-US" altLang="zh-TW" sz="2000" smtClean="0">
                <a:ea typeface="PMingLiU" pitchFamily="18" charset="-120"/>
              </a:rPr>
              <a:t>L</a:t>
            </a:r>
            <a:r>
              <a:rPr lang="en-US" altLang="zh-TW" sz="2000" baseline="-25000" smtClean="0">
                <a:ea typeface="PMingLiU" pitchFamily="18" charset="-120"/>
              </a:rPr>
              <a:t>1</a:t>
            </a:r>
            <a:r>
              <a:rPr lang="en-US" altLang="zh-TW" sz="2000" smtClean="0">
                <a:ea typeface="PMingLiU" pitchFamily="18" charset="-120"/>
              </a:rPr>
              <a:t> cache operates at 500 MHZ with a miss rate of 5%</a:t>
            </a:r>
          </a:p>
          <a:p>
            <a:pPr>
              <a:spcBef>
                <a:spcPct val="10000"/>
              </a:spcBef>
            </a:pPr>
            <a:r>
              <a:rPr lang="en-US" altLang="zh-TW" sz="2000" smtClean="0">
                <a:ea typeface="PMingLiU" pitchFamily="18" charset="-120"/>
              </a:rPr>
              <a:t>L</a:t>
            </a:r>
            <a:r>
              <a:rPr lang="en-US" altLang="zh-TW" sz="2000" baseline="-25000" smtClean="0">
                <a:ea typeface="PMingLiU" pitchFamily="18" charset="-120"/>
              </a:rPr>
              <a:t>2</a:t>
            </a:r>
            <a:r>
              <a:rPr lang="en-US" altLang="zh-TW" sz="2000" smtClean="0">
                <a:ea typeface="PMingLiU" pitchFamily="18" charset="-120"/>
              </a:rPr>
              <a:t> cache operates at 250 MHZ with local miss rate  40%,  (T</a:t>
            </a:r>
            <a:r>
              <a:rPr lang="en-US" altLang="zh-TW" sz="2000" baseline="-25000" smtClean="0">
                <a:ea typeface="PMingLiU" pitchFamily="18" charset="-120"/>
              </a:rPr>
              <a:t>2</a:t>
            </a:r>
            <a:r>
              <a:rPr lang="en-US" altLang="zh-TW" sz="2000" smtClean="0">
                <a:ea typeface="PMingLiU" pitchFamily="18" charset="-120"/>
              </a:rPr>
              <a:t> = 2 cycles)</a:t>
            </a:r>
          </a:p>
          <a:p>
            <a:r>
              <a:rPr lang="en-US" altLang="zh-TW" sz="2200" smtClean="0">
                <a:ea typeface="PMingLiU" pitchFamily="18" charset="-120"/>
              </a:rPr>
              <a:t>Memory access penalty,  M = 100 cycles.    Find CPI.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                    </a:t>
            </a:r>
            <a:r>
              <a:rPr lang="en-US" altLang="zh-TW" sz="1800" smtClean="0">
                <a:ea typeface="PMingLiU" pitchFamily="18" charset="-120"/>
              </a:rPr>
              <a:t>CPI =    CPI</a:t>
            </a:r>
            <a:r>
              <a:rPr lang="en-US" altLang="zh-TW" sz="1800" baseline="-25000" smtClean="0">
                <a:ea typeface="PMingLiU" pitchFamily="18" charset="-120"/>
              </a:rPr>
              <a:t>execution </a:t>
            </a:r>
            <a:r>
              <a:rPr lang="en-US" altLang="zh-TW" sz="1800" smtClean="0">
                <a:ea typeface="PMingLiU" pitchFamily="18" charset="-120"/>
              </a:rPr>
              <a:t> +  MEM Stall  cycles per instruction</a:t>
            </a:r>
          </a:p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              With No Cache,   CPI  =  1.1 +  1.3 x 100  =  131.1</a:t>
            </a:r>
          </a:p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              With single L</a:t>
            </a:r>
            <a:r>
              <a:rPr lang="en-US" altLang="zh-TW" sz="1800" baseline="-25000" smtClean="0">
                <a:ea typeface="PMingLiU" pitchFamily="18" charset="-120"/>
              </a:rPr>
              <a:t>1</a:t>
            </a:r>
            <a:r>
              <a:rPr lang="en-US" altLang="zh-TW" sz="1800" smtClean="0">
                <a:ea typeface="PMingLiU" pitchFamily="18" charset="-120"/>
              </a:rPr>
              <a:t>,    CPI   = 1.1  +  1.3 x .05 x 100 =  7.6</a:t>
            </a:r>
          </a:p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		With L1 and L2 caches: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		MEM Stall cycles per instruction =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		    MEM accesses per instruction  x  Stall cycles per access </a:t>
            </a:r>
          </a:p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          	    Stall cycles per memory access =   (1-H1) x H2 x T2    +   (1-H1)(1-H2) x M </a:t>
            </a:r>
          </a:p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                                                                =  .05 x  .6  x 2    +    .05 x  .4  x  100</a:t>
            </a:r>
          </a:p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                                                               =    .06  +    2   =   2.06</a:t>
            </a:r>
          </a:p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		MEM Stall cycles per instruction =</a:t>
            </a:r>
          </a:p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		    MEM accesses per instruction  x  Stall cycles per access</a:t>
            </a:r>
          </a:p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                                                        =     2.06  x  1.3  =    2.678</a:t>
            </a:r>
          </a:p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                 </a:t>
            </a:r>
            <a:r>
              <a:rPr lang="en-US" altLang="zh-TW" sz="2000" smtClean="0">
                <a:ea typeface="PMingLiU" pitchFamily="18" charset="-120"/>
              </a:rPr>
              <a:t>CPI = 1.1 +  2.678  = 3.778              Speedup  =  7.6/3.778  =   2</a:t>
            </a:r>
          </a:p>
        </p:txBody>
      </p:sp>
    </p:spTree>
    <p:extLst>
      <p:ext uri="{BB962C8B-B14F-4D97-AF65-F5344CB8AC3E}">
        <p14:creationId xmlns:p14="http://schemas.microsoft.com/office/powerpoint/2010/main" val="28550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0D1F16A-82D1-460F-87A9-99C8937C7D49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85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34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697788" cy="53975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3 Levels of Cache</a:t>
            </a:r>
            <a:endParaRPr lang="en-US" altLang="zh-TW" sz="3600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508000" y="1409700"/>
            <a:ext cx="7010400" cy="3886200"/>
            <a:chOff x="672" y="528"/>
            <a:chExt cx="4416" cy="2448"/>
          </a:xfrm>
        </p:grpSpPr>
        <p:grpSp>
          <p:nvGrpSpPr>
            <p:cNvPr id="25609" name="Group 4"/>
            <p:cNvGrpSpPr>
              <a:grpSpLocks/>
            </p:cNvGrpSpPr>
            <p:nvPr/>
          </p:nvGrpSpPr>
          <p:grpSpPr bwMode="auto">
            <a:xfrm>
              <a:off x="2544" y="528"/>
              <a:ext cx="720" cy="336"/>
              <a:chOff x="2112" y="1104"/>
              <a:chExt cx="720" cy="336"/>
            </a:xfrm>
          </p:grpSpPr>
          <p:sp>
            <p:nvSpPr>
              <p:cNvPr id="25617" name="Text Box 5"/>
              <p:cNvSpPr txBox="1">
                <a:spLocks noChangeArrowheads="1"/>
              </p:cNvSpPr>
              <p:nvPr/>
            </p:nvSpPr>
            <p:spPr bwMode="auto">
              <a:xfrm>
                <a:off x="2208" y="1144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TW" sz="2000">
                    <a:ea typeface="PMingLiU" pitchFamily="18" charset="-120"/>
                  </a:rPr>
                  <a:t>CPU</a:t>
                </a:r>
              </a:p>
            </p:txBody>
          </p:sp>
          <p:sp>
            <p:nvSpPr>
              <p:cNvPr id="2334726" name="Rectangle 6"/>
              <p:cNvSpPr>
                <a:spLocks noChangeArrowheads="1"/>
              </p:cNvSpPr>
              <p:nvPr/>
            </p:nvSpPr>
            <p:spPr bwMode="auto">
              <a:xfrm>
                <a:off x="2112" y="1104"/>
                <a:ext cx="624" cy="3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PMingLiU" pitchFamily="18" charset="-120"/>
                </a:endParaRPr>
              </a:p>
            </p:txBody>
          </p:sp>
        </p:grpSp>
        <p:sp>
          <p:nvSpPr>
            <p:cNvPr id="25610" name="Rectangle 7"/>
            <p:cNvSpPr>
              <a:spLocks noChangeArrowheads="1"/>
            </p:cNvSpPr>
            <p:nvPr/>
          </p:nvSpPr>
          <p:spPr bwMode="auto">
            <a:xfrm>
              <a:off x="2152" y="984"/>
              <a:ext cx="1392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altLang="zh-TW" sz="2000">
                  <a:ea typeface="PMingLiU" pitchFamily="18" charset="-120"/>
                </a:rPr>
                <a:t>L1 Cache</a:t>
              </a:r>
            </a:p>
          </p:txBody>
        </p:sp>
        <p:sp>
          <p:nvSpPr>
            <p:cNvPr id="2334728" name="Rectangle 8"/>
            <p:cNvSpPr>
              <a:spLocks noChangeArrowheads="1"/>
            </p:cNvSpPr>
            <p:nvPr/>
          </p:nvSpPr>
          <p:spPr bwMode="auto">
            <a:xfrm>
              <a:off x="1832" y="1400"/>
              <a:ext cx="1968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34729" name="Rectangle 9"/>
            <p:cNvSpPr>
              <a:spLocks noChangeArrowheads="1"/>
            </p:cNvSpPr>
            <p:nvPr/>
          </p:nvSpPr>
          <p:spPr bwMode="auto">
            <a:xfrm>
              <a:off x="1384" y="1888"/>
              <a:ext cx="2784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334730" name="Rectangle 10"/>
            <p:cNvSpPr>
              <a:spLocks noChangeArrowheads="1"/>
            </p:cNvSpPr>
            <p:nvPr/>
          </p:nvSpPr>
          <p:spPr bwMode="auto">
            <a:xfrm>
              <a:off x="672" y="2496"/>
              <a:ext cx="441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25614" name="Text Box 11"/>
            <p:cNvSpPr txBox="1">
              <a:spLocks noChangeArrowheads="1"/>
            </p:cNvSpPr>
            <p:nvPr/>
          </p:nvSpPr>
          <p:spPr bwMode="auto">
            <a:xfrm>
              <a:off x="2414" y="1449"/>
              <a:ext cx="7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2000">
                  <a:ea typeface="PMingLiU" pitchFamily="18" charset="-120"/>
                </a:rPr>
                <a:t>L2 Cache</a:t>
              </a:r>
            </a:p>
          </p:txBody>
        </p:sp>
        <p:sp>
          <p:nvSpPr>
            <p:cNvPr id="25615" name="Text Box 12"/>
            <p:cNvSpPr txBox="1">
              <a:spLocks noChangeArrowheads="1"/>
            </p:cNvSpPr>
            <p:nvPr/>
          </p:nvSpPr>
          <p:spPr bwMode="auto">
            <a:xfrm>
              <a:off x="2398" y="1929"/>
              <a:ext cx="7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2000">
                  <a:ea typeface="PMingLiU" pitchFamily="18" charset="-120"/>
                </a:rPr>
                <a:t>L3 Cache</a:t>
              </a:r>
            </a:p>
          </p:txBody>
        </p:sp>
        <p:sp>
          <p:nvSpPr>
            <p:cNvPr id="25616" name="Text Box 13"/>
            <p:cNvSpPr txBox="1">
              <a:spLocks noChangeArrowheads="1"/>
            </p:cNvSpPr>
            <p:nvPr/>
          </p:nvSpPr>
          <p:spPr bwMode="auto">
            <a:xfrm>
              <a:off x="2198" y="2630"/>
              <a:ext cx="11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TW" sz="2000">
                  <a:ea typeface="PMingLiU" pitchFamily="18" charset="-120"/>
                </a:rPr>
                <a:t>Main Memory</a:t>
              </a:r>
            </a:p>
          </p:txBody>
        </p:sp>
      </p:grpSp>
      <p:sp>
        <p:nvSpPr>
          <p:cNvPr id="25605" name="Text Box 14"/>
          <p:cNvSpPr txBox="1">
            <a:spLocks noChangeArrowheads="1"/>
          </p:cNvSpPr>
          <p:nvPr/>
        </p:nvSpPr>
        <p:spPr bwMode="auto">
          <a:xfrm>
            <a:off x="5368925" y="2081213"/>
            <a:ext cx="2943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Hit Rate= H</a:t>
            </a:r>
            <a:r>
              <a:rPr lang="en-US" altLang="zh-TW" sz="1600" baseline="-25000">
                <a:ea typeface="PMingLiU" pitchFamily="18" charset="-120"/>
              </a:rPr>
              <a:t>1</a:t>
            </a:r>
            <a:r>
              <a:rPr lang="en-US" altLang="zh-TW" sz="1600">
                <a:ea typeface="PMingLiU" pitchFamily="18" charset="-120"/>
              </a:rPr>
              <a:t>, Hit time = 1 cycle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25606" name="Text Box 15"/>
          <p:cNvSpPr txBox="1">
            <a:spLocks noChangeArrowheads="1"/>
          </p:cNvSpPr>
          <p:nvPr/>
        </p:nvSpPr>
        <p:spPr bwMode="auto">
          <a:xfrm>
            <a:off x="5521325" y="2736850"/>
            <a:ext cx="3211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Hit Rate= H</a:t>
            </a:r>
            <a:r>
              <a:rPr lang="en-US" altLang="zh-TW" sz="1600" baseline="-25000">
                <a:ea typeface="PMingLiU" pitchFamily="18" charset="-120"/>
              </a:rPr>
              <a:t>2</a:t>
            </a:r>
            <a:r>
              <a:rPr lang="en-US" altLang="zh-TW" sz="1600">
                <a:ea typeface="PMingLiU" pitchFamily="18" charset="-120"/>
              </a:rPr>
              <a:t>,  Hit time = T</a:t>
            </a:r>
            <a:r>
              <a:rPr lang="en-US" altLang="zh-TW" sz="1600" baseline="-25000">
                <a:ea typeface="PMingLiU" pitchFamily="18" charset="-120"/>
              </a:rPr>
              <a:t>2 </a:t>
            </a:r>
            <a:r>
              <a:rPr lang="en-US" altLang="zh-TW" sz="1600">
                <a:ea typeface="PMingLiU" pitchFamily="18" charset="-120"/>
              </a:rPr>
              <a:t> cycles</a:t>
            </a:r>
          </a:p>
        </p:txBody>
      </p:sp>
      <p:sp>
        <p:nvSpPr>
          <p:cNvPr id="25607" name="Text Box 16"/>
          <p:cNvSpPr txBox="1">
            <a:spLocks noChangeArrowheads="1"/>
          </p:cNvSpPr>
          <p:nvPr/>
        </p:nvSpPr>
        <p:spPr bwMode="auto">
          <a:xfrm>
            <a:off x="6167438" y="3549650"/>
            <a:ext cx="2616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Hit Rate= H</a:t>
            </a:r>
            <a:r>
              <a:rPr lang="en-US" altLang="zh-TW" sz="1600" baseline="-25000">
                <a:ea typeface="PMingLiU" pitchFamily="18" charset="-120"/>
              </a:rPr>
              <a:t>3</a:t>
            </a:r>
            <a:r>
              <a:rPr lang="en-US" altLang="zh-TW" sz="1600">
                <a:ea typeface="PMingLiU" pitchFamily="18" charset="-120"/>
              </a:rPr>
              <a:t>,  Hit time = T</a:t>
            </a:r>
            <a:r>
              <a:rPr lang="en-US" altLang="zh-TW" sz="1600" baseline="-25000">
                <a:ea typeface="PMingLiU" pitchFamily="18" charset="-120"/>
              </a:rPr>
              <a:t>3</a:t>
            </a:r>
            <a:endParaRPr lang="en-US" altLang="zh-TW" sz="1600">
              <a:ea typeface="PMingLiU" pitchFamily="18" charset="-120"/>
            </a:endParaRPr>
          </a:p>
        </p:txBody>
      </p:sp>
      <p:sp>
        <p:nvSpPr>
          <p:cNvPr id="25608" name="Text Box 17"/>
          <p:cNvSpPr txBox="1">
            <a:spLocks noChangeArrowheads="1"/>
          </p:cNvSpPr>
          <p:nvPr/>
        </p:nvSpPr>
        <p:spPr bwMode="auto">
          <a:xfrm>
            <a:off x="5089525" y="5272088"/>
            <a:ext cx="307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Memory access penalty, M</a:t>
            </a:r>
          </a:p>
        </p:txBody>
      </p:sp>
    </p:spTree>
    <p:extLst>
      <p:ext uri="{BB962C8B-B14F-4D97-AF65-F5344CB8AC3E}">
        <p14:creationId xmlns:p14="http://schemas.microsoft.com/office/powerpoint/2010/main" val="33701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9" name="AutoShape 27"/>
          <p:cNvSpPr>
            <a:spLocks noChangeArrowheads="1"/>
          </p:cNvSpPr>
          <p:nvPr/>
        </p:nvSpPr>
        <p:spPr bwMode="auto">
          <a:xfrm>
            <a:off x="838200" y="2743200"/>
            <a:ext cx="22098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74781" name="AutoShape 29"/>
          <p:cNvSpPr>
            <a:spLocks noChangeArrowheads="1"/>
          </p:cNvSpPr>
          <p:nvPr/>
        </p:nvSpPr>
        <p:spPr bwMode="auto">
          <a:xfrm>
            <a:off x="2057400" y="3733800"/>
            <a:ext cx="22098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74782" name="AutoShape 30"/>
          <p:cNvSpPr>
            <a:spLocks noChangeArrowheads="1"/>
          </p:cNvSpPr>
          <p:nvPr/>
        </p:nvSpPr>
        <p:spPr bwMode="auto">
          <a:xfrm>
            <a:off x="3429000" y="4800600"/>
            <a:ext cx="25908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74783" name="AutoShape 31"/>
          <p:cNvSpPr>
            <a:spLocks noChangeArrowheads="1"/>
          </p:cNvSpPr>
          <p:nvPr/>
        </p:nvSpPr>
        <p:spPr bwMode="auto">
          <a:xfrm>
            <a:off x="6324600" y="4876800"/>
            <a:ext cx="2590800" cy="304800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26630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14D886B-0F9C-4DC9-A115-72885AE10986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86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36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79400"/>
            <a:ext cx="8001000" cy="838200"/>
          </a:xfrm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3-Level Cache Performance </a:t>
            </a:r>
            <a:br>
              <a:rPr lang="en-US" altLang="zh-TW" sz="3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r>
              <a:rPr lang="en-US" altLang="zh-TW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Memory Access Tree</a:t>
            </a:r>
            <a:r>
              <a:rPr lang="en-US" altLang="zh-TW" sz="1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/>
            </a:r>
            <a:br>
              <a:rPr lang="en-US" altLang="zh-TW" sz="1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</a:br>
            <a:r>
              <a:rPr lang="en-US" altLang="zh-TW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CPU  Stall Cycles Per Memory Access</a:t>
            </a:r>
            <a:endParaRPr lang="en-US" altLang="zh-TW" sz="4000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26632" name="Text Box 3"/>
          <p:cNvSpPr txBox="1">
            <a:spLocks noChangeArrowheads="1"/>
          </p:cNvSpPr>
          <p:nvPr/>
        </p:nvSpPr>
        <p:spPr bwMode="auto">
          <a:xfrm>
            <a:off x="1706563" y="1593850"/>
            <a:ext cx="2547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CPU Memory  Access</a:t>
            </a:r>
          </a:p>
        </p:txBody>
      </p:sp>
      <p:grpSp>
        <p:nvGrpSpPr>
          <p:cNvPr id="26633" name="Group 4"/>
          <p:cNvGrpSpPr>
            <a:grpSpLocks/>
          </p:cNvGrpSpPr>
          <p:nvPr/>
        </p:nvGrpSpPr>
        <p:grpSpPr bwMode="auto">
          <a:xfrm>
            <a:off x="1535113" y="2041525"/>
            <a:ext cx="2554287" cy="381000"/>
            <a:chOff x="2400" y="1248"/>
            <a:chExt cx="1056" cy="624"/>
          </a:xfrm>
        </p:grpSpPr>
        <p:sp>
          <p:nvSpPr>
            <p:cNvPr id="2336773" name="Line 5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36774" name="Line 6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634" name="Text Box 7"/>
          <p:cNvSpPr txBox="1">
            <a:spLocks noChangeArrowheads="1"/>
          </p:cNvSpPr>
          <p:nvPr/>
        </p:nvSpPr>
        <p:spPr bwMode="auto">
          <a:xfrm>
            <a:off x="3783013" y="2492375"/>
            <a:ext cx="1374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L1  Miss: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%  =  (1-H1)</a:t>
            </a:r>
            <a:endParaRPr lang="en-US" altLang="zh-TW" sz="1800">
              <a:ea typeface="PMingLiU" pitchFamily="18" charset="-120"/>
            </a:endParaRPr>
          </a:p>
        </p:txBody>
      </p:sp>
      <p:sp>
        <p:nvSpPr>
          <p:cNvPr id="26635" name="Text Box 8"/>
          <p:cNvSpPr txBox="1">
            <a:spLocks noChangeArrowheads="1"/>
          </p:cNvSpPr>
          <p:nvPr/>
        </p:nvSpPr>
        <p:spPr bwMode="auto">
          <a:xfrm>
            <a:off x="1054100" y="2444750"/>
            <a:ext cx="1981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L1  Hit: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Stalls= H1 x 0 = 0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   ( No Stall)</a:t>
            </a:r>
          </a:p>
        </p:txBody>
      </p:sp>
      <p:grpSp>
        <p:nvGrpSpPr>
          <p:cNvPr id="26636" name="Group 9"/>
          <p:cNvGrpSpPr>
            <a:grpSpLocks/>
          </p:cNvGrpSpPr>
          <p:nvPr/>
        </p:nvGrpSpPr>
        <p:grpSpPr bwMode="auto">
          <a:xfrm>
            <a:off x="3260725" y="3108325"/>
            <a:ext cx="2454275" cy="419100"/>
            <a:chOff x="2400" y="1248"/>
            <a:chExt cx="1056" cy="624"/>
          </a:xfrm>
        </p:grpSpPr>
        <p:sp>
          <p:nvSpPr>
            <p:cNvPr id="2336778" name="Line 10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36779" name="Line 11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5210175" y="3546475"/>
            <a:ext cx="20939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L2   Miss: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%   =    (1-H1)(1-H2) </a:t>
            </a: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2400300" y="3498850"/>
            <a:ext cx="2527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L2  Hit: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(1-H1) x H2 x T2 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368300" y="5740400"/>
            <a:ext cx="85359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400">
                <a:ea typeface="PMingLiU" pitchFamily="18" charset="-120"/>
              </a:rPr>
              <a:t>Stall cycles per memory access    =   (1-H1) x H2 x T2  +  (1-H1) x (1-H2) x H3 x T3</a:t>
            </a:r>
            <a:r>
              <a:rPr lang="en-US" altLang="zh-TW" sz="1400" b="0">
                <a:ea typeface="PMingLiU" pitchFamily="18" charset="-120"/>
              </a:rPr>
              <a:t>   + </a:t>
            </a:r>
            <a:r>
              <a:rPr lang="en-US" altLang="zh-TW" sz="1400">
                <a:ea typeface="PMingLiU" pitchFamily="18" charset="-120"/>
              </a:rPr>
              <a:t>(1-H1)(1-H2) (1-H3)x M</a:t>
            </a:r>
          </a:p>
          <a:p>
            <a:pPr algn="l"/>
            <a:r>
              <a:rPr lang="en-US" altLang="zh-TW" sz="1400">
                <a:ea typeface="PMingLiU" pitchFamily="18" charset="-120"/>
              </a:rPr>
              <a:t>AMAT  =   1  + Stall cycles per memory access</a:t>
            </a:r>
            <a:r>
              <a:rPr lang="en-US" altLang="zh-TW" sz="1400" b="0">
                <a:ea typeface="PMingLiU" pitchFamily="18" charset="-120"/>
              </a:rPr>
              <a:t> </a:t>
            </a:r>
          </a:p>
        </p:txBody>
      </p:sp>
      <p:grpSp>
        <p:nvGrpSpPr>
          <p:cNvPr id="26640" name="Group 17"/>
          <p:cNvGrpSpPr>
            <a:grpSpLocks/>
          </p:cNvGrpSpPr>
          <p:nvPr/>
        </p:nvGrpSpPr>
        <p:grpSpPr bwMode="auto">
          <a:xfrm>
            <a:off x="4681538" y="4175125"/>
            <a:ext cx="2454275" cy="419100"/>
            <a:chOff x="2400" y="1248"/>
            <a:chExt cx="1056" cy="624"/>
          </a:xfrm>
        </p:grpSpPr>
        <p:sp>
          <p:nvSpPr>
            <p:cNvPr id="2336786" name="Line 18"/>
            <p:cNvSpPr>
              <a:spLocks noChangeShapeType="1"/>
            </p:cNvSpPr>
            <p:nvPr/>
          </p:nvSpPr>
          <p:spPr bwMode="auto">
            <a:xfrm flipH="1">
              <a:off x="2400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36787" name="Line 19"/>
            <p:cNvSpPr>
              <a:spLocks noChangeShapeType="1"/>
            </p:cNvSpPr>
            <p:nvPr/>
          </p:nvSpPr>
          <p:spPr bwMode="auto">
            <a:xfrm>
              <a:off x="2928" y="1248"/>
              <a:ext cx="528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641" name="Text Box 20"/>
          <p:cNvSpPr txBox="1">
            <a:spLocks noChangeArrowheads="1"/>
          </p:cNvSpPr>
          <p:nvPr/>
        </p:nvSpPr>
        <p:spPr bwMode="auto">
          <a:xfrm>
            <a:off x="6516688" y="4613275"/>
            <a:ext cx="2381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L3   Miss: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 (1-H1)(1-H2)(1-H3) x M </a:t>
            </a:r>
          </a:p>
        </p:txBody>
      </p:sp>
      <p:sp>
        <p:nvSpPr>
          <p:cNvPr id="26642" name="Text Box 21"/>
          <p:cNvSpPr txBox="1">
            <a:spLocks noChangeArrowheads="1"/>
          </p:cNvSpPr>
          <p:nvPr/>
        </p:nvSpPr>
        <p:spPr bwMode="auto">
          <a:xfrm>
            <a:off x="3592513" y="4552950"/>
            <a:ext cx="2527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600">
                <a:ea typeface="PMingLiU" pitchFamily="18" charset="-120"/>
              </a:rPr>
              <a:t>L3  Hit:</a:t>
            </a:r>
          </a:p>
          <a:p>
            <a:pPr algn="l"/>
            <a:r>
              <a:rPr lang="en-US" altLang="zh-TW" sz="1600">
                <a:ea typeface="PMingLiU" pitchFamily="18" charset="-120"/>
              </a:rPr>
              <a:t>(1-H1) x (1-H2) x H3 x  T3 </a:t>
            </a:r>
          </a:p>
        </p:txBody>
      </p:sp>
      <p:sp>
        <p:nvSpPr>
          <p:cNvPr id="26643" name="Text Box 23"/>
          <p:cNvSpPr txBox="1">
            <a:spLocks noChangeArrowheads="1"/>
          </p:cNvSpPr>
          <p:nvPr/>
        </p:nvSpPr>
        <p:spPr bwMode="auto">
          <a:xfrm>
            <a:off x="554038" y="2605088"/>
            <a:ext cx="436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L</a:t>
            </a:r>
            <a:r>
              <a:rPr lang="en-US" altLang="zh-TW" sz="2000" baseline="-25000">
                <a:ea typeface="PMingLiU" pitchFamily="18" charset="-120"/>
              </a:rPr>
              <a:t>1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26644" name="Text Box 24"/>
          <p:cNvSpPr txBox="1">
            <a:spLocks noChangeArrowheads="1"/>
          </p:cNvSpPr>
          <p:nvPr/>
        </p:nvSpPr>
        <p:spPr bwMode="auto">
          <a:xfrm>
            <a:off x="554038" y="4572000"/>
            <a:ext cx="436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L</a:t>
            </a:r>
            <a:r>
              <a:rPr lang="en-US" altLang="zh-TW" sz="2000" baseline="-25000">
                <a:ea typeface="PMingLiU" pitchFamily="18" charset="-120"/>
              </a:rPr>
              <a:t>3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26645" name="Text Box 25"/>
          <p:cNvSpPr txBox="1">
            <a:spLocks noChangeArrowheads="1"/>
          </p:cNvSpPr>
          <p:nvPr/>
        </p:nvSpPr>
        <p:spPr bwMode="auto">
          <a:xfrm>
            <a:off x="554038" y="3641725"/>
            <a:ext cx="436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2000">
                <a:ea typeface="PMingLiU" pitchFamily="18" charset="-120"/>
              </a:rPr>
              <a:t>L</a:t>
            </a:r>
            <a:r>
              <a:rPr lang="en-US" altLang="zh-TW" sz="2000" baseline="-25000">
                <a:ea typeface="PMingLiU" pitchFamily="18" charset="-120"/>
              </a:rPr>
              <a:t>2</a:t>
            </a:r>
            <a:endParaRPr lang="en-US" altLang="zh-TW" sz="2000">
              <a:ea typeface="PMingLiU" pitchFamily="18" charset="-120"/>
            </a:endParaRP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 rot="-1519643">
            <a:off x="2759075" y="4135438"/>
            <a:ext cx="381000" cy="1600200"/>
          </a:xfrm>
          <a:prstGeom prst="downArrow">
            <a:avLst>
              <a:gd name="adj1" fmla="val 50000"/>
              <a:gd name="adj2" fmla="val 105000"/>
            </a:avLst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74784" name="AutoShape 32"/>
          <p:cNvSpPr>
            <a:spLocks noChangeArrowheads="1"/>
          </p:cNvSpPr>
          <p:nvPr/>
        </p:nvSpPr>
        <p:spPr bwMode="auto">
          <a:xfrm rot="-1519643">
            <a:off x="5045075" y="5151438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74785" name="AutoShape 33"/>
          <p:cNvSpPr>
            <a:spLocks noChangeArrowheads="1"/>
          </p:cNvSpPr>
          <p:nvPr/>
        </p:nvSpPr>
        <p:spPr bwMode="auto">
          <a:xfrm rot="-1519643">
            <a:off x="7559675" y="5253038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TW" altLang="en-US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24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9" grpId="0" animBg="1"/>
      <p:bldP spid="74781" grpId="0" animBg="1"/>
      <p:bldP spid="74782" grpId="0" animBg="1"/>
      <p:bldP spid="74783" grpId="0" animBg="1"/>
      <p:bldP spid="74780" grpId="0" animBg="1"/>
      <p:bldP spid="74784" grpId="0" animBg="1"/>
      <p:bldP spid="7478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4E05E2E-67D6-4588-A12F-06AE9B805D6E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87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04900"/>
            <a:ext cx="8572500" cy="51054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CPUtime  =  IC x   (CPI</a:t>
            </a:r>
            <a:r>
              <a:rPr lang="en-US" altLang="zh-TW" sz="1800" baseline="-25000" smtClean="0">
                <a:ea typeface="PMingLiU" pitchFamily="18" charset="-120"/>
              </a:rPr>
              <a:t>execution </a:t>
            </a:r>
            <a:r>
              <a:rPr lang="en-US" altLang="zh-TW" sz="1800" smtClean="0">
                <a:ea typeface="PMingLiU" pitchFamily="18" charset="-120"/>
              </a:rPr>
              <a:t> +  Mem Stall  cycles per instruction)    x   C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Mem Stall cycles per instruction =  Mem accesses per instruction  x  Stall cycles per access</a:t>
            </a:r>
          </a:p>
          <a:p>
            <a:pPr>
              <a:buFontTx/>
              <a:buNone/>
            </a:pPr>
            <a:endParaRPr lang="en-US" altLang="zh-TW" sz="1800" smtClean="0">
              <a:ea typeface="PMingLiU" pitchFamily="18" charset="-120"/>
            </a:endParaRPr>
          </a:p>
          <a:p>
            <a:r>
              <a:rPr lang="en-US" altLang="zh-TW" sz="2400" smtClean="0">
                <a:ea typeface="PMingLiU" pitchFamily="18" charset="-120"/>
              </a:rPr>
              <a:t>For a system with 3 levels of cache, assuming no penalty when found in L</a:t>
            </a:r>
            <a:r>
              <a:rPr lang="en-US" altLang="zh-TW" sz="2400" baseline="-25000" smtClean="0">
                <a:ea typeface="PMingLiU" pitchFamily="18" charset="-120"/>
              </a:rPr>
              <a:t>1</a:t>
            </a:r>
            <a:r>
              <a:rPr lang="en-US" altLang="zh-TW" sz="2400" smtClean="0">
                <a:ea typeface="PMingLiU" pitchFamily="18" charset="-120"/>
              </a:rPr>
              <a:t> cache:</a:t>
            </a:r>
          </a:p>
          <a:p>
            <a:endParaRPr lang="en-US" altLang="zh-TW" sz="2400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Stall cycles per memory access =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[miss rate L</a:t>
            </a:r>
            <a:r>
              <a:rPr lang="en-US" altLang="zh-TW" sz="2000" baseline="-25000" smtClean="0">
                <a:ea typeface="PMingLiU" pitchFamily="18" charset="-120"/>
              </a:rPr>
              <a:t>1</a:t>
            </a:r>
            <a:r>
              <a:rPr lang="en-US" altLang="zh-TW" sz="2000" smtClean="0">
                <a:ea typeface="PMingLiU" pitchFamily="18" charset="-120"/>
              </a:rPr>
              <a:t>] x  [ Hit rate L</a:t>
            </a:r>
            <a:r>
              <a:rPr lang="en-US" altLang="zh-TW" sz="2000" baseline="-25000" smtClean="0">
                <a:ea typeface="PMingLiU" pitchFamily="18" charset="-120"/>
              </a:rPr>
              <a:t>2</a:t>
            </a:r>
            <a:r>
              <a:rPr lang="en-US" altLang="zh-TW" sz="2000" smtClean="0">
                <a:ea typeface="PMingLiU" pitchFamily="18" charset="-120"/>
              </a:rPr>
              <a:t>  x Hit time L</a:t>
            </a:r>
            <a:r>
              <a:rPr lang="en-US" altLang="zh-TW" sz="2000" baseline="-25000" smtClean="0">
                <a:ea typeface="PMingLiU" pitchFamily="18" charset="-120"/>
              </a:rPr>
              <a:t>2</a:t>
            </a:r>
            <a:endParaRPr lang="en-US" altLang="zh-TW" sz="2000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                       +  Miss rate L</a:t>
            </a:r>
            <a:r>
              <a:rPr lang="en-US" altLang="zh-TW" sz="2000" baseline="-25000" smtClean="0">
                <a:ea typeface="PMingLiU" pitchFamily="18" charset="-120"/>
              </a:rPr>
              <a:t>2</a:t>
            </a:r>
            <a:r>
              <a:rPr lang="en-US" altLang="zh-TW" sz="2000" smtClean="0">
                <a:ea typeface="PMingLiU" pitchFamily="18" charset="-120"/>
              </a:rPr>
              <a:t> x  (Hit rate L3 x Hit time L</a:t>
            </a:r>
            <a:r>
              <a:rPr lang="en-US" altLang="zh-TW" sz="2000" baseline="-25000" smtClean="0">
                <a:ea typeface="PMingLiU" pitchFamily="18" charset="-120"/>
              </a:rPr>
              <a:t>3</a:t>
            </a:r>
            <a:endParaRPr lang="en-US" altLang="zh-TW" sz="2000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                     +  Miss rate L</a:t>
            </a:r>
            <a:r>
              <a:rPr lang="en-US" altLang="zh-TW" sz="2000" baseline="-25000" smtClean="0">
                <a:ea typeface="PMingLiU" pitchFamily="18" charset="-120"/>
              </a:rPr>
              <a:t>3</a:t>
            </a:r>
            <a:r>
              <a:rPr lang="en-US" altLang="zh-TW" sz="2000" smtClean="0">
                <a:ea typeface="PMingLiU" pitchFamily="18" charset="-120"/>
              </a:rPr>
              <a:t>  x  Memory access penalty) ]  =  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              (1-H1) x H2 x T2  +  (1-H1) x (1-H2) x H3 x T3</a:t>
            </a:r>
            <a:r>
              <a:rPr lang="en-US" altLang="zh-TW" smtClean="0">
                <a:ea typeface="PMingLiU" pitchFamily="18" charset="-120"/>
              </a:rPr>
              <a:t>   </a:t>
            </a:r>
          </a:p>
          <a:p>
            <a:pPr>
              <a:buFontTx/>
              <a:buNone/>
            </a:pPr>
            <a:r>
              <a:rPr lang="en-US" altLang="zh-TW" smtClean="0">
                <a:ea typeface="PMingLiU" pitchFamily="18" charset="-120"/>
              </a:rPr>
              <a:t>                                                  </a:t>
            </a:r>
            <a:r>
              <a:rPr lang="en-US" altLang="zh-TW" sz="2000" smtClean="0">
                <a:ea typeface="PMingLiU" pitchFamily="18" charset="-120"/>
              </a:rPr>
              <a:t>+      (1-H1)(1-H2) (1-H3)x M 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</a:t>
            </a:r>
          </a:p>
        </p:txBody>
      </p:sp>
      <p:sp>
        <p:nvSpPr>
          <p:cNvPr id="23357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153400" cy="8382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3-Level Cache Performance </a:t>
            </a:r>
          </a:p>
        </p:txBody>
      </p:sp>
      <p:sp>
        <p:nvSpPr>
          <p:cNvPr id="2335748" name="Line 4"/>
          <p:cNvSpPr>
            <a:spLocks noChangeShapeType="1"/>
          </p:cNvSpPr>
          <p:nvPr/>
        </p:nvSpPr>
        <p:spPr bwMode="auto">
          <a:xfrm flipH="1">
            <a:off x="1295400" y="5257800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15589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500">
                <a:ea typeface="PMingLiU" pitchFamily="18" charset="-120"/>
              </a:rPr>
              <a:t>L1 Miss,  L2  Hit</a:t>
            </a:r>
          </a:p>
        </p:txBody>
      </p:sp>
      <p:sp>
        <p:nvSpPr>
          <p:cNvPr id="2335750" name="Line 6"/>
          <p:cNvSpPr>
            <a:spLocks noChangeShapeType="1"/>
          </p:cNvSpPr>
          <p:nvPr/>
        </p:nvSpPr>
        <p:spPr bwMode="auto">
          <a:xfrm flipH="1">
            <a:off x="3352800" y="5334000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2514600" y="5791200"/>
            <a:ext cx="15589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500">
                <a:ea typeface="PMingLiU" pitchFamily="18" charset="-120"/>
              </a:rPr>
              <a:t>L2 Miss,  L3  Hit</a:t>
            </a:r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4343400" y="6096000"/>
            <a:ext cx="24209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TW" sz="1500">
                <a:ea typeface="PMingLiU" pitchFamily="18" charset="-120"/>
              </a:rPr>
              <a:t>L1 Miss,  L2 Miss:  </a:t>
            </a:r>
          </a:p>
          <a:p>
            <a:pPr algn="l"/>
            <a:r>
              <a:rPr lang="en-US" altLang="zh-TW" sz="1500">
                <a:ea typeface="PMingLiU" pitchFamily="18" charset="-120"/>
              </a:rPr>
              <a:t>Must Access Main Memory</a:t>
            </a:r>
          </a:p>
        </p:txBody>
      </p:sp>
      <p:sp>
        <p:nvSpPr>
          <p:cNvPr id="2335753" name="Line 9"/>
          <p:cNvSpPr>
            <a:spLocks noChangeShapeType="1"/>
          </p:cNvSpPr>
          <p:nvPr/>
        </p:nvSpPr>
        <p:spPr bwMode="auto">
          <a:xfrm flipV="1">
            <a:off x="6172200" y="57912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88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F0EC8C24-CBFA-44A3-A1D9-FDD760A35C13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88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37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128000" cy="685800"/>
          </a:xfrm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en-US" altLang="zh-TW" sz="360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Three-Level Cache Example</a:t>
            </a:r>
            <a:endParaRPr lang="en-US" altLang="zh-TW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686800" cy="4559300"/>
          </a:xfrm>
          <a:noFill/>
        </p:spPr>
        <p:txBody>
          <a:bodyPr lIns="92075" tIns="46038" rIns="92075" bIns="46038"/>
          <a:lstStyle/>
          <a:p>
            <a:pPr>
              <a:spcBef>
                <a:spcPct val="50000"/>
              </a:spcBef>
            </a:pPr>
            <a:r>
              <a:rPr lang="en-US" altLang="zh-TW" sz="2000" smtClean="0">
                <a:ea typeface="PMingLiU" pitchFamily="18" charset="-120"/>
              </a:rPr>
              <a:t>CPU with CPI</a:t>
            </a:r>
            <a:r>
              <a:rPr lang="en-US" altLang="zh-TW" sz="2000" baseline="-25000" smtClean="0">
                <a:ea typeface="PMingLiU" pitchFamily="18" charset="-120"/>
              </a:rPr>
              <a:t>execution</a:t>
            </a:r>
            <a:r>
              <a:rPr lang="en-US" altLang="zh-TW" sz="2000" smtClean="0">
                <a:ea typeface="PMingLiU" pitchFamily="18" charset="-120"/>
              </a:rPr>
              <a:t> = 1.1  running at clock rate = 500 MHZ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smtClean="0">
                <a:ea typeface="PMingLiU" pitchFamily="18" charset="-120"/>
              </a:rPr>
              <a:t>1.3 memory accesses per instruction.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smtClean="0">
                <a:ea typeface="PMingLiU" pitchFamily="18" charset="-120"/>
              </a:rPr>
              <a:t>L</a:t>
            </a:r>
            <a:r>
              <a:rPr lang="en-US" altLang="zh-TW" sz="2000" baseline="-25000" smtClean="0">
                <a:ea typeface="PMingLiU" pitchFamily="18" charset="-120"/>
              </a:rPr>
              <a:t>1</a:t>
            </a:r>
            <a:r>
              <a:rPr lang="en-US" altLang="zh-TW" sz="2000" smtClean="0">
                <a:ea typeface="PMingLiU" pitchFamily="18" charset="-120"/>
              </a:rPr>
              <a:t> cache operates at 500 MHZ with a miss rate of 5%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smtClean="0">
                <a:ea typeface="PMingLiU" pitchFamily="18" charset="-120"/>
              </a:rPr>
              <a:t>L</a:t>
            </a:r>
            <a:r>
              <a:rPr lang="en-US" altLang="zh-TW" sz="2000" baseline="-25000" smtClean="0">
                <a:ea typeface="PMingLiU" pitchFamily="18" charset="-120"/>
              </a:rPr>
              <a:t>2</a:t>
            </a:r>
            <a:r>
              <a:rPr lang="en-US" altLang="zh-TW" sz="2000" smtClean="0">
                <a:ea typeface="PMingLiU" pitchFamily="18" charset="-120"/>
              </a:rPr>
              <a:t> cache operates at 250 MHZ with a local miss rate  40%,  (T</a:t>
            </a:r>
            <a:r>
              <a:rPr lang="en-US" altLang="zh-TW" sz="2000" baseline="-25000" smtClean="0">
                <a:ea typeface="PMingLiU" pitchFamily="18" charset="-120"/>
              </a:rPr>
              <a:t>2</a:t>
            </a:r>
            <a:r>
              <a:rPr lang="en-US" altLang="zh-TW" sz="2000" smtClean="0">
                <a:ea typeface="PMingLiU" pitchFamily="18" charset="-120"/>
              </a:rPr>
              <a:t> = 2 cycles)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000" smtClean="0">
                <a:ea typeface="PMingLiU" pitchFamily="18" charset="-120"/>
              </a:rPr>
              <a:t>L</a:t>
            </a:r>
            <a:r>
              <a:rPr lang="en-US" altLang="zh-TW" sz="2000" baseline="-25000" smtClean="0">
                <a:ea typeface="PMingLiU" pitchFamily="18" charset="-120"/>
              </a:rPr>
              <a:t>3</a:t>
            </a:r>
            <a:r>
              <a:rPr lang="en-US" altLang="zh-TW" sz="2000" smtClean="0">
                <a:ea typeface="PMingLiU" pitchFamily="18" charset="-120"/>
              </a:rPr>
              <a:t> cache operates at 100 MHZ with a local miss rate 50%,  (T</a:t>
            </a:r>
            <a:r>
              <a:rPr lang="en-US" altLang="zh-TW" sz="2000" baseline="-25000" smtClean="0">
                <a:ea typeface="PMingLiU" pitchFamily="18" charset="-120"/>
              </a:rPr>
              <a:t>3</a:t>
            </a:r>
            <a:r>
              <a:rPr lang="en-US" altLang="zh-TW" sz="2000" smtClean="0">
                <a:ea typeface="PMingLiU" pitchFamily="18" charset="-120"/>
              </a:rPr>
              <a:t> = 5 cycles)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400" smtClean="0">
                <a:ea typeface="PMingLiU" pitchFamily="18" charset="-120"/>
              </a:rPr>
              <a:t>Memory access penalty,  M= 100 cycles.    Find CPI.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</a:t>
            </a:r>
            <a:endParaRPr lang="en-US" altLang="zh-TW" sz="240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66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1216CF8B-1CC5-447B-A963-2C972025ACEC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89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39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5000" y="152400"/>
            <a:ext cx="8128000" cy="22860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Three-Level Cache Example</a:t>
            </a:r>
            <a:endParaRPr lang="en-US" altLang="zh-TW" dirty="0" smtClean="0">
              <a:solidFill>
                <a:srgbClr val="002060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686800" cy="48641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smtClean="0">
                <a:ea typeface="PMingLiU" pitchFamily="18" charset="-120"/>
              </a:rPr>
              <a:t>Memory access penalty,  M= 100 cycles.    Find CPI.</a:t>
            </a:r>
          </a:p>
          <a:p>
            <a:pPr>
              <a:buFontTx/>
              <a:buNone/>
            </a:pPr>
            <a:r>
              <a:rPr lang="en-US" altLang="zh-TW" sz="2000" smtClean="0">
                <a:ea typeface="PMingLiU" pitchFamily="18" charset="-120"/>
              </a:rPr>
              <a:t>    </a:t>
            </a:r>
            <a:r>
              <a:rPr lang="en-US" altLang="zh-TW" sz="1800" smtClean="0">
                <a:ea typeface="PMingLiU" pitchFamily="18" charset="-120"/>
              </a:rPr>
              <a:t>With No Cache,      CPI  =  1.1 +  1.3 x 100  =  131.1</a:t>
            </a:r>
          </a:p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     With single L</a:t>
            </a:r>
            <a:r>
              <a:rPr lang="en-US" altLang="zh-TW" sz="1800" baseline="-25000" smtClean="0">
                <a:ea typeface="PMingLiU" pitchFamily="18" charset="-120"/>
              </a:rPr>
              <a:t>1</a:t>
            </a:r>
            <a:r>
              <a:rPr lang="en-US" altLang="zh-TW" sz="1800" smtClean="0">
                <a:ea typeface="PMingLiU" pitchFamily="18" charset="-120"/>
              </a:rPr>
              <a:t>,       CPI   = 1.1  +  1.3 x .05 x 100 =  7.6</a:t>
            </a:r>
          </a:p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     With L1,  L2          CPI  =  1.1  +  1.3 x  (.05 x  .6  x 2  +  .05 x  .4  x  100)  = 3.778</a:t>
            </a:r>
            <a:r>
              <a:rPr lang="en-US" altLang="zh-TW" sz="2000" smtClean="0">
                <a:ea typeface="PMingLiU" pitchFamily="18" charset="-120"/>
              </a:rPr>
              <a:t> </a:t>
            </a:r>
            <a:r>
              <a:rPr lang="en-US" altLang="zh-TW" sz="2400" smtClean="0">
                <a:ea typeface="PMingLiU" pitchFamily="18" charset="-120"/>
              </a:rPr>
              <a:t>    </a:t>
            </a:r>
          </a:p>
          <a:p>
            <a:pPr>
              <a:buFontTx/>
              <a:buNone/>
            </a:pPr>
            <a:endParaRPr lang="en-US" altLang="zh-TW" sz="500" smtClean="0">
              <a:ea typeface="PMingLiU" pitchFamily="18" charset="-120"/>
            </a:endParaRPr>
          </a:p>
          <a:p>
            <a:pPr>
              <a:buFontTx/>
              <a:buNone/>
            </a:pPr>
            <a:r>
              <a:rPr lang="en-US" altLang="zh-TW" sz="2200" smtClean="0">
                <a:ea typeface="PMingLiU" pitchFamily="18" charset="-120"/>
              </a:rPr>
              <a:t>                  CPI =    CPI</a:t>
            </a:r>
            <a:r>
              <a:rPr lang="en-US" altLang="zh-TW" sz="2200" baseline="-25000" smtClean="0">
                <a:ea typeface="PMingLiU" pitchFamily="18" charset="-120"/>
              </a:rPr>
              <a:t>execution </a:t>
            </a:r>
            <a:r>
              <a:rPr lang="en-US" altLang="zh-TW" sz="2200" smtClean="0">
                <a:ea typeface="PMingLiU" pitchFamily="18" charset="-120"/>
              </a:rPr>
              <a:t> +    Mem Stall  cycles per instruction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  Mem Stall cycles per instruction =  Mem accesses per instruction  x  Stall cycles per access</a:t>
            </a:r>
          </a:p>
          <a:p>
            <a:pPr>
              <a:spcBef>
                <a:spcPct val="10000"/>
              </a:spcBef>
              <a:buFontTx/>
              <a:buNone/>
            </a:pPr>
            <a:endParaRPr lang="en-US" altLang="zh-TW" sz="1200" smtClean="0">
              <a:ea typeface="PMingLiU" pitchFamily="18" charset="-12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600" smtClean="0">
                <a:ea typeface="PMingLiU" pitchFamily="18" charset="-120"/>
              </a:rPr>
              <a:t>Stall cycles per memory access    =   (1-H1) x H2 x T2  +  (1-H1) x (1-H2) x H3 x T3   + (1-H1)(1-H2) (1-H3)x M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600" smtClean="0">
                <a:ea typeface="PMingLiU" pitchFamily="18" charset="-120"/>
              </a:rPr>
              <a:t>                                                </a:t>
            </a:r>
            <a:r>
              <a:rPr lang="en-US" altLang="zh-TW" sz="1800" smtClean="0">
                <a:ea typeface="PMingLiU" pitchFamily="18" charset="-120"/>
              </a:rPr>
              <a:t>=  .05 x  .6  x  2    +  .05 x  .4  x  .5 x  5  +  .05  x  .4  x  .5  x  100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                                          =  .06  +  .05   +    1  =     1.11</a:t>
            </a:r>
          </a:p>
          <a:p>
            <a:pPr>
              <a:buFontTx/>
              <a:buNone/>
            </a:pPr>
            <a:r>
              <a:rPr lang="en-US" altLang="zh-TW" smtClean="0">
                <a:ea typeface="PMingLiU" pitchFamily="18" charset="-120"/>
              </a:rPr>
              <a:t>                            </a:t>
            </a:r>
            <a:r>
              <a:rPr lang="en-US" altLang="zh-TW" sz="2400" smtClean="0">
                <a:ea typeface="PMingLiU" pitchFamily="18" charset="-120"/>
              </a:rPr>
              <a:t>CPI = 1.1 +  1.3 x 1.11   =   2.54</a:t>
            </a:r>
          </a:p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           Speedup compared to L1 only  =   7.6/2.54   =   3</a:t>
            </a:r>
          </a:p>
          <a:p>
            <a:pPr>
              <a:buFontTx/>
              <a:buNone/>
            </a:pPr>
            <a:r>
              <a:rPr lang="en-US" altLang="zh-TW" sz="1800" smtClean="0">
                <a:ea typeface="PMingLiU" pitchFamily="18" charset="-120"/>
              </a:rPr>
              <a:t>           Speedup compared to L1, L2   =   3.778/2.54   =   1.49</a:t>
            </a:r>
          </a:p>
          <a:p>
            <a:pPr>
              <a:buFontTx/>
              <a:buNone/>
            </a:pPr>
            <a:endParaRPr lang="en-US" altLang="zh-TW" sz="240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51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17DFC-46FC-47DA-8338-CFDAA692B2E3}" type="slidenum">
              <a:rPr lang="en-US"/>
              <a:pPr/>
              <a:t>9</a:t>
            </a:fld>
            <a:endParaRPr lang="en-US"/>
          </a:p>
        </p:txBody>
      </p:sp>
      <p:sp>
        <p:nvSpPr>
          <p:cNvPr id="228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6200"/>
            <a:ext cx="8382000" cy="7620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Cache Organization &amp; Placement Strategies</a:t>
            </a:r>
            <a:endParaRPr lang="en-US" sz="4800" dirty="0">
              <a:solidFill>
                <a:srgbClr val="002060"/>
              </a:solidFill>
              <a:latin typeface="Monotype Corsiva" pitchFamily="66" charset="0"/>
            </a:endParaRPr>
          </a:p>
        </p:txBody>
      </p:sp>
      <p:sp>
        <p:nvSpPr>
          <p:cNvPr id="228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4953000"/>
          </a:xfrm>
          <a:noFill/>
          <a:ln/>
        </p:spPr>
        <p:txBody>
          <a:bodyPr lIns="92075" tIns="46038" rIns="92075" bIns="46038"/>
          <a:lstStyle/>
          <a:p>
            <a:pPr marL="0" indent="0">
              <a:spcBef>
                <a:spcPct val="35000"/>
              </a:spcBef>
              <a:buNone/>
            </a:pPr>
            <a:r>
              <a:rPr lang="en-US" sz="2400" dirty="0"/>
              <a:t>Placement strategies or mapping of a main memory data block onto cache block frame addresses divide cache into three organizations:</a:t>
            </a:r>
          </a:p>
          <a:p>
            <a:pPr marL="533400" indent="-533400"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400" b="1" dirty="0">
                <a:solidFill>
                  <a:srgbClr val="0000FF"/>
                </a:solidFill>
              </a:rPr>
              <a:t>Direct mapped cache:</a:t>
            </a:r>
            <a:r>
              <a:rPr lang="en-US" sz="2400" dirty="0"/>
              <a:t>  A block can be placed in one location only, given by:</a:t>
            </a:r>
          </a:p>
          <a:p>
            <a:pPr marL="533400" indent="-533400">
              <a:spcBef>
                <a:spcPct val="35000"/>
              </a:spcBef>
              <a:buFontTx/>
              <a:buNone/>
            </a:pPr>
            <a:r>
              <a:rPr lang="en-US" sz="2200" dirty="0"/>
              <a:t>               </a:t>
            </a:r>
            <a:r>
              <a:rPr lang="en-US" sz="2200" b="1" dirty="0">
                <a:solidFill>
                  <a:srgbClr val="A50021"/>
                </a:solidFill>
              </a:rPr>
              <a:t>(Block address)  MOD  (Number of blocks in cache)</a:t>
            </a:r>
          </a:p>
          <a:p>
            <a:pPr marL="914400" lvl="1" indent="-457200"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200" dirty="0"/>
              <a:t>Advantage: It is easy to locate blocks in the cache (only one possibility)</a:t>
            </a:r>
          </a:p>
          <a:p>
            <a:pPr marL="914400" lvl="1" indent="-457200">
              <a:spcBef>
                <a:spcPct val="35000"/>
              </a:spcBef>
              <a:buFont typeface="Wingdings" pitchFamily="2" charset="2"/>
              <a:buChar char="Ø"/>
            </a:pPr>
            <a:r>
              <a:rPr lang="en-US" sz="2200" dirty="0"/>
              <a:t>Disadvantage: Certain blocks cannot be simultaneously present in the cache (they can only have the same location)</a:t>
            </a:r>
          </a:p>
        </p:txBody>
      </p:sp>
    </p:spTree>
    <p:extLst>
      <p:ext uri="{BB962C8B-B14F-4D97-AF65-F5344CB8AC3E}">
        <p14:creationId xmlns:p14="http://schemas.microsoft.com/office/powerpoint/2010/main" val="16605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04AF60-69CE-47EF-9233-6E9FF5EE445A}" type="slidenum">
              <a:rPr lang="en-US" altLang="zh-TW" sz="1400">
                <a:latin typeface="Comic Sans MS" pitchFamily="66" charset="0"/>
              </a:rPr>
              <a:pPr/>
              <a:t>90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7171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AE8E5C9-EA2E-4A9B-87BF-DF8D2B442AA1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90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531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381000"/>
            <a:ext cx="8001000" cy="5638800"/>
          </a:xfrm>
        </p:spPr>
        <p:txBody>
          <a:bodyPr/>
          <a:lstStyle/>
          <a:p>
            <a:pPr>
              <a:spcBef>
                <a:spcPct val="150000"/>
              </a:spcBef>
            </a:pPr>
            <a:r>
              <a:rPr lang="en-US" altLang="zh-TW" sz="3600" b="1" u="sng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  <a:t/>
            </a:r>
            <a:br>
              <a:rPr lang="en-US" altLang="zh-TW" sz="3600" b="1" u="sng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</a:br>
            <a:r>
              <a:rPr lang="en-US" altLang="zh-TW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parajita" pitchFamily="34" charset="0"/>
                <a:ea typeface="PMingLiU" pitchFamily="18" charset="-120"/>
                <a:cs typeface="Aparajita" pitchFamily="34" charset="0"/>
              </a:rPr>
              <a:t>Cache on Multicore</a:t>
            </a:r>
            <a:br>
              <a:rPr lang="en-US" altLang="zh-TW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parajita" pitchFamily="34" charset="0"/>
                <a:ea typeface="PMingLiU" pitchFamily="18" charset="-120"/>
                <a:cs typeface="Aparajita" pitchFamily="34" charset="0"/>
              </a:rPr>
            </a:br>
            <a:r>
              <a:rPr lang="en-US" altLang="zh-TW" sz="3600" b="1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</a:br>
            <a:endParaRPr lang="en-US" altLang="zh-TW" sz="3600" b="1" dirty="0" smtClean="0">
              <a:solidFill>
                <a:srgbClr val="002060"/>
              </a:solidFill>
              <a:latin typeface="Aparajita" pitchFamily="34" charset="0"/>
              <a:ea typeface="PMingLiU" pitchFamily="18" charset="-12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35EF232-9D05-47C5-80ED-303C572737FB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91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Multi-Core and caches coherence</a:t>
            </a:r>
          </a:p>
        </p:txBody>
      </p:sp>
      <p:sp>
        <p:nvSpPr>
          <p:cNvPr id="2370563" name="Rectangle 3"/>
          <p:cNvSpPr>
            <a:spLocks noChangeArrowheads="1"/>
          </p:cNvSpPr>
          <p:nvPr/>
        </p:nvSpPr>
        <p:spPr bwMode="auto">
          <a:xfrm>
            <a:off x="2133600" y="1143000"/>
            <a:ext cx="2209800" cy="25146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70564" name="Rectangle 4"/>
          <p:cNvSpPr>
            <a:spLocks noChangeArrowheads="1"/>
          </p:cNvSpPr>
          <p:nvPr/>
        </p:nvSpPr>
        <p:spPr bwMode="auto">
          <a:xfrm>
            <a:off x="609600" y="1143000"/>
            <a:ext cx="1905000" cy="2514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70565" name="Rectangle 5"/>
          <p:cNvSpPr>
            <a:spLocks noChangeArrowheads="1"/>
          </p:cNvSpPr>
          <p:nvPr/>
        </p:nvSpPr>
        <p:spPr bwMode="auto">
          <a:xfrm>
            <a:off x="609600" y="1143000"/>
            <a:ext cx="3733800" cy="381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70566" name="Line 6"/>
          <p:cNvSpPr>
            <a:spLocks noChangeShapeType="1"/>
          </p:cNvSpPr>
          <p:nvPr/>
        </p:nvSpPr>
        <p:spPr bwMode="auto">
          <a:xfrm>
            <a:off x="609600" y="3657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70567" name="Line 7"/>
          <p:cNvSpPr>
            <a:spLocks noChangeShapeType="1"/>
          </p:cNvSpPr>
          <p:nvPr/>
        </p:nvSpPr>
        <p:spPr bwMode="auto">
          <a:xfrm>
            <a:off x="609600" y="29718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70568" name="Line 8"/>
          <p:cNvSpPr>
            <a:spLocks noChangeShapeType="1"/>
          </p:cNvSpPr>
          <p:nvPr/>
        </p:nvSpPr>
        <p:spPr bwMode="auto">
          <a:xfrm flipH="1" flipV="1">
            <a:off x="2514600" y="11430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70569" name="Line 9"/>
          <p:cNvSpPr>
            <a:spLocks noChangeShapeType="1"/>
          </p:cNvSpPr>
          <p:nvPr/>
        </p:nvSpPr>
        <p:spPr bwMode="auto">
          <a:xfrm>
            <a:off x="609600" y="22860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>
            <a:off x="1905000" y="4114800"/>
            <a:ext cx="1193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 b="0">
                <a:latin typeface="Arial" pitchFamily="34" charset="0"/>
                <a:ea typeface="PMingLiU" pitchFamily="18" charset="-120"/>
              </a:rPr>
              <a:t>memory</a:t>
            </a:r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1066800" y="3124200"/>
            <a:ext cx="1317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 b="0">
                <a:latin typeface="Arial" pitchFamily="34" charset="0"/>
                <a:ea typeface="PMingLiU" pitchFamily="18" charset="-120"/>
              </a:rPr>
              <a:t>L2 cache</a:t>
            </a:r>
          </a:p>
        </p:txBody>
      </p:sp>
      <p:sp>
        <p:nvSpPr>
          <p:cNvPr id="30733" name="Text Box 12"/>
          <p:cNvSpPr txBox="1">
            <a:spLocks noChangeArrowheads="1"/>
          </p:cNvSpPr>
          <p:nvPr/>
        </p:nvSpPr>
        <p:spPr bwMode="auto">
          <a:xfrm>
            <a:off x="1066800" y="2438400"/>
            <a:ext cx="1317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 b="0">
                <a:latin typeface="Arial" pitchFamily="34" charset="0"/>
                <a:ea typeface="PMingLiU" pitchFamily="18" charset="-120"/>
              </a:rPr>
              <a:t>L1 cache</a:t>
            </a:r>
          </a:p>
        </p:txBody>
      </p:sp>
      <p:sp>
        <p:nvSpPr>
          <p:cNvPr id="30734" name="Text Box 13"/>
          <p:cNvSpPr txBox="1">
            <a:spLocks noChangeArrowheads="1"/>
          </p:cNvSpPr>
          <p:nvPr/>
        </p:nvSpPr>
        <p:spPr bwMode="auto">
          <a:xfrm>
            <a:off x="2895600" y="2438400"/>
            <a:ext cx="1317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 b="0">
                <a:latin typeface="Arial" pitchFamily="34" charset="0"/>
                <a:ea typeface="PMingLiU" pitchFamily="18" charset="-120"/>
              </a:rPr>
              <a:t>L1 cache</a:t>
            </a:r>
          </a:p>
        </p:txBody>
      </p:sp>
      <p:sp>
        <p:nvSpPr>
          <p:cNvPr id="30735" name="Text Box 14"/>
          <p:cNvSpPr txBox="1">
            <a:spLocks noChangeArrowheads="1"/>
          </p:cNvSpPr>
          <p:nvPr/>
        </p:nvSpPr>
        <p:spPr bwMode="auto">
          <a:xfrm rot="-5400000">
            <a:off x="172244" y="1804194"/>
            <a:ext cx="14573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>
                <a:latin typeface="Arial" pitchFamily="34" charset="0"/>
                <a:ea typeface="PMingLiU" pitchFamily="18" charset="-120"/>
              </a:rPr>
              <a:t>C O R E 1</a:t>
            </a:r>
          </a:p>
        </p:txBody>
      </p:sp>
      <p:sp>
        <p:nvSpPr>
          <p:cNvPr id="30736" name="Text Box 15"/>
          <p:cNvSpPr txBox="1">
            <a:spLocks noChangeArrowheads="1"/>
          </p:cNvSpPr>
          <p:nvPr/>
        </p:nvSpPr>
        <p:spPr bwMode="auto">
          <a:xfrm rot="-5400000">
            <a:off x="2077244" y="1804194"/>
            <a:ext cx="14573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>
                <a:latin typeface="Arial" pitchFamily="34" charset="0"/>
                <a:ea typeface="PMingLiU" pitchFamily="18" charset="-120"/>
              </a:rPr>
              <a:t>C O R E 0</a:t>
            </a:r>
          </a:p>
        </p:txBody>
      </p:sp>
      <p:sp>
        <p:nvSpPr>
          <p:cNvPr id="30737" name="Text Box 16"/>
          <p:cNvSpPr txBox="1">
            <a:spLocks noChangeArrowheads="1"/>
          </p:cNvSpPr>
          <p:nvPr/>
        </p:nvSpPr>
        <p:spPr bwMode="auto">
          <a:xfrm>
            <a:off x="2895600" y="3124200"/>
            <a:ext cx="1317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 b="0">
                <a:latin typeface="Arial" pitchFamily="34" charset="0"/>
                <a:ea typeface="PMingLiU" pitchFamily="18" charset="-120"/>
              </a:rPr>
              <a:t>L2 cache</a:t>
            </a:r>
          </a:p>
        </p:txBody>
      </p:sp>
      <p:sp>
        <p:nvSpPr>
          <p:cNvPr id="2370577" name="Rectangle 17"/>
          <p:cNvSpPr>
            <a:spLocks noChangeArrowheads="1"/>
          </p:cNvSpPr>
          <p:nvPr/>
        </p:nvSpPr>
        <p:spPr bwMode="auto">
          <a:xfrm>
            <a:off x="6400800" y="1143000"/>
            <a:ext cx="2209800" cy="31242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70578" name="Rectangle 18"/>
          <p:cNvSpPr>
            <a:spLocks noChangeArrowheads="1"/>
          </p:cNvSpPr>
          <p:nvPr/>
        </p:nvSpPr>
        <p:spPr bwMode="auto">
          <a:xfrm>
            <a:off x="4876800" y="1143000"/>
            <a:ext cx="1905000" cy="31242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FFFFFF"/>
                </a:outerShdw>
              </a:effectLst>
              <a:ea typeface="PMingLiU" pitchFamily="18" charset="-120"/>
            </a:endParaRPr>
          </a:p>
        </p:txBody>
      </p:sp>
      <p:sp>
        <p:nvSpPr>
          <p:cNvPr id="2370579" name="Rectangle 19"/>
          <p:cNvSpPr>
            <a:spLocks noChangeArrowheads="1"/>
          </p:cNvSpPr>
          <p:nvPr/>
        </p:nvSpPr>
        <p:spPr bwMode="auto">
          <a:xfrm>
            <a:off x="4876800" y="1143000"/>
            <a:ext cx="3733800" cy="426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2370580" name="Line 20"/>
          <p:cNvSpPr>
            <a:spLocks noChangeShapeType="1"/>
          </p:cNvSpPr>
          <p:nvPr/>
        </p:nvSpPr>
        <p:spPr bwMode="auto">
          <a:xfrm>
            <a:off x="4876800" y="3657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70581" name="Line 21"/>
          <p:cNvSpPr>
            <a:spLocks noChangeShapeType="1"/>
          </p:cNvSpPr>
          <p:nvPr/>
        </p:nvSpPr>
        <p:spPr bwMode="auto">
          <a:xfrm>
            <a:off x="4876800" y="29718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70582" name="Line 22"/>
          <p:cNvSpPr>
            <a:spLocks noChangeShapeType="1"/>
          </p:cNvSpPr>
          <p:nvPr/>
        </p:nvSpPr>
        <p:spPr bwMode="auto">
          <a:xfrm flipH="1" flipV="1">
            <a:off x="6781800" y="114300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70583" name="Line 23"/>
          <p:cNvSpPr>
            <a:spLocks noChangeShapeType="1"/>
          </p:cNvSpPr>
          <p:nvPr/>
        </p:nvSpPr>
        <p:spPr bwMode="auto">
          <a:xfrm>
            <a:off x="4876800" y="22860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45" name="Text Box 24"/>
          <p:cNvSpPr txBox="1">
            <a:spLocks noChangeArrowheads="1"/>
          </p:cNvSpPr>
          <p:nvPr/>
        </p:nvSpPr>
        <p:spPr bwMode="auto">
          <a:xfrm>
            <a:off x="6096000" y="4648200"/>
            <a:ext cx="1193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 b="0">
                <a:latin typeface="Arial" pitchFamily="34" charset="0"/>
                <a:ea typeface="PMingLiU" pitchFamily="18" charset="-120"/>
              </a:rPr>
              <a:t>memory</a:t>
            </a:r>
          </a:p>
        </p:txBody>
      </p:sp>
      <p:sp>
        <p:nvSpPr>
          <p:cNvPr id="30746" name="Text Box 25"/>
          <p:cNvSpPr txBox="1">
            <a:spLocks noChangeArrowheads="1"/>
          </p:cNvSpPr>
          <p:nvPr/>
        </p:nvSpPr>
        <p:spPr bwMode="auto">
          <a:xfrm>
            <a:off x="5334000" y="3124200"/>
            <a:ext cx="1317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 b="0">
                <a:latin typeface="Arial" pitchFamily="34" charset="0"/>
                <a:ea typeface="PMingLiU" pitchFamily="18" charset="-120"/>
              </a:rPr>
              <a:t>L2 cache</a:t>
            </a:r>
          </a:p>
        </p:txBody>
      </p:sp>
      <p:sp>
        <p:nvSpPr>
          <p:cNvPr id="30747" name="Text Box 26"/>
          <p:cNvSpPr txBox="1">
            <a:spLocks noChangeArrowheads="1"/>
          </p:cNvSpPr>
          <p:nvPr/>
        </p:nvSpPr>
        <p:spPr bwMode="auto">
          <a:xfrm>
            <a:off x="5334000" y="2438400"/>
            <a:ext cx="1317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 b="0">
                <a:latin typeface="Arial" pitchFamily="34" charset="0"/>
                <a:ea typeface="PMingLiU" pitchFamily="18" charset="-120"/>
              </a:rPr>
              <a:t>L1 cache</a:t>
            </a:r>
          </a:p>
        </p:txBody>
      </p:sp>
      <p:sp>
        <p:nvSpPr>
          <p:cNvPr id="30748" name="Text Box 27"/>
          <p:cNvSpPr txBox="1">
            <a:spLocks noChangeArrowheads="1"/>
          </p:cNvSpPr>
          <p:nvPr/>
        </p:nvSpPr>
        <p:spPr bwMode="auto">
          <a:xfrm>
            <a:off x="7162800" y="2438400"/>
            <a:ext cx="1317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 b="0">
                <a:latin typeface="Arial" pitchFamily="34" charset="0"/>
                <a:ea typeface="PMingLiU" pitchFamily="18" charset="-120"/>
              </a:rPr>
              <a:t>L1 cache</a:t>
            </a:r>
          </a:p>
        </p:txBody>
      </p:sp>
      <p:sp>
        <p:nvSpPr>
          <p:cNvPr id="30749" name="Text Box 28"/>
          <p:cNvSpPr txBox="1">
            <a:spLocks noChangeArrowheads="1"/>
          </p:cNvSpPr>
          <p:nvPr/>
        </p:nvSpPr>
        <p:spPr bwMode="auto">
          <a:xfrm rot="-5400000">
            <a:off x="4439444" y="1804194"/>
            <a:ext cx="14573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>
                <a:latin typeface="Arial" pitchFamily="34" charset="0"/>
                <a:ea typeface="PMingLiU" pitchFamily="18" charset="-120"/>
              </a:rPr>
              <a:t>C O R E 1</a:t>
            </a:r>
          </a:p>
        </p:txBody>
      </p:sp>
      <p:sp>
        <p:nvSpPr>
          <p:cNvPr id="30750" name="Text Box 29"/>
          <p:cNvSpPr txBox="1">
            <a:spLocks noChangeArrowheads="1"/>
          </p:cNvSpPr>
          <p:nvPr/>
        </p:nvSpPr>
        <p:spPr bwMode="auto">
          <a:xfrm rot="-5400000">
            <a:off x="6344444" y="1804194"/>
            <a:ext cx="14573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>
                <a:latin typeface="Arial" pitchFamily="34" charset="0"/>
                <a:ea typeface="PMingLiU" pitchFamily="18" charset="-120"/>
              </a:rPr>
              <a:t>C O R E 0</a:t>
            </a:r>
          </a:p>
        </p:txBody>
      </p:sp>
      <p:sp>
        <p:nvSpPr>
          <p:cNvPr id="30751" name="Text Box 30"/>
          <p:cNvSpPr txBox="1">
            <a:spLocks noChangeArrowheads="1"/>
          </p:cNvSpPr>
          <p:nvPr/>
        </p:nvSpPr>
        <p:spPr bwMode="auto">
          <a:xfrm>
            <a:off x="7086600" y="3124200"/>
            <a:ext cx="1317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 b="0">
                <a:latin typeface="Arial" pitchFamily="34" charset="0"/>
                <a:ea typeface="PMingLiU" pitchFamily="18" charset="-120"/>
              </a:rPr>
              <a:t>L2 cache</a:t>
            </a:r>
          </a:p>
        </p:txBody>
      </p:sp>
      <p:sp>
        <p:nvSpPr>
          <p:cNvPr id="30752" name="Text Box 31"/>
          <p:cNvSpPr txBox="1">
            <a:spLocks noChangeArrowheads="1"/>
          </p:cNvSpPr>
          <p:nvPr/>
        </p:nvSpPr>
        <p:spPr bwMode="auto">
          <a:xfrm>
            <a:off x="838200" y="5181600"/>
            <a:ext cx="34163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000" b="0">
                <a:latin typeface="Arial" pitchFamily="34" charset="0"/>
                <a:ea typeface="PMingLiU" pitchFamily="18" charset="-120"/>
              </a:rPr>
              <a:t>Both L1 and L2 are private</a:t>
            </a:r>
            <a:br>
              <a:rPr lang="en-US" altLang="zh-TW" sz="2000" b="0">
                <a:latin typeface="Arial" pitchFamily="34" charset="0"/>
                <a:ea typeface="PMingLiU" pitchFamily="18" charset="-120"/>
              </a:rPr>
            </a:br>
            <a:endParaRPr lang="en-US" altLang="zh-TW" sz="2000" b="0">
              <a:latin typeface="Arial" pitchFamily="34" charset="0"/>
              <a:ea typeface="PMingLiU" pitchFamily="18" charset="-120"/>
            </a:endParaRPr>
          </a:p>
          <a:p>
            <a:pPr algn="l" eaLnBrk="1" hangingPunct="1"/>
            <a:r>
              <a:rPr lang="en-US" altLang="zh-TW" sz="2000" b="0">
                <a:latin typeface="Arial" pitchFamily="34" charset="0"/>
                <a:ea typeface="PMingLiU" pitchFamily="18" charset="-120"/>
              </a:rPr>
              <a:t>Examples: AMD Opteron, </a:t>
            </a:r>
            <a:br>
              <a:rPr lang="en-US" altLang="zh-TW" sz="2000" b="0">
                <a:latin typeface="Arial" pitchFamily="34" charset="0"/>
                <a:ea typeface="PMingLiU" pitchFamily="18" charset="-120"/>
              </a:rPr>
            </a:br>
            <a:r>
              <a:rPr lang="en-US" altLang="zh-TW" sz="2000" b="0">
                <a:latin typeface="Arial" pitchFamily="34" charset="0"/>
                <a:ea typeface="PMingLiU" pitchFamily="18" charset="-120"/>
              </a:rPr>
              <a:t>AMD Athlon, Intel Pentium D</a:t>
            </a:r>
          </a:p>
          <a:p>
            <a:pPr algn="l" eaLnBrk="1" hangingPunct="1"/>
            <a:endParaRPr lang="en-US" altLang="zh-TW" sz="20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30753" name="Text Box 32"/>
          <p:cNvSpPr txBox="1">
            <a:spLocks noChangeArrowheads="1"/>
          </p:cNvSpPr>
          <p:nvPr/>
        </p:nvSpPr>
        <p:spPr bwMode="auto">
          <a:xfrm>
            <a:off x="5334000" y="3733800"/>
            <a:ext cx="1317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 b="0">
                <a:latin typeface="Arial" pitchFamily="34" charset="0"/>
                <a:ea typeface="PMingLiU" pitchFamily="18" charset="-120"/>
              </a:rPr>
              <a:t>L3 cache</a:t>
            </a:r>
          </a:p>
        </p:txBody>
      </p:sp>
      <p:sp>
        <p:nvSpPr>
          <p:cNvPr id="2370593" name="Line 33"/>
          <p:cNvSpPr>
            <a:spLocks noChangeShapeType="1"/>
          </p:cNvSpPr>
          <p:nvPr/>
        </p:nvSpPr>
        <p:spPr bwMode="auto">
          <a:xfrm>
            <a:off x="4876800" y="42672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55" name="Text Box 34"/>
          <p:cNvSpPr txBox="1">
            <a:spLocks noChangeArrowheads="1"/>
          </p:cNvSpPr>
          <p:nvPr/>
        </p:nvSpPr>
        <p:spPr bwMode="auto">
          <a:xfrm>
            <a:off x="7086600" y="3733800"/>
            <a:ext cx="1317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 b="0">
                <a:latin typeface="Arial" pitchFamily="34" charset="0"/>
                <a:ea typeface="PMingLiU" pitchFamily="18" charset="-120"/>
              </a:rPr>
              <a:t>L3 cache</a:t>
            </a:r>
          </a:p>
        </p:txBody>
      </p:sp>
      <p:sp>
        <p:nvSpPr>
          <p:cNvPr id="30756" name="Text Box 35"/>
          <p:cNvSpPr txBox="1">
            <a:spLocks noChangeArrowheads="1"/>
          </p:cNvSpPr>
          <p:nvPr/>
        </p:nvSpPr>
        <p:spPr bwMode="auto">
          <a:xfrm>
            <a:off x="5257800" y="5562600"/>
            <a:ext cx="29225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000" b="0">
                <a:latin typeface="Arial" pitchFamily="34" charset="0"/>
                <a:ea typeface="PMingLiU" pitchFamily="18" charset="-120"/>
              </a:rPr>
              <a:t>A design with L3 caches</a:t>
            </a:r>
            <a:br>
              <a:rPr lang="en-US" altLang="zh-TW" sz="2000" b="0">
                <a:latin typeface="Arial" pitchFamily="34" charset="0"/>
                <a:ea typeface="PMingLiU" pitchFamily="18" charset="-120"/>
              </a:rPr>
            </a:br>
            <a:r>
              <a:rPr lang="en-US" altLang="zh-TW" sz="2000" b="0">
                <a:latin typeface="Arial" pitchFamily="34" charset="0"/>
                <a:ea typeface="PMingLiU" pitchFamily="18" charset="-120"/>
              </a:rPr>
              <a:t/>
            </a:r>
            <a:br>
              <a:rPr lang="en-US" altLang="zh-TW" sz="2000" b="0">
                <a:latin typeface="Arial" pitchFamily="34" charset="0"/>
                <a:ea typeface="PMingLiU" pitchFamily="18" charset="-120"/>
              </a:rPr>
            </a:br>
            <a:r>
              <a:rPr lang="en-US" altLang="zh-TW" sz="2000" b="0">
                <a:latin typeface="Arial" pitchFamily="34" charset="0"/>
                <a:ea typeface="PMingLiU" pitchFamily="18" charset="-120"/>
              </a:rPr>
              <a:t>Example: Intel Itanium 2</a:t>
            </a:r>
          </a:p>
        </p:txBody>
      </p:sp>
    </p:spTree>
    <p:extLst>
      <p:ext uri="{BB962C8B-B14F-4D97-AF65-F5344CB8AC3E}">
        <p14:creationId xmlns:p14="http://schemas.microsoft.com/office/powerpoint/2010/main" val="30231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807EBD31-3F2E-49A0-843B-6D8A0BF74F09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92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2060"/>
                </a:solidFill>
                <a:latin typeface="Monotype Corsiva" pitchFamily="66" charset="0"/>
                <a:ea typeface="PMingLiU" pitchFamily="18" charset="-120"/>
              </a:rPr>
              <a:t>The cache coherence problem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371600"/>
            <a:ext cx="8382000" cy="4525963"/>
          </a:xfrm>
        </p:spPr>
        <p:txBody>
          <a:bodyPr/>
          <a:lstStyle/>
          <a:p>
            <a:r>
              <a:rPr lang="en-US" altLang="zh-TW" sz="2400" smtClean="0">
                <a:ea typeface="PMingLiU" pitchFamily="18" charset="-120"/>
              </a:rPr>
              <a:t>Since we have private caches:</a:t>
            </a:r>
            <a:br>
              <a:rPr lang="en-US" altLang="zh-TW" sz="2400" smtClean="0">
                <a:ea typeface="PMingLiU" pitchFamily="18" charset="-120"/>
              </a:rPr>
            </a:br>
            <a:r>
              <a:rPr lang="en-US" altLang="zh-TW" sz="2400" smtClean="0">
                <a:ea typeface="PMingLiU" pitchFamily="18" charset="-120"/>
              </a:rPr>
              <a:t>How to keep the data consistent across caches?</a:t>
            </a:r>
          </a:p>
          <a:p>
            <a:r>
              <a:rPr lang="en-US" altLang="zh-TW" sz="2400" smtClean="0">
                <a:ea typeface="PMingLiU" pitchFamily="18" charset="-120"/>
              </a:rPr>
              <a:t>Each core should perceive the memory as a monolithic array, shared by all the cores</a:t>
            </a:r>
          </a:p>
          <a:p>
            <a:endParaRPr lang="en-US" altLang="zh-TW" sz="2400" smtClean="0">
              <a:ea typeface="PMingLiU" pitchFamily="18" charset="-120"/>
            </a:endParaRPr>
          </a:p>
          <a:p>
            <a:endParaRPr lang="en-US" altLang="zh-TW" sz="2400" smtClean="0">
              <a:ea typeface="PMingLiU" pitchFamily="18" charset="-120"/>
            </a:endParaRPr>
          </a:p>
          <a:p>
            <a:endParaRPr lang="en-US" altLang="zh-TW" sz="2400" smtClean="0">
              <a:ea typeface="PMingLiU" pitchFamily="18" charset="-120"/>
            </a:endParaRP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752600" y="3276600"/>
          <a:ext cx="5791200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aint Shop Pro Image" r:id="rId4" imgW="6760976" imgH="4000000" progId="PaintShopPro">
                  <p:embed/>
                </p:oleObj>
              </mc:Choice>
              <mc:Fallback>
                <p:oleObj name="Paint Shop Pro Image" r:id="rId4" imgW="6760976" imgH="4000000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5791200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69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A0EACB3-0C59-49FB-8C6A-382A106DFE2C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93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altLang="zh-TW" sz="2800" b="0">
                <a:ea typeface="PMingLiU" pitchFamily="18" charset="-120"/>
              </a:rPr>
              <a:t>Suppose variable x initially contains 15213</a:t>
            </a:r>
          </a:p>
        </p:txBody>
      </p:sp>
      <p:grpSp>
        <p:nvGrpSpPr>
          <p:cNvPr id="31749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2360325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1777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1</a:t>
              </a:r>
            </a:p>
          </p:txBody>
        </p:sp>
      </p:grpSp>
      <p:grpSp>
        <p:nvGrpSpPr>
          <p:cNvPr id="31750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2360328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1775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2</a:t>
              </a:r>
            </a:p>
          </p:txBody>
        </p:sp>
      </p:grpSp>
      <p:grpSp>
        <p:nvGrpSpPr>
          <p:cNvPr id="31751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2360331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1773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3</a:t>
              </a:r>
            </a:p>
          </p:txBody>
        </p:sp>
      </p:grpSp>
      <p:grpSp>
        <p:nvGrpSpPr>
          <p:cNvPr id="31752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2360334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1771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4</a:t>
              </a:r>
            </a:p>
          </p:txBody>
        </p:sp>
      </p:grpSp>
      <p:sp>
        <p:nvSpPr>
          <p:cNvPr id="31753" name="Text Box 16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endParaRPr lang="en-US" altLang="zh-TW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31754" name="Text Box 17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endParaRPr lang="en-US" altLang="zh-TW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31755" name="Text Box 18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endParaRPr lang="en-US" altLang="zh-TW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31756" name="Text Box 19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endParaRPr lang="en-US" altLang="zh-TW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31757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zh-TW" sz="1800" b="0">
              <a:latin typeface="Arial" pitchFamily="34" charset="0"/>
              <a:ea typeface="PMingLiU" pitchFamily="18" charset="-120"/>
            </a:endParaRPr>
          </a:p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Main memory</a:t>
            </a:r>
          </a:p>
          <a:p>
            <a:pPr eaLnBrk="1" hangingPunct="1"/>
            <a:r>
              <a:rPr lang="en-US" altLang="zh-TW" sz="1800" b="0">
                <a:solidFill>
                  <a:srgbClr val="0000FF"/>
                </a:solidFill>
                <a:latin typeface="Arial" pitchFamily="34" charset="0"/>
                <a:ea typeface="PMingLiU" pitchFamily="18" charset="-120"/>
              </a:rPr>
              <a:t>x=15213</a:t>
            </a:r>
          </a:p>
        </p:txBody>
      </p:sp>
      <p:sp>
        <p:nvSpPr>
          <p:cNvPr id="2360341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0342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0343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0344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0345" name="Line 25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0346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0347" name="Line 27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0348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0349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0350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0351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31769" name="Text Box 32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 b="0">
                <a:solidFill>
                  <a:srgbClr val="008000"/>
                </a:solidFill>
                <a:latin typeface="Arial" pitchFamily="34" charset="0"/>
                <a:ea typeface="PMingLiU" pitchFamily="18" charset="-120"/>
              </a:rPr>
              <a:t>multi-core chip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47244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The cache coherence problem</a:t>
            </a:r>
            <a:endParaRPr lang="en-US" altLang="zh-TW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281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A4A4A1D-1B61-4BC6-8E28-A239DAD0A82C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94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altLang="zh-TW" sz="2800" b="0">
                <a:ea typeface="PMingLiU" pitchFamily="18" charset="-120"/>
              </a:rPr>
              <a:t>Core 1 reads x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2362373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2801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1</a:t>
              </a:r>
            </a:p>
          </p:txBody>
        </p:sp>
      </p:grpSp>
      <p:grpSp>
        <p:nvGrpSpPr>
          <p:cNvPr id="32774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2362376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2799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2</a:t>
              </a:r>
            </a:p>
          </p:txBody>
        </p:sp>
      </p:grpSp>
      <p:grpSp>
        <p:nvGrpSpPr>
          <p:cNvPr id="32775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2362379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2797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3</a:t>
              </a:r>
            </a:p>
          </p:txBody>
        </p:sp>
      </p:grpSp>
      <p:grpSp>
        <p:nvGrpSpPr>
          <p:cNvPr id="32776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2362382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2795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4</a:t>
              </a:r>
            </a:p>
          </p:txBody>
        </p:sp>
      </p:grpSp>
      <p:sp>
        <p:nvSpPr>
          <p:cNvPr id="32777" name="Text Box 16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r>
              <a:rPr lang="en-US" altLang="zh-TW" sz="1800" b="0">
                <a:solidFill>
                  <a:srgbClr val="0000FF"/>
                </a:solidFill>
                <a:latin typeface="Arial" pitchFamily="34" charset="0"/>
                <a:ea typeface="PMingLiU" pitchFamily="18" charset="-120"/>
              </a:rPr>
              <a:t>x=15213</a:t>
            </a:r>
          </a:p>
        </p:txBody>
      </p:sp>
      <p:sp>
        <p:nvSpPr>
          <p:cNvPr id="32778" name="Text Box 17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endParaRPr lang="en-US" altLang="zh-TW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32779" name="Text Box 18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endParaRPr lang="en-US" altLang="zh-TW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32780" name="Text Box 19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endParaRPr lang="en-US" altLang="zh-TW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32781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zh-TW" sz="1800" b="0">
              <a:latin typeface="Arial" pitchFamily="34" charset="0"/>
              <a:ea typeface="PMingLiU" pitchFamily="18" charset="-120"/>
            </a:endParaRPr>
          </a:p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Main memory</a:t>
            </a:r>
          </a:p>
          <a:p>
            <a:pPr eaLnBrk="1" hangingPunct="1"/>
            <a:r>
              <a:rPr lang="en-US" altLang="zh-TW" sz="1800" b="0">
                <a:solidFill>
                  <a:srgbClr val="0000FF"/>
                </a:solidFill>
                <a:latin typeface="Arial" pitchFamily="34" charset="0"/>
                <a:ea typeface="PMingLiU" pitchFamily="18" charset="-120"/>
              </a:rPr>
              <a:t>x=15213</a:t>
            </a:r>
          </a:p>
        </p:txBody>
      </p:sp>
      <p:sp>
        <p:nvSpPr>
          <p:cNvPr id="2362389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2390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2391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2392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2393" name="Line 25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2394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2395" name="Line 27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2396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2397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2398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2399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32793" name="Text Box 32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 b="0">
                <a:solidFill>
                  <a:srgbClr val="008000"/>
                </a:solidFill>
                <a:latin typeface="Arial" pitchFamily="34" charset="0"/>
                <a:ea typeface="PMingLiU" pitchFamily="18" charset="-120"/>
              </a:rPr>
              <a:t>multi-core chip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47244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The cache coherence problem</a:t>
            </a:r>
            <a:endParaRPr lang="en-US" altLang="zh-TW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29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F1F8D75-C640-4FB8-9CE3-E23911F8ED97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95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altLang="zh-TW" sz="2800" b="0">
                <a:ea typeface="PMingLiU" pitchFamily="18" charset="-120"/>
              </a:rPr>
              <a:t>Core 2 reads x</a:t>
            </a:r>
          </a:p>
        </p:txBody>
      </p:sp>
      <p:grpSp>
        <p:nvGrpSpPr>
          <p:cNvPr id="33797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2364421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3825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1</a:t>
              </a:r>
            </a:p>
          </p:txBody>
        </p:sp>
      </p:grpSp>
      <p:grpSp>
        <p:nvGrpSpPr>
          <p:cNvPr id="33798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2364424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3823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2</a:t>
              </a:r>
            </a:p>
          </p:txBody>
        </p:sp>
      </p:grpSp>
      <p:grpSp>
        <p:nvGrpSpPr>
          <p:cNvPr id="33799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2364427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3821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3</a:t>
              </a:r>
            </a:p>
          </p:txBody>
        </p:sp>
      </p:grpSp>
      <p:grpSp>
        <p:nvGrpSpPr>
          <p:cNvPr id="33800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2364430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3819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4</a:t>
              </a:r>
            </a:p>
          </p:txBody>
        </p:sp>
      </p:grpSp>
      <p:sp>
        <p:nvSpPr>
          <p:cNvPr id="33801" name="Text Box 16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r>
              <a:rPr lang="en-US" altLang="zh-TW" sz="1800" b="0">
                <a:solidFill>
                  <a:srgbClr val="0000FF"/>
                </a:solidFill>
                <a:latin typeface="Arial" pitchFamily="34" charset="0"/>
                <a:ea typeface="PMingLiU" pitchFamily="18" charset="-120"/>
              </a:rPr>
              <a:t>x=15213</a:t>
            </a:r>
          </a:p>
        </p:txBody>
      </p:sp>
      <p:sp>
        <p:nvSpPr>
          <p:cNvPr id="33802" name="Text Box 17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r>
              <a:rPr lang="en-US" altLang="zh-TW" sz="1800" b="0">
                <a:solidFill>
                  <a:srgbClr val="0000FF"/>
                </a:solidFill>
                <a:latin typeface="Arial" pitchFamily="34" charset="0"/>
                <a:ea typeface="PMingLiU" pitchFamily="18" charset="-120"/>
              </a:rPr>
              <a:t>x=15213</a:t>
            </a:r>
          </a:p>
        </p:txBody>
      </p:sp>
      <p:sp>
        <p:nvSpPr>
          <p:cNvPr id="33803" name="Text Box 18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endParaRPr lang="en-US" altLang="zh-TW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33804" name="Text Box 19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endParaRPr lang="en-US" altLang="zh-TW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33805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zh-TW" sz="1800" b="0">
              <a:latin typeface="Arial" pitchFamily="34" charset="0"/>
              <a:ea typeface="PMingLiU" pitchFamily="18" charset="-120"/>
            </a:endParaRPr>
          </a:p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Main memory</a:t>
            </a:r>
          </a:p>
          <a:p>
            <a:pPr eaLnBrk="1" hangingPunct="1"/>
            <a:r>
              <a:rPr lang="en-US" altLang="zh-TW" sz="1800" b="0">
                <a:solidFill>
                  <a:srgbClr val="0000FF"/>
                </a:solidFill>
                <a:latin typeface="Arial" pitchFamily="34" charset="0"/>
                <a:ea typeface="PMingLiU" pitchFamily="18" charset="-120"/>
              </a:rPr>
              <a:t>x=15213</a:t>
            </a:r>
          </a:p>
        </p:txBody>
      </p:sp>
      <p:sp>
        <p:nvSpPr>
          <p:cNvPr id="2364437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4438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4439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4440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4441" name="Line 25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4442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4443" name="Line 27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4444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4445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4446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4447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33817" name="Text Box 32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 b="0">
                <a:solidFill>
                  <a:srgbClr val="008000"/>
                </a:solidFill>
                <a:latin typeface="Arial" pitchFamily="34" charset="0"/>
                <a:ea typeface="PMingLiU" pitchFamily="18" charset="-120"/>
              </a:rPr>
              <a:t>multi-core chip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47244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The cache coherence problem</a:t>
            </a:r>
            <a:endParaRPr lang="en-US" altLang="zh-TW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73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BC46B9A-2122-47D6-9C78-0930F5243C00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96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altLang="zh-TW" sz="2800" b="0">
                <a:ea typeface="PMingLiU" pitchFamily="18" charset="-120"/>
              </a:rPr>
              <a:t>Core 1 writes to x, setting it to 21660</a:t>
            </a:r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2366469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4851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1</a:t>
              </a:r>
            </a:p>
          </p:txBody>
        </p:sp>
      </p:grpSp>
      <p:grpSp>
        <p:nvGrpSpPr>
          <p:cNvPr id="34822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2366472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4849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2</a:t>
              </a:r>
            </a:p>
          </p:txBody>
        </p:sp>
      </p:grpSp>
      <p:grpSp>
        <p:nvGrpSpPr>
          <p:cNvPr id="34823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2366475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4847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3</a:t>
              </a:r>
            </a:p>
          </p:txBody>
        </p:sp>
      </p:grpSp>
      <p:grpSp>
        <p:nvGrpSpPr>
          <p:cNvPr id="34824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2366478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4845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4</a:t>
              </a:r>
            </a:p>
          </p:txBody>
        </p:sp>
      </p:grpSp>
      <p:sp>
        <p:nvSpPr>
          <p:cNvPr id="34825" name="Text Box 16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r>
              <a:rPr lang="en-US" altLang="zh-TW" sz="1800" b="0">
                <a:solidFill>
                  <a:srgbClr val="0000FF"/>
                </a:solidFill>
                <a:latin typeface="Arial" pitchFamily="34" charset="0"/>
                <a:ea typeface="PMingLiU" pitchFamily="18" charset="-120"/>
              </a:rPr>
              <a:t>x=21660</a:t>
            </a:r>
          </a:p>
        </p:txBody>
      </p:sp>
      <p:sp>
        <p:nvSpPr>
          <p:cNvPr id="34826" name="Text Box 17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r>
              <a:rPr lang="en-US" altLang="zh-TW" sz="1800" b="0">
                <a:solidFill>
                  <a:srgbClr val="0000FF"/>
                </a:solidFill>
                <a:latin typeface="Arial" pitchFamily="34" charset="0"/>
                <a:ea typeface="PMingLiU" pitchFamily="18" charset="-120"/>
              </a:rPr>
              <a:t>x=15213</a:t>
            </a:r>
          </a:p>
        </p:txBody>
      </p:sp>
      <p:sp>
        <p:nvSpPr>
          <p:cNvPr id="34827" name="Text Box 18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endParaRPr lang="en-US" altLang="zh-TW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34828" name="Text Box 19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endParaRPr lang="en-US" altLang="zh-TW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34829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zh-TW" sz="1800" b="0">
              <a:latin typeface="Arial" pitchFamily="34" charset="0"/>
              <a:ea typeface="PMingLiU" pitchFamily="18" charset="-120"/>
            </a:endParaRPr>
          </a:p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Main memory</a:t>
            </a:r>
          </a:p>
          <a:p>
            <a:pPr eaLnBrk="1" hangingPunct="1"/>
            <a:r>
              <a:rPr lang="en-US" altLang="zh-TW" sz="1800" b="0">
                <a:solidFill>
                  <a:srgbClr val="0000FF"/>
                </a:solidFill>
                <a:latin typeface="Arial" pitchFamily="34" charset="0"/>
                <a:ea typeface="PMingLiU" pitchFamily="18" charset="-120"/>
              </a:rPr>
              <a:t>x=21660</a:t>
            </a:r>
          </a:p>
        </p:txBody>
      </p:sp>
      <p:sp>
        <p:nvSpPr>
          <p:cNvPr id="2366485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6486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6487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6488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6489" name="Line 25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6490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6491" name="Line 27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6492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6493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6494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6495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34841" name="Text Box 32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 b="0">
                <a:solidFill>
                  <a:srgbClr val="008000"/>
                </a:solidFill>
                <a:latin typeface="Arial" pitchFamily="34" charset="0"/>
                <a:ea typeface="PMingLiU" pitchFamily="18" charset="-120"/>
              </a:rPr>
              <a:t>multi-core chip</a:t>
            </a:r>
          </a:p>
        </p:txBody>
      </p:sp>
      <p:sp>
        <p:nvSpPr>
          <p:cNvPr id="2366497" name="AutoShape 33"/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34843" name="Text Box 34"/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assuming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write-through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caches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47244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The cache coherence problem</a:t>
            </a:r>
            <a:endParaRPr lang="en-US" altLang="zh-TW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79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CFE174D-1DFB-4B9E-B7F9-D15E72C0D183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97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381000" y="1143000"/>
            <a:ext cx="8534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altLang="zh-TW" sz="2800" b="0">
                <a:ea typeface="PMingLiU" pitchFamily="18" charset="-120"/>
              </a:rPr>
              <a:t>Core 2 attempts to read x… gets a stale copy</a:t>
            </a:r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2368517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5873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1</a:t>
              </a:r>
            </a:p>
          </p:txBody>
        </p:sp>
      </p:grpSp>
      <p:grpSp>
        <p:nvGrpSpPr>
          <p:cNvPr id="35846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2368520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5871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2</a:t>
              </a:r>
            </a:p>
          </p:txBody>
        </p:sp>
      </p:grpSp>
      <p:grpSp>
        <p:nvGrpSpPr>
          <p:cNvPr id="35847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2368523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5869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3</a:t>
              </a:r>
            </a:p>
          </p:txBody>
        </p:sp>
      </p:grpSp>
      <p:grpSp>
        <p:nvGrpSpPr>
          <p:cNvPr id="35848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2368526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ffectLst>
                  <a:outerShdw blurRad="38100" dist="38100" dir="2700000" algn="tl">
                    <a:srgbClr val="C0C0C0"/>
                  </a:outerShdw>
                </a:effectLst>
                <a:ea typeface="PMingLiU" pitchFamily="18" charset="-120"/>
              </a:endParaRPr>
            </a:p>
          </p:txBody>
        </p:sp>
        <p:sp>
          <p:nvSpPr>
            <p:cNvPr id="35867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zh-TW" sz="1800" b="0">
                  <a:latin typeface="Arial" pitchFamily="34" charset="0"/>
                  <a:ea typeface="PMingLiU" pitchFamily="18" charset="-120"/>
                </a:rPr>
                <a:t>Core 4</a:t>
              </a:r>
            </a:p>
          </p:txBody>
        </p:sp>
      </p:grpSp>
      <p:sp>
        <p:nvSpPr>
          <p:cNvPr id="35849" name="Text Box 16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r>
              <a:rPr lang="en-US" altLang="zh-TW" sz="1800" b="0">
                <a:solidFill>
                  <a:srgbClr val="0000FF"/>
                </a:solidFill>
                <a:latin typeface="Arial" pitchFamily="34" charset="0"/>
                <a:ea typeface="PMingLiU" pitchFamily="18" charset="-120"/>
              </a:rPr>
              <a:t>x=21660</a:t>
            </a:r>
          </a:p>
        </p:txBody>
      </p:sp>
      <p:sp>
        <p:nvSpPr>
          <p:cNvPr id="35850" name="Text Box 17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r>
              <a:rPr lang="en-US" altLang="zh-TW" sz="1800" b="0">
                <a:solidFill>
                  <a:srgbClr val="0000FF"/>
                </a:solidFill>
                <a:latin typeface="Arial" pitchFamily="34" charset="0"/>
                <a:ea typeface="PMingLiU" pitchFamily="18" charset="-120"/>
              </a:rPr>
              <a:t>x=15213</a:t>
            </a:r>
          </a:p>
        </p:txBody>
      </p:sp>
      <p:sp>
        <p:nvSpPr>
          <p:cNvPr id="35851" name="Text Box 18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endParaRPr lang="en-US" altLang="zh-TW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35852" name="Text Box 19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One or more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levels of </a:t>
            </a:r>
            <a:br>
              <a:rPr lang="en-US" altLang="zh-TW" sz="1800" b="0">
                <a:latin typeface="Arial" pitchFamily="34" charset="0"/>
                <a:ea typeface="PMingLiU" pitchFamily="18" charset="-120"/>
              </a:rPr>
            </a:br>
            <a:r>
              <a:rPr lang="en-US" altLang="zh-TW" sz="1800" b="0">
                <a:latin typeface="Arial" pitchFamily="34" charset="0"/>
                <a:ea typeface="PMingLiU" pitchFamily="18" charset="-120"/>
              </a:rPr>
              <a:t>cache</a:t>
            </a:r>
          </a:p>
          <a:p>
            <a:pPr eaLnBrk="1" hangingPunct="1"/>
            <a:endParaRPr lang="en-US" altLang="zh-TW" sz="1800" b="0"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35853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zh-TW" sz="1800" b="0">
              <a:latin typeface="Arial" pitchFamily="34" charset="0"/>
              <a:ea typeface="PMingLiU" pitchFamily="18" charset="-120"/>
            </a:endParaRPr>
          </a:p>
          <a:p>
            <a:pPr eaLnBrk="1" hangingPunct="1"/>
            <a:r>
              <a:rPr lang="en-US" altLang="zh-TW" sz="1800" b="0">
                <a:latin typeface="Arial" pitchFamily="34" charset="0"/>
                <a:ea typeface="PMingLiU" pitchFamily="18" charset="-120"/>
              </a:rPr>
              <a:t>Main memory</a:t>
            </a:r>
          </a:p>
          <a:p>
            <a:pPr eaLnBrk="1" hangingPunct="1"/>
            <a:r>
              <a:rPr lang="en-US" altLang="zh-TW" sz="1800" b="0">
                <a:solidFill>
                  <a:srgbClr val="0000FF"/>
                </a:solidFill>
                <a:latin typeface="Arial" pitchFamily="34" charset="0"/>
                <a:ea typeface="PMingLiU" pitchFamily="18" charset="-120"/>
              </a:rPr>
              <a:t>x=21660</a:t>
            </a:r>
          </a:p>
        </p:txBody>
      </p:sp>
      <p:sp>
        <p:nvSpPr>
          <p:cNvPr id="2368533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8534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8535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8536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8537" name="Line 25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8538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8539" name="Line 27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8540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8541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8542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8543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  <a:ea typeface="PMingLiU" pitchFamily="18" charset="-120"/>
            </a:endParaRPr>
          </a:p>
        </p:txBody>
      </p:sp>
      <p:sp>
        <p:nvSpPr>
          <p:cNvPr id="35865" name="Text Box 32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zh-TW" sz="2200" b="0">
                <a:solidFill>
                  <a:srgbClr val="008000"/>
                </a:solidFill>
                <a:latin typeface="Arial" pitchFamily="34" charset="0"/>
                <a:ea typeface="PMingLiU" pitchFamily="18" charset="-120"/>
              </a:rPr>
              <a:t>multi-core chip</a:t>
            </a: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47244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itchFamily="66" charset="0"/>
                <a:ea typeface="PMingLiU" pitchFamily="18" charset="-120"/>
              </a:rPr>
              <a:t>The cache coherence problem</a:t>
            </a:r>
            <a:endParaRPr lang="en-US" altLang="zh-TW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5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04AF60-69CE-47EF-9233-6E9FF5EE445A}" type="slidenum">
              <a:rPr lang="en-US" altLang="zh-TW" sz="1400">
                <a:latin typeface="Comic Sans MS" pitchFamily="66" charset="0"/>
              </a:rPr>
              <a:pPr/>
              <a:t>98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7171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AE8E5C9-EA2E-4A9B-87BF-DF8D2B442AA1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98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531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381000"/>
            <a:ext cx="8001000" cy="5638800"/>
          </a:xfrm>
        </p:spPr>
        <p:txBody>
          <a:bodyPr/>
          <a:lstStyle/>
          <a:p>
            <a:pPr>
              <a:spcBef>
                <a:spcPct val="150000"/>
              </a:spcBef>
            </a:pPr>
            <a:r>
              <a:rPr lang="en-US" altLang="zh-TW" sz="3600" b="1" u="sng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  <a:t/>
            </a:r>
            <a:br>
              <a:rPr lang="en-US" altLang="zh-TW" sz="3600" b="1" u="sng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</a:br>
            <a:r>
              <a:rPr lang="en-US" altLang="zh-TW" sz="6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parajita" pitchFamily="34" charset="0"/>
                <a:ea typeface="PMingLiU" pitchFamily="18" charset="-120"/>
                <a:cs typeface="Aparajita" pitchFamily="34" charset="0"/>
              </a:rPr>
              <a:t>Reduce Miss Rate</a:t>
            </a:r>
            <a:r>
              <a:rPr lang="en-US" altLang="zh-TW" sz="3600" b="1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  <a:t/>
            </a:r>
            <a:br>
              <a:rPr lang="en-US" altLang="zh-TW" sz="3600" b="1" dirty="0" smtClean="0">
                <a:solidFill>
                  <a:srgbClr val="002060"/>
                </a:solidFill>
                <a:latin typeface="Aparajita" pitchFamily="34" charset="0"/>
                <a:ea typeface="PMingLiU" pitchFamily="18" charset="-120"/>
                <a:cs typeface="Aparajita" pitchFamily="34" charset="0"/>
              </a:rPr>
            </a:br>
            <a:endParaRPr lang="en-US" altLang="zh-TW" sz="3600" b="1" dirty="0" smtClean="0">
              <a:solidFill>
                <a:srgbClr val="002060"/>
              </a:solidFill>
              <a:latin typeface="Aparajita" pitchFamily="34" charset="0"/>
              <a:ea typeface="PMingLiU" pitchFamily="18" charset="-12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47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3FD710-E572-4BA7-A607-E7EB1C8D0A90}" type="slidenum">
              <a:rPr lang="en-US" altLang="zh-TW" sz="1400">
                <a:latin typeface="Comic Sans MS" pitchFamily="66" charset="0"/>
              </a:rPr>
              <a:pPr/>
              <a:t>99</a:t>
            </a:fld>
            <a:endParaRPr lang="en-US" altLang="zh-TW" sz="1400">
              <a:latin typeface="Comic Sans MS" pitchFamily="66" charset="0"/>
            </a:endParaRPr>
          </a:p>
        </p:txBody>
      </p:sp>
      <p:sp>
        <p:nvSpPr>
          <p:cNvPr id="8195" name="Slide Number Placeholder 3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264266C-C2A3-4370-A76E-39F833FA8590}" type="slidenum">
              <a:rPr lang="en-US" altLang="zh-TW" sz="1400">
                <a:latin typeface="Comic Sans MS" pitchFamily="66" charset="0"/>
                <a:ea typeface="PMingLiU" pitchFamily="18" charset="-120"/>
              </a:rPr>
              <a:pPr algn="r"/>
              <a:t>99</a:t>
            </a:fld>
            <a:endParaRPr lang="en-US" altLang="zh-TW" sz="1400"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2312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28600"/>
            <a:ext cx="7772400" cy="60960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zh-TW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PMingLiU" pitchFamily="18" charset="-120"/>
              </a:rPr>
              <a:t>Reducing Misses (3 Cs)</a:t>
            </a:r>
          </a:p>
        </p:txBody>
      </p:sp>
      <p:sp>
        <p:nvSpPr>
          <p:cNvPr id="2312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8458200" cy="5638800"/>
          </a:xfrm>
          <a:noFill/>
        </p:spPr>
        <p:txBody>
          <a:bodyPr lIns="92075" tIns="46038" rIns="92075" bIns="46038"/>
          <a:lstStyle/>
          <a:p>
            <a:pPr marL="285750" indent="-285750"/>
            <a:r>
              <a:rPr lang="en-US" altLang="zh-TW" sz="2400" smtClean="0">
                <a:ea typeface="PMingLiU" pitchFamily="18" charset="-120"/>
              </a:rPr>
              <a:t>Classifying Misses: 3 Cs</a:t>
            </a:r>
          </a:p>
          <a:p>
            <a:pPr marL="685800" lvl="1" indent="-228600">
              <a:lnSpc>
                <a:spcPct val="95000"/>
              </a:lnSpc>
            </a:pPr>
            <a:r>
              <a:rPr lang="en-US" altLang="zh-TW" sz="3200" b="1" i="1" smtClean="0">
                <a:solidFill>
                  <a:srgbClr val="0000CC"/>
                </a:solidFill>
                <a:ea typeface="PMingLiU" pitchFamily="18" charset="-120"/>
              </a:rPr>
              <a:t>C</a:t>
            </a:r>
            <a:r>
              <a:rPr lang="en-US" altLang="zh-TW" b="1" i="1" smtClean="0">
                <a:solidFill>
                  <a:srgbClr val="0000CC"/>
                </a:solidFill>
                <a:ea typeface="PMingLiU" pitchFamily="18" charset="-120"/>
              </a:rPr>
              <a:t>ompulsory</a:t>
            </a:r>
            <a:r>
              <a:rPr lang="en-US" altLang="zh-TW" sz="2000" smtClean="0">
                <a:ea typeface="PMingLiU" pitchFamily="18" charset="-120"/>
              </a:rPr>
              <a:t>—The first access to a block is not in the cache, so the block must be brought into the cache. These are also called </a:t>
            </a:r>
            <a:r>
              <a:rPr lang="en-US" altLang="zh-TW" sz="2000" i="1" smtClean="0">
                <a:solidFill>
                  <a:srgbClr val="0000CC"/>
                </a:solidFill>
                <a:ea typeface="PMingLiU" pitchFamily="18" charset="-120"/>
              </a:rPr>
              <a:t>cold start misses</a:t>
            </a:r>
            <a:r>
              <a:rPr lang="en-US" altLang="zh-TW" sz="2000" smtClean="0">
                <a:solidFill>
                  <a:srgbClr val="0000CC"/>
                </a:solidFill>
                <a:ea typeface="PMingLiU" pitchFamily="18" charset="-120"/>
              </a:rPr>
              <a:t> or </a:t>
            </a:r>
            <a:r>
              <a:rPr lang="en-US" altLang="zh-TW" sz="2000" i="1" smtClean="0">
                <a:solidFill>
                  <a:srgbClr val="0000CC"/>
                </a:solidFill>
                <a:ea typeface="PMingLiU" pitchFamily="18" charset="-120"/>
              </a:rPr>
              <a:t>first reference misses</a:t>
            </a:r>
            <a:r>
              <a:rPr lang="en-US" altLang="zh-TW" sz="2000" smtClean="0">
                <a:ea typeface="PMingLiU" pitchFamily="18" charset="-120"/>
              </a:rPr>
              <a:t>.</a:t>
            </a:r>
            <a:br>
              <a:rPr lang="en-US" altLang="zh-TW" sz="2000" smtClean="0">
                <a:ea typeface="PMingLiU" pitchFamily="18" charset="-120"/>
              </a:rPr>
            </a:br>
            <a:r>
              <a:rPr lang="en-US" altLang="zh-TW" sz="2000" i="1" smtClean="0">
                <a:solidFill>
                  <a:srgbClr val="A50021"/>
                </a:solidFill>
                <a:ea typeface="PMingLiU" pitchFamily="18" charset="-120"/>
              </a:rPr>
              <a:t>(Misses even in infinite size cache)</a:t>
            </a:r>
            <a:endParaRPr lang="en-US" altLang="zh-TW" smtClean="0">
              <a:solidFill>
                <a:srgbClr val="A50021"/>
              </a:solidFill>
              <a:ea typeface="PMingLiU" pitchFamily="18" charset="-12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TW" sz="3200" b="1" i="1" smtClean="0">
                <a:solidFill>
                  <a:srgbClr val="0000CC"/>
                </a:solidFill>
                <a:ea typeface="PMingLiU" pitchFamily="18" charset="-120"/>
              </a:rPr>
              <a:t>C</a:t>
            </a:r>
            <a:r>
              <a:rPr lang="en-US" altLang="zh-TW" b="1" i="1" smtClean="0">
                <a:solidFill>
                  <a:srgbClr val="0000CC"/>
                </a:solidFill>
                <a:ea typeface="PMingLiU" pitchFamily="18" charset="-120"/>
              </a:rPr>
              <a:t>apacity</a:t>
            </a:r>
            <a:r>
              <a:rPr lang="en-US" altLang="zh-TW" sz="2000" smtClean="0">
                <a:ea typeface="PMingLiU" pitchFamily="18" charset="-120"/>
              </a:rPr>
              <a:t>—If the cache cannot contain all the blocks needed during the execution of a program, capacity misses will occur due to blocks being discarded and later retrieved.</a:t>
            </a:r>
            <a:br>
              <a:rPr lang="en-US" altLang="zh-TW" sz="2000" smtClean="0">
                <a:ea typeface="PMingLiU" pitchFamily="18" charset="-120"/>
              </a:rPr>
            </a:br>
            <a:r>
              <a:rPr lang="en-US" altLang="zh-TW" sz="2000" i="1" smtClean="0">
                <a:solidFill>
                  <a:srgbClr val="A50021"/>
                </a:solidFill>
                <a:ea typeface="PMingLiU" pitchFamily="18" charset="-120"/>
              </a:rPr>
              <a:t>(Misses due to size of cache)</a:t>
            </a:r>
            <a:endParaRPr lang="en-US" altLang="zh-TW" sz="2000" smtClean="0">
              <a:solidFill>
                <a:srgbClr val="A50021"/>
              </a:solidFill>
              <a:ea typeface="PMingLiU" pitchFamily="18" charset="-120"/>
            </a:endParaRPr>
          </a:p>
          <a:p>
            <a:pPr marL="685800" lvl="1" indent="-228600">
              <a:lnSpc>
                <a:spcPct val="90000"/>
              </a:lnSpc>
            </a:pPr>
            <a:r>
              <a:rPr lang="en-US" altLang="zh-TW" sz="3200" b="1" i="1" smtClean="0">
                <a:solidFill>
                  <a:srgbClr val="0000CC"/>
                </a:solidFill>
                <a:ea typeface="PMingLiU" pitchFamily="18" charset="-120"/>
              </a:rPr>
              <a:t>C</a:t>
            </a:r>
            <a:r>
              <a:rPr lang="en-US" altLang="zh-TW" b="1" i="1" smtClean="0">
                <a:solidFill>
                  <a:srgbClr val="0000CC"/>
                </a:solidFill>
                <a:ea typeface="PMingLiU" pitchFamily="18" charset="-120"/>
              </a:rPr>
              <a:t>onflict</a:t>
            </a:r>
            <a:r>
              <a:rPr lang="en-US" altLang="zh-TW" sz="2000" smtClean="0">
                <a:ea typeface="PMingLiU" pitchFamily="18" charset="-120"/>
              </a:rPr>
              <a:t>—If the block-placement strategy is not fully associative, conflict misses (in addition to compulsory and capacity misses) will occur because a block can be discarded and later retrieved if too many blocks map to its set. These are also called </a:t>
            </a:r>
            <a:r>
              <a:rPr lang="en-US" altLang="zh-TW" sz="2000" i="1" smtClean="0">
                <a:solidFill>
                  <a:srgbClr val="0000CC"/>
                </a:solidFill>
                <a:ea typeface="PMingLiU" pitchFamily="18" charset="-120"/>
              </a:rPr>
              <a:t>collision misses</a:t>
            </a:r>
            <a:r>
              <a:rPr lang="en-US" altLang="zh-TW" sz="2000" smtClean="0">
                <a:ea typeface="PMingLiU" pitchFamily="18" charset="-120"/>
              </a:rPr>
              <a:t> or </a:t>
            </a:r>
            <a:r>
              <a:rPr lang="en-US" altLang="zh-TW" sz="2000" i="1" smtClean="0">
                <a:solidFill>
                  <a:srgbClr val="0000CC"/>
                </a:solidFill>
                <a:ea typeface="PMingLiU" pitchFamily="18" charset="-120"/>
              </a:rPr>
              <a:t>interference misses</a:t>
            </a:r>
            <a:r>
              <a:rPr lang="en-US" altLang="zh-TW" sz="2000" smtClean="0">
                <a:solidFill>
                  <a:srgbClr val="0000CC"/>
                </a:solidFill>
                <a:ea typeface="PMingLiU" pitchFamily="18" charset="-120"/>
              </a:rPr>
              <a:t>.</a:t>
            </a:r>
            <a:br>
              <a:rPr lang="en-US" altLang="zh-TW" sz="2000" smtClean="0">
                <a:solidFill>
                  <a:srgbClr val="0000CC"/>
                </a:solidFill>
                <a:ea typeface="PMingLiU" pitchFamily="18" charset="-120"/>
              </a:rPr>
            </a:br>
            <a:r>
              <a:rPr lang="en-US" altLang="zh-TW" sz="2000" i="1" smtClean="0">
                <a:solidFill>
                  <a:srgbClr val="A50021"/>
                </a:solidFill>
                <a:ea typeface="PMingLiU" pitchFamily="18" charset="-120"/>
              </a:rPr>
              <a:t>(Misses due to associativity and size of cache)</a:t>
            </a:r>
          </a:p>
        </p:txBody>
      </p:sp>
    </p:spTree>
    <p:extLst>
      <p:ext uri="{BB962C8B-B14F-4D97-AF65-F5344CB8AC3E}">
        <p14:creationId xmlns:p14="http://schemas.microsoft.com/office/powerpoint/2010/main" val="3392304318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1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1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9974</Words>
  <Application>Microsoft Office PowerPoint</Application>
  <PresentationFormat>On-screen Show (4:3)</PresentationFormat>
  <Paragraphs>2937</Paragraphs>
  <Slides>138</Slides>
  <Notes>50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138</vt:i4>
      </vt:variant>
    </vt:vector>
  </HeadingPairs>
  <TitlesOfParts>
    <vt:vector size="143" baseType="lpstr">
      <vt:lpstr>Office Theme</vt:lpstr>
      <vt:lpstr>VISIO</vt:lpstr>
      <vt:lpstr>Document</vt:lpstr>
      <vt:lpstr>Paint Shop Pro Image</vt:lpstr>
      <vt:lpstr>Equation</vt:lpstr>
      <vt:lpstr>PowerPoint Presentation</vt:lpstr>
      <vt:lpstr>Memory Hierarchy:  Motivation The Principle Of Locality</vt:lpstr>
      <vt:lpstr>Locality Example</vt:lpstr>
      <vt:lpstr>Memory Hierarchy: Terminology</vt:lpstr>
      <vt:lpstr>Caching in a Memory Hierarchy</vt:lpstr>
      <vt:lpstr>General Caching  Concepts</vt:lpstr>
      <vt:lpstr>Cache Design &amp; Operation Issues</vt:lpstr>
      <vt:lpstr>Types of Caches: Organization</vt:lpstr>
      <vt:lpstr>Cache Organization &amp; Placement Strategies</vt:lpstr>
      <vt:lpstr>Cache Organization: Direct Mapped Cache</vt:lpstr>
      <vt:lpstr>Direct Mapping</vt:lpstr>
      <vt:lpstr>Cache Organization &amp; Placement Strategies</vt:lpstr>
      <vt:lpstr>Cache Organization Example</vt:lpstr>
      <vt:lpstr>Set Associative Mapping (2-Way)</vt:lpstr>
      <vt:lpstr>Fully Associative Mapping</vt:lpstr>
      <vt:lpstr>Cache Organization Tradeoff</vt:lpstr>
      <vt:lpstr>An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Locating A Data Block in Cache</vt:lpstr>
      <vt:lpstr>Address Field Sizes</vt:lpstr>
      <vt:lpstr>Locating A Data Block in Cache</vt:lpstr>
      <vt:lpstr>Direct-Mapped Cache Example</vt:lpstr>
      <vt:lpstr>Direct-Mapped Cache Example</vt:lpstr>
      <vt:lpstr>Direct-Mapped Cache Example</vt:lpstr>
      <vt:lpstr>4KB Direct Mapped Cache  Example </vt:lpstr>
      <vt:lpstr>64KB Direct Mapped Cache Example</vt:lpstr>
      <vt:lpstr>Cache Organization:                Set Associative Cache</vt:lpstr>
      <vt:lpstr>Direct-Mapped Cache Design</vt:lpstr>
      <vt:lpstr>4K Four-Way Set Associative Cache: MIPS Implementation Example</vt:lpstr>
      <vt:lpstr>Fully Associative Cache Design</vt:lpstr>
      <vt:lpstr>Fully Associative</vt:lpstr>
      <vt:lpstr>Unified vs.Separate Level 1 Cache</vt:lpstr>
      <vt:lpstr>Cache Replacement Policy</vt:lpstr>
      <vt:lpstr>LRU Policy</vt:lpstr>
      <vt:lpstr>Miss Rates for Caches with Different Size, Associativity &amp; Replacement Algorithm  Sample Data </vt:lpstr>
      <vt:lpstr>Cache and Memory Performance Average Memory Access Time (AMAT), Memory Stall cycles</vt:lpstr>
      <vt:lpstr>Cache Performance Unified Memory Architecture </vt:lpstr>
      <vt:lpstr>Cache Performance Unified Memory Architecture </vt:lpstr>
      <vt:lpstr>Memory Access Tree For Unified Level 1 Cache</vt:lpstr>
      <vt:lpstr>Cache Impact On Performance:  An Example</vt:lpstr>
      <vt:lpstr>Cache Performance Example</vt:lpstr>
      <vt:lpstr>Cache Performance Example</vt:lpstr>
      <vt:lpstr>Cache Performance Harvard Memory Architecture </vt:lpstr>
      <vt:lpstr>Memory Access Tree For Separate Level 1 Caches</vt:lpstr>
      <vt:lpstr>Typical Cache Performance Data Using SPEC92 </vt:lpstr>
      <vt:lpstr>Cache Performance Example</vt:lpstr>
      <vt:lpstr> Cache Write Strategies</vt:lpstr>
      <vt:lpstr>Cache Read/Write Operations</vt:lpstr>
      <vt:lpstr>Write-through Policy</vt:lpstr>
      <vt:lpstr>Cache Write Strategies</vt:lpstr>
      <vt:lpstr>Write Buffer for Write Through</vt:lpstr>
      <vt:lpstr>Write-back Policy</vt:lpstr>
      <vt:lpstr>Cache Write Strategies</vt:lpstr>
      <vt:lpstr>Write misses</vt:lpstr>
      <vt:lpstr>No write-allocate</vt:lpstr>
      <vt:lpstr>Write Allocate</vt:lpstr>
      <vt:lpstr>Memory Access Tree, Unified L1 Write Through, No Write Allocate, No Write Buffer </vt:lpstr>
      <vt:lpstr>Memory Access Tree Unified L1  Write Back,  With Write Allocate </vt:lpstr>
      <vt:lpstr>Write Through Cache Performance Example</vt:lpstr>
      <vt:lpstr>Write Back Cache Performance Example</vt:lpstr>
      <vt:lpstr>Impact of Cache Organization:  An Example</vt:lpstr>
      <vt:lpstr>Impact of Cache Organization:  An Example</vt:lpstr>
      <vt:lpstr>2 Levels of Cache:  L1, L2</vt:lpstr>
      <vt:lpstr>Miss Rates For Multi-Level Caches</vt:lpstr>
      <vt:lpstr>2-Level Cache Performance  Memory Access Tree</vt:lpstr>
      <vt:lpstr>2-Level Cache Performance </vt:lpstr>
      <vt:lpstr>Two-Level Cache Example</vt:lpstr>
      <vt:lpstr>3 Levels of Cache</vt:lpstr>
      <vt:lpstr>3-Level Cache Performance  Memory Access Tree CPU  Stall Cycles Per Memory Access</vt:lpstr>
      <vt:lpstr>3-Level Cache Performance </vt:lpstr>
      <vt:lpstr>Three-Level Cache Example</vt:lpstr>
      <vt:lpstr>Three-Level Cache Example</vt:lpstr>
      <vt:lpstr> Cache on Multicore  </vt:lpstr>
      <vt:lpstr>Multi-Core and caches coherence</vt:lpstr>
      <vt:lpstr>The cache coherence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Reduce Miss Rate </vt:lpstr>
      <vt:lpstr>Reducing Misses (3 Cs)</vt:lpstr>
      <vt:lpstr>3Cs Absolute Miss Rates</vt:lpstr>
      <vt:lpstr>3Cs Relative Miss Rate</vt:lpstr>
      <vt:lpstr>How to Reduce the 3 Cs Cache Misses?</vt:lpstr>
      <vt:lpstr>1. Increase Block Size</vt:lpstr>
      <vt:lpstr>1. Reduce Misses via Larger Block Size</vt:lpstr>
      <vt:lpstr>2. Reduce Misses via Higher Associativity</vt:lpstr>
      <vt:lpstr>Example: Avg. Memory Access Time vs. Associativity</vt:lpstr>
      <vt:lpstr>3. Reducing Misses via Victim Cache</vt:lpstr>
      <vt:lpstr>3.  Victim Cache</vt:lpstr>
      <vt:lpstr>4. Reducing Misses via Pseudo-Associativity</vt:lpstr>
      <vt:lpstr>Pseudo Associative Cache</vt:lpstr>
      <vt:lpstr>5.  Hardware Prefetching</vt:lpstr>
      <vt:lpstr>Summary</vt:lpstr>
      <vt:lpstr>Pros and cons – Re-visit cache design choices</vt:lpstr>
      <vt:lpstr>Pros and cons – Re-visit cache design choices</vt:lpstr>
      <vt:lpstr>Pros and cons – Re-visit cache design choices</vt:lpstr>
      <vt:lpstr>Pros and cons – Re-visit cache design choices</vt:lpstr>
      <vt:lpstr>Multilevel Cache Design Considerations</vt:lpstr>
      <vt:lpstr>Key Cache Design Parameters</vt:lpstr>
      <vt:lpstr>Reducing Miss rate with programming</vt:lpstr>
      <vt:lpstr> Reducing Miss Penalty  </vt:lpstr>
      <vt:lpstr>The cost of a cache miss</vt:lpstr>
      <vt:lpstr>Memory Interleaving</vt:lpstr>
      <vt:lpstr>Memory Interleaving: An Example</vt:lpstr>
      <vt:lpstr>Summary</vt:lpstr>
      <vt:lpstr>Cache Optimization</vt:lpstr>
      <vt:lpstr>Ten Advanced Optimizations</vt:lpstr>
      <vt:lpstr>L1 Size and Associativity</vt:lpstr>
      <vt:lpstr>L1 Size and Associativity</vt:lpstr>
      <vt:lpstr>Way Prediction</vt:lpstr>
      <vt:lpstr>Pipelining Cache</vt:lpstr>
      <vt:lpstr>Nonblocking Caches</vt:lpstr>
      <vt:lpstr>Multibanked Caches</vt:lpstr>
      <vt:lpstr>Critical Word First, Early Restart</vt:lpstr>
      <vt:lpstr>Merging Write Buffer</vt:lpstr>
      <vt:lpstr>Compiler Optimizations</vt:lpstr>
      <vt:lpstr>Hardware Prefetching</vt:lpstr>
      <vt:lpstr>Compiler Prefetching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and Memory</dc:title>
  <dc:creator>lingu</dc:creator>
  <cp:lastModifiedBy>l</cp:lastModifiedBy>
  <cp:revision>21</cp:revision>
  <dcterms:created xsi:type="dcterms:W3CDTF">2006-08-16T00:00:00Z</dcterms:created>
  <dcterms:modified xsi:type="dcterms:W3CDTF">2012-10-31T18:24:54Z</dcterms:modified>
</cp:coreProperties>
</file>