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6" r:id="rId16"/>
    <p:sldId id="307" r:id="rId17"/>
    <p:sldId id="308" r:id="rId18"/>
    <p:sldId id="309" r:id="rId19"/>
    <p:sldId id="310" r:id="rId20"/>
    <p:sldId id="311" r:id="rId21"/>
    <p:sldId id="314" r:id="rId22"/>
    <p:sldId id="348" r:id="rId23"/>
    <p:sldId id="349" r:id="rId24"/>
    <p:sldId id="350" r:id="rId25"/>
    <p:sldId id="351" r:id="rId26"/>
    <p:sldId id="35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5" r:id="rId40"/>
    <p:sldId id="366" r:id="rId41"/>
    <p:sldId id="367" r:id="rId42"/>
    <p:sldId id="368" r:id="rId43"/>
    <p:sldId id="36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419" autoAdjust="0"/>
  </p:normalViewPr>
  <p:slideViewPr>
    <p:cSldViewPr>
      <p:cViewPr varScale="1">
        <p:scale>
          <a:sx n="54" d="100"/>
          <a:sy n="54" d="100"/>
        </p:scale>
        <p:origin x="-106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C724F0-3062-43EC-9DC4-A5AB98D32F88}" type="datetimeFigureOut">
              <a:rPr lang="en-US" smtClean="0"/>
              <a:t>9/18/2012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98BE37-6154-4E55-B6B5-5FFFA58B93F3}" type="slidenum">
              <a:rPr lang="en-US" smtClean="0"/>
              <a:t>‹#›</a:t>
            </a:fld>
            <a:endParaRPr lang="en-US"/>
          </a:p>
        </p:txBody>
      </p:sp>
    </p:spTree>
    <p:extLst>
      <p:ext uri="{BB962C8B-B14F-4D97-AF65-F5344CB8AC3E}">
        <p14:creationId xmlns:p14="http://schemas.microsoft.com/office/powerpoint/2010/main" val="1759207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1AE6EF-C803-40D0-A2E7-2F004C276BA4}" type="slidenum">
              <a:rPr lang="en-US"/>
              <a:pPr/>
              <a:t>1</a:t>
            </a:fld>
            <a:endParaRPr lang="en-US"/>
          </a:p>
        </p:txBody>
      </p:sp>
      <p:sp>
        <p:nvSpPr>
          <p:cNvPr id="47513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751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78C102-31D1-4A3B-94EB-0B6DC1505141}" type="slidenum">
              <a:rPr lang="en-US">
                <a:solidFill>
                  <a:prstClr val="black"/>
                </a:solidFill>
              </a:rPr>
              <a:pPr/>
              <a:t>32</a:t>
            </a:fld>
            <a:endParaRPr lang="en-US">
              <a:solidFill>
                <a:prstClr val="black"/>
              </a:solidFill>
            </a:endParaRPr>
          </a:p>
        </p:txBody>
      </p:sp>
      <p:sp>
        <p:nvSpPr>
          <p:cNvPr id="432130" name="Rectangle 2"/>
          <p:cNvSpPr>
            <a:spLocks noGrp="1" noChangeArrowheads="1"/>
          </p:cNvSpPr>
          <p:nvPr>
            <p:ph type="body" idx="1"/>
          </p:nvPr>
        </p:nvSpPr>
        <p:spPr>
          <a:ln/>
        </p:spPr>
        <p:txBody>
          <a:bodyPr lIns="90488" tIns="44450" rIns="90488" bIns="44450"/>
          <a:lstStyle/>
          <a:p>
            <a:endParaRPr lang="en-US"/>
          </a:p>
        </p:txBody>
      </p:sp>
      <p:sp>
        <p:nvSpPr>
          <p:cNvPr id="432131" name="Rectangle 3"/>
          <p:cNvSpPr>
            <a:spLocks noGrp="1" noRot="1" noChangeAspect="1" noChangeArrowheads="1" noTextEdit="1"/>
          </p:cNvSpPr>
          <p:nvPr>
            <p:ph type="sldImg"/>
          </p:nvPr>
        </p:nvSpPr>
        <p:spPr>
          <a:xfrm>
            <a:off x="1150938" y="692150"/>
            <a:ext cx="4556125" cy="3416300"/>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E6162B-FD2C-4CA7-BD6D-007600DAAD72}" type="slidenum">
              <a:rPr lang="en-US">
                <a:solidFill>
                  <a:prstClr val="black"/>
                </a:solidFill>
              </a:rPr>
              <a:pPr/>
              <a:t>35</a:t>
            </a:fld>
            <a:endParaRPr lang="en-US">
              <a:solidFill>
                <a:prstClr val="black"/>
              </a:solidFill>
            </a:endParaRPr>
          </a:p>
        </p:txBody>
      </p:sp>
      <p:sp>
        <p:nvSpPr>
          <p:cNvPr id="412674" name="Rectangle 2"/>
          <p:cNvSpPr>
            <a:spLocks noGrp="1" noChangeArrowheads="1"/>
          </p:cNvSpPr>
          <p:nvPr>
            <p:ph type="body" idx="1"/>
          </p:nvPr>
        </p:nvSpPr>
        <p:spPr>
          <a:ln/>
        </p:spPr>
        <p:txBody>
          <a:bodyPr lIns="90488" tIns="44450" rIns="90488" bIns="44450"/>
          <a:lstStyle/>
          <a:p>
            <a:endParaRPr lang="en-US"/>
          </a:p>
        </p:txBody>
      </p:sp>
      <p:sp>
        <p:nvSpPr>
          <p:cNvPr id="412675" name="Rectangle 3"/>
          <p:cNvSpPr>
            <a:spLocks noGrp="1" noRot="1" noChangeAspect="1" noChangeArrowheads="1" noTextEdit="1"/>
          </p:cNvSpPr>
          <p:nvPr>
            <p:ph type="sldImg"/>
          </p:nvPr>
        </p:nvSpPr>
        <p:spPr>
          <a:xfrm>
            <a:off x="1150938" y="692150"/>
            <a:ext cx="4556125" cy="3416300"/>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5FEFE6-18B3-4347-9914-9411152089DF}" type="slidenum">
              <a:rPr lang="en-US">
                <a:solidFill>
                  <a:prstClr val="black"/>
                </a:solidFill>
              </a:rPr>
              <a:pPr/>
              <a:t>42</a:t>
            </a:fld>
            <a:endParaRPr lang="en-US">
              <a:solidFill>
                <a:prstClr val="black"/>
              </a:solidFill>
            </a:endParaRPr>
          </a:p>
        </p:txBody>
      </p:sp>
      <p:sp>
        <p:nvSpPr>
          <p:cNvPr id="361474" name="Rectangle 2"/>
          <p:cNvSpPr>
            <a:spLocks noGrp="1" noRot="1" noChangeAspect="1" noChangeArrowheads="1" noTextEdit="1"/>
          </p:cNvSpPr>
          <p:nvPr>
            <p:ph type="sldImg"/>
          </p:nvPr>
        </p:nvSpPr>
        <p:spPr>
          <a:xfrm>
            <a:off x="1150938" y="692150"/>
            <a:ext cx="4556125" cy="3416300"/>
          </a:xfrm>
          <a:ln w="12700" cap="flat">
            <a:solidFill>
              <a:schemeClr val="tx1"/>
            </a:solidFill>
          </a:ln>
          <a:extLst>
            <a:ext uri="{909E8E84-426E-40DD-AFC4-6F175D3DCCD1}">
              <a14:hiddenFill xmlns:a14="http://schemas.microsoft.com/office/drawing/2010/main">
                <a:noFill/>
              </a14:hiddenFill>
            </a:ext>
          </a:extLst>
        </p:spPr>
      </p:sp>
      <p:sp>
        <p:nvSpPr>
          <p:cNvPr id="361475" name="Rectangle 3"/>
          <p:cNvSpPr>
            <a:spLocks noGrp="1" noChangeArrowheads="1"/>
          </p:cNvSpPr>
          <p:nvPr>
            <p:ph type="body" idx="1"/>
          </p:nvPr>
        </p:nvSpPr>
        <p:spPr>
          <a:ln/>
        </p:spPr>
        <p:txBody>
          <a:bodyPr lIns="90488" tIns="44450" rIns="90488" bIns="44450"/>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76A592-64B8-49EC-A45D-53FED5C6BCFD}" type="slidenum">
              <a:rPr lang="en-US">
                <a:solidFill>
                  <a:prstClr val="black"/>
                </a:solidFill>
              </a:rPr>
              <a:pPr/>
              <a:t>43</a:t>
            </a:fld>
            <a:endParaRPr lang="en-US">
              <a:solidFill>
                <a:prstClr val="black"/>
              </a:solidFill>
            </a:endParaRPr>
          </a:p>
        </p:txBody>
      </p:sp>
      <p:sp>
        <p:nvSpPr>
          <p:cNvPr id="363522" name="Rectangle 2"/>
          <p:cNvSpPr>
            <a:spLocks noGrp="1" noRot="1" noChangeAspect="1" noChangeArrowheads="1" noTextEdit="1"/>
          </p:cNvSpPr>
          <p:nvPr>
            <p:ph type="sldImg"/>
          </p:nvPr>
        </p:nvSpPr>
        <p:spPr>
          <a:xfrm>
            <a:off x="1150938" y="692150"/>
            <a:ext cx="4556125" cy="3416300"/>
          </a:xfrm>
          <a:ln w="12700" cap="flat">
            <a:solidFill>
              <a:schemeClr val="tx1"/>
            </a:solidFill>
          </a:ln>
          <a:extLst>
            <a:ext uri="{909E8E84-426E-40DD-AFC4-6F175D3DCCD1}">
              <a14:hiddenFill xmlns:a14="http://schemas.microsoft.com/office/drawing/2010/main">
                <a:noFill/>
              </a14:hiddenFill>
            </a:ext>
          </a:extLst>
        </p:spPr>
      </p:sp>
      <p:sp>
        <p:nvSpPr>
          <p:cNvPr id="363523" name="Rectangle 3"/>
          <p:cNvSpPr>
            <a:spLocks noGrp="1" noChangeArrowheads="1"/>
          </p:cNvSpPr>
          <p:nvPr>
            <p:ph type="body" idx="1"/>
          </p:nvPr>
        </p:nvSpPr>
        <p:spPr>
          <a:ln/>
        </p:spPr>
        <p:txBody>
          <a:bodyPr lIns="90488" tIns="44450" rIns="90488" bIns="44450"/>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A1DEB9-3802-413B-96A0-1F5CFB1B1298}" type="slidenum">
              <a:rPr lang="en-US">
                <a:solidFill>
                  <a:prstClr val="black"/>
                </a:solidFill>
              </a:rPr>
              <a:pPr/>
              <a:t>2</a:t>
            </a:fld>
            <a:endParaRPr lang="en-US">
              <a:solidFill>
                <a:prstClr val="black"/>
              </a:solidFill>
            </a:endParaRPr>
          </a:p>
        </p:txBody>
      </p:sp>
      <p:sp>
        <p:nvSpPr>
          <p:cNvPr id="2107394" name="Rectangle 2"/>
          <p:cNvSpPr>
            <a:spLocks noGrp="1" noRot="1" noChangeAspect="1" noChangeArrowheads="1" noTextEdit="1"/>
          </p:cNvSpPr>
          <p:nvPr>
            <p:ph type="sldImg"/>
          </p:nvPr>
        </p:nvSpPr>
        <p:spPr>
          <a:ln/>
        </p:spPr>
      </p:sp>
      <p:sp>
        <p:nvSpPr>
          <p:cNvPr id="210739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870204-A3CC-4E7E-A578-39DB28DE22BA}" type="slidenum">
              <a:rPr lang="en-US">
                <a:solidFill>
                  <a:prstClr val="black"/>
                </a:solidFill>
              </a:rPr>
              <a:pPr/>
              <a:t>3</a:t>
            </a:fld>
            <a:endParaRPr lang="en-US">
              <a:solidFill>
                <a:prstClr val="black"/>
              </a:solidFill>
            </a:endParaRPr>
          </a:p>
        </p:txBody>
      </p:sp>
      <p:sp>
        <p:nvSpPr>
          <p:cNvPr id="2140162" name="Rectangle 2"/>
          <p:cNvSpPr>
            <a:spLocks noGrp="1" noRot="1" noChangeAspect="1" noChangeArrowheads="1" noTextEdit="1"/>
          </p:cNvSpPr>
          <p:nvPr>
            <p:ph type="sldImg"/>
          </p:nvPr>
        </p:nvSpPr>
        <p:spPr>
          <a:xfrm>
            <a:off x="1150938" y="692150"/>
            <a:ext cx="4556125" cy="3416300"/>
          </a:xfrm>
          <a:ln w="12700" cap="flat">
            <a:solidFill>
              <a:schemeClr val="tx1"/>
            </a:solidFill>
          </a:ln>
          <a:extLst>
            <a:ext uri="{909E8E84-426E-40DD-AFC4-6F175D3DCCD1}">
              <a14:hiddenFill xmlns:a14="http://schemas.microsoft.com/office/drawing/2010/main">
                <a:noFill/>
              </a14:hiddenFill>
            </a:ext>
          </a:extLst>
        </p:spPr>
      </p:sp>
      <p:sp>
        <p:nvSpPr>
          <p:cNvPr id="2140163" name="Rectangle 3"/>
          <p:cNvSpPr>
            <a:spLocks noGrp="1" noChangeArrowheads="1"/>
          </p:cNvSpPr>
          <p:nvPr>
            <p:ph type="body" idx="1"/>
          </p:nvPr>
        </p:nvSpPr>
        <p:spPr>
          <a:ln/>
        </p:spPr>
        <p:txBody>
          <a:bodyPr lIns="90488" tIns="44450" rIns="90488" bIns="44450"/>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ED8BB7-22C3-4372-8B7A-5BFE9890FDA0}" type="slidenum">
              <a:rPr lang="en-US">
                <a:solidFill>
                  <a:prstClr val="black"/>
                </a:solidFill>
              </a:rPr>
              <a:pPr/>
              <a:t>4</a:t>
            </a:fld>
            <a:endParaRPr lang="en-US">
              <a:solidFill>
                <a:prstClr val="black"/>
              </a:solidFill>
            </a:endParaRPr>
          </a:p>
        </p:txBody>
      </p:sp>
      <p:sp>
        <p:nvSpPr>
          <p:cNvPr id="2142210" name="Rectangle 2"/>
          <p:cNvSpPr>
            <a:spLocks noGrp="1" noRot="1" noChangeAspect="1" noChangeArrowheads="1" noTextEdit="1"/>
          </p:cNvSpPr>
          <p:nvPr>
            <p:ph type="sldImg"/>
          </p:nvPr>
        </p:nvSpPr>
        <p:spPr>
          <a:xfrm>
            <a:off x="1150938" y="692150"/>
            <a:ext cx="4556125" cy="3416300"/>
          </a:xfrm>
          <a:ln w="12700" cap="flat">
            <a:solidFill>
              <a:schemeClr val="tx1"/>
            </a:solidFill>
          </a:ln>
          <a:extLst>
            <a:ext uri="{909E8E84-426E-40DD-AFC4-6F175D3DCCD1}">
              <a14:hiddenFill xmlns:a14="http://schemas.microsoft.com/office/drawing/2010/main">
                <a:noFill/>
              </a14:hiddenFill>
            </a:ext>
          </a:extLst>
        </p:spPr>
      </p:sp>
      <p:sp>
        <p:nvSpPr>
          <p:cNvPr id="2142211" name="Rectangle 3"/>
          <p:cNvSpPr>
            <a:spLocks noGrp="1" noChangeArrowheads="1"/>
          </p:cNvSpPr>
          <p:nvPr>
            <p:ph type="body" idx="1"/>
          </p:nvPr>
        </p:nvSpPr>
        <p:spPr>
          <a:ln/>
        </p:spPr>
        <p:txBody>
          <a:bodyPr lIns="90488" tIns="44450" rIns="90488" bIns="44450"/>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451549-14F6-4180-B09B-BED9B7A3CDA8}" type="slidenum">
              <a:rPr lang="en-US">
                <a:solidFill>
                  <a:prstClr val="black"/>
                </a:solidFill>
              </a:rPr>
              <a:pPr/>
              <a:t>9</a:t>
            </a:fld>
            <a:endParaRPr lang="en-US">
              <a:solidFill>
                <a:prstClr val="black"/>
              </a:solidFill>
            </a:endParaRPr>
          </a:p>
        </p:txBody>
      </p:sp>
      <p:sp>
        <p:nvSpPr>
          <p:cNvPr id="2109442" name="Rectangle 2"/>
          <p:cNvSpPr>
            <a:spLocks noGrp="1" noRot="1" noChangeAspect="1" noChangeArrowheads="1" noTextEdit="1"/>
          </p:cNvSpPr>
          <p:nvPr>
            <p:ph type="sldImg"/>
          </p:nvPr>
        </p:nvSpPr>
        <p:spPr>
          <a:ln/>
        </p:spPr>
      </p:sp>
      <p:sp>
        <p:nvSpPr>
          <p:cNvPr id="21094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22659FB4-A791-40AD-806F-F64F7B4B168A}" type="slidenum">
              <a:rPr lang="en-US">
                <a:solidFill>
                  <a:prstClr val="black"/>
                </a:solidFill>
              </a:rPr>
              <a:pPr/>
              <a:t>21</a:t>
            </a:fld>
            <a:endParaRPr lang="en-US">
              <a:solidFill>
                <a:prstClr val="black"/>
              </a:solidFill>
            </a:endParaRPr>
          </a:p>
        </p:txBody>
      </p:sp>
      <p:sp>
        <p:nvSpPr>
          <p:cNvPr id="2155522" name="Rectangle 2"/>
          <p:cNvSpPr>
            <a:spLocks noGrp="1" noRot="1" noChangeAspect="1" noChangeArrowheads="1" noTextEdit="1"/>
          </p:cNvSpPr>
          <p:nvPr>
            <p:ph type="sldImg"/>
          </p:nvPr>
        </p:nvSpPr>
        <p:spPr>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A21791-6F1B-453D-943F-CB17AA259700}" type="slidenum">
              <a:rPr lang="en-US">
                <a:solidFill>
                  <a:prstClr val="black"/>
                </a:solidFill>
              </a:rPr>
              <a:pPr/>
              <a:t>22</a:t>
            </a:fld>
            <a:endParaRPr lang="en-US">
              <a:solidFill>
                <a:prstClr val="black"/>
              </a:solidFill>
            </a:endParaRPr>
          </a:p>
        </p:txBody>
      </p:sp>
      <p:sp>
        <p:nvSpPr>
          <p:cNvPr id="340994" name="Rectangle 2"/>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71" tIns="44441" rIns="90471" bIns="44441"/>
          <a:lstStyle/>
          <a:p>
            <a:endParaRPr lang="en-US" altLang="zh-CN"/>
          </a:p>
        </p:txBody>
      </p:sp>
      <p:sp>
        <p:nvSpPr>
          <p:cNvPr id="340995" name="Rectangle 3"/>
          <p:cNvSpPr>
            <a:spLocks noGrp="1" noRot="1" noChangeAspect="1" noChangeArrowheads="1" noTextEdit="1"/>
          </p:cNvSpPr>
          <p:nvPr>
            <p:ph type="sldImg"/>
          </p:nvPr>
        </p:nvSpPr>
        <p:spPr>
          <a:xfrm>
            <a:off x="1144588" y="685800"/>
            <a:ext cx="4572000" cy="3429000"/>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8189FB-22CB-4055-BEA2-BFE65200C492}" type="slidenum">
              <a:rPr lang="en-US">
                <a:solidFill>
                  <a:prstClr val="black"/>
                </a:solidFill>
              </a:rPr>
              <a:pPr/>
              <a:t>23</a:t>
            </a:fld>
            <a:endParaRPr lang="en-US">
              <a:solidFill>
                <a:prstClr val="black"/>
              </a:solidFill>
            </a:endParaRPr>
          </a:p>
        </p:txBody>
      </p:sp>
      <p:sp>
        <p:nvSpPr>
          <p:cNvPr id="343042" name="Rectangle 2"/>
          <p:cNvSpPr>
            <a:spLocks noGrp="1" noChangeArrowheads="1"/>
          </p:cNvSpPr>
          <p:nvPr>
            <p:ph type="body" idx="1"/>
          </p:nvPr>
        </p:nvSpPr>
        <p:spPr>
          <a:ln/>
        </p:spPr>
        <p:txBody>
          <a:bodyPr lIns="90479" tIns="44445" rIns="90479" bIns="44445"/>
          <a:lstStyle/>
          <a:p>
            <a:endParaRPr lang="en-US"/>
          </a:p>
        </p:txBody>
      </p:sp>
      <p:sp>
        <p:nvSpPr>
          <p:cNvPr id="343043" name="Rectangle 3"/>
          <p:cNvSpPr>
            <a:spLocks noGrp="1" noRot="1" noChangeAspect="1" noChangeArrowheads="1" noTextEdit="1"/>
          </p:cNvSpPr>
          <p:nvPr>
            <p:ph type="sldImg"/>
          </p:nvPr>
        </p:nvSpPr>
        <p:spPr>
          <a:xfrm>
            <a:off x="1150938" y="692150"/>
            <a:ext cx="4554537" cy="3416300"/>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0816A9-E9C7-4857-90D2-73DD3C27F1CD}" type="slidenum">
              <a:rPr lang="en-US">
                <a:solidFill>
                  <a:prstClr val="black"/>
                </a:solidFill>
              </a:rPr>
              <a:pPr/>
              <a:t>30</a:t>
            </a:fld>
            <a:endParaRPr lang="en-US">
              <a:solidFill>
                <a:prstClr val="black"/>
              </a:solidFill>
            </a:endParaRPr>
          </a:p>
        </p:txBody>
      </p:sp>
      <p:sp>
        <p:nvSpPr>
          <p:cNvPr id="254978" name="Rectangle 2"/>
          <p:cNvSpPr>
            <a:spLocks noGrp="1" noRot="1" noChangeAspect="1" noChangeArrowheads="1" noTextEdit="1"/>
          </p:cNvSpPr>
          <p:nvPr>
            <p:ph type="sldImg"/>
          </p:nvPr>
        </p:nvSpPr>
        <p:spPr>
          <a:xfrm>
            <a:off x="1066800" y="812800"/>
            <a:ext cx="4572000" cy="3429000"/>
          </a:xfrm>
          <a:ln w="12700" cap="flat">
            <a:solidFill>
              <a:schemeClr val="tx1"/>
            </a:solidFill>
          </a:ln>
          <a:extLst>
            <a:ext uri="{909E8E84-426E-40DD-AFC4-6F175D3DCCD1}">
              <a14:hiddenFill xmlns:a14="http://schemas.microsoft.com/office/drawing/2010/main">
                <a:noFill/>
              </a14:hiddenFill>
            </a:ext>
          </a:extLst>
        </p:spPr>
      </p:sp>
      <p:sp>
        <p:nvSpPr>
          <p:cNvPr id="254979" name="Rectangle 3"/>
          <p:cNvSpPr>
            <a:spLocks noGrp="1" noChangeArrowheads="1"/>
          </p:cNvSpPr>
          <p:nvPr>
            <p:ph type="body" idx="1"/>
          </p:nvPr>
        </p:nvSpPr>
        <p:spPr>
          <a:xfrm>
            <a:off x="431800" y="4851400"/>
            <a:ext cx="4648200" cy="482600"/>
          </a:xfrm>
          <a:noFill/>
          <a:ln/>
        </p:spPr>
        <p:txBody>
          <a:bodyPr wrap="none" lIns="19050" tIns="26988" rIns="19050" bIns="26988"/>
          <a:lstStyle/>
          <a:p>
            <a:pPr eaLnBrk="0" hangingPunct="0">
              <a:lnSpc>
                <a:spcPts val="2800"/>
              </a:lnSpc>
              <a:spcBef>
                <a:spcPct val="0"/>
              </a:spcBef>
              <a:buClr>
                <a:srgbClr val="000000"/>
              </a:buClr>
              <a:buFontTx/>
              <a:buChar char="•"/>
              <a:tabLst>
                <a:tab pos="457200" algn="l"/>
                <a:tab pos="914400" algn="l"/>
                <a:tab pos="1371600" algn="l"/>
              </a:tabLst>
            </a:pPr>
            <a:endParaRPr lang="en-US" sz="2400" b="1" dirty="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4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759943ED-5630-4EB7-A9F3-91D2D494FE7E}" type="slidenum">
              <a:rPr lang="en-US"/>
              <a:pPr/>
              <a:t>1</a:t>
            </a:fld>
            <a:endParaRPr lang="en-US"/>
          </a:p>
        </p:txBody>
      </p:sp>
      <p:sp>
        <p:nvSpPr>
          <p:cNvPr id="474114" name="Rectangle 2"/>
          <p:cNvSpPr>
            <a:spLocks noGrp="1" noChangeArrowheads="1"/>
          </p:cNvSpPr>
          <p:nvPr>
            <p:ph type="ctrTitle"/>
          </p:nvPr>
        </p:nvSpPr>
        <p:spPr>
          <a:xfrm>
            <a:off x="609600" y="381000"/>
            <a:ext cx="8001000" cy="4419600"/>
          </a:xfrm>
          <a:noFill/>
          <a:extLst>
            <a:ext uri="{909E8E84-426E-40DD-AFC4-6F175D3DCCD1}">
              <a14:hiddenFill xmlns:a14="http://schemas.microsoft.com/office/drawing/2010/main">
                <a:solidFill>
                  <a:srgbClr val="00FFFF"/>
                </a:solidFill>
              </a14:hiddenFill>
            </a:ext>
          </a:extLst>
        </p:spPr>
        <p:txBody>
          <a:bodyPr/>
          <a:lstStyle/>
          <a:p>
            <a:pPr>
              <a:spcBef>
                <a:spcPct val="150000"/>
              </a:spcBef>
            </a:pPr>
            <a:r>
              <a:rPr lang="en-US" sz="3600" b="1" u="sng" dirty="0">
                <a:solidFill>
                  <a:srgbClr val="7030A0"/>
                </a:solidFill>
                <a:latin typeface="Constantia" pitchFamily="18" charset="0"/>
                <a:cs typeface="Times New Roman" pitchFamily="18" charset="0"/>
              </a:rPr>
              <a:t/>
            </a:r>
            <a:br>
              <a:rPr lang="en-US" sz="3600" b="1" u="sng" dirty="0">
                <a:solidFill>
                  <a:srgbClr val="7030A0"/>
                </a:solidFill>
                <a:latin typeface="Constantia" pitchFamily="18" charset="0"/>
                <a:cs typeface="Times New Roman" pitchFamily="18" charset="0"/>
              </a:rPr>
            </a:br>
            <a:r>
              <a:rPr lang="en-US" b="1" dirty="0">
                <a:solidFill>
                  <a:srgbClr val="7030A0"/>
                </a:solidFill>
                <a:effectLst>
                  <a:outerShdw blurRad="38100" dist="38100" dir="2700000" algn="tl">
                    <a:srgbClr val="C0C0C0"/>
                  </a:outerShdw>
                </a:effectLst>
                <a:latin typeface="Constantia" pitchFamily="18" charset="0"/>
                <a:cs typeface="Times New Roman" pitchFamily="18" charset="0"/>
              </a:rPr>
              <a:t>Instruction Set Architectures</a:t>
            </a:r>
            <a:r>
              <a:rPr lang="en-US" sz="6600" b="1" dirty="0">
                <a:solidFill>
                  <a:srgbClr val="7030A0"/>
                </a:solidFill>
                <a:effectLst>
                  <a:outerShdw blurRad="38100" dist="38100" dir="2700000" algn="tl">
                    <a:srgbClr val="C0C0C0"/>
                  </a:outerShdw>
                </a:effectLst>
                <a:latin typeface="Constantia" pitchFamily="18" charset="0"/>
                <a:cs typeface="Times New Roman" pitchFamily="18" charset="0"/>
              </a:rPr>
              <a:t/>
            </a:r>
            <a:br>
              <a:rPr lang="en-US" sz="6600" b="1" dirty="0">
                <a:solidFill>
                  <a:srgbClr val="7030A0"/>
                </a:solidFill>
                <a:effectLst>
                  <a:outerShdw blurRad="38100" dist="38100" dir="2700000" algn="tl">
                    <a:srgbClr val="C0C0C0"/>
                  </a:outerShdw>
                </a:effectLst>
                <a:latin typeface="Constantia" pitchFamily="18" charset="0"/>
                <a:cs typeface="Times New Roman" pitchFamily="18" charset="0"/>
              </a:rPr>
            </a:br>
            <a:endParaRPr lang="en-US" sz="3600" b="1" dirty="0">
              <a:solidFill>
                <a:srgbClr val="7030A0"/>
              </a:solidFill>
              <a:latin typeface="Constantia" pitchFamily="18" charset="0"/>
              <a:cs typeface="Times New Roman" pitchFamily="18" charset="0"/>
            </a:endParaRPr>
          </a:p>
        </p:txBody>
      </p:sp>
      <p:sp>
        <p:nvSpPr>
          <p:cNvPr id="4" name="Rectangle 2"/>
          <p:cNvSpPr txBox="1">
            <a:spLocks noChangeArrowheads="1"/>
          </p:cNvSpPr>
          <p:nvPr/>
        </p:nvSpPr>
        <p:spPr>
          <a:xfrm>
            <a:off x="1975338" y="3581400"/>
            <a:ext cx="5715000" cy="1600200"/>
          </a:xfrm>
          <a:prstGeom prst="rect">
            <a:avLst/>
          </a:prstGeom>
          <a:noFill/>
          <a:extLst>
            <a:ext uri="{909E8E84-426E-40DD-AFC4-6F175D3DCCD1}">
              <a14:hiddenFill xmlns:a14="http://schemas.microsoft.com/office/drawing/2010/main">
                <a:solidFill>
                  <a:srgbClr val="00FFFF"/>
                </a:solidFill>
              </a14:hiddenFill>
            </a:ext>
          </a:extLst>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ct val="150000"/>
              </a:spcBef>
            </a:pPr>
            <a:r>
              <a:rPr lang="en-US" sz="2800" b="1" dirty="0" smtClean="0">
                <a:solidFill>
                  <a:srgbClr val="0000CC"/>
                </a:solidFill>
                <a:effectLst>
                  <a:outerShdw blurRad="38100" dist="38100" dir="2700000" algn="tl">
                    <a:srgbClr val="000000"/>
                  </a:outerShdw>
                </a:effectLst>
                <a:latin typeface="Comic Sans MS" pitchFamily="66" charset="0"/>
                <a:cs typeface="Times New Roman" pitchFamily="18" charset="0"/>
              </a:rPr>
              <a:t>RISC, CISC, and MIPS</a:t>
            </a:r>
            <a:r>
              <a:rPr lang="en-US" sz="6600" b="1" dirty="0" smtClean="0">
                <a:solidFill>
                  <a:srgbClr val="0000CC"/>
                </a:solidFill>
                <a:effectLst>
                  <a:outerShdw blurRad="38100" dist="38100" dir="2700000" algn="tl">
                    <a:srgbClr val="000000"/>
                  </a:outerShdw>
                </a:effectLst>
                <a:latin typeface="Comic Sans MS" pitchFamily="66" charset="0"/>
                <a:cs typeface="Times New Roman" pitchFamily="18" charset="0"/>
              </a:rPr>
              <a:t/>
            </a:r>
            <a:br>
              <a:rPr lang="en-US" sz="6600" b="1" dirty="0" smtClean="0">
                <a:solidFill>
                  <a:srgbClr val="0000CC"/>
                </a:solidFill>
                <a:effectLst>
                  <a:outerShdw blurRad="38100" dist="38100" dir="2700000" algn="tl">
                    <a:srgbClr val="000000"/>
                  </a:outerShdw>
                </a:effectLst>
                <a:latin typeface="Comic Sans MS" pitchFamily="66" charset="0"/>
                <a:cs typeface="Times New Roman" pitchFamily="18" charset="0"/>
              </a:rPr>
            </a:br>
            <a:r>
              <a:rPr lang="en-US" sz="3600" b="1" dirty="0" smtClean="0">
                <a:solidFill>
                  <a:srgbClr val="0000CC"/>
                </a:solidFill>
                <a:latin typeface="Helvetica" pitchFamily="34" charset="0"/>
                <a:cs typeface="Times New Roman" pitchFamily="18" charset="0"/>
              </a:rPr>
              <a:t/>
            </a:r>
            <a:br>
              <a:rPr lang="en-US" sz="3600" b="1" dirty="0" smtClean="0">
                <a:solidFill>
                  <a:srgbClr val="0000CC"/>
                </a:solidFill>
                <a:latin typeface="Helvetica" pitchFamily="34" charset="0"/>
                <a:cs typeface="Times New Roman" pitchFamily="18" charset="0"/>
              </a:rPr>
            </a:br>
            <a:endParaRPr lang="en-US" sz="3600" b="1" dirty="0">
              <a:solidFill>
                <a:srgbClr val="0000CC"/>
              </a:solidFill>
              <a:latin typeface="Times" pitchFamily="18" charset="0"/>
              <a:cs typeface="Times New Roman" pitchFamily="18" charset="0"/>
            </a:endParaRPr>
          </a:p>
        </p:txBody>
      </p:sp>
    </p:spTree>
    <p:extLst>
      <p:ext uri="{BB962C8B-B14F-4D97-AF65-F5344CB8AC3E}">
        <p14:creationId xmlns:p14="http://schemas.microsoft.com/office/powerpoint/2010/main" val="229109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6AA5856-C0CD-4583-B53A-4F27B19CCC6F}" type="slidenum">
              <a:rPr lang="en-US">
                <a:solidFill>
                  <a:srgbClr val="000000"/>
                </a:solidFill>
              </a:rPr>
              <a:pPr/>
              <a:t>10</a:t>
            </a:fld>
            <a:endParaRPr lang="en-US">
              <a:solidFill>
                <a:srgbClr val="000000"/>
              </a:solidFill>
            </a:endParaRPr>
          </a:p>
        </p:txBody>
      </p:sp>
      <p:sp>
        <p:nvSpPr>
          <p:cNvPr id="1977346" name="Rectangle 1026"/>
          <p:cNvSpPr>
            <a:spLocks noGrp="1" noChangeArrowheads="1"/>
          </p:cNvSpPr>
          <p:nvPr>
            <p:ph type="title"/>
          </p:nvPr>
        </p:nvSpPr>
        <p:spPr/>
        <p:txBody>
          <a:bodyPr/>
          <a:lstStyle/>
          <a:p>
            <a:r>
              <a:rPr lang="en-US" sz="3600" b="1">
                <a:solidFill>
                  <a:srgbClr val="FF3300"/>
                </a:solidFill>
                <a:latin typeface="Arial" charset="0"/>
                <a:cs typeface="Arial" charset="0"/>
              </a:rPr>
              <a:t>The Rationale for RISC</a:t>
            </a:r>
          </a:p>
        </p:txBody>
      </p:sp>
      <p:sp>
        <p:nvSpPr>
          <p:cNvPr id="1977347" name="Rectangle 1027"/>
          <p:cNvSpPr>
            <a:spLocks noGrp="1" noChangeArrowheads="1"/>
          </p:cNvSpPr>
          <p:nvPr>
            <p:ph type="body" idx="1"/>
          </p:nvPr>
        </p:nvSpPr>
        <p:spPr>
          <a:xfrm>
            <a:off x="533400" y="1371600"/>
            <a:ext cx="8077200" cy="4495800"/>
          </a:xfrm>
        </p:spPr>
        <p:txBody>
          <a:bodyPr>
            <a:normAutofit/>
          </a:bodyPr>
          <a:lstStyle/>
          <a:p>
            <a:pPr>
              <a:spcBef>
                <a:spcPct val="50000"/>
              </a:spcBef>
            </a:pPr>
            <a:r>
              <a:rPr lang="en-US" sz="2800" dirty="0"/>
              <a:t>A number of studies have been done to determine the characteristics and patterns of execution of machine instructions generated from HLL programs.</a:t>
            </a:r>
          </a:p>
          <a:p>
            <a:pPr>
              <a:spcBef>
                <a:spcPct val="50000"/>
              </a:spcBef>
            </a:pPr>
            <a:r>
              <a:rPr lang="en-US" sz="2800" dirty="0"/>
              <a:t>The results of these studies inspired some researchers to look for a different approach.</a:t>
            </a:r>
          </a:p>
          <a:p>
            <a:pPr>
              <a:spcBef>
                <a:spcPct val="50000"/>
              </a:spcBef>
            </a:pPr>
            <a:r>
              <a:rPr lang="en-US" sz="2800" dirty="0"/>
              <a:t>Namely, to make the architecture that supports the HLL simpler, rather than more complex.</a:t>
            </a:r>
          </a:p>
          <a:p>
            <a:endParaRPr lang="en-US" sz="2800" dirty="0"/>
          </a:p>
          <a:p>
            <a:endParaRPr lang="en-US" sz="2800" dirty="0"/>
          </a:p>
          <a:p>
            <a:endParaRPr lang="en-US" sz="2800" dirty="0"/>
          </a:p>
        </p:txBody>
      </p:sp>
    </p:spTree>
    <p:extLst>
      <p:ext uri="{BB962C8B-B14F-4D97-AF65-F5344CB8AC3E}">
        <p14:creationId xmlns:p14="http://schemas.microsoft.com/office/powerpoint/2010/main" val="6767725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245F764-A596-489E-A1AA-F6DBB8EBC238}" type="slidenum">
              <a:rPr lang="en-US">
                <a:solidFill>
                  <a:srgbClr val="000000"/>
                </a:solidFill>
              </a:rPr>
              <a:pPr/>
              <a:t>11</a:t>
            </a:fld>
            <a:endParaRPr lang="en-US">
              <a:solidFill>
                <a:srgbClr val="000000"/>
              </a:solidFill>
            </a:endParaRPr>
          </a:p>
        </p:txBody>
      </p:sp>
      <p:sp>
        <p:nvSpPr>
          <p:cNvPr id="2105346" name="Rectangle 1026"/>
          <p:cNvSpPr>
            <a:spLocks noGrp="1" noChangeArrowheads="1"/>
          </p:cNvSpPr>
          <p:nvPr>
            <p:ph type="title"/>
          </p:nvPr>
        </p:nvSpPr>
        <p:spPr/>
        <p:txBody>
          <a:bodyPr/>
          <a:lstStyle/>
          <a:p>
            <a:r>
              <a:rPr lang="en-US" sz="3600" b="1">
                <a:solidFill>
                  <a:srgbClr val="FF3300"/>
                </a:solidFill>
              </a:rPr>
              <a:t>RISC</a:t>
            </a:r>
          </a:p>
        </p:txBody>
      </p:sp>
      <p:sp>
        <p:nvSpPr>
          <p:cNvPr id="2105347" name="Rectangle 1027"/>
          <p:cNvSpPr>
            <a:spLocks noGrp="1" noChangeArrowheads="1"/>
          </p:cNvSpPr>
          <p:nvPr>
            <p:ph type="body" idx="1"/>
          </p:nvPr>
        </p:nvSpPr>
        <p:spPr>
          <a:xfrm>
            <a:off x="609600" y="1295400"/>
            <a:ext cx="8345488" cy="3733800"/>
          </a:xfrm>
        </p:spPr>
        <p:txBody>
          <a:bodyPr>
            <a:noAutofit/>
          </a:bodyPr>
          <a:lstStyle/>
          <a:p>
            <a:pPr>
              <a:lnSpc>
                <a:spcPct val="110000"/>
              </a:lnSpc>
              <a:spcBef>
                <a:spcPct val="50000"/>
              </a:spcBef>
            </a:pPr>
            <a:r>
              <a:rPr lang="en-US" dirty="0"/>
              <a:t>RISC systems have been defined and designed in a variety of ways, the key elements shared by most designs are:</a:t>
            </a:r>
          </a:p>
          <a:p>
            <a:pPr lvl="1">
              <a:lnSpc>
                <a:spcPct val="110000"/>
              </a:lnSpc>
              <a:spcBef>
                <a:spcPct val="50000"/>
              </a:spcBef>
            </a:pPr>
            <a:r>
              <a:rPr lang="en-US" dirty="0"/>
              <a:t>A limited and simple instruction set.</a:t>
            </a:r>
          </a:p>
          <a:p>
            <a:pPr lvl="1">
              <a:lnSpc>
                <a:spcPct val="110000"/>
              </a:lnSpc>
              <a:spcBef>
                <a:spcPct val="50000"/>
              </a:spcBef>
            </a:pPr>
            <a:r>
              <a:rPr lang="en-US" dirty="0"/>
              <a:t>A large number of general-purpose registers, and the use of compiler technology to optimize register usage.</a:t>
            </a:r>
          </a:p>
          <a:p>
            <a:pPr lvl="1">
              <a:lnSpc>
                <a:spcPct val="110000"/>
              </a:lnSpc>
              <a:spcBef>
                <a:spcPct val="50000"/>
              </a:spcBef>
            </a:pPr>
            <a:r>
              <a:rPr lang="en-US" dirty="0"/>
              <a:t>An emphasis on optimizing the instruction pipeline.</a:t>
            </a:r>
          </a:p>
        </p:txBody>
      </p:sp>
    </p:spTree>
    <p:extLst>
      <p:ext uri="{BB962C8B-B14F-4D97-AF65-F5344CB8AC3E}">
        <p14:creationId xmlns:p14="http://schemas.microsoft.com/office/powerpoint/2010/main" val="17539322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1ACDF4C-8E09-4B47-95CA-D13CDFF6D0EB}" type="slidenum">
              <a:rPr lang="en-US">
                <a:solidFill>
                  <a:srgbClr val="000000"/>
                </a:solidFill>
              </a:rPr>
              <a:pPr/>
              <a:t>12</a:t>
            </a:fld>
            <a:endParaRPr lang="en-US">
              <a:solidFill>
                <a:srgbClr val="000000"/>
              </a:solidFill>
            </a:endParaRPr>
          </a:p>
        </p:txBody>
      </p:sp>
      <p:sp>
        <p:nvSpPr>
          <p:cNvPr id="2024450" name="Rectangle 2"/>
          <p:cNvSpPr>
            <a:spLocks noGrp="1" noChangeArrowheads="1"/>
          </p:cNvSpPr>
          <p:nvPr>
            <p:ph type="title"/>
          </p:nvPr>
        </p:nvSpPr>
        <p:spPr>
          <a:xfrm>
            <a:off x="457200" y="76200"/>
            <a:ext cx="8229600" cy="639762"/>
          </a:xfrm>
        </p:spPr>
        <p:txBody>
          <a:bodyPr>
            <a:normAutofit fontScale="90000"/>
          </a:bodyPr>
          <a:lstStyle/>
          <a:p>
            <a:r>
              <a:rPr lang="en-CA" sz="3600" b="1" dirty="0">
                <a:solidFill>
                  <a:srgbClr val="0070C0"/>
                </a:solidFill>
                <a:cs typeface="Arial" charset="0"/>
              </a:rPr>
              <a:t>Characteristics of RISC Architectures</a:t>
            </a:r>
            <a:r>
              <a:rPr lang="en-US" sz="3600" b="1" dirty="0">
                <a:solidFill>
                  <a:srgbClr val="0070C0"/>
                </a:solidFill>
              </a:rPr>
              <a:t> </a:t>
            </a:r>
          </a:p>
        </p:txBody>
      </p:sp>
      <p:sp>
        <p:nvSpPr>
          <p:cNvPr id="2024451" name="Rectangle 3"/>
          <p:cNvSpPr>
            <a:spLocks noGrp="1" noChangeArrowheads="1"/>
          </p:cNvSpPr>
          <p:nvPr>
            <p:ph type="body" idx="1"/>
          </p:nvPr>
        </p:nvSpPr>
        <p:spPr>
          <a:xfrm>
            <a:off x="381000" y="838200"/>
            <a:ext cx="8574088" cy="5294313"/>
          </a:xfrm>
        </p:spPr>
        <p:txBody>
          <a:bodyPr>
            <a:noAutofit/>
          </a:bodyPr>
          <a:lstStyle/>
          <a:p>
            <a:pPr marL="0" indent="0">
              <a:lnSpc>
                <a:spcPct val="90000"/>
              </a:lnSpc>
              <a:buFontTx/>
              <a:buNone/>
            </a:pPr>
            <a:r>
              <a:rPr lang="en-CA" sz="2400" dirty="0">
                <a:cs typeface="Arial" charset="0"/>
              </a:rPr>
              <a:t>Although there are a variety of </a:t>
            </a:r>
            <a:r>
              <a:rPr lang="en-CA" sz="2400" dirty="0" smtClean="0">
                <a:cs typeface="Arial" charset="0"/>
              </a:rPr>
              <a:t>approaches </a:t>
            </a:r>
            <a:r>
              <a:rPr lang="en-CA" sz="2400" dirty="0">
                <a:cs typeface="Arial" charset="0"/>
              </a:rPr>
              <a:t>to RISC architectures, certain characteristics are </a:t>
            </a:r>
            <a:r>
              <a:rPr lang="en-CA" sz="2400" dirty="0" smtClean="0">
                <a:cs typeface="Arial" charset="0"/>
              </a:rPr>
              <a:t>typical </a:t>
            </a:r>
            <a:r>
              <a:rPr lang="en-CA" sz="2400" dirty="0">
                <a:cs typeface="Arial" charset="0"/>
              </a:rPr>
              <a:t>to </a:t>
            </a:r>
            <a:r>
              <a:rPr lang="en-CA" sz="2400" dirty="0" smtClean="0">
                <a:cs typeface="Arial" charset="0"/>
              </a:rPr>
              <a:t>RISC architectures, particularly early systems:</a:t>
            </a:r>
            <a:endParaRPr lang="en-CA" sz="2400" dirty="0">
              <a:cs typeface="Arial" charset="0"/>
            </a:endParaRPr>
          </a:p>
          <a:p>
            <a:pPr>
              <a:lnSpc>
                <a:spcPct val="90000"/>
              </a:lnSpc>
            </a:pPr>
            <a:r>
              <a:rPr lang="en-CA" sz="2400" b="1" dirty="0"/>
              <a:t>One instruction per cycle</a:t>
            </a:r>
            <a:r>
              <a:rPr lang="en-CA" sz="2400" dirty="0"/>
              <a:t> </a:t>
            </a:r>
            <a:r>
              <a:rPr lang="en-CA" sz="2400" dirty="0">
                <a:latin typeface="Tahoma"/>
              </a:rPr>
              <a:t>–</a:t>
            </a:r>
            <a:r>
              <a:rPr lang="en-CA" sz="2400" dirty="0"/>
              <a:t> RISC machine instructions comprise only one cycle of fetch, execute, store.  With simple, one-cycle instructions, there is no need for microcode (as in CISC); machine instructions can be hardwired.  Such instructions should execute faster than comparable machine instructions on CISC machines, as it is not necessary to access a micro-program control store.</a:t>
            </a:r>
          </a:p>
          <a:p>
            <a:pPr>
              <a:lnSpc>
                <a:spcPct val="90000"/>
              </a:lnSpc>
              <a:buFontTx/>
              <a:buNone/>
            </a:pPr>
            <a:endParaRPr lang="en-US" sz="2400" dirty="0"/>
          </a:p>
          <a:p>
            <a:pPr>
              <a:lnSpc>
                <a:spcPct val="90000"/>
              </a:lnSpc>
            </a:pPr>
            <a:r>
              <a:rPr lang="en-CA" sz="2400" b="1" dirty="0"/>
              <a:t>Register-to-register operation</a:t>
            </a:r>
            <a:r>
              <a:rPr lang="en-CA" sz="2400" dirty="0"/>
              <a:t> </a:t>
            </a:r>
            <a:r>
              <a:rPr lang="en-CA" sz="2400" dirty="0">
                <a:latin typeface="Tahoma"/>
              </a:rPr>
              <a:t>–</a:t>
            </a:r>
            <a:r>
              <a:rPr lang="en-CA" sz="2400" dirty="0"/>
              <a:t> If most register operations are register-to-register, </a:t>
            </a:r>
            <a:r>
              <a:rPr lang="en-CA" sz="2400" dirty="0" smtClean="0"/>
              <a:t>the </a:t>
            </a:r>
            <a:r>
              <a:rPr lang="en-CA" sz="2400" dirty="0"/>
              <a:t>instruction set and therefore the control </a:t>
            </a:r>
            <a:r>
              <a:rPr lang="en-CA" sz="2400" dirty="0" smtClean="0"/>
              <a:t>unit are simplified.  </a:t>
            </a:r>
            <a:r>
              <a:rPr lang="en-CA" sz="2400" dirty="0"/>
              <a:t>For example, a RISC instruction set may only include one or two ADD instructions; </a:t>
            </a:r>
            <a:r>
              <a:rPr lang="en-CA" sz="2400" dirty="0" smtClean="0"/>
              <a:t>VAX </a:t>
            </a:r>
            <a:r>
              <a:rPr lang="en-CA" sz="2400" dirty="0"/>
              <a:t>has 25 different ADD instructions.  This also encourages the optimization of register use.</a:t>
            </a:r>
          </a:p>
          <a:p>
            <a:pPr>
              <a:lnSpc>
                <a:spcPct val="90000"/>
              </a:lnSpc>
              <a:buFontTx/>
              <a:buNone/>
            </a:pPr>
            <a:endParaRPr lang="en-US" sz="2400" dirty="0"/>
          </a:p>
        </p:txBody>
      </p:sp>
    </p:spTree>
    <p:extLst>
      <p:ext uri="{BB962C8B-B14F-4D97-AF65-F5344CB8AC3E}">
        <p14:creationId xmlns:p14="http://schemas.microsoft.com/office/powerpoint/2010/main" val="2821680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24451">
                                            <p:txEl>
                                              <p:pRg st="0" end="0"/>
                                            </p:txEl>
                                          </p:spTgt>
                                        </p:tgtEl>
                                        <p:attrNameLst>
                                          <p:attrName>style.visibility</p:attrName>
                                        </p:attrNameLst>
                                      </p:cBhvr>
                                      <p:to>
                                        <p:strVal val="visible"/>
                                      </p:to>
                                    </p:set>
                                    <p:anim calcmode="lin" valueType="num">
                                      <p:cBhvr>
                                        <p:cTn id="7" dur="500" fill="hold"/>
                                        <p:tgtEl>
                                          <p:spTgt spid="202445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24451">
                                            <p:txEl>
                                              <p:pRg st="0" end="0"/>
                                            </p:txEl>
                                          </p:spTgt>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2024451">
                                            <p:txEl>
                                              <p:pRg st="1" end="1"/>
                                            </p:txEl>
                                          </p:spTgt>
                                        </p:tgtEl>
                                        <p:attrNameLst>
                                          <p:attrName>style.visibility</p:attrName>
                                        </p:attrNameLst>
                                      </p:cBhvr>
                                      <p:to>
                                        <p:strVal val="visible"/>
                                      </p:to>
                                    </p:set>
                                    <p:anim calcmode="lin" valueType="num">
                                      <p:cBhvr>
                                        <p:cTn id="12" dur="500" fill="hold"/>
                                        <p:tgtEl>
                                          <p:spTgt spid="2024451">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024451">
                                            <p:txEl>
                                              <p:pRg st="1" end="1"/>
                                            </p:txEl>
                                          </p:spTgt>
                                        </p:tgtEl>
                                        <p:attrNameLst>
                                          <p:attrName>ppt_h</p:attrName>
                                        </p:attrNameLst>
                                      </p:cBhvr>
                                      <p:tavLst>
                                        <p:tav tm="0">
                                          <p:val>
                                            <p:strVal val="#ppt_h"/>
                                          </p:val>
                                        </p:tav>
                                        <p:tav tm="100000">
                                          <p:val>
                                            <p:strVal val="#ppt_h"/>
                                          </p:val>
                                        </p:tav>
                                      </p:tavLst>
                                    </p:anim>
                                  </p:childTnLst>
                                </p:cTn>
                              </p:par>
                            </p:childTnLst>
                          </p:cTn>
                        </p:par>
                        <p:par>
                          <p:cTn id="14" fill="hold" nodeType="afterGroup">
                            <p:stCondLst>
                              <p:cond delay="1000"/>
                            </p:stCondLst>
                            <p:childTnLst>
                              <p:par>
                                <p:cTn id="15" presetID="17" presetClass="entr" presetSubtype="10" fill="hold" grpId="0" nodeType="afterEffect">
                                  <p:stCondLst>
                                    <p:cond delay="0"/>
                                  </p:stCondLst>
                                  <p:childTnLst>
                                    <p:set>
                                      <p:cBhvr>
                                        <p:cTn id="16" dur="1" fill="hold">
                                          <p:stCondLst>
                                            <p:cond delay="0"/>
                                          </p:stCondLst>
                                        </p:cTn>
                                        <p:tgtEl>
                                          <p:spTgt spid="2024451">
                                            <p:txEl>
                                              <p:pRg st="3" end="3"/>
                                            </p:txEl>
                                          </p:spTgt>
                                        </p:tgtEl>
                                        <p:attrNameLst>
                                          <p:attrName>style.visibility</p:attrName>
                                        </p:attrNameLst>
                                      </p:cBhvr>
                                      <p:to>
                                        <p:strVal val="visible"/>
                                      </p:to>
                                    </p:set>
                                    <p:anim calcmode="lin" valueType="num">
                                      <p:cBhvr>
                                        <p:cTn id="17" dur="500" fill="hold"/>
                                        <p:tgtEl>
                                          <p:spTgt spid="2024451">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2024451">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445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5AC34A1-AF82-40E3-B3B8-F7995C8A0A36}" type="slidenum">
              <a:rPr lang="en-US">
                <a:solidFill>
                  <a:srgbClr val="000000"/>
                </a:solidFill>
              </a:rPr>
              <a:pPr/>
              <a:t>13</a:t>
            </a:fld>
            <a:endParaRPr lang="en-US">
              <a:solidFill>
                <a:srgbClr val="000000"/>
              </a:solidFill>
            </a:endParaRPr>
          </a:p>
        </p:txBody>
      </p:sp>
      <p:sp>
        <p:nvSpPr>
          <p:cNvPr id="2025474" name="Rectangle 2"/>
          <p:cNvSpPr>
            <a:spLocks noGrp="1" noChangeArrowheads="1"/>
          </p:cNvSpPr>
          <p:nvPr>
            <p:ph type="title"/>
          </p:nvPr>
        </p:nvSpPr>
        <p:spPr>
          <a:xfrm>
            <a:off x="533400" y="152400"/>
            <a:ext cx="8229600" cy="639762"/>
          </a:xfrm>
        </p:spPr>
        <p:txBody>
          <a:bodyPr>
            <a:normAutofit fontScale="90000"/>
          </a:bodyPr>
          <a:lstStyle/>
          <a:p>
            <a:r>
              <a:rPr lang="en-CA" sz="3600" dirty="0">
                <a:solidFill>
                  <a:srgbClr val="0070C0"/>
                </a:solidFill>
                <a:latin typeface="Arial" charset="0"/>
                <a:cs typeface="Arial" charset="0"/>
              </a:rPr>
              <a:t>Characteristics of RISC Architectures</a:t>
            </a:r>
            <a:endParaRPr lang="en-US" sz="3600" dirty="0">
              <a:solidFill>
                <a:srgbClr val="0070C0"/>
              </a:solidFill>
              <a:latin typeface="Arial" charset="0"/>
              <a:cs typeface="Arial" charset="0"/>
            </a:endParaRPr>
          </a:p>
        </p:txBody>
      </p:sp>
      <p:sp>
        <p:nvSpPr>
          <p:cNvPr id="2025475" name="Rectangle 3"/>
          <p:cNvSpPr>
            <a:spLocks noGrp="1" noChangeArrowheads="1"/>
          </p:cNvSpPr>
          <p:nvPr>
            <p:ph type="body" idx="1"/>
          </p:nvPr>
        </p:nvSpPr>
        <p:spPr>
          <a:xfrm>
            <a:off x="533400" y="838200"/>
            <a:ext cx="8229600" cy="5638800"/>
          </a:xfrm>
        </p:spPr>
        <p:txBody>
          <a:bodyPr>
            <a:noAutofit/>
          </a:bodyPr>
          <a:lstStyle/>
          <a:p>
            <a:r>
              <a:rPr lang="en-CA" sz="2400" b="1" dirty="0">
                <a:cs typeface="Arial" charset="0"/>
              </a:rPr>
              <a:t>Simple addressing modes</a:t>
            </a:r>
            <a:r>
              <a:rPr lang="en-CA" sz="2400" dirty="0">
                <a:cs typeface="Arial" charset="0"/>
              </a:rPr>
              <a:t> </a:t>
            </a:r>
            <a:r>
              <a:rPr lang="en-CA" sz="2400" dirty="0">
                <a:latin typeface="Tahoma"/>
                <a:cs typeface="Arial" charset="0"/>
              </a:rPr>
              <a:t>–</a:t>
            </a:r>
            <a:r>
              <a:rPr lang="en-CA" sz="2400" dirty="0">
                <a:cs typeface="Arial" charset="0"/>
              </a:rPr>
              <a:t> Almost all RISC instructions use simple register addressing.  Complex addressing modes can be synthesized in software from simple ones.  Again, this design feature simplifies the instruction set and the control unit.</a:t>
            </a:r>
            <a:r>
              <a:rPr lang="en-US" sz="2400" dirty="0"/>
              <a:t> </a:t>
            </a:r>
          </a:p>
          <a:p>
            <a:endParaRPr lang="en-US" sz="2400" dirty="0"/>
          </a:p>
          <a:p>
            <a:r>
              <a:rPr lang="en-US" sz="2400" b="1" dirty="0"/>
              <a:t>Simple instruction formats</a:t>
            </a:r>
            <a:r>
              <a:rPr lang="en-US" sz="2400" dirty="0"/>
              <a:t> - Generally, only one or a few formats are used</a:t>
            </a:r>
            <a:r>
              <a:rPr lang="en-US" sz="2400" dirty="0" smtClean="0"/>
              <a:t>. </a:t>
            </a:r>
            <a:r>
              <a:rPr lang="en-US" sz="2400" dirty="0"/>
              <a:t>Instruction length is fixed and aligned on word boundaries</a:t>
            </a:r>
            <a:r>
              <a:rPr lang="en-US" sz="2400" dirty="0" smtClean="0"/>
              <a:t>. </a:t>
            </a:r>
            <a:r>
              <a:rPr lang="en-US" sz="2400" dirty="0"/>
              <a:t>Field locations, especially the </a:t>
            </a:r>
            <a:r>
              <a:rPr lang="en-US" sz="2400" dirty="0" err="1"/>
              <a:t>opcode</a:t>
            </a:r>
            <a:r>
              <a:rPr lang="en-US" sz="2400" dirty="0"/>
              <a:t>, are fixed.  This </a:t>
            </a:r>
            <a:r>
              <a:rPr lang="en-US" sz="2400" dirty="0" smtClean="0"/>
              <a:t>has </a:t>
            </a:r>
            <a:r>
              <a:rPr lang="en-US" sz="2400" dirty="0"/>
              <a:t>a number of benefits:</a:t>
            </a:r>
          </a:p>
          <a:p>
            <a:pPr lvl="1"/>
            <a:r>
              <a:rPr lang="en-US" sz="2000" dirty="0"/>
              <a:t>With fixed fields, </a:t>
            </a:r>
            <a:r>
              <a:rPr lang="en-US" sz="2000" dirty="0" err="1"/>
              <a:t>opcode</a:t>
            </a:r>
            <a:r>
              <a:rPr lang="en-US" sz="2000" dirty="0"/>
              <a:t> decoding and register operand accessing can occur simultaneously.  </a:t>
            </a:r>
          </a:p>
          <a:p>
            <a:pPr lvl="1"/>
            <a:r>
              <a:rPr lang="en-US" sz="2000" dirty="0"/>
              <a:t>Simplified formats simplify the control unit.</a:t>
            </a:r>
          </a:p>
          <a:p>
            <a:pPr lvl="1"/>
            <a:r>
              <a:rPr lang="en-US" sz="2000" dirty="0"/>
              <a:t>Instruction fetching is optimized because word-length units are fetched.</a:t>
            </a:r>
          </a:p>
          <a:p>
            <a:pPr lvl="1"/>
            <a:r>
              <a:rPr lang="en-US" sz="2000" dirty="0"/>
              <a:t>Alignment on word boundary also means that a single instruction does not cross page boundaries.</a:t>
            </a:r>
          </a:p>
          <a:p>
            <a:endParaRPr lang="en-US" sz="2000" dirty="0"/>
          </a:p>
        </p:txBody>
      </p:sp>
    </p:spTree>
    <p:extLst>
      <p:ext uri="{BB962C8B-B14F-4D97-AF65-F5344CB8AC3E}">
        <p14:creationId xmlns:p14="http://schemas.microsoft.com/office/powerpoint/2010/main" val="21485183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6498" name="Rectangle 2"/>
          <p:cNvSpPr>
            <a:spLocks noGrp="1" noChangeArrowheads="1"/>
          </p:cNvSpPr>
          <p:nvPr>
            <p:ph type="title"/>
          </p:nvPr>
        </p:nvSpPr>
        <p:spPr>
          <a:xfrm>
            <a:off x="457200" y="0"/>
            <a:ext cx="8229600" cy="838200"/>
          </a:xfrm>
        </p:spPr>
        <p:txBody>
          <a:bodyPr>
            <a:normAutofit/>
          </a:bodyPr>
          <a:lstStyle/>
          <a:p>
            <a:r>
              <a:rPr lang="en-US" sz="4000" dirty="0" smtClean="0">
                <a:solidFill>
                  <a:srgbClr val="0070C0"/>
                </a:solidFill>
                <a:latin typeface="Estrangelo Edessa" pitchFamily="66" charset="0"/>
                <a:cs typeface="Estrangelo Edessa" pitchFamily="66" charset="0"/>
              </a:rPr>
              <a:t>Prospective </a:t>
            </a:r>
            <a:r>
              <a:rPr lang="en-US" sz="4000" dirty="0">
                <a:solidFill>
                  <a:srgbClr val="0070C0"/>
                </a:solidFill>
                <a:latin typeface="Estrangelo Edessa" pitchFamily="66" charset="0"/>
                <a:cs typeface="Estrangelo Edessa" pitchFamily="66" charset="0"/>
              </a:rPr>
              <a:t>Benefits of RISC</a:t>
            </a:r>
          </a:p>
        </p:txBody>
      </p:sp>
      <p:sp>
        <p:nvSpPr>
          <p:cNvPr id="2026499" name="Rectangle 3"/>
          <p:cNvSpPr>
            <a:spLocks noGrp="1" noChangeArrowheads="1"/>
          </p:cNvSpPr>
          <p:nvPr>
            <p:ph type="body" idx="1"/>
          </p:nvPr>
        </p:nvSpPr>
        <p:spPr>
          <a:xfrm>
            <a:off x="457200" y="715963"/>
            <a:ext cx="8534400" cy="815339"/>
          </a:xfrm>
        </p:spPr>
        <p:txBody>
          <a:bodyPr>
            <a:noAutofit/>
          </a:bodyPr>
          <a:lstStyle/>
          <a:p>
            <a:pPr marL="0" indent="0">
              <a:lnSpc>
                <a:spcPct val="120000"/>
              </a:lnSpc>
              <a:buNone/>
            </a:pPr>
            <a:r>
              <a:rPr lang="en-US" sz="2400" dirty="0" smtClean="0"/>
              <a:t>The </a:t>
            </a:r>
            <a:r>
              <a:rPr lang="en-US" sz="2400" dirty="0"/>
              <a:t>benefits </a:t>
            </a:r>
            <a:r>
              <a:rPr lang="en-US" sz="2400" dirty="0" smtClean="0"/>
              <a:t>of RISC fall </a:t>
            </a:r>
            <a:r>
              <a:rPr lang="en-US" sz="2400" dirty="0"/>
              <a:t>into </a:t>
            </a:r>
            <a:r>
              <a:rPr lang="en-US" sz="2400" dirty="0" smtClean="0"/>
              <a:t>the following two </a:t>
            </a:r>
            <a:r>
              <a:rPr lang="en-US" sz="2400" dirty="0"/>
              <a:t>main </a:t>
            </a:r>
            <a:r>
              <a:rPr lang="en-US" sz="2400" dirty="0" smtClean="0"/>
              <a:t>categories</a:t>
            </a:r>
            <a:endParaRPr lang="en-US" sz="2400" dirty="0"/>
          </a:p>
          <a:p>
            <a:pPr>
              <a:lnSpc>
                <a:spcPct val="120000"/>
              </a:lnSpc>
            </a:pPr>
            <a:endParaRPr lang="en-US" sz="2400" dirty="0"/>
          </a:p>
        </p:txBody>
      </p:sp>
      <p:sp>
        <p:nvSpPr>
          <p:cNvPr id="5" name="Rectangle 3"/>
          <p:cNvSpPr txBox="1">
            <a:spLocks noChangeArrowheads="1"/>
          </p:cNvSpPr>
          <p:nvPr/>
        </p:nvSpPr>
        <p:spPr>
          <a:xfrm>
            <a:off x="76200" y="1707834"/>
            <a:ext cx="4876800" cy="492156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Bef>
                <a:spcPct val="35000"/>
              </a:spcBef>
            </a:pPr>
            <a:r>
              <a:rPr lang="en-US" sz="2000" dirty="0" smtClean="0"/>
              <a:t>More effective compiler optimization:  With more primitive instructions, there are more opportunities for moving operations out of loops, reorganizing code, maximizing register utilization, etc.  </a:t>
            </a:r>
          </a:p>
          <a:p>
            <a:pPr>
              <a:lnSpc>
                <a:spcPct val="120000"/>
              </a:lnSpc>
              <a:spcBef>
                <a:spcPct val="35000"/>
              </a:spcBef>
            </a:pPr>
            <a:r>
              <a:rPr lang="en-US" sz="2000" dirty="0"/>
              <a:t>S</a:t>
            </a:r>
            <a:r>
              <a:rPr lang="en-US" sz="2000" dirty="0" smtClean="0"/>
              <a:t>imple instructions (and little or no microcode) permit a relatively simple control unit, which is likely to be faster than a more complex one.</a:t>
            </a:r>
          </a:p>
          <a:p>
            <a:pPr>
              <a:lnSpc>
                <a:spcPct val="120000"/>
              </a:lnSpc>
              <a:spcBef>
                <a:spcPct val="35000"/>
              </a:spcBef>
            </a:pPr>
            <a:r>
              <a:rPr lang="en-US" sz="2000" dirty="0" smtClean="0"/>
              <a:t>Instruction pipelining.  RISC researchers feel that the instruction pipelining technique can be applied much more effectively with a reduced instruction set.</a:t>
            </a:r>
          </a:p>
          <a:p>
            <a:pPr>
              <a:lnSpc>
                <a:spcPct val="120000"/>
              </a:lnSpc>
            </a:pPr>
            <a:endParaRPr lang="en-US" sz="2000" dirty="0"/>
          </a:p>
        </p:txBody>
      </p:sp>
      <p:sp>
        <p:nvSpPr>
          <p:cNvPr id="6" name="Rectangle 2"/>
          <p:cNvSpPr txBox="1">
            <a:spLocks noChangeArrowheads="1"/>
          </p:cNvSpPr>
          <p:nvPr/>
        </p:nvSpPr>
        <p:spPr>
          <a:xfrm>
            <a:off x="5105400" y="1066800"/>
            <a:ext cx="3886200" cy="641034"/>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FF3300"/>
                </a:solidFill>
              </a:rPr>
              <a:t>VLSI Implementation</a:t>
            </a:r>
            <a:endParaRPr lang="en-US" sz="3600" b="1" dirty="0">
              <a:solidFill>
                <a:srgbClr val="FF3300"/>
              </a:solidFill>
            </a:endParaRPr>
          </a:p>
        </p:txBody>
      </p:sp>
      <p:sp>
        <p:nvSpPr>
          <p:cNvPr id="7" name="Rectangle 3"/>
          <p:cNvSpPr txBox="1">
            <a:spLocks noChangeArrowheads="1"/>
          </p:cNvSpPr>
          <p:nvPr/>
        </p:nvSpPr>
        <p:spPr>
          <a:xfrm>
            <a:off x="4876800" y="1707834"/>
            <a:ext cx="4114800" cy="492156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50000"/>
              </a:spcBef>
            </a:pPr>
            <a:r>
              <a:rPr lang="en-US" sz="2000" dirty="0" smtClean="0"/>
              <a:t>Chip real estate: a CISC processor typically devotes about half of its area to the control unit.  A RISC processor typically uses only about 10% of the area for the control unit, using precious real estate for registers instead.</a:t>
            </a:r>
          </a:p>
          <a:p>
            <a:pPr>
              <a:spcBef>
                <a:spcPct val="50000"/>
              </a:spcBef>
            </a:pPr>
            <a:r>
              <a:rPr lang="en-US" sz="2000" dirty="0" smtClean="0"/>
              <a:t>Design and implementation time.  The simple control unit and circuitry of RISC result in faster design cycles.</a:t>
            </a:r>
          </a:p>
          <a:p>
            <a:pPr>
              <a:spcBef>
                <a:spcPct val="50000"/>
              </a:spcBef>
            </a:pPr>
            <a:endParaRPr lang="en-US" sz="2000" dirty="0"/>
          </a:p>
        </p:txBody>
      </p:sp>
      <p:sp>
        <p:nvSpPr>
          <p:cNvPr id="8" name="Rectangle 2"/>
          <p:cNvSpPr txBox="1">
            <a:spLocks noChangeArrowheads="1"/>
          </p:cNvSpPr>
          <p:nvPr/>
        </p:nvSpPr>
        <p:spPr>
          <a:xfrm>
            <a:off x="1066800" y="1174434"/>
            <a:ext cx="2971800" cy="5334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FF3300"/>
                </a:solidFill>
              </a:rPr>
              <a:t>Performance</a:t>
            </a:r>
            <a:endParaRPr lang="en-US" sz="3600" b="1" dirty="0">
              <a:solidFill>
                <a:srgbClr val="FF3300"/>
              </a:solidFill>
            </a:endParaRPr>
          </a:p>
        </p:txBody>
      </p:sp>
    </p:spTree>
    <p:extLst>
      <p:ext uri="{BB962C8B-B14F-4D97-AF65-F5344CB8AC3E}">
        <p14:creationId xmlns:p14="http://schemas.microsoft.com/office/powerpoint/2010/main" val="594917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0594" name="Rectangle 2"/>
          <p:cNvSpPr>
            <a:spLocks noGrp="1" noChangeArrowheads="1"/>
          </p:cNvSpPr>
          <p:nvPr>
            <p:ph type="title"/>
          </p:nvPr>
        </p:nvSpPr>
        <p:spPr>
          <a:xfrm>
            <a:off x="457200" y="0"/>
            <a:ext cx="8229600" cy="715962"/>
          </a:xfrm>
        </p:spPr>
        <p:txBody>
          <a:bodyPr/>
          <a:lstStyle/>
          <a:p>
            <a:r>
              <a:rPr lang="en-US" sz="3600" b="1" dirty="0">
                <a:solidFill>
                  <a:srgbClr val="0070C0"/>
                </a:solidFill>
              </a:rPr>
              <a:t>CISC vs. RISC Characteristics</a:t>
            </a:r>
          </a:p>
        </p:txBody>
      </p:sp>
      <p:sp>
        <p:nvSpPr>
          <p:cNvPr id="2030595" name="Rectangle 3"/>
          <p:cNvSpPr>
            <a:spLocks noGrp="1" noChangeArrowheads="1"/>
          </p:cNvSpPr>
          <p:nvPr>
            <p:ph type="body" idx="1"/>
          </p:nvPr>
        </p:nvSpPr>
        <p:spPr>
          <a:xfrm>
            <a:off x="228600" y="639762"/>
            <a:ext cx="8686800" cy="5211763"/>
          </a:xfrm>
        </p:spPr>
        <p:txBody>
          <a:bodyPr>
            <a:noAutofit/>
          </a:bodyPr>
          <a:lstStyle/>
          <a:p>
            <a:pPr>
              <a:spcBef>
                <a:spcPct val="35000"/>
              </a:spcBef>
            </a:pPr>
            <a:r>
              <a:rPr lang="en-US" sz="2800" dirty="0" smtClean="0"/>
              <a:t>After </a:t>
            </a:r>
            <a:r>
              <a:rPr lang="en-US" sz="2800" dirty="0"/>
              <a:t>the initial enthusiasm for </a:t>
            </a:r>
            <a:r>
              <a:rPr lang="en-US" sz="2800" dirty="0" smtClean="0"/>
              <a:t>RISC, </a:t>
            </a:r>
            <a:r>
              <a:rPr lang="en-US" sz="2800" dirty="0"/>
              <a:t>there has been a growing </a:t>
            </a:r>
            <a:r>
              <a:rPr lang="en-US" sz="2800" dirty="0" smtClean="0"/>
              <a:t>realization that RISC </a:t>
            </a:r>
            <a:r>
              <a:rPr lang="en-US" sz="2800" dirty="0"/>
              <a:t>designs may benefits from the inclusion of some CISC features, </a:t>
            </a:r>
            <a:r>
              <a:rPr lang="en-US" sz="2800" dirty="0" smtClean="0"/>
              <a:t>and vice-versa.</a:t>
            </a:r>
            <a:endParaRPr lang="en-US" sz="3600" dirty="0"/>
          </a:p>
          <a:p>
            <a:pPr>
              <a:spcBef>
                <a:spcPct val="35000"/>
              </a:spcBef>
            </a:pPr>
            <a:r>
              <a:rPr lang="en-US" sz="2800" dirty="0"/>
              <a:t>The result is that more recent RISC design, PowerPC and SPARC, are no longer "pure" RISC and the more recent CISC designs, notably the </a:t>
            </a:r>
            <a:r>
              <a:rPr lang="en-US" sz="2800" dirty="0" smtClean="0"/>
              <a:t>Pentium and </a:t>
            </a:r>
            <a:r>
              <a:rPr lang="en-US" sz="2800" dirty="0"/>
              <a:t>Core Duo incorporate core RISC </a:t>
            </a:r>
            <a:r>
              <a:rPr lang="en-US" sz="2800" dirty="0" smtClean="0"/>
              <a:t>characteristics internally.</a:t>
            </a:r>
          </a:p>
          <a:p>
            <a:pPr lvl="1">
              <a:spcBef>
                <a:spcPct val="35000"/>
              </a:spcBef>
            </a:pPr>
            <a:r>
              <a:rPr lang="en-US" sz="2400" dirty="0" smtClean="0"/>
              <a:t>Recent Intel processors implement an internal instruction set that shares similarity with RISC and support x86 (CISC) instruction set externally.</a:t>
            </a:r>
          </a:p>
          <a:p>
            <a:pPr lvl="1">
              <a:spcBef>
                <a:spcPct val="35000"/>
              </a:spcBef>
            </a:pPr>
            <a:r>
              <a:rPr lang="en-US" sz="2400" dirty="0" smtClean="0"/>
              <a:t>Hardware translates x86 instructions into the internal instruction set</a:t>
            </a:r>
            <a:endParaRPr lang="en-US" sz="2800" dirty="0"/>
          </a:p>
          <a:p>
            <a:pPr algn="ctr">
              <a:buFontTx/>
              <a:buNone/>
            </a:pPr>
            <a:r>
              <a:rPr lang="en-US" sz="2800" b="1" i="1" dirty="0" smtClean="0">
                <a:solidFill>
                  <a:srgbClr val="CC0000"/>
                </a:solidFill>
              </a:rPr>
              <a:t> CRISC—Complex-Reduced Instruction Set Computer?</a:t>
            </a:r>
          </a:p>
          <a:p>
            <a:pPr>
              <a:spcBef>
                <a:spcPct val="35000"/>
              </a:spcBef>
            </a:pPr>
            <a:endParaRPr lang="en-US" sz="2800" b="1" i="1" dirty="0">
              <a:solidFill>
                <a:srgbClr val="CC0000"/>
              </a:solidFill>
            </a:endParaRPr>
          </a:p>
          <a:p>
            <a:pPr>
              <a:spcBef>
                <a:spcPct val="35000"/>
              </a:spcBef>
            </a:pPr>
            <a:endParaRPr lang="en-US" sz="2800" dirty="0"/>
          </a:p>
        </p:txBody>
      </p:sp>
    </p:spTree>
    <p:extLst>
      <p:ext uri="{BB962C8B-B14F-4D97-AF65-F5344CB8AC3E}">
        <p14:creationId xmlns:p14="http://schemas.microsoft.com/office/powerpoint/2010/main" val="1996443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BC58CAA6-A930-4F42-B046-C68EF4419D93}" type="slidenum">
              <a:rPr lang="en-US">
                <a:solidFill>
                  <a:srgbClr val="000000"/>
                </a:solidFill>
              </a:rPr>
              <a:pPr/>
              <a:t>16</a:t>
            </a:fld>
            <a:endParaRPr lang="en-US">
              <a:solidFill>
                <a:srgbClr val="000000"/>
              </a:solidFill>
            </a:endParaRPr>
          </a:p>
        </p:txBody>
      </p:sp>
      <p:sp>
        <p:nvSpPr>
          <p:cNvPr id="1935362" name="Rectangle 2"/>
          <p:cNvSpPr>
            <a:spLocks noGrp="1" noChangeArrowheads="1"/>
          </p:cNvSpPr>
          <p:nvPr>
            <p:ph type="title"/>
          </p:nvPr>
        </p:nvSpPr>
        <p:spPr>
          <a:xfrm>
            <a:off x="457200" y="228600"/>
            <a:ext cx="8001000" cy="838200"/>
          </a:xfrm>
          <a:noFill/>
          <a:ln/>
        </p:spPr>
        <p:txBody>
          <a:bodyPr lIns="92075" tIns="46038" rIns="92075" bIns="46038">
            <a:noAutofit/>
          </a:bodyPr>
          <a:lstStyle/>
          <a:p>
            <a:pPr algn="l"/>
            <a:r>
              <a:rPr lang="en-US" sz="3600" dirty="0">
                <a:solidFill>
                  <a:srgbClr val="0070C0"/>
                </a:solidFill>
                <a:latin typeface="Comic Sans MS" pitchFamily="66" charset="0"/>
              </a:rPr>
              <a:t>Example CISC ISA:</a:t>
            </a:r>
            <a:br>
              <a:rPr lang="en-US" sz="3600" dirty="0">
                <a:solidFill>
                  <a:srgbClr val="0070C0"/>
                </a:solidFill>
                <a:latin typeface="Comic Sans MS" pitchFamily="66" charset="0"/>
              </a:rPr>
            </a:br>
            <a:r>
              <a:rPr lang="en-US" sz="300" dirty="0">
                <a:solidFill>
                  <a:srgbClr val="0070C0"/>
                </a:solidFill>
                <a:latin typeface="Comic Sans MS" pitchFamily="66" charset="0"/>
              </a:rPr>
              <a:t/>
            </a:r>
            <a:br>
              <a:rPr lang="en-US" sz="300" dirty="0">
                <a:solidFill>
                  <a:srgbClr val="0070C0"/>
                </a:solidFill>
                <a:latin typeface="Comic Sans MS" pitchFamily="66" charset="0"/>
              </a:rPr>
            </a:br>
            <a:r>
              <a:rPr lang="en-US" sz="300" dirty="0">
                <a:solidFill>
                  <a:srgbClr val="0070C0"/>
                </a:solidFill>
                <a:latin typeface="Comic Sans MS" pitchFamily="66" charset="0"/>
              </a:rPr>
              <a:t/>
            </a:r>
            <a:br>
              <a:rPr lang="en-US" sz="300" dirty="0">
                <a:solidFill>
                  <a:srgbClr val="0070C0"/>
                </a:solidFill>
                <a:latin typeface="Comic Sans MS" pitchFamily="66" charset="0"/>
              </a:rPr>
            </a:br>
            <a:r>
              <a:rPr lang="en-US" sz="2800" dirty="0">
                <a:solidFill>
                  <a:srgbClr val="0070C0"/>
                </a:solidFill>
                <a:latin typeface="Comic Sans MS" pitchFamily="66" charset="0"/>
              </a:rPr>
              <a:t> </a:t>
            </a:r>
            <a:r>
              <a:rPr lang="en-US" sz="3200" dirty="0">
                <a:solidFill>
                  <a:srgbClr val="0070C0"/>
                </a:solidFill>
                <a:latin typeface="Comic Sans MS" pitchFamily="66" charset="0"/>
              </a:rPr>
              <a:t>Intel X86,386/486/Pentium</a:t>
            </a:r>
            <a:endParaRPr lang="en-US" sz="3600" dirty="0">
              <a:solidFill>
                <a:srgbClr val="0070C0"/>
              </a:solidFill>
              <a:latin typeface="Comic Sans MS" pitchFamily="66" charset="0"/>
            </a:endParaRPr>
          </a:p>
        </p:txBody>
      </p:sp>
      <p:sp>
        <p:nvSpPr>
          <p:cNvPr id="1935363" name="Rectangle 3"/>
          <p:cNvSpPr>
            <a:spLocks noGrp="1" noChangeArrowheads="1"/>
          </p:cNvSpPr>
          <p:nvPr>
            <p:ph type="body" idx="1"/>
          </p:nvPr>
        </p:nvSpPr>
        <p:spPr>
          <a:xfrm>
            <a:off x="457200" y="1447800"/>
            <a:ext cx="3962400" cy="4800600"/>
          </a:xfrm>
          <a:noFill/>
          <a:ln/>
        </p:spPr>
        <p:txBody>
          <a:bodyPr lIns="92075" tIns="46038" rIns="92075" bIns="46038">
            <a:normAutofit/>
          </a:bodyPr>
          <a:lstStyle/>
          <a:p>
            <a:pPr algn="ctr">
              <a:lnSpc>
                <a:spcPct val="90000"/>
              </a:lnSpc>
              <a:buFontTx/>
              <a:buNone/>
            </a:pPr>
            <a:r>
              <a:rPr lang="en-US" dirty="0"/>
              <a:t>12 addressing modes:</a:t>
            </a:r>
            <a:endParaRPr lang="en-US" sz="2600" dirty="0"/>
          </a:p>
          <a:p>
            <a:pPr>
              <a:lnSpc>
                <a:spcPct val="90000"/>
              </a:lnSpc>
              <a:buFontTx/>
              <a:buNone/>
            </a:pPr>
            <a:endParaRPr lang="en-US" sz="600" dirty="0"/>
          </a:p>
          <a:p>
            <a:pPr>
              <a:lnSpc>
                <a:spcPct val="90000"/>
              </a:lnSpc>
            </a:pPr>
            <a:r>
              <a:rPr lang="en-US" sz="1800" dirty="0"/>
              <a:t>Register.</a:t>
            </a:r>
          </a:p>
          <a:p>
            <a:pPr>
              <a:lnSpc>
                <a:spcPct val="90000"/>
              </a:lnSpc>
            </a:pPr>
            <a:r>
              <a:rPr lang="en-US" sz="1800" dirty="0"/>
              <a:t>Immediate.</a:t>
            </a:r>
          </a:p>
          <a:p>
            <a:pPr>
              <a:lnSpc>
                <a:spcPct val="90000"/>
              </a:lnSpc>
            </a:pPr>
            <a:r>
              <a:rPr lang="en-US" sz="1800" dirty="0"/>
              <a:t>Direct.</a:t>
            </a:r>
          </a:p>
          <a:p>
            <a:pPr>
              <a:lnSpc>
                <a:spcPct val="90000"/>
              </a:lnSpc>
            </a:pPr>
            <a:r>
              <a:rPr lang="en-US" sz="1800" dirty="0"/>
              <a:t>Base.</a:t>
            </a:r>
          </a:p>
          <a:p>
            <a:pPr>
              <a:lnSpc>
                <a:spcPct val="90000"/>
              </a:lnSpc>
            </a:pPr>
            <a:r>
              <a:rPr lang="en-US" sz="1800" dirty="0"/>
              <a:t>Base + Displacement.</a:t>
            </a:r>
          </a:p>
          <a:p>
            <a:pPr>
              <a:lnSpc>
                <a:spcPct val="90000"/>
              </a:lnSpc>
            </a:pPr>
            <a:r>
              <a:rPr lang="en-US" sz="1800" dirty="0"/>
              <a:t>Index + Displacement.</a:t>
            </a:r>
          </a:p>
          <a:p>
            <a:pPr>
              <a:lnSpc>
                <a:spcPct val="90000"/>
              </a:lnSpc>
            </a:pPr>
            <a:r>
              <a:rPr lang="en-US" sz="1800" dirty="0"/>
              <a:t>Scaled Index + Displacement.</a:t>
            </a:r>
          </a:p>
          <a:p>
            <a:pPr>
              <a:lnSpc>
                <a:spcPct val="90000"/>
              </a:lnSpc>
            </a:pPr>
            <a:r>
              <a:rPr lang="en-US" sz="1800" dirty="0"/>
              <a:t>Based Index.</a:t>
            </a:r>
          </a:p>
          <a:p>
            <a:pPr>
              <a:lnSpc>
                <a:spcPct val="90000"/>
              </a:lnSpc>
            </a:pPr>
            <a:r>
              <a:rPr lang="en-US" sz="1800" dirty="0"/>
              <a:t>Based Scaled Index.</a:t>
            </a:r>
          </a:p>
          <a:p>
            <a:pPr>
              <a:lnSpc>
                <a:spcPct val="90000"/>
              </a:lnSpc>
            </a:pPr>
            <a:r>
              <a:rPr lang="en-US" sz="1800" dirty="0"/>
              <a:t>Based Index + Displacement.</a:t>
            </a:r>
          </a:p>
          <a:p>
            <a:pPr>
              <a:lnSpc>
                <a:spcPct val="90000"/>
              </a:lnSpc>
            </a:pPr>
            <a:r>
              <a:rPr lang="en-US" sz="1800" dirty="0"/>
              <a:t>Based Scaled Index + Displacement.</a:t>
            </a:r>
          </a:p>
          <a:p>
            <a:pPr>
              <a:lnSpc>
                <a:spcPct val="90000"/>
              </a:lnSpc>
            </a:pPr>
            <a:r>
              <a:rPr lang="en-US" sz="1800" dirty="0"/>
              <a:t>Relative.</a:t>
            </a:r>
          </a:p>
        </p:txBody>
      </p:sp>
      <p:sp>
        <p:nvSpPr>
          <p:cNvPr id="1935364" name="Rectangle 4"/>
          <p:cNvSpPr>
            <a:spLocks noChangeArrowheads="1"/>
          </p:cNvSpPr>
          <p:nvPr/>
        </p:nvSpPr>
        <p:spPr bwMode="auto">
          <a:xfrm>
            <a:off x="4495800" y="1447800"/>
            <a:ext cx="4254500" cy="447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pPr>
            <a:r>
              <a:rPr lang="en-US" sz="2800" b="0" dirty="0">
                <a:solidFill>
                  <a:srgbClr val="000000"/>
                </a:solidFill>
                <a:effectLst/>
              </a:rPr>
              <a:t>Operand sizes:</a:t>
            </a:r>
            <a:endParaRPr lang="en-US" sz="2600" b="0" dirty="0">
              <a:solidFill>
                <a:srgbClr val="000000"/>
              </a:solidFill>
              <a:effectLst/>
            </a:endParaRPr>
          </a:p>
          <a:p>
            <a:pPr marL="342900" indent="-342900" algn="l">
              <a:spcBef>
                <a:spcPct val="20000"/>
              </a:spcBef>
            </a:pPr>
            <a:endParaRPr lang="en-US" sz="600" b="0" dirty="0">
              <a:solidFill>
                <a:srgbClr val="000000"/>
              </a:solidFill>
              <a:effectLst/>
            </a:endParaRPr>
          </a:p>
          <a:p>
            <a:pPr marL="342900" indent="-342900" algn="l">
              <a:spcBef>
                <a:spcPct val="20000"/>
              </a:spcBef>
              <a:buFontTx/>
              <a:buChar char="•"/>
            </a:pPr>
            <a:r>
              <a:rPr lang="en-US" sz="1800" b="0" dirty="0">
                <a:solidFill>
                  <a:srgbClr val="000000"/>
                </a:solidFill>
                <a:effectLst/>
              </a:rPr>
              <a:t>Can be 8, 16, 32, 48, 64, or 80 bits long.</a:t>
            </a:r>
          </a:p>
          <a:p>
            <a:pPr marL="342900" indent="-342900" algn="l">
              <a:spcBef>
                <a:spcPct val="20000"/>
              </a:spcBef>
              <a:buFontTx/>
              <a:buChar char="•"/>
            </a:pPr>
            <a:endParaRPr lang="en-US" sz="400" b="0" dirty="0">
              <a:solidFill>
                <a:srgbClr val="000000"/>
              </a:solidFill>
              <a:effectLst/>
            </a:endParaRPr>
          </a:p>
          <a:p>
            <a:pPr marL="342900" indent="-342900" algn="l">
              <a:spcBef>
                <a:spcPct val="20000"/>
              </a:spcBef>
              <a:buFontTx/>
              <a:buChar char="•"/>
            </a:pPr>
            <a:r>
              <a:rPr lang="en-US" sz="1800" b="0" dirty="0">
                <a:solidFill>
                  <a:srgbClr val="000000"/>
                </a:solidFill>
                <a:effectLst/>
              </a:rPr>
              <a:t>Also supports string operations.</a:t>
            </a:r>
          </a:p>
          <a:p>
            <a:pPr marL="742950" lvl="1" indent="-285750" algn="l">
              <a:spcBef>
                <a:spcPct val="20000"/>
              </a:spcBef>
              <a:buFontTx/>
              <a:buChar char="–"/>
            </a:pPr>
            <a:endParaRPr lang="en-US" sz="500" b="0" dirty="0">
              <a:solidFill>
                <a:srgbClr val="000000"/>
              </a:solidFill>
              <a:effectLst/>
            </a:endParaRPr>
          </a:p>
          <a:p>
            <a:pPr marL="742950" lvl="1" indent="-285750" algn="l">
              <a:spcBef>
                <a:spcPct val="20000"/>
              </a:spcBef>
              <a:buFontTx/>
              <a:buChar char="–"/>
            </a:pPr>
            <a:endParaRPr lang="en-US" sz="500" b="0" dirty="0">
              <a:solidFill>
                <a:srgbClr val="000000"/>
              </a:solidFill>
              <a:effectLst/>
            </a:endParaRPr>
          </a:p>
          <a:p>
            <a:pPr marL="742950" lvl="1" indent="-285750" algn="l">
              <a:spcBef>
                <a:spcPct val="20000"/>
              </a:spcBef>
              <a:buFontTx/>
              <a:buChar char="–"/>
            </a:pPr>
            <a:endParaRPr lang="en-US" sz="500" b="0" dirty="0">
              <a:solidFill>
                <a:srgbClr val="000000"/>
              </a:solidFill>
              <a:effectLst/>
            </a:endParaRPr>
          </a:p>
          <a:p>
            <a:pPr marL="742950" lvl="1" indent="-285750" algn="l">
              <a:spcBef>
                <a:spcPct val="20000"/>
              </a:spcBef>
              <a:buFontTx/>
              <a:buChar char="–"/>
            </a:pPr>
            <a:endParaRPr lang="en-US" sz="500" b="0" dirty="0">
              <a:solidFill>
                <a:srgbClr val="000000"/>
              </a:solidFill>
              <a:effectLst/>
            </a:endParaRPr>
          </a:p>
          <a:p>
            <a:pPr marL="342900" indent="-342900">
              <a:spcBef>
                <a:spcPct val="20000"/>
              </a:spcBef>
            </a:pPr>
            <a:r>
              <a:rPr lang="en-US" b="0" dirty="0">
                <a:solidFill>
                  <a:srgbClr val="000000"/>
                </a:solidFill>
                <a:effectLst/>
              </a:rPr>
              <a:t>  </a:t>
            </a:r>
            <a:r>
              <a:rPr lang="en-US" sz="2800" b="0" dirty="0">
                <a:solidFill>
                  <a:srgbClr val="000000"/>
                </a:solidFill>
                <a:effectLst/>
              </a:rPr>
              <a:t>Instruction Encoding:</a:t>
            </a:r>
          </a:p>
          <a:p>
            <a:pPr marL="342900" indent="-342900" algn="l">
              <a:spcBef>
                <a:spcPct val="20000"/>
              </a:spcBef>
            </a:pPr>
            <a:endParaRPr lang="en-US" sz="600" b="0" dirty="0">
              <a:solidFill>
                <a:srgbClr val="000000"/>
              </a:solidFill>
              <a:effectLst/>
            </a:endParaRPr>
          </a:p>
          <a:p>
            <a:pPr marL="342900" indent="-342900" algn="l">
              <a:spcBef>
                <a:spcPct val="20000"/>
              </a:spcBef>
              <a:buFontTx/>
              <a:buChar char="•"/>
            </a:pPr>
            <a:r>
              <a:rPr lang="en-US" sz="1800" b="0" dirty="0">
                <a:solidFill>
                  <a:srgbClr val="000000"/>
                </a:solidFill>
                <a:effectLst/>
              </a:rPr>
              <a:t>Variable-size instructions</a:t>
            </a:r>
            <a:endParaRPr lang="en-US" sz="400" b="0" dirty="0">
              <a:solidFill>
                <a:srgbClr val="000000"/>
              </a:solidFill>
              <a:effectLst/>
            </a:endParaRPr>
          </a:p>
          <a:p>
            <a:pPr marL="342900" indent="-342900" algn="l">
              <a:spcBef>
                <a:spcPct val="20000"/>
              </a:spcBef>
              <a:buFontTx/>
              <a:buChar char="•"/>
            </a:pPr>
            <a:r>
              <a:rPr lang="en-US" sz="1800" b="0" dirty="0">
                <a:solidFill>
                  <a:srgbClr val="000000"/>
                </a:solidFill>
                <a:effectLst/>
              </a:rPr>
              <a:t>The first bytes generally contain the </a:t>
            </a:r>
            <a:r>
              <a:rPr lang="en-US" sz="1800" b="0" dirty="0" err="1">
                <a:solidFill>
                  <a:srgbClr val="000000"/>
                </a:solidFill>
                <a:effectLst/>
              </a:rPr>
              <a:t>opcode</a:t>
            </a:r>
            <a:r>
              <a:rPr lang="en-US" sz="1800" b="0" dirty="0">
                <a:solidFill>
                  <a:srgbClr val="000000"/>
                </a:solidFill>
                <a:effectLst/>
              </a:rPr>
              <a:t>, mode </a:t>
            </a:r>
            <a:r>
              <a:rPr lang="en-US" sz="1800" b="0" dirty="0" err="1">
                <a:solidFill>
                  <a:srgbClr val="000000"/>
                </a:solidFill>
                <a:effectLst/>
              </a:rPr>
              <a:t>specifiers</a:t>
            </a:r>
            <a:r>
              <a:rPr lang="en-US" sz="1800" b="0" dirty="0">
                <a:solidFill>
                  <a:srgbClr val="000000"/>
                </a:solidFill>
                <a:effectLst/>
              </a:rPr>
              <a:t>, and register fields.</a:t>
            </a:r>
          </a:p>
          <a:p>
            <a:pPr marL="342900" indent="-342900" algn="l">
              <a:spcBef>
                <a:spcPct val="20000"/>
              </a:spcBef>
              <a:buFontTx/>
              <a:buChar char="•"/>
            </a:pPr>
            <a:endParaRPr lang="en-US" sz="400" b="0" dirty="0">
              <a:solidFill>
                <a:srgbClr val="000000"/>
              </a:solidFill>
              <a:effectLst/>
            </a:endParaRPr>
          </a:p>
          <a:p>
            <a:pPr marL="342900" indent="-342900" algn="l">
              <a:spcBef>
                <a:spcPct val="20000"/>
              </a:spcBef>
              <a:buFontTx/>
              <a:buChar char="•"/>
            </a:pPr>
            <a:r>
              <a:rPr lang="en-US" sz="1800" b="0" dirty="0">
                <a:solidFill>
                  <a:srgbClr val="000000"/>
                </a:solidFill>
                <a:effectLst/>
              </a:rPr>
              <a:t>The remainder bytes are for address displacement and immediate data.</a:t>
            </a:r>
          </a:p>
          <a:p>
            <a:pPr marL="342900" indent="-342900" algn="l">
              <a:spcBef>
                <a:spcPct val="20000"/>
              </a:spcBef>
            </a:pPr>
            <a:endParaRPr lang="en-US" sz="1800" b="0" dirty="0">
              <a:solidFill>
                <a:srgbClr val="000000"/>
              </a:solidFill>
              <a:effectLst/>
            </a:endParaRPr>
          </a:p>
        </p:txBody>
      </p:sp>
    </p:spTree>
    <p:extLst>
      <p:ext uri="{BB962C8B-B14F-4D97-AF65-F5344CB8AC3E}">
        <p14:creationId xmlns:p14="http://schemas.microsoft.com/office/powerpoint/2010/main" val="39826808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0AC87C85-3D97-4958-9087-F062ABFFE359}" type="slidenum">
              <a:rPr lang="en-US">
                <a:solidFill>
                  <a:srgbClr val="000000"/>
                </a:solidFill>
              </a:rPr>
              <a:pPr/>
              <a:t>17</a:t>
            </a:fld>
            <a:endParaRPr lang="en-US">
              <a:solidFill>
                <a:srgbClr val="000000"/>
              </a:solidFill>
            </a:endParaRPr>
          </a:p>
        </p:txBody>
      </p:sp>
      <p:sp>
        <p:nvSpPr>
          <p:cNvPr id="1937410" name="Rectangle 2"/>
          <p:cNvSpPr>
            <a:spLocks noGrp="1" noChangeArrowheads="1"/>
          </p:cNvSpPr>
          <p:nvPr>
            <p:ph type="title"/>
          </p:nvPr>
        </p:nvSpPr>
        <p:spPr>
          <a:xfrm>
            <a:off x="660400" y="457200"/>
            <a:ext cx="8001000" cy="838200"/>
          </a:xfrm>
          <a:noFill/>
          <a:ln/>
        </p:spPr>
        <p:txBody>
          <a:bodyPr lIns="92075" tIns="46038" rIns="92075" bIns="46038">
            <a:normAutofit/>
          </a:bodyPr>
          <a:lstStyle/>
          <a:p>
            <a:pPr algn="l"/>
            <a:r>
              <a:rPr lang="en-US" dirty="0">
                <a:solidFill>
                  <a:srgbClr val="0070C0"/>
                </a:solidFill>
                <a:latin typeface="Estrangelo Edessa" pitchFamily="66" charset="0"/>
                <a:cs typeface="Estrangelo Edessa" pitchFamily="66" charset="0"/>
              </a:rPr>
              <a:t>Example RISC ISA</a:t>
            </a:r>
            <a:r>
              <a:rPr lang="en-US" dirty="0" smtClean="0">
                <a:solidFill>
                  <a:srgbClr val="0070C0"/>
                </a:solidFill>
                <a:latin typeface="Estrangelo Edessa" pitchFamily="66" charset="0"/>
                <a:cs typeface="Estrangelo Edessa" pitchFamily="66" charset="0"/>
              </a:rPr>
              <a:t>:</a:t>
            </a:r>
            <a:r>
              <a:rPr lang="en-US" sz="3400" dirty="0" smtClean="0">
                <a:solidFill>
                  <a:srgbClr val="0070C0"/>
                </a:solidFill>
                <a:latin typeface="Estrangelo Edessa" pitchFamily="66" charset="0"/>
                <a:cs typeface="Estrangelo Edessa" pitchFamily="66" charset="0"/>
              </a:rPr>
              <a:t> </a:t>
            </a:r>
            <a:r>
              <a:rPr lang="en-US" sz="4400" dirty="0">
                <a:solidFill>
                  <a:srgbClr val="0070C0"/>
                </a:solidFill>
                <a:latin typeface="Estrangelo Edessa" pitchFamily="66" charset="0"/>
                <a:cs typeface="Estrangelo Edessa" pitchFamily="66" charset="0"/>
              </a:rPr>
              <a:t>PowerPC</a:t>
            </a:r>
            <a:endParaRPr lang="en-US" dirty="0">
              <a:solidFill>
                <a:srgbClr val="0070C0"/>
              </a:solidFill>
              <a:latin typeface="Estrangelo Edessa" pitchFamily="66" charset="0"/>
              <a:cs typeface="Estrangelo Edessa" pitchFamily="66" charset="0"/>
            </a:endParaRPr>
          </a:p>
        </p:txBody>
      </p:sp>
      <p:sp>
        <p:nvSpPr>
          <p:cNvPr id="1937411" name="Rectangle 3"/>
          <p:cNvSpPr>
            <a:spLocks noGrp="1" noChangeArrowheads="1"/>
          </p:cNvSpPr>
          <p:nvPr>
            <p:ph type="body" idx="1"/>
          </p:nvPr>
        </p:nvSpPr>
        <p:spPr>
          <a:xfrm>
            <a:off x="457200" y="1600200"/>
            <a:ext cx="3856038" cy="4267200"/>
          </a:xfrm>
          <a:noFill/>
          <a:ln/>
        </p:spPr>
        <p:txBody>
          <a:bodyPr lIns="92075" tIns="46038" rIns="92075" bIns="46038">
            <a:normAutofit/>
          </a:bodyPr>
          <a:lstStyle/>
          <a:p>
            <a:pPr algn="ctr">
              <a:lnSpc>
                <a:spcPct val="90000"/>
              </a:lnSpc>
              <a:buFontTx/>
              <a:buNone/>
            </a:pPr>
            <a:r>
              <a:rPr lang="en-US" dirty="0"/>
              <a:t>8 addressing modes:</a:t>
            </a:r>
            <a:endParaRPr lang="en-US" sz="2600" dirty="0"/>
          </a:p>
          <a:p>
            <a:pPr algn="ctr">
              <a:lnSpc>
                <a:spcPct val="90000"/>
              </a:lnSpc>
              <a:buFontTx/>
              <a:buNone/>
            </a:pPr>
            <a:endParaRPr lang="en-US" sz="600" dirty="0"/>
          </a:p>
          <a:p>
            <a:pPr>
              <a:lnSpc>
                <a:spcPct val="90000"/>
              </a:lnSpc>
            </a:pPr>
            <a:r>
              <a:rPr lang="en-US" sz="1800" dirty="0"/>
              <a:t>Register direct.</a:t>
            </a:r>
          </a:p>
          <a:p>
            <a:pPr>
              <a:lnSpc>
                <a:spcPct val="90000"/>
              </a:lnSpc>
            </a:pPr>
            <a:r>
              <a:rPr lang="en-US" sz="1800" dirty="0"/>
              <a:t>Immediate.</a:t>
            </a:r>
          </a:p>
          <a:p>
            <a:pPr>
              <a:lnSpc>
                <a:spcPct val="90000"/>
              </a:lnSpc>
            </a:pPr>
            <a:r>
              <a:rPr lang="en-US" sz="1800" dirty="0"/>
              <a:t>Register indirect.</a:t>
            </a:r>
          </a:p>
          <a:p>
            <a:pPr>
              <a:lnSpc>
                <a:spcPct val="90000"/>
              </a:lnSpc>
            </a:pPr>
            <a:r>
              <a:rPr lang="en-US" sz="1800" dirty="0"/>
              <a:t>Register indirect with immediate index (loads and stores).</a:t>
            </a:r>
          </a:p>
          <a:p>
            <a:pPr>
              <a:lnSpc>
                <a:spcPct val="90000"/>
              </a:lnSpc>
            </a:pPr>
            <a:r>
              <a:rPr lang="en-US" sz="1800" dirty="0"/>
              <a:t>Register indirect with register index (loads and stores).</a:t>
            </a:r>
          </a:p>
          <a:p>
            <a:pPr>
              <a:lnSpc>
                <a:spcPct val="90000"/>
              </a:lnSpc>
            </a:pPr>
            <a:r>
              <a:rPr lang="en-US" sz="1800" dirty="0"/>
              <a:t>Absolute (jumps).</a:t>
            </a:r>
          </a:p>
          <a:p>
            <a:pPr>
              <a:lnSpc>
                <a:spcPct val="90000"/>
              </a:lnSpc>
            </a:pPr>
            <a:r>
              <a:rPr lang="en-US" sz="1800" dirty="0"/>
              <a:t>Link register indirect (calls).</a:t>
            </a:r>
          </a:p>
          <a:p>
            <a:pPr>
              <a:lnSpc>
                <a:spcPct val="90000"/>
              </a:lnSpc>
            </a:pPr>
            <a:r>
              <a:rPr lang="en-US" sz="1800" dirty="0"/>
              <a:t>Count register indirect (branches).</a:t>
            </a:r>
          </a:p>
        </p:txBody>
      </p:sp>
      <p:sp>
        <p:nvSpPr>
          <p:cNvPr id="1937412" name="Rectangle 4"/>
          <p:cNvSpPr>
            <a:spLocks noChangeArrowheads="1"/>
          </p:cNvSpPr>
          <p:nvPr/>
        </p:nvSpPr>
        <p:spPr bwMode="auto">
          <a:xfrm>
            <a:off x="4584700" y="1600200"/>
            <a:ext cx="4178300"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pPr>
            <a:r>
              <a:rPr lang="en-US" sz="2800" b="0" dirty="0">
                <a:solidFill>
                  <a:srgbClr val="000000"/>
                </a:solidFill>
                <a:effectLst/>
              </a:rPr>
              <a:t>Operand sizes:</a:t>
            </a:r>
          </a:p>
          <a:p>
            <a:pPr marL="342900" indent="-342900" algn="l">
              <a:spcBef>
                <a:spcPct val="20000"/>
              </a:spcBef>
            </a:pPr>
            <a:endParaRPr lang="en-US" sz="600" b="0" dirty="0">
              <a:solidFill>
                <a:srgbClr val="000000"/>
              </a:solidFill>
              <a:effectLst/>
            </a:endParaRPr>
          </a:p>
          <a:p>
            <a:pPr marL="342900" indent="-342900" algn="l">
              <a:spcBef>
                <a:spcPct val="20000"/>
              </a:spcBef>
              <a:buFontTx/>
              <a:buChar char="•"/>
            </a:pPr>
            <a:r>
              <a:rPr lang="en-US" sz="1800" b="0" dirty="0">
                <a:solidFill>
                  <a:srgbClr val="000000"/>
                </a:solidFill>
                <a:effectLst/>
              </a:rPr>
              <a:t>Four operand sizes: 1, 2, 4 or 8 bytes.</a:t>
            </a:r>
          </a:p>
          <a:p>
            <a:pPr marL="742950" lvl="1" indent="-285750" algn="l">
              <a:spcBef>
                <a:spcPct val="20000"/>
              </a:spcBef>
              <a:buFontTx/>
              <a:buChar char="–"/>
            </a:pPr>
            <a:endParaRPr lang="en-US" sz="500" b="0" dirty="0">
              <a:solidFill>
                <a:srgbClr val="000000"/>
              </a:solidFill>
              <a:effectLst/>
            </a:endParaRPr>
          </a:p>
          <a:p>
            <a:pPr marL="342900" indent="-342900">
              <a:spcBef>
                <a:spcPct val="20000"/>
              </a:spcBef>
            </a:pPr>
            <a:endParaRPr lang="en-US" sz="600" b="0" dirty="0">
              <a:solidFill>
                <a:srgbClr val="000000"/>
              </a:solidFill>
              <a:effectLst/>
            </a:endParaRPr>
          </a:p>
          <a:p>
            <a:pPr marL="342900" indent="-342900">
              <a:spcBef>
                <a:spcPct val="20000"/>
              </a:spcBef>
            </a:pPr>
            <a:endParaRPr lang="en-US" sz="600" b="0" dirty="0">
              <a:solidFill>
                <a:srgbClr val="000000"/>
              </a:solidFill>
              <a:effectLst/>
            </a:endParaRPr>
          </a:p>
          <a:p>
            <a:pPr marL="342900" indent="-342900">
              <a:spcBef>
                <a:spcPct val="20000"/>
              </a:spcBef>
            </a:pPr>
            <a:endParaRPr lang="en-US" sz="600" b="0" dirty="0">
              <a:solidFill>
                <a:srgbClr val="000000"/>
              </a:solidFill>
              <a:effectLst/>
            </a:endParaRPr>
          </a:p>
          <a:p>
            <a:pPr marL="342900" indent="-342900">
              <a:spcBef>
                <a:spcPct val="20000"/>
              </a:spcBef>
            </a:pPr>
            <a:endParaRPr lang="en-US" sz="600" b="0" dirty="0">
              <a:solidFill>
                <a:srgbClr val="000000"/>
              </a:solidFill>
              <a:effectLst/>
            </a:endParaRPr>
          </a:p>
          <a:p>
            <a:pPr marL="342900" indent="-342900">
              <a:spcBef>
                <a:spcPct val="20000"/>
              </a:spcBef>
            </a:pPr>
            <a:endParaRPr lang="en-US" sz="600" b="0" dirty="0">
              <a:solidFill>
                <a:srgbClr val="000000"/>
              </a:solidFill>
              <a:effectLst/>
            </a:endParaRPr>
          </a:p>
          <a:p>
            <a:pPr marL="342900" indent="-342900">
              <a:spcBef>
                <a:spcPct val="20000"/>
              </a:spcBef>
            </a:pPr>
            <a:r>
              <a:rPr lang="en-US" b="0" dirty="0">
                <a:solidFill>
                  <a:srgbClr val="000000"/>
                </a:solidFill>
                <a:effectLst/>
              </a:rPr>
              <a:t>  </a:t>
            </a:r>
            <a:r>
              <a:rPr lang="en-US" sz="2800" b="0" dirty="0">
                <a:solidFill>
                  <a:srgbClr val="000000"/>
                </a:solidFill>
                <a:effectLst/>
              </a:rPr>
              <a:t>Instruction Encoding:</a:t>
            </a:r>
          </a:p>
          <a:p>
            <a:pPr marL="342900" indent="-342900" algn="l">
              <a:spcBef>
                <a:spcPct val="20000"/>
              </a:spcBef>
            </a:pPr>
            <a:endParaRPr lang="en-US" sz="600" b="0" dirty="0">
              <a:solidFill>
                <a:srgbClr val="000000"/>
              </a:solidFill>
              <a:effectLst/>
            </a:endParaRPr>
          </a:p>
          <a:p>
            <a:pPr marL="342900" indent="-342900" algn="l">
              <a:spcBef>
                <a:spcPct val="20000"/>
              </a:spcBef>
              <a:buFontTx/>
              <a:buChar char="•"/>
            </a:pPr>
            <a:r>
              <a:rPr lang="en-US" sz="1800" b="0" dirty="0">
                <a:solidFill>
                  <a:srgbClr val="000000"/>
                </a:solidFill>
                <a:effectLst/>
              </a:rPr>
              <a:t>Instruction set has 15 different formats with many minor variations.</a:t>
            </a:r>
          </a:p>
          <a:p>
            <a:pPr marL="342900" indent="-342900" algn="l">
              <a:spcBef>
                <a:spcPct val="20000"/>
              </a:spcBef>
              <a:buFontTx/>
              <a:buChar char="•"/>
            </a:pPr>
            <a:r>
              <a:rPr lang="en-US" sz="400" b="0" dirty="0">
                <a:solidFill>
                  <a:srgbClr val="000000"/>
                </a:solidFill>
                <a:effectLst/>
              </a:rPr>
              <a:t> </a:t>
            </a:r>
          </a:p>
          <a:p>
            <a:pPr marL="342900" indent="-342900" algn="l">
              <a:spcBef>
                <a:spcPct val="20000"/>
              </a:spcBef>
              <a:buFontTx/>
              <a:buChar char="•"/>
            </a:pPr>
            <a:r>
              <a:rPr lang="en-US" sz="1800" b="0" dirty="0">
                <a:solidFill>
                  <a:srgbClr val="000000"/>
                </a:solidFill>
                <a:effectLst/>
              </a:rPr>
              <a:t>All are 32 bits in length.</a:t>
            </a:r>
          </a:p>
        </p:txBody>
      </p:sp>
    </p:spTree>
    <p:extLst>
      <p:ext uri="{BB962C8B-B14F-4D97-AF65-F5344CB8AC3E}">
        <p14:creationId xmlns:p14="http://schemas.microsoft.com/office/powerpoint/2010/main" val="41087992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A1255968-464E-4977-A76C-5F002ACBFFC5}" type="slidenum">
              <a:rPr lang="en-US">
                <a:solidFill>
                  <a:srgbClr val="000000"/>
                </a:solidFill>
              </a:rPr>
              <a:pPr/>
              <a:t>18</a:t>
            </a:fld>
            <a:endParaRPr lang="en-US">
              <a:solidFill>
                <a:srgbClr val="000000"/>
              </a:solidFill>
            </a:endParaRPr>
          </a:p>
        </p:txBody>
      </p:sp>
      <p:sp>
        <p:nvSpPr>
          <p:cNvPr id="1938434" name="Rectangle 2"/>
          <p:cNvSpPr>
            <a:spLocks noGrp="1" noChangeArrowheads="1"/>
          </p:cNvSpPr>
          <p:nvPr>
            <p:ph type="body" idx="1"/>
          </p:nvPr>
        </p:nvSpPr>
        <p:spPr>
          <a:xfrm>
            <a:off x="685800" y="2362200"/>
            <a:ext cx="3627438" cy="3657600"/>
          </a:xfrm>
          <a:noFill/>
          <a:ln/>
        </p:spPr>
        <p:txBody>
          <a:bodyPr lIns="92075" tIns="46038" rIns="92075" bIns="46038"/>
          <a:lstStyle/>
          <a:p>
            <a:pPr algn="ctr">
              <a:buFontTx/>
              <a:buNone/>
            </a:pPr>
            <a:r>
              <a:rPr lang="en-US"/>
              <a:t>7 addressing modes:</a:t>
            </a:r>
          </a:p>
          <a:p>
            <a:pPr algn="ctr">
              <a:buFontTx/>
              <a:buNone/>
            </a:pPr>
            <a:endParaRPr lang="en-US" sz="600"/>
          </a:p>
          <a:p>
            <a:r>
              <a:rPr lang="en-US" sz="1800"/>
              <a:t>Register</a:t>
            </a:r>
          </a:p>
          <a:p>
            <a:r>
              <a:rPr lang="en-US" sz="1800"/>
              <a:t>Immediate</a:t>
            </a:r>
          </a:p>
          <a:p>
            <a:r>
              <a:rPr lang="en-US" sz="1800"/>
              <a:t>Base with displacement</a:t>
            </a:r>
          </a:p>
          <a:p>
            <a:r>
              <a:rPr lang="en-US" sz="1800"/>
              <a:t>Base with scaled index and displacement</a:t>
            </a:r>
          </a:p>
          <a:p>
            <a:r>
              <a:rPr lang="en-US" sz="1800"/>
              <a:t>Predecrement</a:t>
            </a:r>
          </a:p>
          <a:p>
            <a:r>
              <a:rPr lang="en-US" sz="1800"/>
              <a:t>Postincrement</a:t>
            </a:r>
          </a:p>
          <a:p>
            <a:r>
              <a:rPr lang="en-US" sz="1800"/>
              <a:t>PC-relative</a:t>
            </a:r>
            <a:endParaRPr lang="en-US"/>
          </a:p>
        </p:txBody>
      </p:sp>
      <p:sp>
        <p:nvSpPr>
          <p:cNvPr id="1938435" name="Rectangle 3"/>
          <p:cNvSpPr>
            <a:spLocks noChangeArrowheads="1"/>
          </p:cNvSpPr>
          <p:nvPr/>
        </p:nvSpPr>
        <p:spPr bwMode="auto">
          <a:xfrm>
            <a:off x="4584700" y="2336800"/>
            <a:ext cx="40767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pPr>
            <a:r>
              <a:rPr lang="en-US" sz="2800" b="0">
                <a:solidFill>
                  <a:srgbClr val="000000"/>
                </a:solidFill>
                <a:effectLst/>
              </a:rPr>
              <a:t>Operand sizes:</a:t>
            </a:r>
            <a:endParaRPr lang="en-US" sz="2600" b="0">
              <a:solidFill>
                <a:srgbClr val="000000"/>
              </a:solidFill>
              <a:effectLst/>
            </a:endParaRPr>
          </a:p>
          <a:p>
            <a:pPr marL="342900" indent="-342900" algn="l">
              <a:spcBef>
                <a:spcPct val="20000"/>
              </a:spcBef>
            </a:pPr>
            <a:endParaRPr lang="en-US" sz="600" b="0">
              <a:solidFill>
                <a:srgbClr val="000000"/>
              </a:solidFill>
              <a:effectLst/>
            </a:endParaRPr>
          </a:p>
          <a:p>
            <a:pPr marL="342900" indent="-342900" algn="l">
              <a:spcBef>
                <a:spcPct val="20000"/>
              </a:spcBef>
              <a:buFontTx/>
              <a:buChar char="•"/>
            </a:pPr>
            <a:r>
              <a:rPr lang="en-US" sz="1800" b="0">
                <a:solidFill>
                  <a:srgbClr val="000000"/>
                </a:solidFill>
                <a:effectLst/>
              </a:rPr>
              <a:t>Five operand sizes ranging in powers of two from 1 to 16 bytes.</a:t>
            </a:r>
          </a:p>
          <a:p>
            <a:pPr marL="742950" lvl="1" indent="-285750" algn="l">
              <a:spcBef>
                <a:spcPct val="20000"/>
              </a:spcBef>
              <a:buFontTx/>
              <a:buChar char="–"/>
            </a:pPr>
            <a:endParaRPr lang="en-US" sz="500" b="0">
              <a:solidFill>
                <a:srgbClr val="000000"/>
              </a:solidFill>
              <a:effectLst/>
            </a:endParaRPr>
          </a:p>
          <a:p>
            <a:pPr marL="342900" indent="-342900">
              <a:spcBef>
                <a:spcPct val="20000"/>
              </a:spcBef>
            </a:pPr>
            <a:endParaRPr lang="en-US" sz="600" b="0">
              <a:solidFill>
                <a:srgbClr val="000000"/>
              </a:solidFill>
              <a:effectLst/>
            </a:endParaRPr>
          </a:p>
          <a:p>
            <a:pPr marL="342900" indent="-342900">
              <a:spcBef>
                <a:spcPct val="20000"/>
              </a:spcBef>
            </a:pPr>
            <a:endParaRPr lang="en-US" sz="600" b="0">
              <a:solidFill>
                <a:srgbClr val="000000"/>
              </a:solidFill>
              <a:effectLst/>
            </a:endParaRPr>
          </a:p>
          <a:p>
            <a:pPr marL="342900" indent="-342900">
              <a:spcBef>
                <a:spcPct val="20000"/>
              </a:spcBef>
            </a:pPr>
            <a:endParaRPr lang="en-US" sz="600" b="0">
              <a:solidFill>
                <a:srgbClr val="000000"/>
              </a:solidFill>
              <a:effectLst/>
            </a:endParaRPr>
          </a:p>
          <a:p>
            <a:pPr marL="342900" indent="-342900">
              <a:spcBef>
                <a:spcPct val="20000"/>
              </a:spcBef>
            </a:pPr>
            <a:endParaRPr lang="en-US" sz="600" b="0">
              <a:solidFill>
                <a:srgbClr val="000000"/>
              </a:solidFill>
              <a:effectLst/>
            </a:endParaRPr>
          </a:p>
          <a:p>
            <a:pPr marL="342900" indent="-342900">
              <a:spcBef>
                <a:spcPct val="20000"/>
              </a:spcBef>
            </a:pPr>
            <a:r>
              <a:rPr lang="en-US" b="0">
                <a:solidFill>
                  <a:srgbClr val="000000"/>
                </a:solidFill>
                <a:effectLst/>
              </a:rPr>
              <a:t>  </a:t>
            </a:r>
            <a:r>
              <a:rPr lang="en-US" sz="2800" b="0">
                <a:solidFill>
                  <a:srgbClr val="000000"/>
                </a:solidFill>
                <a:effectLst/>
              </a:rPr>
              <a:t>Instruction Encoding:</a:t>
            </a:r>
            <a:endParaRPr lang="en-US" sz="2600" b="0">
              <a:solidFill>
                <a:srgbClr val="000000"/>
              </a:solidFill>
              <a:effectLst/>
            </a:endParaRPr>
          </a:p>
          <a:p>
            <a:pPr marL="342900" indent="-342900" algn="l">
              <a:spcBef>
                <a:spcPct val="20000"/>
              </a:spcBef>
            </a:pPr>
            <a:endParaRPr lang="en-US" sz="600" b="0">
              <a:solidFill>
                <a:srgbClr val="000000"/>
              </a:solidFill>
              <a:effectLst/>
            </a:endParaRPr>
          </a:p>
          <a:p>
            <a:pPr marL="342900" indent="-342900" algn="l">
              <a:spcBef>
                <a:spcPct val="20000"/>
              </a:spcBef>
              <a:buFontTx/>
              <a:buChar char="•"/>
            </a:pPr>
            <a:r>
              <a:rPr lang="en-US" sz="1800" b="0">
                <a:solidFill>
                  <a:srgbClr val="000000"/>
                </a:solidFill>
                <a:effectLst/>
              </a:rPr>
              <a:t>Instruction set has 12 different formats.</a:t>
            </a:r>
          </a:p>
          <a:p>
            <a:pPr marL="342900" indent="-342900" algn="l">
              <a:spcBef>
                <a:spcPct val="20000"/>
              </a:spcBef>
              <a:buFontTx/>
              <a:buChar char="•"/>
            </a:pPr>
            <a:r>
              <a:rPr lang="en-US" sz="400" b="0">
                <a:solidFill>
                  <a:srgbClr val="000000"/>
                </a:solidFill>
                <a:effectLst/>
              </a:rPr>
              <a:t> </a:t>
            </a:r>
          </a:p>
          <a:p>
            <a:pPr marL="342900" indent="-342900" algn="l">
              <a:spcBef>
                <a:spcPct val="20000"/>
              </a:spcBef>
              <a:buFontTx/>
              <a:buChar char="•"/>
            </a:pPr>
            <a:r>
              <a:rPr lang="en-US" sz="1800" b="0">
                <a:solidFill>
                  <a:srgbClr val="000000"/>
                </a:solidFill>
                <a:effectLst/>
              </a:rPr>
              <a:t>All are 32 bits in length.</a:t>
            </a:r>
          </a:p>
        </p:txBody>
      </p:sp>
      <p:sp>
        <p:nvSpPr>
          <p:cNvPr id="1938436" name="Rectangle 4"/>
          <p:cNvSpPr>
            <a:spLocks noGrp="1" noChangeArrowheads="1"/>
          </p:cNvSpPr>
          <p:nvPr>
            <p:ph type="title"/>
          </p:nvPr>
        </p:nvSpPr>
        <p:spPr>
          <a:xfrm>
            <a:off x="698500" y="736600"/>
            <a:ext cx="8001000" cy="838200"/>
          </a:xfrm>
          <a:noFill/>
          <a:ln/>
        </p:spPr>
        <p:txBody>
          <a:bodyPr lIns="92075" tIns="46038" rIns="92075" bIns="46038">
            <a:normAutofit fontScale="90000"/>
          </a:bodyPr>
          <a:lstStyle/>
          <a:p>
            <a:pPr algn="l"/>
            <a:r>
              <a:rPr lang="en-US" dirty="0">
                <a:solidFill>
                  <a:srgbClr val="0070C0"/>
                </a:solidFill>
                <a:latin typeface="Estrangelo Edessa" pitchFamily="66" charset="0"/>
                <a:cs typeface="Estrangelo Edessa" pitchFamily="66" charset="0"/>
              </a:rPr>
              <a:t>Example RISC ISA:</a:t>
            </a:r>
            <a:br>
              <a:rPr lang="en-US" dirty="0">
                <a:solidFill>
                  <a:srgbClr val="0070C0"/>
                </a:solidFill>
                <a:latin typeface="Estrangelo Edessa" pitchFamily="66" charset="0"/>
                <a:cs typeface="Estrangelo Edessa" pitchFamily="66" charset="0"/>
              </a:rPr>
            </a:br>
            <a:r>
              <a:rPr lang="en-US" sz="400" dirty="0">
                <a:solidFill>
                  <a:srgbClr val="0070C0"/>
                </a:solidFill>
                <a:latin typeface="Estrangelo Edessa" pitchFamily="66" charset="0"/>
                <a:cs typeface="Estrangelo Edessa" pitchFamily="66" charset="0"/>
              </a:rPr>
              <a:t/>
            </a:r>
            <a:br>
              <a:rPr lang="en-US" sz="400" dirty="0">
                <a:solidFill>
                  <a:srgbClr val="0070C0"/>
                </a:solidFill>
                <a:latin typeface="Estrangelo Edessa" pitchFamily="66" charset="0"/>
                <a:cs typeface="Estrangelo Edessa" pitchFamily="66" charset="0"/>
              </a:rPr>
            </a:br>
            <a:r>
              <a:rPr lang="en-US" sz="400" dirty="0">
                <a:solidFill>
                  <a:srgbClr val="0070C0"/>
                </a:solidFill>
                <a:latin typeface="Estrangelo Edessa" pitchFamily="66" charset="0"/>
                <a:cs typeface="Estrangelo Edessa" pitchFamily="66" charset="0"/>
              </a:rPr>
              <a:t/>
            </a:r>
            <a:br>
              <a:rPr lang="en-US" sz="400" dirty="0">
                <a:solidFill>
                  <a:srgbClr val="0070C0"/>
                </a:solidFill>
                <a:latin typeface="Estrangelo Edessa" pitchFamily="66" charset="0"/>
                <a:cs typeface="Estrangelo Edessa" pitchFamily="66" charset="0"/>
              </a:rPr>
            </a:br>
            <a:r>
              <a:rPr lang="en-US" sz="400" dirty="0">
                <a:solidFill>
                  <a:srgbClr val="0070C0"/>
                </a:solidFill>
                <a:latin typeface="Estrangelo Edessa" pitchFamily="66" charset="0"/>
                <a:cs typeface="Estrangelo Edessa" pitchFamily="66" charset="0"/>
              </a:rPr>
              <a:t/>
            </a:r>
            <a:br>
              <a:rPr lang="en-US" sz="400" dirty="0">
                <a:solidFill>
                  <a:srgbClr val="0070C0"/>
                </a:solidFill>
                <a:latin typeface="Estrangelo Edessa" pitchFamily="66" charset="0"/>
                <a:cs typeface="Estrangelo Edessa" pitchFamily="66" charset="0"/>
              </a:rPr>
            </a:br>
            <a:r>
              <a:rPr lang="en-US" sz="3400" dirty="0">
                <a:solidFill>
                  <a:srgbClr val="0070C0"/>
                </a:solidFill>
                <a:latin typeface="Estrangelo Edessa" pitchFamily="66" charset="0"/>
                <a:cs typeface="Estrangelo Edessa" pitchFamily="66" charset="0"/>
              </a:rPr>
              <a:t>   HP Precision Architecture, HP-PA</a:t>
            </a:r>
            <a:endParaRPr lang="en-US" dirty="0">
              <a:solidFill>
                <a:srgbClr val="0070C0"/>
              </a:solidFill>
              <a:latin typeface="Estrangelo Edessa" pitchFamily="66" charset="0"/>
              <a:cs typeface="Estrangelo Edessa" pitchFamily="66" charset="0"/>
            </a:endParaRPr>
          </a:p>
        </p:txBody>
      </p:sp>
    </p:spTree>
    <p:extLst>
      <p:ext uri="{BB962C8B-B14F-4D97-AF65-F5344CB8AC3E}">
        <p14:creationId xmlns:p14="http://schemas.microsoft.com/office/powerpoint/2010/main" val="13778231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7D544787-324C-40EF-BDD4-6F2D45730FD3}" type="slidenum">
              <a:rPr lang="en-US">
                <a:solidFill>
                  <a:srgbClr val="000000"/>
                </a:solidFill>
              </a:rPr>
              <a:pPr/>
              <a:t>19</a:t>
            </a:fld>
            <a:endParaRPr lang="en-US">
              <a:solidFill>
                <a:srgbClr val="000000"/>
              </a:solidFill>
            </a:endParaRPr>
          </a:p>
        </p:txBody>
      </p:sp>
      <p:sp>
        <p:nvSpPr>
          <p:cNvPr id="1939458" name="Rectangle 2"/>
          <p:cNvSpPr>
            <a:spLocks noGrp="1" noChangeArrowheads="1"/>
          </p:cNvSpPr>
          <p:nvPr>
            <p:ph type="title"/>
          </p:nvPr>
        </p:nvSpPr>
        <p:spPr>
          <a:xfrm>
            <a:off x="685800" y="927100"/>
            <a:ext cx="8001000" cy="838200"/>
          </a:xfrm>
          <a:noFill/>
          <a:ln/>
        </p:spPr>
        <p:txBody>
          <a:bodyPr lIns="92075" tIns="46038" rIns="92075" bIns="46038">
            <a:normAutofit/>
          </a:bodyPr>
          <a:lstStyle/>
          <a:p>
            <a:pPr algn="l"/>
            <a:r>
              <a:rPr lang="en-US" dirty="0">
                <a:solidFill>
                  <a:srgbClr val="0070C0"/>
                </a:solidFill>
                <a:latin typeface="Estrangelo Edessa" pitchFamily="66" charset="0"/>
                <a:cs typeface="Estrangelo Edessa" pitchFamily="66" charset="0"/>
              </a:rPr>
              <a:t>Example RISC </a:t>
            </a:r>
            <a:r>
              <a:rPr lang="en-US" dirty="0" smtClean="0">
                <a:solidFill>
                  <a:srgbClr val="0070C0"/>
                </a:solidFill>
                <a:latin typeface="Estrangelo Edessa" pitchFamily="66" charset="0"/>
                <a:cs typeface="Estrangelo Edessa" pitchFamily="66" charset="0"/>
              </a:rPr>
              <a:t>ISA:</a:t>
            </a:r>
            <a:r>
              <a:rPr lang="en-US" dirty="0">
                <a:solidFill>
                  <a:srgbClr val="0070C0"/>
                </a:solidFill>
                <a:latin typeface="Estrangelo Edessa" pitchFamily="66" charset="0"/>
                <a:cs typeface="Estrangelo Edessa" pitchFamily="66" charset="0"/>
              </a:rPr>
              <a:t> </a:t>
            </a:r>
            <a:r>
              <a:rPr lang="en-US" sz="4400" dirty="0" smtClean="0">
                <a:solidFill>
                  <a:srgbClr val="0070C0"/>
                </a:solidFill>
                <a:latin typeface="Estrangelo Edessa" pitchFamily="66" charset="0"/>
                <a:cs typeface="Estrangelo Edessa" pitchFamily="66" charset="0"/>
              </a:rPr>
              <a:t>SPARC</a:t>
            </a:r>
            <a:endParaRPr lang="en-US" dirty="0">
              <a:solidFill>
                <a:srgbClr val="0070C0"/>
              </a:solidFill>
              <a:latin typeface="Estrangelo Edessa" pitchFamily="66" charset="0"/>
              <a:cs typeface="Estrangelo Edessa" pitchFamily="66" charset="0"/>
            </a:endParaRPr>
          </a:p>
        </p:txBody>
      </p:sp>
      <p:sp>
        <p:nvSpPr>
          <p:cNvPr id="1939459" name="Rectangle 3"/>
          <p:cNvSpPr>
            <a:spLocks noChangeArrowheads="1"/>
          </p:cNvSpPr>
          <p:nvPr/>
        </p:nvSpPr>
        <p:spPr bwMode="auto">
          <a:xfrm>
            <a:off x="4622800" y="1905000"/>
            <a:ext cx="4216400" cy="414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pPr>
            <a:r>
              <a:rPr lang="en-US" sz="2800" b="0" dirty="0">
                <a:solidFill>
                  <a:srgbClr val="000000"/>
                </a:solidFill>
                <a:effectLst/>
              </a:rPr>
              <a:t>Operand sizes:</a:t>
            </a:r>
          </a:p>
          <a:p>
            <a:pPr marL="342900" indent="-342900" algn="l">
              <a:spcBef>
                <a:spcPct val="20000"/>
              </a:spcBef>
            </a:pPr>
            <a:endParaRPr lang="en-US" sz="600" b="0" dirty="0">
              <a:solidFill>
                <a:srgbClr val="000000"/>
              </a:solidFill>
              <a:effectLst/>
            </a:endParaRPr>
          </a:p>
          <a:p>
            <a:pPr marL="342900" indent="-342900" algn="l">
              <a:spcBef>
                <a:spcPct val="20000"/>
              </a:spcBef>
              <a:buFontTx/>
              <a:buChar char="•"/>
            </a:pPr>
            <a:r>
              <a:rPr lang="en-US" sz="1800" b="0" dirty="0">
                <a:solidFill>
                  <a:srgbClr val="000000"/>
                </a:solidFill>
                <a:effectLst/>
              </a:rPr>
              <a:t>Four operand sizes: 1, 2, 4 or 8 bytes.</a:t>
            </a:r>
            <a:endParaRPr lang="en-US" sz="600" b="0" dirty="0">
              <a:solidFill>
                <a:srgbClr val="000000"/>
              </a:solidFill>
              <a:effectLst/>
            </a:endParaRPr>
          </a:p>
          <a:p>
            <a:pPr marL="342900" indent="-342900">
              <a:spcBef>
                <a:spcPct val="20000"/>
              </a:spcBef>
            </a:pPr>
            <a:endParaRPr lang="en-US" sz="600" b="0" dirty="0">
              <a:solidFill>
                <a:srgbClr val="000000"/>
              </a:solidFill>
              <a:effectLst/>
            </a:endParaRPr>
          </a:p>
          <a:p>
            <a:pPr marL="342900" indent="-342900">
              <a:spcBef>
                <a:spcPct val="20000"/>
              </a:spcBef>
            </a:pPr>
            <a:endParaRPr lang="en-US" sz="600" b="0" dirty="0">
              <a:solidFill>
                <a:srgbClr val="000000"/>
              </a:solidFill>
              <a:effectLst/>
            </a:endParaRPr>
          </a:p>
          <a:p>
            <a:pPr marL="342900" indent="-342900">
              <a:spcBef>
                <a:spcPct val="20000"/>
              </a:spcBef>
            </a:pPr>
            <a:endParaRPr lang="en-US" sz="600" b="0" dirty="0">
              <a:solidFill>
                <a:srgbClr val="000000"/>
              </a:solidFill>
              <a:effectLst/>
            </a:endParaRPr>
          </a:p>
          <a:p>
            <a:pPr marL="342900" indent="-342900">
              <a:spcBef>
                <a:spcPct val="20000"/>
              </a:spcBef>
            </a:pPr>
            <a:endParaRPr lang="en-US" sz="600" b="0" dirty="0">
              <a:solidFill>
                <a:srgbClr val="000000"/>
              </a:solidFill>
              <a:effectLst/>
            </a:endParaRPr>
          </a:p>
          <a:p>
            <a:pPr marL="342900" indent="-342900">
              <a:spcBef>
                <a:spcPct val="20000"/>
              </a:spcBef>
            </a:pPr>
            <a:r>
              <a:rPr lang="en-US" b="0" dirty="0">
                <a:solidFill>
                  <a:srgbClr val="000000"/>
                </a:solidFill>
                <a:effectLst/>
              </a:rPr>
              <a:t>  </a:t>
            </a:r>
            <a:r>
              <a:rPr lang="en-US" sz="2800" b="0" dirty="0">
                <a:solidFill>
                  <a:srgbClr val="000000"/>
                </a:solidFill>
                <a:effectLst/>
              </a:rPr>
              <a:t>Instruction Encoding:</a:t>
            </a:r>
          </a:p>
          <a:p>
            <a:pPr marL="342900" indent="-342900" algn="l">
              <a:spcBef>
                <a:spcPct val="20000"/>
              </a:spcBef>
            </a:pPr>
            <a:endParaRPr lang="en-US" sz="600" b="0" dirty="0">
              <a:solidFill>
                <a:srgbClr val="000000"/>
              </a:solidFill>
              <a:effectLst/>
            </a:endParaRPr>
          </a:p>
          <a:p>
            <a:pPr marL="342900" indent="-342900" algn="l">
              <a:spcBef>
                <a:spcPct val="20000"/>
              </a:spcBef>
              <a:buFontTx/>
              <a:buChar char="•"/>
            </a:pPr>
            <a:r>
              <a:rPr lang="en-US" sz="1800" b="0" dirty="0">
                <a:solidFill>
                  <a:srgbClr val="000000"/>
                </a:solidFill>
                <a:effectLst/>
              </a:rPr>
              <a:t>Instruction set has 3 basic instruction formats with 3 minor variations.</a:t>
            </a:r>
          </a:p>
          <a:p>
            <a:pPr marL="342900" indent="-342900" algn="l">
              <a:spcBef>
                <a:spcPct val="20000"/>
              </a:spcBef>
              <a:buFontTx/>
              <a:buChar char="•"/>
            </a:pPr>
            <a:endParaRPr lang="en-US" sz="400" b="0" dirty="0">
              <a:solidFill>
                <a:srgbClr val="000000"/>
              </a:solidFill>
              <a:effectLst/>
            </a:endParaRPr>
          </a:p>
          <a:p>
            <a:pPr marL="342900" indent="-342900" algn="l">
              <a:spcBef>
                <a:spcPct val="20000"/>
              </a:spcBef>
              <a:buFontTx/>
              <a:buChar char="•"/>
            </a:pPr>
            <a:r>
              <a:rPr lang="en-US" sz="1800" b="0" dirty="0">
                <a:solidFill>
                  <a:srgbClr val="000000"/>
                </a:solidFill>
                <a:effectLst/>
              </a:rPr>
              <a:t>All are 32 bits in length.</a:t>
            </a:r>
          </a:p>
        </p:txBody>
      </p:sp>
      <p:sp>
        <p:nvSpPr>
          <p:cNvPr id="1939460" name="Rectangle 4"/>
          <p:cNvSpPr>
            <a:spLocks noGrp="1" noChangeArrowheads="1"/>
          </p:cNvSpPr>
          <p:nvPr>
            <p:ph type="body" idx="1"/>
          </p:nvPr>
        </p:nvSpPr>
        <p:spPr>
          <a:xfrm>
            <a:off x="304800" y="1828800"/>
            <a:ext cx="4165600" cy="4394200"/>
          </a:xfrm>
          <a:noFill/>
          <a:ln/>
        </p:spPr>
        <p:txBody>
          <a:bodyPr lIns="92075" tIns="46038" rIns="92075" bIns="46038"/>
          <a:lstStyle/>
          <a:p>
            <a:pPr algn="ctr">
              <a:buFontTx/>
              <a:buNone/>
            </a:pPr>
            <a:r>
              <a:rPr lang="en-US" dirty="0"/>
              <a:t>5 addressing modes:</a:t>
            </a:r>
            <a:endParaRPr lang="en-US" sz="2600" dirty="0"/>
          </a:p>
          <a:p>
            <a:pPr algn="ctr">
              <a:buFontTx/>
              <a:buNone/>
            </a:pPr>
            <a:endParaRPr lang="en-US" sz="600" dirty="0"/>
          </a:p>
          <a:p>
            <a:r>
              <a:rPr lang="en-US" sz="1800" dirty="0"/>
              <a:t>Register indirect with immediate displacement.</a:t>
            </a:r>
          </a:p>
          <a:p>
            <a:r>
              <a:rPr lang="en-US" sz="1800" dirty="0"/>
              <a:t>Register </a:t>
            </a:r>
            <a:r>
              <a:rPr lang="en-US" sz="1800" dirty="0" smtClean="0"/>
              <a:t>indirect </a:t>
            </a:r>
            <a:r>
              <a:rPr lang="en-US" sz="1800" dirty="0"/>
              <a:t>indexed by another register.</a:t>
            </a:r>
          </a:p>
          <a:p>
            <a:r>
              <a:rPr lang="en-US" sz="1800" dirty="0"/>
              <a:t>Register direct.</a:t>
            </a:r>
          </a:p>
          <a:p>
            <a:r>
              <a:rPr lang="en-US" sz="1800" dirty="0"/>
              <a:t>Immediate.</a:t>
            </a:r>
          </a:p>
          <a:p>
            <a:r>
              <a:rPr lang="en-US" sz="1800" dirty="0"/>
              <a:t>PC relative.</a:t>
            </a:r>
            <a:endParaRPr lang="en-US" dirty="0"/>
          </a:p>
        </p:txBody>
      </p:sp>
    </p:spTree>
    <p:extLst>
      <p:ext uri="{BB962C8B-B14F-4D97-AF65-F5344CB8AC3E}">
        <p14:creationId xmlns:p14="http://schemas.microsoft.com/office/powerpoint/2010/main" val="1228138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F759039D-A314-4B05-B382-BFB4FC73833D}" type="slidenum">
              <a:rPr lang="en-US">
                <a:solidFill>
                  <a:srgbClr val="000000"/>
                </a:solidFill>
              </a:rPr>
              <a:pPr/>
              <a:t>2</a:t>
            </a:fld>
            <a:endParaRPr lang="en-US">
              <a:solidFill>
                <a:srgbClr val="000000"/>
              </a:solidFill>
            </a:endParaRPr>
          </a:p>
        </p:txBody>
      </p:sp>
      <p:sp>
        <p:nvSpPr>
          <p:cNvPr id="2106370" name="Rectangle 2"/>
          <p:cNvSpPr>
            <a:spLocks noGrp="1" noChangeArrowheads="1"/>
          </p:cNvSpPr>
          <p:nvPr>
            <p:ph type="ctrTitle"/>
          </p:nvPr>
        </p:nvSpPr>
        <p:spPr>
          <a:xfrm>
            <a:off x="304800" y="609600"/>
            <a:ext cx="8534400" cy="5410200"/>
          </a:xfrm>
          <a:noFill/>
          <a:extLst>
            <a:ext uri="{909E8E84-426E-40DD-AFC4-6F175D3DCCD1}">
              <a14:hiddenFill xmlns:a14="http://schemas.microsoft.com/office/drawing/2010/main">
                <a:solidFill>
                  <a:srgbClr val="00FFFF"/>
                </a:solidFill>
              </a14:hiddenFill>
            </a:ext>
          </a:extLst>
        </p:spPr>
        <p:txBody>
          <a:bodyPr/>
          <a:lstStyle/>
          <a:p>
            <a:pPr>
              <a:spcBef>
                <a:spcPct val="150000"/>
              </a:spcBef>
            </a:pPr>
            <a:r>
              <a:rPr lang="en-US" sz="4800" b="1" dirty="0">
                <a:solidFill>
                  <a:srgbClr val="0000FF"/>
                </a:solidFill>
                <a:effectLst>
                  <a:outerShdw blurRad="38100" dist="38100" dir="2700000" algn="tl">
                    <a:srgbClr val="000000"/>
                  </a:outerShdw>
                </a:effectLst>
                <a:latin typeface="Comic Sans MS" pitchFamily="66" charset="0"/>
                <a:cs typeface="Times New Roman" pitchFamily="18" charset="0"/>
              </a:rPr>
              <a:t>CISC</a:t>
            </a:r>
            <a:r>
              <a:rPr lang="en-US" sz="4800" b="1" dirty="0">
                <a:solidFill>
                  <a:srgbClr val="FF0000"/>
                </a:solidFill>
                <a:effectLst>
                  <a:outerShdw blurRad="38100" dist="38100" dir="2700000" algn="tl">
                    <a:srgbClr val="000000"/>
                  </a:outerShdw>
                </a:effectLst>
                <a:latin typeface="Comic Sans MS" pitchFamily="66" charset="0"/>
                <a:cs typeface="Times New Roman" pitchFamily="18" charset="0"/>
              </a:rPr>
              <a:t> (Complex Instruction Set Computers)</a:t>
            </a:r>
            <a:r>
              <a:rPr lang="en-US" sz="6600" b="1" dirty="0">
                <a:solidFill>
                  <a:srgbClr val="FF0000"/>
                </a:solidFill>
                <a:effectLst>
                  <a:outerShdw blurRad="38100" dist="38100" dir="2700000" algn="tl">
                    <a:srgbClr val="000000"/>
                  </a:outerShdw>
                </a:effectLst>
                <a:latin typeface="Comic Sans MS" pitchFamily="66" charset="0"/>
                <a:cs typeface="Times New Roman" pitchFamily="18" charset="0"/>
              </a:rPr>
              <a:t/>
            </a:r>
            <a:br>
              <a:rPr lang="en-US" sz="6600" b="1" dirty="0">
                <a:solidFill>
                  <a:srgbClr val="FF0000"/>
                </a:solidFill>
                <a:effectLst>
                  <a:outerShdw blurRad="38100" dist="38100" dir="2700000" algn="tl">
                    <a:srgbClr val="000000"/>
                  </a:outerShdw>
                </a:effectLst>
                <a:latin typeface="Comic Sans MS" pitchFamily="66" charset="0"/>
                <a:cs typeface="Times New Roman" pitchFamily="18" charset="0"/>
              </a:rPr>
            </a:br>
            <a:r>
              <a:rPr lang="en-US" sz="3600" b="1" dirty="0">
                <a:solidFill>
                  <a:srgbClr val="FF0000"/>
                </a:solidFill>
                <a:latin typeface="Helvetica" pitchFamily="34" charset="0"/>
                <a:cs typeface="Times New Roman" pitchFamily="18" charset="0"/>
              </a:rPr>
              <a:t/>
            </a:r>
            <a:br>
              <a:rPr lang="en-US" sz="3600" b="1" dirty="0">
                <a:solidFill>
                  <a:srgbClr val="FF0000"/>
                </a:solidFill>
                <a:latin typeface="Helvetica" pitchFamily="34" charset="0"/>
                <a:cs typeface="Times New Roman" pitchFamily="18" charset="0"/>
              </a:rPr>
            </a:br>
            <a:endParaRPr lang="en-US" sz="3600" b="1" dirty="0">
              <a:solidFill>
                <a:srgbClr val="000000"/>
              </a:solidFill>
              <a:latin typeface="Times" pitchFamily="18" charset="0"/>
              <a:cs typeface="Times New Roman" pitchFamily="18" charset="0"/>
            </a:endParaRPr>
          </a:p>
        </p:txBody>
      </p:sp>
    </p:spTree>
    <p:extLst>
      <p:ext uri="{BB962C8B-B14F-4D97-AF65-F5344CB8AC3E}">
        <p14:creationId xmlns:p14="http://schemas.microsoft.com/office/powerpoint/2010/main" val="5070491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180DB87D-075C-4640-B664-A17B3C3EF1BA}" type="slidenum">
              <a:rPr lang="en-US">
                <a:solidFill>
                  <a:srgbClr val="000000"/>
                </a:solidFill>
              </a:rPr>
              <a:pPr/>
              <a:t>20</a:t>
            </a:fld>
            <a:endParaRPr lang="en-US">
              <a:solidFill>
                <a:srgbClr val="000000"/>
              </a:solidFill>
            </a:endParaRPr>
          </a:p>
        </p:txBody>
      </p:sp>
      <p:sp>
        <p:nvSpPr>
          <p:cNvPr id="1940482" name="Rectangle 2"/>
          <p:cNvSpPr>
            <a:spLocks noGrp="1" noChangeArrowheads="1"/>
          </p:cNvSpPr>
          <p:nvPr>
            <p:ph type="title"/>
          </p:nvPr>
        </p:nvSpPr>
        <p:spPr>
          <a:xfrm>
            <a:off x="661377" y="381000"/>
            <a:ext cx="8001000" cy="838200"/>
          </a:xfrm>
          <a:noFill/>
          <a:ln/>
        </p:spPr>
        <p:txBody>
          <a:bodyPr lIns="92075" tIns="46038" rIns="92075" bIns="46038">
            <a:normAutofit fontScale="90000"/>
          </a:bodyPr>
          <a:lstStyle/>
          <a:p>
            <a:pPr algn="l"/>
            <a:r>
              <a:rPr lang="en-US" dirty="0">
                <a:solidFill>
                  <a:srgbClr val="0070C0"/>
                </a:solidFill>
                <a:latin typeface="Estrangelo Edessa" pitchFamily="66" charset="0"/>
                <a:cs typeface="Estrangelo Edessa" pitchFamily="66" charset="0"/>
              </a:rPr>
              <a:t>Example RISC </a:t>
            </a:r>
            <a:r>
              <a:rPr lang="en-US" dirty="0" smtClean="0">
                <a:solidFill>
                  <a:srgbClr val="0070C0"/>
                </a:solidFill>
                <a:latin typeface="Estrangelo Edessa" pitchFamily="66" charset="0"/>
                <a:cs typeface="Estrangelo Edessa" pitchFamily="66" charset="0"/>
              </a:rPr>
              <a:t>ISA:</a:t>
            </a:r>
            <a:r>
              <a:rPr lang="en-US" dirty="0">
                <a:solidFill>
                  <a:srgbClr val="0070C0"/>
                </a:solidFill>
                <a:latin typeface="Estrangelo Edessa" pitchFamily="66" charset="0"/>
                <a:cs typeface="Estrangelo Edessa" pitchFamily="66" charset="0"/>
              </a:rPr>
              <a:t> </a:t>
            </a:r>
            <a:r>
              <a:rPr lang="en-US" sz="4100" dirty="0" smtClean="0">
                <a:solidFill>
                  <a:srgbClr val="0070C0"/>
                </a:solidFill>
                <a:latin typeface="Estrangelo Edessa" pitchFamily="66" charset="0"/>
                <a:cs typeface="Estrangelo Edessa" pitchFamily="66" charset="0"/>
              </a:rPr>
              <a:t>Compaq </a:t>
            </a:r>
            <a:r>
              <a:rPr lang="en-US" sz="4100" dirty="0">
                <a:solidFill>
                  <a:srgbClr val="0070C0"/>
                </a:solidFill>
                <a:latin typeface="Estrangelo Edessa" pitchFamily="66" charset="0"/>
                <a:cs typeface="Estrangelo Edessa" pitchFamily="66" charset="0"/>
              </a:rPr>
              <a:t>Alpha AXP</a:t>
            </a:r>
            <a:endParaRPr lang="en-US" dirty="0">
              <a:solidFill>
                <a:srgbClr val="0070C0"/>
              </a:solidFill>
              <a:latin typeface="Estrangelo Edessa" pitchFamily="66" charset="0"/>
              <a:cs typeface="Estrangelo Edessa" pitchFamily="66" charset="0"/>
            </a:endParaRPr>
          </a:p>
        </p:txBody>
      </p:sp>
      <p:sp>
        <p:nvSpPr>
          <p:cNvPr id="1940483" name="Rectangle 3"/>
          <p:cNvSpPr>
            <a:spLocks noGrp="1" noChangeArrowheads="1"/>
          </p:cNvSpPr>
          <p:nvPr>
            <p:ph type="body" idx="1"/>
          </p:nvPr>
        </p:nvSpPr>
        <p:spPr>
          <a:xfrm>
            <a:off x="381000" y="1524000"/>
            <a:ext cx="4051300" cy="4813300"/>
          </a:xfrm>
          <a:noFill/>
          <a:ln/>
        </p:spPr>
        <p:txBody>
          <a:bodyPr lIns="92075" tIns="46038" rIns="92075" bIns="46038"/>
          <a:lstStyle/>
          <a:p>
            <a:pPr algn="ctr">
              <a:buFontTx/>
              <a:buNone/>
            </a:pPr>
            <a:r>
              <a:rPr lang="en-US" dirty="0"/>
              <a:t>4 addressing modes:</a:t>
            </a:r>
            <a:endParaRPr lang="en-US" sz="2600" dirty="0"/>
          </a:p>
          <a:p>
            <a:pPr algn="ctr">
              <a:buFontTx/>
              <a:buNone/>
            </a:pPr>
            <a:endParaRPr lang="en-US" sz="600" dirty="0"/>
          </a:p>
          <a:p>
            <a:r>
              <a:rPr lang="en-US" sz="1800" dirty="0"/>
              <a:t>Register direct.</a:t>
            </a:r>
          </a:p>
          <a:p>
            <a:r>
              <a:rPr lang="en-US" sz="1800" dirty="0"/>
              <a:t>Immediate.</a:t>
            </a:r>
          </a:p>
          <a:p>
            <a:r>
              <a:rPr lang="en-US" sz="1800" dirty="0"/>
              <a:t>Register indirect with displacement.</a:t>
            </a:r>
          </a:p>
          <a:p>
            <a:r>
              <a:rPr lang="en-US" sz="1800" dirty="0"/>
              <a:t>PC-relative.</a:t>
            </a:r>
          </a:p>
        </p:txBody>
      </p:sp>
      <p:sp>
        <p:nvSpPr>
          <p:cNvPr id="1940484" name="Rectangle 4"/>
          <p:cNvSpPr>
            <a:spLocks noChangeArrowheads="1"/>
          </p:cNvSpPr>
          <p:nvPr/>
        </p:nvSpPr>
        <p:spPr bwMode="auto">
          <a:xfrm>
            <a:off x="4597400" y="1600200"/>
            <a:ext cx="4076700" cy="455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pPr>
            <a:r>
              <a:rPr lang="en-US" sz="2800" b="0" dirty="0">
                <a:solidFill>
                  <a:srgbClr val="000000"/>
                </a:solidFill>
                <a:effectLst/>
              </a:rPr>
              <a:t>Operand sizes:</a:t>
            </a:r>
          </a:p>
          <a:p>
            <a:pPr marL="342900" indent="-342900" algn="l">
              <a:spcBef>
                <a:spcPct val="20000"/>
              </a:spcBef>
            </a:pPr>
            <a:endParaRPr lang="en-US" sz="600" b="0" dirty="0">
              <a:solidFill>
                <a:srgbClr val="000000"/>
              </a:solidFill>
              <a:effectLst/>
            </a:endParaRPr>
          </a:p>
          <a:p>
            <a:pPr marL="342900" indent="-342900" algn="l">
              <a:spcBef>
                <a:spcPct val="20000"/>
              </a:spcBef>
              <a:buFontTx/>
              <a:buChar char="•"/>
            </a:pPr>
            <a:r>
              <a:rPr lang="en-US" sz="1800" b="0" dirty="0">
                <a:solidFill>
                  <a:srgbClr val="000000"/>
                </a:solidFill>
                <a:effectLst/>
              </a:rPr>
              <a:t>Four operand sizes: 1, 2, 4 or 8 bytes.</a:t>
            </a:r>
          </a:p>
          <a:p>
            <a:pPr marL="742950" lvl="1" indent="-285750" algn="l">
              <a:spcBef>
                <a:spcPct val="20000"/>
              </a:spcBef>
              <a:buFontTx/>
              <a:buChar char="–"/>
            </a:pPr>
            <a:endParaRPr lang="en-US" sz="500" b="0" dirty="0">
              <a:solidFill>
                <a:srgbClr val="000000"/>
              </a:solidFill>
              <a:effectLst/>
            </a:endParaRPr>
          </a:p>
          <a:p>
            <a:pPr marL="342900" indent="-342900">
              <a:spcBef>
                <a:spcPct val="20000"/>
              </a:spcBef>
            </a:pPr>
            <a:endParaRPr lang="en-US" sz="600" b="0" dirty="0">
              <a:solidFill>
                <a:srgbClr val="000000"/>
              </a:solidFill>
              <a:effectLst/>
            </a:endParaRPr>
          </a:p>
          <a:p>
            <a:pPr marL="342900" indent="-342900">
              <a:spcBef>
                <a:spcPct val="20000"/>
              </a:spcBef>
            </a:pPr>
            <a:endParaRPr lang="en-US" sz="600" b="0" dirty="0">
              <a:solidFill>
                <a:srgbClr val="000000"/>
              </a:solidFill>
              <a:effectLst/>
            </a:endParaRPr>
          </a:p>
          <a:p>
            <a:pPr marL="342900" indent="-342900">
              <a:spcBef>
                <a:spcPct val="20000"/>
              </a:spcBef>
            </a:pPr>
            <a:endParaRPr lang="en-US" sz="600" b="0" dirty="0">
              <a:solidFill>
                <a:srgbClr val="000000"/>
              </a:solidFill>
              <a:effectLst/>
            </a:endParaRPr>
          </a:p>
          <a:p>
            <a:pPr marL="342900" indent="-342900">
              <a:spcBef>
                <a:spcPct val="20000"/>
              </a:spcBef>
            </a:pPr>
            <a:endParaRPr lang="en-US" sz="600" b="0" dirty="0">
              <a:solidFill>
                <a:srgbClr val="000000"/>
              </a:solidFill>
              <a:effectLst/>
            </a:endParaRPr>
          </a:p>
          <a:p>
            <a:pPr marL="342900" indent="-342900">
              <a:spcBef>
                <a:spcPct val="20000"/>
              </a:spcBef>
            </a:pPr>
            <a:r>
              <a:rPr lang="en-US" b="0" dirty="0">
                <a:solidFill>
                  <a:srgbClr val="000000"/>
                </a:solidFill>
                <a:effectLst/>
              </a:rPr>
              <a:t>  </a:t>
            </a:r>
            <a:r>
              <a:rPr lang="en-US" sz="2800" b="0" dirty="0">
                <a:solidFill>
                  <a:srgbClr val="000000"/>
                </a:solidFill>
                <a:effectLst/>
              </a:rPr>
              <a:t>Instruction Encoding:</a:t>
            </a:r>
            <a:endParaRPr lang="en-US" sz="2600" b="0" dirty="0">
              <a:solidFill>
                <a:srgbClr val="000000"/>
              </a:solidFill>
              <a:effectLst/>
            </a:endParaRPr>
          </a:p>
          <a:p>
            <a:pPr marL="342900" indent="-342900" algn="l">
              <a:spcBef>
                <a:spcPct val="20000"/>
              </a:spcBef>
            </a:pPr>
            <a:endParaRPr lang="en-US" sz="600" b="0" dirty="0">
              <a:solidFill>
                <a:srgbClr val="000000"/>
              </a:solidFill>
              <a:effectLst/>
            </a:endParaRPr>
          </a:p>
          <a:p>
            <a:pPr marL="342900" indent="-342900" algn="l">
              <a:spcBef>
                <a:spcPct val="20000"/>
              </a:spcBef>
              <a:buFontTx/>
              <a:buChar char="•"/>
            </a:pPr>
            <a:r>
              <a:rPr lang="en-US" sz="1800" b="0" dirty="0">
                <a:solidFill>
                  <a:srgbClr val="000000"/>
                </a:solidFill>
                <a:effectLst/>
              </a:rPr>
              <a:t>Instruction set has 7 different formats.</a:t>
            </a:r>
          </a:p>
          <a:p>
            <a:pPr marL="342900" indent="-342900" algn="l">
              <a:spcBef>
                <a:spcPct val="20000"/>
              </a:spcBef>
              <a:buFontTx/>
              <a:buChar char="•"/>
            </a:pPr>
            <a:r>
              <a:rPr lang="en-US" sz="400" b="0" dirty="0">
                <a:solidFill>
                  <a:srgbClr val="000000"/>
                </a:solidFill>
                <a:effectLst/>
              </a:rPr>
              <a:t> </a:t>
            </a:r>
          </a:p>
          <a:p>
            <a:pPr marL="342900" indent="-342900" algn="l">
              <a:spcBef>
                <a:spcPct val="20000"/>
              </a:spcBef>
              <a:buFontTx/>
              <a:buChar char="•"/>
            </a:pPr>
            <a:r>
              <a:rPr lang="en-US" sz="1800" b="0" dirty="0">
                <a:solidFill>
                  <a:srgbClr val="000000"/>
                </a:solidFill>
                <a:effectLst/>
              </a:rPr>
              <a:t>All are 32 bits in length.</a:t>
            </a:r>
          </a:p>
        </p:txBody>
      </p:sp>
    </p:spTree>
    <p:extLst>
      <p:ext uri="{BB962C8B-B14F-4D97-AF65-F5344CB8AC3E}">
        <p14:creationId xmlns:p14="http://schemas.microsoft.com/office/powerpoint/2010/main" val="7289069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
          <p:cNvSpPr>
            <a:spLocks noGrp="1"/>
          </p:cNvSpPr>
          <p:nvPr>
            <p:ph type="sldNum" sz="quarter" idx="10"/>
          </p:nvPr>
        </p:nvSpPr>
        <p:spPr/>
        <p:txBody>
          <a:bodyPr/>
          <a:lstStyle/>
          <a:p>
            <a:fld id="{5DDF6F4D-3387-4481-91E2-4050156F0B12}" type="slidenum">
              <a:rPr lang="en-US">
                <a:solidFill>
                  <a:srgbClr val="000000"/>
                </a:solidFill>
              </a:rPr>
              <a:pPr/>
              <a:t>21</a:t>
            </a:fld>
            <a:endParaRPr lang="en-US">
              <a:solidFill>
                <a:srgbClr val="000000"/>
              </a:solidFill>
            </a:endParaRPr>
          </a:p>
        </p:txBody>
      </p:sp>
      <p:sp>
        <p:nvSpPr>
          <p:cNvPr id="2154498" name="AutoShape 2"/>
          <p:cNvSpPr>
            <a:spLocks noChangeArrowheads="1"/>
          </p:cNvSpPr>
          <p:nvPr/>
        </p:nvSpPr>
        <p:spPr bwMode="auto">
          <a:xfrm>
            <a:off x="4117975" y="1393825"/>
            <a:ext cx="4316413" cy="2012950"/>
          </a:xfrm>
          <a:custGeom>
            <a:avLst/>
            <a:gdLst>
              <a:gd name="G0" fmla="+- 6565 0 0"/>
              <a:gd name="G1" fmla="+- 21600 0 6565"/>
              <a:gd name="G2" fmla="*/ 6565 1 2"/>
              <a:gd name="G3" fmla="+- 21600 0 G2"/>
              <a:gd name="G4" fmla="+/ 6565 21600 2"/>
              <a:gd name="G5" fmla="+/ G1 0 2"/>
              <a:gd name="G6" fmla="*/ 21600 21600 6565"/>
              <a:gd name="G7" fmla="*/ G6 1 2"/>
              <a:gd name="G8" fmla="+- 21600 0 G7"/>
              <a:gd name="G9" fmla="*/ 21600 1 2"/>
              <a:gd name="G10" fmla="+- 6565 0 G9"/>
              <a:gd name="G11" fmla="?: G10 G8 0"/>
              <a:gd name="G12" fmla="?: G10 G7 21600"/>
              <a:gd name="T0" fmla="*/ 18317 w 21600"/>
              <a:gd name="T1" fmla="*/ 10800 h 21600"/>
              <a:gd name="T2" fmla="*/ 10800 w 21600"/>
              <a:gd name="T3" fmla="*/ 21600 h 21600"/>
              <a:gd name="T4" fmla="*/ 3283 w 21600"/>
              <a:gd name="T5" fmla="*/ 10800 h 21600"/>
              <a:gd name="T6" fmla="*/ 10800 w 21600"/>
              <a:gd name="T7" fmla="*/ 0 h 21600"/>
              <a:gd name="T8" fmla="*/ 5083 w 21600"/>
              <a:gd name="T9" fmla="*/ 5083 h 21600"/>
              <a:gd name="T10" fmla="*/ 16517 w 21600"/>
              <a:gd name="T11" fmla="*/ 16517 h 21600"/>
            </a:gdLst>
            <a:ahLst/>
            <a:cxnLst>
              <a:cxn ang="0">
                <a:pos x="T0" y="T1"/>
              </a:cxn>
              <a:cxn ang="0">
                <a:pos x="T2" y="T3"/>
              </a:cxn>
              <a:cxn ang="0">
                <a:pos x="T4" y="T5"/>
              </a:cxn>
              <a:cxn ang="0">
                <a:pos x="T6" y="T7"/>
              </a:cxn>
            </a:cxnLst>
            <a:rect l="T8" t="T9" r="T10" b="T11"/>
            <a:pathLst>
              <a:path w="21600" h="21600">
                <a:moveTo>
                  <a:pt x="0" y="0"/>
                </a:moveTo>
                <a:lnTo>
                  <a:pt x="6565" y="21600"/>
                </a:lnTo>
                <a:lnTo>
                  <a:pt x="15035" y="21600"/>
                </a:lnTo>
                <a:lnTo>
                  <a:pt x="21600" y="0"/>
                </a:lnTo>
                <a:close/>
              </a:path>
            </a:pathLst>
          </a:custGeom>
          <a:gradFill rotWithShape="1">
            <a:gsLst>
              <a:gs pos="0">
                <a:srgbClr val="FFFFFF"/>
              </a:gs>
              <a:gs pos="100000">
                <a:schemeClr val="hlink"/>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endParaRPr>
          </a:p>
        </p:txBody>
      </p:sp>
      <p:sp>
        <p:nvSpPr>
          <p:cNvPr id="2154499" name="AutoShape 3"/>
          <p:cNvSpPr>
            <a:spLocks noChangeArrowheads="1"/>
          </p:cNvSpPr>
          <p:nvPr/>
        </p:nvSpPr>
        <p:spPr bwMode="auto">
          <a:xfrm flipV="1">
            <a:off x="4117975" y="4384675"/>
            <a:ext cx="4316413" cy="2012950"/>
          </a:xfrm>
          <a:custGeom>
            <a:avLst/>
            <a:gdLst>
              <a:gd name="G0" fmla="+- 6650 0 0"/>
              <a:gd name="G1" fmla="+- 21600 0 6650"/>
              <a:gd name="G2" fmla="*/ 6650 1 2"/>
              <a:gd name="G3" fmla="+- 21600 0 G2"/>
              <a:gd name="G4" fmla="+/ 6650 21600 2"/>
              <a:gd name="G5" fmla="+/ G1 0 2"/>
              <a:gd name="G6" fmla="*/ 21600 21600 6650"/>
              <a:gd name="G7" fmla="*/ G6 1 2"/>
              <a:gd name="G8" fmla="+- 21600 0 G7"/>
              <a:gd name="G9" fmla="*/ 21600 1 2"/>
              <a:gd name="G10" fmla="+- 6650 0 G9"/>
              <a:gd name="G11" fmla="?: G10 G8 0"/>
              <a:gd name="G12" fmla="?: G10 G7 21600"/>
              <a:gd name="T0" fmla="*/ 18275 w 21600"/>
              <a:gd name="T1" fmla="*/ 10800 h 21600"/>
              <a:gd name="T2" fmla="*/ 10800 w 21600"/>
              <a:gd name="T3" fmla="*/ 21600 h 21600"/>
              <a:gd name="T4" fmla="*/ 3325 w 21600"/>
              <a:gd name="T5" fmla="*/ 10800 h 21600"/>
              <a:gd name="T6" fmla="*/ 10800 w 21600"/>
              <a:gd name="T7" fmla="*/ 0 h 21600"/>
              <a:gd name="T8" fmla="*/ 5125 w 21600"/>
              <a:gd name="T9" fmla="*/ 5125 h 21600"/>
              <a:gd name="T10" fmla="*/ 16475 w 21600"/>
              <a:gd name="T11" fmla="*/ 16475 h 21600"/>
            </a:gdLst>
            <a:ahLst/>
            <a:cxnLst>
              <a:cxn ang="0">
                <a:pos x="T0" y="T1"/>
              </a:cxn>
              <a:cxn ang="0">
                <a:pos x="T2" y="T3"/>
              </a:cxn>
              <a:cxn ang="0">
                <a:pos x="T4" y="T5"/>
              </a:cxn>
              <a:cxn ang="0">
                <a:pos x="T6" y="T7"/>
              </a:cxn>
            </a:cxnLst>
            <a:rect l="T8" t="T9" r="T10" b="T11"/>
            <a:pathLst>
              <a:path w="21600" h="21600">
                <a:moveTo>
                  <a:pt x="0" y="0"/>
                </a:moveTo>
                <a:lnTo>
                  <a:pt x="6650" y="21600"/>
                </a:lnTo>
                <a:lnTo>
                  <a:pt x="14950" y="21600"/>
                </a:lnTo>
                <a:lnTo>
                  <a:pt x="21600" y="0"/>
                </a:lnTo>
                <a:close/>
              </a:path>
            </a:pathLst>
          </a:custGeom>
          <a:gradFill rotWithShape="1">
            <a:gsLst>
              <a:gs pos="0">
                <a:srgbClr val="FFFFFF"/>
              </a:gs>
              <a:gs pos="100000">
                <a:schemeClr val="hlink"/>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endParaRPr>
          </a:p>
        </p:txBody>
      </p:sp>
      <p:sp>
        <p:nvSpPr>
          <p:cNvPr id="2154500" name="Rectangle 4"/>
          <p:cNvSpPr>
            <a:spLocks noGrp="1" noChangeArrowheads="1"/>
          </p:cNvSpPr>
          <p:nvPr>
            <p:ph type="title"/>
          </p:nvPr>
        </p:nvSpPr>
        <p:spPr/>
        <p:txBody>
          <a:bodyPr>
            <a:normAutofit fontScale="90000"/>
          </a:bodyPr>
          <a:lstStyle/>
          <a:p>
            <a:r>
              <a:rPr lang="en-US" b="1">
                <a:solidFill>
                  <a:srgbClr val="A50021"/>
                </a:solidFill>
              </a:rPr>
              <a:t>Architectural Evolution Macro-Level</a:t>
            </a:r>
          </a:p>
        </p:txBody>
      </p:sp>
      <p:sp>
        <p:nvSpPr>
          <p:cNvPr id="2154501" name="Text Box 5"/>
          <p:cNvSpPr txBox="1">
            <a:spLocks noChangeArrowheads="1"/>
          </p:cNvSpPr>
          <p:nvPr/>
        </p:nvSpPr>
        <p:spPr bwMode="auto">
          <a:xfrm>
            <a:off x="657225" y="2017713"/>
            <a:ext cx="2768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dirty="0">
                <a:solidFill>
                  <a:srgbClr val="000000"/>
                </a:solidFill>
                <a:effectLst/>
                <a:latin typeface="Arial" charset="0"/>
              </a:rPr>
              <a:t>Common Instruction Set Architecture</a:t>
            </a:r>
          </a:p>
        </p:txBody>
      </p:sp>
      <p:sp>
        <p:nvSpPr>
          <p:cNvPr id="2154502" name="Text Box 6"/>
          <p:cNvSpPr txBox="1">
            <a:spLocks noChangeArrowheads="1"/>
          </p:cNvSpPr>
          <p:nvPr/>
        </p:nvSpPr>
        <p:spPr bwMode="auto">
          <a:xfrm>
            <a:off x="681038" y="3319463"/>
            <a:ext cx="2678112"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600">
                <a:solidFill>
                  <a:srgbClr val="000000"/>
                </a:solidFill>
                <a:effectLst/>
                <a:latin typeface="Arial" charset="0"/>
              </a:rPr>
              <a:t>No need to port</a:t>
            </a:r>
          </a:p>
          <a:p>
            <a:pPr eaLnBrk="1" hangingPunct="1">
              <a:spcBef>
                <a:spcPct val="50000"/>
              </a:spcBef>
            </a:pPr>
            <a:r>
              <a:rPr lang="en-US" sz="1600">
                <a:solidFill>
                  <a:srgbClr val="000000"/>
                </a:solidFill>
                <a:effectLst/>
                <a:latin typeface="Arial" charset="0"/>
              </a:rPr>
              <a:t>No need for multiple validations</a:t>
            </a:r>
          </a:p>
          <a:p>
            <a:pPr eaLnBrk="1" hangingPunct="1">
              <a:spcBef>
                <a:spcPct val="50000"/>
              </a:spcBef>
            </a:pPr>
            <a:r>
              <a:rPr lang="en-US" sz="1600">
                <a:solidFill>
                  <a:srgbClr val="000000"/>
                </a:solidFill>
                <a:effectLst/>
                <a:latin typeface="Arial" charset="0"/>
              </a:rPr>
              <a:t>Built in OS integration</a:t>
            </a:r>
          </a:p>
          <a:p>
            <a:pPr eaLnBrk="1" hangingPunct="1">
              <a:spcBef>
                <a:spcPct val="50000"/>
              </a:spcBef>
            </a:pPr>
            <a:r>
              <a:rPr lang="en-US" sz="1600">
                <a:solidFill>
                  <a:srgbClr val="000000"/>
                </a:solidFill>
                <a:effectLst/>
                <a:latin typeface="Arial" charset="0"/>
              </a:rPr>
              <a:t>Robust security</a:t>
            </a:r>
          </a:p>
          <a:p>
            <a:pPr eaLnBrk="1" hangingPunct="1">
              <a:spcBef>
                <a:spcPct val="50000"/>
              </a:spcBef>
            </a:pPr>
            <a:r>
              <a:rPr lang="en-US" sz="1600">
                <a:solidFill>
                  <a:srgbClr val="000000"/>
                </a:solidFill>
                <a:effectLst/>
                <a:latin typeface="Arial" charset="0"/>
              </a:rPr>
              <a:t>Investment protection</a:t>
            </a:r>
          </a:p>
        </p:txBody>
      </p:sp>
      <p:sp>
        <p:nvSpPr>
          <p:cNvPr id="2154503" name="Rectangle 7"/>
          <p:cNvSpPr>
            <a:spLocks noChangeArrowheads="1"/>
          </p:cNvSpPr>
          <p:nvPr/>
        </p:nvSpPr>
        <p:spPr bwMode="auto">
          <a:xfrm>
            <a:off x="5422900" y="3368675"/>
            <a:ext cx="1706563" cy="1050925"/>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b="1">
              <a:solidFill>
                <a:srgbClr val="000000"/>
              </a:solidFill>
            </a:endParaRPr>
          </a:p>
        </p:txBody>
      </p:sp>
      <p:sp>
        <p:nvSpPr>
          <p:cNvPr id="2154504" name="Text Box 8"/>
          <p:cNvSpPr txBox="1">
            <a:spLocks noChangeArrowheads="1"/>
          </p:cNvSpPr>
          <p:nvPr/>
        </p:nvSpPr>
        <p:spPr bwMode="auto">
          <a:xfrm>
            <a:off x="5535613" y="3729038"/>
            <a:ext cx="2312987" cy="3968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50000"/>
              </a:spcBef>
            </a:pPr>
            <a:r>
              <a:rPr lang="en-US" sz="2800" b="1" dirty="0">
                <a:solidFill>
                  <a:srgbClr val="808080"/>
                </a:solidFill>
                <a:effectLst/>
                <a:latin typeface="Arial" charset="0"/>
              </a:rPr>
              <a:t>Desktop</a:t>
            </a:r>
          </a:p>
        </p:txBody>
      </p:sp>
      <p:sp>
        <p:nvSpPr>
          <p:cNvPr id="2154505" name="Text Box 9"/>
          <p:cNvSpPr txBox="1">
            <a:spLocks noChangeArrowheads="1"/>
          </p:cNvSpPr>
          <p:nvPr/>
        </p:nvSpPr>
        <p:spPr bwMode="auto">
          <a:xfrm>
            <a:off x="5535613" y="3362325"/>
            <a:ext cx="2312987" cy="3968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50000"/>
              </a:spcBef>
            </a:pPr>
            <a:r>
              <a:rPr lang="en-US" sz="2800" b="1" dirty="0">
                <a:solidFill>
                  <a:srgbClr val="808080"/>
                </a:solidFill>
                <a:effectLst/>
                <a:latin typeface="Arial" charset="0"/>
              </a:rPr>
              <a:t>Server</a:t>
            </a:r>
          </a:p>
        </p:txBody>
      </p:sp>
      <p:sp>
        <p:nvSpPr>
          <p:cNvPr id="2154506" name="Text Box 10"/>
          <p:cNvSpPr txBox="1">
            <a:spLocks noChangeArrowheads="1"/>
          </p:cNvSpPr>
          <p:nvPr/>
        </p:nvSpPr>
        <p:spPr bwMode="auto">
          <a:xfrm>
            <a:off x="5535613" y="4108450"/>
            <a:ext cx="2312987" cy="3968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50000"/>
              </a:spcBef>
            </a:pPr>
            <a:r>
              <a:rPr lang="en-US" sz="2800" b="1">
                <a:solidFill>
                  <a:srgbClr val="808080"/>
                </a:solidFill>
                <a:effectLst/>
                <a:latin typeface="Arial" charset="0"/>
              </a:rPr>
              <a:t>Laptop</a:t>
            </a:r>
          </a:p>
        </p:txBody>
      </p:sp>
      <p:grpSp>
        <p:nvGrpSpPr>
          <p:cNvPr id="2154507" name="Group 11"/>
          <p:cNvGrpSpPr>
            <a:grpSpLocks/>
          </p:cNvGrpSpPr>
          <p:nvPr/>
        </p:nvGrpSpPr>
        <p:grpSpPr bwMode="auto">
          <a:xfrm>
            <a:off x="4827588" y="3408363"/>
            <a:ext cx="593725" cy="1004887"/>
            <a:chOff x="3041" y="2147"/>
            <a:chExt cx="374" cy="633"/>
          </a:xfrm>
        </p:grpSpPr>
        <p:sp>
          <p:nvSpPr>
            <p:cNvPr id="2154508" name="Line 12"/>
            <p:cNvSpPr>
              <a:spLocks noChangeShapeType="1"/>
            </p:cNvSpPr>
            <p:nvPr/>
          </p:nvSpPr>
          <p:spPr bwMode="auto">
            <a:xfrm>
              <a:off x="3159" y="2148"/>
              <a:ext cx="24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2154509" name="Line 13"/>
            <p:cNvSpPr>
              <a:spLocks noChangeShapeType="1"/>
            </p:cNvSpPr>
            <p:nvPr/>
          </p:nvSpPr>
          <p:spPr bwMode="auto">
            <a:xfrm>
              <a:off x="3165" y="2780"/>
              <a:ext cx="2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2154510" name="Line 14"/>
            <p:cNvSpPr>
              <a:spLocks noChangeShapeType="1"/>
            </p:cNvSpPr>
            <p:nvPr/>
          </p:nvSpPr>
          <p:spPr bwMode="auto">
            <a:xfrm flipV="1">
              <a:off x="3164" y="2147"/>
              <a:ext cx="0" cy="63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2154511" name="Text Box 15"/>
            <p:cNvSpPr txBox="1">
              <a:spLocks noChangeArrowheads="1"/>
            </p:cNvSpPr>
            <p:nvPr/>
          </p:nvSpPr>
          <p:spPr bwMode="auto">
            <a:xfrm>
              <a:off x="3041" y="2278"/>
              <a:ext cx="250" cy="38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gn="l" eaLnBrk="1" hangingPunct="1"/>
              <a:r>
                <a:rPr lang="en-US" sz="1400">
                  <a:solidFill>
                    <a:srgbClr val="000000"/>
                  </a:solidFill>
                  <a:effectLst/>
                  <a:latin typeface="Arial" charset="0"/>
                </a:rPr>
                <a:t>Today</a:t>
              </a:r>
            </a:p>
          </p:txBody>
        </p:sp>
      </p:grpSp>
      <p:sp>
        <p:nvSpPr>
          <p:cNvPr id="2154512" name="Text Box 16"/>
          <p:cNvSpPr txBox="1">
            <a:spLocks noChangeArrowheads="1"/>
          </p:cNvSpPr>
          <p:nvPr/>
        </p:nvSpPr>
        <p:spPr bwMode="auto">
          <a:xfrm>
            <a:off x="5395913" y="2674938"/>
            <a:ext cx="1984375" cy="409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50000"/>
              </a:spcBef>
            </a:pPr>
            <a:r>
              <a:rPr lang="en-US" sz="2800" b="1" dirty="0">
                <a:solidFill>
                  <a:srgbClr val="000000"/>
                </a:solidFill>
                <a:effectLst/>
                <a:latin typeface="Arial" charset="0"/>
              </a:rPr>
              <a:t>Storage</a:t>
            </a:r>
          </a:p>
        </p:txBody>
      </p:sp>
      <p:sp>
        <p:nvSpPr>
          <p:cNvPr id="2154513" name="Text Box 17"/>
          <p:cNvSpPr txBox="1">
            <a:spLocks noChangeArrowheads="1"/>
          </p:cNvSpPr>
          <p:nvPr/>
        </p:nvSpPr>
        <p:spPr bwMode="auto">
          <a:xfrm>
            <a:off x="5259388" y="4889500"/>
            <a:ext cx="1984375" cy="409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50000"/>
              </a:spcBef>
            </a:pPr>
            <a:r>
              <a:rPr lang="en-US" sz="2800" b="1">
                <a:solidFill>
                  <a:srgbClr val="000000"/>
                </a:solidFill>
                <a:effectLst/>
                <a:latin typeface="Arial" charset="0"/>
              </a:rPr>
              <a:t>Handheld</a:t>
            </a:r>
          </a:p>
        </p:txBody>
      </p:sp>
      <p:grpSp>
        <p:nvGrpSpPr>
          <p:cNvPr id="2154514" name="Group 18"/>
          <p:cNvGrpSpPr>
            <a:grpSpLocks/>
          </p:cNvGrpSpPr>
          <p:nvPr/>
        </p:nvGrpSpPr>
        <p:grpSpPr bwMode="auto">
          <a:xfrm>
            <a:off x="4297363" y="2667000"/>
            <a:ext cx="596900" cy="2647950"/>
            <a:chOff x="2707" y="1680"/>
            <a:chExt cx="376" cy="1668"/>
          </a:xfrm>
        </p:grpSpPr>
        <p:sp>
          <p:nvSpPr>
            <p:cNvPr id="2154515" name="Line 19"/>
            <p:cNvSpPr>
              <a:spLocks noChangeShapeType="1"/>
            </p:cNvSpPr>
            <p:nvPr/>
          </p:nvSpPr>
          <p:spPr bwMode="auto">
            <a:xfrm>
              <a:off x="2837" y="1685"/>
              <a:ext cx="240" cy="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2154516" name="Line 20"/>
            <p:cNvSpPr>
              <a:spLocks noChangeShapeType="1"/>
            </p:cNvSpPr>
            <p:nvPr/>
          </p:nvSpPr>
          <p:spPr bwMode="auto">
            <a:xfrm>
              <a:off x="2833" y="3344"/>
              <a:ext cx="250" cy="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2154517" name="Line 21"/>
            <p:cNvSpPr>
              <a:spLocks noChangeShapeType="1"/>
            </p:cNvSpPr>
            <p:nvPr/>
          </p:nvSpPr>
          <p:spPr bwMode="auto">
            <a:xfrm flipV="1">
              <a:off x="2838" y="1680"/>
              <a:ext cx="0" cy="1668"/>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2154518" name="Text Box 22"/>
            <p:cNvSpPr txBox="1">
              <a:spLocks noChangeArrowheads="1"/>
            </p:cNvSpPr>
            <p:nvPr/>
          </p:nvSpPr>
          <p:spPr bwMode="auto">
            <a:xfrm>
              <a:off x="2707" y="2014"/>
              <a:ext cx="297" cy="1090"/>
            </a:xfrm>
            <a:prstGeom prst="rect">
              <a:avLst/>
            </a:prstGeom>
            <a:solidFill>
              <a:schemeClr val="bg1"/>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gn="l" eaLnBrk="1" hangingPunct="1"/>
              <a:r>
                <a:rPr lang="en-US" sz="1800" b="0">
                  <a:solidFill>
                    <a:srgbClr val="A50021"/>
                  </a:solidFill>
                  <a:effectLst/>
                  <a:latin typeface="Arial" charset="0"/>
                </a:rPr>
                <a:t>Happening Now</a:t>
              </a:r>
            </a:p>
          </p:txBody>
        </p:sp>
      </p:grpSp>
      <p:sp>
        <p:nvSpPr>
          <p:cNvPr id="2154519" name="Text Box 23"/>
          <p:cNvSpPr txBox="1">
            <a:spLocks noChangeArrowheads="1"/>
          </p:cNvSpPr>
          <p:nvPr/>
        </p:nvSpPr>
        <p:spPr bwMode="auto">
          <a:xfrm>
            <a:off x="5259388" y="1617663"/>
            <a:ext cx="1984375" cy="409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50000"/>
              </a:spcBef>
            </a:pPr>
            <a:r>
              <a:rPr lang="en-US" sz="2800" b="1">
                <a:solidFill>
                  <a:srgbClr val="808080"/>
                </a:solidFill>
                <a:effectLst/>
                <a:latin typeface="Arial" charset="0"/>
              </a:rPr>
              <a:t>Networking</a:t>
            </a:r>
          </a:p>
        </p:txBody>
      </p:sp>
      <p:sp>
        <p:nvSpPr>
          <p:cNvPr id="2154520" name="Text Box 24"/>
          <p:cNvSpPr txBox="1">
            <a:spLocks noChangeArrowheads="1"/>
          </p:cNvSpPr>
          <p:nvPr/>
        </p:nvSpPr>
        <p:spPr bwMode="auto">
          <a:xfrm>
            <a:off x="5259388" y="5861050"/>
            <a:ext cx="1984375" cy="409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50000"/>
              </a:spcBef>
            </a:pPr>
            <a:r>
              <a:rPr lang="en-US" sz="2800" b="1">
                <a:solidFill>
                  <a:srgbClr val="808080"/>
                </a:solidFill>
                <a:effectLst/>
                <a:latin typeface="Arial" charset="0"/>
              </a:rPr>
              <a:t>Ubiquitous</a:t>
            </a:r>
          </a:p>
        </p:txBody>
      </p:sp>
      <p:grpSp>
        <p:nvGrpSpPr>
          <p:cNvPr id="2154521" name="Group 25"/>
          <p:cNvGrpSpPr>
            <a:grpSpLocks/>
          </p:cNvGrpSpPr>
          <p:nvPr/>
        </p:nvGrpSpPr>
        <p:grpSpPr bwMode="auto">
          <a:xfrm>
            <a:off x="3740150" y="1733550"/>
            <a:ext cx="592138" cy="4429125"/>
            <a:chOff x="2356" y="1092"/>
            <a:chExt cx="373" cy="2790"/>
          </a:xfrm>
        </p:grpSpPr>
        <p:sp>
          <p:nvSpPr>
            <p:cNvPr id="2154522" name="Line 26"/>
            <p:cNvSpPr>
              <a:spLocks noChangeShapeType="1"/>
            </p:cNvSpPr>
            <p:nvPr/>
          </p:nvSpPr>
          <p:spPr bwMode="auto">
            <a:xfrm flipV="1">
              <a:off x="2484" y="1097"/>
              <a:ext cx="0" cy="2782"/>
            </a:xfrm>
            <a:prstGeom prst="line">
              <a:avLst/>
            </a:prstGeom>
            <a:noFill/>
            <a:ln w="12700">
              <a:solidFill>
                <a:srgbClr val="99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2154523" name="Line 27"/>
            <p:cNvSpPr>
              <a:spLocks noChangeShapeType="1"/>
            </p:cNvSpPr>
            <p:nvPr/>
          </p:nvSpPr>
          <p:spPr bwMode="auto">
            <a:xfrm>
              <a:off x="2480" y="1092"/>
              <a:ext cx="240" cy="0"/>
            </a:xfrm>
            <a:prstGeom prst="line">
              <a:avLst/>
            </a:prstGeom>
            <a:noFill/>
            <a:ln w="1270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2154524" name="Line 28"/>
            <p:cNvSpPr>
              <a:spLocks noChangeShapeType="1"/>
            </p:cNvSpPr>
            <p:nvPr/>
          </p:nvSpPr>
          <p:spPr bwMode="auto">
            <a:xfrm>
              <a:off x="2479" y="3882"/>
              <a:ext cx="250" cy="0"/>
            </a:xfrm>
            <a:prstGeom prst="line">
              <a:avLst/>
            </a:prstGeom>
            <a:noFill/>
            <a:ln w="1270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2154525" name="Text Box 29"/>
            <p:cNvSpPr txBox="1">
              <a:spLocks noChangeArrowheads="1"/>
            </p:cNvSpPr>
            <p:nvPr/>
          </p:nvSpPr>
          <p:spPr bwMode="auto">
            <a:xfrm>
              <a:off x="2356" y="2118"/>
              <a:ext cx="289" cy="842"/>
            </a:xfrm>
            <a:prstGeom prst="rect">
              <a:avLst/>
            </a:prstGeom>
            <a:solidFill>
              <a:schemeClr val="bg1"/>
            </a:solidFill>
            <a:ln>
              <a:noFill/>
            </a:ln>
            <a:effectLst/>
            <a:extLs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gn="l" eaLnBrk="1" hangingPunct="1"/>
              <a:r>
                <a:rPr lang="en-US" sz="1800" b="0">
                  <a:solidFill>
                    <a:srgbClr val="99CC00"/>
                  </a:solidFill>
                  <a:effectLst/>
                  <a:latin typeface="Arial" charset="0"/>
                </a:rPr>
                <a:t>The Future?</a:t>
              </a:r>
            </a:p>
          </p:txBody>
        </p:sp>
      </p:grpSp>
    </p:spTree>
    <p:extLst>
      <p:ext uri="{BB962C8B-B14F-4D97-AF65-F5344CB8AC3E}">
        <p14:creationId xmlns:p14="http://schemas.microsoft.com/office/powerpoint/2010/main" val="39763629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45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45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545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1248F5C-B434-4863-8477-B46314BA82D3}" type="slidenum">
              <a:rPr lang="en-US">
                <a:solidFill>
                  <a:srgbClr val="000000"/>
                </a:solidFill>
              </a:rPr>
              <a:pPr/>
              <a:t>22</a:t>
            </a:fld>
            <a:endParaRPr lang="en-US">
              <a:solidFill>
                <a:srgbClr val="000000"/>
              </a:solidFill>
            </a:endParaRPr>
          </a:p>
        </p:txBody>
      </p:sp>
      <p:sp>
        <p:nvSpPr>
          <p:cNvPr id="339970" name="Rectangle 2"/>
          <p:cNvSpPr>
            <a:spLocks noGrp="1" noChangeArrowheads="1"/>
          </p:cNvSpPr>
          <p:nvPr>
            <p:ph type="subTitle" idx="1"/>
          </p:nvPr>
        </p:nvSpPr>
        <p:spPr>
          <a:xfrm>
            <a:off x="990600" y="1371600"/>
            <a:ext cx="7543800" cy="1066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77500" lnSpcReduction="20000"/>
          </a:bodyPr>
          <a:lstStyle/>
          <a:p>
            <a:pPr marL="285750" indent="-285750"/>
            <a:r>
              <a:rPr lang="en-US" altLang="zh-CN" sz="5400" b="1">
                <a:solidFill>
                  <a:srgbClr val="FF0000"/>
                </a:solidFill>
                <a:ea typeface="SimSun" pitchFamily="2" charset="-122"/>
              </a:rPr>
              <a:t>MIPS</a:t>
            </a:r>
            <a:r>
              <a:rPr lang="en-US" altLang="zh-CN" sz="3600" b="1">
                <a:solidFill>
                  <a:srgbClr val="FF0000"/>
                </a:solidFill>
                <a:ea typeface="SimSun" pitchFamily="2" charset="-122"/>
              </a:rPr>
              <a:t>: Case Study of </a:t>
            </a:r>
          </a:p>
          <a:p>
            <a:pPr marL="285750" indent="-285750"/>
            <a:r>
              <a:rPr lang="en-US" altLang="zh-CN" sz="3600" b="1">
                <a:solidFill>
                  <a:srgbClr val="FF0000"/>
                </a:solidFill>
                <a:ea typeface="SimSun" pitchFamily="2" charset="-122"/>
              </a:rPr>
              <a:t>Instruction Set Architecture</a:t>
            </a:r>
          </a:p>
        </p:txBody>
      </p:sp>
    </p:spTree>
    <p:extLst>
      <p:ext uri="{BB962C8B-B14F-4D97-AF65-F5344CB8AC3E}">
        <p14:creationId xmlns:p14="http://schemas.microsoft.com/office/powerpoint/2010/main" val="251183732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990600" y="228600"/>
            <a:ext cx="7162800" cy="1143000"/>
          </a:xfrm>
          <a:noFill/>
          <a:ln/>
        </p:spPr>
        <p:txBody>
          <a:bodyPr lIns="90488" tIns="44450" rIns="90488" bIns="44450"/>
          <a:lstStyle/>
          <a:p>
            <a:r>
              <a:rPr lang="en-US" altLang="zh-CN" b="1">
                <a:solidFill>
                  <a:srgbClr val="FF0000"/>
                </a:solidFill>
                <a:ea typeface="SimSun" pitchFamily="2" charset="-122"/>
              </a:rPr>
              <a:t>MIPS</a:t>
            </a:r>
          </a:p>
        </p:txBody>
      </p:sp>
      <p:sp>
        <p:nvSpPr>
          <p:cNvPr id="342019" name="Rectangle 3"/>
          <p:cNvSpPr>
            <a:spLocks noGrp="1" noChangeArrowheads="1"/>
          </p:cNvSpPr>
          <p:nvPr>
            <p:ph type="body" idx="1"/>
          </p:nvPr>
        </p:nvSpPr>
        <p:spPr>
          <a:xfrm>
            <a:off x="304800" y="1676400"/>
            <a:ext cx="4343400" cy="4572000"/>
          </a:xfrm>
          <a:noFill/>
          <a:ln/>
        </p:spPr>
        <p:txBody>
          <a:bodyPr lIns="90488" tIns="44450" rIns="90488" bIns="44450">
            <a:normAutofit/>
          </a:bodyPr>
          <a:lstStyle/>
          <a:p>
            <a:pPr>
              <a:lnSpc>
                <a:spcPct val="80000"/>
              </a:lnSpc>
              <a:buClr>
                <a:schemeClr val="tx1"/>
              </a:buClr>
            </a:pPr>
            <a:r>
              <a:rPr lang="en-US" altLang="zh-CN" sz="2400" dirty="0">
                <a:solidFill>
                  <a:srgbClr val="CC0000"/>
                </a:solidFill>
                <a:ea typeface="SimSun" pitchFamily="2" charset="-122"/>
              </a:rPr>
              <a:t>MIPS</a:t>
            </a:r>
            <a:r>
              <a:rPr lang="en-US" altLang="zh-CN" sz="2400" dirty="0">
                <a:ea typeface="SimSun" pitchFamily="2" charset="-122"/>
              </a:rPr>
              <a:t>: </a:t>
            </a:r>
            <a:r>
              <a:rPr lang="en-US" altLang="zh-CN" sz="2400" dirty="0">
                <a:solidFill>
                  <a:srgbClr val="3333CC"/>
                </a:solidFill>
                <a:ea typeface="SimSun" pitchFamily="2" charset="-122"/>
              </a:rPr>
              <a:t>M</a:t>
            </a:r>
            <a:r>
              <a:rPr lang="en-US" altLang="zh-CN" sz="2400" dirty="0">
                <a:ea typeface="SimSun" pitchFamily="2" charset="-122"/>
              </a:rPr>
              <a:t>icroprocessor without </a:t>
            </a:r>
            <a:r>
              <a:rPr lang="en-US" altLang="zh-CN" sz="2400" dirty="0">
                <a:solidFill>
                  <a:srgbClr val="3333CC"/>
                </a:solidFill>
                <a:ea typeface="SimSun" pitchFamily="2" charset="-122"/>
              </a:rPr>
              <a:t>I</a:t>
            </a:r>
            <a:r>
              <a:rPr lang="en-US" altLang="zh-CN" sz="2400" dirty="0">
                <a:ea typeface="SimSun" pitchFamily="2" charset="-122"/>
              </a:rPr>
              <a:t>nterlocked </a:t>
            </a:r>
            <a:r>
              <a:rPr lang="en-US" altLang="zh-CN" sz="2400" dirty="0">
                <a:solidFill>
                  <a:srgbClr val="3333CC"/>
                </a:solidFill>
                <a:ea typeface="SimSun" pitchFamily="2" charset="-122"/>
              </a:rPr>
              <a:t>P</a:t>
            </a:r>
            <a:r>
              <a:rPr lang="en-US" altLang="zh-CN" sz="2400" dirty="0">
                <a:ea typeface="SimSun" pitchFamily="2" charset="-122"/>
              </a:rPr>
              <a:t>ipeline </a:t>
            </a:r>
            <a:r>
              <a:rPr lang="en-US" altLang="zh-CN" sz="2400" dirty="0">
                <a:solidFill>
                  <a:srgbClr val="3333CC"/>
                </a:solidFill>
                <a:ea typeface="SimSun" pitchFamily="2" charset="-122"/>
              </a:rPr>
              <a:t>S</a:t>
            </a:r>
            <a:r>
              <a:rPr lang="en-US" altLang="zh-CN" sz="2400" dirty="0">
                <a:ea typeface="SimSun" pitchFamily="2" charset="-122"/>
              </a:rPr>
              <a:t>tages </a:t>
            </a:r>
          </a:p>
          <a:p>
            <a:pPr>
              <a:lnSpc>
                <a:spcPct val="80000"/>
              </a:lnSpc>
              <a:buClr>
                <a:schemeClr val="tx1"/>
              </a:buClr>
            </a:pPr>
            <a:endParaRPr lang="en-US" altLang="zh-CN" sz="2400" dirty="0">
              <a:ea typeface="SimSun" pitchFamily="2" charset="-122"/>
            </a:endParaRPr>
          </a:p>
          <a:p>
            <a:pPr>
              <a:lnSpc>
                <a:spcPct val="80000"/>
              </a:lnSpc>
            </a:pPr>
            <a:r>
              <a:rPr lang="en-US" altLang="zh-CN" sz="2400" dirty="0" smtClean="0">
                <a:ea typeface="SimSun" pitchFamily="2" charset="-122"/>
              </a:rPr>
              <a:t>The </a:t>
            </a:r>
            <a:r>
              <a:rPr lang="en-US" altLang="zh-CN" sz="2400" dirty="0">
                <a:ea typeface="SimSun" pitchFamily="2" charset="-122"/>
              </a:rPr>
              <a:t>MIPS instruction set architecture</a:t>
            </a:r>
          </a:p>
          <a:p>
            <a:pPr lvl="1">
              <a:lnSpc>
                <a:spcPct val="80000"/>
              </a:lnSpc>
            </a:pPr>
            <a:r>
              <a:rPr lang="en-US" altLang="zh-CN" sz="2000" dirty="0" smtClean="0">
                <a:ea typeface="SimSun" pitchFamily="2" charset="-122"/>
              </a:rPr>
              <a:t>is similar </a:t>
            </a:r>
            <a:r>
              <a:rPr lang="en-US" altLang="zh-CN" sz="2000" dirty="0">
                <a:ea typeface="SimSun" pitchFamily="2" charset="-122"/>
              </a:rPr>
              <a:t>to other RISC architectures (SPARC)</a:t>
            </a:r>
          </a:p>
          <a:p>
            <a:pPr lvl="1">
              <a:lnSpc>
                <a:spcPct val="80000"/>
              </a:lnSpc>
            </a:pPr>
            <a:r>
              <a:rPr lang="en-US" altLang="zh-CN" sz="2000" dirty="0" smtClean="0">
                <a:ea typeface="SimSun" pitchFamily="2" charset="-122"/>
              </a:rPr>
              <a:t>has almost </a:t>
            </a:r>
            <a:r>
              <a:rPr lang="en-US" altLang="zh-CN" sz="2000" dirty="0">
                <a:ea typeface="SimSun" pitchFamily="2" charset="-122"/>
              </a:rPr>
              <a:t>200 million MIPS processors manufactured in 2006</a:t>
            </a:r>
          </a:p>
          <a:p>
            <a:pPr lvl="1">
              <a:lnSpc>
                <a:spcPct val="80000"/>
              </a:lnSpc>
            </a:pPr>
            <a:r>
              <a:rPr lang="en-US" altLang="zh-CN" sz="2000" dirty="0" smtClean="0">
                <a:ea typeface="SimSun" pitchFamily="2" charset="-122"/>
              </a:rPr>
              <a:t>is used </a:t>
            </a:r>
            <a:r>
              <a:rPr lang="en-US" altLang="zh-CN" sz="2000" dirty="0">
                <a:ea typeface="SimSun" pitchFamily="2" charset="-122"/>
              </a:rPr>
              <a:t>by NEC, Nintendo, Cisco, Silicon Graphics, Sony, networking equipment, </a:t>
            </a:r>
            <a:r>
              <a:rPr lang="en-US" altLang="zh-CN" sz="2000" dirty="0">
                <a:latin typeface="Arial"/>
                <a:ea typeface="SimSun" pitchFamily="2" charset="-122"/>
              </a:rPr>
              <a:t>…</a:t>
            </a:r>
            <a:r>
              <a:rPr lang="en-US" altLang="zh-CN" sz="2000" dirty="0">
                <a:ea typeface="SimSun" pitchFamily="2" charset="-122"/>
              </a:rPr>
              <a:t/>
            </a:r>
            <a:br>
              <a:rPr lang="en-US" altLang="zh-CN" sz="2000" dirty="0">
                <a:ea typeface="SimSun" pitchFamily="2" charset="-122"/>
              </a:rPr>
            </a:br>
            <a:r>
              <a:rPr lang="en-US" altLang="zh-CN" sz="2000" dirty="0">
                <a:ea typeface="SimSun" pitchFamily="2" charset="-122"/>
              </a:rPr>
              <a:t/>
            </a:r>
            <a:br>
              <a:rPr lang="en-US" altLang="zh-CN" sz="2000" dirty="0">
                <a:ea typeface="SimSun" pitchFamily="2" charset="-122"/>
              </a:rPr>
            </a:br>
            <a:endParaRPr lang="en-US" altLang="zh-CN" sz="2000" dirty="0">
              <a:ea typeface="SimSun" pitchFamily="2" charset="-122"/>
            </a:endParaRPr>
          </a:p>
        </p:txBody>
      </p:sp>
      <p:pic>
        <p:nvPicPr>
          <p:cNvPr id="3420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760538"/>
            <a:ext cx="4419600" cy="425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3050034"/>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5F629C-744F-43C3-820E-98DC2161D952}" type="slidenum">
              <a:rPr lang="en-US">
                <a:solidFill>
                  <a:srgbClr val="000000"/>
                </a:solidFill>
              </a:rPr>
              <a:pPr/>
              <a:t>24</a:t>
            </a:fld>
            <a:endParaRPr lang="en-US">
              <a:solidFill>
                <a:srgbClr val="000000"/>
              </a:solidFill>
            </a:endParaRPr>
          </a:p>
        </p:txBody>
      </p:sp>
      <p:sp>
        <p:nvSpPr>
          <p:cNvPr id="344066" name="Rectangle 2"/>
          <p:cNvSpPr>
            <a:spLocks noGrp="1" noChangeArrowheads="1"/>
          </p:cNvSpPr>
          <p:nvPr>
            <p:ph type="title"/>
          </p:nvPr>
        </p:nvSpPr>
        <p:spPr>
          <a:xfrm>
            <a:off x="685800" y="228600"/>
            <a:ext cx="7772400" cy="914400"/>
          </a:xfrm>
        </p:spPr>
        <p:txBody>
          <a:bodyPr/>
          <a:lstStyle/>
          <a:p>
            <a:r>
              <a:rPr lang="en-US" altLang="en-US" sz="3600" b="1">
                <a:solidFill>
                  <a:srgbClr val="FF0000"/>
                </a:solidFill>
              </a:rPr>
              <a:t>MIPS Design Principles</a:t>
            </a:r>
          </a:p>
        </p:txBody>
      </p:sp>
      <p:sp>
        <p:nvSpPr>
          <p:cNvPr id="344067" name="Rectangle 3"/>
          <p:cNvSpPr>
            <a:spLocks noGrp="1" noChangeArrowheads="1"/>
          </p:cNvSpPr>
          <p:nvPr>
            <p:ph type="body" idx="1"/>
          </p:nvPr>
        </p:nvSpPr>
        <p:spPr>
          <a:xfrm>
            <a:off x="457200" y="1295400"/>
            <a:ext cx="8686800" cy="4114800"/>
          </a:xfrm>
        </p:spPr>
        <p:txBody>
          <a:bodyPr>
            <a:normAutofit fontScale="77500" lnSpcReduction="20000"/>
          </a:bodyPr>
          <a:lstStyle/>
          <a:p>
            <a:pPr marL="457200" indent="-457200">
              <a:lnSpc>
                <a:spcPct val="110000"/>
              </a:lnSpc>
              <a:buClr>
                <a:schemeClr val="tx1"/>
              </a:buClr>
              <a:buFontTx/>
              <a:buAutoNum type="arabicPeriod"/>
            </a:pPr>
            <a:r>
              <a:rPr lang="en-US" altLang="en-US" sz="2800" dirty="0">
                <a:solidFill>
                  <a:srgbClr val="CC0000"/>
                </a:solidFill>
              </a:rPr>
              <a:t>Simplicity Favors Regularity</a:t>
            </a:r>
          </a:p>
          <a:p>
            <a:pPr marL="800100" lvl="1" indent="-342900">
              <a:lnSpc>
                <a:spcPct val="110000"/>
              </a:lnSpc>
              <a:buFontTx/>
              <a:buChar char="•"/>
            </a:pPr>
            <a:r>
              <a:rPr lang="en-US" altLang="en-US" sz="2400" dirty="0"/>
              <a:t>Keep all instructions a single size</a:t>
            </a:r>
          </a:p>
          <a:p>
            <a:pPr marL="800100" lvl="1" indent="-342900">
              <a:lnSpc>
                <a:spcPct val="110000"/>
              </a:lnSpc>
              <a:buFontTx/>
              <a:buChar char="•"/>
            </a:pPr>
            <a:r>
              <a:rPr lang="en-US" altLang="en-US" sz="2400" dirty="0"/>
              <a:t>Always require three register operands in arithmetic instructions</a:t>
            </a:r>
          </a:p>
          <a:p>
            <a:pPr marL="457200" indent="-457200">
              <a:lnSpc>
                <a:spcPct val="110000"/>
              </a:lnSpc>
              <a:buFontTx/>
              <a:buNone/>
            </a:pPr>
            <a:r>
              <a:rPr lang="en-US" altLang="en-US" dirty="0"/>
              <a:t>2. </a:t>
            </a:r>
            <a:r>
              <a:rPr lang="en-US" altLang="en-US" sz="2800" dirty="0">
                <a:solidFill>
                  <a:srgbClr val="CC0000"/>
                </a:solidFill>
              </a:rPr>
              <a:t>Smaller is Faster</a:t>
            </a:r>
          </a:p>
          <a:p>
            <a:pPr marL="800100" lvl="1" indent="-342900">
              <a:lnSpc>
                <a:spcPct val="110000"/>
              </a:lnSpc>
              <a:buFontTx/>
              <a:buChar char="•"/>
            </a:pPr>
            <a:r>
              <a:rPr lang="en-US" altLang="en-US" dirty="0"/>
              <a:t>	</a:t>
            </a:r>
            <a:r>
              <a:rPr lang="en-US" altLang="en-US" sz="2400" dirty="0"/>
              <a:t>Has only 32 registers </a:t>
            </a:r>
            <a:r>
              <a:rPr lang="en-US" altLang="en-US" sz="2400" dirty="0" smtClean="0"/>
              <a:t>rather </a:t>
            </a:r>
            <a:r>
              <a:rPr lang="en-US" altLang="en-US" sz="2400" dirty="0"/>
              <a:t>than many more</a:t>
            </a:r>
          </a:p>
          <a:p>
            <a:pPr marL="457200" indent="-457200">
              <a:lnSpc>
                <a:spcPct val="110000"/>
              </a:lnSpc>
              <a:buFontTx/>
              <a:buNone/>
            </a:pPr>
            <a:r>
              <a:rPr lang="en-US" altLang="en-US" dirty="0"/>
              <a:t>3. </a:t>
            </a:r>
            <a:r>
              <a:rPr lang="en-US" altLang="en-US" sz="2800" dirty="0">
                <a:solidFill>
                  <a:srgbClr val="CC0000"/>
                </a:solidFill>
              </a:rPr>
              <a:t>Good Design Makes Good Compromises</a:t>
            </a:r>
          </a:p>
          <a:p>
            <a:pPr marL="800100" lvl="1" indent="-342900">
              <a:lnSpc>
                <a:spcPct val="110000"/>
              </a:lnSpc>
              <a:buFontTx/>
              <a:buChar char="•"/>
            </a:pPr>
            <a:r>
              <a:rPr lang="en-US" altLang="en-US" sz="2400" dirty="0"/>
              <a:t>Comprise between providing larger addresses and constants </a:t>
            </a:r>
            <a:r>
              <a:rPr lang="en-US" altLang="en-US" sz="2400" dirty="0" smtClean="0"/>
              <a:t>in the instruction </a:t>
            </a:r>
            <a:r>
              <a:rPr lang="en-US" altLang="en-US" sz="2400" dirty="0"/>
              <a:t>and keeping </a:t>
            </a:r>
            <a:r>
              <a:rPr lang="en-US" altLang="en-US" sz="2400" dirty="0" smtClean="0"/>
              <a:t>instructions </a:t>
            </a:r>
            <a:r>
              <a:rPr lang="en-US" altLang="en-US" sz="2400" dirty="0"/>
              <a:t>the same length</a:t>
            </a:r>
          </a:p>
          <a:p>
            <a:pPr marL="457200" indent="-457200">
              <a:lnSpc>
                <a:spcPct val="110000"/>
              </a:lnSpc>
              <a:buFontTx/>
              <a:buNone/>
            </a:pPr>
            <a:r>
              <a:rPr lang="en-US" altLang="en-US" dirty="0"/>
              <a:t>4. </a:t>
            </a:r>
            <a:r>
              <a:rPr lang="en-US" altLang="en-US" sz="2800" dirty="0">
                <a:solidFill>
                  <a:srgbClr val="CC0000"/>
                </a:solidFill>
              </a:rPr>
              <a:t>Make the Common Case Fast</a:t>
            </a:r>
          </a:p>
          <a:p>
            <a:pPr marL="800100" lvl="1" indent="-342900">
              <a:lnSpc>
                <a:spcPct val="110000"/>
              </a:lnSpc>
              <a:buFontTx/>
              <a:buChar char="•"/>
            </a:pPr>
            <a:r>
              <a:rPr lang="en-US" altLang="en-US" sz="2400" dirty="0"/>
              <a:t>PC-relative addressing for conditional branches</a:t>
            </a:r>
          </a:p>
          <a:p>
            <a:pPr marL="800100" lvl="1" indent="-342900">
              <a:lnSpc>
                <a:spcPct val="110000"/>
              </a:lnSpc>
              <a:buFontTx/>
              <a:buChar char="•"/>
            </a:pPr>
            <a:r>
              <a:rPr lang="en-US" altLang="en-US" sz="2400" dirty="0"/>
              <a:t>Immediate addressing for constant operands</a:t>
            </a:r>
          </a:p>
        </p:txBody>
      </p:sp>
    </p:spTree>
    <p:extLst>
      <p:ext uri="{BB962C8B-B14F-4D97-AF65-F5344CB8AC3E}">
        <p14:creationId xmlns:p14="http://schemas.microsoft.com/office/powerpoint/2010/main" val="20461057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38A7F93-B494-41B9-939A-B950FD03CA82}" type="slidenum">
              <a:rPr lang="en-US">
                <a:solidFill>
                  <a:srgbClr val="000000"/>
                </a:solidFill>
              </a:rPr>
              <a:pPr/>
              <a:t>25</a:t>
            </a:fld>
            <a:endParaRPr lang="en-US">
              <a:solidFill>
                <a:srgbClr val="000000"/>
              </a:solidFill>
            </a:endParaRPr>
          </a:p>
        </p:txBody>
      </p:sp>
      <p:sp>
        <p:nvSpPr>
          <p:cNvPr id="410626" name="Rectangle 2"/>
          <p:cNvSpPr>
            <a:spLocks noGrp="1" noChangeArrowheads="1"/>
          </p:cNvSpPr>
          <p:nvPr>
            <p:ph type="title"/>
          </p:nvPr>
        </p:nvSpPr>
        <p:spPr>
          <a:xfrm>
            <a:off x="685800" y="228600"/>
            <a:ext cx="7772400" cy="887413"/>
          </a:xfrm>
        </p:spPr>
        <p:txBody>
          <a:bodyPr/>
          <a:lstStyle/>
          <a:p>
            <a:r>
              <a:rPr lang="en-US" b="1">
                <a:solidFill>
                  <a:srgbClr val="FF3300"/>
                </a:solidFill>
              </a:rPr>
              <a:t>MIPS Instruction Set (RISC)</a:t>
            </a:r>
          </a:p>
        </p:txBody>
      </p:sp>
      <p:sp>
        <p:nvSpPr>
          <p:cNvPr id="410627" name="Rectangle 3"/>
          <p:cNvSpPr>
            <a:spLocks noGrp="1" noChangeArrowheads="1"/>
          </p:cNvSpPr>
          <p:nvPr>
            <p:ph type="body" idx="1"/>
          </p:nvPr>
        </p:nvSpPr>
        <p:spPr>
          <a:xfrm>
            <a:off x="228600" y="1295400"/>
            <a:ext cx="8686800" cy="5181600"/>
          </a:xfrm>
        </p:spPr>
        <p:txBody>
          <a:bodyPr/>
          <a:lstStyle/>
          <a:p>
            <a:pPr>
              <a:lnSpc>
                <a:spcPct val="90000"/>
              </a:lnSpc>
            </a:pPr>
            <a:r>
              <a:rPr lang="en-US" dirty="0"/>
              <a:t>Instructions execute simple functions.</a:t>
            </a:r>
          </a:p>
          <a:p>
            <a:pPr>
              <a:lnSpc>
                <a:spcPct val="90000"/>
              </a:lnSpc>
            </a:pPr>
            <a:r>
              <a:rPr lang="en-US" dirty="0"/>
              <a:t>Maintain regularity of format – each instruction is one word, contains </a:t>
            </a:r>
            <a:r>
              <a:rPr lang="en-US" i="1" dirty="0" err="1"/>
              <a:t>opcode</a:t>
            </a:r>
            <a:r>
              <a:rPr lang="en-US" dirty="0"/>
              <a:t> and </a:t>
            </a:r>
            <a:r>
              <a:rPr lang="en-US" i="1" dirty="0"/>
              <a:t>arguments</a:t>
            </a:r>
            <a:r>
              <a:rPr lang="en-US" dirty="0"/>
              <a:t>.</a:t>
            </a:r>
          </a:p>
          <a:p>
            <a:pPr>
              <a:lnSpc>
                <a:spcPct val="90000"/>
              </a:lnSpc>
            </a:pPr>
            <a:r>
              <a:rPr lang="en-US" dirty="0"/>
              <a:t>Minimize memory accesses – whenever possible use registers as arguments.</a:t>
            </a:r>
          </a:p>
          <a:p>
            <a:pPr>
              <a:lnSpc>
                <a:spcPct val="90000"/>
              </a:lnSpc>
            </a:pPr>
            <a:r>
              <a:rPr lang="en-US" dirty="0"/>
              <a:t>Three types of instructions:</a:t>
            </a:r>
          </a:p>
          <a:p>
            <a:pPr lvl="2">
              <a:lnSpc>
                <a:spcPct val="90000"/>
              </a:lnSpc>
            </a:pPr>
            <a:r>
              <a:rPr lang="en-US" dirty="0"/>
              <a:t>Register (R)-type – only registers as arguments.</a:t>
            </a:r>
          </a:p>
          <a:p>
            <a:pPr lvl="2">
              <a:lnSpc>
                <a:spcPct val="90000"/>
              </a:lnSpc>
            </a:pPr>
            <a:r>
              <a:rPr lang="en-US" dirty="0"/>
              <a:t>Immediate (I)-type – arguments are registers and numbers (constants or memory addresses).</a:t>
            </a:r>
          </a:p>
          <a:p>
            <a:pPr lvl="2">
              <a:lnSpc>
                <a:spcPct val="90000"/>
              </a:lnSpc>
            </a:pPr>
            <a:r>
              <a:rPr lang="en-US" dirty="0"/>
              <a:t>Jump (J)-type – argument is an address.</a:t>
            </a:r>
          </a:p>
        </p:txBody>
      </p:sp>
    </p:spTree>
    <p:extLst>
      <p:ext uri="{BB962C8B-B14F-4D97-AF65-F5344CB8AC3E}">
        <p14:creationId xmlns:p14="http://schemas.microsoft.com/office/powerpoint/2010/main" val="1405226263"/>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 name="Slide Number Placeholder 5"/>
          <p:cNvSpPr>
            <a:spLocks noGrp="1"/>
          </p:cNvSpPr>
          <p:nvPr>
            <p:ph type="sldNum" sz="quarter" idx="12"/>
          </p:nvPr>
        </p:nvSpPr>
        <p:spPr/>
        <p:txBody>
          <a:bodyPr/>
          <a:lstStyle/>
          <a:p>
            <a:fld id="{5A1921F3-AF5E-4E04-893E-0B6ABA43E0E8}" type="slidenum">
              <a:rPr lang="en-US">
                <a:solidFill>
                  <a:srgbClr val="000000"/>
                </a:solidFill>
              </a:rPr>
              <a:pPr/>
              <a:t>26</a:t>
            </a:fld>
            <a:endParaRPr lang="en-US">
              <a:solidFill>
                <a:srgbClr val="000000"/>
              </a:solidFill>
            </a:endParaRPr>
          </a:p>
        </p:txBody>
      </p:sp>
      <p:sp>
        <p:nvSpPr>
          <p:cNvPr id="424962" name="Rectangle 2"/>
          <p:cNvSpPr>
            <a:spLocks noGrp="1" noChangeArrowheads="1"/>
          </p:cNvSpPr>
          <p:nvPr>
            <p:ph type="title"/>
          </p:nvPr>
        </p:nvSpPr>
        <p:spPr>
          <a:xfrm>
            <a:off x="685800" y="152400"/>
            <a:ext cx="7772400" cy="762000"/>
          </a:xfrm>
        </p:spPr>
        <p:txBody>
          <a:bodyPr/>
          <a:lstStyle/>
          <a:p>
            <a:r>
              <a:rPr lang="en-US" altLang="en-US" sz="3600" b="1">
                <a:solidFill>
                  <a:srgbClr val="FF0000"/>
                </a:solidFill>
              </a:rPr>
              <a:t>MIPS Instructions</a:t>
            </a:r>
          </a:p>
        </p:txBody>
      </p:sp>
      <p:sp>
        <p:nvSpPr>
          <p:cNvPr id="424963" name="Rectangle 3"/>
          <p:cNvSpPr>
            <a:spLocks noGrp="1" noChangeArrowheads="1"/>
          </p:cNvSpPr>
          <p:nvPr>
            <p:ph type="body" idx="1"/>
          </p:nvPr>
        </p:nvSpPr>
        <p:spPr>
          <a:xfrm>
            <a:off x="990600" y="1066800"/>
            <a:ext cx="7162800" cy="4114800"/>
          </a:xfrm>
        </p:spPr>
        <p:txBody>
          <a:bodyPr/>
          <a:lstStyle/>
          <a:p>
            <a:r>
              <a:rPr lang="en-US" altLang="en-US" sz="2800"/>
              <a:t>All instructions </a:t>
            </a:r>
            <a:r>
              <a:rPr lang="en-US" altLang="en-US" sz="2800" u="sng">
                <a:solidFill>
                  <a:srgbClr val="990000"/>
                </a:solidFill>
              </a:rPr>
              <a:t>exactly</a:t>
            </a:r>
            <a:r>
              <a:rPr lang="en-US" altLang="en-US" sz="2800"/>
              <a:t> 32 bits wide</a:t>
            </a:r>
          </a:p>
          <a:p>
            <a:r>
              <a:rPr lang="en-US" altLang="en-US" sz="2800"/>
              <a:t>Different formats for different purposes</a:t>
            </a:r>
          </a:p>
          <a:p>
            <a:r>
              <a:rPr lang="en-US" altLang="en-US" sz="2800" u="sng">
                <a:solidFill>
                  <a:srgbClr val="990000"/>
                </a:solidFill>
              </a:rPr>
              <a:t>Similarities</a:t>
            </a:r>
            <a:r>
              <a:rPr lang="en-US" altLang="en-US" sz="2800"/>
              <a:t> in formats ease implementation</a:t>
            </a:r>
          </a:p>
        </p:txBody>
      </p:sp>
      <p:grpSp>
        <p:nvGrpSpPr>
          <p:cNvPr id="424964" name="Group 4"/>
          <p:cNvGrpSpPr>
            <a:grpSpLocks/>
          </p:cNvGrpSpPr>
          <p:nvPr/>
        </p:nvGrpSpPr>
        <p:grpSpPr bwMode="auto">
          <a:xfrm>
            <a:off x="1295400" y="3124200"/>
            <a:ext cx="6365875" cy="2438400"/>
            <a:chOff x="816" y="1968"/>
            <a:chExt cx="4010" cy="1536"/>
          </a:xfrm>
        </p:grpSpPr>
        <p:sp>
          <p:nvSpPr>
            <p:cNvPr id="424965" name="Rectangle 5"/>
            <p:cNvSpPr>
              <a:spLocks noChangeArrowheads="1"/>
            </p:cNvSpPr>
            <p:nvPr/>
          </p:nvSpPr>
          <p:spPr bwMode="auto">
            <a:xfrm>
              <a:off x="816" y="2784"/>
              <a:ext cx="576" cy="19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op</a:t>
              </a:r>
              <a:endParaRPr lang="en-US" altLang="en-US">
                <a:solidFill>
                  <a:srgbClr val="990000"/>
                </a:solidFill>
                <a:effectLst/>
              </a:endParaRPr>
            </a:p>
          </p:txBody>
        </p:sp>
        <p:sp>
          <p:nvSpPr>
            <p:cNvPr id="424966" name="Rectangle 6"/>
            <p:cNvSpPr>
              <a:spLocks noChangeArrowheads="1"/>
            </p:cNvSpPr>
            <p:nvPr/>
          </p:nvSpPr>
          <p:spPr bwMode="auto">
            <a:xfrm>
              <a:off x="1392" y="2784"/>
              <a:ext cx="480" cy="192"/>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rs</a:t>
              </a:r>
              <a:endParaRPr lang="en-US" altLang="en-US" sz="1800">
                <a:solidFill>
                  <a:srgbClr val="990000"/>
                </a:solidFill>
                <a:effectLst/>
              </a:endParaRPr>
            </a:p>
          </p:txBody>
        </p:sp>
        <p:sp>
          <p:nvSpPr>
            <p:cNvPr id="424967" name="Rectangle 7"/>
            <p:cNvSpPr>
              <a:spLocks noChangeArrowheads="1"/>
            </p:cNvSpPr>
            <p:nvPr/>
          </p:nvSpPr>
          <p:spPr bwMode="auto">
            <a:xfrm>
              <a:off x="1872" y="2784"/>
              <a:ext cx="480" cy="192"/>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rt</a:t>
              </a:r>
              <a:endParaRPr lang="en-US" altLang="en-US" sz="1800">
                <a:solidFill>
                  <a:srgbClr val="990000"/>
                </a:solidFill>
                <a:effectLst/>
              </a:endParaRPr>
            </a:p>
          </p:txBody>
        </p:sp>
        <p:sp>
          <p:nvSpPr>
            <p:cNvPr id="424968" name="Rectangle 8"/>
            <p:cNvSpPr>
              <a:spLocks noChangeArrowheads="1"/>
            </p:cNvSpPr>
            <p:nvPr/>
          </p:nvSpPr>
          <p:spPr bwMode="auto">
            <a:xfrm>
              <a:off x="2352" y="2784"/>
              <a:ext cx="1536" cy="192"/>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offset</a:t>
              </a:r>
              <a:endParaRPr lang="en-US" altLang="en-US" sz="1800">
                <a:solidFill>
                  <a:srgbClr val="990000"/>
                </a:solidFill>
                <a:effectLst/>
              </a:endParaRPr>
            </a:p>
          </p:txBody>
        </p:sp>
        <p:sp>
          <p:nvSpPr>
            <p:cNvPr id="424969" name="Line 9"/>
            <p:cNvSpPr>
              <a:spLocks noChangeShapeType="1"/>
            </p:cNvSpPr>
            <p:nvPr/>
          </p:nvSpPr>
          <p:spPr bwMode="auto">
            <a:xfrm flipV="1">
              <a:off x="816" y="2640"/>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4970" name="Line 10"/>
            <p:cNvSpPr>
              <a:spLocks noChangeShapeType="1"/>
            </p:cNvSpPr>
            <p:nvPr/>
          </p:nvSpPr>
          <p:spPr bwMode="auto">
            <a:xfrm>
              <a:off x="864" y="2688"/>
              <a:ext cx="48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4971" name="Line 11"/>
            <p:cNvSpPr>
              <a:spLocks noChangeShapeType="1"/>
            </p:cNvSpPr>
            <p:nvPr/>
          </p:nvSpPr>
          <p:spPr bwMode="auto">
            <a:xfrm flipV="1">
              <a:off x="1392" y="2640"/>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4972" name="Line 12"/>
            <p:cNvSpPr>
              <a:spLocks noChangeShapeType="1"/>
            </p:cNvSpPr>
            <p:nvPr/>
          </p:nvSpPr>
          <p:spPr bwMode="auto">
            <a:xfrm flipV="1">
              <a:off x="1872" y="2640"/>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4973" name="Line 13"/>
            <p:cNvSpPr>
              <a:spLocks noChangeShapeType="1"/>
            </p:cNvSpPr>
            <p:nvPr/>
          </p:nvSpPr>
          <p:spPr bwMode="auto">
            <a:xfrm>
              <a:off x="1440" y="2688"/>
              <a:ext cx="38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4974" name="Line 14"/>
            <p:cNvSpPr>
              <a:spLocks noChangeShapeType="1"/>
            </p:cNvSpPr>
            <p:nvPr/>
          </p:nvSpPr>
          <p:spPr bwMode="auto">
            <a:xfrm flipV="1">
              <a:off x="2352" y="2640"/>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4975" name="Line 15"/>
            <p:cNvSpPr>
              <a:spLocks noChangeShapeType="1"/>
            </p:cNvSpPr>
            <p:nvPr/>
          </p:nvSpPr>
          <p:spPr bwMode="auto">
            <a:xfrm>
              <a:off x="1920" y="2688"/>
              <a:ext cx="38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4976" name="Line 16"/>
            <p:cNvSpPr>
              <a:spLocks noChangeShapeType="1"/>
            </p:cNvSpPr>
            <p:nvPr/>
          </p:nvSpPr>
          <p:spPr bwMode="auto">
            <a:xfrm>
              <a:off x="2448" y="2688"/>
              <a:ext cx="134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4977" name="Line 17"/>
            <p:cNvSpPr>
              <a:spLocks noChangeShapeType="1"/>
            </p:cNvSpPr>
            <p:nvPr/>
          </p:nvSpPr>
          <p:spPr bwMode="auto">
            <a:xfrm flipV="1">
              <a:off x="3888" y="2640"/>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4978" name="Text Box 18"/>
            <p:cNvSpPr txBox="1">
              <a:spLocks noChangeArrowheads="1"/>
            </p:cNvSpPr>
            <p:nvPr/>
          </p:nvSpPr>
          <p:spPr bwMode="auto">
            <a:xfrm>
              <a:off x="912" y="2496"/>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6 bits</a:t>
              </a:r>
            </a:p>
          </p:txBody>
        </p:sp>
        <p:sp>
          <p:nvSpPr>
            <p:cNvPr id="424979" name="Text Box 19"/>
            <p:cNvSpPr txBox="1">
              <a:spLocks noChangeArrowheads="1"/>
            </p:cNvSpPr>
            <p:nvPr/>
          </p:nvSpPr>
          <p:spPr bwMode="auto">
            <a:xfrm>
              <a:off x="1450" y="2496"/>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5 bits</a:t>
              </a:r>
            </a:p>
          </p:txBody>
        </p:sp>
        <p:sp>
          <p:nvSpPr>
            <p:cNvPr id="424980" name="Text Box 20"/>
            <p:cNvSpPr txBox="1">
              <a:spLocks noChangeArrowheads="1"/>
            </p:cNvSpPr>
            <p:nvPr/>
          </p:nvSpPr>
          <p:spPr bwMode="auto">
            <a:xfrm>
              <a:off x="1930" y="2496"/>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5 bits</a:t>
              </a:r>
            </a:p>
          </p:txBody>
        </p:sp>
        <p:sp>
          <p:nvSpPr>
            <p:cNvPr id="424981" name="Text Box 21"/>
            <p:cNvSpPr txBox="1">
              <a:spLocks noChangeArrowheads="1"/>
            </p:cNvSpPr>
            <p:nvPr/>
          </p:nvSpPr>
          <p:spPr bwMode="auto">
            <a:xfrm>
              <a:off x="2910" y="2496"/>
              <a:ext cx="43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16 bits</a:t>
              </a:r>
            </a:p>
          </p:txBody>
        </p:sp>
        <p:sp>
          <p:nvSpPr>
            <p:cNvPr id="424982" name="Rectangle 22"/>
            <p:cNvSpPr>
              <a:spLocks noChangeArrowheads="1"/>
            </p:cNvSpPr>
            <p:nvPr/>
          </p:nvSpPr>
          <p:spPr bwMode="auto">
            <a:xfrm>
              <a:off x="816" y="2256"/>
              <a:ext cx="576" cy="19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op</a:t>
              </a:r>
              <a:endParaRPr lang="en-US" altLang="en-US">
                <a:solidFill>
                  <a:srgbClr val="990000"/>
                </a:solidFill>
                <a:effectLst/>
              </a:endParaRPr>
            </a:p>
          </p:txBody>
        </p:sp>
        <p:sp>
          <p:nvSpPr>
            <p:cNvPr id="424983" name="Rectangle 23"/>
            <p:cNvSpPr>
              <a:spLocks noChangeArrowheads="1"/>
            </p:cNvSpPr>
            <p:nvPr/>
          </p:nvSpPr>
          <p:spPr bwMode="auto">
            <a:xfrm>
              <a:off x="1392" y="2256"/>
              <a:ext cx="480" cy="192"/>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rs</a:t>
              </a:r>
              <a:endParaRPr lang="en-US" altLang="en-US" sz="1800">
                <a:solidFill>
                  <a:srgbClr val="990000"/>
                </a:solidFill>
                <a:effectLst/>
              </a:endParaRPr>
            </a:p>
          </p:txBody>
        </p:sp>
        <p:sp>
          <p:nvSpPr>
            <p:cNvPr id="424984" name="Rectangle 24"/>
            <p:cNvSpPr>
              <a:spLocks noChangeArrowheads="1"/>
            </p:cNvSpPr>
            <p:nvPr/>
          </p:nvSpPr>
          <p:spPr bwMode="auto">
            <a:xfrm>
              <a:off x="1872" y="2256"/>
              <a:ext cx="480" cy="192"/>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rt</a:t>
              </a:r>
              <a:endParaRPr lang="en-US" altLang="en-US" sz="1800">
                <a:solidFill>
                  <a:srgbClr val="990000"/>
                </a:solidFill>
                <a:effectLst/>
              </a:endParaRPr>
            </a:p>
          </p:txBody>
        </p:sp>
        <p:sp>
          <p:nvSpPr>
            <p:cNvPr id="424985" name="Rectangle 25"/>
            <p:cNvSpPr>
              <a:spLocks noChangeArrowheads="1"/>
            </p:cNvSpPr>
            <p:nvPr/>
          </p:nvSpPr>
          <p:spPr bwMode="auto">
            <a:xfrm>
              <a:off x="2352" y="2256"/>
              <a:ext cx="480" cy="192"/>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rd</a:t>
              </a:r>
              <a:endParaRPr lang="en-US" altLang="en-US" sz="1800">
                <a:solidFill>
                  <a:srgbClr val="990000"/>
                </a:solidFill>
                <a:effectLst/>
              </a:endParaRPr>
            </a:p>
          </p:txBody>
        </p:sp>
        <p:sp>
          <p:nvSpPr>
            <p:cNvPr id="424986" name="Rectangle 26"/>
            <p:cNvSpPr>
              <a:spLocks noChangeArrowheads="1"/>
            </p:cNvSpPr>
            <p:nvPr/>
          </p:nvSpPr>
          <p:spPr bwMode="auto">
            <a:xfrm>
              <a:off x="3312" y="2256"/>
              <a:ext cx="576" cy="19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funct</a:t>
              </a:r>
              <a:endParaRPr lang="en-US" altLang="en-US">
                <a:solidFill>
                  <a:srgbClr val="990000"/>
                </a:solidFill>
                <a:effectLst/>
              </a:endParaRPr>
            </a:p>
          </p:txBody>
        </p:sp>
        <p:sp>
          <p:nvSpPr>
            <p:cNvPr id="424987" name="Rectangle 27"/>
            <p:cNvSpPr>
              <a:spLocks noChangeArrowheads="1"/>
            </p:cNvSpPr>
            <p:nvPr/>
          </p:nvSpPr>
          <p:spPr bwMode="auto">
            <a:xfrm>
              <a:off x="2832" y="2256"/>
              <a:ext cx="480" cy="192"/>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shamt</a:t>
              </a:r>
              <a:endParaRPr lang="en-US" altLang="en-US" sz="1800">
                <a:solidFill>
                  <a:srgbClr val="990000"/>
                </a:solidFill>
                <a:effectLst/>
              </a:endParaRPr>
            </a:p>
          </p:txBody>
        </p:sp>
        <p:sp>
          <p:nvSpPr>
            <p:cNvPr id="424988" name="Line 28"/>
            <p:cNvSpPr>
              <a:spLocks noChangeShapeType="1"/>
            </p:cNvSpPr>
            <p:nvPr/>
          </p:nvSpPr>
          <p:spPr bwMode="auto">
            <a:xfrm flipV="1">
              <a:off x="816" y="211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4989" name="Line 29"/>
            <p:cNvSpPr>
              <a:spLocks noChangeShapeType="1"/>
            </p:cNvSpPr>
            <p:nvPr/>
          </p:nvSpPr>
          <p:spPr bwMode="auto">
            <a:xfrm>
              <a:off x="864" y="2160"/>
              <a:ext cx="48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4990" name="Line 30"/>
            <p:cNvSpPr>
              <a:spLocks noChangeShapeType="1"/>
            </p:cNvSpPr>
            <p:nvPr/>
          </p:nvSpPr>
          <p:spPr bwMode="auto">
            <a:xfrm flipV="1">
              <a:off x="1392" y="211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4991" name="Line 31"/>
            <p:cNvSpPr>
              <a:spLocks noChangeShapeType="1"/>
            </p:cNvSpPr>
            <p:nvPr/>
          </p:nvSpPr>
          <p:spPr bwMode="auto">
            <a:xfrm flipV="1">
              <a:off x="1872" y="211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4992" name="Line 32"/>
            <p:cNvSpPr>
              <a:spLocks noChangeShapeType="1"/>
            </p:cNvSpPr>
            <p:nvPr/>
          </p:nvSpPr>
          <p:spPr bwMode="auto">
            <a:xfrm>
              <a:off x="1440" y="2160"/>
              <a:ext cx="38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4993" name="Line 33"/>
            <p:cNvSpPr>
              <a:spLocks noChangeShapeType="1"/>
            </p:cNvSpPr>
            <p:nvPr/>
          </p:nvSpPr>
          <p:spPr bwMode="auto">
            <a:xfrm flipV="1">
              <a:off x="2352" y="211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4994" name="Line 34"/>
            <p:cNvSpPr>
              <a:spLocks noChangeShapeType="1"/>
            </p:cNvSpPr>
            <p:nvPr/>
          </p:nvSpPr>
          <p:spPr bwMode="auto">
            <a:xfrm>
              <a:off x="1920" y="2160"/>
              <a:ext cx="38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4995" name="Line 35"/>
            <p:cNvSpPr>
              <a:spLocks noChangeShapeType="1"/>
            </p:cNvSpPr>
            <p:nvPr/>
          </p:nvSpPr>
          <p:spPr bwMode="auto">
            <a:xfrm flipV="1">
              <a:off x="2832" y="211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4996" name="Line 36"/>
            <p:cNvSpPr>
              <a:spLocks noChangeShapeType="1"/>
            </p:cNvSpPr>
            <p:nvPr/>
          </p:nvSpPr>
          <p:spPr bwMode="auto">
            <a:xfrm>
              <a:off x="2400" y="2160"/>
              <a:ext cx="38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4997" name="Line 37"/>
            <p:cNvSpPr>
              <a:spLocks noChangeShapeType="1"/>
            </p:cNvSpPr>
            <p:nvPr/>
          </p:nvSpPr>
          <p:spPr bwMode="auto">
            <a:xfrm flipV="1">
              <a:off x="3312" y="211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4998" name="Line 38"/>
            <p:cNvSpPr>
              <a:spLocks noChangeShapeType="1"/>
            </p:cNvSpPr>
            <p:nvPr/>
          </p:nvSpPr>
          <p:spPr bwMode="auto">
            <a:xfrm>
              <a:off x="2880" y="2160"/>
              <a:ext cx="38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4999" name="Line 39"/>
            <p:cNvSpPr>
              <a:spLocks noChangeShapeType="1"/>
            </p:cNvSpPr>
            <p:nvPr/>
          </p:nvSpPr>
          <p:spPr bwMode="auto">
            <a:xfrm flipV="1">
              <a:off x="3888" y="211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5000" name="Line 40"/>
            <p:cNvSpPr>
              <a:spLocks noChangeShapeType="1"/>
            </p:cNvSpPr>
            <p:nvPr/>
          </p:nvSpPr>
          <p:spPr bwMode="auto">
            <a:xfrm>
              <a:off x="3360" y="2160"/>
              <a:ext cx="48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5001" name="Text Box 41"/>
            <p:cNvSpPr txBox="1">
              <a:spLocks noChangeArrowheads="1"/>
            </p:cNvSpPr>
            <p:nvPr/>
          </p:nvSpPr>
          <p:spPr bwMode="auto">
            <a:xfrm>
              <a:off x="912" y="1968"/>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6 bits</a:t>
              </a:r>
            </a:p>
          </p:txBody>
        </p:sp>
        <p:sp>
          <p:nvSpPr>
            <p:cNvPr id="425002" name="Text Box 42"/>
            <p:cNvSpPr txBox="1">
              <a:spLocks noChangeArrowheads="1"/>
            </p:cNvSpPr>
            <p:nvPr/>
          </p:nvSpPr>
          <p:spPr bwMode="auto">
            <a:xfrm>
              <a:off x="1450" y="1968"/>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5 bits</a:t>
              </a:r>
            </a:p>
          </p:txBody>
        </p:sp>
        <p:sp>
          <p:nvSpPr>
            <p:cNvPr id="425003" name="Text Box 43"/>
            <p:cNvSpPr txBox="1">
              <a:spLocks noChangeArrowheads="1"/>
            </p:cNvSpPr>
            <p:nvPr/>
          </p:nvSpPr>
          <p:spPr bwMode="auto">
            <a:xfrm>
              <a:off x="1930" y="1968"/>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5 bits</a:t>
              </a:r>
            </a:p>
          </p:txBody>
        </p:sp>
        <p:sp>
          <p:nvSpPr>
            <p:cNvPr id="425004" name="Text Box 44"/>
            <p:cNvSpPr txBox="1">
              <a:spLocks noChangeArrowheads="1"/>
            </p:cNvSpPr>
            <p:nvPr/>
          </p:nvSpPr>
          <p:spPr bwMode="auto">
            <a:xfrm>
              <a:off x="2410" y="1968"/>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5 bits</a:t>
              </a:r>
            </a:p>
          </p:txBody>
        </p:sp>
        <p:sp>
          <p:nvSpPr>
            <p:cNvPr id="425005" name="Text Box 45"/>
            <p:cNvSpPr txBox="1">
              <a:spLocks noChangeArrowheads="1"/>
            </p:cNvSpPr>
            <p:nvPr/>
          </p:nvSpPr>
          <p:spPr bwMode="auto">
            <a:xfrm>
              <a:off x="2890" y="1968"/>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5 bits</a:t>
              </a:r>
            </a:p>
          </p:txBody>
        </p:sp>
        <p:sp>
          <p:nvSpPr>
            <p:cNvPr id="425006" name="Text Box 46"/>
            <p:cNvSpPr txBox="1">
              <a:spLocks noChangeArrowheads="1"/>
            </p:cNvSpPr>
            <p:nvPr/>
          </p:nvSpPr>
          <p:spPr bwMode="auto">
            <a:xfrm>
              <a:off x="3312" y="1968"/>
              <a:ext cx="57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solidFill>
                    <a:srgbClr val="000000"/>
                  </a:solidFill>
                  <a:effectLst/>
                </a:rPr>
                <a:t>6 bits</a:t>
              </a:r>
            </a:p>
          </p:txBody>
        </p:sp>
        <p:sp>
          <p:nvSpPr>
            <p:cNvPr id="425007" name="Text Box 47"/>
            <p:cNvSpPr txBox="1">
              <a:spLocks noChangeArrowheads="1"/>
            </p:cNvSpPr>
            <p:nvPr/>
          </p:nvSpPr>
          <p:spPr bwMode="auto">
            <a:xfrm>
              <a:off x="4070" y="2190"/>
              <a:ext cx="7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000000"/>
                  </a:solidFill>
                  <a:effectLst/>
                  <a:latin typeface="Helvetica" pitchFamily="34" charset="0"/>
                </a:rPr>
                <a:t>R-Format</a:t>
              </a:r>
            </a:p>
          </p:txBody>
        </p:sp>
        <p:sp>
          <p:nvSpPr>
            <p:cNvPr id="425008" name="Text Box 48"/>
            <p:cNvSpPr txBox="1">
              <a:spLocks noChangeArrowheads="1"/>
            </p:cNvSpPr>
            <p:nvPr/>
          </p:nvSpPr>
          <p:spPr bwMode="auto">
            <a:xfrm>
              <a:off x="4080" y="2745"/>
              <a:ext cx="6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000000"/>
                  </a:solidFill>
                  <a:effectLst/>
                  <a:latin typeface="Helvetica" pitchFamily="34" charset="0"/>
                </a:rPr>
                <a:t>I-Format</a:t>
              </a:r>
            </a:p>
          </p:txBody>
        </p:sp>
        <p:sp>
          <p:nvSpPr>
            <p:cNvPr id="425009" name="Rectangle 49"/>
            <p:cNvSpPr>
              <a:spLocks noChangeArrowheads="1"/>
            </p:cNvSpPr>
            <p:nvPr/>
          </p:nvSpPr>
          <p:spPr bwMode="auto">
            <a:xfrm>
              <a:off x="816" y="3312"/>
              <a:ext cx="576" cy="19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op</a:t>
              </a:r>
              <a:endParaRPr lang="en-US" altLang="en-US">
                <a:solidFill>
                  <a:srgbClr val="990000"/>
                </a:solidFill>
                <a:effectLst/>
              </a:endParaRPr>
            </a:p>
          </p:txBody>
        </p:sp>
        <p:sp>
          <p:nvSpPr>
            <p:cNvPr id="425010" name="Rectangle 50"/>
            <p:cNvSpPr>
              <a:spLocks noChangeArrowheads="1"/>
            </p:cNvSpPr>
            <p:nvPr/>
          </p:nvSpPr>
          <p:spPr bwMode="auto">
            <a:xfrm>
              <a:off x="1392" y="3312"/>
              <a:ext cx="2496" cy="192"/>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address</a:t>
              </a:r>
              <a:endParaRPr lang="en-US" altLang="en-US" sz="1800">
                <a:solidFill>
                  <a:srgbClr val="990000"/>
                </a:solidFill>
                <a:effectLst/>
              </a:endParaRPr>
            </a:p>
          </p:txBody>
        </p:sp>
        <p:sp>
          <p:nvSpPr>
            <p:cNvPr id="425011" name="Line 51"/>
            <p:cNvSpPr>
              <a:spLocks noChangeShapeType="1"/>
            </p:cNvSpPr>
            <p:nvPr/>
          </p:nvSpPr>
          <p:spPr bwMode="auto">
            <a:xfrm flipV="1">
              <a:off x="816" y="3168"/>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5012" name="Line 52"/>
            <p:cNvSpPr>
              <a:spLocks noChangeShapeType="1"/>
            </p:cNvSpPr>
            <p:nvPr/>
          </p:nvSpPr>
          <p:spPr bwMode="auto">
            <a:xfrm>
              <a:off x="864" y="3216"/>
              <a:ext cx="48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5013" name="Line 53"/>
            <p:cNvSpPr>
              <a:spLocks noChangeShapeType="1"/>
            </p:cNvSpPr>
            <p:nvPr/>
          </p:nvSpPr>
          <p:spPr bwMode="auto">
            <a:xfrm flipV="1">
              <a:off x="1392" y="3168"/>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5014" name="Line 54"/>
            <p:cNvSpPr>
              <a:spLocks noChangeShapeType="1"/>
            </p:cNvSpPr>
            <p:nvPr/>
          </p:nvSpPr>
          <p:spPr bwMode="auto">
            <a:xfrm>
              <a:off x="1440" y="3216"/>
              <a:ext cx="2352"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5015" name="Line 55"/>
            <p:cNvSpPr>
              <a:spLocks noChangeShapeType="1"/>
            </p:cNvSpPr>
            <p:nvPr/>
          </p:nvSpPr>
          <p:spPr bwMode="auto">
            <a:xfrm flipV="1">
              <a:off x="3888" y="3168"/>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5016" name="Text Box 56"/>
            <p:cNvSpPr txBox="1">
              <a:spLocks noChangeArrowheads="1"/>
            </p:cNvSpPr>
            <p:nvPr/>
          </p:nvSpPr>
          <p:spPr bwMode="auto">
            <a:xfrm>
              <a:off x="912" y="3024"/>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6 bits</a:t>
              </a:r>
            </a:p>
          </p:txBody>
        </p:sp>
        <p:sp>
          <p:nvSpPr>
            <p:cNvPr id="425017" name="Text Box 57"/>
            <p:cNvSpPr txBox="1">
              <a:spLocks noChangeArrowheads="1"/>
            </p:cNvSpPr>
            <p:nvPr/>
          </p:nvSpPr>
          <p:spPr bwMode="auto">
            <a:xfrm>
              <a:off x="2402" y="3024"/>
              <a:ext cx="43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26 bits</a:t>
              </a:r>
            </a:p>
          </p:txBody>
        </p:sp>
        <p:sp>
          <p:nvSpPr>
            <p:cNvPr id="425018" name="Text Box 58"/>
            <p:cNvSpPr txBox="1">
              <a:spLocks noChangeArrowheads="1"/>
            </p:cNvSpPr>
            <p:nvPr/>
          </p:nvSpPr>
          <p:spPr bwMode="auto">
            <a:xfrm>
              <a:off x="4080" y="3225"/>
              <a:ext cx="7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000000"/>
                  </a:solidFill>
                  <a:effectLst/>
                  <a:latin typeface="Helvetica" pitchFamily="34" charset="0"/>
                </a:rPr>
                <a:t>J-Format</a:t>
              </a:r>
            </a:p>
          </p:txBody>
        </p:sp>
      </p:grpSp>
      <p:sp>
        <p:nvSpPr>
          <p:cNvPr id="425019" name="Text Box 59"/>
          <p:cNvSpPr txBox="1">
            <a:spLocks noChangeArrowheads="1"/>
          </p:cNvSpPr>
          <p:nvPr/>
        </p:nvSpPr>
        <p:spPr bwMode="auto">
          <a:xfrm>
            <a:off x="987425" y="55276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000000"/>
                </a:solidFill>
                <a:effectLst/>
                <a:latin typeface="Comic Sans MS" pitchFamily="66" charset="0"/>
              </a:rPr>
              <a:t>31</a:t>
            </a:r>
          </a:p>
        </p:txBody>
      </p:sp>
      <p:sp>
        <p:nvSpPr>
          <p:cNvPr id="425020" name="Text Box 60"/>
          <p:cNvSpPr txBox="1">
            <a:spLocks noChangeArrowheads="1"/>
          </p:cNvSpPr>
          <p:nvPr/>
        </p:nvSpPr>
        <p:spPr bwMode="auto">
          <a:xfrm>
            <a:off x="6096000" y="5527675"/>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000000"/>
                </a:solidFill>
                <a:effectLst/>
                <a:latin typeface="Comic Sans MS" pitchFamily="66" charset="0"/>
              </a:rPr>
              <a:t>0</a:t>
            </a:r>
          </a:p>
        </p:txBody>
      </p:sp>
      <p:sp>
        <p:nvSpPr>
          <p:cNvPr id="425021" name="Text Box 61"/>
          <p:cNvSpPr txBox="1">
            <a:spLocks noChangeArrowheads="1"/>
          </p:cNvSpPr>
          <p:nvPr/>
        </p:nvSpPr>
        <p:spPr bwMode="auto">
          <a:xfrm>
            <a:off x="911225" y="45370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000000"/>
                </a:solidFill>
                <a:effectLst/>
                <a:latin typeface="Comic Sans MS" pitchFamily="66" charset="0"/>
              </a:rPr>
              <a:t>31</a:t>
            </a:r>
          </a:p>
        </p:txBody>
      </p:sp>
      <p:sp>
        <p:nvSpPr>
          <p:cNvPr id="425022" name="Text Box 62"/>
          <p:cNvSpPr txBox="1">
            <a:spLocks noChangeArrowheads="1"/>
          </p:cNvSpPr>
          <p:nvPr/>
        </p:nvSpPr>
        <p:spPr bwMode="auto">
          <a:xfrm>
            <a:off x="6124575" y="4537075"/>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000000"/>
                </a:solidFill>
                <a:effectLst/>
                <a:latin typeface="Comic Sans MS" pitchFamily="66" charset="0"/>
              </a:rPr>
              <a:t>0</a:t>
            </a:r>
          </a:p>
        </p:txBody>
      </p:sp>
      <p:sp>
        <p:nvSpPr>
          <p:cNvPr id="425023" name="Text Box 63"/>
          <p:cNvSpPr txBox="1">
            <a:spLocks noChangeArrowheads="1"/>
          </p:cNvSpPr>
          <p:nvPr/>
        </p:nvSpPr>
        <p:spPr bwMode="auto">
          <a:xfrm>
            <a:off x="911225" y="37750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000000"/>
                </a:solidFill>
                <a:effectLst/>
                <a:latin typeface="Comic Sans MS" pitchFamily="66" charset="0"/>
              </a:rPr>
              <a:t>31</a:t>
            </a:r>
          </a:p>
        </p:txBody>
      </p:sp>
      <p:sp>
        <p:nvSpPr>
          <p:cNvPr id="425024" name="Text Box 64"/>
          <p:cNvSpPr txBox="1">
            <a:spLocks noChangeArrowheads="1"/>
          </p:cNvSpPr>
          <p:nvPr/>
        </p:nvSpPr>
        <p:spPr bwMode="auto">
          <a:xfrm>
            <a:off x="6124575" y="3698875"/>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000000"/>
                </a:solidFill>
                <a:effectLst/>
                <a:latin typeface="Comic Sans MS" pitchFamily="66" charset="0"/>
              </a:rPr>
              <a:t>0</a:t>
            </a:r>
          </a:p>
        </p:txBody>
      </p:sp>
    </p:spTree>
    <p:extLst>
      <p:ext uri="{BB962C8B-B14F-4D97-AF65-F5344CB8AC3E}">
        <p14:creationId xmlns:p14="http://schemas.microsoft.com/office/powerpoint/2010/main" val="2319916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DE59ED59-0035-4C29-8DDE-1DE93A1325A7}" type="slidenum">
              <a:rPr lang="en-US">
                <a:solidFill>
                  <a:srgbClr val="000000"/>
                </a:solidFill>
              </a:rPr>
              <a:pPr/>
              <a:t>27</a:t>
            </a:fld>
            <a:endParaRPr lang="en-US">
              <a:solidFill>
                <a:srgbClr val="000000"/>
              </a:solidFill>
            </a:endParaRPr>
          </a:p>
        </p:txBody>
      </p:sp>
      <p:sp>
        <p:nvSpPr>
          <p:cNvPr id="425986" name="Rectangle 2"/>
          <p:cNvSpPr>
            <a:spLocks noGrp="1" noChangeArrowheads="1"/>
          </p:cNvSpPr>
          <p:nvPr>
            <p:ph type="title"/>
          </p:nvPr>
        </p:nvSpPr>
        <p:spPr>
          <a:xfrm>
            <a:off x="685800" y="304800"/>
            <a:ext cx="7772400" cy="685800"/>
          </a:xfrm>
        </p:spPr>
        <p:txBody>
          <a:bodyPr/>
          <a:lstStyle/>
          <a:p>
            <a:r>
              <a:rPr lang="en-US" altLang="en-US" sz="3600" b="1">
                <a:solidFill>
                  <a:srgbClr val="FF0000"/>
                </a:solidFill>
              </a:rPr>
              <a:t>MIPS Instruction Types</a:t>
            </a:r>
          </a:p>
        </p:txBody>
      </p:sp>
      <p:sp>
        <p:nvSpPr>
          <p:cNvPr id="425987" name="Rectangle 3"/>
          <p:cNvSpPr>
            <a:spLocks noGrp="1" noChangeArrowheads="1"/>
          </p:cNvSpPr>
          <p:nvPr>
            <p:ph type="body" idx="4294967295"/>
          </p:nvPr>
        </p:nvSpPr>
        <p:spPr>
          <a:xfrm>
            <a:off x="685800" y="1447800"/>
            <a:ext cx="8077200" cy="4114800"/>
          </a:xfrm>
        </p:spPr>
        <p:txBody>
          <a:bodyPr/>
          <a:lstStyle/>
          <a:p>
            <a:pPr>
              <a:spcBef>
                <a:spcPct val="50000"/>
              </a:spcBef>
            </a:pPr>
            <a:r>
              <a:rPr lang="en-US" altLang="en-US" sz="2800">
                <a:solidFill>
                  <a:srgbClr val="990000"/>
                </a:solidFill>
              </a:rPr>
              <a:t>Arithmetic &amp; Logical</a:t>
            </a:r>
            <a:r>
              <a:rPr lang="en-US" altLang="en-US" sz="2800"/>
              <a:t> - manipulate data in registers</a:t>
            </a:r>
            <a:br>
              <a:rPr lang="en-US" altLang="en-US" sz="2800"/>
            </a:br>
            <a:r>
              <a:rPr lang="en-US" altLang="en-US">
                <a:solidFill>
                  <a:srgbClr val="0237BC"/>
                </a:solidFill>
                <a:latin typeface="Arial Narrow" pitchFamily="34" charset="0"/>
              </a:rPr>
              <a:t>	</a:t>
            </a:r>
            <a:r>
              <a:rPr lang="en-US" altLang="en-US" sz="2400">
                <a:solidFill>
                  <a:srgbClr val="0237BC"/>
                </a:solidFill>
                <a:latin typeface="Arial Narrow" pitchFamily="34" charset="0"/>
              </a:rPr>
              <a:t>add $s1, $s2, $s3	$s1 = $s2 + $s3</a:t>
            </a:r>
            <a:br>
              <a:rPr lang="en-US" altLang="en-US" sz="2400">
                <a:solidFill>
                  <a:srgbClr val="0237BC"/>
                </a:solidFill>
                <a:latin typeface="Arial Narrow" pitchFamily="34" charset="0"/>
              </a:rPr>
            </a:br>
            <a:r>
              <a:rPr lang="en-US" altLang="en-US" sz="2400">
                <a:solidFill>
                  <a:srgbClr val="0237BC"/>
                </a:solidFill>
                <a:latin typeface="Arial Narrow" pitchFamily="34" charset="0"/>
              </a:rPr>
              <a:t>	or $s3, $s4, $s5		$s3 = $s4 OR $s5</a:t>
            </a:r>
          </a:p>
          <a:p>
            <a:pPr>
              <a:spcBef>
                <a:spcPct val="50000"/>
              </a:spcBef>
            </a:pPr>
            <a:r>
              <a:rPr lang="en-US" altLang="en-US" sz="2800">
                <a:solidFill>
                  <a:srgbClr val="990000"/>
                </a:solidFill>
              </a:rPr>
              <a:t>Data Transfer</a:t>
            </a:r>
            <a:r>
              <a:rPr lang="en-US" altLang="en-US" sz="2800"/>
              <a:t> - move register data to/from memory</a:t>
            </a:r>
            <a:r>
              <a:rPr lang="en-US" altLang="en-US"/>
              <a:t/>
            </a:r>
            <a:br>
              <a:rPr lang="en-US" altLang="en-US"/>
            </a:br>
            <a:r>
              <a:rPr lang="en-US" altLang="en-US" sz="2400">
                <a:solidFill>
                  <a:srgbClr val="0237BC"/>
                </a:solidFill>
                <a:latin typeface="Arial Narrow" pitchFamily="34" charset="0"/>
              </a:rPr>
              <a:t>	lw $s1, 100($s2)	$s1 = Memory[$s2 + 100]</a:t>
            </a:r>
            <a:br>
              <a:rPr lang="en-US" altLang="en-US" sz="2400">
                <a:solidFill>
                  <a:srgbClr val="0237BC"/>
                </a:solidFill>
                <a:latin typeface="Arial Narrow" pitchFamily="34" charset="0"/>
              </a:rPr>
            </a:br>
            <a:r>
              <a:rPr lang="en-US" altLang="en-US" sz="2400">
                <a:solidFill>
                  <a:srgbClr val="0237BC"/>
                </a:solidFill>
                <a:latin typeface="Arial Narrow" pitchFamily="34" charset="0"/>
              </a:rPr>
              <a:t>	sw $s1, 100($s2)	Memory[$s2 + 100] = $s1</a:t>
            </a:r>
          </a:p>
          <a:p>
            <a:pPr>
              <a:spcBef>
                <a:spcPct val="50000"/>
              </a:spcBef>
            </a:pPr>
            <a:r>
              <a:rPr lang="en-US" altLang="en-US" sz="2800">
                <a:solidFill>
                  <a:srgbClr val="990000"/>
                </a:solidFill>
              </a:rPr>
              <a:t>Branch</a:t>
            </a:r>
            <a:r>
              <a:rPr lang="en-US" altLang="en-US" sz="2800"/>
              <a:t> - alter program flow</a:t>
            </a:r>
            <a:r>
              <a:rPr lang="en-US" altLang="en-US"/>
              <a:t/>
            </a:r>
            <a:br>
              <a:rPr lang="en-US" altLang="en-US"/>
            </a:br>
            <a:r>
              <a:rPr lang="en-US" altLang="en-US"/>
              <a:t>	</a:t>
            </a:r>
            <a:r>
              <a:rPr lang="en-US" altLang="en-US" sz="2400">
                <a:solidFill>
                  <a:srgbClr val="0237BC"/>
                </a:solidFill>
                <a:latin typeface="Arial Narrow" pitchFamily="34" charset="0"/>
              </a:rPr>
              <a:t>beq $s1, $s2, 25	if ($s1==$s2) PC = PC + 4 + 4*25</a:t>
            </a:r>
          </a:p>
        </p:txBody>
      </p:sp>
    </p:spTree>
    <p:extLst>
      <p:ext uri="{BB962C8B-B14F-4D97-AF65-F5344CB8AC3E}">
        <p14:creationId xmlns:p14="http://schemas.microsoft.com/office/powerpoint/2010/main" val="11972732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4"/>
          <p:cNvSpPr>
            <a:spLocks noGrp="1"/>
          </p:cNvSpPr>
          <p:nvPr>
            <p:ph type="sldNum" sz="quarter" idx="12"/>
          </p:nvPr>
        </p:nvSpPr>
        <p:spPr/>
        <p:txBody>
          <a:bodyPr/>
          <a:lstStyle/>
          <a:p>
            <a:fld id="{163E8B03-8DE7-42E2-8B03-42EAEC99DBB5}" type="slidenum">
              <a:rPr lang="en-US">
                <a:solidFill>
                  <a:srgbClr val="000000"/>
                </a:solidFill>
              </a:rPr>
              <a:pPr/>
              <a:t>28</a:t>
            </a:fld>
            <a:endParaRPr lang="en-US">
              <a:solidFill>
                <a:srgbClr val="000000"/>
              </a:solidFill>
            </a:endParaRPr>
          </a:p>
        </p:txBody>
      </p:sp>
      <p:sp>
        <p:nvSpPr>
          <p:cNvPr id="429058" name="Rectangle 2"/>
          <p:cNvSpPr>
            <a:spLocks noGrp="1" noChangeArrowheads="1"/>
          </p:cNvSpPr>
          <p:nvPr>
            <p:ph type="title"/>
          </p:nvPr>
        </p:nvSpPr>
        <p:spPr>
          <a:xfrm>
            <a:off x="685800" y="304800"/>
            <a:ext cx="7772400" cy="838200"/>
          </a:xfrm>
        </p:spPr>
        <p:txBody>
          <a:bodyPr/>
          <a:lstStyle/>
          <a:p>
            <a:r>
              <a:rPr lang="en-US" altLang="en-US" sz="3600" b="1">
                <a:solidFill>
                  <a:srgbClr val="FF0000"/>
                </a:solidFill>
              </a:rPr>
              <a:t>MIPS Registers and Memory</a:t>
            </a:r>
          </a:p>
        </p:txBody>
      </p:sp>
      <p:grpSp>
        <p:nvGrpSpPr>
          <p:cNvPr id="429059" name="Group 3"/>
          <p:cNvGrpSpPr>
            <a:grpSpLocks/>
          </p:cNvGrpSpPr>
          <p:nvPr/>
        </p:nvGrpSpPr>
        <p:grpSpPr bwMode="auto">
          <a:xfrm>
            <a:off x="4267200" y="1981200"/>
            <a:ext cx="4343400" cy="4008438"/>
            <a:chOff x="2688" y="1248"/>
            <a:chExt cx="2736" cy="2525"/>
          </a:xfrm>
        </p:grpSpPr>
        <p:sp>
          <p:nvSpPr>
            <p:cNvPr id="429060" name="Text Box 4"/>
            <p:cNvSpPr txBox="1">
              <a:spLocks noChangeArrowheads="1"/>
            </p:cNvSpPr>
            <p:nvPr/>
          </p:nvSpPr>
          <p:spPr bwMode="auto">
            <a:xfrm>
              <a:off x="4113" y="3408"/>
              <a:ext cx="6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000000"/>
                  </a:solidFill>
                  <a:effectLst/>
                  <a:latin typeface="Helvetica" pitchFamily="34" charset="0"/>
                </a:rPr>
                <a:t>Memory</a:t>
              </a:r>
            </a:p>
            <a:p>
              <a:r>
                <a:rPr lang="en-US" altLang="en-US" sz="1400">
                  <a:solidFill>
                    <a:srgbClr val="000000"/>
                  </a:solidFill>
                  <a:effectLst/>
                  <a:latin typeface="Helvetica" pitchFamily="34" charset="0"/>
                </a:rPr>
                <a:t>4GB Max</a:t>
              </a:r>
              <a:endParaRPr lang="en-US" altLang="en-US" sz="1800">
                <a:solidFill>
                  <a:srgbClr val="000000"/>
                </a:solidFill>
                <a:effectLst/>
                <a:latin typeface="Helvetica" pitchFamily="34" charset="0"/>
              </a:endParaRPr>
            </a:p>
          </p:txBody>
        </p:sp>
        <p:sp>
          <p:nvSpPr>
            <p:cNvPr id="429061" name="Rectangle 5"/>
            <p:cNvSpPr>
              <a:spLocks noChangeArrowheads="1"/>
            </p:cNvSpPr>
            <p:nvPr/>
          </p:nvSpPr>
          <p:spPr bwMode="auto">
            <a:xfrm>
              <a:off x="3504" y="1296"/>
              <a:ext cx="1920"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800">
                <a:solidFill>
                  <a:srgbClr val="000000"/>
                </a:solidFill>
                <a:effectLst/>
              </a:endParaRPr>
            </a:p>
          </p:txBody>
        </p:sp>
        <p:sp>
          <p:nvSpPr>
            <p:cNvPr id="429062" name="Text Box 6"/>
            <p:cNvSpPr txBox="1">
              <a:spLocks noChangeArrowheads="1"/>
            </p:cNvSpPr>
            <p:nvPr/>
          </p:nvSpPr>
          <p:spPr bwMode="auto">
            <a:xfrm>
              <a:off x="2688" y="1248"/>
              <a:ext cx="78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400">
                  <a:solidFill>
                    <a:srgbClr val="000000"/>
                  </a:solidFill>
                  <a:effectLst/>
                  <a:latin typeface="Courier" pitchFamily="49" charset="0"/>
                </a:rPr>
                <a:t>0x00000000</a:t>
              </a:r>
              <a:endParaRPr lang="en-US" altLang="en-US" sz="1200">
                <a:solidFill>
                  <a:srgbClr val="000000"/>
                </a:solidFill>
                <a:effectLst/>
                <a:latin typeface="Courier" pitchFamily="49" charset="0"/>
              </a:endParaRPr>
            </a:p>
          </p:txBody>
        </p:sp>
        <p:sp>
          <p:nvSpPr>
            <p:cNvPr id="429063" name="Text Box 7"/>
            <p:cNvSpPr txBox="1">
              <a:spLocks noChangeArrowheads="1"/>
            </p:cNvSpPr>
            <p:nvPr/>
          </p:nvSpPr>
          <p:spPr bwMode="auto">
            <a:xfrm>
              <a:off x="2688" y="1392"/>
              <a:ext cx="78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400">
                  <a:solidFill>
                    <a:srgbClr val="000000"/>
                  </a:solidFill>
                  <a:effectLst/>
                  <a:latin typeface="Courier" pitchFamily="49" charset="0"/>
                </a:rPr>
                <a:t>0x00000004</a:t>
              </a:r>
              <a:endParaRPr lang="en-US" altLang="en-US" sz="1200">
                <a:solidFill>
                  <a:srgbClr val="000000"/>
                </a:solidFill>
                <a:effectLst/>
                <a:latin typeface="Courier" pitchFamily="49" charset="0"/>
              </a:endParaRPr>
            </a:p>
          </p:txBody>
        </p:sp>
        <p:sp>
          <p:nvSpPr>
            <p:cNvPr id="429064" name="Text Box 8"/>
            <p:cNvSpPr txBox="1">
              <a:spLocks noChangeArrowheads="1"/>
            </p:cNvSpPr>
            <p:nvPr/>
          </p:nvSpPr>
          <p:spPr bwMode="auto">
            <a:xfrm>
              <a:off x="2688" y="1536"/>
              <a:ext cx="78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400">
                  <a:solidFill>
                    <a:srgbClr val="000000"/>
                  </a:solidFill>
                  <a:effectLst/>
                  <a:latin typeface="Courier" pitchFamily="49" charset="0"/>
                </a:rPr>
                <a:t>0x00000008</a:t>
              </a:r>
              <a:endParaRPr lang="en-US" altLang="en-US" sz="1200">
                <a:solidFill>
                  <a:srgbClr val="000000"/>
                </a:solidFill>
                <a:effectLst/>
                <a:latin typeface="Courier" pitchFamily="49" charset="0"/>
              </a:endParaRPr>
            </a:p>
          </p:txBody>
        </p:sp>
        <p:sp>
          <p:nvSpPr>
            <p:cNvPr id="429065" name="Text Box 9"/>
            <p:cNvSpPr txBox="1">
              <a:spLocks noChangeArrowheads="1"/>
            </p:cNvSpPr>
            <p:nvPr/>
          </p:nvSpPr>
          <p:spPr bwMode="auto">
            <a:xfrm>
              <a:off x="2688" y="1680"/>
              <a:ext cx="78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400">
                  <a:solidFill>
                    <a:srgbClr val="000000"/>
                  </a:solidFill>
                  <a:effectLst/>
                  <a:latin typeface="Courier" pitchFamily="49" charset="0"/>
                </a:rPr>
                <a:t>0x0000000C</a:t>
              </a:r>
              <a:endParaRPr lang="en-US" altLang="en-US" sz="1200">
                <a:solidFill>
                  <a:srgbClr val="000000"/>
                </a:solidFill>
                <a:effectLst/>
                <a:latin typeface="Courier" pitchFamily="49" charset="0"/>
              </a:endParaRPr>
            </a:p>
          </p:txBody>
        </p:sp>
        <p:sp>
          <p:nvSpPr>
            <p:cNvPr id="429066" name="Text Box 10"/>
            <p:cNvSpPr txBox="1">
              <a:spLocks noChangeArrowheads="1"/>
            </p:cNvSpPr>
            <p:nvPr/>
          </p:nvSpPr>
          <p:spPr bwMode="auto">
            <a:xfrm>
              <a:off x="2688" y="1824"/>
              <a:ext cx="78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400">
                  <a:solidFill>
                    <a:srgbClr val="000000"/>
                  </a:solidFill>
                  <a:effectLst/>
                  <a:latin typeface="Courier" pitchFamily="49" charset="0"/>
                </a:rPr>
                <a:t>0x00000010</a:t>
              </a:r>
              <a:endParaRPr lang="en-US" altLang="en-US" sz="1200">
                <a:solidFill>
                  <a:srgbClr val="000000"/>
                </a:solidFill>
                <a:effectLst/>
                <a:latin typeface="Courier" pitchFamily="49" charset="0"/>
              </a:endParaRPr>
            </a:p>
          </p:txBody>
        </p:sp>
        <p:sp>
          <p:nvSpPr>
            <p:cNvPr id="429067" name="Text Box 11"/>
            <p:cNvSpPr txBox="1">
              <a:spLocks noChangeArrowheads="1"/>
            </p:cNvSpPr>
            <p:nvPr/>
          </p:nvSpPr>
          <p:spPr bwMode="auto">
            <a:xfrm>
              <a:off x="2688" y="1968"/>
              <a:ext cx="78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400">
                  <a:solidFill>
                    <a:srgbClr val="000000"/>
                  </a:solidFill>
                  <a:effectLst/>
                  <a:latin typeface="Courier" pitchFamily="49" charset="0"/>
                </a:rPr>
                <a:t>0x00000014</a:t>
              </a:r>
              <a:endParaRPr lang="en-US" altLang="en-US" sz="1200">
                <a:solidFill>
                  <a:srgbClr val="000000"/>
                </a:solidFill>
                <a:effectLst/>
                <a:latin typeface="Courier" pitchFamily="49" charset="0"/>
              </a:endParaRPr>
            </a:p>
          </p:txBody>
        </p:sp>
        <p:sp>
          <p:nvSpPr>
            <p:cNvPr id="429068" name="Text Box 12"/>
            <p:cNvSpPr txBox="1">
              <a:spLocks noChangeArrowheads="1"/>
            </p:cNvSpPr>
            <p:nvPr/>
          </p:nvSpPr>
          <p:spPr bwMode="auto">
            <a:xfrm>
              <a:off x="2688" y="2112"/>
              <a:ext cx="78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400">
                  <a:solidFill>
                    <a:srgbClr val="000000"/>
                  </a:solidFill>
                  <a:effectLst/>
                  <a:latin typeface="Courier" pitchFamily="49" charset="0"/>
                </a:rPr>
                <a:t>0x00000018</a:t>
              </a:r>
              <a:endParaRPr lang="en-US" altLang="en-US" sz="1200">
                <a:solidFill>
                  <a:srgbClr val="000000"/>
                </a:solidFill>
                <a:effectLst/>
                <a:latin typeface="Courier" pitchFamily="49" charset="0"/>
              </a:endParaRPr>
            </a:p>
          </p:txBody>
        </p:sp>
        <p:sp>
          <p:nvSpPr>
            <p:cNvPr id="429069" name="Text Box 13"/>
            <p:cNvSpPr txBox="1">
              <a:spLocks noChangeArrowheads="1"/>
            </p:cNvSpPr>
            <p:nvPr/>
          </p:nvSpPr>
          <p:spPr bwMode="auto">
            <a:xfrm>
              <a:off x="2688" y="2256"/>
              <a:ext cx="78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400">
                  <a:solidFill>
                    <a:srgbClr val="000000"/>
                  </a:solidFill>
                  <a:effectLst/>
                  <a:latin typeface="Courier" pitchFamily="49" charset="0"/>
                </a:rPr>
                <a:t>0x0000001C</a:t>
              </a:r>
              <a:endParaRPr lang="en-US" altLang="en-US" sz="1200">
                <a:solidFill>
                  <a:srgbClr val="000000"/>
                </a:solidFill>
                <a:effectLst/>
                <a:latin typeface="Courier" pitchFamily="49" charset="0"/>
              </a:endParaRPr>
            </a:p>
          </p:txBody>
        </p:sp>
        <p:sp>
          <p:nvSpPr>
            <p:cNvPr id="429070" name="Text Box 14"/>
            <p:cNvSpPr txBox="1">
              <a:spLocks noChangeArrowheads="1"/>
            </p:cNvSpPr>
            <p:nvPr/>
          </p:nvSpPr>
          <p:spPr bwMode="auto">
            <a:xfrm>
              <a:off x="2688" y="2832"/>
              <a:ext cx="78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400">
                  <a:solidFill>
                    <a:srgbClr val="000000"/>
                  </a:solidFill>
                  <a:effectLst/>
                  <a:latin typeface="Courier" pitchFamily="49" charset="0"/>
                </a:rPr>
                <a:t>0xfffffff4</a:t>
              </a:r>
              <a:endParaRPr lang="en-US" altLang="en-US" sz="1200">
                <a:solidFill>
                  <a:srgbClr val="000000"/>
                </a:solidFill>
                <a:effectLst/>
                <a:latin typeface="Courier" pitchFamily="49" charset="0"/>
              </a:endParaRPr>
            </a:p>
          </p:txBody>
        </p:sp>
        <p:sp>
          <p:nvSpPr>
            <p:cNvPr id="429071" name="Text Box 15"/>
            <p:cNvSpPr txBox="1">
              <a:spLocks noChangeArrowheads="1"/>
            </p:cNvSpPr>
            <p:nvPr/>
          </p:nvSpPr>
          <p:spPr bwMode="auto">
            <a:xfrm>
              <a:off x="2688" y="2976"/>
              <a:ext cx="78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400">
                  <a:solidFill>
                    <a:srgbClr val="000000"/>
                  </a:solidFill>
                  <a:effectLst/>
                  <a:latin typeface="Courier" pitchFamily="49" charset="0"/>
                </a:rPr>
                <a:t>0xfffffffc</a:t>
              </a:r>
              <a:endParaRPr lang="en-US" altLang="en-US" sz="1200">
                <a:solidFill>
                  <a:srgbClr val="000000"/>
                </a:solidFill>
                <a:effectLst/>
                <a:latin typeface="Courier" pitchFamily="49" charset="0"/>
              </a:endParaRPr>
            </a:p>
          </p:txBody>
        </p:sp>
        <p:sp>
          <p:nvSpPr>
            <p:cNvPr id="429072" name="Text Box 16"/>
            <p:cNvSpPr txBox="1">
              <a:spLocks noChangeArrowheads="1"/>
            </p:cNvSpPr>
            <p:nvPr/>
          </p:nvSpPr>
          <p:spPr bwMode="auto">
            <a:xfrm>
              <a:off x="2688" y="3168"/>
              <a:ext cx="78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400">
                  <a:solidFill>
                    <a:srgbClr val="000000"/>
                  </a:solidFill>
                  <a:effectLst/>
                  <a:latin typeface="Courier" pitchFamily="49" charset="0"/>
                </a:rPr>
                <a:t>0xfffffffc</a:t>
              </a:r>
              <a:endParaRPr lang="en-US" altLang="en-US" sz="1200">
                <a:solidFill>
                  <a:srgbClr val="000000"/>
                </a:solidFill>
                <a:effectLst/>
                <a:latin typeface="Courier" pitchFamily="49" charset="0"/>
              </a:endParaRPr>
            </a:p>
          </p:txBody>
        </p:sp>
        <p:sp>
          <p:nvSpPr>
            <p:cNvPr id="429073" name="Rectangle 17"/>
            <p:cNvSpPr>
              <a:spLocks noChangeArrowheads="1"/>
            </p:cNvSpPr>
            <p:nvPr/>
          </p:nvSpPr>
          <p:spPr bwMode="auto">
            <a:xfrm>
              <a:off x="3504" y="1440"/>
              <a:ext cx="1920"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800">
                <a:solidFill>
                  <a:srgbClr val="000000"/>
                </a:solidFill>
                <a:effectLst/>
              </a:endParaRPr>
            </a:p>
          </p:txBody>
        </p:sp>
        <p:sp>
          <p:nvSpPr>
            <p:cNvPr id="429074" name="Rectangle 18"/>
            <p:cNvSpPr>
              <a:spLocks noChangeArrowheads="1"/>
            </p:cNvSpPr>
            <p:nvPr/>
          </p:nvSpPr>
          <p:spPr bwMode="auto">
            <a:xfrm>
              <a:off x="3504" y="1584"/>
              <a:ext cx="1920"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800">
                <a:solidFill>
                  <a:srgbClr val="000000"/>
                </a:solidFill>
                <a:effectLst/>
              </a:endParaRPr>
            </a:p>
          </p:txBody>
        </p:sp>
        <p:sp>
          <p:nvSpPr>
            <p:cNvPr id="429075" name="Rectangle 19"/>
            <p:cNvSpPr>
              <a:spLocks noChangeArrowheads="1"/>
            </p:cNvSpPr>
            <p:nvPr/>
          </p:nvSpPr>
          <p:spPr bwMode="auto">
            <a:xfrm>
              <a:off x="3504" y="1728"/>
              <a:ext cx="1920"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800">
                <a:solidFill>
                  <a:srgbClr val="000000"/>
                </a:solidFill>
                <a:effectLst/>
              </a:endParaRPr>
            </a:p>
          </p:txBody>
        </p:sp>
        <p:sp>
          <p:nvSpPr>
            <p:cNvPr id="429076" name="Rectangle 20"/>
            <p:cNvSpPr>
              <a:spLocks noChangeArrowheads="1"/>
            </p:cNvSpPr>
            <p:nvPr/>
          </p:nvSpPr>
          <p:spPr bwMode="auto">
            <a:xfrm>
              <a:off x="3504" y="1872"/>
              <a:ext cx="1920"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800">
                <a:solidFill>
                  <a:srgbClr val="000000"/>
                </a:solidFill>
                <a:effectLst/>
              </a:endParaRPr>
            </a:p>
          </p:txBody>
        </p:sp>
        <p:sp>
          <p:nvSpPr>
            <p:cNvPr id="429077" name="Rectangle 21"/>
            <p:cNvSpPr>
              <a:spLocks noChangeArrowheads="1"/>
            </p:cNvSpPr>
            <p:nvPr/>
          </p:nvSpPr>
          <p:spPr bwMode="auto">
            <a:xfrm>
              <a:off x="3504" y="2016"/>
              <a:ext cx="1920"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800">
                <a:solidFill>
                  <a:srgbClr val="000000"/>
                </a:solidFill>
                <a:effectLst/>
              </a:endParaRPr>
            </a:p>
          </p:txBody>
        </p:sp>
        <p:sp>
          <p:nvSpPr>
            <p:cNvPr id="429078" name="Rectangle 22"/>
            <p:cNvSpPr>
              <a:spLocks noChangeArrowheads="1"/>
            </p:cNvSpPr>
            <p:nvPr/>
          </p:nvSpPr>
          <p:spPr bwMode="auto">
            <a:xfrm>
              <a:off x="3504" y="2160"/>
              <a:ext cx="1920"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800">
                <a:solidFill>
                  <a:srgbClr val="000000"/>
                </a:solidFill>
                <a:effectLst/>
              </a:endParaRPr>
            </a:p>
          </p:txBody>
        </p:sp>
        <p:sp>
          <p:nvSpPr>
            <p:cNvPr id="429079" name="Rectangle 23"/>
            <p:cNvSpPr>
              <a:spLocks noChangeArrowheads="1"/>
            </p:cNvSpPr>
            <p:nvPr/>
          </p:nvSpPr>
          <p:spPr bwMode="auto">
            <a:xfrm>
              <a:off x="3504" y="2304"/>
              <a:ext cx="1920"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800">
                <a:solidFill>
                  <a:srgbClr val="000000"/>
                </a:solidFill>
                <a:effectLst/>
              </a:endParaRPr>
            </a:p>
          </p:txBody>
        </p:sp>
        <p:sp>
          <p:nvSpPr>
            <p:cNvPr id="429080" name="Line 24"/>
            <p:cNvSpPr>
              <a:spLocks noChangeShapeType="1"/>
            </p:cNvSpPr>
            <p:nvPr/>
          </p:nvSpPr>
          <p:spPr bwMode="auto">
            <a:xfrm>
              <a:off x="3984" y="1296"/>
              <a:ext cx="0" cy="11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9081" name="Line 25"/>
            <p:cNvSpPr>
              <a:spLocks noChangeShapeType="1"/>
            </p:cNvSpPr>
            <p:nvPr/>
          </p:nvSpPr>
          <p:spPr bwMode="auto">
            <a:xfrm>
              <a:off x="4944" y="1296"/>
              <a:ext cx="0" cy="11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9082" name="Line 26"/>
            <p:cNvSpPr>
              <a:spLocks noChangeShapeType="1"/>
            </p:cNvSpPr>
            <p:nvPr/>
          </p:nvSpPr>
          <p:spPr bwMode="auto">
            <a:xfrm>
              <a:off x="4464" y="1296"/>
              <a:ext cx="0" cy="11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9083" name="Rectangle 27"/>
            <p:cNvSpPr>
              <a:spLocks noChangeArrowheads="1"/>
            </p:cNvSpPr>
            <p:nvPr/>
          </p:nvSpPr>
          <p:spPr bwMode="auto">
            <a:xfrm>
              <a:off x="3504" y="2880"/>
              <a:ext cx="1920"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800">
                <a:solidFill>
                  <a:srgbClr val="000000"/>
                </a:solidFill>
                <a:effectLst/>
              </a:endParaRPr>
            </a:p>
          </p:txBody>
        </p:sp>
        <p:sp>
          <p:nvSpPr>
            <p:cNvPr id="429084" name="Rectangle 28"/>
            <p:cNvSpPr>
              <a:spLocks noChangeArrowheads="1"/>
            </p:cNvSpPr>
            <p:nvPr/>
          </p:nvSpPr>
          <p:spPr bwMode="auto">
            <a:xfrm>
              <a:off x="3504" y="3024"/>
              <a:ext cx="1920"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800">
                <a:solidFill>
                  <a:srgbClr val="000000"/>
                </a:solidFill>
                <a:effectLst/>
              </a:endParaRPr>
            </a:p>
          </p:txBody>
        </p:sp>
        <p:sp>
          <p:nvSpPr>
            <p:cNvPr id="429085" name="Rectangle 29"/>
            <p:cNvSpPr>
              <a:spLocks noChangeArrowheads="1"/>
            </p:cNvSpPr>
            <p:nvPr/>
          </p:nvSpPr>
          <p:spPr bwMode="auto">
            <a:xfrm>
              <a:off x="3504" y="3168"/>
              <a:ext cx="1920"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800">
                <a:solidFill>
                  <a:srgbClr val="000000"/>
                </a:solidFill>
                <a:effectLst/>
              </a:endParaRPr>
            </a:p>
          </p:txBody>
        </p:sp>
        <p:sp>
          <p:nvSpPr>
            <p:cNvPr id="429086" name="Line 30"/>
            <p:cNvSpPr>
              <a:spLocks noChangeShapeType="1"/>
            </p:cNvSpPr>
            <p:nvPr/>
          </p:nvSpPr>
          <p:spPr bwMode="auto">
            <a:xfrm>
              <a:off x="3984" y="2880"/>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9087" name="Line 31"/>
            <p:cNvSpPr>
              <a:spLocks noChangeShapeType="1"/>
            </p:cNvSpPr>
            <p:nvPr/>
          </p:nvSpPr>
          <p:spPr bwMode="auto">
            <a:xfrm>
              <a:off x="4464" y="2880"/>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9088" name="Line 32"/>
            <p:cNvSpPr>
              <a:spLocks noChangeShapeType="1"/>
            </p:cNvSpPr>
            <p:nvPr/>
          </p:nvSpPr>
          <p:spPr bwMode="auto">
            <a:xfrm>
              <a:off x="4944" y="2880"/>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9089" name="Oval 33"/>
            <p:cNvSpPr>
              <a:spLocks noChangeArrowheads="1"/>
            </p:cNvSpPr>
            <p:nvPr/>
          </p:nvSpPr>
          <p:spPr bwMode="auto">
            <a:xfrm>
              <a:off x="4464" y="2544"/>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9090" name="Oval 34"/>
            <p:cNvSpPr>
              <a:spLocks noChangeArrowheads="1"/>
            </p:cNvSpPr>
            <p:nvPr/>
          </p:nvSpPr>
          <p:spPr bwMode="auto">
            <a:xfrm>
              <a:off x="4464" y="2640"/>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9091" name="Oval 35"/>
            <p:cNvSpPr>
              <a:spLocks noChangeArrowheads="1"/>
            </p:cNvSpPr>
            <p:nvPr/>
          </p:nvSpPr>
          <p:spPr bwMode="auto">
            <a:xfrm>
              <a:off x="4464" y="2736"/>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9092" name="Oval 36"/>
            <p:cNvSpPr>
              <a:spLocks noChangeArrowheads="1"/>
            </p:cNvSpPr>
            <p:nvPr/>
          </p:nvSpPr>
          <p:spPr bwMode="auto">
            <a:xfrm>
              <a:off x="3120" y="2544"/>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9093" name="Oval 37"/>
            <p:cNvSpPr>
              <a:spLocks noChangeArrowheads="1"/>
            </p:cNvSpPr>
            <p:nvPr/>
          </p:nvSpPr>
          <p:spPr bwMode="auto">
            <a:xfrm>
              <a:off x="3120" y="2640"/>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9094" name="Oval 38"/>
            <p:cNvSpPr>
              <a:spLocks noChangeArrowheads="1"/>
            </p:cNvSpPr>
            <p:nvPr/>
          </p:nvSpPr>
          <p:spPr bwMode="auto">
            <a:xfrm>
              <a:off x="3120" y="2736"/>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grpSp>
      <p:grpSp>
        <p:nvGrpSpPr>
          <p:cNvPr id="429095" name="Group 39"/>
          <p:cNvGrpSpPr>
            <a:grpSpLocks/>
          </p:cNvGrpSpPr>
          <p:nvPr/>
        </p:nvGrpSpPr>
        <p:grpSpPr bwMode="auto">
          <a:xfrm>
            <a:off x="152400" y="1676400"/>
            <a:ext cx="4114800" cy="4100513"/>
            <a:chOff x="96" y="1056"/>
            <a:chExt cx="2592" cy="2583"/>
          </a:xfrm>
        </p:grpSpPr>
        <p:grpSp>
          <p:nvGrpSpPr>
            <p:cNvPr id="429096" name="Group 40"/>
            <p:cNvGrpSpPr>
              <a:grpSpLocks/>
            </p:cNvGrpSpPr>
            <p:nvPr/>
          </p:nvGrpSpPr>
          <p:grpSpPr bwMode="auto">
            <a:xfrm>
              <a:off x="144" y="2352"/>
              <a:ext cx="2544" cy="624"/>
              <a:chOff x="144" y="2352"/>
              <a:chExt cx="2544" cy="624"/>
            </a:xfrm>
          </p:grpSpPr>
          <p:sp>
            <p:nvSpPr>
              <p:cNvPr id="429097" name="Rectangle 41"/>
              <p:cNvSpPr>
                <a:spLocks noChangeArrowheads="1"/>
              </p:cNvSpPr>
              <p:nvPr/>
            </p:nvSpPr>
            <p:spPr bwMode="auto">
              <a:xfrm>
                <a:off x="144" y="2832"/>
                <a:ext cx="2016" cy="144"/>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effectLst/>
                  </a:rPr>
                  <a:t>PC = 0x0000001C</a:t>
                </a:r>
              </a:p>
            </p:txBody>
          </p:sp>
          <p:sp>
            <p:nvSpPr>
              <p:cNvPr id="429098" name="Line 42"/>
              <p:cNvSpPr>
                <a:spLocks noChangeShapeType="1"/>
              </p:cNvSpPr>
              <p:nvPr/>
            </p:nvSpPr>
            <p:spPr bwMode="auto">
              <a:xfrm>
                <a:off x="2208" y="2928"/>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9099" name="Line 43"/>
              <p:cNvSpPr>
                <a:spLocks noChangeShapeType="1"/>
              </p:cNvSpPr>
              <p:nvPr/>
            </p:nvSpPr>
            <p:spPr bwMode="auto">
              <a:xfrm flipV="1">
                <a:off x="2496" y="2352"/>
                <a:ext cx="0" cy="5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9100" name="Line 44"/>
              <p:cNvSpPr>
                <a:spLocks noChangeShapeType="1"/>
              </p:cNvSpPr>
              <p:nvPr/>
            </p:nvSpPr>
            <p:spPr bwMode="auto">
              <a:xfrm>
                <a:off x="2496" y="2352"/>
                <a:ext cx="19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grpSp>
        <p:sp>
          <p:nvSpPr>
            <p:cNvPr id="429101" name="Text Box 45"/>
            <p:cNvSpPr txBox="1">
              <a:spLocks noChangeArrowheads="1"/>
            </p:cNvSpPr>
            <p:nvPr/>
          </p:nvSpPr>
          <p:spPr bwMode="auto">
            <a:xfrm>
              <a:off x="700" y="3408"/>
              <a:ext cx="7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000000"/>
                  </a:solidFill>
                  <a:effectLst/>
                  <a:latin typeface="Helvetica" pitchFamily="34" charset="0"/>
                </a:rPr>
                <a:t>Registers</a:t>
              </a:r>
            </a:p>
          </p:txBody>
        </p:sp>
        <p:grpSp>
          <p:nvGrpSpPr>
            <p:cNvPr id="429102" name="Group 46"/>
            <p:cNvGrpSpPr>
              <a:grpSpLocks/>
            </p:cNvGrpSpPr>
            <p:nvPr/>
          </p:nvGrpSpPr>
          <p:grpSpPr bwMode="auto">
            <a:xfrm>
              <a:off x="96" y="1056"/>
              <a:ext cx="2164" cy="1459"/>
              <a:chOff x="96" y="1056"/>
              <a:chExt cx="2164" cy="1459"/>
            </a:xfrm>
          </p:grpSpPr>
          <p:sp>
            <p:nvSpPr>
              <p:cNvPr id="429103" name="Text Box 47"/>
              <p:cNvSpPr txBox="1">
                <a:spLocks noChangeArrowheads="1"/>
              </p:cNvSpPr>
              <p:nvPr/>
            </p:nvSpPr>
            <p:spPr bwMode="auto">
              <a:xfrm>
                <a:off x="96" y="2284"/>
                <a:ext cx="21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000000"/>
                    </a:solidFill>
                    <a:effectLst/>
                    <a:latin typeface="Helvetica" pitchFamily="34" charset="0"/>
                  </a:rPr>
                  <a:t>32 General Purpose Registers</a:t>
                </a:r>
              </a:p>
            </p:txBody>
          </p:sp>
          <p:sp>
            <p:nvSpPr>
              <p:cNvPr id="429104" name="Rectangle 48"/>
              <p:cNvSpPr>
                <a:spLocks noChangeArrowheads="1"/>
              </p:cNvSpPr>
              <p:nvPr/>
            </p:nvSpPr>
            <p:spPr bwMode="auto">
              <a:xfrm>
                <a:off x="144" y="1248"/>
                <a:ext cx="2016"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effectLst/>
                  </a:rPr>
                  <a:t>R0</a:t>
                </a:r>
              </a:p>
            </p:txBody>
          </p:sp>
          <p:sp>
            <p:nvSpPr>
              <p:cNvPr id="429105" name="Rectangle 49"/>
              <p:cNvSpPr>
                <a:spLocks noChangeArrowheads="1"/>
              </p:cNvSpPr>
              <p:nvPr/>
            </p:nvSpPr>
            <p:spPr bwMode="auto">
              <a:xfrm>
                <a:off x="144" y="1392"/>
                <a:ext cx="2016"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effectLst/>
                  </a:rPr>
                  <a:t>R1</a:t>
                </a:r>
              </a:p>
            </p:txBody>
          </p:sp>
          <p:sp>
            <p:nvSpPr>
              <p:cNvPr id="429106" name="Rectangle 50"/>
              <p:cNvSpPr>
                <a:spLocks noChangeArrowheads="1"/>
              </p:cNvSpPr>
              <p:nvPr/>
            </p:nvSpPr>
            <p:spPr bwMode="auto">
              <a:xfrm>
                <a:off x="144" y="1536"/>
                <a:ext cx="2016"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effectLst/>
                  </a:rPr>
                  <a:t>R2</a:t>
                </a:r>
              </a:p>
            </p:txBody>
          </p:sp>
          <p:sp>
            <p:nvSpPr>
              <p:cNvPr id="429107" name="Rectangle 51"/>
              <p:cNvSpPr>
                <a:spLocks noChangeArrowheads="1"/>
              </p:cNvSpPr>
              <p:nvPr/>
            </p:nvSpPr>
            <p:spPr bwMode="auto">
              <a:xfrm>
                <a:off x="144" y="2016"/>
                <a:ext cx="2016"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effectLst/>
                  </a:rPr>
                  <a:t>R30</a:t>
                </a:r>
              </a:p>
            </p:txBody>
          </p:sp>
          <p:sp>
            <p:nvSpPr>
              <p:cNvPr id="429108" name="Rectangle 52"/>
              <p:cNvSpPr>
                <a:spLocks noChangeArrowheads="1"/>
              </p:cNvSpPr>
              <p:nvPr/>
            </p:nvSpPr>
            <p:spPr bwMode="auto">
              <a:xfrm>
                <a:off x="144" y="2160"/>
                <a:ext cx="2016"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effectLst/>
                  </a:rPr>
                  <a:t>R31</a:t>
                </a:r>
              </a:p>
            </p:txBody>
          </p:sp>
          <p:sp>
            <p:nvSpPr>
              <p:cNvPr id="429109" name="Oval 53"/>
              <p:cNvSpPr>
                <a:spLocks noChangeArrowheads="1"/>
              </p:cNvSpPr>
              <p:nvPr/>
            </p:nvSpPr>
            <p:spPr bwMode="auto">
              <a:xfrm>
                <a:off x="1104" y="1728"/>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9110" name="Oval 54"/>
              <p:cNvSpPr>
                <a:spLocks noChangeArrowheads="1"/>
              </p:cNvSpPr>
              <p:nvPr/>
            </p:nvSpPr>
            <p:spPr bwMode="auto">
              <a:xfrm>
                <a:off x="1104" y="1824"/>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9111" name="Oval 55"/>
              <p:cNvSpPr>
                <a:spLocks noChangeArrowheads="1"/>
              </p:cNvSpPr>
              <p:nvPr/>
            </p:nvSpPr>
            <p:spPr bwMode="auto">
              <a:xfrm>
                <a:off x="1104" y="1920"/>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9112" name="Line 56"/>
              <p:cNvSpPr>
                <a:spLocks noChangeShapeType="1"/>
              </p:cNvSpPr>
              <p:nvPr/>
            </p:nvSpPr>
            <p:spPr bwMode="auto">
              <a:xfrm>
                <a:off x="1392" y="1152"/>
                <a:ext cx="76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9113" name="Line 57"/>
              <p:cNvSpPr>
                <a:spLocks noChangeShapeType="1"/>
              </p:cNvSpPr>
              <p:nvPr/>
            </p:nvSpPr>
            <p:spPr bwMode="auto">
              <a:xfrm>
                <a:off x="144" y="1152"/>
                <a:ext cx="816"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29114" name="Text Box 58"/>
              <p:cNvSpPr txBox="1">
                <a:spLocks noChangeArrowheads="1"/>
              </p:cNvSpPr>
              <p:nvPr/>
            </p:nvSpPr>
            <p:spPr bwMode="auto">
              <a:xfrm>
                <a:off x="962" y="1056"/>
                <a:ext cx="430" cy="19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400">
                    <a:solidFill>
                      <a:srgbClr val="000000"/>
                    </a:solidFill>
                    <a:effectLst/>
                  </a:rPr>
                  <a:t>32 bits</a:t>
                </a:r>
              </a:p>
            </p:txBody>
          </p:sp>
          <p:sp>
            <p:nvSpPr>
              <p:cNvPr id="429115" name="Text Box 59"/>
              <p:cNvSpPr txBox="1">
                <a:spLocks noChangeArrowheads="1"/>
              </p:cNvSpPr>
              <p:nvPr/>
            </p:nvSpPr>
            <p:spPr bwMode="auto">
              <a:xfrm>
                <a:off x="1238" y="1229"/>
                <a:ext cx="116" cy="32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sz="2800" b="0">
                  <a:solidFill>
                    <a:srgbClr val="000000"/>
                  </a:solidFill>
                  <a:effectLst/>
                </a:endParaRPr>
              </a:p>
            </p:txBody>
          </p:sp>
        </p:grpSp>
      </p:grpSp>
      <p:sp>
        <p:nvSpPr>
          <p:cNvPr id="429116" name="Rectangle 60"/>
          <p:cNvSpPr>
            <a:spLocks noChangeArrowheads="1"/>
          </p:cNvSpPr>
          <p:nvPr/>
        </p:nvSpPr>
        <p:spPr bwMode="auto">
          <a:xfrm>
            <a:off x="3886200" y="1143000"/>
            <a:ext cx="4162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eaLnBrk="1" hangingPunct="1">
              <a:spcBef>
                <a:spcPct val="20000"/>
              </a:spcBef>
              <a:buFontTx/>
              <a:buChar char="–"/>
            </a:pPr>
            <a:r>
              <a:rPr lang="en-US" altLang="en-US" sz="2000" b="0">
                <a:solidFill>
                  <a:srgbClr val="000000"/>
                </a:solidFill>
                <a:effectLst/>
              </a:rPr>
              <a:t>2</a:t>
            </a:r>
            <a:r>
              <a:rPr lang="en-US" altLang="en-US" sz="2000" b="0" baseline="30000">
                <a:solidFill>
                  <a:srgbClr val="000000"/>
                </a:solidFill>
                <a:effectLst/>
              </a:rPr>
              <a:t>32</a:t>
            </a:r>
            <a:r>
              <a:rPr lang="en-US" altLang="en-US" sz="2000" b="0">
                <a:solidFill>
                  <a:srgbClr val="000000"/>
                </a:solidFill>
                <a:effectLst/>
              </a:rPr>
              <a:t> </a:t>
            </a:r>
            <a:r>
              <a:rPr lang="en-US" altLang="en-US" sz="2000" b="0" u="sng">
                <a:solidFill>
                  <a:srgbClr val="990000"/>
                </a:solidFill>
                <a:effectLst/>
              </a:rPr>
              <a:t>bytes</a:t>
            </a:r>
            <a:r>
              <a:rPr lang="en-US" altLang="en-US" sz="2000" b="0">
                <a:solidFill>
                  <a:srgbClr val="000000"/>
                </a:solidFill>
                <a:effectLst/>
              </a:rPr>
              <a:t> with addresses 0, 1, 2, …, 2</a:t>
            </a:r>
            <a:r>
              <a:rPr lang="en-US" altLang="en-US" sz="2000" b="0" baseline="30000">
                <a:solidFill>
                  <a:srgbClr val="000000"/>
                </a:solidFill>
                <a:effectLst/>
              </a:rPr>
              <a:t>32</a:t>
            </a:r>
            <a:r>
              <a:rPr lang="en-US" altLang="en-US" sz="2000" b="0">
                <a:solidFill>
                  <a:srgbClr val="000000"/>
                </a:solidFill>
                <a:effectLst/>
              </a:rPr>
              <a:t>-1</a:t>
            </a:r>
          </a:p>
        </p:txBody>
      </p:sp>
    </p:spTree>
    <p:extLst>
      <p:ext uri="{BB962C8B-B14F-4D97-AF65-F5344CB8AC3E}">
        <p14:creationId xmlns:p14="http://schemas.microsoft.com/office/powerpoint/2010/main" val="8257361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429059"/>
                                        </p:tgtEl>
                                        <p:attrNameLst>
                                          <p:attrName>style.visibility</p:attrName>
                                        </p:attrNameLst>
                                      </p:cBhvr>
                                      <p:to>
                                        <p:strVal val="visible"/>
                                      </p:to>
                                    </p:set>
                                    <p:anim calcmode="lin" valueType="num">
                                      <p:cBhvr additive="base">
                                        <p:cTn id="7" dur="500" fill="hold"/>
                                        <p:tgtEl>
                                          <p:spTgt spid="429059"/>
                                        </p:tgtEl>
                                        <p:attrNameLst>
                                          <p:attrName>ppt_x</p:attrName>
                                        </p:attrNameLst>
                                      </p:cBhvr>
                                      <p:tavLst>
                                        <p:tav tm="0">
                                          <p:val>
                                            <p:strVal val="0-#ppt_w/2"/>
                                          </p:val>
                                        </p:tav>
                                        <p:tav tm="100000">
                                          <p:val>
                                            <p:strVal val="#ppt_x"/>
                                          </p:val>
                                        </p:tav>
                                      </p:tavLst>
                                    </p:anim>
                                    <p:anim calcmode="lin" valueType="num">
                                      <p:cBhvr additive="base">
                                        <p:cTn id="8" dur="500" fill="hold"/>
                                        <p:tgtEl>
                                          <p:spTgt spid="4290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nodeType="clickEffect">
                                  <p:stCondLst>
                                    <p:cond delay="0"/>
                                  </p:stCondLst>
                                  <p:childTnLst>
                                    <p:set>
                                      <p:cBhvr>
                                        <p:cTn id="12" dur="1" fill="hold">
                                          <p:stCondLst>
                                            <p:cond delay="0"/>
                                          </p:stCondLst>
                                        </p:cTn>
                                        <p:tgtEl>
                                          <p:spTgt spid="429095"/>
                                        </p:tgtEl>
                                        <p:attrNameLst>
                                          <p:attrName>style.visibility</p:attrName>
                                        </p:attrNameLst>
                                      </p:cBhvr>
                                      <p:to>
                                        <p:strVal val="visible"/>
                                      </p:to>
                                    </p:set>
                                    <p:anim calcmode="lin" valueType="num">
                                      <p:cBhvr>
                                        <p:cTn id="13" dur="500" fill="hold"/>
                                        <p:tgtEl>
                                          <p:spTgt spid="429095"/>
                                        </p:tgtEl>
                                        <p:attrNameLst>
                                          <p:attrName>ppt_w</p:attrName>
                                        </p:attrNameLst>
                                      </p:cBhvr>
                                      <p:tavLst>
                                        <p:tav tm="0">
                                          <p:val>
                                            <p:strVal val="2/3*#ppt_w"/>
                                          </p:val>
                                        </p:tav>
                                        <p:tav tm="100000">
                                          <p:val>
                                            <p:strVal val="#ppt_w"/>
                                          </p:val>
                                        </p:tav>
                                      </p:tavLst>
                                    </p:anim>
                                    <p:anim calcmode="lin" valueType="num">
                                      <p:cBhvr>
                                        <p:cTn id="14" dur="500" fill="hold"/>
                                        <p:tgtEl>
                                          <p:spTgt spid="429095"/>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73C8F77-AE05-4E83-9525-DA3793D89CE0}" type="slidenum">
              <a:rPr lang="en-US">
                <a:solidFill>
                  <a:srgbClr val="000000"/>
                </a:solidFill>
              </a:rPr>
              <a:pPr/>
              <a:t>29</a:t>
            </a:fld>
            <a:endParaRPr lang="en-US">
              <a:solidFill>
                <a:srgbClr val="000000"/>
              </a:solidFill>
            </a:endParaRPr>
          </a:p>
        </p:txBody>
      </p:sp>
      <p:sp>
        <p:nvSpPr>
          <p:cNvPr id="430082" name="Rectangle 2"/>
          <p:cNvSpPr>
            <a:spLocks noGrp="1" noChangeArrowheads="1"/>
          </p:cNvSpPr>
          <p:nvPr>
            <p:ph type="title"/>
          </p:nvPr>
        </p:nvSpPr>
        <p:spPr>
          <a:xfrm>
            <a:off x="685800" y="304800"/>
            <a:ext cx="7772400" cy="609600"/>
          </a:xfrm>
        </p:spPr>
        <p:txBody>
          <a:bodyPr>
            <a:normAutofit fontScale="90000"/>
          </a:bodyPr>
          <a:lstStyle/>
          <a:p>
            <a:r>
              <a:rPr lang="en-US" altLang="en-US" sz="3600" b="1">
                <a:solidFill>
                  <a:srgbClr val="FF0000"/>
                </a:solidFill>
              </a:rPr>
              <a:t>MIPS Registers and Usage</a:t>
            </a:r>
          </a:p>
        </p:txBody>
      </p:sp>
      <p:pic>
        <p:nvPicPr>
          <p:cNvPr id="4300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8064500" cy="34798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084" name="Rectangle 4"/>
          <p:cNvSpPr>
            <a:spLocks noChangeArrowheads="1"/>
          </p:cNvSpPr>
          <p:nvPr/>
        </p:nvSpPr>
        <p:spPr bwMode="auto">
          <a:xfrm>
            <a:off x="1565275" y="5638800"/>
            <a:ext cx="5846763"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90000"/>
              </a:lnSpc>
              <a:spcBef>
                <a:spcPct val="20000"/>
              </a:spcBef>
              <a:buSzPct val="90000"/>
            </a:pPr>
            <a:r>
              <a:rPr lang="en-US" sz="1800" b="0">
                <a:solidFill>
                  <a:srgbClr val="CC0000"/>
                </a:solidFill>
                <a:effectLst/>
                <a:latin typeface="Comic Sans MS" pitchFamily="66" charset="0"/>
              </a:rPr>
              <a:t>Each register can be referred to by number or name.</a:t>
            </a:r>
          </a:p>
        </p:txBody>
      </p:sp>
    </p:spTree>
    <p:extLst>
      <p:ext uri="{BB962C8B-B14F-4D97-AF65-F5344CB8AC3E}">
        <p14:creationId xmlns:p14="http://schemas.microsoft.com/office/powerpoint/2010/main" val="2674374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EBF146F-47DC-4B01-8AD5-34A548D73961}" type="slidenum">
              <a:rPr lang="en-US">
                <a:solidFill>
                  <a:srgbClr val="000000"/>
                </a:solidFill>
              </a:rPr>
              <a:pPr/>
              <a:t>3</a:t>
            </a:fld>
            <a:endParaRPr lang="en-US">
              <a:solidFill>
                <a:srgbClr val="000000"/>
              </a:solidFill>
            </a:endParaRPr>
          </a:p>
        </p:txBody>
      </p:sp>
      <p:sp>
        <p:nvSpPr>
          <p:cNvPr id="2139138" name="Rectangle 2"/>
          <p:cNvSpPr>
            <a:spLocks noGrp="1" noChangeArrowheads="1"/>
          </p:cNvSpPr>
          <p:nvPr>
            <p:ph type="title"/>
          </p:nvPr>
        </p:nvSpPr>
        <p:spPr>
          <a:xfrm>
            <a:off x="457200" y="0"/>
            <a:ext cx="8229600" cy="914400"/>
          </a:xfrm>
          <a:noFill/>
          <a:ln/>
        </p:spPr>
        <p:txBody>
          <a:bodyPr lIns="90488" tIns="44450" rIns="90488" bIns="44450"/>
          <a:lstStyle/>
          <a:p>
            <a:r>
              <a:rPr lang="en-US" b="1" dirty="0">
                <a:solidFill>
                  <a:srgbClr val="0070C0"/>
                </a:solidFill>
              </a:rPr>
              <a:t>IA - 32</a:t>
            </a:r>
          </a:p>
        </p:txBody>
      </p:sp>
      <p:sp>
        <p:nvSpPr>
          <p:cNvPr id="2139139" name="Rectangle 3"/>
          <p:cNvSpPr>
            <a:spLocks noGrp="1" noChangeArrowheads="1"/>
          </p:cNvSpPr>
          <p:nvPr>
            <p:ph type="body" idx="1"/>
          </p:nvPr>
        </p:nvSpPr>
        <p:spPr>
          <a:xfrm>
            <a:off x="228600" y="990600"/>
            <a:ext cx="8077200" cy="5029200"/>
          </a:xfrm>
          <a:noFill/>
          <a:ln/>
        </p:spPr>
        <p:txBody>
          <a:bodyPr lIns="90488" tIns="44450" rIns="90488" bIns="44450">
            <a:normAutofit lnSpcReduction="10000"/>
          </a:bodyPr>
          <a:lstStyle/>
          <a:p>
            <a:r>
              <a:rPr lang="en-US" sz="1800" dirty="0"/>
              <a:t>1978:  The Intel 8086 is announced (16 bit architecture)</a:t>
            </a:r>
          </a:p>
          <a:p>
            <a:r>
              <a:rPr lang="en-US" sz="1800" dirty="0"/>
              <a:t>1980:  The 8087 floating point coprocessor is added</a:t>
            </a:r>
          </a:p>
          <a:p>
            <a:r>
              <a:rPr lang="en-US" sz="1800" dirty="0"/>
              <a:t>1982:  The 80286 increases address space to 24 bits, +instructions</a:t>
            </a:r>
          </a:p>
          <a:p>
            <a:r>
              <a:rPr lang="en-US" sz="1800" dirty="0"/>
              <a:t>1985:  The 80386 extends to 32 bits, new addressing modes</a:t>
            </a:r>
          </a:p>
          <a:p>
            <a:r>
              <a:rPr lang="en-US" sz="1800" dirty="0"/>
              <a:t>1989-1995:  The 80486, Pentium, Pentium Pro add a few  instructions</a:t>
            </a:r>
            <a:br>
              <a:rPr lang="en-US" sz="1800" dirty="0"/>
            </a:br>
            <a:r>
              <a:rPr lang="en-US" sz="1800" dirty="0"/>
              <a:t>	(mostly designed for higher performance)</a:t>
            </a:r>
          </a:p>
          <a:p>
            <a:r>
              <a:rPr lang="en-US" sz="1800" dirty="0"/>
              <a:t>1997:  57 new “MMX” instructions are added, Pentium II</a:t>
            </a:r>
          </a:p>
          <a:p>
            <a:r>
              <a:rPr lang="en-US" sz="1800" dirty="0"/>
              <a:t>1999:  </a:t>
            </a:r>
            <a:r>
              <a:rPr lang="en-US" sz="1800" dirty="0" smtClean="0"/>
              <a:t>Pentium </a:t>
            </a:r>
            <a:r>
              <a:rPr lang="en-US" sz="1800" dirty="0"/>
              <a:t>III added another 70 instructions (SSE)</a:t>
            </a:r>
          </a:p>
          <a:p>
            <a:r>
              <a:rPr lang="en-US" sz="1800" dirty="0"/>
              <a:t>2001:  Another 144 instructions (SSE2)</a:t>
            </a:r>
          </a:p>
          <a:p>
            <a:r>
              <a:rPr lang="en-US" sz="1800" dirty="0"/>
              <a:t>2003:  AMD extends the architecture to </a:t>
            </a:r>
            <a:r>
              <a:rPr lang="en-US" sz="1800" dirty="0" smtClean="0"/>
              <a:t>expand </a:t>
            </a:r>
            <a:r>
              <a:rPr lang="en-US" sz="1800" dirty="0"/>
              <a:t>address space to 64 bits,</a:t>
            </a:r>
            <a:br>
              <a:rPr lang="en-US" sz="1800" dirty="0"/>
            </a:br>
            <a:r>
              <a:rPr lang="en-US" sz="1800" dirty="0"/>
              <a:t>	widens all registers to 64 bits and other changes (AMD64)</a:t>
            </a:r>
          </a:p>
          <a:p>
            <a:r>
              <a:rPr lang="en-US" sz="1800" dirty="0"/>
              <a:t>2004:  Intel capitulates and embraces AMD64 (calls it EM64T) and adds</a:t>
            </a:r>
            <a:br>
              <a:rPr lang="en-US" sz="1800" dirty="0"/>
            </a:br>
            <a:r>
              <a:rPr lang="en-US" sz="1800" dirty="0"/>
              <a:t>	more media extensions</a:t>
            </a:r>
          </a:p>
          <a:p>
            <a:r>
              <a:rPr lang="en-US" sz="1800" dirty="0"/>
              <a:t>“This history illustrates the impact of the `</a:t>
            </a:r>
            <a:r>
              <a:rPr lang="en-US" sz="1800" dirty="0" smtClean="0"/>
              <a:t>golden handcuffs’ </a:t>
            </a:r>
            <a:r>
              <a:rPr lang="en-US" sz="1800" dirty="0"/>
              <a:t>of </a:t>
            </a:r>
            <a:r>
              <a:rPr lang="en-US" sz="1800" dirty="0" smtClean="0"/>
              <a:t>compatibility”:</a:t>
            </a:r>
            <a:endParaRPr lang="en-US" sz="1800" dirty="0"/>
          </a:p>
          <a:p>
            <a:pPr>
              <a:buFontTx/>
              <a:buNone/>
            </a:pPr>
            <a:r>
              <a:rPr lang="en-US" sz="1800" dirty="0"/>
              <a:t>	“adding new features as someone might add clothing to a packed bag”</a:t>
            </a:r>
            <a:br>
              <a:rPr lang="en-US" sz="1800" dirty="0"/>
            </a:br>
            <a:r>
              <a:rPr lang="en-US" sz="1800" dirty="0"/>
              <a:t>“an architecture that is difficult to explain and impossible to love” </a:t>
            </a:r>
          </a:p>
        </p:txBody>
      </p:sp>
    </p:spTree>
    <p:extLst>
      <p:ext uri="{BB962C8B-B14F-4D97-AF65-F5344CB8AC3E}">
        <p14:creationId xmlns:p14="http://schemas.microsoft.com/office/powerpoint/2010/main" val="103986509"/>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lide Number Placeholder 5"/>
          <p:cNvSpPr>
            <a:spLocks noGrp="1"/>
          </p:cNvSpPr>
          <p:nvPr>
            <p:ph type="sldNum" sz="quarter" idx="12"/>
          </p:nvPr>
        </p:nvSpPr>
        <p:spPr/>
        <p:txBody>
          <a:bodyPr/>
          <a:lstStyle/>
          <a:p>
            <a:fld id="{7E9B6E7A-4F63-4A9C-9258-622DFDE3E2BE}" type="slidenum">
              <a:rPr lang="en-US">
                <a:solidFill>
                  <a:srgbClr val="000000"/>
                </a:solidFill>
              </a:rPr>
              <a:pPr/>
              <a:t>30</a:t>
            </a:fld>
            <a:endParaRPr lang="en-US">
              <a:solidFill>
                <a:srgbClr val="000000"/>
              </a:solidFill>
            </a:endParaRPr>
          </a:p>
        </p:txBody>
      </p:sp>
      <p:grpSp>
        <p:nvGrpSpPr>
          <p:cNvPr id="253954" name="Group 2"/>
          <p:cNvGrpSpPr>
            <a:grpSpLocks/>
          </p:cNvGrpSpPr>
          <p:nvPr/>
        </p:nvGrpSpPr>
        <p:grpSpPr bwMode="auto">
          <a:xfrm>
            <a:off x="1219200" y="4724400"/>
            <a:ext cx="7086600" cy="381000"/>
            <a:chOff x="768" y="2496"/>
            <a:chExt cx="4464" cy="240"/>
          </a:xfrm>
        </p:grpSpPr>
        <p:sp>
          <p:nvSpPr>
            <p:cNvPr id="253955" name="Rectangle 3"/>
            <p:cNvSpPr>
              <a:spLocks noChangeArrowheads="1"/>
            </p:cNvSpPr>
            <p:nvPr/>
          </p:nvSpPr>
          <p:spPr bwMode="auto">
            <a:xfrm>
              <a:off x="768" y="2496"/>
              <a:ext cx="4464" cy="240"/>
            </a:xfrm>
            <a:prstGeom prst="rect">
              <a:avLst/>
            </a:prstGeom>
            <a:solidFill>
              <a:schemeClr val="tx1"/>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253956" name="Line 4"/>
            <p:cNvSpPr>
              <a:spLocks noChangeShapeType="1"/>
            </p:cNvSpPr>
            <p:nvPr/>
          </p:nvSpPr>
          <p:spPr bwMode="auto">
            <a:xfrm>
              <a:off x="1632" y="2496"/>
              <a:ext cx="0" cy="237"/>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endParaRPr lang="en-US" b="0">
                <a:solidFill>
                  <a:srgbClr val="000000"/>
                </a:solidFill>
                <a:effectLst/>
              </a:endParaRPr>
            </a:p>
          </p:txBody>
        </p:sp>
        <p:sp>
          <p:nvSpPr>
            <p:cNvPr id="253957" name="Line 5"/>
            <p:cNvSpPr>
              <a:spLocks noChangeShapeType="1"/>
            </p:cNvSpPr>
            <p:nvPr/>
          </p:nvSpPr>
          <p:spPr bwMode="auto">
            <a:xfrm>
              <a:off x="2304" y="2496"/>
              <a:ext cx="0" cy="237"/>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endParaRPr lang="en-US" b="0">
                <a:solidFill>
                  <a:srgbClr val="000000"/>
                </a:solidFill>
                <a:effectLst/>
              </a:endParaRPr>
            </a:p>
          </p:txBody>
        </p:sp>
        <p:sp>
          <p:nvSpPr>
            <p:cNvPr id="253958" name="Line 6"/>
            <p:cNvSpPr>
              <a:spLocks noChangeShapeType="1"/>
            </p:cNvSpPr>
            <p:nvPr/>
          </p:nvSpPr>
          <p:spPr bwMode="auto">
            <a:xfrm>
              <a:off x="3024" y="2496"/>
              <a:ext cx="0" cy="237"/>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endParaRPr lang="en-US" b="0">
                <a:solidFill>
                  <a:srgbClr val="000000"/>
                </a:solidFill>
                <a:effectLst/>
              </a:endParaRPr>
            </a:p>
          </p:txBody>
        </p:sp>
        <p:sp>
          <p:nvSpPr>
            <p:cNvPr id="253959" name="Line 7"/>
            <p:cNvSpPr>
              <a:spLocks noChangeShapeType="1"/>
            </p:cNvSpPr>
            <p:nvPr/>
          </p:nvSpPr>
          <p:spPr bwMode="auto">
            <a:xfrm>
              <a:off x="3696" y="2496"/>
              <a:ext cx="0" cy="237"/>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endParaRPr lang="en-US" b="0">
                <a:solidFill>
                  <a:srgbClr val="000000"/>
                </a:solidFill>
                <a:effectLst/>
              </a:endParaRPr>
            </a:p>
          </p:txBody>
        </p:sp>
        <p:sp>
          <p:nvSpPr>
            <p:cNvPr id="253960" name="Line 8"/>
            <p:cNvSpPr>
              <a:spLocks noChangeShapeType="1"/>
            </p:cNvSpPr>
            <p:nvPr/>
          </p:nvSpPr>
          <p:spPr bwMode="auto">
            <a:xfrm>
              <a:off x="4416" y="2496"/>
              <a:ext cx="0" cy="237"/>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endParaRPr lang="en-US" b="0">
                <a:solidFill>
                  <a:srgbClr val="000000"/>
                </a:solidFill>
                <a:effectLst/>
              </a:endParaRPr>
            </a:p>
          </p:txBody>
        </p:sp>
      </p:grpSp>
      <p:grpSp>
        <p:nvGrpSpPr>
          <p:cNvPr id="253961" name="Group 9"/>
          <p:cNvGrpSpPr>
            <a:grpSpLocks/>
          </p:cNvGrpSpPr>
          <p:nvPr/>
        </p:nvGrpSpPr>
        <p:grpSpPr bwMode="auto">
          <a:xfrm>
            <a:off x="1219200" y="3962400"/>
            <a:ext cx="7086600" cy="381000"/>
            <a:chOff x="768" y="2496"/>
            <a:chExt cx="4464" cy="240"/>
          </a:xfrm>
        </p:grpSpPr>
        <p:sp>
          <p:nvSpPr>
            <p:cNvPr id="253962" name="Rectangle 10"/>
            <p:cNvSpPr>
              <a:spLocks noChangeArrowheads="1"/>
            </p:cNvSpPr>
            <p:nvPr/>
          </p:nvSpPr>
          <p:spPr bwMode="auto">
            <a:xfrm>
              <a:off x="768" y="2496"/>
              <a:ext cx="4464" cy="240"/>
            </a:xfrm>
            <a:prstGeom prst="rect">
              <a:avLst/>
            </a:prstGeom>
            <a:solidFill>
              <a:schemeClr val="tx1"/>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253963" name="Line 11"/>
            <p:cNvSpPr>
              <a:spLocks noChangeShapeType="1"/>
            </p:cNvSpPr>
            <p:nvPr/>
          </p:nvSpPr>
          <p:spPr bwMode="auto">
            <a:xfrm>
              <a:off x="1632" y="2496"/>
              <a:ext cx="0" cy="237"/>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endParaRPr lang="en-US" b="0">
                <a:solidFill>
                  <a:srgbClr val="000000"/>
                </a:solidFill>
                <a:effectLst/>
              </a:endParaRPr>
            </a:p>
          </p:txBody>
        </p:sp>
        <p:sp>
          <p:nvSpPr>
            <p:cNvPr id="253964" name="Line 12"/>
            <p:cNvSpPr>
              <a:spLocks noChangeShapeType="1"/>
            </p:cNvSpPr>
            <p:nvPr/>
          </p:nvSpPr>
          <p:spPr bwMode="auto">
            <a:xfrm>
              <a:off x="2304" y="2496"/>
              <a:ext cx="0" cy="237"/>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endParaRPr lang="en-US" b="0">
                <a:solidFill>
                  <a:srgbClr val="000000"/>
                </a:solidFill>
                <a:effectLst/>
              </a:endParaRPr>
            </a:p>
          </p:txBody>
        </p:sp>
        <p:sp>
          <p:nvSpPr>
            <p:cNvPr id="253965" name="Line 13"/>
            <p:cNvSpPr>
              <a:spLocks noChangeShapeType="1"/>
            </p:cNvSpPr>
            <p:nvPr/>
          </p:nvSpPr>
          <p:spPr bwMode="auto">
            <a:xfrm>
              <a:off x="3024" y="2496"/>
              <a:ext cx="0" cy="237"/>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endParaRPr lang="en-US" b="0">
                <a:solidFill>
                  <a:srgbClr val="000000"/>
                </a:solidFill>
                <a:effectLst/>
              </a:endParaRPr>
            </a:p>
          </p:txBody>
        </p:sp>
        <p:sp>
          <p:nvSpPr>
            <p:cNvPr id="253966" name="Line 14"/>
            <p:cNvSpPr>
              <a:spLocks noChangeShapeType="1"/>
            </p:cNvSpPr>
            <p:nvPr/>
          </p:nvSpPr>
          <p:spPr bwMode="auto">
            <a:xfrm>
              <a:off x="3696" y="2496"/>
              <a:ext cx="0" cy="237"/>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endParaRPr lang="en-US" b="0">
                <a:solidFill>
                  <a:srgbClr val="000000"/>
                </a:solidFill>
                <a:effectLst/>
              </a:endParaRPr>
            </a:p>
          </p:txBody>
        </p:sp>
        <p:sp>
          <p:nvSpPr>
            <p:cNvPr id="253967" name="Line 15"/>
            <p:cNvSpPr>
              <a:spLocks noChangeShapeType="1"/>
            </p:cNvSpPr>
            <p:nvPr/>
          </p:nvSpPr>
          <p:spPr bwMode="auto">
            <a:xfrm>
              <a:off x="4416" y="2496"/>
              <a:ext cx="0" cy="237"/>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endParaRPr lang="en-US" b="0">
                <a:solidFill>
                  <a:srgbClr val="000000"/>
                </a:solidFill>
                <a:effectLst/>
              </a:endParaRPr>
            </a:p>
          </p:txBody>
        </p:sp>
      </p:grpSp>
      <p:sp>
        <p:nvSpPr>
          <p:cNvPr id="253968" name="Rectangle 16"/>
          <p:cNvSpPr>
            <a:spLocks noGrp="1" noChangeArrowheads="1"/>
          </p:cNvSpPr>
          <p:nvPr>
            <p:ph type="body" idx="1"/>
          </p:nvPr>
        </p:nvSpPr>
        <p:spPr>
          <a:xfrm>
            <a:off x="381000" y="1143000"/>
            <a:ext cx="8229600" cy="4267200"/>
          </a:xfrm>
          <a:solidFill>
            <a:schemeClr val="bg1"/>
          </a:solidFill>
          <a:ln/>
        </p:spPr>
        <p:txBody>
          <a:bodyPr lIns="90488" tIns="44450" rIns="90488" bIns="44450"/>
          <a:lstStyle/>
          <a:p>
            <a:pPr eaLnBrk="0" hangingPunct="0"/>
            <a:r>
              <a:rPr lang="en-US" sz="2400"/>
              <a:t>Instructions, like registers and words of data, are also 32 bits long</a:t>
            </a:r>
          </a:p>
          <a:p>
            <a:pPr lvl="1" eaLnBrk="0" hangingPunct="0"/>
            <a:r>
              <a:rPr lang="en-US" sz="2400"/>
              <a:t>Example:   </a:t>
            </a:r>
            <a:r>
              <a:rPr lang="en-US" sz="2400" b="1">
                <a:solidFill>
                  <a:schemeClr val="accent2"/>
                </a:solidFill>
                <a:latin typeface="Courier New" pitchFamily="49" charset="0"/>
              </a:rPr>
              <a:t>add $t1, $s1, $s2</a:t>
            </a:r>
          </a:p>
          <a:p>
            <a:pPr lvl="1" eaLnBrk="0" hangingPunct="0"/>
            <a:r>
              <a:rPr lang="en-US" sz="2400"/>
              <a:t>registers have numbers, </a:t>
            </a:r>
            <a:r>
              <a:rPr lang="en-US" sz="2400" b="1">
                <a:solidFill>
                  <a:schemeClr val="accent2"/>
                </a:solidFill>
                <a:latin typeface="Courier New" pitchFamily="49" charset="0"/>
              </a:rPr>
              <a:t>$t1=9, $s1=17, $s2=18</a:t>
            </a:r>
            <a:endParaRPr lang="en-US" sz="2400">
              <a:solidFill>
                <a:schemeClr val="accent2"/>
              </a:solidFill>
              <a:latin typeface="Courier New" pitchFamily="49" charset="0"/>
            </a:endParaRPr>
          </a:p>
          <a:p>
            <a:pPr eaLnBrk="0" hangingPunct="0"/>
            <a:r>
              <a:rPr lang="en-US" sz="2400"/>
              <a:t>Instruction Format:</a:t>
            </a:r>
            <a:br>
              <a:rPr lang="en-US" sz="2400"/>
            </a:br>
            <a:r>
              <a:rPr lang="en-US" sz="2400"/>
              <a:t/>
            </a:r>
            <a:br>
              <a:rPr lang="en-US" sz="2400"/>
            </a:br>
            <a:r>
              <a:rPr lang="en-US" sz="2400" b="1">
                <a:solidFill>
                  <a:srgbClr val="000000"/>
                </a:solidFill>
                <a:latin typeface="Courier New" pitchFamily="49" charset="0"/>
              </a:rPr>
              <a:t>000000 10001 10010 01001 00000 100000</a:t>
            </a:r>
            <a:br>
              <a:rPr lang="en-US" sz="2400" b="1">
                <a:solidFill>
                  <a:srgbClr val="000000"/>
                </a:solidFill>
                <a:latin typeface="Courier New" pitchFamily="49" charset="0"/>
              </a:rPr>
            </a:br>
            <a:r>
              <a:rPr lang="en-US" sz="2400" b="1">
                <a:solidFill>
                  <a:schemeClr val="accent2"/>
                </a:solidFill>
                <a:latin typeface="Courier New" pitchFamily="49" charset="0"/>
              </a:rPr>
              <a:t>  </a:t>
            </a:r>
            <a:r>
              <a:rPr lang="en-US" sz="2400" b="1">
                <a:solidFill>
                  <a:srgbClr val="000000"/>
                </a:solidFill>
                <a:latin typeface="Courier New" pitchFamily="49" charset="0"/>
              </a:rPr>
              <a:t>op	rs	 rt	  rd	  shamt funct</a:t>
            </a:r>
            <a:r>
              <a:rPr lang="en-US" sz="2400">
                <a:solidFill>
                  <a:srgbClr val="000000"/>
                </a:solidFill>
                <a:latin typeface="Courier New" pitchFamily="49" charset="0"/>
              </a:rPr>
              <a:t/>
            </a:r>
            <a:br>
              <a:rPr lang="en-US" sz="2400">
                <a:solidFill>
                  <a:srgbClr val="000000"/>
                </a:solidFill>
                <a:latin typeface="Courier New" pitchFamily="49" charset="0"/>
              </a:rPr>
            </a:br>
            <a:endParaRPr lang="en-US" sz="2400">
              <a:solidFill>
                <a:srgbClr val="000000"/>
              </a:solidFill>
              <a:latin typeface="Courier New" pitchFamily="49" charset="0"/>
            </a:endParaRPr>
          </a:p>
        </p:txBody>
      </p:sp>
      <p:sp>
        <p:nvSpPr>
          <p:cNvPr id="253969" name="Rectangle 17"/>
          <p:cNvSpPr>
            <a:spLocks noChangeArrowheads="1"/>
          </p:cNvSpPr>
          <p:nvPr/>
        </p:nvSpPr>
        <p:spPr bwMode="auto">
          <a:xfrm>
            <a:off x="225425" y="312738"/>
            <a:ext cx="2817813"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253970" name="Rectangle 18"/>
          <p:cNvSpPr>
            <a:spLocks noGrp="1" noChangeArrowheads="1"/>
          </p:cNvSpPr>
          <p:nvPr>
            <p:ph type="title"/>
          </p:nvPr>
        </p:nvSpPr>
        <p:spPr>
          <a:xfrm>
            <a:off x="685800" y="152400"/>
            <a:ext cx="7772400" cy="1143000"/>
          </a:xfrm>
          <a:noFill/>
          <a:ln/>
        </p:spPr>
        <p:txBody>
          <a:bodyPr lIns="90488" tIns="44450" rIns="90488" bIns="44450"/>
          <a:lstStyle/>
          <a:p>
            <a:pPr eaLnBrk="0" hangingPunct="0"/>
            <a:r>
              <a:rPr lang="en-US" b="1">
                <a:solidFill>
                  <a:srgbClr val="FF3300"/>
                </a:solidFill>
              </a:rPr>
              <a:t>Machine Language</a:t>
            </a:r>
          </a:p>
        </p:txBody>
      </p:sp>
      <p:grpSp>
        <p:nvGrpSpPr>
          <p:cNvPr id="254033" name="Group 81"/>
          <p:cNvGrpSpPr>
            <a:grpSpLocks/>
          </p:cNvGrpSpPr>
          <p:nvPr/>
        </p:nvGrpSpPr>
        <p:grpSpPr bwMode="auto">
          <a:xfrm>
            <a:off x="1771650" y="4648200"/>
            <a:ext cx="5861050" cy="2105025"/>
            <a:chOff x="543" y="2880"/>
            <a:chExt cx="4436" cy="1835"/>
          </a:xfrm>
        </p:grpSpPr>
        <p:grpSp>
          <p:nvGrpSpPr>
            <p:cNvPr id="253972" name="Group 20"/>
            <p:cNvGrpSpPr>
              <a:grpSpLocks/>
            </p:cNvGrpSpPr>
            <p:nvPr/>
          </p:nvGrpSpPr>
          <p:grpSpPr bwMode="auto">
            <a:xfrm>
              <a:off x="816" y="2880"/>
              <a:ext cx="4163" cy="1578"/>
              <a:chOff x="816" y="1968"/>
              <a:chExt cx="4163" cy="1578"/>
            </a:xfrm>
          </p:grpSpPr>
          <p:sp>
            <p:nvSpPr>
              <p:cNvPr id="253973" name="Rectangle 21"/>
              <p:cNvSpPr>
                <a:spLocks noChangeArrowheads="1"/>
              </p:cNvSpPr>
              <p:nvPr/>
            </p:nvSpPr>
            <p:spPr bwMode="auto">
              <a:xfrm>
                <a:off x="816" y="2784"/>
                <a:ext cx="576" cy="19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op</a:t>
                </a:r>
                <a:endParaRPr lang="en-US" altLang="en-US">
                  <a:solidFill>
                    <a:srgbClr val="990000"/>
                  </a:solidFill>
                  <a:effectLst/>
                </a:endParaRPr>
              </a:p>
            </p:txBody>
          </p:sp>
          <p:sp>
            <p:nvSpPr>
              <p:cNvPr id="253974" name="Rectangle 22"/>
              <p:cNvSpPr>
                <a:spLocks noChangeArrowheads="1"/>
              </p:cNvSpPr>
              <p:nvPr/>
            </p:nvSpPr>
            <p:spPr bwMode="auto">
              <a:xfrm>
                <a:off x="1392" y="2784"/>
                <a:ext cx="480" cy="192"/>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rs</a:t>
                </a:r>
                <a:endParaRPr lang="en-US" altLang="en-US" sz="1800">
                  <a:solidFill>
                    <a:srgbClr val="990000"/>
                  </a:solidFill>
                  <a:effectLst/>
                </a:endParaRPr>
              </a:p>
            </p:txBody>
          </p:sp>
          <p:sp>
            <p:nvSpPr>
              <p:cNvPr id="253975" name="Rectangle 23"/>
              <p:cNvSpPr>
                <a:spLocks noChangeArrowheads="1"/>
              </p:cNvSpPr>
              <p:nvPr/>
            </p:nvSpPr>
            <p:spPr bwMode="auto">
              <a:xfrm>
                <a:off x="1872" y="2784"/>
                <a:ext cx="480" cy="192"/>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rt</a:t>
                </a:r>
                <a:endParaRPr lang="en-US" altLang="en-US" sz="1800">
                  <a:solidFill>
                    <a:srgbClr val="990000"/>
                  </a:solidFill>
                  <a:effectLst/>
                </a:endParaRPr>
              </a:p>
            </p:txBody>
          </p:sp>
          <p:sp>
            <p:nvSpPr>
              <p:cNvPr id="253976" name="Rectangle 24"/>
              <p:cNvSpPr>
                <a:spLocks noChangeArrowheads="1"/>
              </p:cNvSpPr>
              <p:nvPr/>
            </p:nvSpPr>
            <p:spPr bwMode="auto">
              <a:xfrm>
                <a:off x="2352" y="2784"/>
                <a:ext cx="1536" cy="192"/>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offset</a:t>
                </a:r>
                <a:endParaRPr lang="en-US" altLang="en-US" sz="1800">
                  <a:solidFill>
                    <a:srgbClr val="990000"/>
                  </a:solidFill>
                  <a:effectLst/>
                </a:endParaRPr>
              </a:p>
            </p:txBody>
          </p:sp>
          <p:sp>
            <p:nvSpPr>
              <p:cNvPr id="253977" name="Line 25"/>
              <p:cNvSpPr>
                <a:spLocks noChangeShapeType="1"/>
              </p:cNvSpPr>
              <p:nvPr/>
            </p:nvSpPr>
            <p:spPr bwMode="auto">
              <a:xfrm flipV="1">
                <a:off x="816" y="2640"/>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253978" name="Line 26"/>
              <p:cNvSpPr>
                <a:spLocks noChangeShapeType="1"/>
              </p:cNvSpPr>
              <p:nvPr/>
            </p:nvSpPr>
            <p:spPr bwMode="auto">
              <a:xfrm>
                <a:off x="864" y="2688"/>
                <a:ext cx="48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253979" name="Line 27"/>
              <p:cNvSpPr>
                <a:spLocks noChangeShapeType="1"/>
              </p:cNvSpPr>
              <p:nvPr/>
            </p:nvSpPr>
            <p:spPr bwMode="auto">
              <a:xfrm flipV="1">
                <a:off x="1392" y="2640"/>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253980" name="Line 28"/>
              <p:cNvSpPr>
                <a:spLocks noChangeShapeType="1"/>
              </p:cNvSpPr>
              <p:nvPr/>
            </p:nvSpPr>
            <p:spPr bwMode="auto">
              <a:xfrm flipV="1">
                <a:off x="1872" y="2640"/>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253981" name="Line 29"/>
              <p:cNvSpPr>
                <a:spLocks noChangeShapeType="1"/>
              </p:cNvSpPr>
              <p:nvPr/>
            </p:nvSpPr>
            <p:spPr bwMode="auto">
              <a:xfrm>
                <a:off x="1440" y="2688"/>
                <a:ext cx="38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253982" name="Line 30"/>
              <p:cNvSpPr>
                <a:spLocks noChangeShapeType="1"/>
              </p:cNvSpPr>
              <p:nvPr/>
            </p:nvSpPr>
            <p:spPr bwMode="auto">
              <a:xfrm flipV="1">
                <a:off x="2352" y="2640"/>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253983" name="Line 31"/>
              <p:cNvSpPr>
                <a:spLocks noChangeShapeType="1"/>
              </p:cNvSpPr>
              <p:nvPr/>
            </p:nvSpPr>
            <p:spPr bwMode="auto">
              <a:xfrm>
                <a:off x="1920" y="2688"/>
                <a:ext cx="38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253984" name="Line 32"/>
              <p:cNvSpPr>
                <a:spLocks noChangeShapeType="1"/>
              </p:cNvSpPr>
              <p:nvPr/>
            </p:nvSpPr>
            <p:spPr bwMode="auto">
              <a:xfrm>
                <a:off x="2448" y="2688"/>
                <a:ext cx="134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253985" name="Line 33"/>
              <p:cNvSpPr>
                <a:spLocks noChangeShapeType="1"/>
              </p:cNvSpPr>
              <p:nvPr/>
            </p:nvSpPr>
            <p:spPr bwMode="auto">
              <a:xfrm flipV="1">
                <a:off x="3888" y="2640"/>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253986" name="Text Box 34"/>
              <p:cNvSpPr txBox="1">
                <a:spLocks noChangeArrowheads="1"/>
              </p:cNvSpPr>
              <p:nvPr/>
            </p:nvSpPr>
            <p:spPr bwMode="auto">
              <a:xfrm>
                <a:off x="873" y="2494"/>
                <a:ext cx="450"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6 bits</a:t>
                </a:r>
              </a:p>
            </p:txBody>
          </p:sp>
          <p:sp>
            <p:nvSpPr>
              <p:cNvPr id="253987" name="Text Box 35"/>
              <p:cNvSpPr txBox="1">
                <a:spLocks noChangeArrowheads="1"/>
              </p:cNvSpPr>
              <p:nvPr/>
            </p:nvSpPr>
            <p:spPr bwMode="auto">
              <a:xfrm>
                <a:off x="1410" y="2494"/>
                <a:ext cx="450"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5 bits</a:t>
                </a:r>
              </a:p>
            </p:txBody>
          </p:sp>
          <p:sp>
            <p:nvSpPr>
              <p:cNvPr id="253988" name="Text Box 36"/>
              <p:cNvSpPr txBox="1">
                <a:spLocks noChangeArrowheads="1"/>
              </p:cNvSpPr>
              <p:nvPr/>
            </p:nvSpPr>
            <p:spPr bwMode="auto">
              <a:xfrm>
                <a:off x="1894" y="2494"/>
                <a:ext cx="449"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5 bits</a:t>
                </a:r>
              </a:p>
            </p:txBody>
          </p:sp>
          <p:sp>
            <p:nvSpPr>
              <p:cNvPr id="253989" name="Text Box 37"/>
              <p:cNvSpPr txBox="1">
                <a:spLocks noChangeArrowheads="1"/>
              </p:cNvSpPr>
              <p:nvPr/>
            </p:nvSpPr>
            <p:spPr bwMode="auto">
              <a:xfrm>
                <a:off x="2867" y="2494"/>
                <a:ext cx="516"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16 bits</a:t>
                </a:r>
              </a:p>
            </p:txBody>
          </p:sp>
          <p:sp>
            <p:nvSpPr>
              <p:cNvPr id="253990" name="Rectangle 38"/>
              <p:cNvSpPr>
                <a:spLocks noChangeArrowheads="1"/>
              </p:cNvSpPr>
              <p:nvPr/>
            </p:nvSpPr>
            <p:spPr bwMode="auto">
              <a:xfrm>
                <a:off x="816" y="2256"/>
                <a:ext cx="576" cy="19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op</a:t>
                </a:r>
                <a:endParaRPr lang="en-US" altLang="en-US">
                  <a:solidFill>
                    <a:srgbClr val="990000"/>
                  </a:solidFill>
                  <a:effectLst/>
                </a:endParaRPr>
              </a:p>
            </p:txBody>
          </p:sp>
          <p:sp>
            <p:nvSpPr>
              <p:cNvPr id="253991" name="Rectangle 39"/>
              <p:cNvSpPr>
                <a:spLocks noChangeArrowheads="1"/>
              </p:cNvSpPr>
              <p:nvPr/>
            </p:nvSpPr>
            <p:spPr bwMode="auto">
              <a:xfrm>
                <a:off x="1392" y="2256"/>
                <a:ext cx="480" cy="192"/>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rs</a:t>
                </a:r>
                <a:endParaRPr lang="en-US" altLang="en-US" sz="1800">
                  <a:solidFill>
                    <a:srgbClr val="990000"/>
                  </a:solidFill>
                  <a:effectLst/>
                </a:endParaRPr>
              </a:p>
            </p:txBody>
          </p:sp>
          <p:sp>
            <p:nvSpPr>
              <p:cNvPr id="253992" name="Rectangle 40"/>
              <p:cNvSpPr>
                <a:spLocks noChangeArrowheads="1"/>
              </p:cNvSpPr>
              <p:nvPr/>
            </p:nvSpPr>
            <p:spPr bwMode="auto">
              <a:xfrm>
                <a:off x="1872" y="2256"/>
                <a:ext cx="480" cy="192"/>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rt</a:t>
                </a:r>
                <a:endParaRPr lang="en-US" altLang="en-US" sz="1800">
                  <a:solidFill>
                    <a:srgbClr val="990000"/>
                  </a:solidFill>
                  <a:effectLst/>
                </a:endParaRPr>
              </a:p>
            </p:txBody>
          </p:sp>
          <p:sp>
            <p:nvSpPr>
              <p:cNvPr id="253993" name="Rectangle 41"/>
              <p:cNvSpPr>
                <a:spLocks noChangeArrowheads="1"/>
              </p:cNvSpPr>
              <p:nvPr/>
            </p:nvSpPr>
            <p:spPr bwMode="auto">
              <a:xfrm>
                <a:off x="2352" y="2256"/>
                <a:ext cx="480" cy="192"/>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rd</a:t>
                </a:r>
                <a:endParaRPr lang="en-US" altLang="en-US" sz="1800">
                  <a:solidFill>
                    <a:srgbClr val="990000"/>
                  </a:solidFill>
                  <a:effectLst/>
                </a:endParaRPr>
              </a:p>
            </p:txBody>
          </p:sp>
          <p:sp>
            <p:nvSpPr>
              <p:cNvPr id="253994" name="Rectangle 42"/>
              <p:cNvSpPr>
                <a:spLocks noChangeArrowheads="1"/>
              </p:cNvSpPr>
              <p:nvPr/>
            </p:nvSpPr>
            <p:spPr bwMode="auto">
              <a:xfrm>
                <a:off x="3312" y="2256"/>
                <a:ext cx="576" cy="19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funct</a:t>
                </a:r>
                <a:endParaRPr lang="en-US" altLang="en-US">
                  <a:solidFill>
                    <a:srgbClr val="990000"/>
                  </a:solidFill>
                  <a:effectLst/>
                </a:endParaRPr>
              </a:p>
            </p:txBody>
          </p:sp>
          <p:sp>
            <p:nvSpPr>
              <p:cNvPr id="253995" name="Rectangle 43"/>
              <p:cNvSpPr>
                <a:spLocks noChangeArrowheads="1"/>
              </p:cNvSpPr>
              <p:nvPr/>
            </p:nvSpPr>
            <p:spPr bwMode="auto">
              <a:xfrm>
                <a:off x="2832" y="2256"/>
                <a:ext cx="480" cy="192"/>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shamt</a:t>
                </a:r>
                <a:endParaRPr lang="en-US" altLang="en-US" sz="1800">
                  <a:solidFill>
                    <a:srgbClr val="990000"/>
                  </a:solidFill>
                  <a:effectLst/>
                </a:endParaRPr>
              </a:p>
            </p:txBody>
          </p:sp>
          <p:sp>
            <p:nvSpPr>
              <p:cNvPr id="253996" name="Line 44"/>
              <p:cNvSpPr>
                <a:spLocks noChangeShapeType="1"/>
              </p:cNvSpPr>
              <p:nvPr/>
            </p:nvSpPr>
            <p:spPr bwMode="auto">
              <a:xfrm flipV="1">
                <a:off x="816" y="211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253997" name="Line 45"/>
              <p:cNvSpPr>
                <a:spLocks noChangeShapeType="1"/>
              </p:cNvSpPr>
              <p:nvPr/>
            </p:nvSpPr>
            <p:spPr bwMode="auto">
              <a:xfrm>
                <a:off x="864" y="2160"/>
                <a:ext cx="48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253998" name="Line 46"/>
              <p:cNvSpPr>
                <a:spLocks noChangeShapeType="1"/>
              </p:cNvSpPr>
              <p:nvPr/>
            </p:nvSpPr>
            <p:spPr bwMode="auto">
              <a:xfrm flipV="1">
                <a:off x="1392" y="211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253999" name="Line 47"/>
              <p:cNvSpPr>
                <a:spLocks noChangeShapeType="1"/>
              </p:cNvSpPr>
              <p:nvPr/>
            </p:nvSpPr>
            <p:spPr bwMode="auto">
              <a:xfrm flipV="1">
                <a:off x="1872" y="211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254000" name="Line 48"/>
              <p:cNvSpPr>
                <a:spLocks noChangeShapeType="1"/>
              </p:cNvSpPr>
              <p:nvPr/>
            </p:nvSpPr>
            <p:spPr bwMode="auto">
              <a:xfrm>
                <a:off x="1440" y="2160"/>
                <a:ext cx="38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254001" name="Line 49"/>
              <p:cNvSpPr>
                <a:spLocks noChangeShapeType="1"/>
              </p:cNvSpPr>
              <p:nvPr/>
            </p:nvSpPr>
            <p:spPr bwMode="auto">
              <a:xfrm flipV="1">
                <a:off x="2352" y="211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254002" name="Line 50"/>
              <p:cNvSpPr>
                <a:spLocks noChangeShapeType="1"/>
              </p:cNvSpPr>
              <p:nvPr/>
            </p:nvSpPr>
            <p:spPr bwMode="auto">
              <a:xfrm>
                <a:off x="1920" y="2160"/>
                <a:ext cx="38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254003" name="Line 51"/>
              <p:cNvSpPr>
                <a:spLocks noChangeShapeType="1"/>
              </p:cNvSpPr>
              <p:nvPr/>
            </p:nvSpPr>
            <p:spPr bwMode="auto">
              <a:xfrm flipV="1">
                <a:off x="2832" y="211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254004" name="Line 52"/>
              <p:cNvSpPr>
                <a:spLocks noChangeShapeType="1"/>
              </p:cNvSpPr>
              <p:nvPr/>
            </p:nvSpPr>
            <p:spPr bwMode="auto">
              <a:xfrm>
                <a:off x="2400" y="2160"/>
                <a:ext cx="38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254005" name="Line 53"/>
              <p:cNvSpPr>
                <a:spLocks noChangeShapeType="1"/>
              </p:cNvSpPr>
              <p:nvPr/>
            </p:nvSpPr>
            <p:spPr bwMode="auto">
              <a:xfrm flipV="1">
                <a:off x="3312" y="211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254006" name="Line 54"/>
              <p:cNvSpPr>
                <a:spLocks noChangeShapeType="1"/>
              </p:cNvSpPr>
              <p:nvPr/>
            </p:nvSpPr>
            <p:spPr bwMode="auto">
              <a:xfrm>
                <a:off x="2880" y="2160"/>
                <a:ext cx="38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254007" name="Line 55"/>
              <p:cNvSpPr>
                <a:spLocks noChangeShapeType="1"/>
              </p:cNvSpPr>
              <p:nvPr/>
            </p:nvSpPr>
            <p:spPr bwMode="auto">
              <a:xfrm flipV="1">
                <a:off x="3888" y="211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254008" name="Line 56"/>
              <p:cNvSpPr>
                <a:spLocks noChangeShapeType="1"/>
              </p:cNvSpPr>
              <p:nvPr/>
            </p:nvSpPr>
            <p:spPr bwMode="auto">
              <a:xfrm>
                <a:off x="3360" y="2160"/>
                <a:ext cx="48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254009" name="Text Box 57"/>
              <p:cNvSpPr txBox="1">
                <a:spLocks noChangeArrowheads="1"/>
              </p:cNvSpPr>
              <p:nvPr/>
            </p:nvSpPr>
            <p:spPr bwMode="auto">
              <a:xfrm>
                <a:off x="873" y="1968"/>
                <a:ext cx="450"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6 bits</a:t>
                </a:r>
              </a:p>
            </p:txBody>
          </p:sp>
          <p:sp>
            <p:nvSpPr>
              <p:cNvPr id="254010" name="Text Box 58"/>
              <p:cNvSpPr txBox="1">
                <a:spLocks noChangeArrowheads="1"/>
              </p:cNvSpPr>
              <p:nvPr/>
            </p:nvSpPr>
            <p:spPr bwMode="auto">
              <a:xfrm>
                <a:off x="1410" y="1968"/>
                <a:ext cx="450"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5 bits</a:t>
                </a:r>
              </a:p>
            </p:txBody>
          </p:sp>
          <p:sp>
            <p:nvSpPr>
              <p:cNvPr id="254011" name="Text Box 59"/>
              <p:cNvSpPr txBox="1">
                <a:spLocks noChangeArrowheads="1"/>
              </p:cNvSpPr>
              <p:nvPr/>
            </p:nvSpPr>
            <p:spPr bwMode="auto">
              <a:xfrm>
                <a:off x="1894" y="1968"/>
                <a:ext cx="449"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5 bits</a:t>
                </a:r>
              </a:p>
            </p:txBody>
          </p:sp>
          <p:sp>
            <p:nvSpPr>
              <p:cNvPr id="254012" name="Text Box 60"/>
              <p:cNvSpPr txBox="1">
                <a:spLocks noChangeArrowheads="1"/>
              </p:cNvSpPr>
              <p:nvPr/>
            </p:nvSpPr>
            <p:spPr bwMode="auto">
              <a:xfrm>
                <a:off x="2373" y="1968"/>
                <a:ext cx="449"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5 bits</a:t>
                </a:r>
              </a:p>
            </p:txBody>
          </p:sp>
          <p:sp>
            <p:nvSpPr>
              <p:cNvPr id="254013" name="Text Box 61"/>
              <p:cNvSpPr txBox="1">
                <a:spLocks noChangeArrowheads="1"/>
              </p:cNvSpPr>
              <p:nvPr/>
            </p:nvSpPr>
            <p:spPr bwMode="auto">
              <a:xfrm>
                <a:off x="2851" y="1968"/>
                <a:ext cx="449"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5 bits</a:t>
                </a:r>
              </a:p>
            </p:txBody>
          </p:sp>
          <p:sp>
            <p:nvSpPr>
              <p:cNvPr id="254014" name="Text Box 62"/>
              <p:cNvSpPr txBox="1">
                <a:spLocks noChangeArrowheads="1"/>
              </p:cNvSpPr>
              <p:nvPr/>
            </p:nvSpPr>
            <p:spPr bwMode="auto">
              <a:xfrm>
                <a:off x="3312" y="1968"/>
                <a:ext cx="574"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solidFill>
                      <a:srgbClr val="000000"/>
                    </a:solidFill>
                    <a:effectLst/>
                  </a:rPr>
                  <a:t>6 bits</a:t>
                </a:r>
              </a:p>
            </p:txBody>
          </p:sp>
          <p:sp>
            <p:nvSpPr>
              <p:cNvPr id="254015" name="Text Box 63"/>
              <p:cNvSpPr txBox="1">
                <a:spLocks noChangeArrowheads="1"/>
              </p:cNvSpPr>
              <p:nvPr/>
            </p:nvSpPr>
            <p:spPr bwMode="auto">
              <a:xfrm>
                <a:off x="4070" y="2189"/>
                <a:ext cx="909"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000000"/>
                    </a:solidFill>
                    <a:effectLst/>
                    <a:latin typeface="Helvetica" pitchFamily="34" charset="0"/>
                  </a:rPr>
                  <a:t>R-Format</a:t>
                </a:r>
              </a:p>
            </p:txBody>
          </p:sp>
          <p:sp>
            <p:nvSpPr>
              <p:cNvPr id="254016" name="Text Box 64"/>
              <p:cNvSpPr txBox="1">
                <a:spLocks noChangeArrowheads="1"/>
              </p:cNvSpPr>
              <p:nvPr/>
            </p:nvSpPr>
            <p:spPr bwMode="auto">
              <a:xfrm>
                <a:off x="4079" y="2744"/>
                <a:ext cx="83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000000"/>
                    </a:solidFill>
                    <a:effectLst/>
                    <a:latin typeface="Helvetica" pitchFamily="34" charset="0"/>
                  </a:rPr>
                  <a:t>I-Format</a:t>
                </a:r>
              </a:p>
            </p:txBody>
          </p:sp>
          <p:sp>
            <p:nvSpPr>
              <p:cNvPr id="254017" name="Rectangle 65"/>
              <p:cNvSpPr>
                <a:spLocks noChangeArrowheads="1"/>
              </p:cNvSpPr>
              <p:nvPr/>
            </p:nvSpPr>
            <p:spPr bwMode="auto">
              <a:xfrm>
                <a:off x="816" y="3312"/>
                <a:ext cx="576" cy="19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op</a:t>
                </a:r>
                <a:endParaRPr lang="en-US" altLang="en-US">
                  <a:solidFill>
                    <a:srgbClr val="990000"/>
                  </a:solidFill>
                  <a:effectLst/>
                </a:endParaRPr>
              </a:p>
            </p:txBody>
          </p:sp>
          <p:sp>
            <p:nvSpPr>
              <p:cNvPr id="254018" name="Rectangle 66"/>
              <p:cNvSpPr>
                <a:spLocks noChangeArrowheads="1"/>
              </p:cNvSpPr>
              <p:nvPr/>
            </p:nvSpPr>
            <p:spPr bwMode="auto">
              <a:xfrm>
                <a:off x="1392" y="3312"/>
                <a:ext cx="2496" cy="192"/>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address</a:t>
                </a:r>
                <a:endParaRPr lang="en-US" altLang="en-US" sz="1800">
                  <a:solidFill>
                    <a:srgbClr val="990000"/>
                  </a:solidFill>
                  <a:effectLst/>
                </a:endParaRPr>
              </a:p>
            </p:txBody>
          </p:sp>
          <p:sp>
            <p:nvSpPr>
              <p:cNvPr id="254019" name="Line 67"/>
              <p:cNvSpPr>
                <a:spLocks noChangeShapeType="1"/>
              </p:cNvSpPr>
              <p:nvPr/>
            </p:nvSpPr>
            <p:spPr bwMode="auto">
              <a:xfrm flipV="1">
                <a:off x="816" y="3168"/>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254020" name="Line 68"/>
              <p:cNvSpPr>
                <a:spLocks noChangeShapeType="1"/>
              </p:cNvSpPr>
              <p:nvPr/>
            </p:nvSpPr>
            <p:spPr bwMode="auto">
              <a:xfrm>
                <a:off x="864" y="3216"/>
                <a:ext cx="48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254021" name="Line 69"/>
              <p:cNvSpPr>
                <a:spLocks noChangeShapeType="1"/>
              </p:cNvSpPr>
              <p:nvPr/>
            </p:nvSpPr>
            <p:spPr bwMode="auto">
              <a:xfrm flipV="1">
                <a:off x="1392" y="3168"/>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254022" name="Line 70"/>
              <p:cNvSpPr>
                <a:spLocks noChangeShapeType="1"/>
              </p:cNvSpPr>
              <p:nvPr/>
            </p:nvSpPr>
            <p:spPr bwMode="auto">
              <a:xfrm>
                <a:off x="1440" y="3216"/>
                <a:ext cx="2352"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254023" name="Line 71"/>
              <p:cNvSpPr>
                <a:spLocks noChangeShapeType="1"/>
              </p:cNvSpPr>
              <p:nvPr/>
            </p:nvSpPr>
            <p:spPr bwMode="auto">
              <a:xfrm flipV="1">
                <a:off x="3888" y="3168"/>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254024" name="Text Box 72"/>
              <p:cNvSpPr txBox="1">
                <a:spLocks noChangeArrowheads="1"/>
              </p:cNvSpPr>
              <p:nvPr/>
            </p:nvSpPr>
            <p:spPr bwMode="auto">
              <a:xfrm>
                <a:off x="873" y="3023"/>
                <a:ext cx="45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6 bits</a:t>
                </a:r>
              </a:p>
            </p:txBody>
          </p:sp>
          <p:sp>
            <p:nvSpPr>
              <p:cNvPr id="254025" name="Text Box 73"/>
              <p:cNvSpPr txBox="1">
                <a:spLocks noChangeArrowheads="1"/>
              </p:cNvSpPr>
              <p:nvPr/>
            </p:nvSpPr>
            <p:spPr bwMode="auto">
              <a:xfrm>
                <a:off x="2357" y="3023"/>
                <a:ext cx="517"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26 bits</a:t>
                </a:r>
              </a:p>
            </p:txBody>
          </p:sp>
          <p:sp>
            <p:nvSpPr>
              <p:cNvPr id="254026" name="Text Box 74"/>
              <p:cNvSpPr txBox="1">
                <a:spLocks noChangeArrowheads="1"/>
              </p:cNvSpPr>
              <p:nvPr/>
            </p:nvSpPr>
            <p:spPr bwMode="auto">
              <a:xfrm>
                <a:off x="4079" y="3226"/>
                <a:ext cx="879"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000000"/>
                    </a:solidFill>
                    <a:effectLst/>
                    <a:latin typeface="Helvetica" pitchFamily="34" charset="0"/>
                  </a:rPr>
                  <a:t>J-Format</a:t>
                </a:r>
              </a:p>
            </p:txBody>
          </p:sp>
        </p:grpSp>
        <p:sp>
          <p:nvSpPr>
            <p:cNvPr id="254027" name="Text Box 75"/>
            <p:cNvSpPr txBox="1">
              <a:spLocks noChangeArrowheads="1"/>
            </p:cNvSpPr>
            <p:nvPr/>
          </p:nvSpPr>
          <p:spPr bwMode="auto">
            <a:xfrm>
              <a:off x="593" y="4396"/>
              <a:ext cx="351"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000000"/>
                  </a:solidFill>
                  <a:effectLst/>
                  <a:latin typeface="Comic Sans MS" pitchFamily="66" charset="0"/>
                </a:rPr>
                <a:t>31</a:t>
              </a:r>
            </a:p>
          </p:txBody>
        </p:sp>
        <p:sp>
          <p:nvSpPr>
            <p:cNvPr id="254028" name="Text Box 76"/>
            <p:cNvSpPr txBox="1">
              <a:spLocks noChangeArrowheads="1"/>
            </p:cNvSpPr>
            <p:nvPr/>
          </p:nvSpPr>
          <p:spPr bwMode="auto">
            <a:xfrm>
              <a:off x="3819" y="4391"/>
              <a:ext cx="245"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000000"/>
                  </a:solidFill>
                  <a:effectLst/>
                  <a:latin typeface="Comic Sans MS" pitchFamily="66" charset="0"/>
                </a:rPr>
                <a:t>0</a:t>
              </a:r>
            </a:p>
          </p:txBody>
        </p:sp>
        <p:sp>
          <p:nvSpPr>
            <p:cNvPr id="254029" name="Text Box 77"/>
            <p:cNvSpPr txBox="1">
              <a:spLocks noChangeArrowheads="1"/>
            </p:cNvSpPr>
            <p:nvPr/>
          </p:nvSpPr>
          <p:spPr bwMode="auto">
            <a:xfrm>
              <a:off x="543" y="3771"/>
              <a:ext cx="35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000000"/>
                  </a:solidFill>
                  <a:effectLst/>
                  <a:latin typeface="Comic Sans MS" pitchFamily="66" charset="0"/>
                </a:rPr>
                <a:t>31</a:t>
              </a:r>
            </a:p>
          </p:txBody>
        </p:sp>
        <p:sp>
          <p:nvSpPr>
            <p:cNvPr id="254030" name="Text Box 78"/>
            <p:cNvSpPr txBox="1">
              <a:spLocks noChangeArrowheads="1"/>
            </p:cNvSpPr>
            <p:nvPr/>
          </p:nvSpPr>
          <p:spPr bwMode="auto">
            <a:xfrm>
              <a:off x="3837" y="3771"/>
              <a:ext cx="246"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000000"/>
                  </a:solidFill>
                  <a:effectLst/>
                  <a:latin typeface="Comic Sans MS" pitchFamily="66" charset="0"/>
                </a:rPr>
                <a:t>0</a:t>
              </a:r>
            </a:p>
          </p:txBody>
        </p:sp>
        <p:sp>
          <p:nvSpPr>
            <p:cNvPr id="254031" name="Text Box 79"/>
            <p:cNvSpPr txBox="1">
              <a:spLocks noChangeArrowheads="1"/>
            </p:cNvSpPr>
            <p:nvPr/>
          </p:nvSpPr>
          <p:spPr bwMode="auto">
            <a:xfrm>
              <a:off x="543" y="3290"/>
              <a:ext cx="351"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000000"/>
                  </a:solidFill>
                  <a:effectLst/>
                  <a:latin typeface="Comic Sans MS" pitchFamily="66" charset="0"/>
                </a:rPr>
                <a:t>31</a:t>
              </a:r>
            </a:p>
          </p:txBody>
        </p:sp>
        <p:sp>
          <p:nvSpPr>
            <p:cNvPr id="254032" name="Text Box 80"/>
            <p:cNvSpPr txBox="1">
              <a:spLocks noChangeArrowheads="1"/>
            </p:cNvSpPr>
            <p:nvPr/>
          </p:nvSpPr>
          <p:spPr bwMode="auto">
            <a:xfrm>
              <a:off x="3837" y="3241"/>
              <a:ext cx="246"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000000"/>
                  </a:solidFill>
                  <a:effectLst/>
                  <a:latin typeface="Comic Sans MS" pitchFamily="66" charset="0"/>
                </a:rPr>
                <a:t>0</a:t>
              </a:r>
            </a:p>
          </p:txBody>
        </p:sp>
      </p:grpSp>
    </p:spTree>
    <p:extLst>
      <p:ext uri="{BB962C8B-B14F-4D97-AF65-F5344CB8AC3E}">
        <p14:creationId xmlns:p14="http://schemas.microsoft.com/office/powerpoint/2010/main" val="1512040669"/>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6323502-0BB8-4FDF-836C-3740BAF74489}" type="slidenum">
              <a:rPr lang="en-US">
                <a:solidFill>
                  <a:srgbClr val="000000"/>
                </a:solidFill>
              </a:rPr>
              <a:pPr/>
              <a:t>31</a:t>
            </a:fld>
            <a:endParaRPr lang="en-US">
              <a:solidFill>
                <a:srgbClr val="000000"/>
              </a:solidFill>
            </a:endParaRPr>
          </a:p>
        </p:txBody>
      </p:sp>
      <p:sp>
        <p:nvSpPr>
          <p:cNvPr id="442370" name="Rectangle 2"/>
          <p:cNvSpPr>
            <a:spLocks noGrp="1" noChangeArrowheads="1"/>
          </p:cNvSpPr>
          <p:nvPr>
            <p:ph type="title"/>
          </p:nvPr>
        </p:nvSpPr>
        <p:spPr>
          <a:xfrm>
            <a:off x="685800" y="152400"/>
            <a:ext cx="7772400" cy="1143000"/>
          </a:xfrm>
        </p:spPr>
        <p:txBody>
          <a:bodyPr/>
          <a:lstStyle/>
          <a:p>
            <a:r>
              <a:rPr lang="en-US" altLang="en-US" sz="3600" b="1">
                <a:solidFill>
                  <a:srgbClr val="FF0000"/>
                </a:solidFill>
              </a:rPr>
              <a:t>MIPS Data Transfer Instructions</a:t>
            </a:r>
          </a:p>
        </p:txBody>
      </p:sp>
      <p:sp>
        <p:nvSpPr>
          <p:cNvPr id="442371" name="Rectangle 3"/>
          <p:cNvSpPr>
            <a:spLocks noGrp="1" noChangeArrowheads="1"/>
          </p:cNvSpPr>
          <p:nvPr>
            <p:ph type="body" idx="1"/>
          </p:nvPr>
        </p:nvSpPr>
        <p:spPr>
          <a:xfrm>
            <a:off x="685800" y="1524000"/>
            <a:ext cx="7772400" cy="4114800"/>
          </a:xfrm>
        </p:spPr>
        <p:txBody>
          <a:bodyPr>
            <a:normAutofit lnSpcReduction="10000"/>
          </a:bodyPr>
          <a:lstStyle/>
          <a:p>
            <a:r>
              <a:rPr lang="en-US" altLang="en-US"/>
              <a:t>Transfer data </a:t>
            </a:r>
            <a:r>
              <a:rPr lang="en-US" altLang="en-US" u="sng"/>
              <a:t>between</a:t>
            </a:r>
            <a:r>
              <a:rPr lang="en-US" altLang="en-US"/>
              <a:t> registers and memory</a:t>
            </a:r>
          </a:p>
          <a:p>
            <a:r>
              <a:rPr lang="en-US" altLang="en-US"/>
              <a:t>Instruction format (assembly)</a:t>
            </a:r>
            <a:br>
              <a:rPr lang="en-US" altLang="en-US"/>
            </a:br>
            <a:r>
              <a:rPr lang="en-US" altLang="en-US" sz="2400">
                <a:solidFill>
                  <a:srgbClr val="0237BC"/>
                </a:solidFill>
                <a:latin typeface="Arial Narrow" pitchFamily="34" charset="0"/>
              </a:rPr>
              <a:t>	lw $dest, offset($addr)	load word</a:t>
            </a:r>
            <a:br>
              <a:rPr lang="en-US" altLang="en-US" sz="2400">
                <a:solidFill>
                  <a:srgbClr val="0237BC"/>
                </a:solidFill>
                <a:latin typeface="Arial Narrow" pitchFamily="34" charset="0"/>
              </a:rPr>
            </a:br>
            <a:r>
              <a:rPr lang="en-US" altLang="en-US" sz="2400">
                <a:solidFill>
                  <a:srgbClr val="0237BC"/>
                </a:solidFill>
                <a:latin typeface="Arial Narrow" pitchFamily="34" charset="0"/>
              </a:rPr>
              <a:t>	sw $src, offset($addr)	store word</a:t>
            </a:r>
          </a:p>
          <a:p>
            <a:r>
              <a:rPr lang="en-US" altLang="en-US"/>
              <a:t>Uses:</a:t>
            </a:r>
          </a:p>
          <a:p>
            <a:pPr lvl="1"/>
            <a:r>
              <a:rPr lang="en-US" altLang="en-US" sz="3200"/>
              <a:t>Accessing a variable in main memory</a:t>
            </a:r>
          </a:p>
          <a:p>
            <a:pPr lvl="1"/>
            <a:r>
              <a:rPr lang="en-US" altLang="en-US" sz="3200"/>
              <a:t>Accessing an array element</a:t>
            </a:r>
            <a:r>
              <a:rPr lang="en-US" altLang="en-US" sz="2000">
                <a:latin typeface="Courier" pitchFamily="49" charset="0"/>
              </a:rPr>
              <a:t>	</a:t>
            </a:r>
          </a:p>
        </p:txBody>
      </p:sp>
    </p:spTree>
    <p:extLst>
      <p:ext uri="{BB962C8B-B14F-4D97-AF65-F5344CB8AC3E}">
        <p14:creationId xmlns:p14="http://schemas.microsoft.com/office/powerpoint/2010/main" val="29544182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3421FB-FCAE-4CFF-B706-10EA74026F81}" type="slidenum">
              <a:rPr lang="en-US">
                <a:solidFill>
                  <a:srgbClr val="000000"/>
                </a:solidFill>
              </a:rPr>
              <a:pPr/>
              <a:t>32</a:t>
            </a:fld>
            <a:endParaRPr lang="en-US">
              <a:solidFill>
                <a:srgbClr val="000000"/>
              </a:solidFill>
            </a:endParaRPr>
          </a:p>
        </p:txBody>
      </p:sp>
      <p:sp>
        <p:nvSpPr>
          <p:cNvPr id="431106" name="Rectangle 2"/>
          <p:cNvSpPr>
            <a:spLocks noGrp="1" noChangeArrowheads="1"/>
          </p:cNvSpPr>
          <p:nvPr>
            <p:ph type="title"/>
          </p:nvPr>
        </p:nvSpPr>
        <p:spPr>
          <a:xfrm>
            <a:off x="762000" y="228600"/>
            <a:ext cx="7772400" cy="1143000"/>
          </a:xfrm>
          <a:noFill/>
          <a:ln/>
        </p:spPr>
        <p:txBody>
          <a:bodyPr lIns="90488" tIns="44450" rIns="90488" bIns="44450"/>
          <a:lstStyle/>
          <a:p>
            <a:pPr eaLnBrk="0" hangingPunct="0"/>
            <a:r>
              <a:rPr lang="en-US" b="1">
                <a:solidFill>
                  <a:srgbClr val="FF3300"/>
                </a:solidFill>
              </a:rPr>
              <a:t>Memory Instructions</a:t>
            </a:r>
          </a:p>
        </p:txBody>
      </p:sp>
      <p:sp>
        <p:nvSpPr>
          <p:cNvPr id="431107" name="Rectangle 3"/>
          <p:cNvSpPr>
            <a:spLocks noGrp="1" noChangeArrowheads="1"/>
          </p:cNvSpPr>
          <p:nvPr>
            <p:ph type="body" idx="1"/>
          </p:nvPr>
        </p:nvSpPr>
        <p:spPr>
          <a:xfrm>
            <a:off x="457200" y="1371600"/>
            <a:ext cx="8534400" cy="4419600"/>
          </a:xfrm>
          <a:noFill/>
          <a:ln/>
        </p:spPr>
        <p:txBody>
          <a:bodyPr lIns="90488" tIns="44450" rIns="90488" bIns="44450">
            <a:normAutofit lnSpcReduction="10000"/>
          </a:bodyPr>
          <a:lstStyle/>
          <a:p>
            <a:pPr eaLnBrk="0" hangingPunct="0">
              <a:lnSpc>
                <a:spcPct val="90000"/>
              </a:lnSpc>
            </a:pPr>
            <a:r>
              <a:rPr lang="en-US" sz="2000" dirty="0"/>
              <a:t>Load and store instructions</a:t>
            </a:r>
          </a:p>
          <a:p>
            <a:pPr eaLnBrk="0" hangingPunct="0">
              <a:lnSpc>
                <a:spcPct val="90000"/>
              </a:lnSpc>
            </a:pPr>
            <a:r>
              <a:rPr lang="en-US" sz="2000" dirty="0"/>
              <a:t>Example:</a:t>
            </a:r>
            <a:br>
              <a:rPr lang="en-US" sz="2000" dirty="0"/>
            </a:br>
            <a:r>
              <a:rPr lang="en-US" sz="2000" dirty="0"/>
              <a:t/>
            </a:r>
            <a:br>
              <a:rPr lang="en-US" sz="2000" dirty="0"/>
            </a:br>
            <a:r>
              <a:rPr lang="en-US" sz="2000" dirty="0"/>
              <a:t>C code:	</a:t>
            </a:r>
            <a:r>
              <a:rPr lang="en-US" sz="2000" b="1" dirty="0">
                <a:solidFill>
                  <a:schemeClr val="accent2"/>
                </a:solidFill>
                <a:latin typeface="Courier New" pitchFamily="49" charset="0"/>
              </a:rPr>
              <a:t>A[12] = h + A[8];</a:t>
            </a:r>
            <a:r>
              <a:rPr lang="en-US" sz="2000" b="1" dirty="0">
                <a:solidFill>
                  <a:schemeClr val="accent2"/>
                </a:solidFill>
              </a:rPr>
              <a:t/>
            </a:r>
            <a:br>
              <a:rPr lang="en-US" sz="2000" b="1" dirty="0">
                <a:solidFill>
                  <a:schemeClr val="accent2"/>
                </a:solidFill>
              </a:rPr>
            </a:br>
            <a:r>
              <a:rPr lang="en-US" sz="2000" dirty="0"/>
              <a:t/>
            </a:r>
            <a:br>
              <a:rPr lang="en-US" sz="2000" dirty="0"/>
            </a:br>
            <a:r>
              <a:rPr lang="en-US" sz="2000" dirty="0"/>
              <a:t>MIPS code:	</a:t>
            </a:r>
            <a:r>
              <a:rPr lang="en-US" sz="2000" b="1" dirty="0" err="1">
                <a:solidFill>
                  <a:schemeClr val="accent2"/>
                </a:solidFill>
                <a:latin typeface="Courier New" pitchFamily="49" charset="0"/>
              </a:rPr>
              <a:t>lw</a:t>
            </a:r>
            <a:r>
              <a:rPr lang="en-US" sz="2000" b="1" dirty="0">
                <a:solidFill>
                  <a:schemeClr val="accent2"/>
                </a:solidFill>
                <a:latin typeface="Courier New" pitchFamily="49" charset="0"/>
              </a:rPr>
              <a:t> $t0, 32($s3)	#</a:t>
            </a:r>
            <a:r>
              <a:rPr lang="en-US" sz="2000" b="1" dirty="0" err="1">
                <a:solidFill>
                  <a:schemeClr val="accent2"/>
                </a:solidFill>
                <a:latin typeface="Courier New" pitchFamily="49" charset="0"/>
              </a:rPr>
              <a:t>addr</a:t>
            </a:r>
            <a:r>
              <a:rPr lang="en-US" sz="2000" b="1" dirty="0">
                <a:solidFill>
                  <a:schemeClr val="accent2"/>
                </a:solidFill>
                <a:latin typeface="Courier New" pitchFamily="49" charset="0"/>
              </a:rPr>
              <a:t> of </a:t>
            </a:r>
            <a:r>
              <a:rPr lang="en-US" sz="2000" b="1" dirty="0" smtClean="0">
                <a:solidFill>
                  <a:schemeClr val="accent2"/>
                </a:solidFill>
                <a:latin typeface="Courier New" pitchFamily="49" charset="0"/>
              </a:rPr>
              <a:t>A </a:t>
            </a:r>
            <a:r>
              <a:rPr lang="en-US" sz="2000" b="1" dirty="0">
                <a:solidFill>
                  <a:schemeClr val="accent2"/>
                </a:solidFill>
                <a:latin typeface="Courier New" pitchFamily="49" charset="0"/>
              </a:rPr>
              <a:t>in </a:t>
            </a:r>
            <a:r>
              <a:rPr lang="en-US" sz="2000" b="1" dirty="0" err="1">
                <a:solidFill>
                  <a:schemeClr val="accent2"/>
                </a:solidFill>
                <a:latin typeface="Courier New" pitchFamily="49" charset="0"/>
              </a:rPr>
              <a:t>reg</a:t>
            </a:r>
            <a:r>
              <a:rPr lang="en-US" sz="2000" b="1" dirty="0">
                <a:solidFill>
                  <a:schemeClr val="accent2"/>
                </a:solidFill>
                <a:latin typeface="Courier New" pitchFamily="49" charset="0"/>
              </a:rPr>
              <a:t> s3		      add $t0, $s2, $t0	#h in </a:t>
            </a:r>
            <a:r>
              <a:rPr lang="en-US" sz="2000" b="1" dirty="0" err="1">
                <a:solidFill>
                  <a:schemeClr val="accent2"/>
                </a:solidFill>
                <a:latin typeface="Courier New" pitchFamily="49" charset="0"/>
              </a:rPr>
              <a:t>reg</a:t>
            </a:r>
            <a:r>
              <a:rPr lang="en-US" sz="2000" b="1" dirty="0">
                <a:solidFill>
                  <a:schemeClr val="accent2"/>
                </a:solidFill>
                <a:latin typeface="Courier New" pitchFamily="49" charset="0"/>
              </a:rPr>
              <a:t> s2</a:t>
            </a:r>
            <a:br>
              <a:rPr lang="en-US" sz="2000" b="1" dirty="0">
                <a:solidFill>
                  <a:schemeClr val="accent2"/>
                </a:solidFill>
                <a:latin typeface="Courier New" pitchFamily="49" charset="0"/>
              </a:rPr>
            </a:br>
            <a:r>
              <a:rPr lang="en-US" sz="2000" b="1" dirty="0">
                <a:solidFill>
                  <a:schemeClr val="accent2"/>
                </a:solidFill>
                <a:latin typeface="Courier New" pitchFamily="49" charset="0"/>
              </a:rPr>
              <a:t>		</a:t>
            </a:r>
            <a:r>
              <a:rPr lang="en-US" sz="2000" b="1" dirty="0" err="1">
                <a:solidFill>
                  <a:schemeClr val="accent2"/>
                </a:solidFill>
                <a:latin typeface="Courier New" pitchFamily="49" charset="0"/>
              </a:rPr>
              <a:t>sw</a:t>
            </a:r>
            <a:r>
              <a:rPr lang="en-US" sz="2000" b="1" dirty="0">
                <a:solidFill>
                  <a:schemeClr val="accent2"/>
                </a:solidFill>
                <a:latin typeface="Courier New" pitchFamily="49" charset="0"/>
              </a:rPr>
              <a:t> $t0, 48($s3)</a:t>
            </a:r>
            <a:r>
              <a:rPr lang="en-US" sz="2000" b="1" dirty="0">
                <a:solidFill>
                  <a:schemeClr val="accent2"/>
                </a:solidFill>
              </a:rPr>
              <a:t/>
            </a:r>
            <a:br>
              <a:rPr lang="en-US" sz="2000" b="1" dirty="0">
                <a:solidFill>
                  <a:schemeClr val="accent2"/>
                </a:solidFill>
              </a:rPr>
            </a:br>
            <a:r>
              <a:rPr lang="en-US" sz="2000" dirty="0"/>
              <a:t>			</a:t>
            </a:r>
          </a:p>
          <a:p>
            <a:pPr eaLnBrk="0" hangingPunct="0">
              <a:lnSpc>
                <a:spcPct val="90000"/>
              </a:lnSpc>
            </a:pPr>
            <a:r>
              <a:rPr lang="en-US" sz="2000" dirty="0"/>
              <a:t>Can refer to registers by name (e.g., $s2, $t2) instead of number</a:t>
            </a:r>
          </a:p>
          <a:p>
            <a:pPr eaLnBrk="0" hangingPunct="0">
              <a:lnSpc>
                <a:spcPct val="90000"/>
              </a:lnSpc>
            </a:pPr>
            <a:r>
              <a:rPr lang="en-US" sz="2000" dirty="0"/>
              <a:t>Store word has destination last</a:t>
            </a:r>
          </a:p>
          <a:p>
            <a:pPr eaLnBrk="0" hangingPunct="0">
              <a:lnSpc>
                <a:spcPct val="90000"/>
              </a:lnSpc>
            </a:pPr>
            <a:r>
              <a:rPr lang="en-US" sz="2000" dirty="0"/>
              <a:t>Remember arithmetic operands are registers, not memory!</a:t>
            </a:r>
            <a:br>
              <a:rPr lang="en-US" sz="2000" dirty="0"/>
            </a:br>
            <a:r>
              <a:rPr lang="en-US" sz="2000" dirty="0"/>
              <a:t/>
            </a:r>
            <a:br>
              <a:rPr lang="en-US" sz="2000" dirty="0"/>
            </a:br>
            <a:r>
              <a:rPr lang="en-US" sz="2000" dirty="0"/>
              <a:t>	Can’t write:  	</a:t>
            </a:r>
            <a:r>
              <a:rPr lang="en-US" sz="2000" b="1" dirty="0">
                <a:solidFill>
                  <a:schemeClr val="accent2"/>
                </a:solidFill>
                <a:latin typeface="Courier New" pitchFamily="49" charset="0"/>
              </a:rPr>
              <a:t>add 48($s3), $s2, 32($s3)</a:t>
            </a:r>
            <a:r>
              <a:rPr lang="en-US" sz="2000" dirty="0">
                <a:solidFill>
                  <a:schemeClr val="accent2"/>
                </a:solidFill>
                <a:latin typeface="Courier New" pitchFamily="49" charset="0"/>
              </a:rPr>
              <a:t/>
            </a:r>
            <a:br>
              <a:rPr lang="en-US" sz="2000" dirty="0">
                <a:solidFill>
                  <a:schemeClr val="accent2"/>
                </a:solidFill>
                <a:latin typeface="Courier New" pitchFamily="49" charset="0"/>
              </a:rPr>
            </a:br>
            <a:endParaRPr lang="en-US" sz="2000" dirty="0">
              <a:solidFill>
                <a:schemeClr val="accent2"/>
              </a:solidFill>
              <a:latin typeface="Courier New" pitchFamily="49" charset="0"/>
            </a:endParaRPr>
          </a:p>
        </p:txBody>
      </p:sp>
    </p:spTree>
    <p:extLst>
      <p:ext uri="{BB962C8B-B14F-4D97-AF65-F5344CB8AC3E}">
        <p14:creationId xmlns:p14="http://schemas.microsoft.com/office/powerpoint/2010/main" val="1723691134"/>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lide Number Placeholder 4"/>
          <p:cNvSpPr>
            <a:spLocks noGrp="1"/>
          </p:cNvSpPr>
          <p:nvPr>
            <p:ph type="sldNum" sz="quarter" idx="12"/>
          </p:nvPr>
        </p:nvSpPr>
        <p:spPr/>
        <p:txBody>
          <a:bodyPr/>
          <a:lstStyle/>
          <a:p>
            <a:fld id="{23CEC6BA-37BB-46A6-9049-B1C27347845D}" type="slidenum">
              <a:rPr lang="en-US">
                <a:solidFill>
                  <a:srgbClr val="000000"/>
                </a:solidFill>
              </a:rPr>
              <a:pPr/>
              <a:t>33</a:t>
            </a:fld>
            <a:endParaRPr lang="en-US">
              <a:solidFill>
                <a:srgbClr val="000000"/>
              </a:solidFill>
            </a:endParaRPr>
          </a:p>
        </p:txBody>
      </p:sp>
      <p:sp>
        <p:nvSpPr>
          <p:cNvPr id="443394" name="Rectangle 2"/>
          <p:cNvSpPr>
            <a:spLocks noGrp="1" noChangeArrowheads="1"/>
          </p:cNvSpPr>
          <p:nvPr>
            <p:ph type="title"/>
          </p:nvPr>
        </p:nvSpPr>
        <p:spPr>
          <a:xfrm>
            <a:off x="685800" y="304800"/>
            <a:ext cx="7772400" cy="1143000"/>
          </a:xfrm>
        </p:spPr>
        <p:txBody>
          <a:bodyPr/>
          <a:lstStyle/>
          <a:p>
            <a:r>
              <a:rPr lang="en-US" altLang="en-US" sz="3600" b="1">
                <a:solidFill>
                  <a:srgbClr val="FF0000"/>
                </a:solidFill>
              </a:rPr>
              <a:t>Example - Loading a Simple Variable</a:t>
            </a:r>
          </a:p>
        </p:txBody>
      </p:sp>
      <p:sp>
        <p:nvSpPr>
          <p:cNvPr id="443395" name="Text Box 3"/>
          <p:cNvSpPr txBox="1">
            <a:spLocks noChangeArrowheads="1"/>
          </p:cNvSpPr>
          <p:nvPr/>
        </p:nvSpPr>
        <p:spPr bwMode="auto">
          <a:xfrm>
            <a:off x="3429000" y="5330825"/>
            <a:ext cx="1535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solidFill>
                  <a:srgbClr val="0237BC"/>
                </a:solidFill>
                <a:effectLst/>
                <a:latin typeface="Arial Narrow" pitchFamily="34" charset="0"/>
              </a:rPr>
              <a:t>lw R5,8(R2)</a:t>
            </a:r>
          </a:p>
        </p:txBody>
      </p:sp>
      <p:grpSp>
        <p:nvGrpSpPr>
          <p:cNvPr id="443396" name="Group 4"/>
          <p:cNvGrpSpPr>
            <a:grpSpLocks/>
          </p:cNvGrpSpPr>
          <p:nvPr/>
        </p:nvGrpSpPr>
        <p:grpSpPr bwMode="auto">
          <a:xfrm>
            <a:off x="4876800" y="1981200"/>
            <a:ext cx="3733800" cy="3795713"/>
            <a:chOff x="3072" y="1248"/>
            <a:chExt cx="2352" cy="2391"/>
          </a:xfrm>
        </p:grpSpPr>
        <p:sp>
          <p:nvSpPr>
            <p:cNvPr id="443397" name="Text Box 5"/>
            <p:cNvSpPr txBox="1">
              <a:spLocks noChangeArrowheads="1"/>
            </p:cNvSpPr>
            <p:nvPr/>
          </p:nvSpPr>
          <p:spPr bwMode="auto">
            <a:xfrm>
              <a:off x="4111" y="3408"/>
              <a:ext cx="6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000000"/>
                  </a:solidFill>
                  <a:effectLst/>
                  <a:latin typeface="Helvetica" pitchFamily="34" charset="0"/>
                </a:rPr>
                <a:t>Memory</a:t>
              </a:r>
            </a:p>
          </p:txBody>
        </p:sp>
        <p:sp>
          <p:nvSpPr>
            <p:cNvPr id="443398" name="Rectangle 6"/>
            <p:cNvSpPr>
              <a:spLocks noChangeArrowheads="1"/>
            </p:cNvSpPr>
            <p:nvPr/>
          </p:nvSpPr>
          <p:spPr bwMode="auto">
            <a:xfrm>
              <a:off x="3504" y="1296"/>
              <a:ext cx="1920"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800">
                <a:solidFill>
                  <a:srgbClr val="000000"/>
                </a:solidFill>
                <a:effectLst/>
              </a:endParaRPr>
            </a:p>
          </p:txBody>
        </p:sp>
        <p:sp>
          <p:nvSpPr>
            <p:cNvPr id="443399" name="Text Box 7"/>
            <p:cNvSpPr txBox="1">
              <a:spLocks noChangeArrowheads="1"/>
            </p:cNvSpPr>
            <p:nvPr/>
          </p:nvSpPr>
          <p:spPr bwMode="auto">
            <a:xfrm>
              <a:off x="3072" y="1248"/>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400">
                  <a:solidFill>
                    <a:srgbClr val="000000"/>
                  </a:solidFill>
                  <a:effectLst/>
                  <a:latin typeface="Courier" pitchFamily="49" charset="0"/>
                </a:rPr>
                <a:t>0x00</a:t>
              </a:r>
              <a:endParaRPr lang="en-US" altLang="en-US" sz="1200">
                <a:solidFill>
                  <a:srgbClr val="000000"/>
                </a:solidFill>
                <a:effectLst/>
                <a:latin typeface="Courier" pitchFamily="49" charset="0"/>
              </a:endParaRPr>
            </a:p>
          </p:txBody>
        </p:sp>
        <p:sp>
          <p:nvSpPr>
            <p:cNvPr id="443400" name="Rectangle 8"/>
            <p:cNvSpPr>
              <a:spLocks noChangeArrowheads="1"/>
            </p:cNvSpPr>
            <p:nvPr/>
          </p:nvSpPr>
          <p:spPr bwMode="auto">
            <a:xfrm>
              <a:off x="3504" y="1440"/>
              <a:ext cx="1920"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800">
                <a:solidFill>
                  <a:srgbClr val="000000"/>
                </a:solidFill>
                <a:effectLst/>
              </a:endParaRPr>
            </a:p>
          </p:txBody>
        </p:sp>
        <p:sp>
          <p:nvSpPr>
            <p:cNvPr id="443401" name="Rectangle 9"/>
            <p:cNvSpPr>
              <a:spLocks noChangeArrowheads="1"/>
            </p:cNvSpPr>
            <p:nvPr/>
          </p:nvSpPr>
          <p:spPr bwMode="auto">
            <a:xfrm>
              <a:off x="3504" y="1584"/>
              <a:ext cx="1920"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800">
                <a:solidFill>
                  <a:srgbClr val="000000"/>
                </a:solidFill>
                <a:effectLst/>
              </a:endParaRPr>
            </a:p>
          </p:txBody>
        </p:sp>
        <p:sp>
          <p:nvSpPr>
            <p:cNvPr id="443402" name="Rectangle 10"/>
            <p:cNvSpPr>
              <a:spLocks noChangeArrowheads="1"/>
            </p:cNvSpPr>
            <p:nvPr/>
          </p:nvSpPr>
          <p:spPr bwMode="auto">
            <a:xfrm>
              <a:off x="3504" y="2304"/>
              <a:ext cx="1920"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800">
                <a:solidFill>
                  <a:srgbClr val="000000"/>
                </a:solidFill>
                <a:effectLst/>
              </a:endParaRPr>
            </a:p>
          </p:txBody>
        </p:sp>
        <p:sp>
          <p:nvSpPr>
            <p:cNvPr id="443403" name="Rectangle 11"/>
            <p:cNvSpPr>
              <a:spLocks noChangeArrowheads="1"/>
            </p:cNvSpPr>
            <p:nvPr/>
          </p:nvSpPr>
          <p:spPr bwMode="auto">
            <a:xfrm>
              <a:off x="3504" y="2880"/>
              <a:ext cx="1920"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800">
                <a:solidFill>
                  <a:srgbClr val="000000"/>
                </a:solidFill>
                <a:effectLst/>
              </a:endParaRPr>
            </a:p>
          </p:txBody>
        </p:sp>
        <p:sp>
          <p:nvSpPr>
            <p:cNvPr id="443404" name="Rectangle 12"/>
            <p:cNvSpPr>
              <a:spLocks noChangeArrowheads="1"/>
            </p:cNvSpPr>
            <p:nvPr/>
          </p:nvSpPr>
          <p:spPr bwMode="auto">
            <a:xfrm>
              <a:off x="3504" y="3024"/>
              <a:ext cx="1920"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800">
                <a:solidFill>
                  <a:srgbClr val="000000"/>
                </a:solidFill>
                <a:effectLst/>
              </a:endParaRPr>
            </a:p>
          </p:txBody>
        </p:sp>
        <p:sp>
          <p:nvSpPr>
            <p:cNvPr id="443405" name="Rectangle 13"/>
            <p:cNvSpPr>
              <a:spLocks noChangeArrowheads="1"/>
            </p:cNvSpPr>
            <p:nvPr/>
          </p:nvSpPr>
          <p:spPr bwMode="auto">
            <a:xfrm>
              <a:off x="3504" y="3168"/>
              <a:ext cx="1920"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800">
                <a:solidFill>
                  <a:srgbClr val="000000"/>
                </a:solidFill>
                <a:effectLst/>
              </a:endParaRPr>
            </a:p>
          </p:txBody>
        </p:sp>
        <p:sp>
          <p:nvSpPr>
            <p:cNvPr id="443406" name="Oval 14"/>
            <p:cNvSpPr>
              <a:spLocks noChangeArrowheads="1"/>
            </p:cNvSpPr>
            <p:nvPr/>
          </p:nvSpPr>
          <p:spPr bwMode="auto">
            <a:xfrm>
              <a:off x="4464" y="2544"/>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43407" name="Oval 15"/>
            <p:cNvSpPr>
              <a:spLocks noChangeArrowheads="1"/>
            </p:cNvSpPr>
            <p:nvPr/>
          </p:nvSpPr>
          <p:spPr bwMode="auto">
            <a:xfrm>
              <a:off x="4464" y="2640"/>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43408" name="Oval 16"/>
            <p:cNvSpPr>
              <a:spLocks noChangeArrowheads="1"/>
            </p:cNvSpPr>
            <p:nvPr/>
          </p:nvSpPr>
          <p:spPr bwMode="auto">
            <a:xfrm>
              <a:off x="4464" y="2736"/>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43409" name="Rectangle 17"/>
            <p:cNvSpPr>
              <a:spLocks noChangeArrowheads="1"/>
            </p:cNvSpPr>
            <p:nvPr/>
          </p:nvSpPr>
          <p:spPr bwMode="auto">
            <a:xfrm>
              <a:off x="3504" y="2160"/>
              <a:ext cx="1920" cy="144"/>
            </a:xfrm>
            <a:prstGeom prst="rect">
              <a:avLst/>
            </a:prstGeom>
            <a:solidFill>
              <a:schemeClr va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effectLst/>
                  <a:latin typeface="Courier" pitchFamily="49" charset="0"/>
                </a:rPr>
                <a:t>Variable Z = 692310</a:t>
              </a:r>
            </a:p>
          </p:txBody>
        </p:sp>
        <p:sp>
          <p:nvSpPr>
            <p:cNvPr id="443410" name="Rectangle 18"/>
            <p:cNvSpPr>
              <a:spLocks noChangeArrowheads="1"/>
            </p:cNvSpPr>
            <p:nvPr/>
          </p:nvSpPr>
          <p:spPr bwMode="auto">
            <a:xfrm>
              <a:off x="3504" y="1872"/>
              <a:ext cx="1920" cy="144"/>
            </a:xfrm>
            <a:prstGeom prst="rect">
              <a:avLst/>
            </a:prstGeom>
            <a:solidFill>
              <a:schemeClr va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effectLst/>
                  <a:latin typeface="Courier New" pitchFamily="49" charset="0"/>
                </a:rPr>
                <a:t>Variable X</a:t>
              </a:r>
            </a:p>
          </p:txBody>
        </p:sp>
        <p:sp>
          <p:nvSpPr>
            <p:cNvPr id="443411" name="Rectangle 19"/>
            <p:cNvSpPr>
              <a:spLocks noChangeArrowheads="1"/>
            </p:cNvSpPr>
            <p:nvPr/>
          </p:nvSpPr>
          <p:spPr bwMode="auto">
            <a:xfrm>
              <a:off x="3504" y="1728"/>
              <a:ext cx="1920"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800">
                <a:solidFill>
                  <a:srgbClr val="000000"/>
                </a:solidFill>
                <a:effectLst/>
              </a:endParaRPr>
            </a:p>
          </p:txBody>
        </p:sp>
        <p:sp>
          <p:nvSpPr>
            <p:cNvPr id="443412" name="Rectangle 20"/>
            <p:cNvSpPr>
              <a:spLocks noChangeArrowheads="1"/>
            </p:cNvSpPr>
            <p:nvPr/>
          </p:nvSpPr>
          <p:spPr bwMode="auto">
            <a:xfrm>
              <a:off x="3504" y="2016"/>
              <a:ext cx="1920" cy="144"/>
            </a:xfrm>
            <a:prstGeom prst="rect">
              <a:avLst/>
            </a:prstGeom>
            <a:solidFill>
              <a:schemeClr va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effectLst/>
                  <a:latin typeface="Courier New" pitchFamily="49" charset="0"/>
                </a:rPr>
                <a:t>Variable Y</a:t>
              </a:r>
            </a:p>
          </p:txBody>
        </p:sp>
        <p:sp>
          <p:nvSpPr>
            <p:cNvPr id="443413" name="Text Box 21"/>
            <p:cNvSpPr txBox="1">
              <a:spLocks noChangeArrowheads="1"/>
            </p:cNvSpPr>
            <p:nvPr/>
          </p:nvSpPr>
          <p:spPr bwMode="auto">
            <a:xfrm>
              <a:off x="3072" y="1392"/>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400">
                  <a:solidFill>
                    <a:srgbClr val="000000"/>
                  </a:solidFill>
                  <a:effectLst/>
                  <a:latin typeface="Courier" pitchFamily="49" charset="0"/>
                </a:rPr>
                <a:t>0x04</a:t>
              </a:r>
              <a:endParaRPr lang="en-US" altLang="en-US" sz="1200">
                <a:solidFill>
                  <a:srgbClr val="000000"/>
                </a:solidFill>
                <a:effectLst/>
                <a:latin typeface="Courier" pitchFamily="49" charset="0"/>
              </a:endParaRPr>
            </a:p>
          </p:txBody>
        </p:sp>
        <p:sp>
          <p:nvSpPr>
            <p:cNvPr id="443414" name="Text Box 22"/>
            <p:cNvSpPr txBox="1">
              <a:spLocks noChangeArrowheads="1"/>
            </p:cNvSpPr>
            <p:nvPr/>
          </p:nvSpPr>
          <p:spPr bwMode="auto">
            <a:xfrm>
              <a:off x="3072" y="1536"/>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400">
                  <a:solidFill>
                    <a:srgbClr val="000000"/>
                  </a:solidFill>
                  <a:effectLst/>
                  <a:latin typeface="Courier" pitchFamily="49" charset="0"/>
                </a:rPr>
                <a:t>0x08</a:t>
              </a:r>
              <a:endParaRPr lang="en-US" altLang="en-US" sz="1200">
                <a:solidFill>
                  <a:srgbClr val="000000"/>
                </a:solidFill>
                <a:effectLst/>
                <a:latin typeface="Courier" pitchFamily="49" charset="0"/>
              </a:endParaRPr>
            </a:p>
          </p:txBody>
        </p:sp>
        <p:sp>
          <p:nvSpPr>
            <p:cNvPr id="443415" name="Text Box 23"/>
            <p:cNvSpPr txBox="1">
              <a:spLocks noChangeArrowheads="1"/>
            </p:cNvSpPr>
            <p:nvPr/>
          </p:nvSpPr>
          <p:spPr bwMode="auto">
            <a:xfrm>
              <a:off x="3072" y="1680"/>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400">
                  <a:solidFill>
                    <a:srgbClr val="000000"/>
                  </a:solidFill>
                  <a:effectLst/>
                  <a:latin typeface="Courier" pitchFamily="49" charset="0"/>
                </a:rPr>
                <a:t>0x0c</a:t>
              </a:r>
              <a:endParaRPr lang="en-US" altLang="en-US" sz="1200">
                <a:solidFill>
                  <a:srgbClr val="000000"/>
                </a:solidFill>
                <a:effectLst/>
                <a:latin typeface="Courier" pitchFamily="49" charset="0"/>
              </a:endParaRPr>
            </a:p>
          </p:txBody>
        </p:sp>
        <p:sp>
          <p:nvSpPr>
            <p:cNvPr id="443416" name="Text Box 24"/>
            <p:cNvSpPr txBox="1">
              <a:spLocks noChangeArrowheads="1"/>
            </p:cNvSpPr>
            <p:nvPr/>
          </p:nvSpPr>
          <p:spPr bwMode="auto">
            <a:xfrm>
              <a:off x="3072" y="1824"/>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400">
                  <a:solidFill>
                    <a:srgbClr val="000000"/>
                  </a:solidFill>
                  <a:effectLst/>
                  <a:latin typeface="Courier" pitchFamily="49" charset="0"/>
                </a:rPr>
                <a:t>0x10</a:t>
              </a:r>
              <a:endParaRPr lang="en-US" altLang="en-US" sz="1200">
                <a:solidFill>
                  <a:srgbClr val="000000"/>
                </a:solidFill>
                <a:effectLst/>
                <a:latin typeface="Courier" pitchFamily="49" charset="0"/>
              </a:endParaRPr>
            </a:p>
          </p:txBody>
        </p:sp>
        <p:sp>
          <p:nvSpPr>
            <p:cNvPr id="443417" name="Text Box 25"/>
            <p:cNvSpPr txBox="1">
              <a:spLocks noChangeArrowheads="1"/>
            </p:cNvSpPr>
            <p:nvPr/>
          </p:nvSpPr>
          <p:spPr bwMode="auto">
            <a:xfrm>
              <a:off x="3072" y="1968"/>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400">
                  <a:solidFill>
                    <a:srgbClr val="000000"/>
                  </a:solidFill>
                  <a:effectLst/>
                  <a:latin typeface="Courier" pitchFamily="49" charset="0"/>
                </a:rPr>
                <a:t>0x14</a:t>
              </a:r>
              <a:endParaRPr lang="en-US" altLang="en-US" sz="1200">
                <a:solidFill>
                  <a:srgbClr val="000000"/>
                </a:solidFill>
                <a:effectLst/>
                <a:latin typeface="Courier" pitchFamily="49" charset="0"/>
              </a:endParaRPr>
            </a:p>
          </p:txBody>
        </p:sp>
        <p:sp>
          <p:nvSpPr>
            <p:cNvPr id="443418" name="Text Box 26"/>
            <p:cNvSpPr txBox="1">
              <a:spLocks noChangeArrowheads="1"/>
            </p:cNvSpPr>
            <p:nvPr/>
          </p:nvSpPr>
          <p:spPr bwMode="auto">
            <a:xfrm>
              <a:off x="3072" y="2112"/>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400" b="0">
                  <a:solidFill>
                    <a:srgbClr val="990000"/>
                  </a:solidFill>
                  <a:effectLst/>
                  <a:latin typeface="Courier" pitchFamily="49" charset="0"/>
                </a:rPr>
                <a:t>0x18</a:t>
              </a:r>
              <a:endParaRPr lang="en-US" altLang="en-US" sz="1200">
                <a:solidFill>
                  <a:srgbClr val="990000"/>
                </a:solidFill>
                <a:effectLst/>
                <a:latin typeface="Courier" pitchFamily="49" charset="0"/>
              </a:endParaRPr>
            </a:p>
          </p:txBody>
        </p:sp>
        <p:sp>
          <p:nvSpPr>
            <p:cNvPr id="443419" name="Text Box 27"/>
            <p:cNvSpPr txBox="1">
              <a:spLocks noChangeArrowheads="1"/>
            </p:cNvSpPr>
            <p:nvPr/>
          </p:nvSpPr>
          <p:spPr bwMode="auto">
            <a:xfrm>
              <a:off x="3072" y="2256"/>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400">
                  <a:solidFill>
                    <a:srgbClr val="000000"/>
                  </a:solidFill>
                  <a:effectLst/>
                  <a:latin typeface="Courier" pitchFamily="49" charset="0"/>
                </a:rPr>
                <a:t>0x1c</a:t>
              </a:r>
              <a:endParaRPr lang="en-US" altLang="en-US" sz="1200">
                <a:solidFill>
                  <a:srgbClr val="000000"/>
                </a:solidFill>
                <a:effectLst/>
                <a:latin typeface="Courier" pitchFamily="49" charset="0"/>
              </a:endParaRPr>
            </a:p>
          </p:txBody>
        </p:sp>
      </p:grpSp>
      <p:sp>
        <p:nvSpPr>
          <p:cNvPr id="443420" name="Text Box 28"/>
          <p:cNvSpPr txBox="1">
            <a:spLocks noChangeArrowheads="1"/>
          </p:cNvSpPr>
          <p:nvPr/>
        </p:nvSpPr>
        <p:spPr bwMode="auto">
          <a:xfrm>
            <a:off x="3717925" y="51466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b="0">
              <a:solidFill>
                <a:srgbClr val="000000"/>
              </a:solidFill>
              <a:effectLst/>
            </a:endParaRPr>
          </a:p>
        </p:txBody>
      </p:sp>
      <p:sp>
        <p:nvSpPr>
          <p:cNvPr id="443421" name="Text Box 29"/>
          <p:cNvSpPr txBox="1">
            <a:spLocks noChangeArrowheads="1"/>
          </p:cNvSpPr>
          <p:nvPr/>
        </p:nvSpPr>
        <p:spPr bwMode="auto">
          <a:xfrm>
            <a:off x="4038600" y="152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solidFill>
                  <a:srgbClr val="990000"/>
                </a:solidFill>
                <a:effectLst/>
              </a:rPr>
              <a:t>8</a:t>
            </a:r>
            <a:endParaRPr lang="en-US" altLang="en-US" b="0">
              <a:solidFill>
                <a:srgbClr val="990000"/>
              </a:solidFill>
              <a:effectLst/>
            </a:endParaRPr>
          </a:p>
        </p:txBody>
      </p:sp>
      <p:grpSp>
        <p:nvGrpSpPr>
          <p:cNvPr id="443422" name="Group 30"/>
          <p:cNvGrpSpPr>
            <a:grpSpLocks/>
          </p:cNvGrpSpPr>
          <p:nvPr/>
        </p:nvGrpSpPr>
        <p:grpSpPr bwMode="auto">
          <a:xfrm>
            <a:off x="3429000" y="1981200"/>
            <a:ext cx="1524000" cy="1447800"/>
            <a:chOff x="2160" y="1248"/>
            <a:chExt cx="960" cy="912"/>
          </a:xfrm>
        </p:grpSpPr>
        <p:sp>
          <p:nvSpPr>
            <p:cNvPr id="443423" name="Line 31"/>
            <p:cNvSpPr>
              <a:spLocks noChangeShapeType="1"/>
            </p:cNvSpPr>
            <p:nvPr/>
          </p:nvSpPr>
          <p:spPr bwMode="auto">
            <a:xfrm>
              <a:off x="2784" y="1632"/>
              <a:ext cx="192" cy="0"/>
            </a:xfrm>
            <a:prstGeom prst="line">
              <a:avLst/>
            </a:prstGeom>
            <a:noFill/>
            <a:ln w="3810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43424" name="Line 32"/>
            <p:cNvSpPr>
              <a:spLocks noChangeShapeType="1"/>
            </p:cNvSpPr>
            <p:nvPr/>
          </p:nvSpPr>
          <p:spPr bwMode="auto">
            <a:xfrm>
              <a:off x="2160" y="1632"/>
              <a:ext cx="336" cy="0"/>
            </a:xfrm>
            <a:prstGeom prst="line">
              <a:avLst/>
            </a:prstGeom>
            <a:noFill/>
            <a:ln w="38100">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43425" name="Line 33"/>
            <p:cNvSpPr>
              <a:spLocks noChangeShapeType="1"/>
            </p:cNvSpPr>
            <p:nvPr/>
          </p:nvSpPr>
          <p:spPr bwMode="auto">
            <a:xfrm flipV="1">
              <a:off x="2640" y="1248"/>
              <a:ext cx="0" cy="240"/>
            </a:xfrm>
            <a:prstGeom prst="line">
              <a:avLst/>
            </a:prstGeom>
            <a:noFill/>
            <a:ln w="38100">
              <a:solidFill>
                <a:srgbClr val="99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43426" name="Oval 34"/>
            <p:cNvSpPr>
              <a:spLocks noChangeArrowheads="1"/>
            </p:cNvSpPr>
            <p:nvPr/>
          </p:nvSpPr>
          <p:spPr bwMode="auto">
            <a:xfrm>
              <a:off x="2496" y="1488"/>
              <a:ext cx="288" cy="288"/>
            </a:xfrm>
            <a:prstGeom prst="ellipse">
              <a:avLst/>
            </a:prstGeom>
            <a:noFill/>
            <a:ln w="38100">
              <a:solidFill>
                <a:srgbClr val="99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solidFill>
                    <a:srgbClr val="000000"/>
                  </a:solidFill>
                  <a:effectLst/>
                </a:rPr>
                <a:t>+</a:t>
              </a:r>
            </a:p>
          </p:txBody>
        </p:sp>
        <p:sp>
          <p:nvSpPr>
            <p:cNvPr id="443427" name="Line 35"/>
            <p:cNvSpPr>
              <a:spLocks noChangeShapeType="1"/>
            </p:cNvSpPr>
            <p:nvPr/>
          </p:nvSpPr>
          <p:spPr bwMode="auto">
            <a:xfrm>
              <a:off x="2976" y="1632"/>
              <a:ext cx="0" cy="384"/>
            </a:xfrm>
            <a:prstGeom prst="line">
              <a:avLst/>
            </a:prstGeom>
            <a:noFill/>
            <a:ln w="3810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43428" name="Line 36"/>
            <p:cNvSpPr>
              <a:spLocks noChangeShapeType="1"/>
            </p:cNvSpPr>
            <p:nvPr/>
          </p:nvSpPr>
          <p:spPr bwMode="auto">
            <a:xfrm>
              <a:off x="2976" y="2016"/>
              <a:ext cx="144" cy="144"/>
            </a:xfrm>
            <a:prstGeom prst="line">
              <a:avLst/>
            </a:prstGeom>
            <a:noFill/>
            <a:ln w="38100">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grpSp>
      <p:grpSp>
        <p:nvGrpSpPr>
          <p:cNvPr id="443429" name="Group 37"/>
          <p:cNvGrpSpPr>
            <a:grpSpLocks/>
          </p:cNvGrpSpPr>
          <p:nvPr/>
        </p:nvGrpSpPr>
        <p:grpSpPr bwMode="auto">
          <a:xfrm>
            <a:off x="228600" y="1870075"/>
            <a:ext cx="3200400" cy="2930525"/>
            <a:chOff x="144" y="1178"/>
            <a:chExt cx="2016" cy="1846"/>
          </a:xfrm>
        </p:grpSpPr>
        <p:sp>
          <p:nvSpPr>
            <p:cNvPr id="443430" name="Text Box 38"/>
            <p:cNvSpPr txBox="1">
              <a:spLocks noChangeArrowheads="1"/>
            </p:cNvSpPr>
            <p:nvPr/>
          </p:nvSpPr>
          <p:spPr bwMode="auto">
            <a:xfrm>
              <a:off x="744" y="2793"/>
              <a:ext cx="7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000000"/>
                  </a:solidFill>
                  <a:effectLst/>
                  <a:latin typeface="Helvetica" pitchFamily="34" charset="0"/>
                </a:rPr>
                <a:t>Registers</a:t>
              </a:r>
            </a:p>
          </p:txBody>
        </p:sp>
        <p:sp>
          <p:nvSpPr>
            <p:cNvPr id="443431" name="Rectangle 39"/>
            <p:cNvSpPr>
              <a:spLocks noChangeArrowheads="1"/>
            </p:cNvSpPr>
            <p:nvPr/>
          </p:nvSpPr>
          <p:spPr bwMode="auto">
            <a:xfrm>
              <a:off x="144" y="1296"/>
              <a:ext cx="2016"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effectLst/>
                </a:rPr>
                <a:t>R0=0 (constant)</a:t>
              </a:r>
            </a:p>
          </p:txBody>
        </p:sp>
        <p:sp>
          <p:nvSpPr>
            <p:cNvPr id="443432" name="Rectangle 40"/>
            <p:cNvSpPr>
              <a:spLocks noChangeArrowheads="1"/>
            </p:cNvSpPr>
            <p:nvPr/>
          </p:nvSpPr>
          <p:spPr bwMode="auto">
            <a:xfrm>
              <a:off x="144" y="1440"/>
              <a:ext cx="2016"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effectLst/>
                </a:rPr>
                <a:t>R1</a:t>
              </a:r>
            </a:p>
          </p:txBody>
        </p:sp>
        <p:sp>
          <p:nvSpPr>
            <p:cNvPr id="443433" name="Rectangle 41"/>
            <p:cNvSpPr>
              <a:spLocks noChangeArrowheads="1"/>
            </p:cNvSpPr>
            <p:nvPr/>
          </p:nvSpPr>
          <p:spPr bwMode="auto">
            <a:xfrm>
              <a:off x="144" y="1584"/>
              <a:ext cx="2016"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effectLst/>
                </a:rPr>
                <a:t>R2=0x10</a:t>
              </a:r>
            </a:p>
          </p:txBody>
        </p:sp>
        <p:sp>
          <p:nvSpPr>
            <p:cNvPr id="443434" name="Rectangle 42"/>
            <p:cNvSpPr>
              <a:spLocks noChangeArrowheads="1"/>
            </p:cNvSpPr>
            <p:nvPr/>
          </p:nvSpPr>
          <p:spPr bwMode="auto">
            <a:xfrm>
              <a:off x="144" y="2457"/>
              <a:ext cx="2016"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effectLst/>
                </a:rPr>
                <a:t>R30</a:t>
              </a:r>
            </a:p>
          </p:txBody>
        </p:sp>
        <p:sp>
          <p:nvSpPr>
            <p:cNvPr id="443435" name="Rectangle 43"/>
            <p:cNvSpPr>
              <a:spLocks noChangeArrowheads="1"/>
            </p:cNvSpPr>
            <p:nvPr/>
          </p:nvSpPr>
          <p:spPr bwMode="auto">
            <a:xfrm>
              <a:off x="144" y="2601"/>
              <a:ext cx="2016"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effectLst/>
                </a:rPr>
                <a:t>R31</a:t>
              </a:r>
            </a:p>
          </p:txBody>
        </p:sp>
        <p:sp>
          <p:nvSpPr>
            <p:cNvPr id="443436" name="Oval 44"/>
            <p:cNvSpPr>
              <a:spLocks noChangeArrowheads="1"/>
            </p:cNvSpPr>
            <p:nvPr/>
          </p:nvSpPr>
          <p:spPr bwMode="auto">
            <a:xfrm>
              <a:off x="1104" y="2192"/>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43437" name="Oval 45"/>
            <p:cNvSpPr>
              <a:spLocks noChangeArrowheads="1"/>
            </p:cNvSpPr>
            <p:nvPr/>
          </p:nvSpPr>
          <p:spPr bwMode="auto">
            <a:xfrm>
              <a:off x="1104" y="2288"/>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43438" name="Oval 46"/>
            <p:cNvSpPr>
              <a:spLocks noChangeArrowheads="1"/>
            </p:cNvSpPr>
            <p:nvPr/>
          </p:nvSpPr>
          <p:spPr bwMode="auto">
            <a:xfrm>
              <a:off x="1104" y="2384"/>
              <a:ext cx="48" cy="4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43439" name="Text Box 47"/>
            <p:cNvSpPr txBox="1">
              <a:spLocks noChangeArrowheads="1"/>
            </p:cNvSpPr>
            <p:nvPr/>
          </p:nvSpPr>
          <p:spPr bwMode="auto">
            <a:xfrm>
              <a:off x="1142" y="1178"/>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b="0">
                <a:solidFill>
                  <a:srgbClr val="000000"/>
                </a:solidFill>
                <a:effectLst/>
              </a:endParaRPr>
            </a:p>
          </p:txBody>
        </p:sp>
        <p:sp>
          <p:nvSpPr>
            <p:cNvPr id="443440" name="Rectangle 48"/>
            <p:cNvSpPr>
              <a:spLocks noChangeArrowheads="1"/>
            </p:cNvSpPr>
            <p:nvPr/>
          </p:nvSpPr>
          <p:spPr bwMode="auto">
            <a:xfrm>
              <a:off x="144" y="1728"/>
              <a:ext cx="2016"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effectLst/>
                </a:rPr>
                <a:t>R3</a:t>
              </a:r>
            </a:p>
          </p:txBody>
        </p:sp>
        <p:sp>
          <p:nvSpPr>
            <p:cNvPr id="443441" name="Rectangle 49"/>
            <p:cNvSpPr>
              <a:spLocks noChangeArrowheads="1"/>
            </p:cNvSpPr>
            <p:nvPr/>
          </p:nvSpPr>
          <p:spPr bwMode="auto">
            <a:xfrm>
              <a:off x="144" y="1872"/>
              <a:ext cx="2016"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effectLst/>
                </a:rPr>
                <a:t>R4</a:t>
              </a:r>
            </a:p>
          </p:txBody>
        </p:sp>
        <p:sp>
          <p:nvSpPr>
            <p:cNvPr id="443442" name="Rectangle 50"/>
            <p:cNvSpPr>
              <a:spLocks noChangeArrowheads="1"/>
            </p:cNvSpPr>
            <p:nvPr/>
          </p:nvSpPr>
          <p:spPr bwMode="auto">
            <a:xfrm>
              <a:off x="144" y="2016"/>
              <a:ext cx="2016"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effectLst/>
                </a:rPr>
                <a:t>R5</a:t>
              </a:r>
            </a:p>
          </p:txBody>
        </p:sp>
        <p:sp>
          <p:nvSpPr>
            <p:cNvPr id="443443" name="Rectangle 51"/>
            <p:cNvSpPr>
              <a:spLocks noChangeArrowheads="1"/>
            </p:cNvSpPr>
            <p:nvPr/>
          </p:nvSpPr>
          <p:spPr bwMode="auto">
            <a:xfrm>
              <a:off x="144" y="2016"/>
              <a:ext cx="2016" cy="14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effectLst/>
                </a:rPr>
                <a:t>R5</a:t>
              </a:r>
            </a:p>
          </p:txBody>
        </p:sp>
      </p:grpSp>
      <p:sp>
        <p:nvSpPr>
          <p:cNvPr id="443444" name="Rectangle 52"/>
          <p:cNvSpPr>
            <a:spLocks noChangeArrowheads="1"/>
          </p:cNvSpPr>
          <p:nvPr/>
        </p:nvSpPr>
        <p:spPr bwMode="auto">
          <a:xfrm>
            <a:off x="228600" y="2514600"/>
            <a:ext cx="3200400" cy="228600"/>
          </a:xfrm>
          <a:prstGeom prst="rect">
            <a:avLst/>
          </a:prstGeom>
          <a:solidFill>
            <a:schemeClr va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rPr>
              <a:t>R2=0x10</a:t>
            </a:r>
          </a:p>
        </p:txBody>
      </p:sp>
      <p:sp>
        <p:nvSpPr>
          <p:cNvPr id="443445" name="Rectangle 53"/>
          <p:cNvSpPr>
            <a:spLocks noChangeArrowheads="1"/>
          </p:cNvSpPr>
          <p:nvPr/>
        </p:nvSpPr>
        <p:spPr bwMode="auto">
          <a:xfrm>
            <a:off x="228600" y="3200400"/>
            <a:ext cx="3200400" cy="228600"/>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rPr>
              <a:t>R5 = 629310</a:t>
            </a:r>
          </a:p>
        </p:txBody>
      </p:sp>
      <p:sp>
        <p:nvSpPr>
          <p:cNvPr id="443446" name="Rectangle 54"/>
          <p:cNvSpPr>
            <a:spLocks noChangeArrowheads="1"/>
          </p:cNvSpPr>
          <p:nvPr/>
        </p:nvSpPr>
        <p:spPr bwMode="auto">
          <a:xfrm>
            <a:off x="5562600" y="3429000"/>
            <a:ext cx="3048000" cy="228600"/>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effectLst/>
                <a:latin typeface="Courier" pitchFamily="49" charset="0"/>
              </a:rPr>
              <a:t>Variable Z = 692310</a:t>
            </a:r>
          </a:p>
        </p:txBody>
      </p:sp>
      <p:grpSp>
        <p:nvGrpSpPr>
          <p:cNvPr id="443447" name="Group 55"/>
          <p:cNvGrpSpPr>
            <a:grpSpLocks/>
          </p:cNvGrpSpPr>
          <p:nvPr/>
        </p:nvGrpSpPr>
        <p:grpSpPr bwMode="auto">
          <a:xfrm>
            <a:off x="3429000" y="3352800"/>
            <a:ext cx="2286000" cy="228600"/>
            <a:chOff x="2160" y="2112"/>
            <a:chExt cx="1440" cy="144"/>
          </a:xfrm>
        </p:grpSpPr>
        <p:sp>
          <p:nvSpPr>
            <p:cNvPr id="443448" name="Line 56"/>
            <p:cNvSpPr>
              <a:spLocks noChangeShapeType="1"/>
            </p:cNvSpPr>
            <p:nvPr/>
          </p:nvSpPr>
          <p:spPr bwMode="auto">
            <a:xfrm flipH="1">
              <a:off x="2544" y="2256"/>
              <a:ext cx="1056" cy="0"/>
            </a:xfrm>
            <a:prstGeom prst="line">
              <a:avLst/>
            </a:prstGeom>
            <a:noFill/>
            <a:ln w="5715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43449" name="Line 57"/>
            <p:cNvSpPr>
              <a:spLocks noChangeShapeType="1"/>
            </p:cNvSpPr>
            <p:nvPr/>
          </p:nvSpPr>
          <p:spPr bwMode="auto">
            <a:xfrm flipV="1">
              <a:off x="2544" y="2112"/>
              <a:ext cx="0" cy="144"/>
            </a:xfrm>
            <a:prstGeom prst="line">
              <a:avLst/>
            </a:prstGeom>
            <a:noFill/>
            <a:ln w="5715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43450" name="Line 58"/>
            <p:cNvSpPr>
              <a:spLocks noChangeShapeType="1"/>
            </p:cNvSpPr>
            <p:nvPr/>
          </p:nvSpPr>
          <p:spPr bwMode="auto">
            <a:xfrm flipH="1">
              <a:off x="2160" y="2112"/>
              <a:ext cx="384" cy="0"/>
            </a:xfrm>
            <a:prstGeom prst="line">
              <a:avLst/>
            </a:prstGeom>
            <a:noFill/>
            <a:ln w="57150">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grpSp>
    </p:spTree>
    <p:extLst>
      <p:ext uri="{BB962C8B-B14F-4D97-AF65-F5344CB8AC3E}">
        <p14:creationId xmlns:p14="http://schemas.microsoft.com/office/powerpoint/2010/main" val="3554949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3421"/>
                                        </p:tgtEl>
                                        <p:attrNameLst>
                                          <p:attrName>style.visibility</p:attrName>
                                        </p:attrNameLst>
                                      </p:cBhvr>
                                      <p:to>
                                        <p:strVal val="visible"/>
                                      </p:to>
                                    </p:set>
                                    <p:animEffect transition="in" filter="wipe(up)">
                                      <p:cBhvr>
                                        <p:cTn id="7" dur="500"/>
                                        <p:tgtEl>
                                          <p:spTgt spid="4434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3444"/>
                                        </p:tgtEl>
                                        <p:attrNameLst>
                                          <p:attrName>style.visibility</p:attrName>
                                        </p:attrNameLst>
                                      </p:cBhvr>
                                      <p:to>
                                        <p:strVal val="visible"/>
                                      </p:to>
                                    </p:set>
                                    <p:animEffect transition="in" filter="wipe(left)">
                                      <p:cBhvr>
                                        <p:cTn id="12" dur="500"/>
                                        <p:tgtEl>
                                          <p:spTgt spid="4434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43422"/>
                                        </p:tgtEl>
                                        <p:attrNameLst>
                                          <p:attrName>style.visibility</p:attrName>
                                        </p:attrNameLst>
                                      </p:cBhvr>
                                      <p:to>
                                        <p:strVal val="visible"/>
                                      </p:to>
                                    </p:set>
                                    <p:animEffect transition="in" filter="wipe(left)">
                                      <p:cBhvr>
                                        <p:cTn id="17" dur="500"/>
                                        <p:tgtEl>
                                          <p:spTgt spid="4434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443446"/>
                                        </p:tgtEl>
                                        <p:attrNameLst>
                                          <p:attrName>style.visibility</p:attrName>
                                        </p:attrNameLst>
                                      </p:cBhvr>
                                      <p:to>
                                        <p:strVal val="visible"/>
                                      </p:to>
                                    </p:set>
                                    <p:animEffect transition="in" filter="wipe(right)">
                                      <p:cBhvr>
                                        <p:cTn id="22" dur="500"/>
                                        <p:tgtEl>
                                          <p:spTgt spid="4434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443447"/>
                                        </p:tgtEl>
                                        <p:attrNameLst>
                                          <p:attrName>style.visibility</p:attrName>
                                        </p:attrNameLst>
                                      </p:cBhvr>
                                      <p:to>
                                        <p:strVal val="visible"/>
                                      </p:to>
                                    </p:set>
                                    <p:animEffect transition="in" filter="wipe(right)">
                                      <p:cBhvr>
                                        <p:cTn id="27" dur="500"/>
                                        <p:tgtEl>
                                          <p:spTgt spid="4434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443445"/>
                                        </p:tgtEl>
                                        <p:attrNameLst>
                                          <p:attrName>style.visibility</p:attrName>
                                        </p:attrNameLst>
                                      </p:cBhvr>
                                      <p:to>
                                        <p:strVal val="visible"/>
                                      </p:to>
                                    </p:set>
                                    <p:animEffect transition="in" filter="wipe(right)">
                                      <p:cBhvr>
                                        <p:cTn id="32" dur="500"/>
                                        <p:tgtEl>
                                          <p:spTgt spid="443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21" grpId="0" autoUpdateAnimBg="0"/>
      <p:bldP spid="443444" grpId="0" animBg="1" autoUpdateAnimBg="0"/>
      <p:bldP spid="443445" grpId="0" animBg="1" autoUpdateAnimBg="0"/>
      <p:bldP spid="443446"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Slide Number Placeholder 5"/>
          <p:cNvSpPr>
            <a:spLocks noGrp="1"/>
          </p:cNvSpPr>
          <p:nvPr>
            <p:ph type="sldNum" sz="quarter" idx="12"/>
          </p:nvPr>
        </p:nvSpPr>
        <p:spPr/>
        <p:txBody>
          <a:bodyPr/>
          <a:lstStyle/>
          <a:p>
            <a:fld id="{2F20DC07-DB60-4F95-9E4F-0C4E7C053F33}" type="slidenum">
              <a:rPr lang="en-US">
                <a:solidFill>
                  <a:srgbClr val="000000"/>
                </a:solidFill>
              </a:rPr>
              <a:pPr/>
              <a:t>34</a:t>
            </a:fld>
            <a:endParaRPr lang="en-US">
              <a:solidFill>
                <a:srgbClr val="000000"/>
              </a:solidFill>
            </a:endParaRPr>
          </a:p>
        </p:txBody>
      </p:sp>
      <p:sp>
        <p:nvSpPr>
          <p:cNvPr id="444418" name="Rectangle 2"/>
          <p:cNvSpPr>
            <a:spLocks noGrp="1" noChangeArrowheads="1"/>
          </p:cNvSpPr>
          <p:nvPr>
            <p:ph type="title"/>
          </p:nvPr>
        </p:nvSpPr>
        <p:spPr>
          <a:xfrm>
            <a:off x="609600" y="228600"/>
            <a:ext cx="7772400" cy="1143000"/>
          </a:xfrm>
        </p:spPr>
        <p:txBody>
          <a:bodyPr>
            <a:normAutofit fontScale="90000"/>
          </a:bodyPr>
          <a:lstStyle/>
          <a:p>
            <a:r>
              <a:rPr lang="en-US" altLang="en-US" sz="3600" b="1">
                <a:solidFill>
                  <a:srgbClr val="FF0000"/>
                </a:solidFill>
              </a:rPr>
              <a:t>Data Transfer Instructions - </a:t>
            </a:r>
            <a:br>
              <a:rPr lang="en-US" altLang="en-US" sz="3600" b="1">
                <a:solidFill>
                  <a:srgbClr val="FF0000"/>
                </a:solidFill>
              </a:rPr>
            </a:br>
            <a:r>
              <a:rPr lang="en-US" altLang="en-US" sz="3600" b="1">
                <a:solidFill>
                  <a:srgbClr val="FF0000"/>
                </a:solidFill>
              </a:rPr>
              <a:t>Binary Representation</a:t>
            </a:r>
          </a:p>
        </p:txBody>
      </p:sp>
      <p:sp>
        <p:nvSpPr>
          <p:cNvPr id="444419" name="Rectangle 3"/>
          <p:cNvSpPr>
            <a:spLocks noGrp="1" noChangeArrowheads="1"/>
          </p:cNvSpPr>
          <p:nvPr>
            <p:ph type="body" idx="1"/>
          </p:nvPr>
        </p:nvSpPr>
        <p:spPr>
          <a:xfrm>
            <a:off x="304800" y="2667000"/>
            <a:ext cx="8534400" cy="3733800"/>
          </a:xfrm>
        </p:spPr>
        <p:txBody>
          <a:bodyPr/>
          <a:lstStyle/>
          <a:p>
            <a:r>
              <a:rPr lang="en-US" altLang="en-US" sz="2800"/>
              <a:t>Used for load, store instructions</a:t>
            </a:r>
          </a:p>
          <a:p>
            <a:pPr lvl="1"/>
            <a:r>
              <a:rPr lang="en-US" altLang="en-US" sz="2400">
                <a:solidFill>
                  <a:srgbClr val="990000"/>
                </a:solidFill>
                <a:latin typeface="Courier" pitchFamily="49" charset="0"/>
              </a:rPr>
              <a:t>op</a:t>
            </a:r>
            <a:r>
              <a:rPr lang="en-US" altLang="en-US" sz="2400"/>
              <a:t>: Basic operation of the instruction (</a:t>
            </a:r>
            <a:r>
              <a:rPr lang="en-US" altLang="en-US" sz="2400" i="1"/>
              <a:t>opcode</a:t>
            </a:r>
            <a:r>
              <a:rPr lang="en-US" altLang="en-US" sz="2400"/>
              <a:t>)</a:t>
            </a:r>
          </a:p>
          <a:p>
            <a:pPr lvl="1"/>
            <a:r>
              <a:rPr lang="en-US" altLang="en-US" sz="2400">
                <a:solidFill>
                  <a:srgbClr val="990000"/>
                </a:solidFill>
                <a:latin typeface="Courier" pitchFamily="49" charset="0"/>
              </a:rPr>
              <a:t>rs</a:t>
            </a:r>
            <a:r>
              <a:rPr lang="en-US" altLang="en-US" sz="2400"/>
              <a:t>: first register source operand</a:t>
            </a:r>
          </a:p>
          <a:p>
            <a:pPr lvl="1"/>
            <a:r>
              <a:rPr lang="en-US" altLang="en-US" sz="2400">
                <a:solidFill>
                  <a:srgbClr val="990000"/>
                </a:solidFill>
                <a:latin typeface="Courier" pitchFamily="49" charset="0"/>
              </a:rPr>
              <a:t>rt</a:t>
            </a:r>
            <a:r>
              <a:rPr lang="en-US" altLang="en-US" sz="2400"/>
              <a:t>: second register source operand</a:t>
            </a:r>
          </a:p>
          <a:p>
            <a:pPr lvl="1"/>
            <a:r>
              <a:rPr lang="en-US" altLang="en-US" sz="2400">
                <a:solidFill>
                  <a:srgbClr val="990000"/>
                </a:solidFill>
                <a:latin typeface="Courier" pitchFamily="49" charset="0"/>
              </a:rPr>
              <a:t>offset</a:t>
            </a:r>
            <a:r>
              <a:rPr lang="en-US" altLang="en-US" sz="2400"/>
              <a:t>: 16-bit signed address offset (-32,768 to +32,767)</a:t>
            </a:r>
          </a:p>
          <a:p>
            <a:r>
              <a:rPr lang="en-US" altLang="en-US" sz="2800"/>
              <a:t>Also called “</a:t>
            </a:r>
            <a:r>
              <a:rPr lang="en-US" altLang="en-US" sz="2800">
                <a:solidFill>
                  <a:srgbClr val="990000"/>
                </a:solidFill>
              </a:rPr>
              <a:t>I-Format</a:t>
            </a:r>
            <a:r>
              <a:rPr lang="en-US" altLang="en-US" sz="2800"/>
              <a:t>” or “</a:t>
            </a:r>
            <a:r>
              <a:rPr lang="en-US" altLang="en-US" sz="2800">
                <a:solidFill>
                  <a:srgbClr val="990000"/>
                </a:solidFill>
              </a:rPr>
              <a:t>I-Type</a:t>
            </a:r>
            <a:r>
              <a:rPr lang="en-US" altLang="en-US" sz="2800"/>
              <a:t>” instructions</a:t>
            </a:r>
          </a:p>
        </p:txBody>
      </p:sp>
      <p:grpSp>
        <p:nvGrpSpPr>
          <p:cNvPr id="444420" name="Group 4"/>
          <p:cNvGrpSpPr>
            <a:grpSpLocks/>
          </p:cNvGrpSpPr>
          <p:nvPr/>
        </p:nvGrpSpPr>
        <p:grpSpPr bwMode="auto">
          <a:xfrm>
            <a:off x="1524000" y="1524000"/>
            <a:ext cx="4876800" cy="838200"/>
            <a:chOff x="960" y="960"/>
            <a:chExt cx="3072" cy="528"/>
          </a:xfrm>
        </p:grpSpPr>
        <p:sp>
          <p:nvSpPr>
            <p:cNvPr id="444421" name="Rectangle 5"/>
            <p:cNvSpPr>
              <a:spLocks noChangeArrowheads="1"/>
            </p:cNvSpPr>
            <p:nvPr/>
          </p:nvSpPr>
          <p:spPr bwMode="auto">
            <a:xfrm>
              <a:off x="960" y="1248"/>
              <a:ext cx="576" cy="24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op</a:t>
              </a:r>
              <a:endParaRPr lang="en-US" altLang="en-US">
                <a:solidFill>
                  <a:srgbClr val="990000"/>
                </a:solidFill>
                <a:effectLst/>
              </a:endParaRPr>
            </a:p>
          </p:txBody>
        </p:sp>
        <p:sp>
          <p:nvSpPr>
            <p:cNvPr id="444422" name="Rectangle 6"/>
            <p:cNvSpPr>
              <a:spLocks noChangeArrowheads="1"/>
            </p:cNvSpPr>
            <p:nvPr/>
          </p:nvSpPr>
          <p:spPr bwMode="auto">
            <a:xfrm>
              <a:off x="1536" y="1248"/>
              <a:ext cx="480" cy="240"/>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rs</a:t>
              </a:r>
              <a:endParaRPr lang="en-US" altLang="en-US" sz="1800">
                <a:solidFill>
                  <a:srgbClr val="990000"/>
                </a:solidFill>
                <a:effectLst/>
              </a:endParaRPr>
            </a:p>
          </p:txBody>
        </p:sp>
        <p:sp>
          <p:nvSpPr>
            <p:cNvPr id="444423" name="Rectangle 7"/>
            <p:cNvSpPr>
              <a:spLocks noChangeArrowheads="1"/>
            </p:cNvSpPr>
            <p:nvPr/>
          </p:nvSpPr>
          <p:spPr bwMode="auto">
            <a:xfrm>
              <a:off x="2016" y="1248"/>
              <a:ext cx="480" cy="240"/>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rt</a:t>
              </a:r>
              <a:endParaRPr lang="en-US" altLang="en-US" sz="1800">
                <a:solidFill>
                  <a:srgbClr val="990000"/>
                </a:solidFill>
                <a:effectLst/>
              </a:endParaRPr>
            </a:p>
          </p:txBody>
        </p:sp>
        <p:sp>
          <p:nvSpPr>
            <p:cNvPr id="444424" name="Rectangle 8"/>
            <p:cNvSpPr>
              <a:spLocks noChangeArrowheads="1"/>
            </p:cNvSpPr>
            <p:nvPr/>
          </p:nvSpPr>
          <p:spPr bwMode="auto">
            <a:xfrm>
              <a:off x="2496" y="1248"/>
              <a:ext cx="1536" cy="240"/>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offset</a:t>
              </a:r>
              <a:endParaRPr lang="en-US" altLang="en-US" sz="1800">
                <a:solidFill>
                  <a:srgbClr val="990000"/>
                </a:solidFill>
                <a:effectLst/>
              </a:endParaRPr>
            </a:p>
          </p:txBody>
        </p:sp>
        <p:sp>
          <p:nvSpPr>
            <p:cNvPr id="444425" name="Line 9"/>
            <p:cNvSpPr>
              <a:spLocks noChangeShapeType="1"/>
            </p:cNvSpPr>
            <p:nvPr/>
          </p:nvSpPr>
          <p:spPr bwMode="auto">
            <a:xfrm flipV="1">
              <a:off x="960" y="1104"/>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44426" name="Line 10"/>
            <p:cNvSpPr>
              <a:spLocks noChangeShapeType="1"/>
            </p:cNvSpPr>
            <p:nvPr/>
          </p:nvSpPr>
          <p:spPr bwMode="auto">
            <a:xfrm>
              <a:off x="1008" y="1152"/>
              <a:ext cx="480" cy="1"/>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44427" name="Line 11"/>
            <p:cNvSpPr>
              <a:spLocks noChangeShapeType="1"/>
            </p:cNvSpPr>
            <p:nvPr/>
          </p:nvSpPr>
          <p:spPr bwMode="auto">
            <a:xfrm flipV="1">
              <a:off x="1536" y="1104"/>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44428" name="Line 12"/>
            <p:cNvSpPr>
              <a:spLocks noChangeShapeType="1"/>
            </p:cNvSpPr>
            <p:nvPr/>
          </p:nvSpPr>
          <p:spPr bwMode="auto">
            <a:xfrm flipV="1">
              <a:off x="2016" y="1104"/>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44429" name="Line 13"/>
            <p:cNvSpPr>
              <a:spLocks noChangeShapeType="1"/>
            </p:cNvSpPr>
            <p:nvPr/>
          </p:nvSpPr>
          <p:spPr bwMode="auto">
            <a:xfrm>
              <a:off x="1584" y="1152"/>
              <a:ext cx="384" cy="1"/>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44430" name="Line 14"/>
            <p:cNvSpPr>
              <a:spLocks noChangeShapeType="1"/>
            </p:cNvSpPr>
            <p:nvPr/>
          </p:nvSpPr>
          <p:spPr bwMode="auto">
            <a:xfrm flipV="1">
              <a:off x="2496" y="1104"/>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44431" name="Line 15"/>
            <p:cNvSpPr>
              <a:spLocks noChangeShapeType="1"/>
            </p:cNvSpPr>
            <p:nvPr/>
          </p:nvSpPr>
          <p:spPr bwMode="auto">
            <a:xfrm>
              <a:off x="2064" y="1152"/>
              <a:ext cx="384" cy="1"/>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44432" name="Line 16"/>
            <p:cNvSpPr>
              <a:spLocks noChangeShapeType="1"/>
            </p:cNvSpPr>
            <p:nvPr/>
          </p:nvSpPr>
          <p:spPr bwMode="auto">
            <a:xfrm>
              <a:off x="2592" y="1152"/>
              <a:ext cx="134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44433" name="Line 17"/>
            <p:cNvSpPr>
              <a:spLocks noChangeShapeType="1"/>
            </p:cNvSpPr>
            <p:nvPr/>
          </p:nvSpPr>
          <p:spPr bwMode="auto">
            <a:xfrm flipV="1">
              <a:off x="4032" y="1104"/>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444434" name="Text Box 18"/>
            <p:cNvSpPr txBox="1">
              <a:spLocks noChangeArrowheads="1"/>
            </p:cNvSpPr>
            <p:nvPr/>
          </p:nvSpPr>
          <p:spPr bwMode="auto">
            <a:xfrm>
              <a:off x="1056" y="960"/>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6 bits</a:t>
              </a:r>
            </a:p>
          </p:txBody>
        </p:sp>
        <p:sp>
          <p:nvSpPr>
            <p:cNvPr id="444435" name="Text Box 19"/>
            <p:cNvSpPr txBox="1">
              <a:spLocks noChangeArrowheads="1"/>
            </p:cNvSpPr>
            <p:nvPr/>
          </p:nvSpPr>
          <p:spPr bwMode="auto">
            <a:xfrm>
              <a:off x="1594" y="960"/>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5 bits</a:t>
              </a:r>
            </a:p>
          </p:txBody>
        </p:sp>
        <p:sp>
          <p:nvSpPr>
            <p:cNvPr id="444436" name="Text Box 20"/>
            <p:cNvSpPr txBox="1">
              <a:spLocks noChangeArrowheads="1"/>
            </p:cNvSpPr>
            <p:nvPr/>
          </p:nvSpPr>
          <p:spPr bwMode="auto">
            <a:xfrm>
              <a:off x="2074" y="960"/>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5 bits</a:t>
              </a:r>
            </a:p>
          </p:txBody>
        </p:sp>
        <p:sp>
          <p:nvSpPr>
            <p:cNvPr id="444437" name="Text Box 21"/>
            <p:cNvSpPr txBox="1">
              <a:spLocks noChangeArrowheads="1"/>
            </p:cNvSpPr>
            <p:nvPr/>
          </p:nvSpPr>
          <p:spPr bwMode="auto">
            <a:xfrm>
              <a:off x="3054" y="960"/>
              <a:ext cx="43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16 bits</a:t>
              </a:r>
            </a:p>
          </p:txBody>
        </p:sp>
      </p:grpSp>
    </p:spTree>
    <p:extLst>
      <p:ext uri="{BB962C8B-B14F-4D97-AF65-F5344CB8AC3E}">
        <p14:creationId xmlns:p14="http://schemas.microsoft.com/office/powerpoint/2010/main" val="11478541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EF7C237-0EFF-4AA3-BA36-EEBCEC4EF1DF}" type="slidenum">
              <a:rPr lang="en-US">
                <a:solidFill>
                  <a:srgbClr val="000000"/>
                </a:solidFill>
              </a:rPr>
              <a:pPr/>
              <a:t>35</a:t>
            </a:fld>
            <a:endParaRPr lang="en-US">
              <a:solidFill>
                <a:srgbClr val="000000"/>
              </a:solidFill>
            </a:endParaRPr>
          </a:p>
        </p:txBody>
      </p:sp>
      <p:sp>
        <p:nvSpPr>
          <p:cNvPr id="411650" name="Rectangle 2"/>
          <p:cNvSpPr>
            <a:spLocks noGrp="1" noChangeArrowheads="1"/>
          </p:cNvSpPr>
          <p:nvPr>
            <p:ph type="title"/>
          </p:nvPr>
        </p:nvSpPr>
        <p:spPr>
          <a:xfrm>
            <a:off x="762000" y="228600"/>
            <a:ext cx="7772400" cy="1143000"/>
          </a:xfrm>
          <a:noFill/>
          <a:ln/>
        </p:spPr>
        <p:txBody>
          <a:bodyPr lIns="90488" tIns="44450" rIns="90488" bIns="44450"/>
          <a:lstStyle/>
          <a:p>
            <a:pPr eaLnBrk="0" hangingPunct="0"/>
            <a:r>
              <a:rPr lang="en-US" b="1">
                <a:solidFill>
                  <a:srgbClr val="FF3300"/>
                </a:solidFill>
              </a:rPr>
              <a:t>MIPS Arithmetic Instructions</a:t>
            </a:r>
          </a:p>
        </p:txBody>
      </p:sp>
      <p:sp>
        <p:nvSpPr>
          <p:cNvPr id="411651" name="Rectangle 3"/>
          <p:cNvSpPr>
            <a:spLocks noGrp="1" noChangeArrowheads="1"/>
          </p:cNvSpPr>
          <p:nvPr>
            <p:ph type="body" idx="1"/>
          </p:nvPr>
        </p:nvSpPr>
        <p:spPr>
          <a:xfrm>
            <a:off x="381000" y="1371600"/>
            <a:ext cx="8458200" cy="4648200"/>
          </a:xfrm>
          <a:noFill/>
          <a:ln/>
        </p:spPr>
        <p:txBody>
          <a:bodyPr lIns="90488" tIns="44450" rIns="90488" bIns="44450"/>
          <a:lstStyle/>
          <a:p>
            <a:pPr eaLnBrk="0" hangingPunct="0"/>
            <a:r>
              <a:rPr lang="en-US" sz="2000" b="1"/>
              <a:t>All instructions have 3 operands</a:t>
            </a:r>
          </a:p>
          <a:p>
            <a:pPr eaLnBrk="0" hangingPunct="0"/>
            <a:r>
              <a:rPr lang="en-US" sz="2000" b="1"/>
              <a:t>Operand order is fixed (destination first)</a:t>
            </a:r>
            <a:br>
              <a:rPr lang="en-US" sz="2000" b="1"/>
            </a:br>
            <a:r>
              <a:rPr lang="en-US" sz="2000" b="1"/>
              <a:t>	</a:t>
            </a:r>
            <a:br>
              <a:rPr lang="en-US" sz="2000" b="1"/>
            </a:br>
            <a:r>
              <a:rPr lang="en-US" sz="2000" b="1"/>
              <a:t>Example:</a:t>
            </a:r>
            <a:br>
              <a:rPr lang="en-US" sz="2000" b="1"/>
            </a:br>
            <a:r>
              <a:rPr lang="en-US" sz="2000" b="1"/>
              <a:t/>
            </a:r>
            <a:br>
              <a:rPr lang="en-US" sz="2000" b="1"/>
            </a:br>
            <a:r>
              <a:rPr lang="en-US" sz="2000" b="1"/>
              <a:t>	C code:  	</a:t>
            </a:r>
            <a:r>
              <a:rPr lang="en-US" sz="2400" b="1">
                <a:solidFill>
                  <a:schemeClr val="accent2"/>
                </a:solidFill>
                <a:latin typeface="Courier New" pitchFamily="49" charset="0"/>
              </a:rPr>
              <a:t>a = b + c</a:t>
            </a:r>
            <a:r>
              <a:rPr lang="en-US" sz="2400" b="1">
                <a:solidFill>
                  <a:schemeClr val="accent2"/>
                </a:solidFill>
              </a:rPr>
              <a:t/>
            </a:r>
            <a:br>
              <a:rPr lang="en-US" sz="2400" b="1">
                <a:solidFill>
                  <a:schemeClr val="accent2"/>
                </a:solidFill>
              </a:rPr>
            </a:br>
            <a:r>
              <a:rPr lang="en-US" sz="2000" b="1"/>
              <a:t/>
            </a:r>
            <a:br>
              <a:rPr lang="en-US" sz="2000" b="1"/>
            </a:br>
            <a:r>
              <a:rPr lang="en-US" sz="2000" b="1"/>
              <a:t>	MIPS ‘code’:	</a:t>
            </a:r>
            <a:r>
              <a:rPr lang="en-US" sz="2400" b="1">
                <a:solidFill>
                  <a:schemeClr val="accent2"/>
                </a:solidFill>
                <a:latin typeface="Courier New" pitchFamily="49" charset="0"/>
              </a:rPr>
              <a:t>add a, b, c</a:t>
            </a:r>
            <a:r>
              <a:rPr lang="en-US" sz="2000" b="1">
                <a:latin typeface="Courier New" pitchFamily="49" charset="0"/>
              </a:rPr>
              <a:t>  </a:t>
            </a:r>
            <a:r>
              <a:rPr lang="en-US" sz="2000" b="1"/>
              <a:t/>
            </a:r>
            <a:br>
              <a:rPr lang="en-US" sz="2000" b="1"/>
            </a:br>
            <a:r>
              <a:rPr lang="en-US" sz="2000" b="1"/>
              <a:t>				</a:t>
            </a:r>
            <a:br>
              <a:rPr lang="en-US" sz="2000" b="1"/>
            </a:br>
            <a:r>
              <a:rPr lang="en-US" sz="2000" b="1"/>
              <a:t>			 (a, b, c are the corresponding registers)</a:t>
            </a:r>
            <a:br>
              <a:rPr lang="en-US" sz="2000" b="1"/>
            </a:br>
            <a:r>
              <a:rPr lang="en-US" sz="2000" b="1"/>
              <a:t/>
            </a:r>
            <a:br>
              <a:rPr lang="en-US" sz="2000" b="1"/>
            </a:br>
            <a:r>
              <a:rPr lang="en-US" sz="2000" b="1" i="1"/>
              <a:t>“The natural number of operands for an operation like addition is three… requiring every instruction to have exactly three operands conforms to the philosophy of keeping the hardware simple”</a:t>
            </a:r>
          </a:p>
        </p:txBody>
      </p:sp>
    </p:spTree>
    <p:extLst>
      <p:ext uri="{BB962C8B-B14F-4D97-AF65-F5344CB8AC3E}">
        <p14:creationId xmlns:p14="http://schemas.microsoft.com/office/powerpoint/2010/main" val="458396912"/>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p:txBody>
          <a:bodyPr/>
          <a:lstStyle/>
          <a:p>
            <a:fld id="{AC195E16-5342-4D26-8995-3FCCC7960271}" type="slidenum">
              <a:rPr lang="en-US">
                <a:solidFill>
                  <a:srgbClr val="000000"/>
                </a:solidFill>
              </a:rPr>
              <a:pPr/>
              <a:t>36</a:t>
            </a:fld>
            <a:endParaRPr lang="en-US">
              <a:solidFill>
                <a:srgbClr val="000000"/>
              </a:solidFill>
            </a:endParaRPr>
          </a:p>
        </p:txBody>
      </p:sp>
      <p:sp>
        <p:nvSpPr>
          <p:cNvPr id="349186" name="Rectangle 2"/>
          <p:cNvSpPr>
            <a:spLocks noGrp="1" noChangeArrowheads="1"/>
          </p:cNvSpPr>
          <p:nvPr>
            <p:ph type="title"/>
          </p:nvPr>
        </p:nvSpPr>
        <p:spPr>
          <a:xfrm>
            <a:off x="685800" y="152400"/>
            <a:ext cx="7772400" cy="1143000"/>
          </a:xfrm>
        </p:spPr>
        <p:txBody>
          <a:bodyPr>
            <a:normAutofit fontScale="90000"/>
          </a:bodyPr>
          <a:lstStyle/>
          <a:p>
            <a:r>
              <a:rPr lang="en-US" altLang="en-US" sz="3600" b="1">
                <a:solidFill>
                  <a:srgbClr val="FF0000"/>
                </a:solidFill>
              </a:rPr>
              <a:t>Arithmetic &amp; Logical Instructions - Binary Representation</a:t>
            </a:r>
          </a:p>
        </p:txBody>
      </p:sp>
      <p:sp>
        <p:nvSpPr>
          <p:cNvPr id="349187" name="Rectangle 3"/>
          <p:cNvSpPr>
            <a:spLocks noGrp="1" noChangeArrowheads="1"/>
          </p:cNvSpPr>
          <p:nvPr>
            <p:ph type="body" idx="1"/>
          </p:nvPr>
        </p:nvSpPr>
        <p:spPr>
          <a:xfrm>
            <a:off x="685800" y="2873375"/>
            <a:ext cx="7772400" cy="3086100"/>
          </a:xfrm>
        </p:spPr>
        <p:txBody>
          <a:bodyPr>
            <a:normAutofit lnSpcReduction="10000"/>
          </a:bodyPr>
          <a:lstStyle/>
          <a:p>
            <a:r>
              <a:rPr lang="en-US" altLang="en-US" sz="2400"/>
              <a:t>Used for arithmetic, logical, shift instructions</a:t>
            </a:r>
          </a:p>
          <a:p>
            <a:pPr lvl="1"/>
            <a:r>
              <a:rPr lang="en-US" altLang="en-US" sz="2000">
                <a:solidFill>
                  <a:srgbClr val="990000"/>
                </a:solidFill>
                <a:latin typeface="Courier" pitchFamily="49" charset="0"/>
              </a:rPr>
              <a:t>op</a:t>
            </a:r>
            <a:r>
              <a:rPr lang="en-US" altLang="en-US" sz="2000"/>
              <a:t>: Basic operation of the instruction (</a:t>
            </a:r>
            <a:r>
              <a:rPr lang="en-US" altLang="en-US" sz="2000" i="1"/>
              <a:t>opcode</a:t>
            </a:r>
            <a:r>
              <a:rPr lang="en-US" altLang="en-US" sz="2000"/>
              <a:t>)</a:t>
            </a:r>
          </a:p>
          <a:p>
            <a:pPr lvl="1"/>
            <a:r>
              <a:rPr lang="en-US" altLang="en-US" sz="2000">
                <a:solidFill>
                  <a:srgbClr val="990000"/>
                </a:solidFill>
                <a:latin typeface="Courier" pitchFamily="49" charset="0"/>
              </a:rPr>
              <a:t>rs</a:t>
            </a:r>
            <a:r>
              <a:rPr lang="en-US" altLang="en-US" sz="2000"/>
              <a:t>: first register source operand</a:t>
            </a:r>
          </a:p>
          <a:p>
            <a:pPr lvl="1"/>
            <a:r>
              <a:rPr lang="en-US" altLang="en-US" sz="2000">
                <a:solidFill>
                  <a:srgbClr val="990000"/>
                </a:solidFill>
                <a:latin typeface="Courier" pitchFamily="49" charset="0"/>
              </a:rPr>
              <a:t>rt</a:t>
            </a:r>
            <a:r>
              <a:rPr lang="en-US" altLang="en-US" sz="2000"/>
              <a:t>: second register source operand</a:t>
            </a:r>
          </a:p>
          <a:p>
            <a:pPr lvl="1"/>
            <a:r>
              <a:rPr lang="en-US" altLang="en-US" sz="2000">
                <a:solidFill>
                  <a:srgbClr val="990000"/>
                </a:solidFill>
                <a:latin typeface="Courier" pitchFamily="49" charset="0"/>
              </a:rPr>
              <a:t>rd</a:t>
            </a:r>
            <a:r>
              <a:rPr lang="en-US" altLang="en-US" sz="2000"/>
              <a:t>: register destination operand</a:t>
            </a:r>
          </a:p>
          <a:p>
            <a:pPr lvl="1"/>
            <a:r>
              <a:rPr lang="en-US" altLang="en-US" sz="2000">
                <a:solidFill>
                  <a:srgbClr val="990000"/>
                </a:solidFill>
                <a:latin typeface="Courier" pitchFamily="49" charset="0"/>
              </a:rPr>
              <a:t>shamt</a:t>
            </a:r>
            <a:r>
              <a:rPr lang="en-US" altLang="en-US" sz="2000"/>
              <a:t>: shift amount (more about this later)</a:t>
            </a:r>
          </a:p>
          <a:p>
            <a:pPr lvl="1"/>
            <a:r>
              <a:rPr lang="en-US" altLang="en-US" sz="2000">
                <a:solidFill>
                  <a:srgbClr val="990000"/>
                </a:solidFill>
                <a:latin typeface="Courier" pitchFamily="49" charset="0"/>
              </a:rPr>
              <a:t>funct</a:t>
            </a:r>
            <a:r>
              <a:rPr lang="en-US" altLang="en-US" sz="2000"/>
              <a:t>: function - specific type of operation</a:t>
            </a:r>
          </a:p>
          <a:p>
            <a:r>
              <a:rPr lang="en-US" altLang="en-US" sz="2400"/>
              <a:t>Also called “</a:t>
            </a:r>
            <a:r>
              <a:rPr lang="en-US" altLang="en-US" sz="2400">
                <a:solidFill>
                  <a:srgbClr val="990000"/>
                </a:solidFill>
              </a:rPr>
              <a:t>R-Format</a:t>
            </a:r>
            <a:r>
              <a:rPr lang="en-US" altLang="en-US" sz="2400"/>
              <a:t>” or “</a:t>
            </a:r>
            <a:r>
              <a:rPr lang="en-US" altLang="en-US" sz="2400">
                <a:solidFill>
                  <a:srgbClr val="990000"/>
                </a:solidFill>
              </a:rPr>
              <a:t>R-Type</a:t>
            </a:r>
            <a:r>
              <a:rPr lang="en-US" altLang="en-US" sz="2400"/>
              <a:t>” Instructions</a:t>
            </a:r>
          </a:p>
        </p:txBody>
      </p:sp>
      <p:grpSp>
        <p:nvGrpSpPr>
          <p:cNvPr id="349188" name="Group 4"/>
          <p:cNvGrpSpPr>
            <a:grpSpLocks/>
          </p:cNvGrpSpPr>
          <p:nvPr/>
        </p:nvGrpSpPr>
        <p:grpSpPr bwMode="auto">
          <a:xfrm>
            <a:off x="1524000" y="1676400"/>
            <a:ext cx="4876800" cy="838200"/>
            <a:chOff x="960" y="1056"/>
            <a:chExt cx="3072" cy="528"/>
          </a:xfrm>
        </p:grpSpPr>
        <p:sp>
          <p:nvSpPr>
            <p:cNvPr id="349189" name="Rectangle 5"/>
            <p:cNvSpPr>
              <a:spLocks noChangeArrowheads="1"/>
            </p:cNvSpPr>
            <p:nvPr/>
          </p:nvSpPr>
          <p:spPr bwMode="auto">
            <a:xfrm>
              <a:off x="960" y="1344"/>
              <a:ext cx="576" cy="24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op</a:t>
              </a:r>
              <a:endParaRPr lang="en-US" altLang="en-US" b="0">
                <a:solidFill>
                  <a:srgbClr val="990000"/>
                </a:solidFill>
                <a:effectLst/>
              </a:endParaRPr>
            </a:p>
          </p:txBody>
        </p:sp>
        <p:sp>
          <p:nvSpPr>
            <p:cNvPr id="349190" name="Rectangle 6"/>
            <p:cNvSpPr>
              <a:spLocks noChangeArrowheads="1"/>
            </p:cNvSpPr>
            <p:nvPr/>
          </p:nvSpPr>
          <p:spPr bwMode="auto">
            <a:xfrm>
              <a:off x="1536" y="1344"/>
              <a:ext cx="480" cy="240"/>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rs</a:t>
              </a:r>
              <a:endParaRPr lang="en-US" altLang="en-US" sz="1800" b="0">
                <a:solidFill>
                  <a:srgbClr val="990000"/>
                </a:solidFill>
                <a:effectLst/>
              </a:endParaRPr>
            </a:p>
          </p:txBody>
        </p:sp>
        <p:sp>
          <p:nvSpPr>
            <p:cNvPr id="349191" name="Rectangle 7"/>
            <p:cNvSpPr>
              <a:spLocks noChangeArrowheads="1"/>
            </p:cNvSpPr>
            <p:nvPr/>
          </p:nvSpPr>
          <p:spPr bwMode="auto">
            <a:xfrm>
              <a:off x="2016" y="1344"/>
              <a:ext cx="480" cy="240"/>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rt</a:t>
              </a:r>
              <a:endParaRPr lang="en-US" altLang="en-US" sz="1800" b="0">
                <a:solidFill>
                  <a:srgbClr val="990000"/>
                </a:solidFill>
                <a:effectLst/>
              </a:endParaRPr>
            </a:p>
          </p:txBody>
        </p:sp>
        <p:sp>
          <p:nvSpPr>
            <p:cNvPr id="349192" name="Rectangle 8"/>
            <p:cNvSpPr>
              <a:spLocks noChangeArrowheads="1"/>
            </p:cNvSpPr>
            <p:nvPr/>
          </p:nvSpPr>
          <p:spPr bwMode="auto">
            <a:xfrm>
              <a:off x="2496" y="1344"/>
              <a:ext cx="480" cy="240"/>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rd</a:t>
              </a:r>
              <a:endParaRPr lang="en-US" altLang="en-US" sz="1800" b="0">
                <a:solidFill>
                  <a:srgbClr val="990000"/>
                </a:solidFill>
                <a:effectLst/>
              </a:endParaRPr>
            </a:p>
          </p:txBody>
        </p:sp>
        <p:sp>
          <p:nvSpPr>
            <p:cNvPr id="349193" name="Rectangle 9"/>
            <p:cNvSpPr>
              <a:spLocks noChangeArrowheads="1"/>
            </p:cNvSpPr>
            <p:nvPr/>
          </p:nvSpPr>
          <p:spPr bwMode="auto">
            <a:xfrm>
              <a:off x="3456" y="1344"/>
              <a:ext cx="576" cy="24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funct</a:t>
              </a:r>
              <a:endParaRPr lang="en-US" altLang="en-US" b="0">
                <a:solidFill>
                  <a:srgbClr val="990000"/>
                </a:solidFill>
                <a:effectLst/>
              </a:endParaRPr>
            </a:p>
          </p:txBody>
        </p:sp>
        <p:sp>
          <p:nvSpPr>
            <p:cNvPr id="349194" name="Rectangle 10"/>
            <p:cNvSpPr>
              <a:spLocks noChangeArrowheads="1"/>
            </p:cNvSpPr>
            <p:nvPr/>
          </p:nvSpPr>
          <p:spPr bwMode="auto">
            <a:xfrm>
              <a:off x="2976" y="1344"/>
              <a:ext cx="480" cy="240"/>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shamt</a:t>
              </a:r>
              <a:endParaRPr lang="en-US" altLang="en-US" sz="1800" b="0">
                <a:solidFill>
                  <a:srgbClr val="990000"/>
                </a:solidFill>
                <a:effectLst/>
              </a:endParaRPr>
            </a:p>
          </p:txBody>
        </p:sp>
        <p:sp>
          <p:nvSpPr>
            <p:cNvPr id="349195" name="Line 11"/>
            <p:cNvSpPr>
              <a:spLocks noChangeShapeType="1"/>
            </p:cNvSpPr>
            <p:nvPr/>
          </p:nvSpPr>
          <p:spPr bwMode="auto">
            <a:xfrm flipV="1">
              <a:off x="960" y="1200"/>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49196" name="Line 12"/>
            <p:cNvSpPr>
              <a:spLocks noChangeShapeType="1"/>
            </p:cNvSpPr>
            <p:nvPr/>
          </p:nvSpPr>
          <p:spPr bwMode="auto">
            <a:xfrm>
              <a:off x="1008" y="1248"/>
              <a:ext cx="48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49197" name="Line 13"/>
            <p:cNvSpPr>
              <a:spLocks noChangeShapeType="1"/>
            </p:cNvSpPr>
            <p:nvPr/>
          </p:nvSpPr>
          <p:spPr bwMode="auto">
            <a:xfrm flipV="1">
              <a:off x="1536" y="1200"/>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49198" name="Line 14"/>
            <p:cNvSpPr>
              <a:spLocks noChangeShapeType="1"/>
            </p:cNvSpPr>
            <p:nvPr/>
          </p:nvSpPr>
          <p:spPr bwMode="auto">
            <a:xfrm flipV="1">
              <a:off x="2016" y="1200"/>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49199" name="Line 15"/>
            <p:cNvSpPr>
              <a:spLocks noChangeShapeType="1"/>
            </p:cNvSpPr>
            <p:nvPr/>
          </p:nvSpPr>
          <p:spPr bwMode="auto">
            <a:xfrm>
              <a:off x="1584" y="1248"/>
              <a:ext cx="38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49200" name="Line 16"/>
            <p:cNvSpPr>
              <a:spLocks noChangeShapeType="1"/>
            </p:cNvSpPr>
            <p:nvPr/>
          </p:nvSpPr>
          <p:spPr bwMode="auto">
            <a:xfrm flipV="1">
              <a:off x="2496" y="1200"/>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49201" name="Line 17"/>
            <p:cNvSpPr>
              <a:spLocks noChangeShapeType="1"/>
            </p:cNvSpPr>
            <p:nvPr/>
          </p:nvSpPr>
          <p:spPr bwMode="auto">
            <a:xfrm>
              <a:off x="2064" y="1248"/>
              <a:ext cx="38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49202" name="Line 18"/>
            <p:cNvSpPr>
              <a:spLocks noChangeShapeType="1"/>
            </p:cNvSpPr>
            <p:nvPr/>
          </p:nvSpPr>
          <p:spPr bwMode="auto">
            <a:xfrm flipV="1">
              <a:off x="2976" y="1200"/>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49203" name="Line 19"/>
            <p:cNvSpPr>
              <a:spLocks noChangeShapeType="1"/>
            </p:cNvSpPr>
            <p:nvPr/>
          </p:nvSpPr>
          <p:spPr bwMode="auto">
            <a:xfrm>
              <a:off x="2544" y="1248"/>
              <a:ext cx="38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49204" name="Line 20"/>
            <p:cNvSpPr>
              <a:spLocks noChangeShapeType="1"/>
            </p:cNvSpPr>
            <p:nvPr/>
          </p:nvSpPr>
          <p:spPr bwMode="auto">
            <a:xfrm flipV="1">
              <a:off x="3456" y="1200"/>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49205" name="Line 21"/>
            <p:cNvSpPr>
              <a:spLocks noChangeShapeType="1"/>
            </p:cNvSpPr>
            <p:nvPr/>
          </p:nvSpPr>
          <p:spPr bwMode="auto">
            <a:xfrm>
              <a:off x="3024" y="1248"/>
              <a:ext cx="38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49206" name="Line 22"/>
            <p:cNvSpPr>
              <a:spLocks noChangeShapeType="1"/>
            </p:cNvSpPr>
            <p:nvPr/>
          </p:nvSpPr>
          <p:spPr bwMode="auto">
            <a:xfrm flipV="1">
              <a:off x="4032" y="1200"/>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49207" name="Line 23"/>
            <p:cNvSpPr>
              <a:spLocks noChangeShapeType="1"/>
            </p:cNvSpPr>
            <p:nvPr/>
          </p:nvSpPr>
          <p:spPr bwMode="auto">
            <a:xfrm>
              <a:off x="3504" y="1248"/>
              <a:ext cx="48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49208" name="Text Box 24"/>
            <p:cNvSpPr txBox="1">
              <a:spLocks noChangeArrowheads="1"/>
            </p:cNvSpPr>
            <p:nvPr/>
          </p:nvSpPr>
          <p:spPr bwMode="auto">
            <a:xfrm>
              <a:off x="1056" y="1056"/>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6 bits</a:t>
              </a:r>
            </a:p>
          </p:txBody>
        </p:sp>
        <p:sp>
          <p:nvSpPr>
            <p:cNvPr id="349209" name="Text Box 25"/>
            <p:cNvSpPr txBox="1">
              <a:spLocks noChangeArrowheads="1"/>
            </p:cNvSpPr>
            <p:nvPr/>
          </p:nvSpPr>
          <p:spPr bwMode="auto">
            <a:xfrm>
              <a:off x="1594" y="1056"/>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5 bits</a:t>
              </a:r>
            </a:p>
          </p:txBody>
        </p:sp>
        <p:sp>
          <p:nvSpPr>
            <p:cNvPr id="349210" name="Text Box 26"/>
            <p:cNvSpPr txBox="1">
              <a:spLocks noChangeArrowheads="1"/>
            </p:cNvSpPr>
            <p:nvPr/>
          </p:nvSpPr>
          <p:spPr bwMode="auto">
            <a:xfrm>
              <a:off x="2074" y="1056"/>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5 bits</a:t>
              </a:r>
            </a:p>
          </p:txBody>
        </p:sp>
        <p:sp>
          <p:nvSpPr>
            <p:cNvPr id="349211" name="Text Box 27"/>
            <p:cNvSpPr txBox="1">
              <a:spLocks noChangeArrowheads="1"/>
            </p:cNvSpPr>
            <p:nvPr/>
          </p:nvSpPr>
          <p:spPr bwMode="auto">
            <a:xfrm>
              <a:off x="2554" y="1056"/>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5 bits</a:t>
              </a:r>
            </a:p>
          </p:txBody>
        </p:sp>
        <p:sp>
          <p:nvSpPr>
            <p:cNvPr id="349212" name="Text Box 28"/>
            <p:cNvSpPr txBox="1">
              <a:spLocks noChangeArrowheads="1"/>
            </p:cNvSpPr>
            <p:nvPr/>
          </p:nvSpPr>
          <p:spPr bwMode="auto">
            <a:xfrm>
              <a:off x="3034" y="1056"/>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5 bits</a:t>
              </a:r>
            </a:p>
          </p:txBody>
        </p:sp>
        <p:sp>
          <p:nvSpPr>
            <p:cNvPr id="349213" name="Text Box 29"/>
            <p:cNvSpPr txBox="1">
              <a:spLocks noChangeArrowheads="1"/>
            </p:cNvSpPr>
            <p:nvPr/>
          </p:nvSpPr>
          <p:spPr bwMode="auto">
            <a:xfrm>
              <a:off x="3456" y="1056"/>
              <a:ext cx="57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solidFill>
                    <a:srgbClr val="000000"/>
                  </a:solidFill>
                  <a:effectLst/>
                </a:rPr>
                <a:t>6 bits</a:t>
              </a:r>
            </a:p>
          </p:txBody>
        </p:sp>
      </p:grpSp>
      <p:sp>
        <p:nvSpPr>
          <p:cNvPr id="349214" name="Text Box 30"/>
          <p:cNvSpPr txBox="1">
            <a:spLocks noChangeArrowheads="1"/>
          </p:cNvSpPr>
          <p:nvPr/>
        </p:nvSpPr>
        <p:spPr bwMode="auto">
          <a:xfrm>
            <a:off x="6391275" y="2403475"/>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000000"/>
                </a:solidFill>
                <a:effectLst/>
                <a:latin typeface="Comic Sans MS" pitchFamily="66" charset="0"/>
              </a:rPr>
              <a:t>0</a:t>
            </a:r>
          </a:p>
        </p:txBody>
      </p:sp>
      <p:sp>
        <p:nvSpPr>
          <p:cNvPr id="349215" name="Text Box 31"/>
          <p:cNvSpPr txBox="1">
            <a:spLocks noChangeArrowheads="1"/>
          </p:cNvSpPr>
          <p:nvPr/>
        </p:nvSpPr>
        <p:spPr bwMode="auto">
          <a:xfrm>
            <a:off x="1066800" y="24034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000000"/>
                </a:solidFill>
                <a:effectLst/>
                <a:latin typeface="Comic Sans MS" pitchFamily="66" charset="0"/>
              </a:rPr>
              <a:t>31</a:t>
            </a:r>
          </a:p>
        </p:txBody>
      </p:sp>
    </p:spTree>
    <p:extLst>
      <p:ext uri="{BB962C8B-B14F-4D97-AF65-F5344CB8AC3E}">
        <p14:creationId xmlns:p14="http://schemas.microsoft.com/office/powerpoint/2010/main" val="20694378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 name="Slide Number Placeholder 5"/>
          <p:cNvSpPr>
            <a:spLocks noGrp="1"/>
          </p:cNvSpPr>
          <p:nvPr>
            <p:ph type="sldNum" sz="quarter" idx="12"/>
          </p:nvPr>
        </p:nvSpPr>
        <p:spPr/>
        <p:txBody>
          <a:bodyPr/>
          <a:lstStyle/>
          <a:p>
            <a:fld id="{F5A0F0DC-5013-48D5-A64B-CB7795070832}" type="slidenum">
              <a:rPr lang="en-US">
                <a:solidFill>
                  <a:srgbClr val="000000"/>
                </a:solidFill>
              </a:rPr>
              <a:pPr/>
              <a:t>37</a:t>
            </a:fld>
            <a:endParaRPr lang="en-US">
              <a:solidFill>
                <a:srgbClr val="000000"/>
              </a:solidFill>
            </a:endParaRPr>
          </a:p>
        </p:txBody>
      </p:sp>
      <p:sp>
        <p:nvSpPr>
          <p:cNvPr id="354306" name="Rectangle 2"/>
          <p:cNvSpPr>
            <a:spLocks noGrp="1" noChangeArrowheads="1"/>
          </p:cNvSpPr>
          <p:nvPr>
            <p:ph type="title"/>
          </p:nvPr>
        </p:nvSpPr>
        <p:spPr>
          <a:xfrm>
            <a:off x="685800" y="304800"/>
            <a:ext cx="7772400" cy="609600"/>
          </a:xfrm>
        </p:spPr>
        <p:txBody>
          <a:bodyPr>
            <a:normAutofit fontScale="90000"/>
          </a:bodyPr>
          <a:lstStyle/>
          <a:p>
            <a:r>
              <a:rPr lang="en-US" altLang="en-US" sz="3600" b="1">
                <a:solidFill>
                  <a:srgbClr val="FF0000"/>
                </a:solidFill>
              </a:rPr>
              <a:t>I-Format vs. R-Format Instructions</a:t>
            </a:r>
          </a:p>
        </p:txBody>
      </p:sp>
      <p:sp>
        <p:nvSpPr>
          <p:cNvPr id="354307" name="Rectangle 3"/>
          <p:cNvSpPr>
            <a:spLocks noGrp="1" noChangeArrowheads="1"/>
          </p:cNvSpPr>
          <p:nvPr>
            <p:ph type="body" idx="1"/>
          </p:nvPr>
        </p:nvSpPr>
        <p:spPr>
          <a:xfrm>
            <a:off x="990600" y="1295400"/>
            <a:ext cx="7162800" cy="4114800"/>
          </a:xfrm>
        </p:spPr>
        <p:txBody>
          <a:bodyPr/>
          <a:lstStyle/>
          <a:p>
            <a:r>
              <a:rPr lang="en-US" altLang="en-US"/>
              <a:t>Compare with R-Format</a:t>
            </a:r>
          </a:p>
        </p:txBody>
      </p:sp>
      <p:grpSp>
        <p:nvGrpSpPr>
          <p:cNvPr id="354308" name="Group 4"/>
          <p:cNvGrpSpPr>
            <a:grpSpLocks/>
          </p:cNvGrpSpPr>
          <p:nvPr/>
        </p:nvGrpSpPr>
        <p:grpSpPr bwMode="auto">
          <a:xfrm>
            <a:off x="1524000" y="3200400"/>
            <a:ext cx="6280150" cy="838200"/>
            <a:chOff x="960" y="2016"/>
            <a:chExt cx="3956" cy="528"/>
          </a:xfrm>
        </p:grpSpPr>
        <p:sp>
          <p:nvSpPr>
            <p:cNvPr id="354309" name="Rectangle 5"/>
            <p:cNvSpPr>
              <a:spLocks noChangeArrowheads="1"/>
            </p:cNvSpPr>
            <p:nvPr/>
          </p:nvSpPr>
          <p:spPr bwMode="auto">
            <a:xfrm>
              <a:off x="2496" y="2304"/>
              <a:ext cx="1536" cy="240"/>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offset</a:t>
              </a:r>
              <a:endParaRPr lang="en-US" altLang="en-US" sz="1800">
                <a:solidFill>
                  <a:srgbClr val="990000"/>
                </a:solidFill>
                <a:effectLst/>
              </a:endParaRPr>
            </a:p>
          </p:txBody>
        </p:sp>
        <p:sp>
          <p:nvSpPr>
            <p:cNvPr id="354310" name="Line 6"/>
            <p:cNvSpPr>
              <a:spLocks noChangeShapeType="1"/>
            </p:cNvSpPr>
            <p:nvPr/>
          </p:nvSpPr>
          <p:spPr bwMode="auto">
            <a:xfrm flipV="1">
              <a:off x="960" y="2160"/>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4311" name="Line 7"/>
            <p:cNvSpPr>
              <a:spLocks noChangeShapeType="1"/>
            </p:cNvSpPr>
            <p:nvPr/>
          </p:nvSpPr>
          <p:spPr bwMode="auto">
            <a:xfrm>
              <a:off x="1008" y="2208"/>
              <a:ext cx="48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4312" name="Line 8"/>
            <p:cNvSpPr>
              <a:spLocks noChangeShapeType="1"/>
            </p:cNvSpPr>
            <p:nvPr/>
          </p:nvSpPr>
          <p:spPr bwMode="auto">
            <a:xfrm flipV="1">
              <a:off x="1536" y="2160"/>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4313" name="Line 9"/>
            <p:cNvSpPr>
              <a:spLocks noChangeShapeType="1"/>
            </p:cNvSpPr>
            <p:nvPr/>
          </p:nvSpPr>
          <p:spPr bwMode="auto">
            <a:xfrm flipV="1">
              <a:off x="2016" y="2160"/>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4314" name="Line 10"/>
            <p:cNvSpPr>
              <a:spLocks noChangeShapeType="1"/>
            </p:cNvSpPr>
            <p:nvPr/>
          </p:nvSpPr>
          <p:spPr bwMode="auto">
            <a:xfrm>
              <a:off x="1584" y="2208"/>
              <a:ext cx="38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4315" name="Line 11"/>
            <p:cNvSpPr>
              <a:spLocks noChangeShapeType="1"/>
            </p:cNvSpPr>
            <p:nvPr/>
          </p:nvSpPr>
          <p:spPr bwMode="auto">
            <a:xfrm flipV="1">
              <a:off x="2496" y="2160"/>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4316" name="Line 12"/>
            <p:cNvSpPr>
              <a:spLocks noChangeShapeType="1"/>
            </p:cNvSpPr>
            <p:nvPr/>
          </p:nvSpPr>
          <p:spPr bwMode="auto">
            <a:xfrm>
              <a:off x="2064" y="2208"/>
              <a:ext cx="38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4317" name="Line 13"/>
            <p:cNvSpPr>
              <a:spLocks noChangeShapeType="1"/>
            </p:cNvSpPr>
            <p:nvPr/>
          </p:nvSpPr>
          <p:spPr bwMode="auto">
            <a:xfrm>
              <a:off x="2592" y="2208"/>
              <a:ext cx="134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4318" name="Line 14"/>
            <p:cNvSpPr>
              <a:spLocks noChangeShapeType="1"/>
            </p:cNvSpPr>
            <p:nvPr/>
          </p:nvSpPr>
          <p:spPr bwMode="auto">
            <a:xfrm flipV="1">
              <a:off x="4032" y="2160"/>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4319" name="Text Box 15"/>
            <p:cNvSpPr txBox="1">
              <a:spLocks noChangeArrowheads="1"/>
            </p:cNvSpPr>
            <p:nvPr/>
          </p:nvSpPr>
          <p:spPr bwMode="auto">
            <a:xfrm>
              <a:off x="1056" y="2016"/>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6 bits</a:t>
              </a:r>
            </a:p>
          </p:txBody>
        </p:sp>
        <p:sp>
          <p:nvSpPr>
            <p:cNvPr id="354320" name="Text Box 16"/>
            <p:cNvSpPr txBox="1">
              <a:spLocks noChangeArrowheads="1"/>
            </p:cNvSpPr>
            <p:nvPr/>
          </p:nvSpPr>
          <p:spPr bwMode="auto">
            <a:xfrm>
              <a:off x="1594" y="2016"/>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5 bits</a:t>
              </a:r>
            </a:p>
          </p:txBody>
        </p:sp>
        <p:sp>
          <p:nvSpPr>
            <p:cNvPr id="354321" name="Text Box 17"/>
            <p:cNvSpPr txBox="1">
              <a:spLocks noChangeArrowheads="1"/>
            </p:cNvSpPr>
            <p:nvPr/>
          </p:nvSpPr>
          <p:spPr bwMode="auto">
            <a:xfrm>
              <a:off x="2074" y="2016"/>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5 bits</a:t>
              </a:r>
            </a:p>
          </p:txBody>
        </p:sp>
        <p:sp>
          <p:nvSpPr>
            <p:cNvPr id="354322" name="Text Box 18"/>
            <p:cNvSpPr txBox="1">
              <a:spLocks noChangeArrowheads="1"/>
            </p:cNvSpPr>
            <p:nvPr/>
          </p:nvSpPr>
          <p:spPr bwMode="auto">
            <a:xfrm>
              <a:off x="3054" y="2016"/>
              <a:ext cx="43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16 bits</a:t>
              </a:r>
            </a:p>
          </p:txBody>
        </p:sp>
        <p:sp>
          <p:nvSpPr>
            <p:cNvPr id="354323" name="Text Box 19"/>
            <p:cNvSpPr txBox="1">
              <a:spLocks noChangeArrowheads="1"/>
            </p:cNvSpPr>
            <p:nvPr/>
          </p:nvSpPr>
          <p:spPr bwMode="auto">
            <a:xfrm>
              <a:off x="4224" y="2265"/>
              <a:ext cx="6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000000"/>
                  </a:solidFill>
                  <a:effectLst/>
                  <a:latin typeface="Helvetica" pitchFamily="34" charset="0"/>
                </a:rPr>
                <a:t>I-Format</a:t>
              </a:r>
            </a:p>
          </p:txBody>
        </p:sp>
        <p:sp>
          <p:nvSpPr>
            <p:cNvPr id="354324" name="Rectangle 20"/>
            <p:cNvSpPr>
              <a:spLocks noChangeArrowheads="1"/>
            </p:cNvSpPr>
            <p:nvPr/>
          </p:nvSpPr>
          <p:spPr bwMode="auto">
            <a:xfrm>
              <a:off x="960" y="2304"/>
              <a:ext cx="576" cy="24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op</a:t>
              </a:r>
              <a:endParaRPr lang="en-US" altLang="en-US">
                <a:solidFill>
                  <a:srgbClr val="990000"/>
                </a:solidFill>
                <a:effectLst/>
              </a:endParaRPr>
            </a:p>
          </p:txBody>
        </p:sp>
        <p:sp>
          <p:nvSpPr>
            <p:cNvPr id="354325" name="Rectangle 21"/>
            <p:cNvSpPr>
              <a:spLocks noChangeArrowheads="1"/>
            </p:cNvSpPr>
            <p:nvPr/>
          </p:nvSpPr>
          <p:spPr bwMode="auto">
            <a:xfrm>
              <a:off x="1536" y="2304"/>
              <a:ext cx="480" cy="240"/>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rs</a:t>
              </a:r>
              <a:endParaRPr lang="en-US" altLang="en-US" sz="1800">
                <a:solidFill>
                  <a:srgbClr val="990000"/>
                </a:solidFill>
                <a:effectLst/>
              </a:endParaRPr>
            </a:p>
          </p:txBody>
        </p:sp>
        <p:sp>
          <p:nvSpPr>
            <p:cNvPr id="354326" name="Rectangle 22"/>
            <p:cNvSpPr>
              <a:spLocks noChangeArrowheads="1"/>
            </p:cNvSpPr>
            <p:nvPr/>
          </p:nvSpPr>
          <p:spPr bwMode="auto">
            <a:xfrm>
              <a:off x="2016" y="2304"/>
              <a:ext cx="480" cy="240"/>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rt</a:t>
              </a:r>
              <a:endParaRPr lang="en-US" altLang="en-US" sz="1800">
                <a:solidFill>
                  <a:srgbClr val="990000"/>
                </a:solidFill>
                <a:effectLst/>
              </a:endParaRPr>
            </a:p>
          </p:txBody>
        </p:sp>
      </p:grpSp>
      <p:grpSp>
        <p:nvGrpSpPr>
          <p:cNvPr id="354327" name="Group 23"/>
          <p:cNvGrpSpPr>
            <a:grpSpLocks/>
          </p:cNvGrpSpPr>
          <p:nvPr/>
        </p:nvGrpSpPr>
        <p:grpSpPr bwMode="auto">
          <a:xfrm>
            <a:off x="1524000" y="2133600"/>
            <a:ext cx="6365875" cy="838200"/>
            <a:chOff x="960" y="1248"/>
            <a:chExt cx="4010" cy="528"/>
          </a:xfrm>
        </p:grpSpPr>
        <p:sp>
          <p:nvSpPr>
            <p:cNvPr id="354328" name="Rectangle 24"/>
            <p:cNvSpPr>
              <a:spLocks noChangeArrowheads="1"/>
            </p:cNvSpPr>
            <p:nvPr/>
          </p:nvSpPr>
          <p:spPr bwMode="auto">
            <a:xfrm>
              <a:off x="2496" y="1536"/>
              <a:ext cx="480" cy="240"/>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rd</a:t>
              </a:r>
              <a:endParaRPr lang="en-US" altLang="en-US" sz="1800">
                <a:solidFill>
                  <a:srgbClr val="990000"/>
                </a:solidFill>
                <a:effectLst/>
              </a:endParaRPr>
            </a:p>
          </p:txBody>
        </p:sp>
        <p:sp>
          <p:nvSpPr>
            <p:cNvPr id="354329" name="Rectangle 25"/>
            <p:cNvSpPr>
              <a:spLocks noChangeArrowheads="1"/>
            </p:cNvSpPr>
            <p:nvPr/>
          </p:nvSpPr>
          <p:spPr bwMode="auto">
            <a:xfrm>
              <a:off x="3456" y="1536"/>
              <a:ext cx="576" cy="24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funct</a:t>
              </a:r>
              <a:endParaRPr lang="en-US" altLang="en-US">
                <a:solidFill>
                  <a:srgbClr val="990000"/>
                </a:solidFill>
                <a:effectLst/>
              </a:endParaRPr>
            </a:p>
          </p:txBody>
        </p:sp>
        <p:sp>
          <p:nvSpPr>
            <p:cNvPr id="354330" name="Rectangle 26"/>
            <p:cNvSpPr>
              <a:spLocks noChangeArrowheads="1"/>
            </p:cNvSpPr>
            <p:nvPr/>
          </p:nvSpPr>
          <p:spPr bwMode="auto">
            <a:xfrm>
              <a:off x="2976" y="1536"/>
              <a:ext cx="480" cy="240"/>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shamt</a:t>
              </a:r>
              <a:endParaRPr lang="en-US" altLang="en-US" sz="1800">
                <a:solidFill>
                  <a:srgbClr val="990000"/>
                </a:solidFill>
                <a:effectLst/>
              </a:endParaRPr>
            </a:p>
          </p:txBody>
        </p:sp>
        <p:sp>
          <p:nvSpPr>
            <p:cNvPr id="354331" name="Line 27"/>
            <p:cNvSpPr>
              <a:spLocks noChangeShapeType="1"/>
            </p:cNvSpPr>
            <p:nvPr/>
          </p:nvSpPr>
          <p:spPr bwMode="auto">
            <a:xfrm flipV="1">
              <a:off x="960" y="139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4332" name="Line 28"/>
            <p:cNvSpPr>
              <a:spLocks noChangeShapeType="1"/>
            </p:cNvSpPr>
            <p:nvPr/>
          </p:nvSpPr>
          <p:spPr bwMode="auto">
            <a:xfrm>
              <a:off x="1008" y="1440"/>
              <a:ext cx="48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4333" name="Line 29"/>
            <p:cNvSpPr>
              <a:spLocks noChangeShapeType="1"/>
            </p:cNvSpPr>
            <p:nvPr/>
          </p:nvSpPr>
          <p:spPr bwMode="auto">
            <a:xfrm flipV="1">
              <a:off x="1536" y="139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4334" name="Line 30"/>
            <p:cNvSpPr>
              <a:spLocks noChangeShapeType="1"/>
            </p:cNvSpPr>
            <p:nvPr/>
          </p:nvSpPr>
          <p:spPr bwMode="auto">
            <a:xfrm flipV="1">
              <a:off x="2016" y="139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4335" name="Line 31"/>
            <p:cNvSpPr>
              <a:spLocks noChangeShapeType="1"/>
            </p:cNvSpPr>
            <p:nvPr/>
          </p:nvSpPr>
          <p:spPr bwMode="auto">
            <a:xfrm>
              <a:off x="1584" y="1440"/>
              <a:ext cx="38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4336" name="Line 32"/>
            <p:cNvSpPr>
              <a:spLocks noChangeShapeType="1"/>
            </p:cNvSpPr>
            <p:nvPr/>
          </p:nvSpPr>
          <p:spPr bwMode="auto">
            <a:xfrm flipV="1">
              <a:off x="2496" y="139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4337" name="Line 33"/>
            <p:cNvSpPr>
              <a:spLocks noChangeShapeType="1"/>
            </p:cNvSpPr>
            <p:nvPr/>
          </p:nvSpPr>
          <p:spPr bwMode="auto">
            <a:xfrm>
              <a:off x="2064" y="1440"/>
              <a:ext cx="38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4338" name="Line 34"/>
            <p:cNvSpPr>
              <a:spLocks noChangeShapeType="1"/>
            </p:cNvSpPr>
            <p:nvPr/>
          </p:nvSpPr>
          <p:spPr bwMode="auto">
            <a:xfrm flipV="1">
              <a:off x="2976" y="139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4339" name="Line 35"/>
            <p:cNvSpPr>
              <a:spLocks noChangeShapeType="1"/>
            </p:cNvSpPr>
            <p:nvPr/>
          </p:nvSpPr>
          <p:spPr bwMode="auto">
            <a:xfrm>
              <a:off x="2544" y="1440"/>
              <a:ext cx="38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4340" name="Line 36"/>
            <p:cNvSpPr>
              <a:spLocks noChangeShapeType="1"/>
            </p:cNvSpPr>
            <p:nvPr/>
          </p:nvSpPr>
          <p:spPr bwMode="auto">
            <a:xfrm flipV="1">
              <a:off x="3456" y="139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4341" name="Line 37"/>
            <p:cNvSpPr>
              <a:spLocks noChangeShapeType="1"/>
            </p:cNvSpPr>
            <p:nvPr/>
          </p:nvSpPr>
          <p:spPr bwMode="auto">
            <a:xfrm>
              <a:off x="3024" y="1440"/>
              <a:ext cx="38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4342" name="Line 38"/>
            <p:cNvSpPr>
              <a:spLocks noChangeShapeType="1"/>
            </p:cNvSpPr>
            <p:nvPr/>
          </p:nvSpPr>
          <p:spPr bwMode="auto">
            <a:xfrm flipV="1">
              <a:off x="4032" y="139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4343" name="Line 39"/>
            <p:cNvSpPr>
              <a:spLocks noChangeShapeType="1"/>
            </p:cNvSpPr>
            <p:nvPr/>
          </p:nvSpPr>
          <p:spPr bwMode="auto">
            <a:xfrm>
              <a:off x="3504" y="1440"/>
              <a:ext cx="48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4344" name="Text Box 40"/>
            <p:cNvSpPr txBox="1">
              <a:spLocks noChangeArrowheads="1"/>
            </p:cNvSpPr>
            <p:nvPr/>
          </p:nvSpPr>
          <p:spPr bwMode="auto">
            <a:xfrm>
              <a:off x="1056" y="1248"/>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6 bits</a:t>
              </a:r>
            </a:p>
          </p:txBody>
        </p:sp>
        <p:sp>
          <p:nvSpPr>
            <p:cNvPr id="354345" name="Text Box 41"/>
            <p:cNvSpPr txBox="1">
              <a:spLocks noChangeArrowheads="1"/>
            </p:cNvSpPr>
            <p:nvPr/>
          </p:nvSpPr>
          <p:spPr bwMode="auto">
            <a:xfrm>
              <a:off x="1594" y="1248"/>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5 bits</a:t>
              </a:r>
            </a:p>
          </p:txBody>
        </p:sp>
        <p:sp>
          <p:nvSpPr>
            <p:cNvPr id="354346" name="Text Box 42"/>
            <p:cNvSpPr txBox="1">
              <a:spLocks noChangeArrowheads="1"/>
            </p:cNvSpPr>
            <p:nvPr/>
          </p:nvSpPr>
          <p:spPr bwMode="auto">
            <a:xfrm>
              <a:off x="2074" y="1248"/>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5 bits</a:t>
              </a:r>
            </a:p>
          </p:txBody>
        </p:sp>
        <p:sp>
          <p:nvSpPr>
            <p:cNvPr id="354347" name="Text Box 43"/>
            <p:cNvSpPr txBox="1">
              <a:spLocks noChangeArrowheads="1"/>
            </p:cNvSpPr>
            <p:nvPr/>
          </p:nvSpPr>
          <p:spPr bwMode="auto">
            <a:xfrm>
              <a:off x="2554" y="1248"/>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5 bits</a:t>
              </a:r>
            </a:p>
          </p:txBody>
        </p:sp>
        <p:sp>
          <p:nvSpPr>
            <p:cNvPr id="354348" name="Text Box 44"/>
            <p:cNvSpPr txBox="1">
              <a:spLocks noChangeArrowheads="1"/>
            </p:cNvSpPr>
            <p:nvPr/>
          </p:nvSpPr>
          <p:spPr bwMode="auto">
            <a:xfrm>
              <a:off x="3034" y="1248"/>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5 bits</a:t>
              </a:r>
            </a:p>
          </p:txBody>
        </p:sp>
        <p:sp>
          <p:nvSpPr>
            <p:cNvPr id="354349" name="Text Box 45"/>
            <p:cNvSpPr txBox="1">
              <a:spLocks noChangeArrowheads="1"/>
            </p:cNvSpPr>
            <p:nvPr/>
          </p:nvSpPr>
          <p:spPr bwMode="auto">
            <a:xfrm>
              <a:off x="3456" y="1248"/>
              <a:ext cx="57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solidFill>
                    <a:srgbClr val="000000"/>
                  </a:solidFill>
                  <a:effectLst/>
                </a:rPr>
                <a:t>6 bits</a:t>
              </a:r>
            </a:p>
          </p:txBody>
        </p:sp>
        <p:sp>
          <p:nvSpPr>
            <p:cNvPr id="354350" name="Text Box 46"/>
            <p:cNvSpPr txBox="1">
              <a:spLocks noChangeArrowheads="1"/>
            </p:cNvSpPr>
            <p:nvPr/>
          </p:nvSpPr>
          <p:spPr bwMode="auto">
            <a:xfrm>
              <a:off x="4214" y="1470"/>
              <a:ext cx="7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000000"/>
                  </a:solidFill>
                  <a:effectLst/>
                  <a:latin typeface="Helvetica" pitchFamily="34" charset="0"/>
                </a:rPr>
                <a:t>R-Format</a:t>
              </a:r>
            </a:p>
          </p:txBody>
        </p:sp>
        <p:sp>
          <p:nvSpPr>
            <p:cNvPr id="354351" name="Rectangle 47"/>
            <p:cNvSpPr>
              <a:spLocks noChangeArrowheads="1"/>
            </p:cNvSpPr>
            <p:nvPr/>
          </p:nvSpPr>
          <p:spPr bwMode="auto">
            <a:xfrm>
              <a:off x="960" y="1536"/>
              <a:ext cx="576" cy="24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op</a:t>
              </a:r>
              <a:endParaRPr lang="en-US" altLang="en-US">
                <a:solidFill>
                  <a:srgbClr val="990000"/>
                </a:solidFill>
                <a:effectLst/>
              </a:endParaRPr>
            </a:p>
          </p:txBody>
        </p:sp>
        <p:sp>
          <p:nvSpPr>
            <p:cNvPr id="354352" name="Rectangle 48"/>
            <p:cNvSpPr>
              <a:spLocks noChangeArrowheads="1"/>
            </p:cNvSpPr>
            <p:nvPr/>
          </p:nvSpPr>
          <p:spPr bwMode="auto">
            <a:xfrm>
              <a:off x="1536" y="1536"/>
              <a:ext cx="480" cy="240"/>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rs</a:t>
              </a:r>
              <a:endParaRPr lang="en-US" altLang="en-US" sz="1800">
                <a:solidFill>
                  <a:srgbClr val="990000"/>
                </a:solidFill>
                <a:effectLst/>
              </a:endParaRPr>
            </a:p>
          </p:txBody>
        </p:sp>
        <p:sp>
          <p:nvSpPr>
            <p:cNvPr id="354353" name="Rectangle 49"/>
            <p:cNvSpPr>
              <a:spLocks noChangeArrowheads="1"/>
            </p:cNvSpPr>
            <p:nvPr/>
          </p:nvSpPr>
          <p:spPr bwMode="auto">
            <a:xfrm>
              <a:off x="2016" y="1536"/>
              <a:ext cx="480" cy="240"/>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rt</a:t>
              </a:r>
              <a:endParaRPr lang="en-US" altLang="en-US" sz="1800">
                <a:solidFill>
                  <a:srgbClr val="990000"/>
                </a:solidFill>
                <a:effectLst/>
              </a:endParaRPr>
            </a:p>
          </p:txBody>
        </p:sp>
      </p:grpSp>
      <p:grpSp>
        <p:nvGrpSpPr>
          <p:cNvPr id="354354" name="Group 50"/>
          <p:cNvGrpSpPr>
            <a:grpSpLocks/>
          </p:cNvGrpSpPr>
          <p:nvPr/>
        </p:nvGrpSpPr>
        <p:grpSpPr bwMode="auto">
          <a:xfrm>
            <a:off x="1524000" y="4191000"/>
            <a:ext cx="2362200" cy="609600"/>
            <a:chOff x="960" y="2352"/>
            <a:chExt cx="1488" cy="384"/>
          </a:xfrm>
        </p:grpSpPr>
        <p:sp>
          <p:nvSpPr>
            <p:cNvPr id="354355" name="AutoShape 51"/>
            <p:cNvSpPr>
              <a:spLocks/>
            </p:cNvSpPr>
            <p:nvPr/>
          </p:nvSpPr>
          <p:spPr bwMode="auto">
            <a:xfrm rot="-5400000">
              <a:off x="1632" y="1680"/>
              <a:ext cx="144" cy="1488"/>
            </a:xfrm>
            <a:prstGeom prst="leftBrace">
              <a:avLst>
                <a:gd name="adj1" fmla="val 86111"/>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4356" name="Text Box 52"/>
            <p:cNvSpPr txBox="1">
              <a:spLocks noChangeArrowheads="1"/>
            </p:cNvSpPr>
            <p:nvPr/>
          </p:nvSpPr>
          <p:spPr bwMode="auto">
            <a:xfrm>
              <a:off x="1108" y="2505"/>
              <a:ext cx="1156" cy="23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800">
                  <a:solidFill>
                    <a:srgbClr val="000000"/>
                  </a:solidFill>
                  <a:effectLst/>
                  <a:latin typeface="Helvetica" pitchFamily="34" charset="0"/>
                </a:rPr>
                <a:t>Note similarity!</a:t>
              </a:r>
            </a:p>
          </p:txBody>
        </p:sp>
      </p:grpSp>
    </p:spTree>
    <p:extLst>
      <p:ext uri="{BB962C8B-B14F-4D97-AF65-F5344CB8AC3E}">
        <p14:creationId xmlns:p14="http://schemas.microsoft.com/office/powerpoint/2010/main" val="34025341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D4B5B05-2606-46D4-A7BC-54B86740841A}" type="slidenum">
              <a:rPr lang="en-US">
                <a:solidFill>
                  <a:srgbClr val="000000"/>
                </a:solidFill>
              </a:rPr>
              <a:pPr/>
              <a:t>38</a:t>
            </a:fld>
            <a:endParaRPr lang="en-US">
              <a:solidFill>
                <a:srgbClr val="000000"/>
              </a:solidFill>
            </a:endParaRPr>
          </a:p>
        </p:txBody>
      </p:sp>
      <p:sp>
        <p:nvSpPr>
          <p:cNvPr id="356354" name="Rectangle 2"/>
          <p:cNvSpPr>
            <a:spLocks noGrp="1" noChangeArrowheads="1"/>
          </p:cNvSpPr>
          <p:nvPr>
            <p:ph type="title"/>
          </p:nvPr>
        </p:nvSpPr>
        <p:spPr>
          <a:xfrm>
            <a:off x="685800" y="152400"/>
            <a:ext cx="8305800" cy="1143000"/>
          </a:xfrm>
        </p:spPr>
        <p:txBody>
          <a:bodyPr/>
          <a:lstStyle/>
          <a:p>
            <a:r>
              <a:rPr lang="en-US" altLang="en-US" sz="3600" b="1">
                <a:solidFill>
                  <a:srgbClr val="FF0000"/>
                </a:solidFill>
              </a:rPr>
              <a:t>MIPS Conditional Branch Instructions</a:t>
            </a:r>
          </a:p>
        </p:txBody>
      </p:sp>
      <p:sp>
        <p:nvSpPr>
          <p:cNvPr id="356355" name="Rectangle 3"/>
          <p:cNvSpPr>
            <a:spLocks noGrp="1" noChangeArrowheads="1"/>
          </p:cNvSpPr>
          <p:nvPr>
            <p:ph type="body" idx="1"/>
          </p:nvPr>
        </p:nvSpPr>
        <p:spPr>
          <a:xfrm>
            <a:off x="685800" y="1295400"/>
            <a:ext cx="7772400" cy="4114800"/>
          </a:xfrm>
        </p:spPr>
        <p:txBody>
          <a:bodyPr>
            <a:normAutofit lnSpcReduction="10000"/>
          </a:bodyPr>
          <a:lstStyle/>
          <a:p>
            <a:pPr>
              <a:lnSpc>
                <a:spcPct val="90000"/>
              </a:lnSpc>
            </a:pPr>
            <a:r>
              <a:rPr lang="en-US" altLang="en-US" sz="2800"/>
              <a:t>Conditional branches allow </a:t>
            </a:r>
            <a:r>
              <a:rPr lang="en-US" altLang="en-US" sz="2800" u="sng"/>
              <a:t>decision making</a:t>
            </a:r>
            <a:r>
              <a:rPr lang="en-US" altLang="en-US"/>
              <a:t/>
            </a:r>
            <a:br>
              <a:rPr lang="en-US" altLang="en-US"/>
            </a:br>
            <a:r>
              <a:rPr lang="en-US" altLang="en-US" sz="2400">
                <a:solidFill>
                  <a:srgbClr val="0237BC"/>
                </a:solidFill>
                <a:latin typeface="Arial Narrow" pitchFamily="34" charset="0"/>
              </a:rPr>
              <a:t>	beq R1, R2, LABEL	    if R1==R2 goto LABEL</a:t>
            </a:r>
            <a:br>
              <a:rPr lang="en-US" altLang="en-US" sz="2400">
                <a:solidFill>
                  <a:srgbClr val="0237BC"/>
                </a:solidFill>
                <a:latin typeface="Arial Narrow" pitchFamily="34" charset="0"/>
              </a:rPr>
            </a:br>
            <a:r>
              <a:rPr lang="en-US" altLang="en-US" sz="2400">
                <a:solidFill>
                  <a:srgbClr val="0237BC"/>
                </a:solidFill>
                <a:latin typeface="Arial Narrow" pitchFamily="34" charset="0"/>
              </a:rPr>
              <a:t>	bne R3, R4, LABEL	    if R3!=R4 goto LABEL</a:t>
            </a:r>
            <a:r>
              <a:rPr lang="en-US" altLang="en-US" sz="2400">
                <a:latin typeface="Courier" pitchFamily="49" charset="0"/>
              </a:rPr>
              <a:t/>
            </a:r>
            <a:br>
              <a:rPr lang="en-US" altLang="en-US" sz="2400">
                <a:latin typeface="Courier" pitchFamily="49" charset="0"/>
              </a:rPr>
            </a:br>
            <a:r>
              <a:rPr lang="en-US" altLang="en-US" sz="2800"/>
              <a:t/>
            </a:r>
            <a:br>
              <a:rPr lang="en-US" altLang="en-US" sz="2800"/>
            </a:br>
            <a:r>
              <a:rPr lang="en-US" altLang="en-US"/>
              <a:t>Example</a:t>
            </a:r>
            <a:r>
              <a:rPr lang="en-US" altLang="en-US" sz="2800"/>
              <a:t/>
            </a:r>
            <a:br>
              <a:rPr lang="en-US" altLang="en-US" sz="2800"/>
            </a:br>
            <a:r>
              <a:rPr lang="en-US" altLang="en-US" sz="2400"/>
              <a:t>C Code	</a:t>
            </a:r>
            <a:r>
              <a:rPr lang="en-US" altLang="en-US" sz="2400">
                <a:solidFill>
                  <a:srgbClr val="0237BC"/>
                </a:solidFill>
                <a:latin typeface="Arial Narrow" pitchFamily="34" charset="0"/>
              </a:rPr>
              <a:t>if (i==j) goto L1;</a:t>
            </a:r>
            <a:br>
              <a:rPr lang="en-US" altLang="en-US" sz="2400">
                <a:solidFill>
                  <a:srgbClr val="0237BC"/>
                </a:solidFill>
                <a:latin typeface="Arial Narrow" pitchFamily="34" charset="0"/>
              </a:rPr>
            </a:br>
            <a:r>
              <a:rPr lang="en-US" altLang="en-US" sz="2400">
                <a:solidFill>
                  <a:srgbClr val="0237BC"/>
                </a:solidFill>
                <a:latin typeface="Arial Narrow" pitchFamily="34" charset="0"/>
              </a:rPr>
              <a:t>		f = g + h;</a:t>
            </a:r>
            <a:br>
              <a:rPr lang="en-US" altLang="en-US" sz="2400">
                <a:solidFill>
                  <a:srgbClr val="0237BC"/>
                </a:solidFill>
                <a:latin typeface="Arial Narrow" pitchFamily="34" charset="0"/>
              </a:rPr>
            </a:br>
            <a:r>
              <a:rPr lang="en-US" altLang="en-US" sz="2400">
                <a:solidFill>
                  <a:srgbClr val="0237BC"/>
                </a:solidFill>
                <a:latin typeface="Arial Narrow" pitchFamily="34" charset="0"/>
              </a:rPr>
              <a:t>	  L1:	f = f - i;</a:t>
            </a:r>
            <a:br>
              <a:rPr lang="en-US" altLang="en-US" sz="2400">
                <a:solidFill>
                  <a:srgbClr val="0237BC"/>
                </a:solidFill>
                <a:latin typeface="Arial Narrow" pitchFamily="34" charset="0"/>
              </a:rPr>
            </a:br>
            <a:r>
              <a:rPr lang="en-US" altLang="en-US" sz="2400">
                <a:latin typeface="Courier" pitchFamily="49" charset="0"/>
              </a:rPr>
              <a:t/>
            </a:r>
            <a:br>
              <a:rPr lang="en-US" altLang="en-US" sz="2400">
                <a:latin typeface="Courier" pitchFamily="49" charset="0"/>
              </a:rPr>
            </a:br>
            <a:r>
              <a:rPr lang="en-US" altLang="en-US" sz="2400"/>
              <a:t>Assembly	</a:t>
            </a:r>
            <a:r>
              <a:rPr lang="en-US" altLang="en-US" sz="2400">
                <a:solidFill>
                  <a:srgbClr val="0237BC"/>
                </a:solidFill>
                <a:latin typeface="Arial Narrow" pitchFamily="34" charset="0"/>
              </a:rPr>
              <a:t>beq $s3, $s4, L1</a:t>
            </a:r>
            <a:br>
              <a:rPr lang="en-US" altLang="en-US" sz="2400">
                <a:solidFill>
                  <a:srgbClr val="0237BC"/>
                </a:solidFill>
                <a:latin typeface="Arial Narrow" pitchFamily="34" charset="0"/>
              </a:rPr>
            </a:br>
            <a:r>
              <a:rPr lang="en-US" altLang="en-US" sz="2400">
                <a:solidFill>
                  <a:srgbClr val="0237BC"/>
                </a:solidFill>
                <a:latin typeface="Arial Narrow" pitchFamily="34" charset="0"/>
              </a:rPr>
              <a:t>		add $s0, $s1, $s2</a:t>
            </a:r>
            <a:br>
              <a:rPr lang="en-US" altLang="en-US" sz="2400">
                <a:solidFill>
                  <a:srgbClr val="0237BC"/>
                </a:solidFill>
                <a:latin typeface="Arial Narrow" pitchFamily="34" charset="0"/>
              </a:rPr>
            </a:br>
            <a:r>
              <a:rPr lang="en-US" altLang="en-US" sz="2400">
                <a:solidFill>
                  <a:srgbClr val="0237BC"/>
                </a:solidFill>
                <a:latin typeface="Arial Narrow" pitchFamily="34" charset="0"/>
              </a:rPr>
              <a:t>	  L1:	sub $s0, $s0, $s3</a:t>
            </a:r>
            <a:endParaRPr lang="en-US" altLang="en-US" sz="2800">
              <a:solidFill>
                <a:srgbClr val="0237BC"/>
              </a:solidFill>
              <a:latin typeface="Arial Narrow" pitchFamily="34" charset="0"/>
            </a:endParaRPr>
          </a:p>
          <a:p>
            <a:pPr>
              <a:lnSpc>
                <a:spcPct val="90000"/>
              </a:lnSpc>
            </a:pPr>
            <a:endParaRPr lang="en-US" altLang="en-US" sz="2800">
              <a:solidFill>
                <a:srgbClr val="0237BC"/>
              </a:solidFill>
              <a:latin typeface="Arial Narrow" pitchFamily="34" charset="0"/>
            </a:endParaRPr>
          </a:p>
        </p:txBody>
      </p:sp>
    </p:spTree>
    <p:extLst>
      <p:ext uri="{BB962C8B-B14F-4D97-AF65-F5344CB8AC3E}">
        <p14:creationId xmlns:p14="http://schemas.microsoft.com/office/powerpoint/2010/main" val="26441506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Slide Number Placeholder 5"/>
          <p:cNvSpPr>
            <a:spLocks noGrp="1"/>
          </p:cNvSpPr>
          <p:nvPr>
            <p:ph type="sldNum" sz="quarter" idx="12"/>
          </p:nvPr>
        </p:nvSpPr>
        <p:spPr/>
        <p:txBody>
          <a:bodyPr/>
          <a:lstStyle/>
          <a:p>
            <a:fld id="{94C7F51C-30E8-4C93-89E0-E9A857301A30}" type="slidenum">
              <a:rPr lang="en-US">
                <a:solidFill>
                  <a:srgbClr val="000000"/>
                </a:solidFill>
              </a:rPr>
              <a:pPr/>
              <a:t>39</a:t>
            </a:fld>
            <a:endParaRPr lang="en-US">
              <a:solidFill>
                <a:srgbClr val="000000"/>
              </a:solidFill>
            </a:endParaRPr>
          </a:p>
        </p:txBody>
      </p:sp>
      <p:sp>
        <p:nvSpPr>
          <p:cNvPr id="357378" name="Rectangle 2"/>
          <p:cNvSpPr>
            <a:spLocks noGrp="1" noChangeArrowheads="1"/>
          </p:cNvSpPr>
          <p:nvPr>
            <p:ph type="title"/>
          </p:nvPr>
        </p:nvSpPr>
        <p:spPr>
          <a:xfrm>
            <a:off x="685800" y="228600"/>
            <a:ext cx="7772400" cy="1143000"/>
          </a:xfrm>
        </p:spPr>
        <p:txBody>
          <a:bodyPr/>
          <a:lstStyle/>
          <a:p>
            <a:r>
              <a:rPr lang="en-US" altLang="en-US" sz="3600" b="1">
                <a:solidFill>
                  <a:srgbClr val="FF0000"/>
                </a:solidFill>
              </a:rPr>
              <a:t>Binary Representation - Branch</a:t>
            </a:r>
          </a:p>
        </p:txBody>
      </p:sp>
      <p:sp>
        <p:nvSpPr>
          <p:cNvPr id="357379" name="Rectangle 3"/>
          <p:cNvSpPr>
            <a:spLocks noGrp="1" noChangeArrowheads="1"/>
          </p:cNvSpPr>
          <p:nvPr>
            <p:ph type="body" idx="1"/>
          </p:nvPr>
        </p:nvSpPr>
        <p:spPr>
          <a:xfrm>
            <a:off x="685800" y="2514600"/>
            <a:ext cx="7772400" cy="3360738"/>
          </a:xfrm>
        </p:spPr>
        <p:txBody>
          <a:bodyPr/>
          <a:lstStyle/>
          <a:p>
            <a:pPr>
              <a:lnSpc>
                <a:spcPct val="90000"/>
              </a:lnSpc>
            </a:pPr>
            <a:r>
              <a:rPr lang="en-US" altLang="en-US" sz="2400"/>
              <a:t>Branch instructions use </a:t>
            </a:r>
            <a:r>
              <a:rPr lang="en-US" altLang="en-US" sz="2400">
                <a:solidFill>
                  <a:srgbClr val="CC0000"/>
                </a:solidFill>
              </a:rPr>
              <a:t>I-Format</a:t>
            </a:r>
          </a:p>
          <a:p>
            <a:pPr>
              <a:lnSpc>
                <a:spcPct val="90000"/>
              </a:lnSpc>
            </a:pPr>
            <a:r>
              <a:rPr lang="en-US" altLang="en-US" sz="2400">
                <a:solidFill>
                  <a:srgbClr val="990000"/>
                </a:solidFill>
                <a:latin typeface="Courier New" pitchFamily="49" charset="0"/>
              </a:rPr>
              <a:t>offset</a:t>
            </a:r>
            <a:r>
              <a:rPr lang="en-US" altLang="en-US" sz="2400"/>
              <a:t> is added to PC when branch is </a:t>
            </a:r>
            <a:r>
              <a:rPr lang="en-US" altLang="en-US" sz="2400" u="sng">
                <a:solidFill>
                  <a:srgbClr val="990000"/>
                </a:solidFill>
              </a:rPr>
              <a:t>taken</a:t>
            </a:r>
            <a:r>
              <a:rPr lang="en-US" altLang="en-US" sz="2400" u="sng"/>
              <a:t/>
            </a:r>
            <a:br>
              <a:rPr lang="en-US" altLang="en-US" sz="2400" u="sng"/>
            </a:br>
            <a:r>
              <a:rPr lang="en-US" altLang="en-US" sz="2800">
                <a:latin typeface="Courier" pitchFamily="49" charset="0"/>
              </a:rPr>
              <a:t>		</a:t>
            </a:r>
            <a:r>
              <a:rPr lang="en-US" altLang="en-US" sz="2400">
                <a:solidFill>
                  <a:srgbClr val="0237BC"/>
                </a:solidFill>
                <a:latin typeface="Arial Narrow" pitchFamily="34" charset="0"/>
              </a:rPr>
              <a:t>beq r0, r1, offset</a:t>
            </a:r>
            <a:r>
              <a:rPr lang="en-US" altLang="en-US" sz="2400">
                <a:latin typeface="Courier" pitchFamily="49" charset="0"/>
              </a:rPr>
              <a:t/>
            </a:r>
            <a:br>
              <a:rPr lang="en-US" altLang="en-US" sz="2400">
                <a:latin typeface="Courier" pitchFamily="49" charset="0"/>
              </a:rPr>
            </a:br>
            <a:r>
              <a:rPr lang="en-US" altLang="en-US" sz="2800">
                <a:latin typeface="Courier" pitchFamily="49" charset="0"/>
              </a:rPr>
              <a:t>	</a:t>
            </a:r>
            <a:br>
              <a:rPr lang="en-US" altLang="en-US" sz="2800">
                <a:latin typeface="Courier" pitchFamily="49" charset="0"/>
              </a:rPr>
            </a:br>
            <a:r>
              <a:rPr lang="en-US" altLang="en-US" sz="2800">
                <a:latin typeface="Courier" pitchFamily="49" charset="0"/>
              </a:rPr>
              <a:t>	</a:t>
            </a:r>
            <a:r>
              <a:rPr lang="en-US" altLang="en-US" sz="2400"/>
              <a:t>has the effect:</a:t>
            </a:r>
            <a:r>
              <a:rPr lang="en-US" altLang="en-US" sz="2400">
                <a:latin typeface="Courier" pitchFamily="49" charset="0"/>
              </a:rPr>
              <a:t/>
            </a:r>
            <a:br>
              <a:rPr lang="en-US" altLang="en-US" sz="2400">
                <a:latin typeface="Courier" pitchFamily="49" charset="0"/>
              </a:rPr>
            </a:br>
            <a:r>
              <a:rPr lang="en-US" altLang="en-US" sz="2800">
                <a:latin typeface="Courier" pitchFamily="49" charset="0"/>
              </a:rPr>
              <a:t/>
            </a:r>
            <a:br>
              <a:rPr lang="en-US" altLang="en-US" sz="2800">
                <a:latin typeface="Courier" pitchFamily="49" charset="0"/>
              </a:rPr>
            </a:br>
            <a:r>
              <a:rPr lang="en-US" altLang="en-US" sz="2800">
                <a:latin typeface="Courier" pitchFamily="49" charset="0"/>
              </a:rPr>
              <a:t>	</a:t>
            </a:r>
            <a:r>
              <a:rPr lang="en-US" altLang="en-US" sz="2800">
                <a:solidFill>
                  <a:srgbClr val="0237BC"/>
                </a:solidFill>
                <a:latin typeface="Arial Narrow" pitchFamily="34" charset="0"/>
              </a:rPr>
              <a:t>if (r0==r1) pc = pc + 4 + offset </a:t>
            </a:r>
            <a:br>
              <a:rPr lang="en-US" altLang="en-US" sz="2800">
                <a:solidFill>
                  <a:srgbClr val="0237BC"/>
                </a:solidFill>
                <a:latin typeface="Arial Narrow" pitchFamily="34" charset="0"/>
              </a:rPr>
            </a:br>
            <a:r>
              <a:rPr lang="en-US" altLang="en-US" sz="2800">
                <a:solidFill>
                  <a:srgbClr val="0237BC"/>
                </a:solidFill>
                <a:latin typeface="Arial Narrow" pitchFamily="34" charset="0"/>
              </a:rPr>
              <a:t>		else pc = pc + 4;</a:t>
            </a:r>
            <a:endParaRPr lang="en-US" altLang="en-US">
              <a:solidFill>
                <a:srgbClr val="0237BC"/>
              </a:solidFill>
              <a:latin typeface="Arial Narrow" pitchFamily="34" charset="0"/>
            </a:endParaRPr>
          </a:p>
        </p:txBody>
      </p:sp>
      <p:grpSp>
        <p:nvGrpSpPr>
          <p:cNvPr id="357380" name="Group 4"/>
          <p:cNvGrpSpPr>
            <a:grpSpLocks/>
          </p:cNvGrpSpPr>
          <p:nvPr/>
        </p:nvGrpSpPr>
        <p:grpSpPr bwMode="auto">
          <a:xfrm>
            <a:off x="1524000" y="1447800"/>
            <a:ext cx="4876800" cy="838200"/>
            <a:chOff x="960" y="912"/>
            <a:chExt cx="3072" cy="528"/>
          </a:xfrm>
        </p:grpSpPr>
        <p:sp>
          <p:nvSpPr>
            <p:cNvPr id="357381" name="Rectangle 5"/>
            <p:cNvSpPr>
              <a:spLocks noChangeArrowheads="1"/>
            </p:cNvSpPr>
            <p:nvPr/>
          </p:nvSpPr>
          <p:spPr bwMode="auto">
            <a:xfrm>
              <a:off x="960" y="1200"/>
              <a:ext cx="576" cy="24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op</a:t>
              </a:r>
              <a:endParaRPr lang="en-US" altLang="en-US">
                <a:solidFill>
                  <a:srgbClr val="990000"/>
                </a:solidFill>
                <a:effectLst/>
              </a:endParaRPr>
            </a:p>
          </p:txBody>
        </p:sp>
        <p:sp>
          <p:nvSpPr>
            <p:cNvPr id="357382" name="Rectangle 6"/>
            <p:cNvSpPr>
              <a:spLocks noChangeArrowheads="1"/>
            </p:cNvSpPr>
            <p:nvPr/>
          </p:nvSpPr>
          <p:spPr bwMode="auto">
            <a:xfrm>
              <a:off x="1536" y="1200"/>
              <a:ext cx="480" cy="240"/>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rs</a:t>
              </a:r>
              <a:endParaRPr lang="en-US" altLang="en-US" sz="1800">
                <a:solidFill>
                  <a:srgbClr val="990000"/>
                </a:solidFill>
                <a:effectLst/>
              </a:endParaRPr>
            </a:p>
          </p:txBody>
        </p:sp>
        <p:sp>
          <p:nvSpPr>
            <p:cNvPr id="357383" name="Rectangle 7"/>
            <p:cNvSpPr>
              <a:spLocks noChangeArrowheads="1"/>
            </p:cNvSpPr>
            <p:nvPr/>
          </p:nvSpPr>
          <p:spPr bwMode="auto">
            <a:xfrm>
              <a:off x="2016" y="1200"/>
              <a:ext cx="480" cy="240"/>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rt</a:t>
              </a:r>
              <a:endParaRPr lang="en-US" altLang="en-US" sz="1800">
                <a:solidFill>
                  <a:srgbClr val="990000"/>
                </a:solidFill>
                <a:effectLst/>
              </a:endParaRPr>
            </a:p>
          </p:txBody>
        </p:sp>
        <p:sp>
          <p:nvSpPr>
            <p:cNvPr id="357384" name="Rectangle 8"/>
            <p:cNvSpPr>
              <a:spLocks noChangeArrowheads="1"/>
            </p:cNvSpPr>
            <p:nvPr/>
          </p:nvSpPr>
          <p:spPr bwMode="auto">
            <a:xfrm>
              <a:off x="2496" y="1200"/>
              <a:ext cx="1536" cy="240"/>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offset</a:t>
              </a:r>
              <a:endParaRPr lang="en-US" altLang="en-US" sz="1800">
                <a:solidFill>
                  <a:srgbClr val="990000"/>
                </a:solidFill>
                <a:effectLst/>
              </a:endParaRPr>
            </a:p>
          </p:txBody>
        </p:sp>
        <p:sp>
          <p:nvSpPr>
            <p:cNvPr id="357385" name="Line 9"/>
            <p:cNvSpPr>
              <a:spLocks noChangeShapeType="1"/>
            </p:cNvSpPr>
            <p:nvPr/>
          </p:nvSpPr>
          <p:spPr bwMode="auto">
            <a:xfrm flipV="1">
              <a:off x="960" y="1056"/>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7386" name="Line 10"/>
            <p:cNvSpPr>
              <a:spLocks noChangeShapeType="1"/>
            </p:cNvSpPr>
            <p:nvPr/>
          </p:nvSpPr>
          <p:spPr bwMode="auto">
            <a:xfrm>
              <a:off x="1008" y="1104"/>
              <a:ext cx="48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7387" name="Line 11"/>
            <p:cNvSpPr>
              <a:spLocks noChangeShapeType="1"/>
            </p:cNvSpPr>
            <p:nvPr/>
          </p:nvSpPr>
          <p:spPr bwMode="auto">
            <a:xfrm flipV="1">
              <a:off x="1536" y="1056"/>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7388" name="Line 12"/>
            <p:cNvSpPr>
              <a:spLocks noChangeShapeType="1"/>
            </p:cNvSpPr>
            <p:nvPr/>
          </p:nvSpPr>
          <p:spPr bwMode="auto">
            <a:xfrm flipV="1">
              <a:off x="2016" y="1056"/>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7389" name="Line 13"/>
            <p:cNvSpPr>
              <a:spLocks noChangeShapeType="1"/>
            </p:cNvSpPr>
            <p:nvPr/>
          </p:nvSpPr>
          <p:spPr bwMode="auto">
            <a:xfrm>
              <a:off x="1584" y="1104"/>
              <a:ext cx="38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7390" name="Line 14"/>
            <p:cNvSpPr>
              <a:spLocks noChangeShapeType="1"/>
            </p:cNvSpPr>
            <p:nvPr/>
          </p:nvSpPr>
          <p:spPr bwMode="auto">
            <a:xfrm flipV="1">
              <a:off x="2496" y="1056"/>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7391" name="Line 15"/>
            <p:cNvSpPr>
              <a:spLocks noChangeShapeType="1"/>
            </p:cNvSpPr>
            <p:nvPr/>
          </p:nvSpPr>
          <p:spPr bwMode="auto">
            <a:xfrm>
              <a:off x="2064" y="1104"/>
              <a:ext cx="38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7392" name="Line 16"/>
            <p:cNvSpPr>
              <a:spLocks noChangeShapeType="1"/>
            </p:cNvSpPr>
            <p:nvPr/>
          </p:nvSpPr>
          <p:spPr bwMode="auto">
            <a:xfrm>
              <a:off x="2592" y="1104"/>
              <a:ext cx="134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7393" name="Line 17"/>
            <p:cNvSpPr>
              <a:spLocks noChangeShapeType="1"/>
            </p:cNvSpPr>
            <p:nvPr/>
          </p:nvSpPr>
          <p:spPr bwMode="auto">
            <a:xfrm flipV="1">
              <a:off x="4032" y="1056"/>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7394" name="Text Box 18"/>
            <p:cNvSpPr txBox="1">
              <a:spLocks noChangeArrowheads="1"/>
            </p:cNvSpPr>
            <p:nvPr/>
          </p:nvSpPr>
          <p:spPr bwMode="auto">
            <a:xfrm>
              <a:off x="1056" y="912"/>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6 bits</a:t>
              </a:r>
            </a:p>
          </p:txBody>
        </p:sp>
        <p:sp>
          <p:nvSpPr>
            <p:cNvPr id="357395" name="Text Box 19"/>
            <p:cNvSpPr txBox="1">
              <a:spLocks noChangeArrowheads="1"/>
            </p:cNvSpPr>
            <p:nvPr/>
          </p:nvSpPr>
          <p:spPr bwMode="auto">
            <a:xfrm>
              <a:off x="1594" y="912"/>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5 bits</a:t>
              </a:r>
            </a:p>
          </p:txBody>
        </p:sp>
        <p:sp>
          <p:nvSpPr>
            <p:cNvPr id="357396" name="Text Box 20"/>
            <p:cNvSpPr txBox="1">
              <a:spLocks noChangeArrowheads="1"/>
            </p:cNvSpPr>
            <p:nvPr/>
          </p:nvSpPr>
          <p:spPr bwMode="auto">
            <a:xfrm>
              <a:off x="2074" y="912"/>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5 bits</a:t>
              </a:r>
            </a:p>
          </p:txBody>
        </p:sp>
        <p:sp>
          <p:nvSpPr>
            <p:cNvPr id="357397" name="Text Box 21"/>
            <p:cNvSpPr txBox="1">
              <a:spLocks noChangeArrowheads="1"/>
            </p:cNvSpPr>
            <p:nvPr/>
          </p:nvSpPr>
          <p:spPr bwMode="auto">
            <a:xfrm>
              <a:off x="3054" y="912"/>
              <a:ext cx="43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16 bits</a:t>
              </a:r>
            </a:p>
          </p:txBody>
        </p:sp>
      </p:grpSp>
    </p:spTree>
    <p:extLst>
      <p:ext uri="{BB962C8B-B14F-4D97-AF65-F5344CB8AC3E}">
        <p14:creationId xmlns:p14="http://schemas.microsoft.com/office/powerpoint/2010/main" val="2969998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08AA6F0-EDCC-423A-8541-FE394162159A}" type="slidenum">
              <a:rPr lang="en-US">
                <a:solidFill>
                  <a:srgbClr val="000000"/>
                </a:solidFill>
              </a:rPr>
              <a:pPr/>
              <a:t>4</a:t>
            </a:fld>
            <a:endParaRPr lang="en-US">
              <a:solidFill>
                <a:srgbClr val="000000"/>
              </a:solidFill>
            </a:endParaRPr>
          </a:p>
        </p:txBody>
      </p:sp>
      <p:sp>
        <p:nvSpPr>
          <p:cNvPr id="2141186" name="Rectangle 2"/>
          <p:cNvSpPr>
            <a:spLocks noGrp="1" noChangeArrowheads="1"/>
          </p:cNvSpPr>
          <p:nvPr>
            <p:ph type="title"/>
          </p:nvPr>
        </p:nvSpPr>
        <p:spPr>
          <a:xfrm>
            <a:off x="457200" y="274638"/>
            <a:ext cx="8229600" cy="944562"/>
          </a:xfrm>
          <a:noFill/>
          <a:ln/>
        </p:spPr>
        <p:txBody>
          <a:bodyPr lIns="90488" tIns="44450" rIns="90488" bIns="44450"/>
          <a:lstStyle/>
          <a:p>
            <a:r>
              <a:rPr lang="en-US" b="1" dirty="0">
                <a:solidFill>
                  <a:srgbClr val="0070C0"/>
                </a:solidFill>
              </a:rPr>
              <a:t>IA-32 Overview</a:t>
            </a:r>
          </a:p>
        </p:txBody>
      </p:sp>
      <p:sp>
        <p:nvSpPr>
          <p:cNvPr id="2141187" name="Rectangle 3"/>
          <p:cNvSpPr>
            <a:spLocks noGrp="1" noChangeArrowheads="1"/>
          </p:cNvSpPr>
          <p:nvPr>
            <p:ph type="body" idx="1"/>
          </p:nvPr>
        </p:nvSpPr>
        <p:spPr>
          <a:xfrm>
            <a:off x="457200" y="1295400"/>
            <a:ext cx="8229600" cy="4530725"/>
          </a:xfrm>
          <a:noFill/>
          <a:ln/>
        </p:spPr>
        <p:txBody>
          <a:bodyPr lIns="90488" tIns="44450" rIns="90488" bIns="44450">
            <a:normAutofit/>
          </a:bodyPr>
          <a:lstStyle/>
          <a:p>
            <a:pPr marL="0" indent="0">
              <a:buNone/>
            </a:pPr>
            <a:r>
              <a:rPr lang="en-US" sz="2400" dirty="0"/>
              <a:t>Complexity:</a:t>
            </a:r>
          </a:p>
          <a:p>
            <a:pPr lvl="1"/>
            <a:r>
              <a:rPr lang="en-US" sz="2400" dirty="0"/>
              <a:t>Instructions from 1 to 17 bytes long</a:t>
            </a:r>
          </a:p>
          <a:p>
            <a:pPr lvl="1"/>
            <a:r>
              <a:rPr lang="en-US" sz="2400" dirty="0"/>
              <a:t>one operand must act as both a source and destination</a:t>
            </a:r>
          </a:p>
          <a:p>
            <a:pPr lvl="1"/>
            <a:r>
              <a:rPr lang="en-US" sz="2400" dirty="0"/>
              <a:t>one operand can come from memory</a:t>
            </a:r>
          </a:p>
          <a:p>
            <a:pPr lvl="1"/>
            <a:r>
              <a:rPr lang="en-US" sz="2400" dirty="0"/>
              <a:t>complex addressing modes</a:t>
            </a:r>
            <a:br>
              <a:rPr lang="en-US" sz="2400" dirty="0"/>
            </a:br>
            <a:r>
              <a:rPr lang="en-US" sz="2400" dirty="0"/>
              <a:t>	e.g., “base or scaled index with 8 or 32 bit displacement”</a:t>
            </a:r>
          </a:p>
          <a:p>
            <a:endParaRPr lang="en-US" sz="2800" dirty="0"/>
          </a:p>
        </p:txBody>
      </p:sp>
    </p:spTree>
    <p:extLst>
      <p:ext uri="{BB962C8B-B14F-4D97-AF65-F5344CB8AC3E}">
        <p14:creationId xmlns:p14="http://schemas.microsoft.com/office/powerpoint/2010/main" val="3112625145"/>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fld id="{E77E884A-6377-40D6-AA47-8400BEBC565F}" type="slidenum">
              <a:rPr lang="en-US">
                <a:solidFill>
                  <a:srgbClr val="000000"/>
                </a:solidFill>
              </a:rPr>
              <a:pPr/>
              <a:t>40</a:t>
            </a:fld>
            <a:endParaRPr lang="en-US">
              <a:solidFill>
                <a:srgbClr val="000000"/>
              </a:solidFill>
            </a:endParaRPr>
          </a:p>
        </p:txBody>
      </p:sp>
      <p:sp>
        <p:nvSpPr>
          <p:cNvPr id="358402" name="Rectangle 2"/>
          <p:cNvSpPr>
            <a:spLocks noGrp="1" noChangeArrowheads="1"/>
          </p:cNvSpPr>
          <p:nvPr>
            <p:ph type="title"/>
          </p:nvPr>
        </p:nvSpPr>
        <p:spPr>
          <a:xfrm>
            <a:off x="685800" y="228600"/>
            <a:ext cx="7772400" cy="1143000"/>
          </a:xfrm>
        </p:spPr>
        <p:txBody>
          <a:bodyPr/>
          <a:lstStyle/>
          <a:p>
            <a:r>
              <a:rPr lang="en-US" altLang="en-US" sz="3600" b="1">
                <a:solidFill>
                  <a:srgbClr val="FF0000"/>
                </a:solidFill>
              </a:rPr>
              <a:t>Binary Representation - Jump</a:t>
            </a:r>
          </a:p>
        </p:txBody>
      </p:sp>
      <p:sp>
        <p:nvSpPr>
          <p:cNvPr id="358403" name="Rectangle 3"/>
          <p:cNvSpPr>
            <a:spLocks noGrp="1" noChangeArrowheads="1"/>
          </p:cNvSpPr>
          <p:nvPr>
            <p:ph type="body" idx="1"/>
          </p:nvPr>
        </p:nvSpPr>
        <p:spPr>
          <a:xfrm>
            <a:off x="381000" y="2438400"/>
            <a:ext cx="8077200" cy="3810000"/>
          </a:xfrm>
        </p:spPr>
        <p:txBody>
          <a:bodyPr/>
          <a:lstStyle/>
          <a:p>
            <a:r>
              <a:rPr lang="en-US" altLang="en-US" sz="2800"/>
              <a:t>Jump Instruction uses J-Format (</a:t>
            </a:r>
            <a:r>
              <a:rPr lang="en-US" altLang="en-US" sz="2800">
                <a:latin typeface="Courier New" pitchFamily="49" charset="0"/>
              </a:rPr>
              <a:t>op=2</a:t>
            </a:r>
            <a:r>
              <a:rPr lang="en-US" altLang="en-US" sz="2800"/>
              <a:t>)</a:t>
            </a:r>
          </a:p>
          <a:p>
            <a:r>
              <a:rPr lang="en-US" altLang="en-US" sz="2800"/>
              <a:t>What happens during execution?</a:t>
            </a:r>
            <a:br>
              <a:rPr lang="en-US" altLang="en-US" sz="2800"/>
            </a:br>
            <a:r>
              <a:rPr lang="en-US" altLang="en-US" sz="2400">
                <a:latin typeface="Courier" pitchFamily="49" charset="0"/>
              </a:rPr>
              <a:t>	</a:t>
            </a:r>
            <a:r>
              <a:rPr lang="en-US" altLang="en-US" sz="2000">
                <a:latin typeface="Courier" pitchFamily="49" charset="0"/>
              </a:rPr>
              <a:t>PC = </a:t>
            </a:r>
            <a:r>
              <a:rPr lang="en-US" altLang="en-US" sz="2000">
                <a:solidFill>
                  <a:srgbClr val="0237BC"/>
                </a:solidFill>
                <a:latin typeface="Arial Narrow" pitchFamily="34" charset="0"/>
              </a:rPr>
              <a:t>PC[31:28] : (IR[25:0] &lt;&lt; 2)</a:t>
            </a:r>
          </a:p>
        </p:txBody>
      </p:sp>
      <p:grpSp>
        <p:nvGrpSpPr>
          <p:cNvPr id="358404" name="Group 4"/>
          <p:cNvGrpSpPr>
            <a:grpSpLocks/>
          </p:cNvGrpSpPr>
          <p:nvPr/>
        </p:nvGrpSpPr>
        <p:grpSpPr bwMode="auto">
          <a:xfrm>
            <a:off x="1524000" y="1524000"/>
            <a:ext cx="4876800" cy="838200"/>
            <a:chOff x="960" y="960"/>
            <a:chExt cx="3072" cy="528"/>
          </a:xfrm>
        </p:grpSpPr>
        <p:sp>
          <p:nvSpPr>
            <p:cNvPr id="358405" name="Rectangle 5"/>
            <p:cNvSpPr>
              <a:spLocks noChangeArrowheads="1"/>
            </p:cNvSpPr>
            <p:nvPr/>
          </p:nvSpPr>
          <p:spPr bwMode="auto">
            <a:xfrm>
              <a:off x="960" y="1248"/>
              <a:ext cx="576" cy="24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op</a:t>
              </a:r>
              <a:endParaRPr lang="en-US" altLang="en-US">
                <a:solidFill>
                  <a:srgbClr val="990000"/>
                </a:solidFill>
                <a:effectLst/>
              </a:endParaRPr>
            </a:p>
          </p:txBody>
        </p:sp>
        <p:sp>
          <p:nvSpPr>
            <p:cNvPr id="358406" name="Rectangle 6"/>
            <p:cNvSpPr>
              <a:spLocks noChangeArrowheads="1"/>
            </p:cNvSpPr>
            <p:nvPr/>
          </p:nvSpPr>
          <p:spPr bwMode="auto">
            <a:xfrm>
              <a:off x="1536" y="1248"/>
              <a:ext cx="2496" cy="240"/>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address</a:t>
              </a:r>
              <a:endParaRPr lang="en-US" altLang="en-US" sz="1800">
                <a:solidFill>
                  <a:srgbClr val="990000"/>
                </a:solidFill>
                <a:effectLst/>
              </a:endParaRPr>
            </a:p>
          </p:txBody>
        </p:sp>
        <p:sp>
          <p:nvSpPr>
            <p:cNvPr id="358407" name="Line 7"/>
            <p:cNvSpPr>
              <a:spLocks noChangeShapeType="1"/>
            </p:cNvSpPr>
            <p:nvPr/>
          </p:nvSpPr>
          <p:spPr bwMode="auto">
            <a:xfrm flipV="1">
              <a:off x="960" y="1104"/>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8408" name="Line 8"/>
            <p:cNvSpPr>
              <a:spLocks noChangeShapeType="1"/>
            </p:cNvSpPr>
            <p:nvPr/>
          </p:nvSpPr>
          <p:spPr bwMode="auto">
            <a:xfrm>
              <a:off x="1008" y="1152"/>
              <a:ext cx="48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8409" name="Line 9"/>
            <p:cNvSpPr>
              <a:spLocks noChangeShapeType="1"/>
            </p:cNvSpPr>
            <p:nvPr/>
          </p:nvSpPr>
          <p:spPr bwMode="auto">
            <a:xfrm flipV="1">
              <a:off x="1536" y="1104"/>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8410" name="Line 10"/>
            <p:cNvSpPr>
              <a:spLocks noChangeShapeType="1"/>
            </p:cNvSpPr>
            <p:nvPr/>
          </p:nvSpPr>
          <p:spPr bwMode="auto">
            <a:xfrm>
              <a:off x="1584" y="1152"/>
              <a:ext cx="2352"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8411" name="Line 11"/>
            <p:cNvSpPr>
              <a:spLocks noChangeShapeType="1"/>
            </p:cNvSpPr>
            <p:nvPr/>
          </p:nvSpPr>
          <p:spPr bwMode="auto">
            <a:xfrm flipV="1">
              <a:off x="4032" y="1104"/>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8412" name="Text Box 12"/>
            <p:cNvSpPr txBox="1">
              <a:spLocks noChangeArrowheads="1"/>
            </p:cNvSpPr>
            <p:nvPr/>
          </p:nvSpPr>
          <p:spPr bwMode="auto">
            <a:xfrm>
              <a:off x="1056" y="960"/>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6 bits</a:t>
              </a:r>
            </a:p>
          </p:txBody>
        </p:sp>
        <p:sp>
          <p:nvSpPr>
            <p:cNvPr id="358413" name="Text Box 13"/>
            <p:cNvSpPr txBox="1">
              <a:spLocks noChangeArrowheads="1"/>
            </p:cNvSpPr>
            <p:nvPr/>
          </p:nvSpPr>
          <p:spPr bwMode="auto">
            <a:xfrm>
              <a:off x="2546" y="960"/>
              <a:ext cx="43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26 bits</a:t>
              </a:r>
            </a:p>
          </p:txBody>
        </p:sp>
      </p:grpSp>
      <p:grpSp>
        <p:nvGrpSpPr>
          <p:cNvPr id="358414" name="Group 14"/>
          <p:cNvGrpSpPr>
            <a:grpSpLocks/>
          </p:cNvGrpSpPr>
          <p:nvPr/>
        </p:nvGrpSpPr>
        <p:grpSpPr bwMode="auto">
          <a:xfrm>
            <a:off x="2971800" y="4038600"/>
            <a:ext cx="1603375" cy="763588"/>
            <a:chOff x="2841" y="2448"/>
            <a:chExt cx="1010" cy="481"/>
          </a:xfrm>
        </p:grpSpPr>
        <p:sp>
          <p:nvSpPr>
            <p:cNvPr id="358415" name="Text Box 15"/>
            <p:cNvSpPr txBox="1">
              <a:spLocks noChangeArrowheads="1"/>
            </p:cNvSpPr>
            <p:nvPr/>
          </p:nvSpPr>
          <p:spPr bwMode="auto">
            <a:xfrm>
              <a:off x="2841" y="2563"/>
              <a:ext cx="1010" cy="366"/>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en-US" sz="1600">
                  <a:solidFill>
                    <a:srgbClr val="000000"/>
                  </a:solidFill>
                  <a:effectLst/>
                  <a:latin typeface="Helvetica" pitchFamily="34" charset="0"/>
                </a:rPr>
                <a:t>Conversion to </a:t>
              </a:r>
            </a:p>
            <a:p>
              <a:pPr algn="l"/>
              <a:r>
                <a:rPr lang="en-US" altLang="en-US" sz="1600">
                  <a:solidFill>
                    <a:srgbClr val="990000"/>
                  </a:solidFill>
                  <a:effectLst/>
                  <a:latin typeface="Helvetica" pitchFamily="34" charset="0"/>
                </a:rPr>
                <a:t>word offset</a:t>
              </a:r>
              <a:endParaRPr lang="en-US" altLang="en-US" sz="1600">
                <a:solidFill>
                  <a:srgbClr val="000000"/>
                </a:solidFill>
                <a:effectLst/>
                <a:latin typeface="Helvetica" pitchFamily="34" charset="0"/>
              </a:endParaRPr>
            </a:p>
          </p:txBody>
        </p:sp>
        <p:sp>
          <p:nvSpPr>
            <p:cNvPr id="358416" name="AutoShape 16"/>
            <p:cNvSpPr>
              <a:spLocks/>
            </p:cNvSpPr>
            <p:nvPr/>
          </p:nvSpPr>
          <p:spPr bwMode="auto">
            <a:xfrm rot="16200000" flipV="1">
              <a:off x="3264" y="2352"/>
              <a:ext cx="144" cy="336"/>
            </a:xfrm>
            <a:prstGeom prst="leftBrace">
              <a:avLst>
                <a:gd name="adj1" fmla="val 19444"/>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grpSp>
      <p:sp>
        <p:nvSpPr>
          <p:cNvPr id="358417" name="AutoShape 17"/>
          <p:cNvSpPr>
            <a:spLocks/>
          </p:cNvSpPr>
          <p:nvPr/>
        </p:nvSpPr>
        <p:spPr bwMode="auto">
          <a:xfrm rot="-5400000">
            <a:off x="2320925" y="3622675"/>
            <a:ext cx="228600" cy="755650"/>
          </a:xfrm>
          <a:prstGeom prst="leftBrace">
            <a:avLst>
              <a:gd name="adj1" fmla="val 27546"/>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58418" name="Text Box 18"/>
          <p:cNvSpPr txBox="1">
            <a:spLocks noChangeArrowheads="1"/>
          </p:cNvSpPr>
          <p:nvPr/>
        </p:nvSpPr>
        <p:spPr bwMode="auto">
          <a:xfrm>
            <a:off x="1295400" y="4191000"/>
            <a:ext cx="1676400" cy="13144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en-US" sz="1600">
                <a:solidFill>
                  <a:srgbClr val="000000"/>
                </a:solidFill>
                <a:effectLst/>
                <a:latin typeface="Helvetica" pitchFamily="34" charset="0"/>
              </a:rPr>
              <a:t>Concatenate upper </a:t>
            </a:r>
            <a:r>
              <a:rPr lang="en-US" altLang="en-US" sz="1600">
                <a:solidFill>
                  <a:srgbClr val="990000"/>
                </a:solidFill>
                <a:effectLst/>
                <a:latin typeface="Helvetica" pitchFamily="34" charset="0"/>
              </a:rPr>
              <a:t>4</a:t>
            </a:r>
            <a:r>
              <a:rPr lang="en-US" altLang="en-US" sz="1600">
                <a:solidFill>
                  <a:srgbClr val="000000"/>
                </a:solidFill>
                <a:effectLst/>
                <a:latin typeface="Helvetica" pitchFamily="34" charset="0"/>
              </a:rPr>
              <a:t> bits </a:t>
            </a:r>
          </a:p>
          <a:p>
            <a:pPr algn="l"/>
            <a:r>
              <a:rPr lang="en-US" altLang="en-US" sz="1600">
                <a:solidFill>
                  <a:srgbClr val="000000"/>
                </a:solidFill>
                <a:effectLst/>
                <a:latin typeface="Helvetica" pitchFamily="34" charset="0"/>
              </a:rPr>
              <a:t>of PC to form complete</a:t>
            </a:r>
            <a:endParaRPr lang="en-US" altLang="en-US" sz="1600">
              <a:solidFill>
                <a:srgbClr val="990000"/>
              </a:solidFill>
              <a:effectLst/>
              <a:latin typeface="Helvetica" pitchFamily="34" charset="0"/>
            </a:endParaRPr>
          </a:p>
          <a:p>
            <a:pPr algn="l"/>
            <a:r>
              <a:rPr lang="en-US" altLang="en-US" sz="1600">
                <a:solidFill>
                  <a:srgbClr val="990000"/>
                </a:solidFill>
                <a:effectLst/>
                <a:latin typeface="Helvetica" pitchFamily="34" charset="0"/>
              </a:rPr>
              <a:t>32-bit address</a:t>
            </a:r>
            <a:endParaRPr lang="en-US" altLang="en-US" sz="1600">
              <a:solidFill>
                <a:srgbClr val="000000"/>
              </a:solidFill>
              <a:effectLst/>
              <a:latin typeface="Helvetica" pitchFamily="34" charset="0"/>
            </a:endParaRPr>
          </a:p>
        </p:txBody>
      </p:sp>
    </p:spTree>
    <p:extLst>
      <p:ext uri="{BB962C8B-B14F-4D97-AF65-F5344CB8AC3E}">
        <p14:creationId xmlns:p14="http://schemas.microsoft.com/office/powerpoint/2010/main" val="11356606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lide Number Placeholder 5"/>
          <p:cNvSpPr>
            <a:spLocks noGrp="1"/>
          </p:cNvSpPr>
          <p:nvPr>
            <p:ph type="sldNum" sz="quarter" idx="12"/>
          </p:nvPr>
        </p:nvSpPr>
        <p:spPr/>
        <p:txBody>
          <a:bodyPr/>
          <a:lstStyle/>
          <a:p>
            <a:fld id="{8A7E837F-0545-4CD1-8B4E-AF00933129D9}" type="slidenum">
              <a:rPr lang="en-US">
                <a:solidFill>
                  <a:srgbClr val="000000"/>
                </a:solidFill>
              </a:rPr>
              <a:pPr/>
              <a:t>41</a:t>
            </a:fld>
            <a:endParaRPr lang="en-US">
              <a:solidFill>
                <a:srgbClr val="000000"/>
              </a:solidFill>
            </a:endParaRPr>
          </a:p>
        </p:txBody>
      </p:sp>
      <p:sp>
        <p:nvSpPr>
          <p:cNvPr id="364546" name="Rectangle 2"/>
          <p:cNvSpPr>
            <a:spLocks noGrp="1" noChangeArrowheads="1"/>
          </p:cNvSpPr>
          <p:nvPr>
            <p:ph type="title"/>
          </p:nvPr>
        </p:nvSpPr>
        <p:spPr>
          <a:xfrm>
            <a:off x="685800" y="381000"/>
            <a:ext cx="7772400" cy="762000"/>
          </a:xfrm>
        </p:spPr>
        <p:txBody>
          <a:bodyPr/>
          <a:lstStyle/>
          <a:p>
            <a:r>
              <a:rPr lang="en-US" altLang="en-US" sz="3600" b="1">
                <a:solidFill>
                  <a:srgbClr val="FF0000"/>
                </a:solidFill>
              </a:rPr>
              <a:t>Summary - MIPS Instruction Set</a:t>
            </a:r>
          </a:p>
        </p:txBody>
      </p:sp>
      <p:sp>
        <p:nvSpPr>
          <p:cNvPr id="364547" name="Rectangle 3"/>
          <p:cNvSpPr>
            <a:spLocks noGrp="1" noChangeArrowheads="1"/>
          </p:cNvSpPr>
          <p:nvPr>
            <p:ph type="body" idx="1"/>
          </p:nvPr>
        </p:nvSpPr>
        <p:spPr>
          <a:xfrm>
            <a:off x="990600" y="1447800"/>
            <a:ext cx="7162800" cy="4114800"/>
          </a:xfrm>
        </p:spPr>
        <p:txBody>
          <a:bodyPr/>
          <a:lstStyle/>
          <a:p>
            <a:r>
              <a:rPr lang="en-US" sz="2800"/>
              <a:t>simple instructions all 32 bits wide</a:t>
            </a:r>
          </a:p>
          <a:p>
            <a:r>
              <a:rPr lang="en-US" sz="2800"/>
              <a:t>very structured, no unnecessary baggage</a:t>
            </a:r>
          </a:p>
          <a:p>
            <a:r>
              <a:rPr lang="en-US" sz="2800"/>
              <a:t>only three  instruction formats</a:t>
            </a:r>
            <a:r>
              <a:rPr lang="en-US"/>
              <a:t/>
            </a:r>
            <a:br>
              <a:rPr lang="en-US"/>
            </a:br>
            <a:endParaRPr lang="en-US" altLang="en-US"/>
          </a:p>
        </p:txBody>
      </p:sp>
      <p:grpSp>
        <p:nvGrpSpPr>
          <p:cNvPr id="364548" name="Group 4"/>
          <p:cNvGrpSpPr>
            <a:grpSpLocks/>
          </p:cNvGrpSpPr>
          <p:nvPr/>
        </p:nvGrpSpPr>
        <p:grpSpPr bwMode="auto">
          <a:xfrm>
            <a:off x="1295400" y="3124200"/>
            <a:ext cx="6365875" cy="2438400"/>
            <a:chOff x="816" y="1968"/>
            <a:chExt cx="4010" cy="1536"/>
          </a:xfrm>
        </p:grpSpPr>
        <p:sp>
          <p:nvSpPr>
            <p:cNvPr id="364549" name="Rectangle 5"/>
            <p:cNvSpPr>
              <a:spLocks noChangeArrowheads="1"/>
            </p:cNvSpPr>
            <p:nvPr/>
          </p:nvSpPr>
          <p:spPr bwMode="auto">
            <a:xfrm>
              <a:off x="816" y="2784"/>
              <a:ext cx="576" cy="19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op</a:t>
              </a:r>
              <a:endParaRPr lang="en-US" altLang="en-US">
                <a:solidFill>
                  <a:srgbClr val="990000"/>
                </a:solidFill>
                <a:effectLst/>
              </a:endParaRPr>
            </a:p>
          </p:txBody>
        </p:sp>
        <p:sp>
          <p:nvSpPr>
            <p:cNvPr id="364550" name="Rectangle 6"/>
            <p:cNvSpPr>
              <a:spLocks noChangeArrowheads="1"/>
            </p:cNvSpPr>
            <p:nvPr/>
          </p:nvSpPr>
          <p:spPr bwMode="auto">
            <a:xfrm>
              <a:off x="1392" y="2784"/>
              <a:ext cx="480" cy="192"/>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rs</a:t>
              </a:r>
              <a:endParaRPr lang="en-US" altLang="en-US" sz="1800">
                <a:solidFill>
                  <a:srgbClr val="990000"/>
                </a:solidFill>
                <a:effectLst/>
              </a:endParaRPr>
            </a:p>
          </p:txBody>
        </p:sp>
        <p:sp>
          <p:nvSpPr>
            <p:cNvPr id="364551" name="Rectangle 7"/>
            <p:cNvSpPr>
              <a:spLocks noChangeArrowheads="1"/>
            </p:cNvSpPr>
            <p:nvPr/>
          </p:nvSpPr>
          <p:spPr bwMode="auto">
            <a:xfrm>
              <a:off x="1872" y="2784"/>
              <a:ext cx="480" cy="192"/>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rt</a:t>
              </a:r>
              <a:endParaRPr lang="en-US" altLang="en-US" sz="1800">
                <a:solidFill>
                  <a:srgbClr val="990000"/>
                </a:solidFill>
                <a:effectLst/>
              </a:endParaRPr>
            </a:p>
          </p:txBody>
        </p:sp>
        <p:sp>
          <p:nvSpPr>
            <p:cNvPr id="364552" name="Rectangle 8"/>
            <p:cNvSpPr>
              <a:spLocks noChangeArrowheads="1"/>
            </p:cNvSpPr>
            <p:nvPr/>
          </p:nvSpPr>
          <p:spPr bwMode="auto">
            <a:xfrm>
              <a:off x="2352" y="2784"/>
              <a:ext cx="1536" cy="192"/>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offset</a:t>
              </a:r>
              <a:endParaRPr lang="en-US" altLang="en-US" sz="1800">
                <a:solidFill>
                  <a:srgbClr val="990000"/>
                </a:solidFill>
                <a:effectLst/>
              </a:endParaRPr>
            </a:p>
          </p:txBody>
        </p:sp>
        <p:sp>
          <p:nvSpPr>
            <p:cNvPr id="364553" name="Line 9"/>
            <p:cNvSpPr>
              <a:spLocks noChangeShapeType="1"/>
            </p:cNvSpPr>
            <p:nvPr/>
          </p:nvSpPr>
          <p:spPr bwMode="auto">
            <a:xfrm flipV="1">
              <a:off x="816" y="2640"/>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64554" name="Line 10"/>
            <p:cNvSpPr>
              <a:spLocks noChangeShapeType="1"/>
            </p:cNvSpPr>
            <p:nvPr/>
          </p:nvSpPr>
          <p:spPr bwMode="auto">
            <a:xfrm>
              <a:off x="864" y="2688"/>
              <a:ext cx="48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64555" name="Line 11"/>
            <p:cNvSpPr>
              <a:spLocks noChangeShapeType="1"/>
            </p:cNvSpPr>
            <p:nvPr/>
          </p:nvSpPr>
          <p:spPr bwMode="auto">
            <a:xfrm flipV="1">
              <a:off x="1392" y="2640"/>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64556" name="Line 12"/>
            <p:cNvSpPr>
              <a:spLocks noChangeShapeType="1"/>
            </p:cNvSpPr>
            <p:nvPr/>
          </p:nvSpPr>
          <p:spPr bwMode="auto">
            <a:xfrm flipV="1">
              <a:off x="1872" y="2640"/>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64557" name="Line 13"/>
            <p:cNvSpPr>
              <a:spLocks noChangeShapeType="1"/>
            </p:cNvSpPr>
            <p:nvPr/>
          </p:nvSpPr>
          <p:spPr bwMode="auto">
            <a:xfrm>
              <a:off x="1440" y="2688"/>
              <a:ext cx="38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64558" name="Line 14"/>
            <p:cNvSpPr>
              <a:spLocks noChangeShapeType="1"/>
            </p:cNvSpPr>
            <p:nvPr/>
          </p:nvSpPr>
          <p:spPr bwMode="auto">
            <a:xfrm flipV="1">
              <a:off x="2352" y="2640"/>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64559" name="Line 15"/>
            <p:cNvSpPr>
              <a:spLocks noChangeShapeType="1"/>
            </p:cNvSpPr>
            <p:nvPr/>
          </p:nvSpPr>
          <p:spPr bwMode="auto">
            <a:xfrm>
              <a:off x="1920" y="2688"/>
              <a:ext cx="38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64560" name="Line 16"/>
            <p:cNvSpPr>
              <a:spLocks noChangeShapeType="1"/>
            </p:cNvSpPr>
            <p:nvPr/>
          </p:nvSpPr>
          <p:spPr bwMode="auto">
            <a:xfrm>
              <a:off x="2448" y="2688"/>
              <a:ext cx="134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64561" name="Line 17"/>
            <p:cNvSpPr>
              <a:spLocks noChangeShapeType="1"/>
            </p:cNvSpPr>
            <p:nvPr/>
          </p:nvSpPr>
          <p:spPr bwMode="auto">
            <a:xfrm flipV="1">
              <a:off x="3888" y="2640"/>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64562" name="Text Box 18"/>
            <p:cNvSpPr txBox="1">
              <a:spLocks noChangeArrowheads="1"/>
            </p:cNvSpPr>
            <p:nvPr/>
          </p:nvSpPr>
          <p:spPr bwMode="auto">
            <a:xfrm>
              <a:off x="912" y="2496"/>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6 bits</a:t>
              </a:r>
            </a:p>
          </p:txBody>
        </p:sp>
        <p:sp>
          <p:nvSpPr>
            <p:cNvPr id="364563" name="Text Box 19"/>
            <p:cNvSpPr txBox="1">
              <a:spLocks noChangeArrowheads="1"/>
            </p:cNvSpPr>
            <p:nvPr/>
          </p:nvSpPr>
          <p:spPr bwMode="auto">
            <a:xfrm>
              <a:off x="1450" y="2496"/>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5 bits</a:t>
              </a:r>
            </a:p>
          </p:txBody>
        </p:sp>
        <p:sp>
          <p:nvSpPr>
            <p:cNvPr id="364564" name="Text Box 20"/>
            <p:cNvSpPr txBox="1">
              <a:spLocks noChangeArrowheads="1"/>
            </p:cNvSpPr>
            <p:nvPr/>
          </p:nvSpPr>
          <p:spPr bwMode="auto">
            <a:xfrm>
              <a:off x="1930" y="2496"/>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5 bits</a:t>
              </a:r>
            </a:p>
          </p:txBody>
        </p:sp>
        <p:sp>
          <p:nvSpPr>
            <p:cNvPr id="364565" name="Text Box 21"/>
            <p:cNvSpPr txBox="1">
              <a:spLocks noChangeArrowheads="1"/>
            </p:cNvSpPr>
            <p:nvPr/>
          </p:nvSpPr>
          <p:spPr bwMode="auto">
            <a:xfrm>
              <a:off x="2910" y="2496"/>
              <a:ext cx="43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16 bits</a:t>
              </a:r>
            </a:p>
          </p:txBody>
        </p:sp>
        <p:sp>
          <p:nvSpPr>
            <p:cNvPr id="364566" name="Rectangle 22"/>
            <p:cNvSpPr>
              <a:spLocks noChangeArrowheads="1"/>
            </p:cNvSpPr>
            <p:nvPr/>
          </p:nvSpPr>
          <p:spPr bwMode="auto">
            <a:xfrm>
              <a:off x="816" y="2256"/>
              <a:ext cx="576" cy="19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op</a:t>
              </a:r>
              <a:endParaRPr lang="en-US" altLang="en-US">
                <a:solidFill>
                  <a:srgbClr val="990000"/>
                </a:solidFill>
                <a:effectLst/>
              </a:endParaRPr>
            </a:p>
          </p:txBody>
        </p:sp>
        <p:sp>
          <p:nvSpPr>
            <p:cNvPr id="364567" name="Rectangle 23"/>
            <p:cNvSpPr>
              <a:spLocks noChangeArrowheads="1"/>
            </p:cNvSpPr>
            <p:nvPr/>
          </p:nvSpPr>
          <p:spPr bwMode="auto">
            <a:xfrm>
              <a:off x="1392" y="2256"/>
              <a:ext cx="480" cy="192"/>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rs</a:t>
              </a:r>
              <a:endParaRPr lang="en-US" altLang="en-US" sz="1800">
                <a:solidFill>
                  <a:srgbClr val="990000"/>
                </a:solidFill>
                <a:effectLst/>
              </a:endParaRPr>
            </a:p>
          </p:txBody>
        </p:sp>
        <p:sp>
          <p:nvSpPr>
            <p:cNvPr id="364568" name="Rectangle 24"/>
            <p:cNvSpPr>
              <a:spLocks noChangeArrowheads="1"/>
            </p:cNvSpPr>
            <p:nvPr/>
          </p:nvSpPr>
          <p:spPr bwMode="auto">
            <a:xfrm>
              <a:off x="1872" y="2256"/>
              <a:ext cx="480" cy="192"/>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rt</a:t>
              </a:r>
              <a:endParaRPr lang="en-US" altLang="en-US" sz="1800">
                <a:solidFill>
                  <a:srgbClr val="990000"/>
                </a:solidFill>
                <a:effectLst/>
              </a:endParaRPr>
            </a:p>
          </p:txBody>
        </p:sp>
        <p:sp>
          <p:nvSpPr>
            <p:cNvPr id="364569" name="Rectangle 25"/>
            <p:cNvSpPr>
              <a:spLocks noChangeArrowheads="1"/>
            </p:cNvSpPr>
            <p:nvPr/>
          </p:nvSpPr>
          <p:spPr bwMode="auto">
            <a:xfrm>
              <a:off x="2352" y="2256"/>
              <a:ext cx="480" cy="192"/>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rd</a:t>
              </a:r>
              <a:endParaRPr lang="en-US" altLang="en-US" sz="1800">
                <a:solidFill>
                  <a:srgbClr val="990000"/>
                </a:solidFill>
                <a:effectLst/>
              </a:endParaRPr>
            </a:p>
          </p:txBody>
        </p:sp>
        <p:sp>
          <p:nvSpPr>
            <p:cNvPr id="364570" name="Rectangle 26"/>
            <p:cNvSpPr>
              <a:spLocks noChangeArrowheads="1"/>
            </p:cNvSpPr>
            <p:nvPr/>
          </p:nvSpPr>
          <p:spPr bwMode="auto">
            <a:xfrm>
              <a:off x="3312" y="2256"/>
              <a:ext cx="576" cy="19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funct</a:t>
              </a:r>
              <a:endParaRPr lang="en-US" altLang="en-US">
                <a:solidFill>
                  <a:srgbClr val="990000"/>
                </a:solidFill>
                <a:effectLst/>
              </a:endParaRPr>
            </a:p>
          </p:txBody>
        </p:sp>
        <p:sp>
          <p:nvSpPr>
            <p:cNvPr id="364571" name="Rectangle 27"/>
            <p:cNvSpPr>
              <a:spLocks noChangeArrowheads="1"/>
            </p:cNvSpPr>
            <p:nvPr/>
          </p:nvSpPr>
          <p:spPr bwMode="auto">
            <a:xfrm>
              <a:off x="2832" y="2256"/>
              <a:ext cx="480" cy="192"/>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shamt</a:t>
              </a:r>
              <a:endParaRPr lang="en-US" altLang="en-US" sz="1800">
                <a:solidFill>
                  <a:srgbClr val="990000"/>
                </a:solidFill>
                <a:effectLst/>
              </a:endParaRPr>
            </a:p>
          </p:txBody>
        </p:sp>
        <p:sp>
          <p:nvSpPr>
            <p:cNvPr id="364572" name="Line 28"/>
            <p:cNvSpPr>
              <a:spLocks noChangeShapeType="1"/>
            </p:cNvSpPr>
            <p:nvPr/>
          </p:nvSpPr>
          <p:spPr bwMode="auto">
            <a:xfrm flipV="1">
              <a:off x="816" y="211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64573" name="Line 29"/>
            <p:cNvSpPr>
              <a:spLocks noChangeShapeType="1"/>
            </p:cNvSpPr>
            <p:nvPr/>
          </p:nvSpPr>
          <p:spPr bwMode="auto">
            <a:xfrm>
              <a:off x="864" y="2160"/>
              <a:ext cx="48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64574" name="Line 30"/>
            <p:cNvSpPr>
              <a:spLocks noChangeShapeType="1"/>
            </p:cNvSpPr>
            <p:nvPr/>
          </p:nvSpPr>
          <p:spPr bwMode="auto">
            <a:xfrm flipV="1">
              <a:off x="1392" y="211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64575" name="Line 31"/>
            <p:cNvSpPr>
              <a:spLocks noChangeShapeType="1"/>
            </p:cNvSpPr>
            <p:nvPr/>
          </p:nvSpPr>
          <p:spPr bwMode="auto">
            <a:xfrm flipV="1">
              <a:off x="1872" y="211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64576" name="Line 32"/>
            <p:cNvSpPr>
              <a:spLocks noChangeShapeType="1"/>
            </p:cNvSpPr>
            <p:nvPr/>
          </p:nvSpPr>
          <p:spPr bwMode="auto">
            <a:xfrm>
              <a:off x="1440" y="2160"/>
              <a:ext cx="38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64577" name="Line 33"/>
            <p:cNvSpPr>
              <a:spLocks noChangeShapeType="1"/>
            </p:cNvSpPr>
            <p:nvPr/>
          </p:nvSpPr>
          <p:spPr bwMode="auto">
            <a:xfrm flipV="1">
              <a:off x="2352" y="211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64578" name="Line 34"/>
            <p:cNvSpPr>
              <a:spLocks noChangeShapeType="1"/>
            </p:cNvSpPr>
            <p:nvPr/>
          </p:nvSpPr>
          <p:spPr bwMode="auto">
            <a:xfrm>
              <a:off x="1920" y="2160"/>
              <a:ext cx="38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64579" name="Line 35"/>
            <p:cNvSpPr>
              <a:spLocks noChangeShapeType="1"/>
            </p:cNvSpPr>
            <p:nvPr/>
          </p:nvSpPr>
          <p:spPr bwMode="auto">
            <a:xfrm flipV="1">
              <a:off x="2832" y="211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64580" name="Line 36"/>
            <p:cNvSpPr>
              <a:spLocks noChangeShapeType="1"/>
            </p:cNvSpPr>
            <p:nvPr/>
          </p:nvSpPr>
          <p:spPr bwMode="auto">
            <a:xfrm>
              <a:off x="2400" y="2160"/>
              <a:ext cx="38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64581" name="Line 37"/>
            <p:cNvSpPr>
              <a:spLocks noChangeShapeType="1"/>
            </p:cNvSpPr>
            <p:nvPr/>
          </p:nvSpPr>
          <p:spPr bwMode="auto">
            <a:xfrm flipV="1">
              <a:off x="3312" y="211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64582" name="Line 38"/>
            <p:cNvSpPr>
              <a:spLocks noChangeShapeType="1"/>
            </p:cNvSpPr>
            <p:nvPr/>
          </p:nvSpPr>
          <p:spPr bwMode="auto">
            <a:xfrm>
              <a:off x="2880" y="2160"/>
              <a:ext cx="384"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64583" name="Line 39"/>
            <p:cNvSpPr>
              <a:spLocks noChangeShapeType="1"/>
            </p:cNvSpPr>
            <p:nvPr/>
          </p:nvSpPr>
          <p:spPr bwMode="auto">
            <a:xfrm flipV="1">
              <a:off x="3888" y="211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64584" name="Line 40"/>
            <p:cNvSpPr>
              <a:spLocks noChangeShapeType="1"/>
            </p:cNvSpPr>
            <p:nvPr/>
          </p:nvSpPr>
          <p:spPr bwMode="auto">
            <a:xfrm>
              <a:off x="3360" y="2160"/>
              <a:ext cx="48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64585" name="Text Box 41"/>
            <p:cNvSpPr txBox="1">
              <a:spLocks noChangeArrowheads="1"/>
            </p:cNvSpPr>
            <p:nvPr/>
          </p:nvSpPr>
          <p:spPr bwMode="auto">
            <a:xfrm>
              <a:off x="912" y="1968"/>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6 bits</a:t>
              </a:r>
            </a:p>
          </p:txBody>
        </p:sp>
        <p:sp>
          <p:nvSpPr>
            <p:cNvPr id="364586" name="Text Box 42"/>
            <p:cNvSpPr txBox="1">
              <a:spLocks noChangeArrowheads="1"/>
            </p:cNvSpPr>
            <p:nvPr/>
          </p:nvSpPr>
          <p:spPr bwMode="auto">
            <a:xfrm>
              <a:off x="1450" y="1968"/>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5 bits</a:t>
              </a:r>
            </a:p>
          </p:txBody>
        </p:sp>
        <p:sp>
          <p:nvSpPr>
            <p:cNvPr id="364587" name="Text Box 43"/>
            <p:cNvSpPr txBox="1">
              <a:spLocks noChangeArrowheads="1"/>
            </p:cNvSpPr>
            <p:nvPr/>
          </p:nvSpPr>
          <p:spPr bwMode="auto">
            <a:xfrm>
              <a:off x="1930" y="1968"/>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5 bits</a:t>
              </a:r>
            </a:p>
          </p:txBody>
        </p:sp>
        <p:sp>
          <p:nvSpPr>
            <p:cNvPr id="364588" name="Text Box 44"/>
            <p:cNvSpPr txBox="1">
              <a:spLocks noChangeArrowheads="1"/>
            </p:cNvSpPr>
            <p:nvPr/>
          </p:nvSpPr>
          <p:spPr bwMode="auto">
            <a:xfrm>
              <a:off x="2410" y="1968"/>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5 bits</a:t>
              </a:r>
            </a:p>
          </p:txBody>
        </p:sp>
        <p:sp>
          <p:nvSpPr>
            <p:cNvPr id="364589" name="Text Box 45"/>
            <p:cNvSpPr txBox="1">
              <a:spLocks noChangeArrowheads="1"/>
            </p:cNvSpPr>
            <p:nvPr/>
          </p:nvSpPr>
          <p:spPr bwMode="auto">
            <a:xfrm>
              <a:off x="2890" y="1968"/>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5 bits</a:t>
              </a:r>
            </a:p>
          </p:txBody>
        </p:sp>
        <p:sp>
          <p:nvSpPr>
            <p:cNvPr id="364590" name="Text Box 46"/>
            <p:cNvSpPr txBox="1">
              <a:spLocks noChangeArrowheads="1"/>
            </p:cNvSpPr>
            <p:nvPr/>
          </p:nvSpPr>
          <p:spPr bwMode="auto">
            <a:xfrm>
              <a:off x="3312" y="1968"/>
              <a:ext cx="57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solidFill>
                    <a:srgbClr val="000000"/>
                  </a:solidFill>
                  <a:effectLst/>
                </a:rPr>
                <a:t>6 bits</a:t>
              </a:r>
            </a:p>
          </p:txBody>
        </p:sp>
        <p:sp>
          <p:nvSpPr>
            <p:cNvPr id="364591" name="Text Box 47"/>
            <p:cNvSpPr txBox="1">
              <a:spLocks noChangeArrowheads="1"/>
            </p:cNvSpPr>
            <p:nvPr/>
          </p:nvSpPr>
          <p:spPr bwMode="auto">
            <a:xfrm>
              <a:off x="4070" y="2190"/>
              <a:ext cx="7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000000"/>
                  </a:solidFill>
                  <a:effectLst/>
                  <a:latin typeface="Helvetica" pitchFamily="34" charset="0"/>
                </a:rPr>
                <a:t>R-Format</a:t>
              </a:r>
            </a:p>
          </p:txBody>
        </p:sp>
        <p:sp>
          <p:nvSpPr>
            <p:cNvPr id="364592" name="Text Box 48"/>
            <p:cNvSpPr txBox="1">
              <a:spLocks noChangeArrowheads="1"/>
            </p:cNvSpPr>
            <p:nvPr/>
          </p:nvSpPr>
          <p:spPr bwMode="auto">
            <a:xfrm>
              <a:off x="4080" y="2745"/>
              <a:ext cx="6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000000"/>
                  </a:solidFill>
                  <a:effectLst/>
                  <a:latin typeface="Helvetica" pitchFamily="34" charset="0"/>
                </a:rPr>
                <a:t>I-Format</a:t>
              </a:r>
            </a:p>
          </p:txBody>
        </p:sp>
        <p:sp>
          <p:nvSpPr>
            <p:cNvPr id="364593" name="Rectangle 49"/>
            <p:cNvSpPr>
              <a:spLocks noChangeArrowheads="1"/>
            </p:cNvSpPr>
            <p:nvPr/>
          </p:nvSpPr>
          <p:spPr bwMode="auto">
            <a:xfrm>
              <a:off x="816" y="3312"/>
              <a:ext cx="576" cy="19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op</a:t>
              </a:r>
              <a:endParaRPr lang="en-US" altLang="en-US">
                <a:solidFill>
                  <a:srgbClr val="990000"/>
                </a:solidFill>
                <a:effectLst/>
              </a:endParaRPr>
            </a:p>
          </p:txBody>
        </p:sp>
        <p:sp>
          <p:nvSpPr>
            <p:cNvPr id="364594" name="Rectangle 50"/>
            <p:cNvSpPr>
              <a:spLocks noChangeArrowheads="1"/>
            </p:cNvSpPr>
            <p:nvPr/>
          </p:nvSpPr>
          <p:spPr bwMode="auto">
            <a:xfrm>
              <a:off x="1392" y="3312"/>
              <a:ext cx="2496" cy="192"/>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990000"/>
                  </a:solidFill>
                  <a:effectLst/>
                  <a:latin typeface="Courier" pitchFamily="49" charset="0"/>
                </a:rPr>
                <a:t>address</a:t>
              </a:r>
              <a:endParaRPr lang="en-US" altLang="en-US" sz="1800">
                <a:solidFill>
                  <a:srgbClr val="990000"/>
                </a:solidFill>
                <a:effectLst/>
              </a:endParaRPr>
            </a:p>
          </p:txBody>
        </p:sp>
        <p:sp>
          <p:nvSpPr>
            <p:cNvPr id="364595" name="Line 51"/>
            <p:cNvSpPr>
              <a:spLocks noChangeShapeType="1"/>
            </p:cNvSpPr>
            <p:nvPr/>
          </p:nvSpPr>
          <p:spPr bwMode="auto">
            <a:xfrm flipV="1">
              <a:off x="816" y="3168"/>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64596" name="Line 52"/>
            <p:cNvSpPr>
              <a:spLocks noChangeShapeType="1"/>
            </p:cNvSpPr>
            <p:nvPr/>
          </p:nvSpPr>
          <p:spPr bwMode="auto">
            <a:xfrm>
              <a:off x="864" y="3216"/>
              <a:ext cx="48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64597" name="Line 53"/>
            <p:cNvSpPr>
              <a:spLocks noChangeShapeType="1"/>
            </p:cNvSpPr>
            <p:nvPr/>
          </p:nvSpPr>
          <p:spPr bwMode="auto">
            <a:xfrm flipV="1">
              <a:off x="1392" y="3168"/>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64598" name="Line 54"/>
            <p:cNvSpPr>
              <a:spLocks noChangeShapeType="1"/>
            </p:cNvSpPr>
            <p:nvPr/>
          </p:nvSpPr>
          <p:spPr bwMode="auto">
            <a:xfrm>
              <a:off x="1440" y="3216"/>
              <a:ext cx="2352"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64599" name="Line 55"/>
            <p:cNvSpPr>
              <a:spLocks noChangeShapeType="1"/>
            </p:cNvSpPr>
            <p:nvPr/>
          </p:nvSpPr>
          <p:spPr bwMode="auto">
            <a:xfrm flipV="1">
              <a:off x="3888" y="3168"/>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endParaRPr lang="en-US" b="0">
                <a:solidFill>
                  <a:srgbClr val="000000"/>
                </a:solidFill>
                <a:effectLst/>
              </a:endParaRPr>
            </a:p>
          </p:txBody>
        </p:sp>
        <p:sp>
          <p:nvSpPr>
            <p:cNvPr id="364600" name="Text Box 56"/>
            <p:cNvSpPr txBox="1">
              <a:spLocks noChangeArrowheads="1"/>
            </p:cNvSpPr>
            <p:nvPr/>
          </p:nvSpPr>
          <p:spPr bwMode="auto">
            <a:xfrm>
              <a:off x="912" y="3024"/>
              <a:ext cx="3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6 bits</a:t>
              </a:r>
            </a:p>
          </p:txBody>
        </p:sp>
        <p:sp>
          <p:nvSpPr>
            <p:cNvPr id="364601" name="Text Box 57"/>
            <p:cNvSpPr txBox="1">
              <a:spLocks noChangeArrowheads="1"/>
            </p:cNvSpPr>
            <p:nvPr/>
          </p:nvSpPr>
          <p:spPr bwMode="auto">
            <a:xfrm>
              <a:off x="2402" y="3024"/>
              <a:ext cx="43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000000"/>
                  </a:solidFill>
                  <a:effectLst/>
                </a:rPr>
                <a:t>26 bits</a:t>
              </a:r>
            </a:p>
          </p:txBody>
        </p:sp>
        <p:sp>
          <p:nvSpPr>
            <p:cNvPr id="364602" name="Text Box 58"/>
            <p:cNvSpPr txBox="1">
              <a:spLocks noChangeArrowheads="1"/>
            </p:cNvSpPr>
            <p:nvPr/>
          </p:nvSpPr>
          <p:spPr bwMode="auto">
            <a:xfrm>
              <a:off x="4080" y="3225"/>
              <a:ext cx="7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000000"/>
                  </a:solidFill>
                  <a:effectLst/>
                  <a:latin typeface="Helvetica" pitchFamily="34" charset="0"/>
                </a:rPr>
                <a:t>J-Format</a:t>
              </a:r>
            </a:p>
          </p:txBody>
        </p:sp>
      </p:grpSp>
    </p:spTree>
    <p:extLst>
      <p:ext uri="{BB962C8B-B14F-4D97-AF65-F5344CB8AC3E}">
        <p14:creationId xmlns:p14="http://schemas.microsoft.com/office/powerpoint/2010/main" val="42692600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CF5C34A-848A-4E7C-86E2-25A652570D5C}" type="slidenum">
              <a:rPr lang="en-US">
                <a:solidFill>
                  <a:srgbClr val="000000"/>
                </a:solidFill>
              </a:rPr>
              <a:pPr/>
              <a:t>42</a:t>
            </a:fld>
            <a:endParaRPr lang="en-US">
              <a:solidFill>
                <a:srgbClr val="000000"/>
              </a:solidFill>
            </a:endParaRPr>
          </a:p>
        </p:txBody>
      </p:sp>
      <p:sp>
        <p:nvSpPr>
          <p:cNvPr id="360450" name="Rectangle 2"/>
          <p:cNvSpPr>
            <a:spLocks noGrp="1" noChangeArrowheads="1"/>
          </p:cNvSpPr>
          <p:nvPr>
            <p:ph type="ctrTitle"/>
          </p:nvPr>
        </p:nvSpPr>
        <p:spPr>
          <a:xfrm>
            <a:off x="228600" y="0"/>
            <a:ext cx="8763000" cy="990600"/>
          </a:xfrm>
          <a:noFill/>
          <a:ln/>
        </p:spPr>
        <p:txBody>
          <a:bodyPr lIns="90488" tIns="44450" rIns="90488" bIns="44450"/>
          <a:lstStyle/>
          <a:p>
            <a:pPr eaLnBrk="0" hangingPunct="0"/>
            <a:r>
              <a:rPr lang="en-US">
                <a:solidFill>
                  <a:srgbClr val="FF3300"/>
                </a:solidFill>
              </a:rPr>
              <a:t>Summary: MIPS Instructions</a:t>
            </a:r>
          </a:p>
        </p:txBody>
      </p:sp>
      <p:graphicFrame>
        <p:nvGraphicFramePr>
          <p:cNvPr id="360451" name="Object 3">
            <a:hlinkClick r:id="" action="ppaction://ole?verb=0"/>
          </p:cNvPr>
          <p:cNvGraphicFramePr>
            <a:graphicFrameLocks/>
          </p:cNvGraphicFramePr>
          <p:nvPr/>
        </p:nvGraphicFramePr>
        <p:xfrm>
          <a:off x="457200" y="990600"/>
          <a:ext cx="8305800" cy="5334000"/>
        </p:xfrm>
        <a:graphic>
          <a:graphicData uri="http://schemas.openxmlformats.org/presentationml/2006/ole">
            <mc:AlternateContent xmlns:mc="http://schemas.openxmlformats.org/markup-compatibility/2006">
              <mc:Choice xmlns:v="urn:schemas-microsoft-com:vml" Requires="v">
                <p:oleObj spid="_x0000_s5177" name="Worksheet" r:id="rId4" imgW="6067806" imgH="3953193" progId="Excel.Sheet.8">
                  <p:embed/>
                </p:oleObj>
              </mc:Choice>
              <mc:Fallback>
                <p:oleObj name="Worksheet" r:id="rId4" imgW="6067806" imgH="3953193"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990600"/>
                        <a:ext cx="8305800" cy="5334000"/>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07537209"/>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E40B6C88-A423-4F63-849C-9DC9A3F74EF4}" type="slidenum">
              <a:rPr lang="en-US">
                <a:solidFill>
                  <a:srgbClr val="000000"/>
                </a:solidFill>
              </a:rPr>
              <a:pPr/>
              <a:t>43</a:t>
            </a:fld>
            <a:endParaRPr lang="en-US">
              <a:solidFill>
                <a:srgbClr val="000000"/>
              </a:solidFill>
            </a:endParaRPr>
          </a:p>
        </p:txBody>
      </p:sp>
      <p:pic>
        <p:nvPicPr>
          <p:cNvPr id="362498" name="Picture 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066800"/>
            <a:ext cx="7391400" cy="51609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2499" name="Rectangle 3"/>
          <p:cNvSpPr>
            <a:spLocks noChangeArrowheads="1"/>
          </p:cNvSpPr>
          <p:nvPr/>
        </p:nvSpPr>
        <p:spPr bwMode="auto">
          <a:xfrm>
            <a:off x="6400800" y="6172200"/>
            <a:ext cx="22209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000" b="0">
                <a:solidFill>
                  <a:srgbClr val="000000"/>
                </a:solidFill>
                <a:effectLst/>
                <a:latin typeface="Arial" charset="0"/>
                <a:cs typeface="Arial" charset="0"/>
              </a:rPr>
              <a:t>2004 </a:t>
            </a:r>
            <a:r>
              <a:rPr lang="en-US" sz="1000">
                <a:solidFill>
                  <a:srgbClr val="000000"/>
                </a:solidFill>
                <a:effectLst/>
                <a:latin typeface="Arial" charset="0"/>
                <a:cs typeface="Arial" charset="0"/>
              </a:rPr>
              <a:t>© </a:t>
            </a:r>
            <a:r>
              <a:rPr lang="en-US" sz="1000" b="0">
                <a:solidFill>
                  <a:srgbClr val="000000"/>
                </a:solidFill>
                <a:effectLst/>
                <a:latin typeface="Arial" charset="0"/>
                <a:cs typeface="Arial" charset="0"/>
              </a:rPr>
              <a:t>Morgan Kaufman Publishers</a:t>
            </a:r>
          </a:p>
        </p:txBody>
      </p:sp>
      <p:sp>
        <p:nvSpPr>
          <p:cNvPr id="362500" name="Text Box 4"/>
          <p:cNvSpPr txBox="1">
            <a:spLocks noChangeArrowheads="1"/>
          </p:cNvSpPr>
          <p:nvPr/>
        </p:nvSpPr>
        <p:spPr bwMode="auto">
          <a:xfrm>
            <a:off x="2209800" y="177800"/>
            <a:ext cx="52387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4800" b="0">
                <a:solidFill>
                  <a:srgbClr val="FF3300"/>
                </a:solidFill>
                <a:effectLst/>
                <a:latin typeface="Arial" charset="0"/>
                <a:cs typeface="Arial" charset="0"/>
              </a:rPr>
              <a:t>Addressing Modes</a:t>
            </a:r>
          </a:p>
        </p:txBody>
      </p:sp>
    </p:spTree>
    <p:extLst>
      <p:ext uri="{BB962C8B-B14F-4D97-AF65-F5344CB8AC3E}">
        <p14:creationId xmlns:p14="http://schemas.microsoft.com/office/powerpoint/2010/main" val="39418524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17B00D9-5ADD-47CF-A31C-DA1371397BE8}" type="slidenum">
              <a:rPr lang="en-US">
                <a:solidFill>
                  <a:srgbClr val="000000"/>
                </a:solidFill>
              </a:rPr>
              <a:pPr/>
              <a:t>5</a:t>
            </a:fld>
            <a:endParaRPr lang="en-US">
              <a:solidFill>
                <a:srgbClr val="000000"/>
              </a:solidFill>
            </a:endParaRPr>
          </a:p>
        </p:txBody>
      </p:sp>
      <p:sp>
        <p:nvSpPr>
          <p:cNvPr id="1973250" name="Rectangle 2"/>
          <p:cNvSpPr>
            <a:spLocks noGrp="1" noChangeArrowheads="1"/>
          </p:cNvSpPr>
          <p:nvPr>
            <p:ph type="title"/>
          </p:nvPr>
        </p:nvSpPr>
        <p:spPr/>
        <p:txBody>
          <a:bodyPr/>
          <a:lstStyle/>
          <a:p>
            <a:r>
              <a:rPr lang="en-US" sz="3600" b="1" dirty="0">
                <a:solidFill>
                  <a:srgbClr val="0070C0"/>
                </a:solidFill>
                <a:latin typeface="Arial" charset="0"/>
                <a:cs typeface="Arial" charset="0"/>
              </a:rPr>
              <a:t>The Rationale for CISC</a:t>
            </a:r>
            <a:r>
              <a:rPr lang="en-US" sz="3600" b="1" dirty="0">
                <a:solidFill>
                  <a:srgbClr val="0070C0"/>
                </a:solidFill>
              </a:rPr>
              <a:t> </a:t>
            </a:r>
          </a:p>
        </p:txBody>
      </p:sp>
      <p:sp>
        <p:nvSpPr>
          <p:cNvPr id="1973251" name="Rectangle 3"/>
          <p:cNvSpPr>
            <a:spLocks noGrp="1" noChangeArrowheads="1"/>
          </p:cNvSpPr>
          <p:nvPr>
            <p:ph type="body" idx="1"/>
          </p:nvPr>
        </p:nvSpPr>
        <p:spPr/>
        <p:txBody>
          <a:bodyPr/>
          <a:lstStyle/>
          <a:p>
            <a:pPr>
              <a:spcBef>
                <a:spcPct val="50000"/>
              </a:spcBef>
            </a:pPr>
            <a:r>
              <a:rPr lang="en-US" sz="2600" dirty="0"/>
              <a:t>One of the most visible forms of evolution associated with computers is that of programming languages</a:t>
            </a:r>
          </a:p>
          <a:p>
            <a:pPr>
              <a:spcBef>
                <a:spcPct val="50000"/>
              </a:spcBef>
            </a:pPr>
            <a:r>
              <a:rPr lang="en-US" sz="2600" dirty="0"/>
              <a:t>As the cost of hardware has dropped, the relative cost of software has risen.</a:t>
            </a:r>
          </a:p>
          <a:p>
            <a:pPr>
              <a:spcBef>
                <a:spcPct val="50000"/>
              </a:spcBef>
            </a:pPr>
            <a:r>
              <a:rPr lang="en-US" sz="2600" dirty="0"/>
              <a:t>Complexity of modern software has increased the </a:t>
            </a:r>
            <a:r>
              <a:rPr lang="en-US" sz="2600" dirty="0" smtClean="0"/>
              <a:t>prevalence </a:t>
            </a:r>
            <a:r>
              <a:rPr lang="en-US" sz="2600" dirty="0"/>
              <a:t>of faults (bugs).</a:t>
            </a:r>
          </a:p>
          <a:p>
            <a:pPr>
              <a:spcBef>
                <a:spcPct val="50000"/>
              </a:spcBef>
            </a:pPr>
            <a:r>
              <a:rPr lang="en-US" sz="2600" dirty="0"/>
              <a:t>Thus, the major cost in the lifecycle of a system is software, not hardware.</a:t>
            </a:r>
          </a:p>
          <a:p>
            <a:endParaRPr lang="en-US" sz="2600" dirty="0"/>
          </a:p>
        </p:txBody>
      </p:sp>
    </p:spTree>
    <p:extLst>
      <p:ext uri="{BB962C8B-B14F-4D97-AF65-F5344CB8AC3E}">
        <p14:creationId xmlns:p14="http://schemas.microsoft.com/office/powerpoint/2010/main" val="1256718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B2DB3AB-6929-4771-AD2C-EA0C1EB20C4E}" type="slidenum">
              <a:rPr lang="en-US">
                <a:solidFill>
                  <a:srgbClr val="000000"/>
                </a:solidFill>
              </a:rPr>
              <a:pPr/>
              <a:t>6</a:t>
            </a:fld>
            <a:endParaRPr lang="en-US">
              <a:solidFill>
                <a:srgbClr val="000000"/>
              </a:solidFill>
            </a:endParaRPr>
          </a:p>
        </p:txBody>
      </p:sp>
      <p:sp>
        <p:nvSpPr>
          <p:cNvPr id="1974274" name="Rectangle 2"/>
          <p:cNvSpPr>
            <a:spLocks noGrp="1" noChangeArrowheads="1"/>
          </p:cNvSpPr>
          <p:nvPr>
            <p:ph type="title"/>
          </p:nvPr>
        </p:nvSpPr>
        <p:spPr>
          <a:xfrm>
            <a:off x="457200" y="274638"/>
            <a:ext cx="8229600" cy="1020762"/>
          </a:xfrm>
        </p:spPr>
        <p:txBody>
          <a:bodyPr/>
          <a:lstStyle/>
          <a:p>
            <a:r>
              <a:rPr lang="en-US" sz="3600" b="1" dirty="0">
                <a:solidFill>
                  <a:srgbClr val="FF3300"/>
                </a:solidFill>
                <a:latin typeface="Arial" charset="0"/>
                <a:cs typeface="Arial" charset="0"/>
              </a:rPr>
              <a:t>The Rationale for CISC</a:t>
            </a:r>
          </a:p>
        </p:txBody>
      </p:sp>
      <p:sp>
        <p:nvSpPr>
          <p:cNvPr id="1974275" name="Rectangle 3"/>
          <p:cNvSpPr>
            <a:spLocks noGrp="1" noChangeArrowheads="1"/>
          </p:cNvSpPr>
          <p:nvPr>
            <p:ph type="body" idx="1"/>
          </p:nvPr>
        </p:nvSpPr>
        <p:spPr/>
        <p:txBody>
          <a:bodyPr/>
          <a:lstStyle/>
          <a:p>
            <a:pPr>
              <a:spcBef>
                <a:spcPct val="50000"/>
              </a:spcBef>
            </a:pPr>
            <a:r>
              <a:rPr lang="en-US" sz="2400"/>
              <a:t>The response from researchers and industry has been to develop ever more powerful and complex high-level languages.</a:t>
            </a:r>
          </a:p>
          <a:p>
            <a:pPr>
              <a:spcBef>
                <a:spcPct val="50000"/>
              </a:spcBef>
            </a:pPr>
            <a:r>
              <a:rPr lang="en-US" sz="2400"/>
              <a:t>These high-level languages (HLL) allow the programmer to express algorithms more concisely, take care of much of the detail, and naturally support structured programming and object-oriented design.</a:t>
            </a:r>
          </a:p>
          <a:p>
            <a:pPr>
              <a:spcBef>
                <a:spcPct val="50000"/>
              </a:spcBef>
            </a:pPr>
            <a:r>
              <a:rPr lang="en-US" sz="2400"/>
              <a:t>This solution gave rise to another problem, known as the </a:t>
            </a:r>
            <a:r>
              <a:rPr lang="en-US" sz="2400" b="1" i="1">
                <a:solidFill>
                  <a:srgbClr val="CC0000"/>
                </a:solidFill>
              </a:rPr>
              <a:t>semantic gap</a:t>
            </a:r>
            <a:r>
              <a:rPr lang="en-US" sz="2400"/>
              <a:t>.  This is the difference between the operations provided in HLLs and those provided in computer architecture ISA.</a:t>
            </a:r>
          </a:p>
          <a:p>
            <a:pPr>
              <a:lnSpc>
                <a:spcPct val="90000"/>
              </a:lnSpc>
            </a:pPr>
            <a:endParaRPr lang="en-US" sz="2400"/>
          </a:p>
        </p:txBody>
      </p:sp>
    </p:spTree>
    <p:extLst>
      <p:ext uri="{BB962C8B-B14F-4D97-AF65-F5344CB8AC3E}">
        <p14:creationId xmlns:p14="http://schemas.microsoft.com/office/powerpoint/2010/main" val="3270292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E57CA-D513-4188-878C-CEABB69C17A1}" type="slidenum">
              <a:rPr lang="en-US">
                <a:solidFill>
                  <a:srgbClr val="000000"/>
                </a:solidFill>
              </a:rPr>
              <a:pPr/>
              <a:t>7</a:t>
            </a:fld>
            <a:endParaRPr lang="en-US">
              <a:solidFill>
                <a:srgbClr val="000000"/>
              </a:solidFill>
            </a:endParaRPr>
          </a:p>
        </p:txBody>
      </p:sp>
      <p:sp>
        <p:nvSpPr>
          <p:cNvPr id="1975298" name="Rectangle 2"/>
          <p:cNvSpPr>
            <a:spLocks noGrp="1" noChangeArrowheads="1"/>
          </p:cNvSpPr>
          <p:nvPr>
            <p:ph type="title"/>
          </p:nvPr>
        </p:nvSpPr>
        <p:spPr/>
        <p:txBody>
          <a:bodyPr/>
          <a:lstStyle/>
          <a:p>
            <a:r>
              <a:rPr lang="en-US" sz="3600" b="1">
                <a:solidFill>
                  <a:srgbClr val="FF3300"/>
                </a:solidFill>
                <a:latin typeface="Arial" charset="0"/>
                <a:cs typeface="Arial" charset="0"/>
              </a:rPr>
              <a:t>The Rationale for CISC</a:t>
            </a:r>
          </a:p>
        </p:txBody>
      </p:sp>
      <p:sp>
        <p:nvSpPr>
          <p:cNvPr id="1975299" name="Rectangle 3"/>
          <p:cNvSpPr>
            <a:spLocks noGrp="1" noChangeArrowheads="1"/>
          </p:cNvSpPr>
          <p:nvPr>
            <p:ph type="body" idx="1"/>
          </p:nvPr>
        </p:nvSpPr>
        <p:spPr/>
        <p:txBody>
          <a:bodyPr>
            <a:normAutofit/>
          </a:bodyPr>
          <a:lstStyle/>
          <a:p>
            <a:pPr>
              <a:spcBef>
                <a:spcPct val="35000"/>
              </a:spcBef>
            </a:pPr>
            <a:r>
              <a:rPr lang="en-US" sz="2800" dirty="0"/>
              <a:t>Symptoms of this gap include:</a:t>
            </a:r>
          </a:p>
          <a:p>
            <a:pPr lvl="1">
              <a:spcBef>
                <a:spcPct val="35000"/>
              </a:spcBef>
            </a:pPr>
            <a:r>
              <a:rPr lang="en-US" sz="2400" dirty="0"/>
              <a:t>Execution inefficiency</a:t>
            </a:r>
          </a:p>
          <a:p>
            <a:pPr lvl="1">
              <a:spcBef>
                <a:spcPct val="35000"/>
              </a:spcBef>
            </a:pPr>
            <a:r>
              <a:rPr lang="en-US" sz="2400" dirty="0"/>
              <a:t>Excessive program size</a:t>
            </a:r>
          </a:p>
          <a:p>
            <a:pPr lvl="1">
              <a:spcBef>
                <a:spcPct val="35000"/>
              </a:spcBef>
            </a:pPr>
            <a:r>
              <a:rPr lang="en-US" sz="2400" dirty="0"/>
              <a:t>Compiler complexity</a:t>
            </a:r>
          </a:p>
          <a:p>
            <a:pPr>
              <a:spcBef>
                <a:spcPct val="35000"/>
              </a:spcBef>
            </a:pPr>
            <a:r>
              <a:rPr lang="en-US" sz="2800" dirty="0"/>
              <a:t>Designers responded with architectures intended to close this gap.  Key feature include:</a:t>
            </a:r>
          </a:p>
          <a:p>
            <a:pPr lvl="1">
              <a:spcBef>
                <a:spcPct val="35000"/>
              </a:spcBef>
            </a:pPr>
            <a:r>
              <a:rPr lang="en-US" sz="2400" dirty="0"/>
              <a:t>Large instruction sets</a:t>
            </a:r>
          </a:p>
          <a:p>
            <a:pPr lvl="1">
              <a:spcBef>
                <a:spcPct val="35000"/>
              </a:spcBef>
            </a:pPr>
            <a:r>
              <a:rPr lang="en-US" sz="2400" dirty="0"/>
              <a:t>Dozens of addressing modes</a:t>
            </a:r>
          </a:p>
          <a:p>
            <a:pPr lvl="1">
              <a:spcBef>
                <a:spcPct val="35000"/>
              </a:spcBef>
            </a:pPr>
            <a:r>
              <a:rPr lang="en-US" sz="2400" dirty="0"/>
              <a:t>Various HLL statements implemented in hardware.</a:t>
            </a:r>
          </a:p>
        </p:txBody>
      </p:sp>
    </p:spTree>
    <p:extLst>
      <p:ext uri="{BB962C8B-B14F-4D97-AF65-F5344CB8AC3E}">
        <p14:creationId xmlns:p14="http://schemas.microsoft.com/office/powerpoint/2010/main" val="4286157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AFF8315-59B2-469C-8302-7DC0E877C4A8}" type="slidenum">
              <a:rPr lang="en-US">
                <a:solidFill>
                  <a:srgbClr val="000000"/>
                </a:solidFill>
              </a:rPr>
              <a:pPr/>
              <a:t>8</a:t>
            </a:fld>
            <a:endParaRPr lang="en-US">
              <a:solidFill>
                <a:srgbClr val="000000"/>
              </a:solidFill>
            </a:endParaRPr>
          </a:p>
        </p:txBody>
      </p:sp>
      <p:sp>
        <p:nvSpPr>
          <p:cNvPr id="1976322" name="Rectangle 1026"/>
          <p:cNvSpPr>
            <a:spLocks noGrp="1" noChangeArrowheads="1"/>
          </p:cNvSpPr>
          <p:nvPr>
            <p:ph type="title"/>
          </p:nvPr>
        </p:nvSpPr>
        <p:spPr/>
        <p:txBody>
          <a:bodyPr/>
          <a:lstStyle/>
          <a:p>
            <a:r>
              <a:rPr lang="en-US" sz="3600" b="1">
                <a:solidFill>
                  <a:srgbClr val="FF3300"/>
                </a:solidFill>
                <a:latin typeface="Arial" charset="0"/>
                <a:cs typeface="Arial" charset="0"/>
              </a:rPr>
              <a:t>The Rationale for CISC</a:t>
            </a:r>
          </a:p>
        </p:txBody>
      </p:sp>
      <p:sp>
        <p:nvSpPr>
          <p:cNvPr id="1976323" name="Rectangle 1027"/>
          <p:cNvSpPr>
            <a:spLocks noGrp="1" noChangeArrowheads="1"/>
          </p:cNvSpPr>
          <p:nvPr>
            <p:ph type="body" idx="1"/>
          </p:nvPr>
        </p:nvSpPr>
        <p:spPr/>
        <p:txBody>
          <a:bodyPr/>
          <a:lstStyle/>
          <a:p>
            <a:pPr marL="0" indent="0">
              <a:spcBef>
                <a:spcPct val="50000"/>
              </a:spcBef>
              <a:buNone/>
            </a:pPr>
            <a:r>
              <a:rPr lang="en-US" dirty="0"/>
              <a:t>Such complex instruction sets are intended to:</a:t>
            </a:r>
          </a:p>
          <a:p>
            <a:pPr lvl="1">
              <a:spcBef>
                <a:spcPct val="50000"/>
              </a:spcBef>
            </a:pPr>
            <a:r>
              <a:rPr lang="en-US" dirty="0"/>
              <a:t>Ease the task of the compiler writer</a:t>
            </a:r>
          </a:p>
          <a:p>
            <a:pPr lvl="1">
              <a:spcBef>
                <a:spcPct val="50000"/>
              </a:spcBef>
            </a:pPr>
            <a:r>
              <a:rPr lang="en-US" dirty="0"/>
              <a:t>Improve execution efficiency, because complex sequences of operations can be implemented in microcode</a:t>
            </a:r>
          </a:p>
          <a:p>
            <a:pPr lvl="1">
              <a:spcBef>
                <a:spcPct val="50000"/>
              </a:spcBef>
            </a:pPr>
            <a:r>
              <a:rPr lang="en-US" dirty="0"/>
              <a:t>Provide support for even more complex and sophisticated HLLs.</a:t>
            </a:r>
          </a:p>
          <a:p>
            <a:endParaRPr lang="en-US" dirty="0"/>
          </a:p>
        </p:txBody>
      </p:sp>
    </p:spTree>
    <p:extLst>
      <p:ext uri="{BB962C8B-B14F-4D97-AF65-F5344CB8AC3E}">
        <p14:creationId xmlns:p14="http://schemas.microsoft.com/office/powerpoint/2010/main" val="2683348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25523F96-BDBF-432E-906B-4E98E4ACF1D6}" type="slidenum">
              <a:rPr lang="en-US">
                <a:solidFill>
                  <a:srgbClr val="000000"/>
                </a:solidFill>
              </a:rPr>
              <a:pPr/>
              <a:t>9</a:t>
            </a:fld>
            <a:endParaRPr lang="en-US">
              <a:solidFill>
                <a:srgbClr val="000000"/>
              </a:solidFill>
            </a:endParaRPr>
          </a:p>
        </p:txBody>
      </p:sp>
      <p:sp>
        <p:nvSpPr>
          <p:cNvPr id="2108418" name="Rectangle 1026"/>
          <p:cNvSpPr>
            <a:spLocks noGrp="1" noChangeArrowheads="1"/>
          </p:cNvSpPr>
          <p:nvPr>
            <p:ph type="ctrTitle"/>
          </p:nvPr>
        </p:nvSpPr>
        <p:spPr>
          <a:xfrm>
            <a:off x="381000" y="381000"/>
            <a:ext cx="8534400" cy="5638800"/>
          </a:xfrm>
          <a:noFill/>
          <a:extLst>
            <a:ext uri="{909E8E84-426E-40DD-AFC4-6F175D3DCCD1}">
              <a14:hiddenFill xmlns:a14="http://schemas.microsoft.com/office/drawing/2010/main">
                <a:solidFill>
                  <a:srgbClr val="00FFFF"/>
                </a:solidFill>
              </a14:hiddenFill>
            </a:ext>
          </a:extLst>
        </p:spPr>
        <p:txBody>
          <a:bodyPr/>
          <a:lstStyle/>
          <a:p>
            <a:pPr>
              <a:spcBef>
                <a:spcPct val="150000"/>
              </a:spcBef>
            </a:pPr>
            <a:r>
              <a:rPr lang="en-US" sz="4800" b="1" dirty="0">
                <a:solidFill>
                  <a:srgbClr val="0000FF"/>
                </a:solidFill>
                <a:effectLst>
                  <a:outerShdw blurRad="38100" dist="38100" dir="2700000" algn="tl">
                    <a:srgbClr val="000000"/>
                  </a:outerShdw>
                </a:effectLst>
                <a:latin typeface="Comic Sans MS" pitchFamily="66" charset="0"/>
                <a:cs typeface="Times New Roman" pitchFamily="18" charset="0"/>
              </a:rPr>
              <a:t>RISC</a:t>
            </a:r>
            <a:r>
              <a:rPr lang="en-US" sz="4800" b="1" dirty="0">
                <a:solidFill>
                  <a:srgbClr val="FF0000"/>
                </a:solidFill>
                <a:effectLst>
                  <a:outerShdw blurRad="38100" dist="38100" dir="2700000" algn="tl">
                    <a:srgbClr val="000000"/>
                  </a:outerShdw>
                </a:effectLst>
                <a:latin typeface="Comic Sans MS" pitchFamily="66" charset="0"/>
                <a:cs typeface="Times New Roman" pitchFamily="18" charset="0"/>
              </a:rPr>
              <a:t> (Reduced Instruction Set Computers)</a:t>
            </a:r>
            <a:r>
              <a:rPr lang="en-US" sz="6600" b="1" dirty="0">
                <a:solidFill>
                  <a:srgbClr val="FF0000"/>
                </a:solidFill>
                <a:effectLst>
                  <a:outerShdw blurRad="38100" dist="38100" dir="2700000" algn="tl">
                    <a:srgbClr val="000000"/>
                  </a:outerShdw>
                </a:effectLst>
                <a:latin typeface="Comic Sans MS" pitchFamily="66" charset="0"/>
                <a:cs typeface="Times New Roman" pitchFamily="18" charset="0"/>
              </a:rPr>
              <a:t/>
            </a:r>
            <a:br>
              <a:rPr lang="en-US" sz="6600" b="1" dirty="0">
                <a:solidFill>
                  <a:srgbClr val="FF0000"/>
                </a:solidFill>
                <a:effectLst>
                  <a:outerShdw blurRad="38100" dist="38100" dir="2700000" algn="tl">
                    <a:srgbClr val="000000"/>
                  </a:outerShdw>
                </a:effectLst>
                <a:latin typeface="Comic Sans MS" pitchFamily="66" charset="0"/>
                <a:cs typeface="Times New Roman" pitchFamily="18" charset="0"/>
              </a:rPr>
            </a:br>
            <a:r>
              <a:rPr lang="en-US" sz="3600" b="1" dirty="0">
                <a:solidFill>
                  <a:srgbClr val="FF0000"/>
                </a:solidFill>
                <a:latin typeface="Helvetica" pitchFamily="34" charset="0"/>
                <a:cs typeface="Times New Roman" pitchFamily="18" charset="0"/>
              </a:rPr>
              <a:t/>
            </a:r>
            <a:br>
              <a:rPr lang="en-US" sz="3600" b="1" dirty="0">
                <a:solidFill>
                  <a:srgbClr val="FF0000"/>
                </a:solidFill>
                <a:latin typeface="Helvetica" pitchFamily="34" charset="0"/>
                <a:cs typeface="Times New Roman" pitchFamily="18" charset="0"/>
              </a:rPr>
            </a:br>
            <a:endParaRPr lang="en-US" sz="3600" b="1" dirty="0">
              <a:solidFill>
                <a:srgbClr val="000000"/>
              </a:solidFill>
              <a:latin typeface="Times" pitchFamily="18" charset="0"/>
              <a:cs typeface="Times New Roman" pitchFamily="18" charset="0"/>
            </a:endParaRPr>
          </a:p>
        </p:txBody>
      </p:sp>
    </p:spTree>
    <p:extLst>
      <p:ext uri="{BB962C8B-B14F-4D97-AF65-F5344CB8AC3E}">
        <p14:creationId xmlns:p14="http://schemas.microsoft.com/office/powerpoint/2010/main" val="42150687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2310</Words>
  <Application>Microsoft Office PowerPoint</Application>
  <PresentationFormat>On-screen Show (4:3)</PresentationFormat>
  <Paragraphs>571</Paragraphs>
  <Slides>43</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Office Theme</vt:lpstr>
      <vt:lpstr>Worksheet</vt:lpstr>
      <vt:lpstr> Instruction Set Architectures </vt:lpstr>
      <vt:lpstr>CISC (Complex Instruction Set Computers)  </vt:lpstr>
      <vt:lpstr>IA - 32</vt:lpstr>
      <vt:lpstr>IA-32 Overview</vt:lpstr>
      <vt:lpstr>The Rationale for CISC </vt:lpstr>
      <vt:lpstr>The Rationale for CISC</vt:lpstr>
      <vt:lpstr>The Rationale for CISC</vt:lpstr>
      <vt:lpstr>The Rationale for CISC</vt:lpstr>
      <vt:lpstr>RISC (Reduced Instruction Set Computers)  </vt:lpstr>
      <vt:lpstr>The Rationale for RISC</vt:lpstr>
      <vt:lpstr>RISC</vt:lpstr>
      <vt:lpstr>Characteristics of RISC Architectures </vt:lpstr>
      <vt:lpstr>Characteristics of RISC Architectures</vt:lpstr>
      <vt:lpstr>Prospective Benefits of RISC</vt:lpstr>
      <vt:lpstr>CISC vs. RISC Characteristics</vt:lpstr>
      <vt:lpstr>Example CISC ISA:    Intel X86,386/486/Pentium</vt:lpstr>
      <vt:lpstr>Example RISC ISA: PowerPC</vt:lpstr>
      <vt:lpstr>Example RISC ISA:       HP Precision Architecture, HP-PA</vt:lpstr>
      <vt:lpstr>Example RISC ISA: SPARC</vt:lpstr>
      <vt:lpstr>Example RISC ISA: Compaq Alpha AXP</vt:lpstr>
      <vt:lpstr>Architectural Evolution Macro-Level</vt:lpstr>
      <vt:lpstr>PowerPoint Presentation</vt:lpstr>
      <vt:lpstr>MIPS</vt:lpstr>
      <vt:lpstr>MIPS Design Principles</vt:lpstr>
      <vt:lpstr>MIPS Instruction Set (RISC)</vt:lpstr>
      <vt:lpstr>MIPS Instructions</vt:lpstr>
      <vt:lpstr>MIPS Instruction Types</vt:lpstr>
      <vt:lpstr>MIPS Registers and Memory</vt:lpstr>
      <vt:lpstr>MIPS Registers and Usage</vt:lpstr>
      <vt:lpstr>Machine Language</vt:lpstr>
      <vt:lpstr>MIPS Data Transfer Instructions</vt:lpstr>
      <vt:lpstr>Memory Instructions</vt:lpstr>
      <vt:lpstr>Example - Loading a Simple Variable</vt:lpstr>
      <vt:lpstr>Data Transfer Instructions -  Binary Representation</vt:lpstr>
      <vt:lpstr>MIPS Arithmetic Instructions</vt:lpstr>
      <vt:lpstr>Arithmetic &amp; Logical Instructions - Binary Representation</vt:lpstr>
      <vt:lpstr>I-Format vs. R-Format Instructions</vt:lpstr>
      <vt:lpstr>MIPS Conditional Branch Instructions</vt:lpstr>
      <vt:lpstr>Binary Representation - Branch</vt:lpstr>
      <vt:lpstr>Binary Representation - Jump</vt:lpstr>
      <vt:lpstr>Summary - MIPS Instruction Set</vt:lpstr>
      <vt:lpstr>Summary: MIPS Instructions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Set Architectures</dc:title>
  <dc:creator>lingu</dc:creator>
  <cp:lastModifiedBy>l</cp:lastModifiedBy>
  <cp:revision>53</cp:revision>
  <dcterms:created xsi:type="dcterms:W3CDTF">2006-08-16T00:00:00Z</dcterms:created>
  <dcterms:modified xsi:type="dcterms:W3CDTF">2012-09-17T16:09:07Z</dcterms:modified>
</cp:coreProperties>
</file>