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382" r:id="rId2"/>
    <p:sldId id="322" r:id="rId3"/>
    <p:sldId id="323" r:id="rId4"/>
    <p:sldId id="320" r:id="rId5"/>
    <p:sldId id="341" r:id="rId6"/>
    <p:sldId id="321"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2" r:id="rId25"/>
    <p:sldId id="343"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 id="364" r:id="rId46"/>
    <p:sldId id="365" r:id="rId47"/>
    <p:sldId id="383" r:id="rId48"/>
    <p:sldId id="384" r:id="rId49"/>
    <p:sldId id="385" r:id="rId50"/>
    <p:sldId id="386" r:id="rId51"/>
    <p:sldId id="387" r:id="rId52"/>
    <p:sldId id="388" r:id="rId53"/>
    <p:sldId id="389" r:id="rId54"/>
    <p:sldId id="390" r:id="rId55"/>
    <p:sldId id="391" r:id="rId56"/>
    <p:sldId id="392" r:id="rId57"/>
    <p:sldId id="393" r:id="rId58"/>
    <p:sldId id="394" r:id="rId59"/>
    <p:sldId id="395" r:id="rId60"/>
    <p:sldId id="396" r:id="rId61"/>
    <p:sldId id="397" r:id="rId62"/>
    <p:sldId id="398" r:id="rId63"/>
    <p:sldId id="399" r:id="rId64"/>
    <p:sldId id="400" r:id="rId65"/>
    <p:sldId id="367" r:id="rId66"/>
    <p:sldId id="368" r:id="rId67"/>
    <p:sldId id="369" r:id="rId68"/>
    <p:sldId id="370" r:id="rId69"/>
    <p:sldId id="371" r:id="rId70"/>
    <p:sldId id="372" r:id="rId71"/>
    <p:sldId id="373" r:id="rId72"/>
    <p:sldId id="374" r:id="rId73"/>
    <p:sldId id="375" r:id="rId74"/>
    <p:sldId id="376" r:id="rId75"/>
    <p:sldId id="377" r:id="rId76"/>
    <p:sldId id="378" r:id="rId77"/>
    <p:sldId id="379" r:id="rId78"/>
    <p:sldId id="380"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42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2BAF83-7428-4C9C-B302-F48384242E05}" type="datetimeFigureOut">
              <a:rPr lang="en-US" smtClean="0"/>
              <a:t>10/3/2012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9497D-9B18-4A97-90EA-957F8BD6FA6F}" type="slidenum">
              <a:rPr lang="en-US" smtClean="0"/>
              <a:t>‹#›</a:t>
            </a:fld>
            <a:endParaRPr lang="en-US"/>
          </a:p>
        </p:txBody>
      </p:sp>
    </p:spTree>
    <p:extLst>
      <p:ext uri="{BB962C8B-B14F-4D97-AF65-F5344CB8AC3E}">
        <p14:creationId xmlns:p14="http://schemas.microsoft.com/office/powerpoint/2010/main" val="1838431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2A09C-E86A-4DFF-AEC8-D608BF6D2CE8}" type="slidenum">
              <a:rPr lang="en-US"/>
              <a:pPr/>
              <a:t>1</a:t>
            </a:fld>
            <a:endParaRPr lang="en-US"/>
          </a:p>
        </p:txBody>
      </p:sp>
      <p:sp>
        <p:nvSpPr>
          <p:cNvPr id="4751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51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672863-38A1-454A-9460-481127C62F9B}" type="slidenum">
              <a:rPr lang="en-US"/>
              <a:pPr/>
              <a:t>47</a:t>
            </a:fld>
            <a:endParaRPr lang="en-US"/>
          </a:p>
        </p:txBody>
      </p:sp>
      <p:sp>
        <p:nvSpPr>
          <p:cNvPr id="2335746" name="Rectangle 1026"/>
          <p:cNvSpPr>
            <a:spLocks noGrp="1" noRot="1" noChangeAspect="1" noChangeArrowheads="1" noTextEdit="1"/>
          </p:cNvSpPr>
          <p:nvPr>
            <p:ph type="sldImg"/>
          </p:nvPr>
        </p:nvSpPr>
        <p:spPr>
          <a:ln/>
        </p:spPr>
      </p:sp>
      <p:sp>
        <p:nvSpPr>
          <p:cNvPr id="2335747" name="Rectangle 1027"/>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8832A89-3F3E-4386-8F2E-3014B7CD5749}" type="slidenum">
              <a:rPr lang="en-US"/>
              <a:pPr/>
              <a:t>52</a:t>
            </a:fld>
            <a:endParaRPr lang="en-US"/>
          </a:p>
        </p:txBody>
      </p:sp>
      <p:sp>
        <p:nvSpPr>
          <p:cNvPr id="12290"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eaLnBrk="1" hangingPunct="1">
              <a:defRPr/>
            </a:pPr>
            <a:fld id="{E9532C36-882D-49C2-A411-1205397D4567}" type="slidenum">
              <a:rPr lang="en-US" sz="1200" b="0">
                <a:effectLst/>
                <a:latin typeface="+mn-lt"/>
              </a:rPr>
              <a:pPr algn="r" eaLnBrk="1" hangingPunct="1">
                <a:defRPr/>
              </a:pPr>
              <a:t>52</a:t>
            </a:fld>
            <a:endParaRPr lang="en-US" sz="1200" b="0">
              <a:effectLst/>
              <a:latin typeface="+mn-lt"/>
            </a:endParaRPr>
          </a:p>
        </p:txBody>
      </p:sp>
      <p:sp>
        <p:nvSpPr>
          <p:cNvPr id="2339843" name="Rectangle 2"/>
          <p:cNvSpPr>
            <a:spLocks noGrp="1" noRot="1" noChangeAspect="1" noChangeArrowheads="1" noTextEdit="1"/>
          </p:cNvSpPr>
          <p:nvPr>
            <p:ph type="sldImg"/>
          </p:nvPr>
        </p:nvSpPr>
        <p:spPr>
          <a:xfrm>
            <a:off x="1152525" y="692150"/>
            <a:ext cx="4552950" cy="3416300"/>
          </a:xfrm>
          <a:ln/>
          <a:extLst>
            <a:ext uri="{909E8E84-426E-40DD-AFC4-6F175D3DCCD1}">
              <a14:hiddenFill xmlns:a14="http://schemas.microsoft.com/office/drawing/2010/main">
                <a:noFill/>
              </a14:hiddenFill>
            </a:ext>
          </a:extLst>
        </p:spPr>
      </p:sp>
      <p:sp>
        <p:nvSpPr>
          <p:cNvPr id="2339844" name="Rectangle 3"/>
          <p:cNvSpPr>
            <a:spLocks noGrp="1" noChangeArrowheads="1"/>
          </p:cNvSpPr>
          <p:nvPr>
            <p:ph type="body" idx="1"/>
          </p:nvPr>
        </p:nvSpPr>
        <p:spPr>
          <a:xfrm>
            <a:off x="915988" y="4340225"/>
            <a:ext cx="5026025" cy="4117975"/>
          </a:xfrm>
        </p:spPr>
        <p:txBody>
          <a:bodyPr lIns="89895" tIns="44947" rIns="89895" bIns="44947"/>
          <a:lstStyle/>
          <a:p>
            <a:pPr eaLnBrk="1" hangingPunct="1">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ED6CC5-6DA9-4781-B9F3-3B3AE55486FA}" type="slidenum">
              <a:rPr lang="en-US"/>
              <a:pPr/>
              <a:t>64</a:t>
            </a:fld>
            <a:endParaRPr lang="en-US"/>
          </a:p>
        </p:txBody>
      </p:sp>
      <p:sp>
        <p:nvSpPr>
          <p:cNvPr id="2136066" name="Rectangle 2"/>
          <p:cNvSpPr>
            <a:spLocks noGrp="1" noRot="1" noChangeAspect="1" noChangeArrowheads="1" noTextEdit="1"/>
          </p:cNvSpPr>
          <p:nvPr>
            <p:ph type="sldImg"/>
          </p:nvPr>
        </p:nvSpPr>
        <p:spPr>
          <a:xfrm>
            <a:off x="1150938" y="692150"/>
            <a:ext cx="4556125" cy="3416300"/>
          </a:xfrm>
          <a:ln w="12700" cap="flat">
            <a:solidFill>
              <a:schemeClr val="tx1"/>
            </a:solidFill>
            <a:prstDash val="sysDot"/>
          </a:ln>
          <a:extLst>
            <a:ext uri="{909E8E84-426E-40DD-AFC4-6F175D3DCCD1}">
              <a14:hiddenFill xmlns:a14="http://schemas.microsoft.com/office/drawing/2010/main">
                <a:noFill/>
              </a14:hiddenFill>
            </a:ext>
          </a:extLst>
        </p:spPr>
      </p:sp>
      <p:sp>
        <p:nvSpPr>
          <p:cNvPr id="2136067" name="Rectangle 3"/>
          <p:cNvSpPr>
            <a:spLocks noGrp="1" noChangeArrowheads="1"/>
          </p:cNvSpPr>
          <p:nvPr>
            <p:ph type="body" idx="1"/>
          </p:nvPr>
        </p:nvSpPr>
        <p:spPr>
          <a:ln/>
        </p:spPr>
        <p:txBody>
          <a:bodyPr lIns="92075" tIns="46038" rIns="92075" bIns="46038"/>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11B8D0-F8D1-49C9-8EE0-AF32992C7E24}" type="slidenum">
              <a:rPr lang="en-US"/>
              <a:pPr/>
              <a:t>65</a:t>
            </a:fld>
            <a:endParaRPr lang="en-US"/>
          </a:p>
        </p:txBody>
      </p:sp>
      <p:sp>
        <p:nvSpPr>
          <p:cNvPr id="2138114" name="Rectangle 2"/>
          <p:cNvSpPr>
            <a:spLocks noGrp="1" noRot="1" noChangeAspect="1" noChangeArrowheads="1" noTextEdit="1"/>
          </p:cNvSpPr>
          <p:nvPr>
            <p:ph type="sldImg"/>
          </p:nvPr>
        </p:nvSpPr>
        <p:spPr>
          <a:xfrm>
            <a:off x="1150938" y="692150"/>
            <a:ext cx="4556125" cy="3416300"/>
          </a:xfrm>
          <a:ln w="12700" cap="flat">
            <a:solidFill>
              <a:schemeClr val="tx1"/>
            </a:solidFill>
            <a:prstDash val="sysDot"/>
          </a:ln>
          <a:extLst>
            <a:ext uri="{909E8E84-426E-40DD-AFC4-6F175D3DCCD1}">
              <a14:hiddenFill xmlns:a14="http://schemas.microsoft.com/office/drawing/2010/main">
                <a:noFill/>
              </a14:hiddenFill>
            </a:ext>
          </a:extLst>
        </p:spPr>
      </p:sp>
      <p:sp>
        <p:nvSpPr>
          <p:cNvPr id="2138115" name="Rectangle 3"/>
          <p:cNvSpPr>
            <a:spLocks noGrp="1" noChangeArrowheads="1"/>
          </p:cNvSpPr>
          <p:nvPr>
            <p:ph type="body" idx="1"/>
          </p:nvPr>
        </p:nvSpPr>
        <p:spPr>
          <a:ln/>
        </p:spPr>
        <p:txBody>
          <a:bodyPr lIns="92075" tIns="46038" rIns="92075" bIns="46038"/>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D15345-5F5E-451E-B61D-9AA1E6450DD5}" type="slidenum">
              <a:rPr lang="en-US"/>
              <a:pPr/>
              <a:t>70</a:t>
            </a:fld>
            <a:endParaRPr lang="en-US"/>
          </a:p>
        </p:txBody>
      </p:sp>
      <p:sp>
        <p:nvSpPr>
          <p:cNvPr id="2200578" name="Rectangle 2"/>
          <p:cNvSpPr>
            <a:spLocks noGrp="1" noRot="1" noChangeAspect="1" noChangeArrowheads="1" noTextEdit="1"/>
          </p:cNvSpPr>
          <p:nvPr>
            <p:ph type="sldImg"/>
          </p:nvPr>
        </p:nvSpPr>
        <p:spPr>
          <a:ln/>
        </p:spPr>
      </p:sp>
      <p:sp>
        <p:nvSpPr>
          <p:cNvPr id="2200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64652E-14B6-49CE-8914-73E101242E5D}" type="slidenum">
              <a:rPr lang="en-US"/>
              <a:pPr/>
              <a:t>71</a:t>
            </a:fld>
            <a:endParaRPr lang="en-US"/>
          </a:p>
        </p:txBody>
      </p:sp>
      <p:sp>
        <p:nvSpPr>
          <p:cNvPr id="2202626" name="Rectangle 2"/>
          <p:cNvSpPr>
            <a:spLocks noGrp="1" noRot="1" noChangeAspect="1" noChangeArrowheads="1" noTextEdit="1"/>
          </p:cNvSpPr>
          <p:nvPr>
            <p:ph type="sldImg"/>
          </p:nvPr>
        </p:nvSpPr>
        <p:spPr>
          <a:ln/>
        </p:spPr>
      </p:sp>
      <p:sp>
        <p:nvSpPr>
          <p:cNvPr id="220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DD4285-5678-472D-9AB2-A55C7D076498}" type="slidenum">
              <a:rPr lang="en-US"/>
              <a:pPr/>
              <a:t>72</a:t>
            </a:fld>
            <a:endParaRPr lang="en-US"/>
          </a:p>
        </p:txBody>
      </p:sp>
      <p:sp>
        <p:nvSpPr>
          <p:cNvPr id="2204674" name="Rectangle 2"/>
          <p:cNvSpPr>
            <a:spLocks noGrp="1" noRot="1" noChangeAspect="1" noChangeArrowheads="1" noTextEdit="1"/>
          </p:cNvSpPr>
          <p:nvPr>
            <p:ph type="sldImg"/>
          </p:nvPr>
        </p:nvSpPr>
        <p:spPr>
          <a:ln/>
        </p:spPr>
      </p:sp>
      <p:sp>
        <p:nvSpPr>
          <p:cNvPr id="2204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E963F9-5404-42A1-ABC8-BC710DAE40F0}" type="slidenum">
              <a:rPr lang="en-US"/>
              <a:pPr/>
              <a:t>77</a:t>
            </a:fld>
            <a:endParaRPr lang="en-US"/>
          </a:p>
        </p:txBody>
      </p:sp>
      <p:sp>
        <p:nvSpPr>
          <p:cNvPr id="2206722" name="Rectangle 2"/>
          <p:cNvSpPr>
            <a:spLocks noGrp="1" noRot="1" noChangeAspect="1" noChangeArrowheads="1" noTextEdit="1"/>
          </p:cNvSpPr>
          <p:nvPr>
            <p:ph type="sldImg"/>
          </p:nvPr>
        </p:nvSpPr>
        <p:spPr>
          <a:ln/>
        </p:spPr>
      </p:sp>
      <p:sp>
        <p:nvSpPr>
          <p:cNvPr id="2206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74352-428D-4658-BD2B-6F0D001474F5}" type="slidenum">
              <a:rPr lang="en-US"/>
              <a:pPr/>
              <a:t>78</a:t>
            </a:fld>
            <a:endParaRPr lang="en-US"/>
          </a:p>
        </p:txBody>
      </p:sp>
      <p:sp>
        <p:nvSpPr>
          <p:cNvPr id="2208770" name="Rectangle 2"/>
          <p:cNvSpPr>
            <a:spLocks noGrp="1" noRot="1" noChangeAspect="1" noChangeArrowheads="1" noTextEdit="1"/>
          </p:cNvSpPr>
          <p:nvPr>
            <p:ph type="sldImg"/>
          </p:nvPr>
        </p:nvSpPr>
        <p:spPr>
          <a:xfrm>
            <a:off x="1400175" y="879475"/>
            <a:ext cx="4057650" cy="3043238"/>
          </a:xfrm>
          <a:ln/>
        </p:spPr>
      </p:sp>
      <p:sp>
        <p:nvSpPr>
          <p:cNvPr id="2208771" name="Rectangle 3"/>
          <p:cNvSpPr>
            <a:spLocks noGrp="1" noChangeArrowheads="1"/>
          </p:cNvSpPr>
          <p:nvPr>
            <p:ph type="body" idx="1"/>
          </p:nvPr>
        </p:nvSpPr>
        <p:spPr>
          <a:xfrm>
            <a:off x="914400" y="4341813"/>
            <a:ext cx="5029200" cy="4116387"/>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90490F-CD83-46EE-9AEC-080C1D246F38}" type="slidenum">
              <a:rPr lang="en-US"/>
              <a:pPr/>
              <a:t>13</a:t>
            </a:fld>
            <a:endParaRPr lang="en-US"/>
          </a:p>
        </p:txBody>
      </p:sp>
      <p:sp>
        <p:nvSpPr>
          <p:cNvPr id="2021378" name="Rectangle 2"/>
          <p:cNvSpPr>
            <a:spLocks noGrp="1" noChangeArrowheads="1"/>
          </p:cNvSpPr>
          <p:nvPr>
            <p:ph type="body" idx="1"/>
          </p:nvPr>
        </p:nvSpPr>
        <p:spPr>
          <a:xfrm>
            <a:off x="914400" y="4341813"/>
            <a:ext cx="5029200" cy="4116387"/>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zh-TW" altLang="en-US"/>
          </a:p>
        </p:txBody>
      </p:sp>
      <p:sp>
        <p:nvSpPr>
          <p:cNvPr id="2021379" name="Rectangle 3"/>
          <p:cNvSpPr>
            <a:spLocks noGrp="1" noRot="1" noChangeAspect="1" noChangeArrowheads="1" noTextEdit="1"/>
          </p:cNvSpPr>
          <p:nvPr>
            <p:ph type="sldImg"/>
          </p:nvPr>
        </p:nvSpPr>
        <p:spPr>
          <a:xfrm>
            <a:off x="1144588" y="685800"/>
            <a:ext cx="4570412" cy="342741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50A18B-E0BF-4917-A7CB-5FB0D9CA32DA}" type="slidenum">
              <a:rPr lang="en-US"/>
              <a:pPr/>
              <a:t>14</a:t>
            </a:fld>
            <a:endParaRPr lang="en-US"/>
          </a:p>
        </p:txBody>
      </p:sp>
      <p:sp>
        <p:nvSpPr>
          <p:cNvPr id="2019330" name="Rectangle 2"/>
          <p:cNvSpPr>
            <a:spLocks noGrp="1" noChangeArrowheads="1"/>
          </p:cNvSpPr>
          <p:nvPr>
            <p:ph type="body" idx="1"/>
          </p:nvPr>
        </p:nvSpPr>
        <p:spPr>
          <a:xfrm>
            <a:off x="914400" y="4341813"/>
            <a:ext cx="5029200" cy="4116387"/>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zh-TW" altLang="en-US"/>
          </a:p>
        </p:txBody>
      </p:sp>
      <p:sp>
        <p:nvSpPr>
          <p:cNvPr id="2019331" name="Rectangle 3"/>
          <p:cNvSpPr>
            <a:spLocks noGrp="1" noRot="1" noChangeAspect="1" noChangeArrowheads="1" noTextEdit="1"/>
          </p:cNvSpPr>
          <p:nvPr>
            <p:ph type="sldImg"/>
          </p:nvPr>
        </p:nvSpPr>
        <p:spPr>
          <a:xfrm>
            <a:off x="1144588" y="685800"/>
            <a:ext cx="4570412" cy="342741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C95897-E88E-48AC-8469-BBE5F8EE449C}" type="slidenum">
              <a:rPr lang="en-US"/>
              <a:pPr/>
              <a:t>23</a:t>
            </a:fld>
            <a:endParaRPr lang="en-US"/>
          </a:p>
        </p:txBody>
      </p:sp>
      <p:sp>
        <p:nvSpPr>
          <p:cNvPr id="2074626" name="Rectangle 2"/>
          <p:cNvSpPr>
            <a:spLocks noGrp="1" noRot="1" noChangeAspect="1" noChangeArrowheads="1" noTextEdit="1"/>
          </p:cNvSpPr>
          <p:nvPr>
            <p:ph type="sldImg"/>
          </p:nvPr>
        </p:nvSpPr>
        <p:spPr>
          <a:xfrm>
            <a:off x="1144588" y="685800"/>
            <a:ext cx="4572000" cy="3429000"/>
          </a:xfrm>
          <a:ln/>
        </p:spPr>
      </p:sp>
      <p:sp>
        <p:nvSpPr>
          <p:cNvPr id="20746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3E7FB2-07BE-42BB-9324-05687061C805}" type="slidenum">
              <a:rPr lang="en-US"/>
              <a:pPr/>
              <a:t>29</a:t>
            </a:fld>
            <a:endParaRPr lang="en-US"/>
          </a:p>
        </p:txBody>
      </p:sp>
      <p:sp>
        <p:nvSpPr>
          <p:cNvPr id="2248706" name="Rectangle 2"/>
          <p:cNvSpPr>
            <a:spLocks noGrp="1" noChangeArrowheads="1"/>
          </p:cNvSpPr>
          <p:nvPr>
            <p:ph type="body" idx="1"/>
          </p:nvPr>
        </p:nvSpPr>
        <p:spPr>
          <a:xfrm>
            <a:off x="915988" y="4343400"/>
            <a:ext cx="5026025" cy="4116388"/>
          </a:xfrm>
          <a:noFill/>
          <a:ln/>
          <a:extLst>
            <a:ext uri="{91240B29-F687-4F45-9708-019B960494DF}">
              <a14:hiddenLine xmlns:a14="http://schemas.microsoft.com/office/drawing/2010/main" w="12700">
                <a:solidFill>
                  <a:schemeClr val="tx1"/>
                </a:solidFill>
                <a:miter lim="800000"/>
                <a:headEnd/>
                <a:tailEnd/>
              </a14:hiddenLine>
            </a:ext>
          </a:extLst>
        </p:spPr>
        <p:txBody>
          <a:bodyPr lIns="90477" tIns="44444" rIns="90477" bIns="44444"/>
          <a:lstStyle/>
          <a:p>
            <a:r>
              <a:rPr lang="en-US"/>
              <a:t>MIPS actutally didn’t interlecok: MPU without Interlocked Pipelined Stages</a:t>
            </a:r>
          </a:p>
        </p:txBody>
      </p:sp>
      <p:sp>
        <p:nvSpPr>
          <p:cNvPr id="2248707" name="Rectangle 3"/>
          <p:cNvSpPr>
            <a:spLocks noGrp="1" noRot="1" noChangeAspect="1" noChangeArrowheads="1" noTextEdit="1"/>
          </p:cNvSpPr>
          <p:nvPr>
            <p:ph type="sldImg"/>
          </p:nvPr>
        </p:nvSpPr>
        <p:spPr>
          <a:xfrm>
            <a:off x="1143000" y="684213"/>
            <a:ext cx="4573588" cy="3430587"/>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0996A7-5CD9-45B9-97F6-A46FAC1F1C0E}" type="slidenum">
              <a:rPr lang="en-US"/>
              <a:pPr/>
              <a:t>32</a:t>
            </a:fld>
            <a:endParaRPr lang="en-US"/>
          </a:p>
        </p:txBody>
      </p:sp>
      <p:sp>
        <p:nvSpPr>
          <p:cNvPr id="2223106" name="Rectangle 2"/>
          <p:cNvSpPr>
            <a:spLocks noGrp="1" noRot="1" noChangeAspect="1" noChangeArrowheads="1" noTextEdit="1"/>
          </p:cNvSpPr>
          <p:nvPr>
            <p:ph type="sldImg"/>
          </p:nvPr>
        </p:nvSpPr>
        <p:spPr>
          <a:xfrm>
            <a:off x="1144588" y="685800"/>
            <a:ext cx="4572000" cy="3429000"/>
          </a:xfrm>
          <a:ln/>
        </p:spPr>
      </p:sp>
      <p:sp>
        <p:nvSpPr>
          <p:cNvPr id="22231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3E2DD9-E217-4C70-97E1-FF154EC9A113}" type="slidenum">
              <a:rPr lang="en-US"/>
              <a:pPr/>
              <a:t>37</a:t>
            </a:fld>
            <a:endParaRPr lang="en-US"/>
          </a:p>
        </p:txBody>
      </p:sp>
      <p:sp>
        <p:nvSpPr>
          <p:cNvPr id="2232322" name="Rectangle 2"/>
          <p:cNvSpPr>
            <a:spLocks noGrp="1" noRot="1" noChangeAspect="1" noChangeArrowheads="1" noTextEdit="1"/>
          </p:cNvSpPr>
          <p:nvPr>
            <p:ph type="sldImg"/>
          </p:nvPr>
        </p:nvSpPr>
        <p:spPr>
          <a:xfrm>
            <a:off x="1144588" y="685800"/>
            <a:ext cx="4572000" cy="3429000"/>
          </a:xfrm>
          <a:ln/>
        </p:spPr>
      </p:sp>
      <p:sp>
        <p:nvSpPr>
          <p:cNvPr id="22323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1B471A-8A5D-4796-A079-FE3BF71A288B}" type="slidenum">
              <a:rPr lang="en-US"/>
              <a:pPr/>
              <a:t>40</a:t>
            </a:fld>
            <a:endParaRPr lang="en-US"/>
          </a:p>
        </p:txBody>
      </p:sp>
      <p:sp>
        <p:nvSpPr>
          <p:cNvPr id="2234370" name="Rectangle 2"/>
          <p:cNvSpPr>
            <a:spLocks noGrp="1" noRot="1" noChangeAspect="1" noChangeArrowheads="1" noTextEdit="1"/>
          </p:cNvSpPr>
          <p:nvPr>
            <p:ph type="sldImg"/>
          </p:nvPr>
        </p:nvSpPr>
        <p:spPr>
          <a:xfrm>
            <a:off x="1144588" y="685800"/>
            <a:ext cx="4572000" cy="3429000"/>
          </a:xfrm>
          <a:ln/>
        </p:spPr>
      </p:sp>
      <p:sp>
        <p:nvSpPr>
          <p:cNvPr id="22343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EBD6D-DF22-4009-83A5-7BDA4FC6667E}" type="slidenum">
              <a:rPr lang="en-US"/>
              <a:pPr/>
              <a:t>41</a:t>
            </a:fld>
            <a:endParaRPr lang="en-US"/>
          </a:p>
        </p:txBody>
      </p:sp>
      <p:sp>
        <p:nvSpPr>
          <p:cNvPr id="2236418" name="Rectangle 2"/>
          <p:cNvSpPr>
            <a:spLocks noGrp="1" noRot="1" noChangeAspect="1" noChangeArrowheads="1" noTextEdit="1"/>
          </p:cNvSpPr>
          <p:nvPr>
            <p:ph type="sldImg"/>
          </p:nvPr>
        </p:nvSpPr>
        <p:spPr>
          <a:xfrm>
            <a:off x="1144588" y="685800"/>
            <a:ext cx="4572000" cy="3429000"/>
          </a:xfrm>
          <a:ln/>
        </p:spPr>
      </p:sp>
      <p:sp>
        <p:nvSpPr>
          <p:cNvPr id="2236419"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39000" y="6400800"/>
            <a:ext cx="1905000" cy="457200"/>
          </a:xfrm>
        </p:spPr>
        <p:txBody>
          <a:bodyPr/>
          <a:lstStyle>
            <a:lvl1pPr>
              <a:defRPr/>
            </a:lvl1pPr>
          </a:lstStyle>
          <a:p>
            <a:fld id="{ED7C3A25-4220-4E4B-AA8A-D0B550D8BA6C}" type="slidenum">
              <a:rPr lang="en-US"/>
              <a:pPr/>
              <a:t>‹#›</a:t>
            </a:fld>
            <a:endParaRPr lang="en-US"/>
          </a:p>
        </p:txBody>
      </p:sp>
    </p:spTree>
    <p:extLst>
      <p:ext uri="{BB962C8B-B14F-4D97-AF65-F5344CB8AC3E}">
        <p14:creationId xmlns:p14="http://schemas.microsoft.com/office/powerpoint/2010/main" val="3854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 Id="rId9"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21.png"/></Relationships>
</file>

<file path=ppt/slides/_rels/slide5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0.w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F2752896-DF82-4C92-A2F8-E62A794B0516}" type="slidenum">
              <a:rPr lang="en-US"/>
              <a:pPr/>
              <a:t>1</a:t>
            </a:fld>
            <a:endParaRPr lang="en-US"/>
          </a:p>
        </p:txBody>
      </p:sp>
      <p:sp>
        <p:nvSpPr>
          <p:cNvPr id="474114" name="Rectangle 2"/>
          <p:cNvSpPr>
            <a:spLocks noGrp="1" noChangeArrowheads="1"/>
          </p:cNvSpPr>
          <p:nvPr>
            <p:ph type="ctrTitle"/>
          </p:nvPr>
        </p:nvSpPr>
        <p:spPr>
          <a:xfrm>
            <a:off x="609600" y="381000"/>
            <a:ext cx="8001000" cy="5638800"/>
          </a:xfrm>
          <a:noFill/>
          <a:extLst>
            <a:ext uri="{909E8E84-426E-40DD-AFC4-6F175D3DCCD1}">
              <a14:hiddenFill xmlns:a14="http://schemas.microsoft.com/office/drawing/2010/main">
                <a:solidFill>
                  <a:srgbClr val="00FFFF"/>
                </a:solidFill>
              </a14:hiddenFill>
            </a:ext>
          </a:extLst>
        </p:spPr>
        <p:txBody>
          <a:bodyPr>
            <a:normAutofit/>
          </a:bodyPr>
          <a:lstStyle/>
          <a:p>
            <a:pPr>
              <a:spcBef>
                <a:spcPct val="150000"/>
              </a:spcBef>
            </a:pPr>
            <a:r>
              <a:rPr lang="en-US" sz="2800" b="1" u="sng" dirty="0">
                <a:solidFill>
                  <a:srgbClr val="0000FF"/>
                </a:solidFill>
                <a:latin typeface="Estrangelo Edessa" pitchFamily="66" charset="0"/>
                <a:cs typeface="Estrangelo Edessa" pitchFamily="66" charset="0"/>
              </a:rPr>
              <a:t/>
            </a:r>
            <a:br>
              <a:rPr lang="en-US" sz="2800" b="1" u="sng" dirty="0">
                <a:solidFill>
                  <a:srgbClr val="0000FF"/>
                </a:solidFill>
                <a:latin typeface="Estrangelo Edessa" pitchFamily="66" charset="0"/>
                <a:cs typeface="Estrangelo Edessa" pitchFamily="66" charset="0"/>
              </a:rPr>
            </a:br>
            <a:r>
              <a:rPr lang="en-US" sz="4000" b="1" dirty="0" smtClean="0">
                <a:solidFill>
                  <a:srgbClr val="0070C0"/>
                </a:solidFill>
                <a:effectLst>
                  <a:outerShdw blurRad="38100" dist="38100" dir="2700000" algn="tl">
                    <a:srgbClr val="C0C0C0"/>
                  </a:outerShdw>
                </a:effectLst>
                <a:latin typeface="Estrangelo Edessa" pitchFamily="66" charset="0"/>
                <a:cs typeface="Estrangelo Edessa" pitchFamily="66" charset="0"/>
              </a:rPr>
              <a:t>Pipeline</a:t>
            </a:r>
            <a:r>
              <a:rPr lang="en-US" sz="6000" b="1" dirty="0" smtClean="0">
                <a:solidFill>
                  <a:srgbClr val="FF0000"/>
                </a:solidFill>
                <a:effectLst>
                  <a:outerShdw blurRad="38100" dist="38100" dir="2700000" algn="tl">
                    <a:srgbClr val="C0C0C0"/>
                  </a:outerShdw>
                </a:effectLst>
                <a:latin typeface="Comic Sans MS" pitchFamily="66" charset="0"/>
                <a:cs typeface="Times New Roman" pitchFamily="18" charset="0"/>
              </a:rPr>
              <a:t> </a:t>
            </a:r>
            <a:r>
              <a:rPr lang="en-US" sz="5400" b="1" dirty="0" smtClean="0">
                <a:solidFill>
                  <a:srgbClr val="FF0000"/>
                </a:solidFill>
                <a:effectLst>
                  <a:outerShdw blurRad="38100" dist="38100" dir="2700000" algn="tl">
                    <a:srgbClr val="C0C0C0"/>
                  </a:outerShdw>
                </a:effectLst>
                <a:latin typeface="Comic Sans MS" pitchFamily="66" charset="0"/>
                <a:cs typeface="Times New Roman" pitchFamily="18" charset="0"/>
              </a:rPr>
              <a:t>Hazards</a:t>
            </a:r>
            <a:r>
              <a:rPr lang="en-US" sz="4000" b="1" dirty="0">
                <a:solidFill>
                  <a:srgbClr val="FF0000"/>
                </a:solidFill>
                <a:latin typeface="Helvetica" pitchFamily="34" charset="0"/>
                <a:cs typeface="Times New Roman" pitchFamily="18" charset="0"/>
              </a:rPr>
              <a:t/>
            </a:r>
            <a:br>
              <a:rPr lang="en-US" sz="4000" b="1" dirty="0">
                <a:solidFill>
                  <a:srgbClr val="FF0000"/>
                </a:solidFill>
                <a:latin typeface="Helvetica" pitchFamily="34" charset="0"/>
                <a:cs typeface="Times New Roman" pitchFamily="18" charset="0"/>
              </a:rPr>
            </a:br>
            <a:endParaRPr lang="en-US" sz="4000" b="1" dirty="0">
              <a:solidFill>
                <a:srgbClr val="FF0000"/>
              </a:solidFill>
              <a:latin typeface="Times" pitchFamily="18" charset="0"/>
              <a:cs typeface="Times New Roman" pitchFamily="18" charset="0"/>
            </a:endParaRPr>
          </a:p>
        </p:txBody>
      </p:sp>
    </p:spTree>
    <p:extLst>
      <p:ext uri="{BB962C8B-B14F-4D97-AF65-F5344CB8AC3E}">
        <p14:creationId xmlns:p14="http://schemas.microsoft.com/office/powerpoint/2010/main" val="3460220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lide Number Placeholder 3"/>
          <p:cNvSpPr>
            <a:spLocks noGrp="1"/>
          </p:cNvSpPr>
          <p:nvPr>
            <p:ph type="sldNum" sz="quarter" idx="10"/>
          </p:nvPr>
        </p:nvSpPr>
        <p:spPr/>
        <p:txBody>
          <a:bodyPr/>
          <a:lstStyle/>
          <a:p>
            <a:fld id="{D8D76AB2-1AAC-4A0B-86FF-DBDD4254CC53}" type="slidenum">
              <a:rPr lang="en-US"/>
              <a:pPr/>
              <a:t>10</a:t>
            </a:fld>
            <a:endParaRPr lang="en-US"/>
          </a:p>
        </p:txBody>
      </p:sp>
      <p:sp>
        <p:nvSpPr>
          <p:cNvPr id="2064386" name="Rectangle 2"/>
          <p:cNvSpPr>
            <a:spLocks noGrp="1" noChangeArrowheads="1"/>
          </p:cNvSpPr>
          <p:nvPr>
            <p:ph type="title"/>
          </p:nvPr>
        </p:nvSpPr>
        <p:spPr>
          <a:xfrm>
            <a:off x="414338" y="190500"/>
            <a:ext cx="8229600" cy="9525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zh-TW" altLang="en-US" sz="3600" dirty="0">
                <a:solidFill>
                  <a:srgbClr val="7030A0"/>
                </a:solidFill>
                <a:latin typeface="Monotype Corsiva" pitchFamily="66" charset="0"/>
                <a:ea typeface="PMingLiU" pitchFamily="18" charset="-120"/>
              </a:rPr>
              <a:t>2</a:t>
            </a:r>
            <a:r>
              <a:rPr lang="zh-TW" altLang="zh-TW" sz="3600" dirty="0">
                <a:solidFill>
                  <a:srgbClr val="7030A0"/>
                </a:solidFill>
                <a:latin typeface="Monotype Corsiva" pitchFamily="66" charset="0"/>
                <a:ea typeface="PMingLiU" pitchFamily="18" charset="-120"/>
              </a:rPr>
              <a:t> </a:t>
            </a:r>
            <a:r>
              <a:rPr lang="en-US" altLang="zh-TW" sz="3600" dirty="0">
                <a:solidFill>
                  <a:srgbClr val="7030A0"/>
                </a:solidFill>
                <a:latin typeface="Monotype Corsiva" pitchFamily="66" charset="0"/>
                <a:ea typeface="PMingLiU" pitchFamily="18" charset="-120"/>
              </a:rPr>
              <a:t>Memory Port/Structural Hazards</a:t>
            </a:r>
            <a:br>
              <a:rPr lang="en-US" altLang="zh-TW" sz="3600" dirty="0">
                <a:solidFill>
                  <a:srgbClr val="7030A0"/>
                </a:solidFill>
                <a:latin typeface="Monotype Corsiva" pitchFamily="66" charset="0"/>
                <a:ea typeface="PMingLiU" pitchFamily="18" charset="-120"/>
              </a:rPr>
            </a:br>
            <a:r>
              <a:rPr lang="en-US" altLang="zh-TW" sz="1800" dirty="0">
                <a:solidFill>
                  <a:srgbClr val="7030A0"/>
                </a:solidFill>
                <a:latin typeface="Monotype Corsiva" pitchFamily="66" charset="0"/>
                <a:ea typeface="PMingLiU" pitchFamily="18" charset="-120"/>
              </a:rPr>
              <a:t>(Read &amp; Write at the same time)</a:t>
            </a:r>
          </a:p>
        </p:txBody>
      </p:sp>
      <p:sp>
        <p:nvSpPr>
          <p:cNvPr id="2064387" name="Rectangle 3"/>
          <p:cNvSpPr>
            <a:spLocks noChangeArrowheads="1"/>
          </p:cNvSpPr>
          <p:nvPr/>
        </p:nvSpPr>
        <p:spPr bwMode="auto">
          <a:xfrm>
            <a:off x="1401763" y="2103438"/>
            <a:ext cx="454025" cy="423862"/>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4388" name="Group 4"/>
          <p:cNvGrpSpPr>
            <a:grpSpLocks/>
          </p:cNvGrpSpPr>
          <p:nvPr/>
        </p:nvGrpSpPr>
        <p:grpSpPr bwMode="auto">
          <a:xfrm>
            <a:off x="3132138" y="2014538"/>
            <a:ext cx="425450" cy="561975"/>
            <a:chOff x="2021" y="1315"/>
            <a:chExt cx="299" cy="448"/>
          </a:xfrm>
        </p:grpSpPr>
        <p:sp>
          <p:nvSpPr>
            <p:cNvPr id="2064389" name="Freeform 5"/>
            <p:cNvSpPr>
              <a:spLocks/>
            </p:cNvSpPr>
            <p:nvPr/>
          </p:nvSpPr>
          <p:spPr bwMode="auto">
            <a:xfrm>
              <a:off x="2021" y="1363"/>
              <a:ext cx="253" cy="400"/>
            </a:xfrm>
            <a:custGeom>
              <a:avLst/>
              <a:gdLst>
                <a:gd name="T0" fmla="*/ 0 w 484"/>
                <a:gd name="T1" fmla="*/ 774 h 774"/>
                <a:gd name="T2" fmla="*/ 0 w 484"/>
                <a:gd name="T3" fmla="*/ 579 h 774"/>
                <a:gd name="T4" fmla="*/ 242 w 484"/>
                <a:gd name="T5" fmla="*/ 532 h 774"/>
                <a:gd name="T6" fmla="*/ 242 w 484"/>
                <a:gd name="T7" fmla="*/ 243 h 774"/>
                <a:gd name="T8" fmla="*/ 0 w 484"/>
                <a:gd name="T9" fmla="*/ 195 h 774"/>
                <a:gd name="T10" fmla="*/ 0 w 484"/>
                <a:gd name="T11" fmla="*/ 0 h 774"/>
                <a:gd name="T12" fmla="*/ 484 w 484"/>
                <a:gd name="T13" fmla="*/ 101 h 774"/>
                <a:gd name="T14" fmla="*/ 484 w 484"/>
                <a:gd name="T15" fmla="*/ 674 h 774"/>
                <a:gd name="T16" fmla="*/ 0 w 484"/>
                <a:gd name="T1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774">
                  <a:moveTo>
                    <a:pt x="0" y="774"/>
                  </a:moveTo>
                  <a:lnTo>
                    <a:pt x="0" y="579"/>
                  </a:lnTo>
                  <a:lnTo>
                    <a:pt x="242" y="532"/>
                  </a:lnTo>
                  <a:lnTo>
                    <a:pt x="242" y="243"/>
                  </a:lnTo>
                  <a:lnTo>
                    <a:pt x="0" y="195"/>
                  </a:lnTo>
                  <a:lnTo>
                    <a:pt x="0" y="0"/>
                  </a:lnTo>
                  <a:lnTo>
                    <a:pt x="484" y="101"/>
                  </a:lnTo>
                  <a:lnTo>
                    <a:pt x="484" y="674"/>
                  </a:lnTo>
                  <a:lnTo>
                    <a:pt x="0" y="774"/>
                  </a:lnTo>
                  <a:close/>
                </a:path>
              </a:pathLst>
            </a:custGeom>
            <a:solidFill>
              <a:srgbClr val="FFFFFF"/>
            </a:solidFill>
            <a:ln w="9525">
              <a:solidFill>
                <a:srgbClr val="000000"/>
              </a:solidFill>
              <a:prstDash val="solid"/>
              <a:round/>
              <a:headEnd/>
              <a:tailEnd/>
            </a:ln>
          </p:spPr>
          <p:txBody>
            <a:bodyPr/>
            <a:lstStyle/>
            <a:p>
              <a:endParaRPr lang="en-US"/>
            </a:p>
          </p:txBody>
        </p:sp>
        <p:sp>
          <p:nvSpPr>
            <p:cNvPr id="2064390" name="Text Box 6"/>
            <p:cNvSpPr txBox="1">
              <a:spLocks noChangeArrowheads="1"/>
            </p:cNvSpPr>
            <p:nvPr/>
          </p:nvSpPr>
          <p:spPr bwMode="auto">
            <a:xfrm rot="-5400000">
              <a:off x="1994" y="1427"/>
              <a:ext cx="43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ALU</a:t>
              </a:r>
              <a:endParaRPr lang="en-US" altLang="zh-TW" b="0">
                <a:effectLst/>
                <a:ea typeface="PMingLiU" pitchFamily="18" charset="-120"/>
              </a:endParaRPr>
            </a:p>
          </p:txBody>
        </p:sp>
      </p:grpSp>
      <p:grpSp>
        <p:nvGrpSpPr>
          <p:cNvPr id="2064391" name="Group 7"/>
          <p:cNvGrpSpPr>
            <a:grpSpLocks/>
          </p:cNvGrpSpPr>
          <p:nvPr/>
        </p:nvGrpSpPr>
        <p:grpSpPr bwMode="auto">
          <a:xfrm>
            <a:off x="2244725" y="2114550"/>
            <a:ext cx="565150" cy="422275"/>
            <a:chOff x="1091" y="1668"/>
            <a:chExt cx="396" cy="336"/>
          </a:xfrm>
        </p:grpSpPr>
        <p:grpSp>
          <p:nvGrpSpPr>
            <p:cNvPr id="2064392" name="Group 8"/>
            <p:cNvGrpSpPr>
              <a:grpSpLocks/>
            </p:cNvGrpSpPr>
            <p:nvPr/>
          </p:nvGrpSpPr>
          <p:grpSpPr bwMode="auto">
            <a:xfrm>
              <a:off x="1091" y="1668"/>
              <a:ext cx="396" cy="318"/>
              <a:chOff x="1936" y="2560"/>
              <a:chExt cx="469" cy="400"/>
            </a:xfrm>
          </p:grpSpPr>
          <p:sp>
            <p:nvSpPr>
              <p:cNvPr id="2064393" name="Freeform 9"/>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394" name="Freeform 10"/>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4395" name="Text Box 11"/>
            <p:cNvSpPr txBox="1">
              <a:spLocks noChangeArrowheads="1"/>
            </p:cNvSpPr>
            <p:nvPr/>
          </p:nvSpPr>
          <p:spPr bwMode="auto">
            <a:xfrm>
              <a:off x="1152" y="1761"/>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4396" name="Rectangle 12"/>
          <p:cNvSpPr>
            <a:spLocks noChangeArrowheads="1"/>
          </p:cNvSpPr>
          <p:nvPr/>
        </p:nvSpPr>
        <p:spPr bwMode="auto">
          <a:xfrm>
            <a:off x="3833813" y="2125663"/>
            <a:ext cx="454025" cy="423862"/>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4397" name="Group 13"/>
          <p:cNvGrpSpPr>
            <a:grpSpLocks/>
          </p:cNvGrpSpPr>
          <p:nvPr/>
        </p:nvGrpSpPr>
        <p:grpSpPr bwMode="auto">
          <a:xfrm>
            <a:off x="4640263" y="2138363"/>
            <a:ext cx="565150" cy="398462"/>
            <a:chOff x="3069" y="1364"/>
            <a:chExt cx="396" cy="318"/>
          </a:xfrm>
        </p:grpSpPr>
        <p:grpSp>
          <p:nvGrpSpPr>
            <p:cNvPr id="2064398" name="Group 14"/>
            <p:cNvGrpSpPr>
              <a:grpSpLocks/>
            </p:cNvGrpSpPr>
            <p:nvPr/>
          </p:nvGrpSpPr>
          <p:grpSpPr bwMode="auto">
            <a:xfrm flipH="1">
              <a:off x="3069" y="1364"/>
              <a:ext cx="396" cy="318"/>
              <a:chOff x="1936" y="2560"/>
              <a:chExt cx="469" cy="400"/>
            </a:xfrm>
          </p:grpSpPr>
          <p:sp>
            <p:nvSpPr>
              <p:cNvPr id="2064399" name="Freeform 15"/>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00" name="Freeform 16"/>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4401" name="Text Box 17"/>
            <p:cNvSpPr txBox="1">
              <a:spLocks noChangeArrowheads="1"/>
            </p:cNvSpPr>
            <p:nvPr/>
          </p:nvSpPr>
          <p:spPr bwMode="auto">
            <a:xfrm>
              <a:off x="3134" y="1419"/>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4402" name="Line 18"/>
          <p:cNvSpPr>
            <a:spLocks noChangeShapeType="1"/>
          </p:cNvSpPr>
          <p:nvPr/>
        </p:nvSpPr>
        <p:spPr bwMode="auto">
          <a:xfrm>
            <a:off x="1870075" y="2384425"/>
            <a:ext cx="374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03" name="Freeform 19"/>
          <p:cNvSpPr>
            <a:spLocks/>
          </p:cNvSpPr>
          <p:nvPr/>
        </p:nvSpPr>
        <p:spPr bwMode="auto">
          <a:xfrm>
            <a:off x="2063750" y="2168525"/>
            <a:ext cx="180975" cy="215900"/>
          </a:xfrm>
          <a:custGeom>
            <a:avLst/>
            <a:gdLst>
              <a:gd name="T0" fmla="*/ 0 w 127"/>
              <a:gd name="T1" fmla="*/ 172 h 172"/>
              <a:gd name="T2" fmla="*/ 0 w 127"/>
              <a:gd name="T3" fmla="*/ 0 h 172"/>
              <a:gd name="T4" fmla="*/ 127 w 127"/>
              <a:gd name="T5" fmla="*/ 0 h 172"/>
            </a:gdLst>
            <a:ahLst/>
            <a:cxnLst>
              <a:cxn ang="0">
                <a:pos x="T0" y="T1"/>
              </a:cxn>
              <a:cxn ang="0">
                <a:pos x="T2" y="T3"/>
              </a:cxn>
              <a:cxn ang="0">
                <a:pos x="T4" y="T5"/>
              </a:cxn>
            </a:cxnLst>
            <a:rect l="0" t="0" r="r" b="b"/>
            <a:pathLst>
              <a:path w="127" h="172">
                <a:moveTo>
                  <a:pt x="0" y="172"/>
                </a:moveTo>
                <a:lnTo>
                  <a:pt x="0" y="0"/>
                </a:lnTo>
                <a:lnTo>
                  <a:pt x="1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04" name="Line 20"/>
          <p:cNvSpPr>
            <a:spLocks noChangeShapeType="1"/>
          </p:cNvSpPr>
          <p:nvPr/>
        </p:nvSpPr>
        <p:spPr bwMode="auto">
          <a:xfrm>
            <a:off x="2811463" y="2151063"/>
            <a:ext cx="322262"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05" name="Line 21"/>
          <p:cNvSpPr>
            <a:spLocks noChangeShapeType="1"/>
          </p:cNvSpPr>
          <p:nvPr/>
        </p:nvSpPr>
        <p:spPr bwMode="auto">
          <a:xfrm>
            <a:off x="2820988" y="2479675"/>
            <a:ext cx="3222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06" name="Freeform 22"/>
          <p:cNvSpPr>
            <a:spLocks/>
          </p:cNvSpPr>
          <p:nvPr/>
        </p:nvSpPr>
        <p:spPr bwMode="auto">
          <a:xfrm>
            <a:off x="2997200" y="2360613"/>
            <a:ext cx="625475" cy="296862"/>
          </a:xfrm>
          <a:custGeom>
            <a:avLst/>
            <a:gdLst>
              <a:gd name="T0" fmla="*/ 0 w 509"/>
              <a:gd name="T1" fmla="*/ 91 h 236"/>
              <a:gd name="T2" fmla="*/ 9 w 509"/>
              <a:gd name="T3" fmla="*/ 236 h 236"/>
              <a:gd name="T4" fmla="*/ 390 w 509"/>
              <a:gd name="T5" fmla="*/ 236 h 236"/>
              <a:gd name="T6" fmla="*/ 509 w 509"/>
              <a:gd name="T7" fmla="*/ 0 h 236"/>
            </a:gdLst>
            <a:ahLst/>
            <a:cxnLst>
              <a:cxn ang="0">
                <a:pos x="T0" y="T1"/>
              </a:cxn>
              <a:cxn ang="0">
                <a:pos x="T2" y="T3"/>
              </a:cxn>
              <a:cxn ang="0">
                <a:pos x="T4" y="T5"/>
              </a:cxn>
              <a:cxn ang="0">
                <a:pos x="T6" y="T7"/>
              </a:cxn>
            </a:cxnLst>
            <a:rect l="0" t="0" r="r" b="b"/>
            <a:pathLst>
              <a:path w="509" h="236">
                <a:moveTo>
                  <a:pt x="0" y="91"/>
                </a:moveTo>
                <a:lnTo>
                  <a:pt x="9" y="236"/>
                </a:lnTo>
                <a:lnTo>
                  <a:pt x="390" y="236"/>
                </a:lnTo>
                <a:lnTo>
                  <a:pt x="509"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07" name="Line 23"/>
          <p:cNvSpPr>
            <a:spLocks noChangeShapeType="1"/>
          </p:cNvSpPr>
          <p:nvPr/>
        </p:nvSpPr>
        <p:spPr bwMode="auto">
          <a:xfrm>
            <a:off x="3503613" y="2371725"/>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08" name="Freeform 24"/>
          <p:cNvSpPr>
            <a:spLocks/>
          </p:cNvSpPr>
          <p:nvPr/>
        </p:nvSpPr>
        <p:spPr bwMode="auto">
          <a:xfrm>
            <a:off x="3763963" y="2281238"/>
            <a:ext cx="777875" cy="369887"/>
          </a:xfrm>
          <a:custGeom>
            <a:avLst/>
            <a:gdLst>
              <a:gd name="T0" fmla="*/ 0 w 527"/>
              <a:gd name="T1" fmla="*/ 100 h 387"/>
              <a:gd name="T2" fmla="*/ 14 w 527"/>
              <a:gd name="T3" fmla="*/ 387 h 387"/>
              <a:gd name="T4" fmla="*/ 390 w 527"/>
              <a:gd name="T5" fmla="*/ 387 h 387"/>
              <a:gd name="T6" fmla="*/ 527 w 527"/>
              <a:gd name="T7" fmla="*/ 0 h 387"/>
            </a:gdLst>
            <a:ahLst/>
            <a:cxnLst>
              <a:cxn ang="0">
                <a:pos x="T0" y="T1"/>
              </a:cxn>
              <a:cxn ang="0">
                <a:pos x="T2" y="T3"/>
              </a:cxn>
              <a:cxn ang="0">
                <a:pos x="T4" y="T5"/>
              </a:cxn>
              <a:cxn ang="0">
                <a:pos x="T6" y="T7"/>
              </a:cxn>
            </a:cxnLst>
            <a:rect l="0" t="0" r="r" b="b"/>
            <a:pathLst>
              <a:path w="527" h="387">
                <a:moveTo>
                  <a:pt x="0" y="100"/>
                </a:moveTo>
                <a:lnTo>
                  <a:pt x="14" y="387"/>
                </a:lnTo>
                <a:lnTo>
                  <a:pt x="390" y="387"/>
                </a:lnTo>
                <a:lnTo>
                  <a:pt x="5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09" name="Line 25"/>
          <p:cNvSpPr>
            <a:spLocks noChangeShapeType="1"/>
          </p:cNvSpPr>
          <p:nvPr/>
        </p:nvSpPr>
        <p:spPr bwMode="auto">
          <a:xfrm flipV="1">
            <a:off x="4265613" y="2286000"/>
            <a:ext cx="376237"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10" name="Rectangle 26"/>
          <p:cNvSpPr>
            <a:spLocks noChangeArrowheads="1"/>
          </p:cNvSpPr>
          <p:nvPr/>
        </p:nvSpPr>
        <p:spPr bwMode="auto">
          <a:xfrm>
            <a:off x="2227263" y="2943225"/>
            <a:ext cx="454025" cy="422275"/>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4411" name="Group 27"/>
          <p:cNvGrpSpPr>
            <a:grpSpLocks/>
          </p:cNvGrpSpPr>
          <p:nvPr/>
        </p:nvGrpSpPr>
        <p:grpSpPr bwMode="auto">
          <a:xfrm>
            <a:off x="3956050" y="2855913"/>
            <a:ext cx="423863" cy="558800"/>
            <a:chOff x="2021" y="1317"/>
            <a:chExt cx="297" cy="446"/>
          </a:xfrm>
        </p:grpSpPr>
        <p:sp>
          <p:nvSpPr>
            <p:cNvPr id="2064412" name="Freeform 28"/>
            <p:cNvSpPr>
              <a:spLocks/>
            </p:cNvSpPr>
            <p:nvPr/>
          </p:nvSpPr>
          <p:spPr bwMode="auto">
            <a:xfrm>
              <a:off x="2021" y="1363"/>
              <a:ext cx="253" cy="400"/>
            </a:xfrm>
            <a:custGeom>
              <a:avLst/>
              <a:gdLst>
                <a:gd name="T0" fmla="*/ 0 w 484"/>
                <a:gd name="T1" fmla="*/ 774 h 774"/>
                <a:gd name="T2" fmla="*/ 0 w 484"/>
                <a:gd name="T3" fmla="*/ 579 h 774"/>
                <a:gd name="T4" fmla="*/ 242 w 484"/>
                <a:gd name="T5" fmla="*/ 532 h 774"/>
                <a:gd name="T6" fmla="*/ 242 w 484"/>
                <a:gd name="T7" fmla="*/ 243 h 774"/>
                <a:gd name="T8" fmla="*/ 0 w 484"/>
                <a:gd name="T9" fmla="*/ 195 h 774"/>
                <a:gd name="T10" fmla="*/ 0 w 484"/>
                <a:gd name="T11" fmla="*/ 0 h 774"/>
                <a:gd name="T12" fmla="*/ 484 w 484"/>
                <a:gd name="T13" fmla="*/ 101 h 774"/>
                <a:gd name="T14" fmla="*/ 484 w 484"/>
                <a:gd name="T15" fmla="*/ 674 h 774"/>
                <a:gd name="T16" fmla="*/ 0 w 484"/>
                <a:gd name="T1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774">
                  <a:moveTo>
                    <a:pt x="0" y="774"/>
                  </a:moveTo>
                  <a:lnTo>
                    <a:pt x="0" y="579"/>
                  </a:lnTo>
                  <a:lnTo>
                    <a:pt x="242" y="532"/>
                  </a:lnTo>
                  <a:lnTo>
                    <a:pt x="242" y="243"/>
                  </a:lnTo>
                  <a:lnTo>
                    <a:pt x="0" y="195"/>
                  </a:lnTo>
                  <a:lnTo>
                    <a:pt x="0" y="0"/>
                  </a:lnTo>
                  <a:lnTo>
                    <a:pt x="484" y="101"/>
                  </a:lnTo>
                  <a:lnTo>
                    <a:pt x="484" y="674"/>
                  </a:lnTo>
                  <a:lnTo>
                    <a:pt x="0" y="774"/>
                  </a:lnTo>
                  <a:close/>
                </a:path>
              </a:pathLst>
            </a:custGeom>
            <a:solidFill>
              <a:srgbClr val="FFFFFF"/>
            </a:solidFill>
            <a:ln w="9525">
              <a:solidFill>
                <a:srgbClr val="000000"/>
              </a:solidFill>
              <a:prstDash val="solid"/>
              <a:round/>
              <a:headEnd/>
              <a:tailEnd/>
            </a:ln>
          </p:spPr>
          <p:txBody>
            <a:bodyPr/>
            <a:lstStyle/>
            <a:p>
              <a:endParaRPr lang="en-US"/>
            </a:p>
          </p:txBody>
        </p:sp>
        <p:sp>
          <p:nvSpPr>
            <p:cNvPr id="2064413" name="Text Box 29"/>
            <p:cNvSpPr txBox="1">
              <a:spLocks noChangeArrowheads="1"/>
            </p:cNvSpPr>
            <p:nvPr/>
          </p:nvSpPr>
          <p:spPr bwMode="auto">
            <a:xfrm rot="-5400000">
              <a:off x="1992" y="1429"/>
              <a:ext cx="43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ALU</a:t>
              </a:r>
              <a:endParaRPr lang="en-US" altLang="zh-TW" b="0">
                <a:effectLst/>
                <a:ea typeface="PMingLiU" pitchFamily="18" charset="-120"/>
              </a:endParaRPr>
            </a:p>
          </p:txBody>
        </p:sp>
      </p:grpSp>
      <p:grpSp>
        <p:nvGrpSpPr>
          <p:cNvPr id="2064414" name="Group 30"/>
          <p:cNvGrpSpPr>
            <a:grpSpLocks/>
          </p:cNvGrpSpPr>
          <p:nvPr/>
        </p:nvGrpSpPr>
        <p:grpSpPr bwMode="auto">
          <a:xfrm>
            <a:off x="3070225" y="2954338"/>
            <a:ext cx="565150" cy="422275"/>
            <a:chOff x="1091" y="1668"/>
            <a:chExt cx="396" cy="337"/>
          </a:xfrm>
        </p:grpSpPr>
        <p:grpSp>
          <p:nvGrpSpPr>
            <p:cNvPr id="2064415" name="Group 31"/>
            <p:cNvGrpSpPr>
              <a:grpSpLocks/>
            </p:cNvGrpSpPr>
            <p:nvPr/>
          </p:nvGrpSpPr>
          <p:grpSpPr bwMode="auto">
            <a:xfrm>
              <a:off x="1091" y="1668"/>
              <a:ext cx="396" cy="318"/>
              <a:chOff x="1936" y="2560"/>
              <a:chExt cx="469" cy="400"/>
            </a:xfrm>
          </p:grpSpPr>
          <p:sp>
            <p:nvSpPr>
              <p:cNvPr id="2064416" name="Freeform 32"/>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17" name="Freeform 33"/>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4418" name="Text Box 34"/>
            <p:cNvSpPr txBox="1">
              <a:spLocks noChangeArrowheads="1"/>
            </p:cNvSpPr>
            <p:nvPr/>
          </p:nvSpPr>
          <p:spPr bwMode="auto">
            <a:xfrm>
              <a:off x="1152" y="1762"/>
              <a:ext cx="33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4419" name="Rectangle 35"/>
          <p:cNvSpPr>
            <a:spLocks noChangeArrowheads="1"/>
          </p:cNvSpPr>
          <p:nvPr/>
        </p:nvSpPr>
        <p:spPr bwMode="auto">
          <a:xfrm>
            <a:off x="4657725" y="2965450"/>
            <a:ext cx="454025" cy="422275"/>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4420" name="Group 36"/>
          <p:cNvGrpSpPr>
            <a:grpSpLocks/>
          </p:cNvGrpSpPr>
          <p:nvPr/>
        </p:nvGrpSpPr>
        <p:grpSpPr bwMode="auto">
          <a:xfrm>
            <a:off x="5464175" y="2976563"/>
            <a:ext cx="565150" cy="398462"/>
            <a:chOff x="3069" y="1364"/>
            <a:chExt cx="396" cy="318"/>
          </a:xfrm>
        </p:grpSpPr>
        <p:grpSp>
          <p:nvGrpSpPr>
            <p:cNvPr id="2064421" name="Group 37"/>
            <p:cNvGrpSpPr>
              <a:grpSpLocks/>
            </p:cNvGrpSpPr>
            <p:nvPr/>
          </p:nvGrpSpPr>
          <p:grpSpPr bwMode="auto">
            <a:xfrm flipH="1">
              <a:off x="3069" y="1364"/>
              <a:ext cx="396" cy="318"/>
              <a:chOff x="1936" y="2560"/>
              <a:chExt cx="469" cy="400"/>
            </a:xfrm>
          </p:grpSpPr>
          <p:sp>
            <p:nvSpPr>
              <p:cNvPr id="2064422" name="Freeform 38"/>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23" name="Freeform 39"/>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4424" name="Text Box 40"/>
            <p:cNvSpPr txBox="1">
              <a:spLocks noChangeArrowheads="1"/>
            </p:cNvSpPr>
            <p:nvPr/>
          </p:nvSpPr>
          <p:spPr bwMode="auto">
            <a:xfrm>
              <a:off x="3133" y="1417"/>
              <a:ext cx="33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4425" name="Line 41"/>
          <p:cNvSpPr>
            <a:spLocks noChangeShapeType="1"/>
          </p:cNvSpPr>
          <p:nvPr/>
        </p:nvSpPr>
        <p:spPr bwMode="auto">
          <a:xfrm>
            <a:off x="2695575" y="3222625"/>
            <a:ext cx="374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26" name="Freeform 42"/>
          <p:cNvSpPr>
            <a:spLocks/>
          </p:cNvSpPr>
          <p:nvPr/>
        </p:nvSpPr>
        <p:spPr bwMode="auto">
          <a:xfrm>
            <a:off x="2889250" y="3006725"/>
            <a:ext cx="180975" cy="215900"/>
          </a:xfrm>
          <a:custGeom>
            <a:avLst/>
            <a:gdLst>
              <a:gd name="T0" fmla="*/ 0 w 127"/>
              <a:gd name="T1" fmla="*/ 172 h 172"/>
              <a:gd name="T2" fmla="*/ 0 w 127"/>
              <a:gd name="T3" fmla="*/ 0 h 172"/>
              <a:gd name="T4" fmla="*/ 127 w 127"/>
              <a:gd name="T5" fmla="*/ 0 h 172"/>
            </a:gdLst>
            <a:ahLst/>
            <a:cxnLst>
              <a:cxn ang="0">
                <a:pos x="T0" y="T1"/>
              </a:cxn>
              <a:cxn ang="0">
                <a:pos x="T2" y="T3"/>
              </a:cxn>
              <a:cxn ang="0">
                <a:pos x="T4" y="T5"/>
              </a:cxn>
            </a:cxnLst>
            <a:rect l="0" t="0" r="r" b="b"/>
            <a:pathLst>
              <a:path w="127" h="172">
                <a:moveTo>
                  <a:pt x="0" y="172"/>
                </a:moveTo>
                <a:lnTo>
                  <a:pt x="0" y="0"/>
                </a:lnTo>
                <a:lnTo>
                  <a:pt x="1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27" name="Line 43"/>
          <p:cNvSpPr>
            <a:spLocks noChangeShapeType="1"/>
          </p:cNvSpPr>
          <p:nvPr/>
        </p:nvSpPr>
        <p:spPr bwMode="auto">
          <a:xfrm>
            <a:off x="3636963" y="2990850"/>
            <a:ext cx="3222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28" name="Line 44"/>
          <p:cNvSpPr>
            <a:spLocks noChangeShapeType="1"/>
          </p:cNvSpPr>
          <p:nvPr/>
        </p:nvSpPr>
        <p:spPr bwMode="auto">
          <a:xfrm>
            <a:off x="3644900" y="3317875"/>
            <a:ext cx="322263"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29" name="Freeform 45"/>
          <p:cNvSpPr>
            <a:spLocks/>
          </p:cNvSpPr>
          <p:nvPr/>
        </p:nvSpPr>
        <p:spPr bwMode="auto">
          <a:xfrm>
            <a:off x="3822700" y="3200400"/>
            <a:ext cx="623888" cy="295275"/>
          </a:xfrm>
          <a:custGeom>
            <a:avLst/>
            <a:gdLst>
              <a:gd name="T0" fmla="*/ 0 w 509"/>
              <a:gd name="T1" fmla="*/ 91 h 236"/>
              <a:gd name="T2" fmla="*/ 9 w 509"/>
              <a:gd name="T3" fmla="*/ 236 h 236"/>
              <a:gd name="T4" fmla="*/ 390 w 509"/>
              <a:gd name="T5" fmla="*/ 236 h 236"/>
              <a:gd name="T6" fmla="*/ 509 w 509"/>
              <a:gd name="T7" fmla="*/ 0 h 236"/>
            </a:gdLst>
            <a:ahLst/>
            <a:cxnLst>
              <a:cxn ang="0">
                <a:pos x="T0" y="T1"/>
              </a:cxn>
              <a:cxn ang="0">
                <a:pos x="T2" y="T3"/>
              </a:cxn>
              <a:cxn ang="0">
                <a:pos x="T4" y="T5"/>
              </a:cxn>
              <a:cxn ang="0">
                <a:pos x="T6" y="T7"/>
              </a:cxn>
            </a:cxnLst>
            <a:rect l="0" t="0" r="r" b="b"/>
            <a:pathLst>
              <a:path w="509" h="236">
                <a:moveTo>
                  <a:pt x="0" y="91"/>
                </a:moveTo>
                <a:lnTo>
                  <a:pt x="9" y="236"/>
                </a:lnTo>
                <a:lnTo>
                  <a:pt x="390" y="236"/>
                </a:lnTo>
                <a:lnTo>
                  <a:pt x="509"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30" name="Line 46"/>
          <p:cNvSpPr>
            <a:spLocks noChangeShapeType="1"/>
          </p:cNvSpPr>
          <p:nvPr/>
        </p:nvSpPr>
        <p:spPr bwMode="auto">
          <a:xfrm>
            <a:off x="4329113" y="3211513"/>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31" name="Freeform 47"/>
          <p:cNvSpPr>
            <a:spLocks/>
          </p:cNvSpPr>
          <p:nvPr/>
        </p:nvSpPr>
        <p:spPr bwMode="auto">
          <a:xfrm>
            <a:off x="4587875" y="3119438"/>
            <a:ext cx="777875" cy="369887"/>
          </a:xfrm>
          <a:custGeom>
            <a:avLst/>
            <a:gdLst>
              <a:gd name="T0" fmla="*/ 0 w 527"/>
              <a:gd name="T1" fmla="*/ 100 h 387"/>
              <a:gd name="T2" fmla="*/ 14 w 527"/>
              <a:gd name="T3" fmla="*/ 387 h 387"/>
              <a:gd name="T4" fmla="*/ 390 w 527"/>
              <a:gd name="T5" fmla="*/ 387 h 387"/>
              <a:gd name="T6" fmla="*/ 527 w 527"/>
              <a:gd name="T7" fmla="*/ 0 h 387"/>
            </a:gdLst>
            <a:ahLst/>
            <a:cxnLst>
              <a:cxn ang="0">
                <a:pos x="T0" y="T1"/>
              </a:cxn>
              <a:cxn ang="0">
                <a:pos x="T2" y="T3"/>
              </a:cxn>
              <a:cxn ang="0">
                <a:pos x="T4" y="T5"/>
              </a:cxn>
              <a:cxn ang="0">
                <a:pos x="T6" y="T7"/>
              </a:cxn>
            </a:cxnLst>
            <a:rect l="0" t="0" r="r" b="b"/>
            <a:pathLst>
              <a:path w="527" h="387">
                <a:moveTo>
                  <a:pt x="0" y="100"/>
                </a:moveTo>
                <a:lnTo>
                  <a:pt x="14" y="387"/>
                </a:lnTo>
                <a:lnTo>
                  <a:pt x="390" y="387"/>
                </a:lnTo>
                <a:lnTo>
                  <a:pt x="5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32" name="Line 48"/>
          <p:cNvSpPr>
            <a:spLocks noChangeShapeType="1"/>
          </p:cNvSpPr>
          <p:nvPr/>
        </p:nvSpPr>
        <p:spPr bwMode="auto">
          <a:xfrm flipV="1">
            <a:off x="5089525" y="3124200"/>
            <a:ext cx="37623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33" name="Rectangle 49"/>
          <p:cNvSpPr>
            <a:spLocks noChangeArrowheads="1"/>
          </p:cNvSpPr>
          <p:nvPr/>
        </p:nvSpPr>
        <p:spPr bwMode="auto">
          <a:xfrm>
            <a:off x="3051175" y="3781425"/>
            <a:ext cx="454025" cy="423863"/>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4434" name="Group 50"/>
          <p:cNvGrpSpPr>
            <a:grpSpLocks/>
          </p:cNvGrpSpPr>
          <p:nvPr/>
        </p:nvGrpSpPr>
        <p:grpSpPr bwMode="auto">
          <a:xfrm>
            <a:off x="4781550" y="3687763"/>
            <a:ext cx="425450" cy="566737"/>
            <a:chOff x="2021" y="1311"/>
            <a:chExt cx="298" cy="452"/>
          </a:xfrm>
        </p:grpSpPr>
        <p:sp>
          <p:nvSpPr>
            <p:cNvPr id="2064435" name="Freeform 51"/>
            <p:cNvSpPr>
              <a:spLocks/>
            </p:cNvSpPr>
            <p:nvPr/>
          </p:nvSpPr>
          <p:spPr bwMode="auto">
            <a:xfrm>
              <a:off x="2021" y="1363"/>
              <a:ext cx="253" cy="400"/>
            </a:xfrm>
            <a:custGeom>
              <a:avLst/>
              <a:gdLst>
                <a:gd name="T0" fmla="*/ 0 w 484"/>
                <a:gd name="T1" fmla="*/ 774 h 774"/>
                <a:gd name="T2" fmla="*/ 0 w 484"/>
                <a:gd name="T3" fmla="*/ 579 h 774"/>
                <a:gd name="T4" fmla="*/ 242 w 484"/>
                <a:gd name="T5" fmla="*/ 532 h 774"/>
                <a:gd name="T6" fmla="*/ 242 w 484"/>
                <a:gd name="T7" fmla="*/ 243 h 774"/>
                <a:gd name="T8" fmla="*/ 0 w 484"/>
                <a:gd name="T9" fmla="*/ 195 h 774"/>
                <a:gd name="T10" fmla="*/ 0 w 484"/>
                <a:gd name="T11" fmla="*/ 0 h 774"/>
                <a:gd name="T12" fmla="*/ 484 w 484"/>
                <a:gd name="T13" fmla="*/ 101 h 774"/>
                <a:gd name="T14" fmla="*/ 484 w 484"/>
                <a:gd name="T15" fmla="*/ 674 h 774"/>
                <a:gd name="T16" fmla="*/ 0 w 484"/>
                <a:gd name="T1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774">
                  <a:moveTo>
                    <a:pt x="0" y="774"/>
                  </a:moveTo>
                  <a:lnTo>
                    <a:pt x="0" y="579"/>
                  </a:lnTo>
                  <a:lnTo>
                    <a:pt x="242" y="532"/>
                  </a:lnTo>
                  <a:lnTo>
                    <a:pt x="242" y="243"/>
                  </a:lnTo>
                  <a:lnTo>
                    <a:pt x="0" y="195"/>
                  </a:lnTo>
                  <a:lnTo>
                    <a:pt x="0" y="0"/>
                  </a:lnTo>
                  <a:lnTo>
                    <a:pt x="484" y="101"/>
                  </a:lnTo>
                  <a:lnTo>
                    <a:pt x="484" y="674"/>
                  </a:lnTo>
                  <a:lnTo>
                    <a:pt x="0" y="774"/>
                  </a:lnTo>
                  <a:close/>
                </a:path>
              </a:pathLst>
            </a:custGeom>
            <a:solidFill>
              <a:srgbClr val="FFFFFF"/>
            </a:solidFill>
            <a:ln w="9525">
              <a:solidFill>
                <a:srgbClr val="000000"/>
              </a:solidFill>
              <a:prstDash val="solid"/>
              <a:round/>
              <a:headEnd/>
              <a:tailEnd/>
            </a:ln>
          </p:spPr>
          <p:txBody>
            <a:bodyPr/>
            <a:lstStyle/>
            <a:p>
              <a:endParaRPr lang="en-US"/>
            </a:p>
          </p:txBody>
        </p:sp>
        <p:sp>
          <p:nvSpPr>
            <p:cNvPr id="2064436" name="Text Box 52"/>
            <p:cNvSpPr txBox="1">
              <a:spLocks noChangeArrowheads="1"/>
            </p:cNvSpPr>
            <p:nvPr/>
          </p:nvSpPr>
          <p:spPr bwMode="auto">
            <a:xfrm rot="-5400000">
              <a:off x="1994" y="1423"/>
              <a:ext cx="43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ALU</a:t>
              </a:r>
              <a:endParaRPr lang="en-US" altLang="zh-TW" b="0">
                <a:effectLst/>
                <a:ea typeface="PMingLiU" pitchFamily="18" charset="-120"/>
              </a:endParaRPr>
            </a:p>
          </p:txBody>
        </p:sp>
      </p:grpSp>
      <p:grpSp>
        <p:nvGrpSpPr>
          <p:cNvPr id="2064437" name="Group 53"/>
          <p:cNvGrpSpPr>
            <a:grpSpLocks/>
          </p:cNvGrpSpPr>
          <p:nvPr/>
        </p:nvGrpSpPr>
        <p:grpSpPr bwMode="auto">
          <a:xfrm>
            <a:off x="3894138" y="3792538"/>
            <a:ext cx="565150" cy="422275"/>
            <a:chOff x="1091" y="1668"/>
            <a:chExt cx="396" cy="336"/>
          </a:xfrm>
        </p:grpSpPr>
        <p:grpSp>
          <p:nvGrpSpPr>
            <p:cNvPr id="2064438" name="Group 54"/>
            <p:cNvGrpSpPr>
              <a:grpSpLocks/>
            </p:cNvGrpSpPr>
            <p:nvPr/>
          </p:nvGrpSpPr>
          <p:grpSpPr bwMode="auto">
            <a:xfrm>
              <a:off x="1091" y="1668"/>
              <a:ext cx="396" cy="318"/>
              <a:chOff x="1936" y="2560"/>
              <a:chExt cx="469" cy="400"/>
            </a:xfrm>
          </p:grpSpPr>
          <p:sp>
            <p:nvSpPr>
              <p:cNvPr id="2064439" name="Freeform 55"/>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40" name="Freeform 56"/>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4441" name="Text Box 57"/>
            <p:cNvSpPr txBox="1">
              <a:spLocks noChangeArrowheads="1"/>
            </p:cNvSpPr>
            <p:nvPr/>
          </p:nvSpPr>
          <p:spPr bwMode="auto">
            <a:xfrm>
              <a:off x="1152" y="1761"/>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4442" name="Rectangle 58"/>
          <p:cNvSpPr>
            <a:spLocks noChangeArrowheads="1"/>
          </p:cNvSpPr>
          <p:nvPr/>
        </p:nvSpPr>
        <p:spPr bwMode="auto">
          <a:xfrm>
            <a:off x="5483225" y="3805238"/>
            <a:ext cx="454025" cy="422275"/>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4443" name="Group 59"/>
          <p:cNvGrpSpPr>
            <a:grpSpLocks/>
          </p:cNvGrpSpPr>
          <p:nvPr/>
        </p:nvGrpSpPr>
        <p:grpSpPr bwMode="auto">
          <a:xfrm>
            <a:off x="6289675" y="3816350"/>
            <a:ext cx="565150" cy="398463"/>
            <a:chOff x="3069" y="1364"/>
            <a:chExt cx="396" cy="318"/>
          </a:xfrm>
        </p:grpSpPr>
        <p:grpSp>
          <p:nvGrpSpPr>
            <p:cNvPr id="2064444" name="Group 60"/>
            <p:cNvGrpSpPr>
              <a:grpSpLocks/>
            </p:cNvGrpSpPr>
            <p:nvPr/>
          </p:nvGrpSpPr>
          <p:grpSpPr bwMode="auto">
            <a:xfrm flipH="1">
              <a:off x="3069" y="1364"/>
              <a:ext cx="396" cy="318"/>
              <a:chOff x="1936" y="2560"/>
              <a:chExt cx="469" cy="400"/>
            </a:xfrm>
          </p:grpSpPr>
          <p:sp>
            <p:nvSpPr>
              <p:cNvPr id="2064445" name="Freeform 61"/>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46" name="Freeform 62"/>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4447" name="Text Box 63"/>
            <p:cNvSpPr txBox="1">
              <a:spLocks noChangeArrowheads="1"/>
            </p:cNvSpPr>
            <p:nvPr/>
          </p:nvSpPr>
          <p:spPr bwMode="auto">
            <a:xfrm>
              <a:off x="3133" y="1419"/>
              <a:ext cx="33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4448" name="Line 64"/>
          <p:cNvSpPr>
            <a:spLocks noChangeShapeType="1"/>
          </p:cNvSpPr>
          <p:nvPr/>
        </p:nvSpPr>
        <p:spPr bwMode="auto">
          <a:xfrm>
            <a:off x="3519488" y="4062413"/>
            <a:ext cx="374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49" name="Freeform 65"/>
          <p:cNvSpPr>
            <a:spLocks/>
          </p:cNvSpPr>
          <p:nvPr/>
        </p:nvSpPr>
        <p:spPr bwMode="auto">
          <a:xfrm>
            <a:off x="3713163" y="3846513"/>
            <a:ext cx="180975" cy="215900"/>
          </a:xfrm>
          <a:custGeom>
            <a:avLst/>
            <a:gdLst>
              <a:gd name="T0" fmla="*/ 0 w 127"/>
              <a:gd name="T1" fmla="*/ 172 h 172"/>
              <a:gd name="T2" fmla="*/ 0 w 127"/>
              <a:gd name="T3" fmla="*/ 0 h 172"/>
              <a:gd name="T4" fmla="*/ 127 w 127"/>
              <a:gd name="T5" fmla="*/ 0 h 172"/>
            </a:gdLst>
            <a:ahLst/>
            <a:cxnLst>
              <a:cxn ang="0">
                <a:pos x="T0" y="T1"/>
              </a:cxn>
              <a:cxn ang="0">
                <a:pos x="T2" y="T3"/>
              </a:cxn>
              <a:cxn ang="0">
                <a:pos x="T4" y="T5"/>
              </a:cxn>
            </a:cxnLst>
            <a:rect l="0" t="0" r="r" b="b"/>
            <a:pathLst>
              <a:path w="127" h="172">
                <a:moveTo>
                  <a:pt x="0" y="172"/>
                </a:moveTo>
                <a:lnTo>
                  <a:pt x="0" y="0"/>
                </a:lnTo>
                <a:lnTo>
                  <a:pt x="1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50" name="Line 66"/>
          <p:cNvSpPr>
            <a:spLocks noChangeShapeType="1"/>
          </p:cNvSpPr>
          <p:nvPr/>
        </p:nvSpPr>
        <p:spPr bwMode="auto">
          <a:xfrm>
            <a:off x="4460875" y="3829050"/>
            <a:ext cx="322263"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51" name="Line 67"/>
          <p:cNvSpPr>
            <a:spLocks noChangeShapeType="1"/>
          </p:cNvSpPr>
          <p:nvPr/>
        </p:nvSpPr>
        <p:spPr bwMode="auto">
          <a:xfrm>
            <a:off x="4470400" y="4157663"/>
            <a:ext cx="322263"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52" name="Freeform 68"/>
          <p:cNvSpPr>
            <a:spLocks/>
          </p:cNvSpPr>
          <p:nvPr/>
        </p:nvSpPr>
        <p:spPr bwMode="auto">
          <a:xfrm>
            <a:off x="4646613" y="4038600"/>
            <a:ext cx="625475" cy="296863"/>
          </a:xfrm>
          <a:custGeom>
            <a:avLst/>
            <a:gdLst>
              <a:gd name="T0" fmla="*/ 0 w 509"/>
              <a:gd name="T1" fmla="*/ 91 h 236"/>
              <a:gd name="T2" fmla="*/ 9 w 509"/>
              <a:gd name="T3" fmla="*/ 236 h 236"/>
              <a:gd name="T4" fmla="*/ 390 w 509"/>
              <a:gd name="T5" fmla="*/ 236 h 236"/>
              <a:gd name="T6" fmla="*/ 509 w 509"/>
              <a:gd name="T7" fmla="*/ 0 h 236"/>
            </a:gdLst>
            <a:ahLst/>
            <a:cxnLst>
              <a:cxn ang="0">
                <a:pos x="T0" y="T1"/>
              </a:cxn>
              <a:cxn ang="0">
                <a:pos x="T2" y="T3"/>
              </a:cxn>
              <a:cxn ang="0">
                <a:pos x="T4" y="T5"/>
              </a:cxn>
              <a:cxn ang="0">
                <a:pos x="T6" y="T7"/>
              </a:cxn>
            </a:cxnLst>
            <a:rect l="0" t="0" r="r" b="b"/>
            <a:pathLst>
              <a:path w="509" h="236">
                <a:moveTo>
                  <a:pt x="0" y="91"/>
                </a:moveTo>
                <a:lnTo>
                  <a:pt x="9" y="236"/>
                </a:lnTo>
                <a:lnTo>
                  <a:pt x="390" y="236"/>
                </a:lnTo>
                <a:lnTo>
                  <a:pt x="509"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53" name="Line 69"/>
          <p:cNvSpPr>
            <a:spLocks noChangeShapeType="1"/>
          </p:cNvSpPr>
          <p:nvPr/>
        </p:nvSpPr>
        <p:spPr bwMode="auto">
          <a:xfrm>
            <a:off x="5153025" y="4051300"/>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54" name="Freeform 70"/>
          <p:cNvSpPr>
            <a:spLocks/>
          </p:cNvSpPr>
          <p:nvPr/>
        </p:nvSpPr>
        <p:spPr bwMode="auto">
          <a:xfrm>
            <a:off x="5413375" y="3959225"/>
            <a:ext cx="777875" cy="369888"/>
          </a:xfrm>
          <a:custGeom>
            <a:avLst/>
            <a:gdLst>
              <a:gd name="T0" fmla="*/ 0 w 527"/>
              <a:gd name="T1" fmla="*/ 100 h 387"/>
              <a:gd name="T2" fmla="*/ 14 w 527"/>
              <a:gd name="T3" fmla="*/ 387 h 387"/>
              <a:gd name="T4" fmla="*/ 390 w 527"/>
              <a:gd name="T5" fmla="*/ 387 h 387"/>
              <a:gd name="T6" fmla="*/ 527 w 527"/>
              <a:gd name="T7" fmla="*/ 0 h 387"/>
            </a:gdLst>
            <a:ahLst/>
            <a:cxnLst>
              <a:cxn ang="0">
                <a:pos x="T0" y="T1"/>
              </a:cxn>
              <a:cxn ang="0">
                <a:pos x="T2" y="T3"/>
              </a:cxn>
              <a:cxn ang="0">
                <a:pos x="T4" y="T5"/>
              </a:cxn>
              <a:cxn ang="0">
                <a:pos x="T6" y="T7"/>
              </a:cxn>
            </a:cxnLst>
            <a:rect l="0" t="0" r="r" b="b"/>
            <a:pathLst>
              <a:path w="527" h="387">
                <a:moveTo>
                  <a:pt x="0" y="100"/>
                </a:moveTo>
                <a:lnTo>
                  <a:pt x="14" y="387"/>
                </a:lnTo>
                <a:lnTo>
                  <a:pt x="390" y="387"/>
                </a:lnTo>
                <a:lnTo>
                  <a:pt x="5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55" name="Line 71"/>
          <p:cNvSpPr>
            <a:spLocks noChangeShapeType="1"/>
          </p:cNvSpPr>
          <p:nvPr/>
        </p:nvSpPr>
        <p:spPr bwMode="auto">
          <a:xfrm flipV="1">
            <a:off x="5915025" y="3963988"/>
            <a:ext cx="376238"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56" name="Rectangle 72"/>
          <p:cNvSpPr>
            <a:spLocks noChangeArrowheads="1"/>
          </p:cNvSpPr>
          <p:nvPr/>
        </p:nvSpPr>
        <p:spPr bwMode="auto">
          <a:xfrm>
            <a:off x="3876675" y="4621213"/>
            <a:ext cx="454025" cy="422275"/>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4457" name="Group 73"/>
          <p:cNvGrpSpPr>
            <a:grpSpLocks/>
          </p:cNvGrpSpPr>
          <p:nvPr/>
        </p:nvGrpSpPr>
        <p:grpSpPr bwMode="auto">
          <a:xfrm>
            <a:off x="5607050" y="4527550"/>
            <a:ext cx="425450" cy="566738"/>
            <a:chOff x="2021" y="1311"/>
            <a:chExt cx="298" cy="452"/>
          </a:xfrm>
        </p:grpSpPr>
        <p:sp>
          <p:nvSpPr>
            <p:cNvPr id="2064458" name="Freeform 74"/>
            <p:cNvSpPr>
              <a:spLocks/>
            </p:cNvSpPr>
            <p:nvPr/>
          </p:nvSpPr>
          <p:spPr bwMode="auto">
            <a:xfrm>
              <a:off x="2021" y="1363"/>
              <a:ext cx="253" cy="400"/>
            </a:xfrm>
            <a:custGeom>
              <a:avLst/>
              <a:gdLst>
                <a:gd name="T0" fmla="*/ 0 w 484"/>
                <a:gd name="T1" fmla="*/ 774 h 774"/>
                <a:gd name="T2" fmla="*/ 0 w 484"/>
                <a:gd name="T3" fmla="*/ 579 h 774"/>
                <a:gd name="T4" fmla="*/ 242 w 484"/>
                <a:gd name="T5" fmla="*/ 532 h 774"/>
                <a:gd name="T6" fmla="*/ 242 w 484"/>
                <a:gd name="T7" fmla="*/ 243 h 774"/>
                <a:gd name="T8" fmla="*/ 0 w 484"/>
                <a:gd name="T9" fmla="*/ 195 h 774"/>
                <a:gd name="T10" fmla="*/ 0 w 484"/>
                <a:gd name="T11" fmla="*/ 0 h 774"/>
                <a:gd name="T12" fmla="*/ 484 w 484"/>
                <a:gd name="T13" fmla="*/ 101 h 774"/>
                <a:gd name="T14" fmla="*/ 484 w 484"/>
                <a:gd name="T15" fmla="*/ 674 h 774"/>
                <a:gd name="T16" fmla="*/ 0 w 484"/>
                <a:gd name="T1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774">
                  <a:moveTo>
                    <a:pt x="0" y="774"/>
                  </a:moveTo>
                  <a:lnTo>
                    <a:pt x="0" y="579"/>
                  </a:lnTo>
                  <a:lnTo>
                    <a:pt x="242" y="532"/>
                  </a:lnTo>
                  <a:lnTo>
                    <a:pt x="242" y="243"/>
                  </a:lnTo>
                  <a:lnTo>
                    <a:pt x="0" y="195"/>
                  </a:lnTo>
                  <a:lnTo>
                    <a:pt x="0" y="0"/>
                  </a:lnTo>
                  <a:lnTo>
                    <a:pt x="484" y="101"/>
                  </a:lnTo>
                  <a:lnTo>
                    <a:pt x="484" y="674"/>
                  </a:lnTo>
                  <a:lnTo>
                    <a:pt x="0" y="774"/>
                  </a:lnTo>
                  <a:close/>
                </a:path>
              </a:pathLst>
            </a:custGeom>
            <a:solidFill>
              <a:srgbClr val="FFFFFF"/>
            </a:solidFill>
            <a:ln w="9525">
              <a:solidFill>
                <a:srgbClr val="000000"/>
              </a:solidFill>
              <a:prstDash val="solid"/>
              <a:round/>
              <a:headEnd/>
              <a:tailEnd/>
            </a:ln>
          </p:spPr>
          <p:txBody>
            <a:bodyPr/>
            <a:lstStyle/>
            <a:p>
              <a:endParaRPr lang="en-US"/>
            </a:p>
          </p:txBody>
        </p:sp>
        <p:sp>
          <p:nvSpPr>
            <p:cNvPr id="2064459" name="Text Box 75"/>
            <p:cNvSpPr txBox="1">
              <a:spLocks noChangeArrowheads="1"/>
            </p:cNvSpPr>
            <p:nvPr/>
          </p:nvSpPr>
          <p:spPr bwMode="auto">
            <a:xfrm rot="-5400000">
              <a:off x="1993" y="1423"/>
              <a:ext cx="43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ALU</a:t>
              </a:r>
              <a:endParaRPr lang="en-US" altLang="zh-TW" b="0">
                <a:effectLst/>
                <a:ea typeface="PMingLiU" pitchFamily="18" charset="-120"/>
              </a:endParaRPr>
            </a:p>
          </p:txBody>
        </p:sp>
      </p:grpSp>
      <p:grpSp>
        <p:nvGrpSpPr>
          <p:cNvPr id="2064460" name="Group 76"/>
          <p:cNvGrpSpPr>
            <a:grpSpLocks/>
          </p:cNvGrpSpPr>
          <p:nvPr/>
        </p:nvGrpSpPr>
        <p:grpSpPr bwMode="auto">
          <a:xfrm>
            <a:off x="4719638" y="4632325"/>
            <a:ext cx="565150" cy="422275"/>
            <a:chOff x="1091" y="1668"/>
            <a:chExt cx="396" cy="337"/>
          </a:xfrm>
        </p:grpSpPr>
        <p:grpSp>
          <p:nvGrpSpPr>
            <p:cNvPr id="2064461" name="Group 77"/>
            <p:cNvGrpSpPr>
              <a:grpSpLocks/>
            </p:cNvGrpSpPr>
            <p:nvPr/>
          </p:nvGrpSpPr>
          <p:grpSpPr bwMode="auto">
            <a:xfrm>
              <a:off x="1091" y="1668"/>
              <a:ext cx="396" cy="318"/>
              <a:chOff x="1936" y="2560"/>
              <a:chExt cx="469" cy="400"/>
            </a:xfrm>
          </p:grpSpPr>
          <p:sp>
            <p:nvSpPr>
              <p:cNvPr id="2064462" name="Freeform 78"/>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63" name="Freeform 79"/>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4464" name="Text Box 80"/>
            <p:cNvSpPr txBox="1">
              <a:spLocks noChangeArrowheads="1"/>
            </p:cNvSpPr>
            <p:nvPr/>
          </p:nvSpPr>
          <p:spPr bwMode="auto">
            <a:xfrm>
              <a:off x="1152" y="1762"/>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4465" name="Rectangle 81"/>
          <p:cNvSpPr>
            <a:spLocks noChangeArrowheads="1"/>
          </p:cNvSpPr>
          <p:nvPr/>
        </p:nvSpPr>
        <p:spPr bwMode="auto">
          <a:xfrm>
            <a:off x="6308725" y="4643438"/>
            <a:ext cx="454025" cy="422275"/>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4466" name="Group 82"/>
          <p:cNvGrpSpPr>
            <a:grpSpLocks/>
          </p:cNvGrpSpPr>
          <p:nvPr/>
        </p:nvGrpSpPr>
        <p:grpSpPr bwMode="auto">
          <a:xfrm>
            <a:off x="7115175" y="4654550"/>
            <a:ext cx="565150" cy="398463"/>
            <a:chOff x="3069" y="1364"/>
            <a:chExt cx="396" cy="318"/>
          </a:xfrm>
        </p:grpSpPr>
        <p:grpSp>
          <p:nvGrpSpPr>
            <p:cNvPr id="2064467" name="Group 83"/>
            <p:cNvGrpSpPr>
              <a:grpSpLocks/>
            </p:cNvGrpSpPr>
            <p:nvPr/>
          </p:nvGrpSpPr>
          <p:grpSpPr bwMode="auto">
            <a:xfrm flipH="1">
              <a:off x="3069" y="1364"/>
              <a:ext cx="396" cy="318"/>
              <a:chOff x="1936" y="2560"/>
              <a:chExt cx="469" cy="400"/>
            </a:xfrm>
          </p:grpSpPr>
          <p:sp>
            <p:nvSpPr>
              <p:cNvPr id="2064468" name="Freeform 84"/>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69" name="Freeform 85"/>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4470" name="Text Box 86"/>
            <p:cNvSpPr txBox="1">
              <a:spLocks noChangeArrowheads="1"/>
            </p:cNvSpPr>
            <p:nvPr/>
          </p:nvSpPr>
          <p:spPr bwMode="auto">
            <a:xfrm>
              <a:off x="3134" y="1417"/>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4471" name="Line 87"/>
          <p:cNvSpPr>
            <a:spLocks noChangeShapeType="1"/>
          </p:cNvSpPr>
          <p:nvPr/>
        </p:nvSpPr>
        <p:spPr bwMode="auto">
          <a:xfrm>
            <a:off x="4344988" y="4900613"/>
            <a:ext cx="374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72" name="Freeform 88"/>
          <p:cNvSpPr>
            <a:spLocks/>
          </p:cNvSpPr>
          <p:nvPr/>
        </p:nvSpPr>
        <p:spPr bwMode="auto">
          <a:xfrm>
            <a:off x="4538663" y="4684713"/>
            <a:ext cx="180975" cy="215900"/>
          </a:xfrm>
          <a:custGeom>
            <a:avLst/>
            <a:gdLst>
              <a:gd name="T0" fmla="*/ 0 w 127"/>
              <a:gd name="T1" fmla="*/ 172 h 172"/>
              <a:gd name="T2" fmla="*/ 0 w 127"/>
              <a:gd name="T3" fmla="*/ 0 h 172"/>
              <a:gd name="T4" fmla="*/ 127 w 127"/>
              <a:gd name="T5" fmla="*/ 0 h 172"/>
            </a:gdLst>
            <a:ahLst/>
            <a:cxnLst>
              <a:cxn ang="0">
                <a:pos x="T0" y="T1"/>
              </a:cxn>
              <a:cxn ang="0">
                <a:pos x="T2" y="T3"/>
              </a:cxn>
              <a:cxn ang="0">
                <a:pos x="T4" y="T5"/>
              </a:cxn>
            </a:cxnLst>
            <a:rect l="0" t="0" r="r" b="b"/>
            <a:pathLst>
              <a:path w="127" h="172">
                <a:moveTo>
                  <a:pt x="0" y="172"/>
                </a:moveTo>
                <a:lnTo>
                  <a:pt x="0" y="0"/>
                </a:lnTo>
                <a:lnTo>
                  <a:pt x="1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73" name="Line 89"/>
          <p:cNvSpPr>
            <a:spLocks noChangeShapeType="1"/>
          </p:cNvSpPr>
          <p:nvPr/>
        </p:nvSpPr>
        <p:spPr bwMode="auto">
          <a:xfrm>
            <a:off x="5286375" y="4668838"/>
            <a:ext cx="322263"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74" name="Line 90"/>
          <p:cNvSpPr>
            <a:spLocks noChangeShapeType="1"/>
          </p:cNvSpPr>
          <p:nvPr/>
        </p:nvSpPr>
        <p:spPr bwMode="auto">
          <a:xfrm>
            <a:off x="5295900" y="4995863"/>
            <a:ext cx="322263"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75" name="Freeform 91"/>
          <p:cNvSpPr>
            <a:spLocks/>
          </p:cNvSpPr>
          <p:nvPr/>
        </p:nvSpPr>
        <p:spPr bwMode="auto">
          <a:xfrm>
            <a:off x="5472113" y="4878388"/>
            <a:ext cx="625475" cy="295275"/>
          </a:xfrm>
          <a:custGeom>
            <a:avLst/>
            <a:gdLst>
              <a:gd name="T0" fmla="*/ 0 w 509"/>
              <a:gd name="T1" fmla="*/ 91 h 236"/>
              <a:gd name="T2" fmla="*/ 9 w 509"/>
              <a:gd name="T3" fmla="*/ 236 h 236"/>
              <a:gd name="T4" fmla="*/ 390 w 509"/>
              <a:gd name="T5" fmla="*/ 236 h 236"/>
              <a:gd name="T6" fmla="*/ 509 w 509"/>
              <a:gd name="T7" fmla="*/ 0 h 236"/>
            </a:gdLst>
            <a:ahLst/>
            <a:cxnLst>
              <a:cxn ang="0">
                <a:pos x="T0" y="T1"/>
              </a:cxn>
              <a:cxn ang="0">
                <a:pos x="T2" y="T3"/>
              </a:cxn>
              <a:cxn ang="0">
                <a:pos x="T4" y="T5"/>
              </a:cxn>
              <a:cxn ang="0">
                <a:pos x="T6" y="T7"/>
              </a:cxn>
            </a:cxnLst>
            <a:rect l="0" t="0" r="r" b="b"/>
            <a:pathLst>
              <a:path w="509" h="236">
                <a:moveTo>
                  <a:pt x="0" y="91"/>
                </a:moveTo>
                <a:lnTo>
                  <a:pt x="9" y="236"/>
                </a:lnTo>
                <a:lnTo>
                  <a:pt x="390" y="236"/>
                </a:lnTo>
                <a:lnTo>
                  <a:pt x="509"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76" name="Line 92"/>
          <p:cNvSpPr>
            <a:spLocks noChangeShapeType="1"/>
          </p:cNvSpPr>
          <p:nvPr/>
        </p:nvSpPr>
        <p:spPr bwMode="auto">
          <a:xfrm>
            <a:off x="5978525" y="4889500"/>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77" name="Freeform 93"/>
          <p:cNvSpPr>
            <a:spLocks/>
          </p:cNvSpPr>
          <p:nvPr/>
        </p:nvSpPr>
        <p:spPr bwMode="auto">
          <a:xfrm>
            <a:off x="6238875" y="4797425"/>
            <a:ext cx="777875" cy="369888"/>
          </a:xfrm>
          <a:custGeom>
            <a:avLst/>
            <a:gdLst>
              <a:gd name="T0" fmla="*/ 0 w 527"/>
              <a:gd name="T1" fmla="*/ 100 h 387"/>
              <a:gd name="T2" fmla="*/ 14 w 527"/>
              <a:gd name="T3" fmla="*/ 387 h 387"/>
              <a:gd name="T4" fmla="*/ 390 w 527"/>
              <a:gd name="T5" fmla="*/ 387 h 387"/>
              <a:gd name="T6" fmla="*/ 527 w 527"/>
              <a:gd name="T7" fmla="*/ 0 h 387"/>
            </a:gdLst>
            <a:ahLst/>
            <a:cxnLst>
              <a:cxn ang="0">
                <a:pos x="T0" y="T1"/>
              </a:cxn>
              <a:cxn ang="0">
                <a:pos x="T2" y="T3"/>
              </a:cxn>
              <a:cxn ang="0">
                <a:pos x="T4" y="T5"/>
              </a:cxn>
              <a:cxn ang="0">
                <a:pos x="T6" y="T7"/>
              </a:cxn>
            </a:cxnLst>
            <a:rect l="0" t="0" r="r" b="b"/>
            <a:pathLst>
              <a:path w="527" h="387">
                <a:moveTo>
                  <a:pt x="0" y="100"/>
                </a:moveTo>
                <a:lnTo>
                  <a:pt x="14" y="387"/>
                </a:lnTo>
                <a:lnTo>
                  <a:pt x="390" y="387"/>
                </a:lnTo>
                <a:lnTo>
                  <a:pt x="5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78" name="Line 94"/>
          <p:cNvSpPr>
            <a:spLocks noChangeShapeType="1"/>
          </p:cNvSpPr>
          <p:nvPr/>
        </p:nvSpPr>
        <p:spPr bwMode="auto">
          <a:xfrm flipV="1">
            <a:off x="6740525" y="4803775"/>
            <a:ext cx="3762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79" name="Rectangle 95"/>
          <p:cNvSpPr>
            <a:spLocks noChangeArrowheads="1"/>
          </p:cNvSpPr>
          <p:nvPr/>
        </p:nvSpPr>
        <p:spPr bwMode="auto">
          <a:xfrm>
            <a:off x="4649788" y="5435600"/>
            <a:ext cx="454025" cy="423863"/>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4480" name="Group 96"/>
          <p:cNvGrpSpPr>
            <a:grpSpLocks/>
          </p:cNvGrpSpPr>
          <p:nvPr/>
        </p:nvGrpSpPr>
        <p:grpSpPr bwMode="auto">
          <a:xfrm>
            <a:off x="6380163" y="5348288"/>
            <a:ext cx="427037" cy="560387"/>
            <a:chOff x="2021" y="1316"/>
            <a:chExt cx="300" cy="447"/>
          </a:xfrm>
        </p:grpSpPr>
        <p:sp>
          <p:nvSpPr>
            <p:cNvPr id="2064481" name="Freeform 97"/>
            <p:cNvSpPr>
              <a:spLocks/>
            </p:cNvSpPr>
            <p:nvPr/>
          </p:nvSpPr>
          <p:spPr bwMode="auto">
            <a:xfrm>
              <a:off x="2021" y="1363"/>
              <a:ext cx="253" cy="400"/>
            </a:xfrm>
            <a:custGeom>
              <a:avLst/>
              <a:gdLst>
                <a:gd name="T0" fmla="*/ 0 w 484"/>
                <a:gd name="T1" fmla="*/ 774 h 774"/>
                <a:gd name="T2" fmla="*/ 0 w 484"/>
                <a:gd name="T3" fmla="*/ 579 h 774"/>
                <a:gd name="T4" fmla="*/ 242 w 484"/>
                <a:gd name="T5" fmla="*/ 532 h 774"/>
                <a:gd name="T6" fmla="*/ 242 w 484"/>
                <a:gd name="T7" fmla="*/ 243 h 774"/>
                <a:gd name="T8" fmla="*/ 0 w 484"/>
                <a:gd name="T9" fmla="*/ 195 h 774"/>
                <a:gd name="T10" fmla="*/ 0 w 484"/>
                <a:gd name="T11" fmla="*/ 0 h 774"/>
                <a:gd name="T12" fmla="*/ 484 w 484"/>
                <a:gd name="T13" fmla="*/ 101 h 774"/>
                <a:gd name="T14" fmla="*/ 484 w 484"/>
                <a:gd name="T15" fmla="*/ 674 h 774"/>
                <a:gd name="T16" fmla="*/ 0 w 484"/>
                <a:gd name="T1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774">
                  <a:moveTo>
                    <a:pt x="0" y="774"/>
                  </a:moveTo>
                  <a:lnTo>
                    <a:pt x="0" y="579"/>
                  </a:lnTo>
                  <a:lnTo>
                    <a:pt x="242" y="532"/>
                  </a:lnTo>
                  <a:lnTo>
                    <a:pt x="242" y="243"/>
                  </a:lnTo>
                  <a:lnTo>
                    <a:pt x="0" y="195"/>
                  </a:lnTo>
                  <a:lnTo>
                    <a:pt x="0" y="0"/>
                  </a:lnTo>
                  <a:lnTo>
                    <a:pt x="484" y="101"/>
                  </a:lnTo>
                  <a:lnTo>
                    <a:pt x="484" y="674"/>
                  </a:lnTo>
                  <a:lnTo>
                    <a:pt x="0" y="774"/>
                  </a:lnTo>
                  <a:close/>
                </a:path>
              </a:pathLst>
            </a:custGeom>
            <a:solidFill>
              <a:srgbClr val="FFFFFF"/>
            </a:solidFill>
            <a:ln w="9525">
              <a:solidFill>
                <a:srgbClr val="000000"/>
              </a:solidFill>
              <a:prstDash val="solid"/>
              <a:round/>
              <a:headEnd/>
              <a:tailEnd/>
            </a:ln>
          </p:spPr>
          <p:txBody>
            <a:bodyPr/>
            <a:lstStyle/>
            <a:p>
              <a:endParaRPr lang="en-US"/>
            </a:p>
          </p:txBody>
        </p:sp>
        <p:sp>
          <p:nvSpPr>
            <p:cNvPr id="2064482" name="Text Box 98"/>
            <p:cNvSpPr txBox="1">
              <a:spLocks noChangeArrowheads="1"/>
            </p:cNvSpPr>
            <p:nvPr/>
          </p:nvSpPr>
          <p:spPr bwMode="auto">
            <a:xfrm rot="-5400000">
              <a:off x="1995" y="1428"/>
              <a:ext cx="43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ALU</a:t>
              </a:r>
              <a:endParaRPr lang="en-US" altLang="zh-TW" b="0">
                <a:effectLst/>
                <a:ea typeface="PMingLiU" pitchFamily="18" charset="-120"/>
              </a:endParaRPr>
            </a:p>
          </p:txBody>
        </p:sp>
      </p:grpSp>
      <p:grpSp>
        <p:nvGrpSpPr>
          <p:cNvPr id="2064483" name="Group 99"/>
          <p:cNvGrpSpPr>
            <a:grpSpLocks/>
          </p:cNvGrpSpPr>
          <p:nvPr/>
        </p:nvGrpSpPr>
        <p:grpSpPr bwMode="auto">
          <a:xfrm>
            <a:off x="5492750" y="5446713"/>
            <a:ext cx="565150" cy="422275"/>
            <a:chOff x="1091" y="1668"/>
            <a:chExt cx="396" cy="336"/>
          </a:xfrm>
        </p:grpSpPr>
        <p:grpSp>
          <p:nvGrpSpPr>
            <p:cNvPr id="2064484" name="Group 100"/>
            <p:cNvGrpSpPr>
              <a:grpSpLocks/>
            </p:cNvGrpSpPr>
            <p:nvPr/>
          </p:nvGrpSpPr>
          <p:grpSpPr bwMode="auto">
            <a:xfrm>
              <a:off x="1091" y="1668"/>
              <a:ext cx="396" cy="318"/>
              <a:chOff x="1936" y="2560"/>
              <a:chExt cx="469" cy="400"/>
            </a:xfrm>
          </p:grpSpPr>
          <p:sp>
            <p:nvSpPr>
              <p:cNvPr id="2064485" name="Freeform 101"/>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86" name="Freeform 102"/>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4487" name="Text Box 103"/>
            <p:cNvSpPr txBox="1">
              <a:spLocks noChangeArrowheads="1"/>
            </p:cNvSpPr>
            <p:nvPr/>
          </p:nvSpPr>
          <p:spPr bwMode="auto">
            <a:xfrm>
              <a:off x="1152" y="1761"/>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4488" name="Rectangle 104"/>
          <p:cNvSpPr>
            <a:spLocks noChangeArrowheads="1"/>
          </p:cNvSpPr>
          <p:nvPr/>
        </p:nvSpPr>
        <p:spPr bwMode="auto">
          <a:xfrm>
            <a:off x="7081838" y="5459413"/>
            <a:ext cx="454025" cy="422275"/>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4489" name="Group 105"/>
          <p:cNvGrpSpPr>
            <a:grpSpLocks/>
          </p:cNvGrpSpPr>
          <p:nvPr/>
        </p:nvGrpSpPr>
        <p:grpSpPr bwMode="auto">
          <a:xfrm>
            <a:off x="7888288" y="5470525"/>
            <a:ext cx="565150" cy="398463"/>
            <a:chOff x="3069" y="1364"/>
            <a:chExt cx="396" cy="318"/>
          </a:xfrm>
        </p:grpSpPr>
        <p:grpSp>
          <p:nvGrpSpPr>
            <p:cNvPr id="2064490" name="Group 106"/>
            <p:cNvGrpSpPr>
              <a:grpSpLocks/>
            </p:cNvGrpSpPr>
            <p:nvPr/>
          </p:nvGrpSpPr>
          <p:grpSpPr bwMode="auto">
            <a:xfrm flipH="1">
              <a:off x="3069" y="1364"/>
              <a:ext cx="396" cy="318"/>
              <a:chOff x="1936" y="2560"/>
              <a:chExt cx="469" cy="400"/>
            </a:xfrm>
          </p:grpSpPr>
          <p:sp>
            <p:nvSpPr>
              <p:cNvPr id="2064491" name="Freeform 107"/>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92" name="Freeform 108"/>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4493" name="Text Box 109"/>
            <p:cNvSpPr txBox="1">
              <a:spLocks noChangeArrowheads="1"/>
            </p:cNvSpPr>
            <p:nvPr/>
          </p:nvSpPr>
          <p:spPr bwMode="auto">
            <a:xfrm>
              <a:off x="3134" y="1417"/>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4494" name="Line 110"/>
          <p:cNvSpPr>
            <a:spLocks noChangeShapeType="1"/>
          </p:cNvSpPr>
          <p:nvPr/>
        </p:nvSpPr>
        <p:spPr bwMode="auto">
          <a:xfrm>
            <a:off x="5118100" y="5716588"/>
            <a:ext cx="374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95" name="Freeform 111"/>
          <p:cNvSpPr>
            <a:spLocks/>
          </p:cNvSpPr>
          <p:nvPr/>
        </p:nvSpPr>
        <p:spPr bwMode="auto">
          <a:xfrm>
            <a:off x="5311775" y="5500688"/>
            <a:ext cx="180975" cy="215900"/>
          </a:xfrm>
          <a:custGeom>
            <a:avLst/>
            <a:gdLst>
              <a:gd name="T0" fmla="*/ 0 w 127"/>
              <a:gd name="T1" fmla="*/ 172 h 172"/>
              <a:gd name="T2" fmla="*/ 0 w 127"/>
              <a:gd name="T3" fmla="*/ 0 h 172"/>
              <a:gd name="T4" fmla="*/ 127 w 127"/>
              <a:gd name="T5" fmla="*/ 0 h 172"/>
            </a:gdLst>
            <a:ahLst/>
            <a:cxnLst>
              <a:cxn ang="0">
                <a:pos x="T0" y="T1"/>
              </a:cxn>
              <a:cxn ang="0">
                <a:pos x="T2" y="T3"/>
              </a:cxn>
              <a:cxn ang="0">
                <a:pos x="T4" y="T5"/>
              </a:cxn>
            </a:cxnLst>
            <a:rect l="0" t="0" r="r" b="b"/>
            <a:pathLst>
              <a:path w="127" h="172">
                <a:moveTo>
                  <a:pt x="0" y="172"/>
                </a:moveTo>
                <a:lnTo>
                  <a:pt x="0" y="0"/>
                </a:lnTo>
                <a:lnTo>
                  <a:pt x="1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96" name="Line 112"/>
          <p:cNvSpPr>
            <a:spLocks noChangeShapeType="1"/>
          </p:cNvSpPr>
          <p:nvPr/>
        </p:nvSpPr>
        <p:spPr bwMode="auto">
          <a:xfrm>
            <a:off x="6059488" y="5483225"/>
            <a:ext cx="322262"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97" name="Line 113"/>
          <p:cNvSpPr>
            <a:spLocks noChangeShapeType="1"/>
          </p:cNvSpPr>
          <p:nvPr/>
        </p:nvSpPr>
        <p:spPr bwMode="auto">
          <a:xfrm>
            <a:off x="6069013" y="5811838"/>
            <a:ext cx="322262"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98" name="Freeform 114"/>
          <p:cNvSpPr>
            <a:spLocks/>
          </p:cNvSpPr>
          <p:nvPr/>
        </p:nvSpPr>
        <p:spPr bwMode="auto">
          <a:xfrm>
            <a:off x="6245225" y="5692775"/>
            <a:ext cx="625475" cy="296863"/>
          </a:xfrm>
          <a:custGeom>
            <a:avLst/>
            <a:gdLst>
              <a:gd name="T0" fmla="*/ 0 w 509"/>
              <a:gd name="T1" fmla="*/ 91 h 236"/>
              <a:gd name="T2" fmla="*/ 9 w 509"/>
              <a:gd name="T3" fmla="*/ 236 h 236"/>
              <a:gd name="T4" fmla="*/ 390 w 509"/>
              <a:gd name="T5" fmla="*/ 236 h 236"/>
              <a:gd name="T6" fmla="*/ 509 w 509"/>
              <a:gd name="T7" fmla="*/ 0 h 236"/>
            </a:gdLst>
            <a:ahLst/>
            <a:cxnLst>
              <a:cxn ang="0">
                <a:pos x="T0" y="T1"/>
              </a:cxn>
              <a:cxn ang="0">
                <a:pos x="T2" y="T3"/>
              </a:cxn>
              <a:cxn ang="0">
                <a:pos x="T4" y="T5"/>
              </a:cxn>
              <a:cxn ang="0">
                <a:pos x="T6" y="T7"/>
              </a:cxn>
            </a:cxnLst>
            <a:rect l="0" t="0" r="r" b="b"/>
            <a:pathLst>
              <a:path w="509" h="236">
                <a:moveTo>
                  <a:pt x="0" y="91"/>
                </a:moveTo>
                <a:lnTo>
                  <a:pt x="9" y="236"/>
                </a:lnTo>
                <a:lnTo>
                  <a:pt x="390" y="236"/>
                </a:lnTo>
                <a:lnTo>
                  <a:pt x="509"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499" name="Line 115"/>
          <p:cNvSpPr>
            <a:spLocks noChangeShapeType="1"/>
          </p:cNvSpPr>
          <p:nvPr/>
        </p:nvSpPr>
        <p:spPr bwMode="auto">
          <a:xfrm>
            <a:off x="6751638" y="5705475"/>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500" name="Freeform 116"/>
          <p:cNvSpPr>
            <a:spLocks/>
          </p:cNvSpPr>
          <p:nvPr/>
        </p:nvSpPr>
        <p:spPr bwMode="auto">
          <a:xfrm>
            <a:off x="7011988" y="5613400"/>
            <a:ext cx="777875" cy="369888"/>
          </a:xfrm>
          <a:custGeom>
            <a:avLst/>
            <a:gdLst>
              <a:gd name="T0" fmla="*/ 0 w 527"/>
              <a:gd name="T1" fmla="*/ 100 h 387"/>
              <a:gd name="T2" fmla="*/ 14 w 527"/>
              <a:gd name="T3" fmla="*/ 387 h 387"/>
              <a:gd name="T4" fmla="*/ 390 w 527"/>
              <a:gd name="T5" fmla="*/ 387 h 387"/>
              <a:gd name="T6" fmla="*/ 527 w 527"/>
              <a:gd name="T7" fmla="*/ 0 h 387"/>
            </a:gdLst>
            <a:ahLst/>
            <a:cxnLst>
              <a:cxn ang="0">
                <a:pos x="T0" y="T1"/>
              </a:cxn>
              <a:cxn ang="0">
                <a:pos x="T2" y="T3"/>
              </a:cxn>
              <a:cxn ang="0">
                <a:pos x="T4" y="T5"/>
              </a:cxn>
              <a:cxn ang="0">
                <a:pos x="T6" y="T7"/>
              </a:cxn>
            </a:cxnLst>
            <a:rect l="0" t="0" r="r" b="b"/>
            <a:pathLst>
              <a:path w="527" h="387">
                <a:moveTo>
                  <a:pt x="0" y="100"/>
                </a:moveTo>
                <a:lnTo>
                  <a:pt x="14" y="387"/>
                </a:lnTo>
                <a:lnTo>
                  <a:pt x="390" y="387"/>
                </a:lnTo>
                <a:lnTo>
                  <a:pt x="5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501" name="Line 117"/>
          <p:cNvSpPr>
            <a:spLocks noChangeShapeType="1"/>
          </p:cNvSpPr>
          <p:nvPr/>
        </p:nvSpPr>
        <p:spPr bwMode="auto">
          <a:xfrm flipV="1">
            <a:off x="7513638" y="5618163"/>
            <a:ext cx="376237"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502" name="Line 118"/>
          <p:cNvSpPr>
            <a:spLocks noChangeShapeType="1"/>
          </p:cNvSpPr>
          <p:nvPr/>
        </p:nvSpPr>
        <p:spPr bwMode="auto">
          <a:xfrm>
            <a:off x="1978025" y="18605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503" name="Line 119"/>
          <p:cNvSpPr>
            <a:spLocks noChangeShapeType="1"/>
          </p:cNvSpPr>
          <p:nvPr/>
        </p:nvSpPr>
        <p:spPr bwMode="auto">
          <a:xfrm>
            <a:off x="2881313" y="18605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504" name="Line 120"/>
          <p:cNvSpPr>
            <a:spLocks noChangeShapeType="1"/>
          </p:cNvSpPr>
          <p:nvPr/>
        </p:nvSpPr>
        <p:spPr bwMode="auto">
          <a:xfrm>
            <a:off x="3684588" y="18605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505" name="Line 121"/>
          <p:cNvSpPr>
            <a:spLocks noChangeShapeType="1"/>
          </p:cNvSpPr>
          <p:nvPr/>
        </p:nvSpPr>
        <p:spPr bwMode="auto">
          <a:xfrm>
            <a:off x="4500563" y="18605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506" name="Line 122"/>
          <p:cNvSpPr>
            <a:spLocks noChangeShapeType="1"/>
          </p:cNvSpPr>
          <p:nvPr/>
        </p:nvSpPr>
        <p:spPr bwMode="auto">
          <a:xfrm>
            <a:off x="5351463" y="18605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507" name="Line 123"/>
          <p:cNvSpPr>
            <a:spLocks noChangeShapeType="1"/>
          </p:cNvSpPr>
          <p:nvPr/>
        </p:nvSpPr>
        <p:spPr bwMode="auto">
          <a:xfrm>
            <a:off x="6181725" y="18605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508" name="Line 124"/>
          <p:cNvSpPr>
            <a:spLocks noChangeShapeType="1"/>
          </p:cNvSpPr>
          <p:nvPr/>
        </p:nvSpPr>
        <p:spPr bwMode="auto">
          <a:xfrm>
            <a:off x="7011988" y="18605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509" name="Line 125"/>
          <p:cNvSpPr>
            <a:spLocks noChangeShapeType="1"/>
          </p:cNvSpPr>
          <p:nvPr/>
        </p:nvSpPr>
        <p:spPr bwMode="auto">
          <a:xfrm>
            <a:off x="7842250" y="18605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510" name="Line 126"/>
          <p:cNvSpPr>
            <a:spLocks noChangeShapeType="1"/>
          </p:cNvSpPr>
          <p:nvPr/>
        </p:nvSpPr>
        <p:spPr bwMode="auto">
          <a:xfrm rot="16200000" flipH="1">
            <a:off x="5555457" y="-951706"/>
            <a:ext cx="0" cy="5208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511" name="Text Box 127"/>
          <p:cNvSpPr txBox="1">
            <a:spLocks noChangeArrowheads="1"/>
          </p:cNvSpPr>
          <p:nvPr/>
        </p:nvSpPr>
        <p:spPr bwMode="auto">
          <a:xfrm>
            <a:off x="1293813" y="1416050"/>
            <a:ext cx="1565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Time (in Cycles)</a:t>
            </a:r>
          </a:p>
        </p:txBody>
      </p:sp>
      <p:sp>
        <p:nvSpPr>
          <p:cNvPr id="2064512" name="Text Box 128"/>
          <p:cNvSpPr txBox="1">
            <a:spLocks noChangeArrowheads="1"/>
          </p:cNvSpPr>
          <p:nvPr/>
        </p:nvSpPr>
        <p:spPr bwMode="auto">
          <a:xfrm>
            <a:off x="774700" y="2136775"/>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Load</a:t>
            </a:r>
          </a:p>
        </p:txBody>
      </p:sp>
      <p:sp>
        <p:nvSpPr>
          <p:cNvPr id="2064513" name="Text Box 129"/>
          <p:cNvSpPr txBox="1">
            <a:spLocks noChangeArrowheads="1"/>
          </p:cNvSpPr>
          <p:nvPr/>
        </p:nvSpPr>
        <p:spPr bwMode="auto">
          <a:xfrm>
            <a:off x="774700" y="2981325"/>
            <a:ext cx="1169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Instruction1</a:t>
            </a:r>
          </a:p>
        </p:txBody>
      </p:sp>
      <p:sp>
        <p:nvSpPr>
          <p:cNvPr id="2064514" name="Text Box 130"/>
          <p:cNvSpPr txBox="1">
            <a:spLocks noChangeArrowheads="1"/>
          </p:cNvSpPr>
          <p:nvPr/>
        </p:nvSpPr>
        <p:spPr bwMode="auto">
          <a:xfrm>
            <a:off x="774700" y="3768725"/>
            <a:ext cx="1169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Instruction2</a:t>
            </a:r>
          </a:p>
        </p:txBody>
      </p:sp>
      <p:sp>
        <p:nvSpPr>
          <p:cNvPr id="2064515" name="Text Box 131"/>
          <p:cNvSpPr txBox="1">
            <a:spLocks noChangeArrowheads="1"/>
          </p:cNvSpPr>
          <p:nvPr/>
        </p:nvSpPr>
        <p:spPr bwMode="auto">
          <a:xfrm>
            <a:off x="774700" y="4556125"/>
            <a:ext cx="1169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Instruction3</a:t>
            </a:r>
          </a:p>
        </p:txBody>
      </p:sp>
      <p:sp>
        <p:nvSpPr>
          <p:cNvPr id="2064516" name="Text Box 132"/>
          <p:cNvSpPr txBox="1">
            <a:spLocks noChangeArrowheads="1"/>
          </p:cNvSpPr>
          <p:nvPr/>
        </p:nvSpPr>
        <p:spPr bwMode="auto">
          <a:xfrm>
            <a:off x="774700" y="5343525"/>
            <a:ext cx="1169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Instruction4</a:t>
            </a:r>
          </a:p>
        </p:txBody>
      </p:sp>
      <p:sp>
        <p:nvSpPr>
          <p:cNvPr id="2064517" name="Line 133"/>
          <p:cNvSpPr>
            <a:spLocks noChangeShapeType="1"/>
          </p:cNvSpPr>
          <p:nvPr/>
        </p:nvSpPr>
        <p:spPr bwMode="auto">
          <a:xfrm>
            <a:off x="692150" y="2020888"/>
            <a:ext cx="0" cy="4127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518" name="Text Box 134"/>
          <p:cNvSpPr txBox="1">
            <a:spLocks noChangeArrowheads="1"/>
          </p:cNvSpPr>
          <p:nvPr/>
        </p:nvSpPr>
        <p:spPr bwMode="auto">
          <a:xfrm rot="-5400000">
            <a:off x="-323850" y="2627313"/>
            <a:ext cx="1593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Instruction Order</a:t>
            </a:r>
          </a:p>
        </p:txBody>
      </p:sp>
      <p:sp>
        <p:nvSpPr>
          <p:cNvPr id="2064519" name="Text Box 135"/>
          <p:cNvSpPr txBox="1">
            <a:spLocks noChangeArrowheads="1"/>
          </p:cNvSpPr>
          <p:nvPr/>
        </p:nvSpPr>
        <p:spPr bwMode="auto">
          <a:xfrm>
            <a:off x="5867400" y="2057400"/>
            <a:ext cx="2749550" cy="641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latinLnBrk="1" hangingPunct="1"/>
            <a:r>
              <a:rPr kumimoji="1" lang="en-US" altLang="ko-KR" sz="1800">
                <a:solidFill>
                  <a:srgbClr val="FFFF00"/>
                </a:solidFill>
                <a:effectLst>
                  <a:outerShdw blurRad="38100" dist="38100" dir="2700000" algn="tl">
                    <a:srgbClr val="000000"/>
                  </a:outerShdw>
                </a:effectLst>
                <a:latin typeface="Arial" charset="0"/>
                <a:ea typeface="Gulim" pitchFamily="34" charset="-127"/>
              </a:rPr>
              <a:t>No stall with 2-memory </a:t>
            </a:r>
          </a:p>
          <a:p>
            <a:pPr algn="l" eaLnBrk="1" latinLnBrk="1" hangingPunct="1"/>
            <a:r>
              <a:rPr kumimoji="1" lang="en-US" altLang="ko-KR" sz="1800">
                <a:solidFill>
                  <a:srgbClr val="FFFF00"/>
                </a:solidFill>
                <a:effectLst>
                  <a:outerShdw blurRad="38100" dist="38100" dir="2700000" algn="tl">
                    <a:srgbClr val="000000"/>
                  </a:outerShdw>
                </a:effectLst>
                <a:latin typeface="Arial" charset="0"/>
                <a:ea typeface="Gulim" pitchFamily="34" charset="-127"/>
              </a:rPr>
              <a:t>ports </a:t>
            </a:r>
          </a:p>
        </p:txBody>
      </p:sp>
    </p:spTree>
    <p:extLst>
      <p:ext uri="{BB962C8B-B14F-4D97-AF65-F5344CB8AC3E}">
        <p14:creationId xmlns:p14="http://schemas.microsoft.com/office/powerpoint/2010/main" val="182835287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64519"/>
                                        </p:tgtEl>
                                        <p:attrNameLst>
                                          <p:attrName>style.visibility</p:attrName>
                                        </p:attrNameLst>
                                      </p:cBhvr>
                                      <p:to>
                                        <p:strVal val="visible"/>
                                      </p:to>
                                    </p:set>
                                    <p:animEffect transition="in" filter="box(out)">
                                      <p:cBhvr>
                                        <p:cTn id="7" dur="500"/>
                                        <p:tgtEl>
                                          <p:spTgt spid="2064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451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E9A4E58-FA8F-45B0-8BCC-425DD181EA4C}" type="slidenum">
              <a:rPr lang="en-US"/>
              <a:pPr/>
              <a:t>11</a:t>
            </a:fld>
            <a:endParaRPr lang="en-US"/>
          </a:p>
        </p:txBody>
      </p:sp>
      <p:sp>
        <p:nvSpPr>
          <p:cNvPr id="2111490" name="Rectangle 2"/>
          <p:cNvSpPr>
            <a:spLocks noGrp="1" noChangeArrowheads="1"/>
          </p:cNvSpPr>
          <p:nvPr>
            <p:ph type="title"/>
          </p:nvPr>
        </p:nvSpPr>
        <p:spPr>
          <a:xfrm>
            <a:off x="533400" y="152400"/>
            <a:ext cx="8153400" cy="469900"/>
          </a:xfrm>
          <a:noFill/>
          <a:ln/>
        </p:spPr>
        <p:txBody>
          <a:bodyPr lIns="92075" tIns="46038" rIns="92075" bIns="46038">
            <a:noAutofit/>
          </a:bodyPr>
          <a:lstStyle/>
          <a:p>
            <a:r>
              <a:rPr lang="en-US" sz="3600" dirty="0">
                <a:solidFill>
                  <a:srgbClr val="7030A0"/>
                </a:solidFill>
                <a:latin typeface="Monotype Corsiva" pitchFamily="66" charset="0"/>
              </a:rPr>
              <a:t>Performance of Pipelines with Stalls</a:t>
            </a:r>
          </a:p>
        </p:txBody>
      </p:sp>
      <p:sp>
        <p:nvSpPr>
          <p:cNvPr id="2111491" name="Rectangle 3"/>
          <p:cNvSpPr>
            <a:spLocks noGrp="1" noChangeArrowheads="1"/>
          </p:cNvSpPr>
          <p:nvPr>
            <p:ph type="body" idx="1"/>
          </p:nvPr>
        </p:nvSpPr>
        <p:spPr>
          <a:xfrm>
            <a:off x="304800" y="1066800"/>
            <a:ext cx="8839200" cy="4648200"/>
          </a:xfrm>
          <a:noFill/>
          <a:ln/>
        </p:spPr>
        <p:txBody>
          <a:bodyPr lIns="92075" tIns="46038" rIns="92075" bIns="46038">
            <a:normAutofit lnSpcReduction="10000"/>
          </a:bodyPr>
          <a:lstStyle/>
          <a:p>
            <a:pPr>
              <a:lnSpc>
                <a:spcPct val="90000"/>
              </a:lnSpc>
            </a:pPr>
            <a:r>
              <a:rPr lang="en-US" sz="2400" dirty="0">
                <a:latin typeface="Comic Sans MS" pitchFamily="66" charset="0"/>
              </a:rPr>
              <a:t>Hazards in pipelines may make it necessary to stall the pipeline by one or more </a:t>
            </a:r>
            <a:r>
              <a:rPr lang="en-US" sz="2400" dirty="0" smtClean="0">
                <a:latin typeface="Comic Sans MS" pitchFamily="66" charset="0"/>
              </a:rPr>
              <a:t>cycles, </a:t>
            </a:r>
            <a:r>
              <a:rPr lang="en-US" sz="2400" dirty="0">
                <a:latin typeface="Comic Sans MS" pitchFamily="66" charset="0"/>
              </a:rPr>
              <a:t>thus degrading  performance from the ideal CPI of 1.</a:t>
            </a:r>
          </a:p>
          <a:p>
            <a:pPr>
              <a:lnSpc>
                <a:spcPct val="90000"/>
              </a:lnSpc>
              <a:buFontTx/>
              <a:buNone/>
            </a:pPr>
            <a:endParaRPr lang="en-US" sz="2400" dirty="0">
              <a:latin typeface="Comic Sans MS" pitchFamily="66" charset="0"/>
            </a:endParaRPr>
          </a:p>
          <a:p>
            <a:pPr>
              <a:lnSpc>
                <a:spcPct val="90000"/>
              </a:lnSpc>
              <a:buFontTx/>
              <a:buNone/>
            </a:pPr>
            <a:r>
              <a:rPr lang="en-US" sz="2400" dirty="0">
                <a:latin typeface="Comic Sans MS" pitchFamily="66" charset="0"/>
              </a:rPr>
              <a:t>   </a:t>
            </a:r>
            <a:r>
              <a:rPr lang="en-US" sz="1800" dirty="0">
                <a:solidFill>
                  <a:schemeClr val="bg2">
                    <a:lumMod val="25000"/>
                  </a:schemeClr>
                </a:solidFill>
                <a:latin typeface="Khmer UI" pitchFamily="34" charset="0"/>
                <a:cs typeface="Khmer UI" pitchFamily="34" charset="0"/>
              </a:rPr>
              <a:t>CPI pipelined  =  Ideal CPI  +  Pipeline stall clock cycles per instruction</a:t>
            </a:r>
          </a:p>
          <a:p>
            <a:pPr>
              <a:lnSpc>
                <a:spcPct val="90000"/>
              </a:lnSpc>
              <a:buFontTx/>
              <a:buNone/>
            </a:pPr>
            <a:endParaRPr lang="en-US" sz="1400" dirty="0">
              <a:solidFill>
                <a:schemeClr val="accent3">
                  <a:lumMod val="75000"/>
                </a:schemeClr>
              </a:solidFill>
              <a:latin typeface="Comic Sans MS" pitchFamily="66" charset="0"/>
            </a:endParaRPr>
          </a:p>
          <a:p>
            <a:pPr>
              <a:lnSpc>
                <a:spcPct val="90000"/>
              </a:lnSpc>
            </a:pPr>
            <a:r>
              <a:rPr lang="en-US" sz="2400" dirty="0">
                <a:latin typeface="Comic Sans MS" pitchFamily="66" charset="0"/>
              </a:rPr>
              <a:t>If pipelining overhead is ignored and we assume that the stages are perfectly balanced  then:</a:t>
            </a:r>
          </a:p>
          <a:p>
            <a:pPr>
              <a:lnSpc>
                <a:spcPct val="90000"/>
              </a:lnSpc>
              <a:buFontTx/>
              <a:buNone/>
            </a:pPr>
            <a:endParaRPr lang="en-US" sz="1400" dirty="0">
              <a:latin typeface="Comic Sans MS" pitchFamily="66" charset="0"/>
            </a:endParaRPr>
          </a:p>
          <a:p>
            <a:pPr>
              <a:lnSpc>
                <a:spcPct val="90000"/>
              </a:lnSpc>
              <a:buFontTx/>
              <a:buNone/>
            </a:pPr>
            <a:r>
              <a:rPr lang="en-US" sz="2400" dirty="0">
                <a:latin typeface="Comic Sans MS" pitchFamily="66" charset="0"/>
              </a:rPr>
              <a:t>   </a:t>
            </a:r>
            <a:r>
              <a:rPr lang="en-US" sz="2000" dirty="0">
                <a:solidFill>
                  <a:schemeClr val="bg2">
                    <a:lumMod val="25000"/>
                  </a:schemeClr>
                </a:solidFill>
                <a:latin typeface="Khmer UI" pitchFamily="34" charset="0"/>
                <a:cs typeface="Khmer UI" pitchFamily="34" charset="0"/>
              </a:rPr>
              <a:t>Speedup  =  CPI </a:t>
            </a:r>
            <a:r>
              <a:rPr lang="en-US" sz="2000" dirty="0" err="1">
                <a:solidFill>
                  <a:schemeClr val="bg2">
                    <a:lumMod val="25000"/>
                  </a:schemeClr>
                </a:solidFill>
                <a:latin typeface="Khmer UI" pitchFamily="34" charset="0"/>
                <a:cs typeface="Khmer UI" pitchFamily="34" charset="0"/>
              </a:rPr>
              <a:t>unpipelined</a:t>
            </a:r>
            <a:r>
              <a:rPr lang="en-US" sz="2000" dirty="0">
                <a:solidFill>
                  <a:schemeClr val="bg2">
                    <a:lumMod val="25000"/>
                  </a:schemeClr>
                </a:solidFill>
                <a:latin typeface="Khmer UI" pitchFamily="34" charset="0"/>
                <a:cs typeface="Khmer UI" pitchFamily="34" charset="0"/>
              </a:rPr>
              <a:t>/(1+Pipeline stall cycles per instruction)</a:t>
            </a:r>
          </a:p>
          <a:p>
            <a:pPr>
              <a:lnSpc>
                <a:spcPct val="90000"/>
              </a:lnSpc>
              <a:buFontTx/>
              <a:buNone/>
            </a:pPr>
            <a:endParaRPr lang="en-US" sz="2000" b="1" dirty="0">
              <a:solidFill>
                <a:schemeClr val="accent3">
                  <a:lumMod val="75000"/>
                </a:schemeClr>
              </a:solidFill>
              <a:latin typeface="Khmer UI" pitchFamily="34" charset="0"/>
              <a:cs typeface="Khmer UI" pitchFamily="34" charset="0"/>
            </a:endParaRPr>
          </a:p>
          <a:p>
            <a:pPr>
              <a:lnSpc>
                <a:spcPct val="90000"/>
              </a:lnSpc>
            </a:pPr>
            <a:r>
              <a:rPr lang="en-US" sz="2400" dirty="0">
                <a:latin typeface="Comic Sans MS" pitchFamily="66" charset="0"/>
              </a:rPr>
              <a:t>When all instructions take the same number of cycles and is equal to the number of pipeline stages then:</a:t>
            </a:r>
          </a:p>
          <a:p>
            <a:pPr>
              <a:lnSpc>
                <a:spcPct val="90000"/>
              </a:lnSpc>
              <a:spcBef>
                <a:spcPct val="50000"/>
              </a:spcBef>
              <a:buFontTx/>
              <a:buNone/>
            </a:pPr>
            <a:r>
              <a:rPr lang="en-US" sz="2400" dirty="0">
                <a:latin typeface="Comic Sans MS" pitchFamily="66" charset="0"/>
              </a:rPr>
              <a:t>    </a:t>
            </a:r>
            <a:r>
              <a:rPr lang="en-US" sz="2000" dirty="0">
                <a:solidFill>
                  <a:schemeClr val="bg2">
                    <a:lumMod val="25000"/>
                  </a:schemeClr>
                </a:solidFill>
                <a:latin typeface="Khmer UI" pitchFamily="34" charset="0"/>
                <a:cs typeface="Khmer UI" pitchFamily="34" charset="0"/>
              </a:rPr>
              <a:t>Speedup = Pipeline depth/(1+ Pipeline stall cycles per instruction) </a:t>
            </a:r>
          </a:p>
        </p:txBody>
      </p:sp>
    </p:spTree>
    <p:extLst>
      <p:ext uri="{BB962C8B-B14F-4D97-AF65-F5344CB8AC3E}">
        <p14:creationId xmlns:p14="http://schemas.microsoft.com/office/powerpoint/2010/main" val="2521255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0027E31B-F089-44A7-AE77-60E4DC7CFD37}" type="slidenum">
              <a:rPr lang="en-US"/>
              <a:pPr/>
              <a:t>12</a:t>
            </a:fld>
            <a:endParaRPr lang="en-US"/>
          </a:p>
        </p:txBody>
      </p:sp>
      <p:sp>
        <p:nvSpPr>
          <p:cNvPr id="2112514" name="Rectangle 2"/>
          <p:cNvSpPr>
            <a:spLocks noGrp="1" noChangeArrowheads="1"/>
          </p:cNvSpPr>
          <p:nvPr>
            <p:ph type="title"/>
          </p:nvPr>
        </p:nvSpPr>
        <p:spPr>
          <a:xfrm>
            <a:off x="558800" y="76200"/>
            <a:ext cx="8153400" cy="393700"/>
          </a:xfrm>
          <a:noFill/>
          <a:ln/>
        </p:spPr>
        <p:txBody>
          <a:bodyPr lIns="92075" tIns="46038" rIns="92075" bIns="46038">
            <a:noAutofit/>
          </a:bodyPr>
          <a:lstStyle/>
          <a:p>
            <a:r>
              <a:rPr lang="en-US" sz="3600" dirty="0">
                <a:solidFill>
                  <a:srgbClr val="7030A0"/>
                </a:solidFill>
                <a:effectLst>
                  <a:outerShdw blurRad="38100" dist="38100" dir="2700000" algn="tl">
                    <a:srgbClr val="000000">
                      <a:alpha val="43137"/>
                    </a:srgbClr>
                  </a:outerShdw>
                </a:effectLst>
                <a:latin typeface="Monotype Corsiva" pitchFamily="66" charset="0"/>
              </a:rPr>
              <a:t>Performance of Pipelines with Stalls</a:t>
            </a:r>
          </a:p>
        </p:txBody>
      </p:sp>
      <p:sp>
        <p:nvSpPr>
          <p:cNvPr id="2112515" name="Rectangle 3"/>
          <p:cNvSpPr>
            <a:spLocks noGrp="1" noChangeArrowheads="1"/>
          </p:cNvSpPr>
          <p:nvPr>
            <p:ph type="body" idx="1"/>
          </p:nvPr>
        </p:nvSpPr>
        <p:spPr>
          <a:xfrm>
            <a:off x="304800" y="609600"/>
            <a:ext cx="8458200" cy="5486400"/>
          </a:xfrm>
          <a:noFill/>
          <a:ln/>
        </p:spPr>
        <p:txBody>
          <a:bodyPr lIns="92075" tIns="46038" rIns="92075" bIns="46038"/>
          <a:lstStyle/>
          <a:p>
            <a:pPr>
              <a:spcAft>
                <a:spcPct val="70000"/>
              </a:spcAft>
            </a:pPr>
            <a:r>
              <a:rPr lang="en-US" sz="2000" dirty="0">
                <a:latin typeface="Comic Sans MS" pitchFamily="66" charset="0"/>
              </a:rPr>
              <a:t>If we think of pipelining as improving the effective clock cycle time, then given the  </a:t>
            </a:r>
            <a:r>
              <a:rPr lang="en-US" sz="2000" dirty="0" err="1">
                <a:latin typeface="Comic Sans MS" pitchFamily="66" charset="0"/>
              </a:rPr>
              <a:t>the</a:t>
            </a:r>
            <a:r>
              <a:rPr lang="en-US" sz="2000" dirty="0">
                <a:latin typeface="Comic Sans MS" pitchFamily="66" charset="0"/>
              </a:rPr>
              <a:t> CPI for the </a:t>
            </a:r>
            <a:r>
              <a:rPr lang="en-US" sz="2000" dirty="0" err="1">
                <a:latin typeface="Comic Sans MS" pitchFamily="66" charset="0"/>
              </a:rPr>
              <a:t>unpipelined</a:t>
            </a:r>
            <a:r>
              <a:rPr lang="en-US" sz="2000" dirty="0">
                <a:latin typeface="Comic Sans MS" pitchFamily="66" charset="0"/>
              </a:rPr>
              <a:t> machine and the CPI of the ideal pipelined machine = 1, then effective speedup of a pipeline with stalls over the </a:t>
            </a:r>
            <a:r>
              <a:rPr lang="en-US" sz="2000" dirty="0" err="1">
                <a:latin typeface="Comic Sans MS" pitchFamily="66" charset="0"/>
              </a:rPr>
              <a:t>unpipelind</a:t>
            </a:r>
            <a:r>
              <a:rPr lang="en-US" sz="2000" dirty="0">
                <a:latin typeface="Comic Sans MS" pitchFamily="66" charset="0"/>
              </a:rPr>
              <a:t> case is given by:</a:t>
            </a:r>
          </a:p>
          <a:p>
            <a:pPr>
              <a:buFontTx/>
              <a:buNone/>
            </a:pPr>
            <a:r>
              <a:rPr lang="en-US" sz="2000" dirty="0"/>
              <a:t>Speedup =                              1                                       </a:t>
            </a:r>
            <a:r>
              <a:rPr lang="en-US" sz="2000" dirty="0" smtClean="0"/>
              <a:t>          Clock </a:t>
            </a:r>
            <a:r>
              <a:rPr lang="en-US" sz="2000" dirty="0"/>
              <a:t>cycles </a:t>
            </a:r>
            <a:r>
              <a:rPr lang="en-US" sz="2000" dirty="0" err="1"/>
              <a:t>unpiplined</a:t>
            </a:r>
            <a:endParaRPr lang="en-US" sz="2000" dirty="0"/>
          </a:p>
          <a:p>
            <a:pPr>
              <a:buFontTx/>
              <a:buNone/>
            </a:pPr>
            <a:r>
              <a:rPr lang="en-US" sz="2000" dirty="0"/>
              <a:t>                    1 + Pipeline stall cycles per instruction</a:t>
            </a:r>
            <a:r>
              <a:rPr lang="en-US" sz="2400" dirty="0"/>
              <a:t>       </a:t>
            </a:r>
            <a:r>
              <a:rPr lang="en-US" sz="2400" dirty="0" smtClean="0"/>
              <a:t>     </a:t>
            </a:r>
            <a:r>
              <a:rPr lang="en-US" sz="2000" dirty="0" smtClean="0"/>
              <a:t>Clock </a:t>
            </a:r>
            <a:r>
              <a:rPr lang="en-US" sz="2000" dirty="0"/>
              <a:t>cycle pipelined</a:t>
            </a:r>
            <a:endParaRPr lang="en-US" sz="2400" dirty="0"/>
          </a:p>
          <a:p>
            <a:r>
              <a:rPr lang="en-US" sz="2000" dirty="0">
                <a:latin typeface="Comic Sans MS" pitchFamily="66" charset="0"/>
              </a:rPr>
              <a:t>When pipe stages are balanced with no overhead, the clock cycle for the pipelined machine is smaller by a factor equal to the pipelined depth:</a:t>
            </a:r>
          </a:p>
          <a:p>
            <a:pPr>
              <a:buFontTx/>
              <a:buNone/>
            </a:pPr>
            <a:r>
              <a:rPr lang="en-US" sz="2000" dirty="0"/>
              <a:t>    Clock cycle pipelined  =  clock cycle </a:t>
            </a:r>
            <a:r>
              <a:rPr lang="en-US" sz="2000" dirty="0" err="1"/>
              <a:t>unpipelined</a:t>
            </a:r>
            <a:r>
              <a:rPr lang="en-US" sz="2000" dirty="0"/>
              <a:t> / pipeline</a:t>
            </a:r>
            <a:r>
              <a:rPr lang="en-US" sz="2400" dirty="0"/>
              <a:t> </a:t>
            </a:r>
            <a:r>
              <a:rPr lang="en-US" sz="2000" dirty="0"/>
              <a:t>depth</a:t>
            </a:r>
          </a:p>
          <a:p>
            <a:pPr>
              <a:buFontTx/>
              <a:buNone/>
            </a:pPr>
            <a:r>
              <a:rPr lang="en-US" sz="2000" dirty="0"/>
              <a:t>    Pipeline depth  =   Clock cycle </a:t>
            </a:r>
            <a:r>
              <a:rPr lang="en-US" sz="2000" dirty="0" err="1"/>
              <a:t>unpipelined</a:t>
            </a:r>
            <a:r>
              <a:rPr lang="en-US" sz="2000" dirty="0"/>
              <a:t> / clock cycle pipelined</a:t>
            </a:r>
          </a:p>
          <a:p>
            <a:pPr>
              <a:buFontTx/>
              <a:buNone/>
            </a:pPr>
            <a:endParaRPr lang="en-US" sz="1200" dirty="0"/>
          </a:p>
          <a:p>
            <a:pPr>
              <a:buFontTx/>
              <a:buNone/>
            </a:pPr>
            <a:r>
              <a:rPr lang="en-US" sz="2000" dirty="0"/>
              <a:t>Speedup =                                    1                                       pipeline depth</a:t>
            </a:r>
          </a:p>
          <a:p>
            <a:pPr>
              <a:buFontTx/>
              <a:buNone/>
            </a:pPr>
            <a:r>
              <a:rPr lang="en-US" sz="2000" dirty="0"/>
              <a:t>                    1 + pipeline stall cycles per instruction  </a:t>
            </a:r>
          </a:p>
        </p:txBody>
      </p:sp>
      <p:sp>
        <p:nvSpPr>
          <p:cNvPr id="2112516" name="Line 4"/>
          <p:cNvSpPr>
            <a:spLocks noChangeShapeType="1"/>
          </p:cNvSpPr>
          <p:nvPr/>
        </p:nvSpPr>
        <p:spPr bwMode="auto">
          <a:xfrm>
            <a:off x="1600200" y="2514600"/>
            <a:ext cx="396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2517" name="Line 5"/>
          <p:cNvSpPr>
            <a:spLocks noChangeShapeType="1"/>
          </p:cNvSpPr>
          <p:nvPr/>
        </p:nvSpPr>
        <p:spPr bwMode="auto">
          <a:xfrm>
            <a:off x="5943600" y="25146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2518" name="Line 6"/>
          <p:cNvSpPr>
            <a:spLocks noChangeShapeType="1"/>
          </p:cNvSpPr>
          <p:nvPr/>
        </p:nvSpPr>
        <p:spPr bwMode="auto">
          <a:xfrm>
            <a:off x="1524000" y="5257800"/>
            <a:ext cx="419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2519" name="Text Box 7"/>
          <p:cNvSpPr txBox="1">
            <a:spLocks noChangeArrowheads="1"/>
          </p:cNvSpPr>
          <p:nvPr/>
        </p:nvSpPr>
        <p:spPr bwMode="auto">
          <a:xfrm>
            <a:off x="5562600" y="22860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C0C0C0"/>
                  </a:outerShdw>
                </a:effectLst>
                <a:cs typeface="Times New Roman" pitchFamily="18" charset="0"/>
              </a:rPr>
              <a:t>×</a:t>
            </a:r>
          </a:p>
        </p:txBody>
      </p:sp>
      <p:sp>
        <p:nvSpPr>
          <p:cNvPr id="2112520" name="Text Box 8"/>
          <p:cNvSpPr txBox="1">
            <a:spLocks noChangeArrowheads="1"/>
          </p:cNvSpPr>
          <p:nvPr/>
        </p:nvSpPr>
        <p:spPr bwMode="auto">
          <a:xfrm>
            <a:off x="5638800" y="50292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effectLst>
                  <a:outerShdw blurRad="38100" dist="38100" dir="2700000" algn="tl">
                    <a:srgbClr val="C0C0C0"/>
                  </a:outerShdw>
                </a:effectLst>
                <a:cs typeface="Times New Roman" pitchFamily="18" charset="0"/>
              </a:rPr>
              <a:t>×</a:t>
            </a:r>
          </a:p>
        </p:txBody>
      </p:sp>
    </p:spTree>
    <p:extLst>
      <p:ext uri="{BB962C8B-B14F-4D97-AF65-F5344CB8AC3E}">
        <p14:creationId xmlns:p14="http://schemas.microsoft.com/office/powerpoint/2010/main" val="1608359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12CCF465-E303-4D60-A5C0-DF3C7EFCF78A}" type="slidenum">
              <a:rPr lang="en-US"/>
              <a:pPr/>
              <a:t>13</a:t>
            </a:fld>
            <a:endParaRPr lang="en-US"/>
          </a:p>
        </p:txBody>
      </p:sp>
      <p:sp>
        <p:nvSpPr>
          <p:cNvPr id="2020354" name="Rectangle 2"/>
          <p:cNvSpPr>
            <a:spLocks noGrp="1" noChangeArrowheads="1"/>
          </p:cNvSpPr>
          <p:nvPr>
            <p:ph type="title"/>
          </p:nvPr>
        </p:nvSpPr>
        <p:spPr>
          <a:xfrm>
            <a:off x="457200" y="274638"/>
            <a:ext cx="8229600" cy="639762"/>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US" altLang="zh-TW" sz="3600" dirty="0">
                <a:solidFill>
                  <a:srgbClr val="7030A0"/>
                </a:solidFill>
                <a:latin typeface="Monotype Corsiva" pitchFamily="66" charset="0"/>
                <a:ea typeface="PMingLiU" pitchFamily="18" charset="-120"/>
              </a:rPr>
              <a:t>Speed Up Equation for Pipelining</a:t>
            </a:r>
          </a:p>
        </p:txBody>
      </p:sp>
      <p:sp>
        <p:nvSpPr>
          <p:cNvPr id="2020355" name="Rectangle 3"/>
          <p:cNvSpPr>
            <a:spLocks noGrp="1" noChangeArrowheads="1"/>
          </p:cNvSpPr>
          <p:nvPr>
            <p:ph type="body" idx="1"/>
          </p:nvPr>
        </p:nvSpPr>
        <p:spPr>
          <a:xfrm>
            <a:off x="528638" y="1519238"/>
            <a:ext cx="7966075" cy="8255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0" indent="0">
              <a:buNone/>
            </a:pPr>
            <a:r>
              <a:rPr lang="en-US" altLang="zh-TW" sz="2400" dirty="0" smtClean="0">
                <a:ea typeface="PMingLiU" pitchFamily="18" charset="-120"/>
              </a:rPr>
              <a:t>Viewpoint</a:t>
            </a:r>
            <a:r>
              <a:rPr lang="en-US" altLang="zh-TW" sz="2400" dirty="0">
                <a:ea typeface="PMingLiU" pitchFamily="18" charset="-120"/>
              </a:rPr>
              <a:t>: Improving clock cycle time (</a:t>
            </a:r>
            <a:r>
              <a:rPr lang="en-US" altLang="zh-TW" sz="2400" dirty="0" err="1">
                <a:ea typeface="PMingLiU" pitchFamily="18" charset="-120"/>
              </a:rPr>
              <a:t>CPI</a:t>
            </a:r>
            <a:r>
              <a:rPr lang="en-US" altLang="zh-TW" sz="2400" baseline="-25000" dirty="0" err="1">
                <a:ea typeface="PMingLiU" pitchFamily="18" charset="-120"/>
              </a:rPr>
              <a:t>unpipelined</a:t>
            </a:r>
            <a:r>
              <a:rPr lang="en-US" altLang="zh-TW" sz="2400" dirty="0">
                <a:ea typeface="PMingLiU" pitchFamily="18" charset="-120"/>
              </a:rPr>
              <a:t> =1).</a:t>
            </a:r>
          </a:p>
        </p:txBody>
      </p:sp>
      <p:graphicFrame>
        <p:nvGraphicFramePr>
          <p:cNvPr id="2020356" name="Object 4"/>
          <p:cNvGraphicFramePr>
            <a:graphicFrameLocks noChangeAspect="1"/>
          </p:cNvGraphicFramePr>
          <p:nvPr/>
        </p:nvGraphicFramePr>
        <p:xfrm>
          <a:off x="1673225" y="2403475"/>
          <a:ext cx="5146675" cy="1431925"/>
        </p:xfrm>
        <a:graphic>
          <a:graphicData uri="http://schemas.openxmlformats.org/presentationml/2006/ole">
            <mc:AlternateContent xmlns:mc="http://schemas.openxmlformats.org/markup-compatibility/2006">
              <mc:Choice xmlns:v="urn:schemas-microsoft-com:vml" Requires="v">
                <p:oleObj spid="_x0000_s10377" name="Equation" r:id="rId4" imgW="3098520" imgH="863280" progId="Equation.3">
                  <p:embed/>
                </p:oleObj>
              </mc:Choice>
              <mc:Fallback>
                <p:oleObj name="Equation" r:id="rId4" imgW="3098520" imgH="863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3225" y="2403475"/>
                        <a:ext cx="5146675"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20357" name="Object 5"/>
          <p:cNvGraphicFramePr>
            <a:graphicFrameLocks noChangeAspect="1"/>
          </p:cNvGraphicFramePr>
          <p:nvPr/>
        </p:nvGraphicFramePr>
        <p:xfrm>
          <a:off x="2055813" y="4086225"/>
          <a:ext cx="3756025" cy="779463"/>
        </p:xfrm>
        <a:graphic>
          <a:graphicData uri="http://schemas.openxmlformats.org/presentationml/2006/ole">
            <mc:AlternateContent xmlns:mc="http://schemas.openxmlformats.org/markup-compatibility/2006">
              <mc:Choice xmlns:v="urn:schemas-microsoft-com:vml" Requires="v">
                <p:oleObj spid="_x0000_s10378" name="Equation" r:id="rId6" imgW="2019240" imgH="419040" progId="Equation.3">
                  <p:embed/>
                </p:oleObj>
              </mc:Choice>
              <mc:Fallback>
                <p:oleObj name="Equation" r:id="rId6" imgW="201924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5813" y="4086225"/>
                        <a:ext cx="3756025"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20358" name="Object 6"/>
          <p:cNvGraphicFramePr>
            <a:graphicFrameLocks noChangeAspect="1"/>
          </p:cNvGraphicFramePr>
          <p:nvPr/>
        </p:nvGraphicFramePr>
        <p:xfrm>
          <a:off x="2052638" y="5213350"/>
          <a:ext cx="3287712" cy="838200"/>
        </p:xfrm>
        <a:graphic>
          <a:graphicData uri="http://schemas.openxmlformats.org/presentationml/2006/ole">
            <mc:AlternateContent xmlns:mc="http://schemas.openxmlformats.org/markup-compatibility/2006">
              <mc:Choice xmlns:v="urn:schemas-microsoft-com:vml" Requires="v">
                <p:oleObj spid="_x0000_s10379" name="Equation" r:id="rId8" imgW="1536480" imgH="393480" progId="Equation.3">
                  <p:embed/>
                </p:oleObj>
              </mc:Choice>
              <mc:Fallback>
                <p:oleObj name="Equation" r:id="rId8" imgW="153648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2638" y="5213350"/>
                        <a:ext cx="328771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0359" name="Rectangle 7"/>
          <p:cNvSpPr>
            <a:spLocks noChangeArrowheads="1"/>
          </p:cNvSpPr>
          <p:nvPr/>
        </p:nvSpPr>
        <p:spPr bwMode="auto">
          <a:xfrm>
            <a:off x="6019800" y="4648200"/>
            <a:ext cx="29194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0">
                <a:effectLst/>
              </a:rPr>
              <a:t>Pipeline stall cycles per instruction</a:t>
            </a:r>
          </a:p>
        </p:txBody>
      </p:sp>
      <p:sp>
        <p:nvSpPr>
          <p:cNvPr id="2020360" name="AutoShape 8"/>
          <p:cNvSpPr>
            <a:spLocks noChangeArrowheads="1"/>
          </p:cNvSpPr>
          <p:nvPr/>
        </p:nvSpPr>
        <p:spPr bwMode="auto">
          <a:xfrm>
            <a:off x="4114800" y="5562600"/>
            <a:ext cx="1371600" cy="609600"/>
          </a:xfrm>
          <a:prstGeom prst="wedgeEllipseCallout">
            <a:avLst>
              <a:gd name="adj1" fmla="val 112731"/>
              <a:gd name="adj2" fmla="val -111199"/>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289218101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20360"/>
                                        </p:tgtEl>
                                        <p:attrNameLst>
                                          <p:attrName>style.visibility</p:attrName>
                                        </p:attrNameLst>
                                      </p:cBhvr>
                                      <p:to>
                                        <p:strVal val="visible"/>
                                      </p:to>
                                    </p:set>
                                    <p:animEffect transition="in" filter="blinds(horizontal)">
                                      <p:cBhvr>
                                        <p:cTn id="7" dur="500"/>
                                        <p:tgtEl>
                                          <p:spTgt spid="202036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20359"/>
                                        </p:tgtEl>
                                        <p:attrNameLst>
                                          <p:attrName>style.visibility</p:attrName>
                                        </p:attrNameLst>
                                      </p:cBhvr>
                                      <p:to>
                                        <p:strVal val="visible"/>
                                      </p:to>
                                    </p:set>
                                    <p:animEffect transition="in" filter="blinds(horizontal)">
                                      <p:cBhvr>
                                        <p:cTn id="10" dur="500"/>
                                        <p:tgtEl>
                                          <p:spTgt spid="202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0359" grpId="0"/>
      <p:bldP spid="202036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9CC21817-A950-4F25-A95A-9E48ADFD4F91}" type="slidenum">
              <a:rPr lang="en-US"/>
              <a:pPr/>
              <a:t>14</a:t>
            </a:fld>
            <a:endParaRPr lang="en-US"/>
          </a:p>
        </p:txBody>
      </p:sp>
      <p:sp>
        <p:nvSpPr>
          <p:cNvPr id="2018306" name="Rectangle 2"/>
          <p:cNvSpPr>
            <a:spLocks noGrp="1" noChangeArrowheads="1"/>
          </p:cNvSpPr>
          <p:nvPr>
            <p:ph type="title"/>
          </p:nvPr>
        </p:nvSpPr>
        <p:spPr>
          <a:xfrm>
            <a:off x="457200" y="274638"/>
            <a:ext cx="8229600" cy="563562"/>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Autofit/>
          </a:bodyPr>
          <a:lstStyle/>
          <a:p>
            <a:r>
              <a:rPr lang="en-US" altLang="zh-TW" sz="3600" dirty="0">
                <a:solidFill>
                  <a:srgbClr val="7030A0"/>
                </a:solidFill>
                <a:effectLst>
                  <a:outerShdw blurRad="38100" dist="38100" dir="2700000" algn="tl">
                    <a:srgbClr val="000000">
                      <a:alpha val="43137"/>
                    </a:srgbClr>
                  </a:outerShdw>
                </a:effectLst>
                <a:latin typeface="Monotype Corsiva" pitchFamily="66" charset="0"/>
                <a:ea typeface="PMingLiU" pitchFamily="18" charset="-120"/>
              </a:rPr>
              <a:t>Speed Up Equation for Pipelining</a:t>
            </a:r>
          </a:p>
        </p:txBody>
      </p:sp>
      <p:sp>
        <p:nvSpPr>
          <p:cNvPr id="2018308" name="Rectangle 4"/>
          <p:cNvSpPr>
            <a:spLocks noGrp="1" noChangeArrowheads="1"/>
          </p:cNvSpPr>
          <p:nvPr>
            <p:ph type="body" idx="1"/>
          </p:nvPr>
        </p:nvSpPr>
        <p:spPr>
          <a:xfrm>
            <a:off x="762000" y="1600200"/>
            <a:ext cx="7966075" cy="8255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0" indent="0">
              <a:buNone/>
            </a:pPr>
            <a:r>
              <a:rPr lang="en-US" altLang="zh-TW" sz="2400" dirty="0" smtClean="0">
                <a:ea typeface="PMingLiU" pitchFamily="18" charset="-120"/>
              </a:rPr>
              <a:t>Viewpoint</a:t>
            </a:r>
            <a:r>
              <a:rPr lang="en-US" altLang="zh-TW" sz="2400" dirty="0">
                <a:ea typeface="PMingLiU" pitchFamily="18" charset="-120"/>
              </a:rPr>
              <a:t>: Decreasing CPI (ignoring the cycle time overhead of pipelining).</a:t>
            </a:r>
          </a:p>
        </p:txBody>
      </p:sp>
      <p:graphicFrame>
        <p:nvGraphicFramePr>
          <p:cNvPr id="2018309" name="Object 5"/>
          <p:cNvGraphicFramePr>
            <a:graphicFrameLocks noChangeAspect="1"/>
          </p:cNvGraphicFramePr>
          <p:nvPr/>
        </p:nvGraphicFramePr>
        <p:xfrm>
          <a:off x="1447800" y="3190875"/>
          <a:ext cx="3929063" cy="460375"/>
        </p:xfrm>
        <a:graphic>
          <a:graphicData uri="http://schemas.openxmlformats.org/presentationml/2006/ole">
            <mc:AlternateContent xmlns:mc="http://schemas.openxmlformats.org/markup-compatibility/2006">
              <mc:Choice xmlns:v="urn:schemas-microsoft-com:vml" Requires="v">
                <p:oleObj spid="_x0000_s11401" name="Equation" r:id="rId4" imgW="1828800" imgH="215640" progId="Equation.3">
                  <p:embed/>
                </p:oleObj>
              </mc:Choice>
              <mc:Fallback>
                <p:oleObj name="Equation" r:id="rId4" imgW="182880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190875"/>
                        <a:ext cx="392906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8310" name="Object 6"/>
          <p:cNvGraphicFramePr>
            <a:graphicFrameLocks noChangeAspect="1"/>
          </p:cNvGraphicFramePr>
          <p:nvPr/>
        </p:nvGraphicFramePr>
        <p:xfrm>
          <a:off x="1676400" y="3952875"/>
          <a:ext cx="3206750" cy="708025"/>
        </p:xfrm>
        <a:graphic>
          <a:graphicData uri="http://schemas.openxmlformats.org/presentationml/2006/ole">
            <mc:AlternateContent xmlns:mc="http://schemas.openxmlformats.org/markup-compatibility/2006">
              <mc:Choice xmlns:v="urn:schemas-microsoft-com:vml" Requires="v">
                <p:oleObj spid="_x0000_s11402" name="Equation" r:id="rId6" imgW="1777680" imgH="393480" progId="Equation.3">
                  <p:embed/>
                </p:oleObj>
              </mc:Choice>
              <mc:Fallback>
                <p:oleObj name="Equation" r:id="rId6" imgW="177768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952875"/>
                        <a:ext cx="320675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8311" name="Object 7"/>
          <p:cNvGraphicFramePr>
            <a:graphicFrameLocks noChangeAspect="1"/>
          </p:cNvGraphicFramePr>
          <p:nvPr/>
        </p:nvGraphicFramePr>
        <p:xfrm>
          <a:off x="2971800" y="4791075"/>
          <a:ext cx="1624013" cy="695325"/>
        </p:xfrm>
        <a:graphic>
          <a:graphicData uri="http://schemas.openxmlformats.org/presentationml/2006/ole">
            <mc:AlternateContent xmlns:mc="http://schemas.openxmlformats.org/markup-compatibility/2006">
              <mc:Choice xmlns:v="urn:schemas-microsoft-com:vml" Requires="v">
                <p:oleObj spid="_x0000_s11403" name="Equation" r:id="rId8" imgW="914400" imgH="393480" progId="Equation.3">
                  <p:embed/>
                </p:oleObj>
              </mc:Choice>
              <mc:Fallback>
                <p:oleObj name="Equation" r:id="rId8" imgW="91440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4791075"/>
                        <a:ext cx="1624013"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12730089"/>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C5C9AFF-80D1-480C-97FD-C200DA42BB7E}" type="slidenum">
              <a:rPr lang="en-US"/>
              <a:pPr/>
              <a:t>15</a:t>
            </a:fld>
            <a:endParaRPr lang="en-US"/>
          </a:p>
        </p:txBody>
      </p:sp>
      <p:sp>
        <p:nvSpPr>
          <p:cNvPr id="2022402" name="Rectangle 2"/>
          <p:cNvSpPr>
            <a:spLocks noGrp="1" noChangeArrowheads="1"/>
          </p:cNvSpPr>
          <p:nvPr>
            <p:ph type="title"/>
          </p:nvPr>
        </p:nvSpPr>
        <p:spPr>
          <a:xfrm>
            <a:off x="595313" y="123825"/>
            <a:ext cx="76962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US" altLang="zh-TW" sz="3200">
                <a:solidFill>
                  <a:srgbClr val="7030A0"/>
                </a:solidFill>
                <a:effectLst>
                  <a:outerShdw blurRad="38100" dist="38100" dir="2700000" algn="tl">
                    <a:srgbClr val="C0C0C0"/>
                  </a:outerShdw>
                </a:effectLst>
                <a:latin typeface="Monotype Corsiva" pitchFamily="66" charset="0"/>
                <a:ea typeface="PMingLiU" pitchFamily="18" charset="-120"/>
              </a:rPr>
              <a:t>Example: Dual-port vs. Single-port Memory</a:t>
            </a:r>
          </a:p>
        </p:txBody>
      </p:sp>
      <p:sp>
        <p:nvSpPr>
          <p:cNvPr id="2022403" name="Rectangle 3"/>
          <p:cNvSpPr>
            <a:spLocks noGrp="1" noChangeArrowheads="1"/>
          </p:cNvSpPr>
          <p:nvPr>
            <p:ph type="body" idx="1"/>
          </p:nvPr>
        </p:nvSpPr>
        <p:spPr>
          <a:xfrm>
            <a:off x="0" y="1127125"/>
            <a:ext cx="9124950" cy="497998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US" altLang="zh-TW" sz="2400">
                <a:latin typeface="Comic Sans MS" pitchFamily="66" charset="0"/>
                <a:ea typeface="PMingLiU" pitchFamily="18" charset="-120"/>
              </a:rPr>
              <a:t>Machine A: Dual ported memory (</a:t>
            </a:r>
            <a:r>
              <a:rPr lang="en-US" altLang="zh-TW" sz="2400">
                <a:solidFill>
                  <a:srgbClr val="0000FF"/>
                </a:solidFill>
                <a:latin typeface="Comic Sans MS" pitchFamily="66" charset="0"/>
                <a:ea typeface="PMingLiU" pitchFamily="18" charset="-120"/>
              </a:rPr>
              <a:t>0 stalls</a:t>
            </a:r>
            <a:r>
              <a:rPr lang="en-US" altLang="zh-TW" sz="2400">
                <a:latin typeface="Comic Sans MS" pitchFamily="66" charset="0"/>
                <a:ea typeface="PMingLiU" pitchFamily="18" charset="-120"/>
              </a:rPr>
              <a:t>)</a:t>
            </a:r>
          </a:p>
          <a:p>
            <a:pPr>
              <a:lnSpc>
                <a:spcPct val="90000"/>
              </a:lnSpc>
            </a:pPr>
            <a:r>
              <a:rPr lang="en-US" altLang="zh-TW" sz="2400">
                <a:latin typeface="Comic Sans MS" pitchFamily="66" charset="0"/>
                <a:ea typeface="PMingLiU" pitchFamily="18" charset="-120"/>
              </a:rPr>
              <a:t>Machine B: Single ported memory (</a:t>
            </a:r>
            <a:r>
              <a:rPr lang="en-US" altLang="zh-TW" sz="2400">
                <a:solidFill>
                  <a:srgbClr val="0000FF"/>
                </a:solidFill>
                <a:latin typeface="Comic Sans MS" pitchFamily="66" charset="0"/>
                <a:ea typeface="PMingLiU" pitchFamily="18" charset="-120"/>
              </a:rPr>
              <a:t>1 stall</a:t>
            </a:r>
            <a:r>
              <a:rPr lang="en-US" altLang="zh-TW" sz="2400">
                <a:latin typeface="Comic Sans MS" pitchFamily="66" charset="0"/>
                <a:ea typeface="PMingLiU" pitchFamily="18" charset="-120"/>
              </a:rPr>
              <a:t>), but its pipelined implementation has a 1.05 times faster clock rate</a:t>
            </a:r>
          </a:p>
          <a:p>
            <a:pPr>
              <a:lnSpc>
                <a:spcPct val="90000"/>
              </a:lnSpc>
            </a:pPr>
            <a:r>
              <a:rPr lang="en-US" altLang="zh-TW" sz="2400">
                <a:latin typeface="Comic Sans MS" pitchFamily="66" charset="0"/>
                <a:ea typeface="PMingLiU" pitchFamily="18" charset="-120"/>
              </a:rPr>
              <a:t>Ideal CPI = 1 for both</a:t>
            </a:r>
          </a:p>
          <a:p>
            <a:pPr>
              <a:lnSpc>
                <a:spcPct val="90000"/>
              </a:lnSpc>
            </a:pPr>
            <a:r>
              <a:rPr lang="en-US" altLang="zh-TW" sz="2400">
                <a:latin typeface="Comic Sans MS" pitchFamily="66" charset="0"/>
                <a:ea typeface="PMingLiU" pitchFamily="18" charset="-120"/>
              </a:rPr>
              <a:t>Loads/stores are 40% of instructions executed</a:t>
            </a:r>
          </a:p>
          <a:p>
            <a:pPr>
              <a:lnSpc>
                <a:spcPct val="90000"/>
              </a:lnSpc>
              <a:buFontTx/>
              <a:buNone/>
            </a:pPr>
            <a:r>
              <a:rPr lang="en-US" altLang="zh-TW" sz="2400">
                <a:ea typeface="PMingLiU" pitchFamily="18" charset="-120"/>
              </a:rPr>
              <a:t>            </a:t>
            </a:r>
            <a:r>
              <a:rPr lang="en-US" altLang="zh-TW" sz="1600" b="1">
                <a:latin typeface="Courier New" pitchFamily="49" charset="0"/>
                <a:ea typeface="PMingLiU" pitchFamily="18" charset="-120"/>
              </a:rPr>
              <a:t>SpeedUp</a:t>
            </a:r>
            <a:r>
              <a:rPr lang="en-US" altLang="zh-TW" sz="1600" b="1" baseline="-25000">
                <a:latin typeface="Courier New" pitchFamily="49" charset="0"/>
                <a:ea typeface="PMingLiU" pitchFamily="18" charset="-120"/>
              </a:rPr>
              <a:t>A</a:t>
            </a:r>
            <a:r>
              <a:rPr lang="en-US" altLang="zh-TW" sz="1600" b="1">
                <a:latin typeface="Courier New" pitchFamily="49" charset="0"/>
                <a:ea typeface="PMingLiU" pitchFamily="18" charset="-120"/>
              </a:rPr>
              <a:t> = (Pipeline Depth/(1 + 0)) x (CycleTime</a:t>
            </a:r>
            <a:r>
              <a:rPr lang="en-US" altLang="zh-TW" sz="1600" b="1" baseline="-25000">
                <a:latin typeface="Courier New" pitchFamily="49" charset="0"/>
                <a:ea typeface="PMingLiU" pitchFamily="18" charset="-120"/>
              </a:rPr>
              <a:t>unpipe</a:t>
            </a:r>
            <a:r>
              <a:rPr lang="en-US" altLang="zh-TW" sz="1600" b="1">
                <a:latin typeface="Courier New" pitchFamily="49" charset="0"/>
                <a:ea typeface="PMingLiU" pitchFamily="18" charset="-120"/>
              </a:rPr>
              <a:t>/CycleTime</a:t>
            </a:r>
            <a:r>
              <a:rPr lang="en-US" altLang="zh-TW" sz="1600" b="1" baseline="-25000">
                <a:latin typeface="Courier New" pitchFamily="49" charset="0"/>
                <a:ea typeface="PMingLiU" pitchFamily="18" charset="-120"/>
              </a:rPr>
              <a:t>pipe</a:t>
            </a:r>
            <a:r>
              <a:rPr lang="en-US" altLang="zh-TW" sz="1600" b="1">
                <a:latin typeface="Courier New" pitchFamily="49" charset="0"/>
                <a:ea typeface="PMingLiU" pitchFamily="18" charset="-120"/>
              </a:rPr>
              <a:t>)</a:t>
            </a:r>
          </a:p>
          <a:p>
            <a:pPr>
              <a:lnSpc>
                <a:spcPct val="90000"/>
              </a:lnSpc>
              <a:buFontTx/>
              <a:buNone/>
            </a:pPr>
            <a:r>
              <a:rPr lang="en-US" altLang="zh-TW" sz="1600" b="1">
                <a:latin typeface="Courier New" pitchFamily="49" charset="0"/>
                <a:ea typeface="PMingLiU" pitchFamily="18" charset="-120"/>
              </a:rPr>
              <a:t>               = Pipeline Depth</a:t>
            </a:r>
          </a:p>
          <a:p>
            <a:pPr>
              <a:lnSpc>
                <a:spcPct val="90000"/>
              </a:lnSpc>
              <a:buFontTx/>
              <a:buNone/>
            </a:pPr>
            <a:r>
              <a:rPr lang="en-US" altLang="zh-TW" sz="1600" b="1">
                <a:latin typeface="Courier New" pitchFamily="49" charset="0"/>
                <a:ea typeface="PMingLiU" pitchFamily="18" charset="-120"/>
              </a:rPr>
              <a:t>       SpeedUp</a:t>
            </a:r>
            <a:r>
              <a:rPr lang="en-US" altLang="zh-TW" sz="1600" b="1" baseline="-25000">
                <a:latin typeface="Courier New" pitchFamily="49" charset="0"/>
                <a:ea typeface="PMingLiU" pitchFamily="18" charset="-120"/>
              </a:rPr>
              <a:t>B</a:t>
            </a:r>
            <a:r>
              <a:rPr lang="en-US" altLang="zh-TW" sz="1600" b="1">
                <a:latin typeface="Courier New" pitchFamily="49" charset="0"/>
                <a:ea typeface="PMingLiU" pitchFamily="18" charset="-120"/>
              </a:rPr>
              <a:t> = Pipeline Depth/(1 + 0.4 x 1) </a:t>
            </a:r>
            <a:br>
              <a:rPr lang="en-US" altLang="zh-TW" sz="1600" b="1">
                <a:latin typeface="Courier New" pitchFamily="49" charset="0"/>
                <a:ea typeface="PMingLiU" pitchFamily="18" charset="-120"/>
              </a:rPr>
            </a:br>
            <a:r>
              <a:rPr lang="en-US" altLang="zh-TW" sz="1600" b="1">
                <a:latin typeface="Courier New" pitchFamily="49" charset="0"/>
                <a:ea typeface="PMingLiU" pitchFamily="18" charset="-120"/>
              </a:rPr>
              <a:t>		    x (CycleTime</a:t>
            </a:r>
            <a:r>
              <a:rPr lang="en-US" altLang="zh-TW" sz="1600" b="1" baseline="-25000">
                <a:latin typeface="Courier New" pitchFamily="49" charset="0"/>
                <a:ea typeface="PMingLiU" pitchFamily="18" charset="-120"/>
              </a:rPr>
              <a:t>unpipe</a:t>
            </a:r>
            <a:r>
              <a:rPr lang="en-US" altLang="zh-TW" sz="1600" b="1">
                <a:latin typeface="Courier New" pitchFamily="49" charset="0"/>
                <a:ea typeface="PMingLiU" pitchFamily="18" charset="-120"/>
              </a:rPr>
              <a:t>/(CycleTime</a:t>
            </a:r>
            <a:r>
              <a:rPr lang="en-US" altLang="zh-TW" sz="1600" b="1" baseline="-25000">
                <a:latin typeface="Courier New" pitchFamily="49" charset="0"/>
                <a:ea typeface="PMingLiU" pitchFamily="18" charset="-120"/>
              </a:rPr>
              <a:t>unpipe </a:t>
            </a:r>
            <a:r>
              <a:rPr lang="en-US" altLang="zh-TW" sz="1600" b="1">
                <a:latin typeface="Courier New" pitchFamily="49" charset="0"/>
                <a:ea typeface="PMingLiU" pitchFamily="18" charset="-120"/>
              </a:rPr>
              <a:t>/ 1.05)</a:t>
            </a:r>
          </a:p>
          <a:p>
            <a:pPr>
              <a:lnSpc>
                <a:spcPct val="90000"/>
              </a:lnSpc>
              <a:buFontTx/>
              <a:buNone/>
            </a:pPr>
            <a:r>
              <a:rPr lang="en-US" altLang="zh-TW" sz="1600" b="1">
                <a:latin typeface="Courier New" pitchFamily="49" charset="0"/>
                <a:ea typeface="PMingLiU" pitchFamily="18" charset="-120"/>
              </a:rPr>
              <a:t> 		         = (Pipeline Depth/1.4) x  1.05</a:t>
            </a:r>
          </a:p>
          <a:p>
            <a:pPr>
              <a:lnSpc>
                <a:spcPct val="90000"/>
              </a:lnSpc>
              <a:buFontTx/>
              <a:buNone/>
            </a:pPr>
            <a:r>
              <a:rPr lang="en-US" altLang="zh-TW" sz="1600" b="1">
                <a:latin typeface="Courier New" pitchFamily="49" charset="0"/>
                <a:ea typeface="PMingLiU" pitchFamily="18" charset="-120"/>
              </a:rPr>
              <a:t> 		         = 0.75 x Pipeline Depth</a:t>
            </a:r>
            <a:endParaRPr lang="en-US" altLang="zh-TW" sz="1600" b="1">
              <a:ea typeface="PMingLiU" pitchFamily="18" charset="-120"/>
            </a:endParaRPr>
          </a:p>
          <a:p>
            <a:pPr>
              <a:lnSpc>
                <a:spcPct val="90000"/>
              </a:lnSpc>
              <a:buFontTx/>
              <a:buNone/>
            </a:pPr>
            <a:r>
              <a:rPr lang="en-US" altLang="zh-TW" sz="2000">
                <a:ea typeface="PMingLiU" pitchFamily="18" charset="-120"/>
              </a:rPr>
              <a:t>               SpeedUp</a:t>
            </a:r>
            <a:r>
              <a:rPr lang="en-US" altLang="zh-TW" sz="2000" baseline="-25000">
                <a:ea typeface="PMingLiU" pitchFamily="18" charset="-120"/>
              </a:rPr>
              <a:t>A</a:t>
            </a:r>
            <a:r>
              <a:rPr lang="en-US" altLang="zh-TW" sz="2000">
                <a:ea typeface="PMingLiU" pitchFamily="18" charset="-120"/>
              </a:rPr>
              <a:t> / SpeedUp</a:t>
            </a:r>
            <a:r>
              <a:rPr lang="en-US" altLang="zh-TW" sz="2000" baseline="-25000">
                <a:ea typeface="PMingLiU" pitchFamily="18" charset="-120"/>
              </a:rPr>
              <a:t>B</a:t>
            </a:r>
            <a:r>
              <a:rPr lang="en-US" altLang="zh-TW" sz="2000">
                <a:ea typeface="PMingLiU" pitchFamily="18" charset="-120"/>
              </a:rPr>
              <a:t> = Pipeline Depth/(0.48 x Pipeline Depth) = 1.33</a:t>
            </a:r>
          </a:p>
          <a:p>
            <a:pPr>
              <a:lnSpc>
                <a:spcPct val="90000"/>
              </a:lnSpc>
            </a:pPr>
            <a:r>
              <a:rPr lang="en-US" altLang="zh-TW">
                <a:ea typeface="PMingLiU" pitchFamily="18" charset="-120"/>
              </a:rPr>
              <a:t>Machine A is 1.33 times faster </a:t>
            </a:r>
          </a:p>
        </p:txBody>
      </p:sp>
    </p:spTree>
    <p:extLst>
      <p:ext uri="{BB962C8B-B14F-4D97-AF65-F5344CB8AC3E}">
        <p14:creationId xmlns:p14="http://schemas.microsoft.com/office/powerpoint/2010/main" val="1852193718"/>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C36D2CF-80C3-4AC6-9817-E0FB9A7E2512}" type="slidenum">
              <a:rPr lang="en-US"/>
              <a:pPr/>
              <a:t>16</a:t>
            </a:fld>
            <a:endParaRPr lang="en-US"/>
          </a:p>
        </p:txBody>
      </p:sp>
      <p:sp>
        <p:nvSpPr>
          <p:cNvPr id="2075650" name="Rectangle 2"/>
          <p:cNvSpPr>
            <a:spLocks noGrp="1" noChangeArrowheads="1"/>
          </p:cNvSpPr>
          <p:nvPr>
            <p:ph type="title"/>
          </p:nvPr>
        </p:nvSpPr>
        <p:spPr>
          <a:xfrm>
            <a:off x="584200" y="76200"/>
            <a:ext cx="8229600" cy="469900"/>
          </a:xfrm>
          <a:noFill/>
          <a:ln/>
        </p:spPr>
        <p:txBody>
          <a:bodyPr lIns="92075" tIns="46038" rIns="92075" bIns="46038">
            <a:noAutofit/>
          </a:bodyPr>
          <a:lstStyle/>
          <a:p>
            <a:r>
              <a:rPr lang="en-US" sz="3600" dirty="0">
                <a:solidFill>
                  <a:srgbClr val="7030A0"/>
                </a:solidFill>
                <a:effectLst>
                  <a:outerShdw blurRad="38100" dist="38100" dir="2700000" algn="tl">
                    <a:srgbClr val="C0C0C0"/>
                  </a:outerShdw>
                </a:effectLst>
                <a:latin typeface="Monotype Corsiva" pitchFamily="66" charset="0"/>
              </a:rPr>
              <a:t>Pipeline Hazards</a:t>
            </a:r>
            <a:endParaRPr lang="en-US" sz="3600" dirty="0">
              <a:solidFill>
                <a:srgbClr val="7030A0"/>
              </a:solidFill>
              <a:latin typeface="Monotype Corsiva" pitchFamily="66" charset="0"/>
            </a:endParaRPr>
          </a:p>
        </p:txBody>
      </p:sp>
      <p:sp>
        <p:nvSpPr>
          <p:cNvPr id="2075651" name="Rectangle 3"/>
          <p:cNvSpPr>
            <a:spLocks noGrp="1" noChangeArrowheads="1"/>
          </p:cNvSpPr>
          <p:nvPr>
            <p:ph type="body" idx="1"/>
          </p:nvPr>
        </p:nvSpPr>
        <p:spPr>
          <a:xfrm>
            <a:off x="457200" y="762000"/>
            <a:ext cx="8305800" cy="5092700"/>
          </a:xfrm>
          <a:noFill/>
          <a:ln/>
        </p:spPr>
        <p:txBody>
          <a:bodyPr lIns="92075" tIns="46038" rIns="92075" bIns="46038"/>
          <a:lstStyle/>
          <a:p>
            <a:pPr>
              <a:spcBef>
                <a:spcPct val="50000"/>
              </a:spcBef>
            </a:pPr>
            <a:r>
              <a:rPr lang="en-US" sz="2400" dirty="0">
                <a:latin typeface="Comic Sans MS" pitchFamily="66" charset="0"/>
              </a:rPr>
              <a:t>Hazards reduce the ideal speedup gained from pipelining and are classified into three classes:</a:t>
            </a:r>
          </a:p>
          <a:p>
            <a:pPr lvl="1">
              <a:spcBef>
                <a:spcPct val="50000"/>
              </a:spcBef>
            </a:pPr>
            <a:r>
              <a:rPr lang="en-US" sz="2000" b="1" i="1" u="sng" dirty="0">
                <a:solidFill>
                  <a:srgbClr val="0000CC"/>
                </a:solidFill>
                <a:latin typeface="Comic Sans MS" pitchFamily="66" charset="0"/>
              </a:rPr>
              <a:t>Structural hazards</a:t>
            </a:r>
            <a:r>
              <a:rPr lang="en-US" sz="2000" b="1" u="sng" dirty="0">
                <a:solidFill>
                  <a:srgbClr val="0000CC"/>
                </a:solidFill>
                <a:latin typeface="Comic Sans MS" pitchFamily="66" charset="0"/>
              </a:rPr>
              <a:t>:</a:t>
            </a:r>
            <a:r>
              <a:rPr lang="en-US" sz="2000" b="1" dirty="0">
                <a:latin typeface="Comic Sans MS" pitchFamily="66" charset="0"/>
              </a:rPr>
              <a:t>   </a:t>
            </a:r>
            <a:r>
              <a:rPr lang="en-US" sz="2000" dirty="0">
                <a:latin typeface="Comic Sans MS" pitchFamily="66" charset="0"/>
              </a:rPr>
              <a:t>Arise from hardware resource conflicts when the available hardware cannot support all possible combinations of instructions.</a:t>
            </a:r>
          </a:p>
          <a:p>
            <a:pPr lvl="1">
              <a:spcBef>
                <a:spcPct val="50000"/>
              </a:spcBef>
            </a:pPr>
            <a:r>
              <a:rPr lang="en-US" sz="2000" b="1" u="sng" dirty="0">
                <a:solidFill>
                  <a:srgbClr val="009900"/>
                </a:solidFill>
                <a:latin typeface="Comic Sans MS" pitchFamily="66" charset="0"/>
              </a:rPr>
              <a:t> </a:t>
            </a:r>
            <a:r>
              <a:rPr lang="en-US" sz="2800" b="1" i="1" u="sng" dirty="0">
                <a:solidFill>
                  <a:srgbClr val="009900"/>
                </a:solidFill>
                <a:latin typeface="Comic Sans MS" pitchFamily="66" charset="0"/>
              </a:rPr>
              <a:t>Data hazards</a:t>
            </a:r>
            <a:r>
              <a:rPr lang="en-US" sz="2800" b="1" u="sng" dirty="0">
                <a:solidFill>
                  <a:srgbClr val="009900"/>
                </a:solidFill>
                <a:latin typeface="Comic Sans MS" pitchFamily="66" charset="0"/>
              </a:rPr>
              <a:t>:</a:t>
            </a:r>
            <a:r>
              <a:rPr lang="en-US" sz="2000" b="1" dirty="0">
                <a:latin typeface="Comic Sans MS" pitchFamily="66" charset="0"/>
              </a:rPr>
              <a:t>  </a:t>
            </a:r>
            <a:r>
              <a:rPr lang="en-US" sz="2000" dirty="0">
                <a:latin typeface="Comic Sans MS" pitchFamily="66" charset="0"/>
              </a:rPr>
              <a:t>Arise when an instruction depends on the results of a previous instruction in a way that is exposed by the overlapping of instructions in the pipeline</a:t>
            </a:r>
          </a:p>
          <a:p>
            <a:pPr lvl="1">
              <a:spcBef>
                <a:spcPct val="50000"/>
              </a:spcBef>
            </a:pPr>
            <a:r>
              <a:rPr lang="en-US" sz="2000" b="1" i="1" u="sng" dirty="0">
                <a:solidFill>
                  <a:srgbClr val="0000CC"/>
                </a:solidFill>
                <a:latin typeface="Comic Sans MS" pitchFamily="66" charset="0"/>
              </a:rPr>
              <a:t>Control hazards</a:t>
            </a:r>
            <a:r>
              <a:rPr lang="en-US" sz="2000" b="1" u="sng" dirty="0">
                <a:solidFill>
                  <a:srgbClr val="0000CC"/>
                </a:solidFill>
                <a:latin typeface="Comic Sans MS" pitchFamily="66" charset="0"/>
              </a:rPr>
              <a:t>:</a:t>
            </a:r>
            <a:r>
              <a:rPr lang="en-US" sz="2000" b="1" dirty="0">
                <a:latin typeface="Comic Sans MS" pitchFamily="66" charset="0"/>
              </a:rPr>
              <a:t> </a:t>
            </a:r>
            <a:r>
              <a:rPr lang="en-US" sz="2000" dirty="0">
                <a:latin typeface="Comic Sans MS" pitchFamily="66" charset="0"/>
              </a:rPr>
              <a:t>Arise from the pipelining of conditional  branches and other instructions that change the PC</a:t>
            </a:r>
          </a:p>
          <a:p>
            <a:r>
              <a:rPr lang="en-US" altLang="zh-CN" sz="2400" b="1" dirty="0" smtClean="0">
                <a:solidFill>
                  <a:srgbClr val="A50021"/>
                </a:solidFill>
                <a:effectLst>
                  <a:outerShdw blurRad="38100" dist="38100" dir="2700000" algn="tl">
                    <a:srgbClr val="C0C0C0"/>
                  </a:outerShdw>
                </a:effectLst>
                <a:ea typeface="SimSun" pitchFamily="2" charset="-122"/>
              </a:rPr>
              <a:t>We can </a:t>
            </a:r>
            <a:r>
              <a:rPr lang="en-US" altLang="zh-CN" sz="2400" b="1" dirty="0">
                <a:solidFill>
                  <a:srgbClr val="A50021"/>
                </a:solidFill>
                <a:effectLst>
                  <a:outerShdw blurRad="38100" dist="38100" dir="2700000" algn="tl">
                    <a:srgbClr val="C0C0C0"/>
                  </a:outerShdw>
                </a:effectLst>
                <a:ea typeface="SimSun" pitchFamily="2" charset="-122"/>
              </a:rPr>
              <a:t>always resolve hazards by waiting</a:t>
            </a:r>
            <a:endParaRPr lang="en-US" sz="2400" b="1" dirty="0">
              <a:solidFill>
                <a:srgbClr val="A50021"/>
              </a:solidFill>
              <a:effectLst>
                <a:outerShdw blurRad="38100" dist="38100" dir="2700000" algn="tl">
                  <a:srgbClr val="C0C0C0"/>
                </a:outerShdw>
              </a:effectLst>
              <a:latin typeface="Comic Sans MS" pitchFamily="66" charset="0"/>
            </a:endParaRPr>
          </a:p>
        </p:txBody>
      </p:sp>
    </p:spTree>
    <p:extLst>
      <p:ext uri="{BB962C8B-B14F-4D97-AF65-F5344CB8AC3E}">
        <p14:creationId xmlns:p14="http://schemas.microsoft.com/office/powerpoint/2010/main" val="1708203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lide Number Placeholder 3"/>
          <p:cNvSpPr>
            <a:spLocks noGrp="1"/>
          </p:cNvSpPr>
          <p:nvPr>
            <p:ph type="sldNum" sz="quarter" idx="10"/>
          </p:nvPr>
        </p:nvSpPr>
        <p:spPr/>
        <p:txBody>
          <a:bodyPr/>
          <a:lstStyle/>
          <a:p>
            <a:fld id="{4308AB43-F9FE-4D21-B016-C36C88235401}" type="slidenum">
              <a:rPr lang="en-US"/>
              <a:pPr/>
              <a:t>17</a:t>
            </a:fld>
            <a:endParaRPr lang="en-US"/>
          </a:p>
        </p:txBody>
      </p:sp>
      <p:sp>
        <p:nvSpPr>
          <p:cNvPr id="2023426" name="AutoShape 2"/>
          <p:cNvSpPr>
            <a:spLocks noChangeArrowheads="1"/>
          </p:cNvSpPr>
          <p:nvPr/>
        </p:nvSpPr>
        <p:spPr bwMode="auto">
          <a:xfrm>
            <a:off x="152400" y="152400"/>
            <a:ext cx="8839200" cy="6553200"/>
          </a:xfrm>
          <a:prstGeom prst="flowChartAlternateProcess">
            <a:avLst/>
          </a:prstGeom>
          <a:solidFill>
            <a:srgbClr val="00FFFF"/>
          </a:solidFill>
          <a:ln w="5715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23427" name="Group 3"/>
          <p:cNvGrpSpPr>
            <a:grpSpLocks/>
          </p:cNvGrpSpPr>
          <p:nvPr/>
        </p:nvGrpSpPr>
        <p:grpSpPr bwMode="auto">
          <a:xfrm>
            <a:off x="180975" y="2143125"/>
            <a:ext cx="9039225" cy="4048125"/>
            <a:chOff x="51" y="1350"/>
            <a:chExt cx="5694" cy="2550"/>
          </a:xfrm>
        </p:grpSpPr>
        <p:grpSp>
          <p:nvGrpSpPr>
            <p:cNvPr id="2023428" name="Group 4"/>
            <p:cNvGrpSpPr>
              <a:grpSpLocks/>
            </p:cNvGrpSpPr>
            <p:nvPr/>
          </p:nvGrpSpPr>
          <p:grpSpPr bwMode="auto">
            <a:xfrm>
              <a:off x="51" y="1350"/>
              <a:ext cx="2150" cy="2496"/>
              <a:chOff x="102" y="1350"/>
              <a:chExt cx="2150" cy="2496"/>
            </a:xfrm>
          </p:grpSpPr>
          <p:sp>
            <p:nvSpPr>
              <p:cNvPr id="2023429" name="Rectangle 5"/>
              <p:cNvSpPr>
                <a:spLocks noChangeArrowheads="1"/>
              </p:cNvSpPr>
              <p:nvPr/>
            </p:nvSpPr>
            <p:spPr bwMode="auto">
              <a:xfrm>
                <a:off x="1340" y="1350"/>
                <a:ext cx="720" cy="2496"/>
              </a:xfrm>
              <a:prstGeom prst="rect">
                <a:avLst/>
              </a:prstGeom>
              <a:solidFill>
                <a:srgbClr val="00FFFF"/>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30" name="Rectangle 6"/>
              <p:cNvSpPr>
                <a:spLocks noChangeArrowheads="1"/>
              </p:cNvSpPr>
              <p:nvPr/>
            </p:nvSpPr>
            <p:spPr bwMode="auto">
              <a:xfrm>
                <a:off x="102" y="1398"/>
                <a:ext cx="260" cy="2168"/>
              </a:xfrm>
              <a:prstGeom prst="rect">
                <a:avLst/>
              </a:prstGeom>
              <a:solidFill>
                <a:srgbClr val="00FFFF"/>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i="1">
                    <a:effectLst/>
                    <a:latin typeface="Comic Sans MS" pitchFamily="66" charset="0"/>
                  </a:rPr>
                  <a:t>I</a:t>
                </a:r>
              </a:p>
              <a:p>
                <a:r>
                  <a:rPr lang="en-US" sz="2000" i="1">
                    <a:effectLst/>
                    <a:latin typeface="Comic Sans MS" pitchFamily="66" charset="0"/>
                  </a:rPr>
                  <a:t>n</a:t>
                </a:r>
              </a:p>
              <a:p>
                <a:r>
                  <a:rPr lang="en-US" sz="2000" i="1">
                    <a:effectLst/>
                    <a:latin typeface="Comic Sans MS" pitchFamily="66" charset="0"/>
                  </a:rPr>
                  <a:t>s</a:t>
                </a:r>
              </a:p>
              <a:p>
                <a:r>
                  <a:rPr lang="en-US" sz="2000" i="1">
                    <a:effectLst/>
                    <a:latin typeface="Comic Sans MS" pitchFamily="66" charset="0"/>
                  </a:rPr>
                  <a:t>t</a:t>
                </a:r>
              </a:p>
              <a:p>
                <a:r>
                  <a:rPr lang="en-US" sz="2000" i="1">
                    <a:effectLst/>
                    <a:latin typeface="Comic Sans MS" pitchFamily="66" charset="0"/>
                  </a:rPr>
                  <a:t>r.</a:t>
                </a:r>
              </a:p>
              <a:p>
                <a:endParaRPr lang="en-US" sz="2000" i="1">
                  <a:effectLst/>
                  <a:latin typeface="Comic Sans MS" pitchFamily="66" charset="0"/>
                </a:endParaRPr>
              </a:p>
              <a:p>
                <a:r>
                  <a:rPr lang="en-US" sz="2000" i="1">
                    <a:effectLst/>
                    <a:latin typeface="Comic Sans MS" pitchFamily="66" charset="0"/>
                  </a:rPr>
                  <a:t>O</a:t>
                </a:r>
              </a:p>
              <a:p>
                <a:r>
                  <a:rPr lang="en-US" sz="2000" i="1">
                    <a:effectLst/>
                    <a:latin typeface="Comic Sans MS" pitchFamily="66" charset="0"/>
                  </a:rPr>
                  <a:t>r</a:t>
                </a:r>
              </a:p>
              <a:p>
                <a:r>
                  <a:rPr lang="en-US" sz="2000" i="1">
                    <a:effectLst/>
                    <a:latin typeface="Comic Sans MS" pitchFamily="66" charset="0"/>
                  </a:rPr>
                  <a:t>d</a:t>
                </a:r>
              </a:p>
              <a:p>
                <a:r>
                  <a:rPr lang="en-US" sz="2000" i="1">
                    <a:effectLst/>
                    <a:latin typeface="Comic Sans MS" pitchFamily="66" charset="0"/>
                  </a:rPr>
                  <a:t>e</a:t>
                </a:r>
              </a:p>
              <a:p>
                <a:r>
                  <a:rPr lang="en-US" sz="2000" i="1">
                    <a:effectLst/>
                    <a:latin typeface="Comic Sans MS" pitchFamily="66" charset="0"/>
                  </a:rPr>
                  <a:t>r</a:t>
                </a:r>
              </a:p>
            </p:txBody>
          </p:sp>
          <p:sp>
            <p:nvSpPr>
              <p:cNvPr id="2023431" name="Line 7"/>
              <p:cNvSpPr>
                <a:spLocks noChangeShapeType="1"/>
              </p:cNvSpPr>
              <p:nvPr/>
            </p:nvSpPr>
            <p:spPr bwMode="auto">
              <a:xfrm>
                <a:off x="424" y="1410"/>
                <a:ext cx="0" cy="239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32" name="Rectangle 8"/>
              <p:cNvSpPr>
                <a:spLocks noChangeArrowheads="1"/>
              </p:cNvSpPr>
              <p:nvPr/>
            </p:nvSpPr>
            <p:spPr bwMode="auto">
              <a:xfrm>
                <a:off x="524" y="1446"/>
                <a:ext cx="1494" cy="516"/>
              </a:xfrm>
              <a:prstGeom prst="rect">
                <a:avLst/>
              </a:prstGeom>
              <a:solidFill>
                <a:srgbClr val="00FFFF"/>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add </a:t>
                </a:r>
                <a:r>
                  <a:rPr lang="en-US">
                    <a:solidFill>
                      <a:srgbClr val="0000CC"/>
                    </a:solidFill>
                    <a:effectLst/>
                    <a:latin typeface="Courier New" pitchFamily="49" charset="0"/>
                  </a:rPr>
                  <a:t>r1</a:t>
                </a:r>
                <a:r>
                  <a:rPr lang="en-US">
                    <a:effectLst/>
                    <a:latin typeface="Courier New" pitchFamily="49" charset="0"/>
                  </a:rPr>
                  <a:t>,r2,r3</a:t>
                </a:r>
              </a:p>
              <a:p>
                <a:pPr algn="l" latinLnBrk="1"/>
                <a:endParaRPr lang="en-US">
                  <a:effectLst/>
                  <a:latin typeface="Courier New" pitchFamily="49" charset="0"/>
                </a:endParaRPr>
              </a:p>
            </p:txBody>
          </p:sp>
          <p:sp>
            <p:nvSpPr>
              <p:cNvPr id="2023433" name="Rectangle 9"/>
              <p:cNvSpPr>
                <a:spLocks noChangeArrowheads="1"/>
              </p:cNvSpPr>
              <p:nvPr/>
            </p:nvSpPr>
            <p:spPr bwMode="auto">
              <a:xfrm>
                <a:off x="524" y="1998"/>
                <a:ext cx="1494" cy="516"/>
              </a:xfrm>
              <a:prstGeom prst="rect">
                <a:avLst/>
              </a:prstGeom>
              <a:solidFill>
                <a:srgbClr val="00FFFF"/>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sub r4,</a:t>
                </a:r>
                <a:r>
                  <a:rPr lang="en-US">
                    <a:solidFill>
                      <a:srgbClr val="0000CC"/>
                    </a:solidFill>
                    <a:effectLst/>
                    <a:latin typeface="Courier New" pitchFamily="49" charset="0"/>
                  </a:rPr>
                  <a:t>r1</a:t>
                </a:r>
                <a:r>
                  <a:rPr lang="en-US">
                    <a:effectLst/>
                    <a:latin typeface="Courier New" pitchFamily="49" charset="0"/>
                  </a:rPr>
                  <a:t>,r3</a:t>
                </a:r>
              </a:p>
              <a:p>
                <a:pPr algn="l" latinLnBrk="1"/>
                <a:endParaRPr lang="en-US">
                  <a:effectLst/>
                  <a:latin typeface="Courier New" pitchFamily="49" charset="0"/>
                </a:endParaRPr>
              </a:p>
            </p:txBody>
          </p:sp>
          <p:sp>
            <p:nvSpPr>
              <p:cNvPr id="2023434" name="Rectangle 10"/>
              <p:cNvSpPr>
                <a:spLocks noChangeArrowheads="1"/>
              </p:cNvSpPr>
              <p:nvPr/>
            </p:nvSpPr>
            <p:spPr bwMode="auto">
              <a:xfrm>
                <a:off x="524" y="2526"/>
                <a:ext cx="1494" cy="516"/>
              </a:xfrm>
              <a:prstGeom prst="rect">
                <a:avLst/>
              </a:prstGeom>
              <a:solidFill>
                <a:srgbClr val="00FFFF"/>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and r6,</a:t>
                </a:r>
                <a:r>
                  <a:rPr lang="en-US">
                    <a:solidFill>
                      <a:srgbClr val="0000CC"/>
                    </a:solidFill>
                    <a:effectLst/>
                    <a:latin typeface="Courier New" pitchFamily="49" charset="0"/>
                  </a:rPr>
                  <a:t>r1</a:t>
                </a:r>
                <a:r>
                  <a:rPr lang="en-US">
                    <a:effectLst/>
                    <a:latin typeface="Courier New" pitchFamily="49" charset="0"/>
                  </a:rPr>
                  <a:t>,r7</a:t>
                </a:r>
              </a:p>
              <a:p>
                <a:pPr algn="l" latinLnBrk="1"/>
                <a:endParaRPr lang="en-US">
                  <a:effectLst/>
                  <a:latin typeface="Courier New" pitchFamily="49" charset="0"/>
                </a:endParaRPr>
              </a:p>
            </p:txBody>
          </p:sp>
          <p:sp>
            <p:nvSpPr>
              <p:cNvPr id="2023435" name="Rectangle 11"/>
              <p:cNvSpPr>
                <a:spLocks noChangeArrowheads="1"/>
              </p:cNvSpPr>
              <p:nvPr/>
            </p:nvSpPr>
            <p:spPr bwMode="auto">
              <a:xfrm>
                <a:off x="524" y="3066"/>
                <a:ext cx="1609" cy="516"/>
              </a:xfrm>
              <a:prstGeom prst="rect">
                <a:avLst/>
              </a:prstGeom>
              <a:solidFill>
                <a:srgbClr val="00FFFF"/>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or   r8,</a:t>
                </a:r>
                <a:r>
                  <a:rPr lang="en-US">
                    <a:solidFill>
                      <a:srgbClr val="0000CC"/>
                    </a:solidFill>
                    <a:effectLst/>
                    <a:latin typeface="Courier New" pitchFamily="49" charset="0"/>
                  </a:rPr>
                  <a:t>r1</a:t>
                </a:r>
                <a:r>
                  <a:rPr lang="en-US">
                    <a:effectLst/>
                    <a:latin typeface="Courier New" pitchFamily="49" charset="0"/>
                  </a:rPr>
                  <a:t>,r9</a:t>
                </a:r>
              </a:p>
              <a:p>
                <a:pPr algn="l" latinLnBrk="1"/>
                <a:endParaRPr lang="en-US">
                  <a:effectLst/>
                  <a:latin typeface="Courier New" pitchFamily="49" charset="0"/>
                </a:endParaRPr>
              </a:p>
            </p:txBody>
          </p:sp>
          <p:sp>
            <p:nvSpPr>
              <p:cNvPr id="2023436" name="Rectangle 12"/>
              <p:cNvSpPr>
                <a:spLocks noChangeArrowheads="1"/>
              </p:cNvSpPr>
              <p:nvPr/>
            </p:nvSpPr>
            <p:spPr bwMode="auto">
              <a:xfrm>
                <a:off x="528" y="3552"/>
                <a:ext cx="1724" cy="286"/>
              </a:xfrm>
              <a:prstGeom prst="rect">
                <a:avLst/>
              </a:prstGeom>
              <a:solidFill>
                <a:srgbClr val="00FFFF"/>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xor r10,</a:t>
                </a:r>
                <a:r>
                  <a:rPr lang="en-US">
                    <a:solidFill>
                      <a:schemeClr val="accent2"/>
                    </a:solidFill>
                    <a:effectLst/>
                    <a:latin typeface="Courier New" pitchFamily="49" charset="0"/>
                  </a:rPr>
                  <a:t>r1</a:t>
                </a:r>
                <a:r>
                  <a:rPr lang="en-US">
                    <a:effectLst/>
                    <a:latin typeface="Courier New" pitchFamily="49" charset="0"/>
                  </a:rPr>
                  <a:t>,r11</a:t>
                </a:r>
              </a:p>
            </p:txBody>
          </p:sp>
        </p:grpSp>
        <p:grpSp>
          <p:nvGrpSpPr>
            <p:cNvPr id="2023437" name="Group 13"/>
            <p:cNvGrpSpPr>
              <a:grpSpLocks/>
            </p:cNvGrpSpPr>
            <p:nvPr/>
          </p:nvGrpSpPr>
          <p:grpSpPr bwMode="auto">
            <a:xfrm>
              <a:off x="1924" y="1363"/>
              <a:ext cx="3821" cy="2537"/>
              <a:chOff x="1932" y="1200"/>
              <a:chExt cx="3624" cy="2537"/>
            </a:xfrm>
          </p:grpSpPr>
          <p:grpSp>
            <p:nvGrpSpPr>
              <p:cNvPr id="2023438" name="Group 14"/>
              <p:cNvGrpSpPr>
                <a:grpSpLocks/>
              </p:cNvGrpSpPr>
              <p:nvPr/>
            </p:nvGrpSpPr>
            <p:grpSpPr bwMode="auto">
              <a:xfrm>
                <a:off x="2766" y="2256"/>
                <a:ext cx="1951" cy="441"/>
                <a:chOff x="1933" y="1200"/>
                <a:chExt cx="1951" cy="441"/>
              </a:xfrm>
            </p:grpSpPr>
            <p:grpSp>
              <p:nvGrpSpPr>
                <p:cNvPr id="2023439" name="Group 15"/>
                <p:cNvGrpSpPr>
                  <a:grpSpLocks noChangeAspect="1"/>
                </p:cNvGrpSpPr>
                <p:nvPr/>
              </p:nvGrpSpPr>
              <p:grpSpPr bwMode="auto">
                <a:xfrm>
                  <a:off x="2421" y="1304"/>
                  <a:ext cx="241" cy="233"/>
                  <a:chOff x="1357" y="528"/>
                  <a:chExt cx="522" cy="432"/>
                </a:xfrm>
              </p:grpSpPr>
              <p:grpSp>
                <p:nvGrpSpPr>
                  <p:cNvPr id="2023440" name="Group 16"/>
                  <p:cNvGrpSpPr>
                    <a:grpSpLocks noChangeAspect="1"/>
                  </p:cNvGrpSpPr>
                  <p:nvPr/>
                </p:nvGrpSpPr>
                <p:grpSpPr bwMode="auto">
                  <a:xfrm>
                    <a:off x="1374" y="528"/>
                    <a:ext cx="480" cy="432"/>
                    <a:chOff x="1392" y="528"/>
                    <a:chExt cx="480" cy="432"/>
                  </a:xfrm>
                </p:grpSpPr>
                <p:sp>
                  <p:nvSpPr>
                    <p:cNvPr id="2023441" name="Rectangle 17"/>
                    <p:cNvSpPr>
                      <a:spLocks noChangeAspect="1" noChangeArrowheads="1"/>
                    </p:cNvSpPr>
                    <p:nvPr/>
                  </p:nvSpPr>
                  <p:spPr bwMode="auto">
                    <a:xfrm>
                      <a:off x="1632" y="528"/>
                      <a:ext cx="240" cy="427"/>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42" name="Rectangle 18"/>
                    <p:cNvSpPr>
                      <a:spLocks noChangeAspect="1" noChangeArrowheads="1"/>
                    </p:cNvSpPr>
                    <p:nvPr/>
                  </p:nvSpPr>
                  <p:spPr bwMode="auto">
                    <a:xfrm>
                      <a:off x="1392" y="528"/>
                      <a:ext cx="480" cy="432"/>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023443" name="Text Box 19"/>
                  <p:cNvSpPr txBox="1">
                    <a:spLocks noChangeAspect="1" noChangeArrowheads="1"/>
                  </p:cNvSpPr>
                  <p:nvPr/>
                </p:nvSpPr>
                <p:spPr bwMode="auto">
                  <a:xfrm>
                    <a:off x="1357" y="574"/>
                    <a:ext cx="522" cy="286"/>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sp>
              <p:nvSpPr>
                <p:cNvPr id="2023444" name="Line 20"/>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45" name="Line 21"/>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23446" name="Group 22"/>
                <p:cNvGrpSpPr>
                  <a:grpSpLocks noChangeAspect="1"/>
                </p:cNvGrpSpPr>
                <p:nvPr/>
              </p:nvGrpSpPr>
              <p:grpSpPr bwMode="auto">
                <a:xfrm>
                  <a:off x="2851" y="1235"/>
                  <a:ext cx="206" cy="371"/>
                  <a:chOff x="2991" y="411"/>
                  <a:chExt cx="371" cy="768"/>
                </a:xfrm>
              </p:grpSpPr>
              <p:sp>
                <p:nvSpPr>
                  <p:cNvPr id="2023447" name="AutoShape 23"/>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23448" name="AutoShape 24"/>
                  <p:cNvSpPr>
                    <a:spLocks noChangeAspect="1" noChangeArrowheads="1"/>
                  </p:cNvSpPr>
                  <p:nvPr/>
                </p:nvSpPr>
                <p:spPr bwMode="auto">
                  <a:xfrm rot="5400000">
                    <a:off x="2957" y="705"/>
                    <a:ext cx="248" cy="180"/>
                  </a:xfrm>
                  <a:prstGeom prst="triangle">
                    <a:avLst>
                      <a:gd name="adj" fmla="val 50000"/>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49" name="Freeform 25"/>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solidFill>
                    <a:srgbClr val="00FFFF"/>
                  </a:solidFill>
                  <a:ln w="2857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50" name="Text Box 26"/>
                  <p:cNvSpPr txBox="1">
                    <a:spLocks noChangeAspect="1" noChangeArrowheads="1"/>
                  </p:cNvSpPr>
                  <p:nvPr/>
                </p:nvSpPr>
                <p:spPr bwMode="auto">
                  <a:xfrm rot="-5400000">
                    <a:off x="2943" y="619"/>
                    <a:ext cx="575" cy="263"/>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023451" name="Line 27"/>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52" name="Line 28"/>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23453" name="Group 29"/>
                <p:cNvGrpSpPr>
                  <a:grpSpLocks noChangeAspect="1"/>
                </p:cNvGrpSpPr>
                <p:nvPr/>
              </p:nvGrpSpPr>
              <p:grpSpPr bwMode="auto">
                <a:xfrm>
                  <a:off x="3181" y="1305"/>
                  <a:ext cx="334" cy="232"/>
                  <a:chOff x="3792" y="576"/>
                  <a:chExt cx="723" cy="480"/>
                </a:xfrm>
              </p:grpSpPr>
              <p:sp>
                <p:nvSpPr>
                  <p:cNvPr id="2023454" name="Rectangle 30"/>
                  <p:cNvSpPr>
                    <a:spLocks noChangeAspect="1" noChangeArrowheads="1"/>
                  </p:cNvSpPr>
                  <p:nvPr/>
                </p:nvSpPr>
                <p:spPr bwMode="auto">
                  <a:xfrm>
                    <a:off x="3915" y="576"/>
                    <a:ext cx="480" cy="480"/>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23455" name="Text Box 31"/>
                  <p:cNvSpPr txBox="1">
                    <a:spLocks noChangeAspect="1" noChangeArrowheads="1"/>
                  </p:cNvSpPr>
                  <p:nvPr/>
                </p:nvSpPr>
                <p:spPr bwMode="auto">
                  <a:xfrm>
                    <a:off x="3792" y="628"/>
                    <a:ext cx="723" cy="318"/>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023456" name="Freeform 32"/>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solidFill>
                  <a:srgbClr val="00FFFF"/>
                </a:solidFill>
                <a:ln w="2857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57" name="Line 33"/>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58" name="Line 34"/>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23459" name="Group 35"/>
                <p:cNvGrpSpPr>
                  <a:grpSpLocks noChangeAspect="1"/>
                </p:cNvGrpSpPr>
                <p:nvPr/>
              </p:nvGrpSpPr>
              <p:grpSpPr bwMode="auto">
                <a:xfrm>
                  <a:off x="1933" y="1305"/>
                  <a:ext cx="352" cy="232"/>
                  <a:chOff x="1061" y="576"/>
                  <a:chExt cx="760" cy="480"/>
                </a:xfrm>
              </p:grpSpPr>
              <p:sp>
                <p:nvSpPr>
                  <p:cNvPr id="2023460" name="Rectangle 36"/>
                  <p:cNvSpPr>
                    <a:spLocks noChangeAspect="1" noChangeArrowheads="1"/>
                  </p:cNvSpPr>
                  <p:nvPr/>
                </p:nvSpPr>
                <p:spPr bwMode="auto">
                  <a:xfrm>
                    <a:off x="1197" y="576"/>
                    <a:ext cx="480" cy="480"/>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23461" name="Text Box 37"/>
                  <p:cNvSpPr txBox="1">
                    <a:spLocks noChangeAspect="1" noChangeArrowheads="1"/>
                  </p:cNvSpPr>
                  <p:nvPr/>
                </p:nvSpPr>
                <p:spPr bwMode="auto">
                  <a:xfrm>
                    <a:off x="1061" y="628"/>
                    <a:ext cx="760" cy="318"/>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grpSp>
              <p:nvGrpSpPr>
                <p:cNvPr id="2023462" name="Group 38"/>
                <p:cNvGrpSpPr>
                  <a:grpSpLocks/>
                </p:cNvGrpSpPr>
                <p:nvPr/>
              </p:nvGrpSpPr>
              <p:grpSpPr bwMode="auto">
                <a:xfrm>
                  <a:off x="2288" y="1200"/>
                  <a:ext cx="1297" cy="441"/>
                  <a:chOff x="2112" y="528"/>
                  <a:chExt cx="2088" cy="681"/>
                </a:xfrm>
              </p:grpSpPr>
              <p:sp>
                <p:nvSpPr>
                  <p:cNvPr id="2023463" name="Rectangle 39"/>
                  <p:cNvSpPr>
                    <a:spLocks noChangeAspect="1" noChangeArrowheads="1"/>
                  </p:cNvSpPr>
                  <p:nvPr/>
                </p:nvSpPr>
                <p:spPr bwMode="auto">
                  <a:xfrm>
                    <a:off x="2784" y="528"/>
                    <a:ext cx="72" cy="681"/>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64" name="Rectangle 40"/>
                  <p:cNvSpPr>
                    <a:spLocks noChangeAspect="1" noChangeArrowheads="1"/>
                  </p:cNvSpPr>
                  <p:nvPr/>
                </p:nvSpPr>
                <p:spPr bwMode="auto">
                  <a:xfrm>
                    <a:off x="4128" y="528"/>
                    <a:ext cx="72" cy="681"/>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65" name="Rectangle 41"/>
                  <p:cNvSpPr>
                    <a:spLocks noChangeAspect="1" noChangeArrowheads="1"/>
                  </p:cNvSpPr>
                  <p:nvPr/>
                </p:nvSpPr>
                <p:spPr bwMode="auto">
                  <a:xfrm>
                    <a:off x="2112" y="528"/>
                    <a:ext cx="72" cy="681"/>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66" name="Rectangle 42"/>
                  <p:cNvSpPr>
                    <a:spLocks noChangeAspect="1" noChangeArrowheads="1"/>
                  </p:cNvSpPr>
                  <p:nvPr/>
                </p:nvSpPr>
                <p:spPr bwMode="auto">
                  <a:xfrm>
                    <a:off x="3456" y="532"/>
                    <a:ext cx="71" cy="672"/>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23467" name="Group 43"/>
                <p:cNvGrpSpPr>
                  <a:grpSpLocks noChangeAspect="1"/>
                </p:cNvGrpSpPr>
                <p:nvPr/>
              </p:nvGrpSpPr>
              <p:grpSpPr bwMode="auto">
                <a:xfrm flipH="1">
                  <a:off x="3643" y="1296"/>
                  <a:ext cx="241" cy="233"/>
                  <a:chOff x="1362" y="528"/>
                  <a:chExt cx="518" cy="432"/>
                </a:xfrm>
              </p:grpSpPr>
              <p:grpSp>
                <p:nvGrpSpPr>
                  <p:cNvPr id="2023468" name="Group 44"/>
                  <p:cNvGrpSpPr>
                    <a:grpSpLocks noChangeAspect="1"/>
                  </p:cNvGrpSpPr>
                  <p:nvPr/>
                </p:nvGrpSpPr>
                <p:grpSpPr bwMode="auto">
                  <a:xfrm>
                    <a:off x="1374" y="528"/>
                    <a:ext cx="480" cy="432"/>
                    <a:chOff x="1392" y="528"/>
                    <a:chExt cx="480" cy="432"/>
                  </a:xfrm>
                </p:grpSpPr>
                <p:sp>
                  <p:nvSpPr>
                    <p:cNvPr id="2023469" name="Rectangle 45"/>
                    <p:cNvSpPr>
                      <a:spLocks noChangeAspect="1" noChangeArrowheads="1"/>
                    </p:cNvSpPr>
                    <p:nvPr/>
                  </p:nvSpPr>
                  <p:spPr bwMode="auto">
                    <a:xfrm>
                      <a:off x="1632" y="528"/>
                      <a:ext cx="240" cy="427"/>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70" name="Rectangle 46"/>
                    <p:cNvSpPr>
                      <a:spLocks noChangeAspect="1" noChangeArrowheads="1"/>
                    </p:cNvSpPr>
                    <p:nvPr/>
                  </p:nvSpPr>
                  <p:spPr bwMode="auto">
                    <a:xfrm>
                      <a:off x="1392" y="528"/>
                      <a:ext cx="480" cy="432"/>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023471" name="Text Box 47"/>
                  <p:cNvSpPr txBox="1">
                    <a:spLocks noChangeAspect="1" noChangeArrowheads="1"/>
                  </p:cNvSpPr>
                  <p:nvPr/>
                </p:nvSpPr>
                <p:spPr bwMode="auto">
                  <a:xfrm>
                    <a:off x="1362" y="574"/>
                    <a:ext cx="518" cy="286"/>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grpSp>
          <p:grpSp>
            <p:nvGrpSpPr>
              <p:cNvPr id="2023472" name="Group 48"/>
              <p:cNvGrpSpPr>
                <a:grpSpLocks/>
              </p:cNvGrpSpPr>
              <p:nvPr/>
            </p:nvGrpSpPr>
            <p:grpSpPr bwMode="auto">
              <a:xfrm>
                <a:off x="2346" y="1720"/>
                <a:ext cx="1952" cy="441"/>
                <a:chOff x="1933" y="1200"/>
                <a:chExt cx="1952" cy="441"/>
              </a:xfrm>
            </p:grpSpPr>
            <p:grpSp>
              <p:nvGrpSpPr>
                <p:cNvPr id="2023473" name="Group 49"/>
                <p:cNvGrpSpPr>
                  <a:grpSpLocks noChangeAspect="1"/>
                </p:cNvGrpSpPr>
                <p:nvPr/>
              </p:nvGrpSpPr>
              <p:grpSpPr bwMode="auto">
                <a:xfrm>
                  <a:off x="2421" y="1304"/>
                  <a:ext cx="241" cy="233"/>
                  <a:chOff x="1357" y="528"/>
                  <a:chExt cx="522" cy="432"/>
                </a:xfrm>
              </p:grpSpPr>
              <p:grpSp>
                <p:nvGrpSpPr>
                  <p:cNvPr id="2023474" name="Group 50"/>
                  <p:cNvGrpSpPr>
                    <a:grpSpLocks noChangeAspect="1"/>
                  </p:cNvGrpSpPr>
                  <p:nvPr/>
                </p:nvGrpSpPr>
                <p:grpSpPr bwMode="auto">
                  <a:xfrm>
                    <a:off x="1374" y="528"/>
                    <a:ext cx="480" cy="432"/>
                    <a:chOff x="1392" y="528"/>
                    <a:chExt cx="480" cy="432"/>
                  </a:xfrm>
                </p:grpSpPr>
                <p:sp>
                  <p:nvSpPr>
                    <p:cNvPr id="2023475" name="Rectangle 51"/>
                    <p:cNvSpPr>
                      <a:spLocks noChangeAspect="1" noChangeArrowheads="1"/>
                    </p:cNvSpPr>
                    <p:nvPr/>
                  </p:nvSpPr>
                  <p:spPr bwMode="auto">
                    <a:xfrm>
                      <a:off x="1632" y="528"/>
                      <a:ext cx="240" cy="427"/>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76" name="Rectangle 52"/>
                    <p:cNvSpPr>
                      <a:spLocks noChangeAspect="1" noChangeArrowheads="1"/>
                    </p:cNvSpPr>
                    <p:nvPr/>
                  </p:nvSpPr>
                  <p:spPr bwMode="auto">
                    <a:xfrm>
                      <a:off x="1392" y="528"/>
                      <a:ext cx="480" cy="432"/>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023477" name="Text Box 53"/>
                  <p:cNvSpPr txBox="1">
                    <a:spLocks noChangeAspect="1" noChangeArrowheads="1"/>
                  </p:cNvSpPr>
                  <p:nvPr/>
                </p:nvSpPr>
                <p:spPr bwMode="auto">
                  <a:xfrm>
                    <a:off x="1357" y="574"/>
                    <a:ext cx="522" cy="286"/>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sp>
              <p:nvSpPr>
                <p:cNvPr id="2023478" name="Line 54"/>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79" name="Line 55"/>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23480" name="Group 56"/>
                <p:cNvGrpSpPr>
                  <a:grpSpLocks noChangeAspect="1"/>
                </p:cNvGrpSpPr>
                <p:nvPr/>
              </p:nvGrpSpPr>
              <p:grpSpPr bwMode="auto">
                <a:xfrm>
                  <a:off x="2851" y="1235"/>
                  <a:ext cx="206" cy="371"/>
                  <a:chOff x="2991" y="411"/>
                  <a:chExt cx="371" cy="768"/>
                </a:xfrm>
              </p:grpSpPr>
              <p:sp>
                <p:nvSpPr>
                  <p:cNvPr id="2023481" name="AutoShape 57"/>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23482" name="AutoShape 58"/>
                  <p:cNvSpPr>
                    <a:spLocks noChangeAspect="1" noChangeArrowheads="1"/>
                  </p:cNvSpPr>
                  <p:nvPr/>
                </p:nvSpPr>
                <p:spPr bwMode="auto">
                  <a:xfrm rot="5400000">
                    <a:off x="2957" y="705"/>
                    <a:ext cx="248" cy="180"/>
                  </a:xfrm>
                  <a:prstGeom prst="triangle">
                    <a:avLst>
                      <a:gd name="adj" fmla="val 50000"/>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83" name="Freeform 59"/>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solidFill>
                    <a:srgbClr val="00FFFF"/>
                  </a:solidFill>
                  <a:ln w="2857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84" name="Text Box 60"/>
                  <p:cNvSpPr txBox="1">
                    <a:spLocks noChangeAspect="1" noChangeArrowheads="1"/>
                  </p:cNvSpPr>
                  <p:nvPr/>
                </p:nvSpPr>
                <p:spPr bwMode="auto">
                  <a:xfrm rot="-5400000">
                    <a:off x="2943" y="621"/>
                    <a:ext cx="575" cy="263"/>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023485" name="Line 61"/>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86" name="Line 62"/>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23487" name="Group 63"/>
                <p:cNvGrpSpPr>
                  <a:grpSpLocks noChangeAspect="1"/>
                </p:cNvGrpSpPr>
                <p:nvPr/>
              </p:nvGrpSpPr>
              <p:grpSpPr bwMode="auto">
                <a:xfrm>
                  <a:off x="3181" y="1305"/>
                  <a:ext cx="334" cy="232"/>
                  <a:chOff x="3792" y="576"/>
                  <a:chExt cx="723" cy="480"/>
                </a:xfrm>
              </p:grpSpPr>
              <p:sp>
                <p:nvSpPr>
                  <p:cNvPr id="2023488" name="Rectangle 64"/>
                  <p:cNvSpPr>
                    <a:spLocks noChangeAspect="1" noChangeArrowheads="1"/>
                  </p:cNvSpPr>
                  <p:nvPr/>
                </p:nvSpPr>
                <p:spPr bwMode="auto">
                  <a:xfrm>
                    <a:off x="3915" y="576"/>
                    <a:ext cx="480" cy="480"/>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23489" name="Text Box 65"/>
                  <p:cNvSpPr txBox="1">
                    <a:spLocks noChangeAspect="1" noChangeArrowheads="1"/>
                  </p:cNvSpPr>
                  <p:nvPr/>
                </p:nvSpPr>
                <p:spPr bwMode="auto">
                  <a:xfrm>
                    <a:off x="3792" y="628"/>
                    <a:ext cx="723" cy="318"/>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023490" name="Freeform 66"/>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solidFill>
                  <a:srgbClr val="00FFFF"/>
                </a:solidFill>
                <a:ln w="2857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91" name="Line 67"/>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92" name="Line 68"/>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23493" name="Group 69"/>
                <p:cNvGrpSpPr>
                  <a:grpSpLocks noChangeAspect="1"/>
                </p:cNvGrpSpPr>
                <p:nvPr/>
              </p:nvGrpSpPr>
              <p:grpSpPr bwMode="auto">
                <a:xfrm>
                  <a:off x="1933" y="1305"/>
                  <a:ext cx="352" cy="232"/>
                  <a:chOff x="1061" y="576"/>
                  <a:chExt cx="759" cy="480"/>
                </a:xfrm>
              </p:grpSpPr>
              <p:sp>
                <p:nvSpPr>
                  <p:cNvPr id="2023494" name="Rectangle 70"/>
                  <p:cNvSpPr>
                    <a:spLocks noChangeAspect="1" noChangeArrowheads="1"/>
                  </p:cNvSpPr>
                  <p:nvPr/>
                </p:nvSpPr>
                <p:spPr bwMode="auto">
                  <a:xfrm>
                    <a:off x="1197" y="576"/>
                    <a:ext cx="480" cy="480"/>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23495" name="Text Box 71"/>
                  <p:cNvSpPr txBox="1">
                    <a:spLocks noChangeAspect="1" noChangeArrowheads="1"/>
                  </p:cNvSpPr>
                  <p:nvPr/>
                </p:nvSpPr>
                <p:spPr bwMode="auto">
                  <a:xfrm>
                    <a:off x="1061" y="628"/>
                    <a:ext cx="759" cy="318"/>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grpSp>
              <p:nvGrpSpPr>
                <p:cNvPr id="2023496" name="Group 72"/>
                <p:cNvGrpSpPr>
                  <a:grpSpLocks/>
                </p:cNvGrpSpPr>
                <p:nvPr/>
              </p:nvGrpSpPr>
              <p:grpSpPr bwMode="auto">
                <a:xfrm>
                  <a:off x="2288" y="1200"/>
                  <a:ext cx="1297" cy="441"/>
                  <a:chOff x="2112" y="528"/>
                  <a:chExt cx="2088" cy="681"/>
                </a:xfrm>
              </p:grpSpPr>
              <p:sp>
                <p:nvSpPr>
                  <p:cNvPr id="2023497" name="Rectangle 73"/>
                  <p:cNvSpPr>
                    <a:spLocks noChangeAspect="1" noChangeArrowheads="1"/>
                  </p:cNvSpPr>
                  <p:nvPr/>
                </p:nvSpPr>
                <p:spPr bwMode="auto">
                  <a:xfrm>
                    <a:off x="2784" y="528"/>
                    <a:ext cx="72" cy="681"/>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98" name="Rectangle 74"/>
                  <p:cNvSpPr>
                    <a:spLocks noChangeAspect="1" noChangeArrowheads="1"/>
                  </p:cNvSpPr>
                  <p:nvPr/>
                </p:nvSpPr>
                <p:spPr bwMode="auto">
                  <a:xfrm>
                    <a:off x="4128" y="528"/>
                    <a:ext cx="72" cy="681"/>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499" name="Rectangle 75"/>
                  <p:cNvSpPr>
                    <a:spLocks noChangeAspect="1" noChangeArrowheads="1"/>
                  </p:cNvSpPr>
                  <p:nvPr/>
                </p:nvSpPr>
                <p:spPr bwMode="auto">
                  <a:xfrm>
                    <a:off x="2112" y="528"/>
                    <a:ext cx="72" cy="681"/>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00" name="Rectangle 76"/>
                  <p:cNvSpPr>
                    <a:spLocks noChangeAspect="1" noChangeArrowheads="1"/>
                  </p:cNvSpPr>
                  <p:nvPr/>
                </p:nvSpPr>
                <p:spPr bwMode="auto">
                  <a:xfrm>
                    <a:off x="3456" y="532"/>
                    <a:ext cx="71" cy="672"/>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23501" name="Group 77"/>
                <p:cNvGrpSpPr>
                  <a:grpSpLocks noChangeAspect="1"/>
                </p:cNvGrpSpPr>
                <p:nvPr/>
              </p:nvGrpSpPr>
              <p:grpSpPr bwMode="auto">
                <a:xfrm flipH="1">
                  <a:off x="3644" y="1296"/>
                  <a:ext cx="241" cy="233"/>
                  <a:chOff x="1364" y="528"/>
                  <a:chExt cx="518" cy="432"/>
                </a:xfrm>
              </p:grpSpPr>
              <p:grpSp>
                <p:nvGrpSpPr>
                  <p:cNvPr id="2023502" name="Group 78"/>
                  <p:cNvGrpSpPr>
                    <a:grpSpLocks noChangeAspect="1"/>
                  </p:cNvGrpSpPr>
                  <p:nvPr/>
                </p:nvGrpSpPr>
                <p:grpSpPr bwMode="auto">
                  <a:xfrm>
                    <a:off x="1374" y="528"/>
                    <a:ext cx="480" cy="432"/>
                    <a:chOff x="1392" y="528"/>
                    <a:chExt cx="480" cy="432"/>
                  </a:xfrm>
                </p:grpSpPr>
                <p:sp>
                  <p:nvSpPr>
                    <p:cNvPr id="2023503" name="Rectangle 79"/>
                    <p:cNvSpPr>
                      <a:spLocks noChangeAspect="1" noChangeArrowheads="1"/>
                    </p:cNvSpPr>
                    <p:nvPr/>
                  </p:nvSpPr>
                  <p:spPr bwMode="auto">
                    <a:xfrm>
                      <a:off x="1632" y="528"/>
                      <a:ext cx="240" cy="427"/>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04" name="Rectangle 80"/>
                    <p:cNvSpPr>
                      <a:spLocks noChangeAspect="1" noChangeArrowheads="1"/>
                    </p:cNvSpPr>
                    <p:nvPr/>
                  </p:nvSpPr>
                  <p:spPr bwMode="auto">
                    <a:xfrm>
                      <a:off x="1392" y="528"/>
                      <a:ext cx="480" cy="432"/>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023505" name="Text Box 81"/>
                  <p:cNvSpPr txBox="1">
                    <a:spLocks noChangeAspect="1" noChangeArrowheads="1"/>
                  </p:cNvSpPr>
                  <p:nvPr/>
                </p:nvSpPr>
                <p:spPr bwMode="auto">
                  <a:xfrm>
                    <a:off x="1364" y="574"/>
                    <a:ext cx="518" cy="286"/>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grpSp>
          <p:grpSp>
            <p:nvGrpSpPr>
              <p:cNvPr id="2023506" name="Group 82"/>
              <p:cNvGrpSpPr>
                <a:grpSpLocks/>
              </p:cNvGrpSpPr>
              <p:nvPr/>
            </p:nvGrpSpPr>
            <p:grpSpPr bwMode="auto">
              <a:xfrm>
                <a:off x="1932" y="1200"/>
                <a:ext cx="1945" cy="441"/>
                <a:chOff x="1932" y="1200"/>
                <a:chExt cx="1945" cy="441"/>
              </a:xfrm>
            </p:grpSpPr>
            <p:grpSp>
              <p:nvGrpSpPr>
                <p:cNvPr id="2023507" name="Group 83"/>
                <p:cNvGrpSpPr>
                  <a:grpSpLocks noChangeAspect="1"/>
                </p:cNvGrpSpPr>
                <p:nvPr/>
              </p:nvGrpSpPr>
              <p:grpSpPr bwMode="auto">
                <a:xfrm>
                  <a:off x="2420" y="1304"/>
                  <a:ext cx="241" cy="233"/>
                  <a:chOff x="1357" y="528"/>
                  <a:chExt cx="523" cy="432"/>
                </a:xfrm>
              </p:grpSpPr>
              <p:grpSp>
                <p:nvGrpSpPr>
                  <p:cNvPr id="2023508" name="Group 84"/>
                  <p:cNvGrpSpPr>
                    <a:grpSpLocks noChangeAspect="1"/>
                  </p:cNvGrpSpPr>
                  <p:nvPr/>
                </p:nvGrpSpPr>
                <p:grpSpPr bwMode="auto">
                  <a:xfrm>
                    <a:off x="1374" y="528"/>
                    <a:ext cx="480" cy="432"/>
                    <a:chOff x="1392" y="528"/>
                    <a:chExt cx="480" cy="432"/>
                  </a:xfrm>
                </p:grpSpPr>
                <p:sp>
                  <p:nvSpPr>
                    <p:cNvPr id="2023509" name="Rectangle 85"/>
                    <p:cNvSpPr>
                      <a:spLocks noChangeAspect="1" noChangeArrowheads="1"/>
                    </p:cNvSpPr>
                    <p:nvPr/>
                  </p:nvSpPr>
                  <p:spPr bwMode="auto">
                    <a:xfrm>
                      <a:off x="1632" y="528"/>
                      <a:ext cx="240" cy="427"/>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10" name="Rectangle 86"/>
                    <p:cNvSpPr>
                      <a:spLocks noChangeAspect="1" noChangeArrowheads="1"/>
                    </p:cNvSpPr>
                    <p:nvPr/>
                  </p:nvSpPr>
                  <p:spPr bwMode="auto">
                    <a:xfrm>
                      <a:off x="1392" y="528"/>
                      <a:ext cx="480" cy="432"/>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023511" name="Text Box 87"/>
                  <p:cNvSpPr txBox="1">
                    <a:spLocks noChangeAspect="1" noChangeArrowheads="1"/>
                  </p:cNvSpPr>
                  <p:nvPr/>
                </p:nvSpPr>
                <p:spPr bwMode="auto">
                  <a:xfrm>
                    <a:off x="1357" y="574"/>
                    <a:ext cx="523" cy="286"/>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sp>
              <p:nvSpPr>
                <p:cNvPr id="2023512" name="Line 88"/>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13" name="Line 89"/>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23514" name="Group 90"/>
                <p:cNvGrpSpPr>
                  <a:grpSpLocks noChangeAspect="1"/>
                </p:cNvGrpSpPr>
                <p:nvPr/>
              </p:nvGrpSpPr>
              <p:grpSpPr bwMode="auto">
                <a:xfrm>
                  <a:off x="2848" y="1235"/>
                  <a:ext cx="209" cy="371"/>
                  <a:chOff x="2991" y="411"/>
                  <a:chExt cx="377" cy="768"/>
                </a:xfrm>
              </p:grpSpPr>
              <p:sp>
                <p:nvSpPr>
                  <p:cNvPr id="2023515" name="AutoShape 91"/>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23516" name="AutoShape 92"/>
                  <p:cNvSpPr>
                    <a:spLocks noChangeAspect="1" noChangeArrowheads="1"/>
                  </p:cNvSpPr>
                  <p:nvPr/>
                </p:nvSpPr>
                <p:spPr bwMode="auto">
                  <a:xfrm rot="5400000">
                    <a:off x="2957" y="705"/>
                    <a:ext cx="248" cy="180"/>
                  </a:xfrm>
                  <a:prstGeom prst="triangle">
                    <a:avLst>
                      <a:gd name="adj" fmla="val 50000"/>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17" name="Freeform 93"/>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solidFill>
                    <a:srgbClr val="00FFFF"/>
                  </a:solidFill>
                  <a:ln w="2857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18" name="Text Box 94"/>
                  <p:cNvSpPr txBox="1">
                    <a:spLocks noChangeAspect="1" noChangeArrowheads="1"/>
                  </p:cNvSpPr>
                  <p:nvPr/>
                </p:nvSpPr>
                <p:spPr bwMode="auto">
                  <a:xfrm rot="16200000">
                    <a:off x="2949" y="621"/>
                    <a:ext cx="575" cy="263"/>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023519" name="Line 95"/>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20" name="Line 96"/>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23521" name="Group 97"/>
                <p:cNvGrpSpPr>
                  <a:grpSpLocks noChangeAspect="1"/>
                </p:cNvGrpSpPr>
                <p:nvPr/>
              </p:nvGrpSpPr>
              <p:grpSpPr bwMode="auto">
                <a:xfrm>
                  <a:off x="3179" y="1305"/>
                  <a:ext cx="334" cy="232"/>
                  <a:chOff x="3805" y="576"/>
                  <a:chExt cx="725" cy="480"/>
                </a:xfrm>
              </p:grpSpPr>
              <p:sp>
                <p:nvSpPr>
                  <p:cNvPr id="2023522" name="Rectangle 98"/>
                  <p:cNvSpPr>
                    <a:spLocks noChangeAspect="1" noChangeArrowheads="1"/>
                  </p:cNvSpPr>
                  <p:nvPr/>
                </p:nvSpPr>
                <p:spPr bwMode="auto">
                  <a:xfrm>
                    <a:off x="3915" y="576"/>
                    <a:ext cx="480" cy="480"/>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23523" name="Text Box 99"/>
                  <p:cNvSpPr txBox="1">
                    <a:spLocks noChangeAspect="1" noChangeArrowheads="1"/>
                  </p:cNvSpPr>
                  <p:nvPr/>
                </p:nvSpPr>
                <p:spPr bwMode="auto">
                  <a:xfrm>
                    <a:off x="3805" y="628"/>
                    <a:ext cx="725" cy="318"/>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dirty="0" err="1">
                        <a:effectLst/>
                        <a:latin typeface="Comic Sans MS" pitchFamily="66" charset="0"/>
                      </a:rPr>
                      <a:t>DMem</a:t>
                    </a:r>
                    <a:endParaRPr lang="en-US" sz="1000" dirty="0">
                      <a:effectLst/>
                      <a:latin typeface="Comic Sans MS" pitchFamily="66" charset="0"/>
                    </a:endParaRPr>
                  </a:p>
                </p:txBody>
              </p:sp>
            </p:grpSp>
            <p:sp>
              <p:nvSpPr>
                <p:cNvPr id="2023524" name="Freeform 100"/>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solidFill>
                  <a:srgbClr val="00FFFF"/>
                </a:solidFill>
                <a:ln w="2857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25" name="Line 101"/>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26" name="Line 102"/>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23527" name="Group 103"/>
                <p:cNvGrpSpPr>
                  <a:grpSpLocks noChangeAspect="1"/>
                </p:cNvGrpSpPr>
                <p:nvPr/>
              </p:nvGrpSpPr>
              <p:grpSpPr bwMode="auto">
                <a:xfrm>
                  <a:off x="1932" y="1305"/>
                  <a:ext cx="352" cy="232"/>
                  <a:chOff x="1058" y="576"/>
                  <a:chExt cx="760" cy="480"/>
                </a:xfrm>
              </p:grpSpPr>
              <p:sp>
                <p:nvSpPr>
                  <p:cNvPr id="2023528" name="Rectangle 104"/>
                  <p:cNvSpPr>
                    <a:spLocks noChangeAspect="1" noChangeArrowheads="1"/>
                  </p:cNvSpPr>
                  <p:nvPr/>
                </p:nvSpPr>
                <p:spPr bwMode="auto">
                  <a:xfrm>
                    <a:off x="1197" y="576"/>
                    <a:ext cx="480" cy="480"/>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23529" name="Text Box 105"/>
                  <p:cNvSpPr txBox="1">
                    <a:spLocks noChangeAspect="1" noChangeArrowheads="1"/>
                  </p:cNvSpPr>
                  <p:nvPr/>
                </p:nvSpPr>
                <p:spPr bwMode="auto">
                  <a:xfrm>
                    <a:off x="1058" y="628"/>
                    <a:ext cx="760" cy="318"/>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dirty="0" err="1">
                        <a:effectLst/>
                        <a:latin typeface="Comic Sans MS" pitchFamily="66" charset="0"/>
                      </a:rPr>
                      <a:t>Ifetch</a:t>
                    </a:r>
                    <a:endParaRPr lang="en-US" sz="1000" dirty="0">
                      <a:effectLst/>
                      <a:latin typeface="Comic Sans MS" pitchFamily="66" charset="0"/>
                    </a:endParaRPr>
                  </a:p>
                </p:txBody>
              </p:sp>
            </p:grpSp>
            <p:grpSp>
              <p:nvGrpSpPr>
                <p:cNvPr id="2023530" name="Group 106"/>
                <p:cNvGrpSpPr>
                  <a:grpSpLocks/>
                </p:cNvGrpSpPr>
                <p:nvPr/>
              </p:nvGrpSpPr>
              <p:grpSpPr bwMode="auto">
                <a:xfrm>
                  <a:off x="2288" y="1200"/>
                  <a:ext cx="1297" cy="441"/>
                  <a:chOff x="2112" y="528"/>
                  <a:chExt cx="2088" cy="681"/>
                </a:xfrm>
              </p:grpSpPr>
              <p:sp>
                <p:nvSpPr>
                  <p:cNvPr id="2023531" name="Rectangle 107"/>
                  <p:cNvSpPr>
                    <a:spLocks noChangeAspect="1" noChangeArrowheads="1"/>
                  </p:cNvSpPr>
                  <p:nvPr/>
                </p:nvSpPr>
                <p:spPr bwMode="auto">
                  <a:xfrm>
                    <a:off x="2784" y="528"/>
                    <a:ext cx="72" cy="681"/>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32" name="Rectangle 108"/>
                  <p:cNvSpPr>
                    <a:spLocks noChangeAspect="1" noChangeArrowheads="1"/>
                  </p:cNvSpPr>
                  <p:nvPr/>
                </p:nvSpPr>
                <p:spPr bwMode="auto">
                  <a:xfrm>
                    <a:off x="4128" y="528"/>
                    <a:ext cx="72" cy="681"/>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33" name="Rectangle 109"/>
                  <p:cNvSpPr>
                    <a:spLocks noChangeAspect="1" noChangeArrowheads="1"/>
                  </p:cNvSpPr>
                  <p:nvPr/>
                </p:nvSpPr>
                <p:spPr bwMode="auto">
                  <a:xfrm>
                    <a:off x="2112" y="528"/>
                    <a:ext cx="72" cy="681"/>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34" name="Rectangle 110"/>
                  <p:cNvSpPr>
                    <a:spLocks noChangeAspect="1" noChangeArrowheads="1"/>
                  </p:cNvSpPr>
                  <p:nvPr/>
                </p:nvSpPr>
                <p:spPr bwMode="auto">
                  <a:xfrm>
                    <a:off x="3456" y="532"/>
                    <a:ext cx="71" cy="672"/>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23535" name="Group 111"/>
                <p:cNvGrpSpPr>
                  <a:grpSpLocks noChangeAspect="1"/>
                </p:cNvGrpSpPr>
                <p:nvPr/>
              </p:nvGrpSpPr>
              <p:grpSpPr bwMode="auto">
                <a:xfrm flipH="1">
                  <a:off x="3597" y="1296"/>
                  <a:ext cx="280" cy="233"/>
                  <a:chOff x="1374" y="528"/>
                  <a:chExt cx="602" cy="432"/>
                </a:xfrm>
              </p:grpSpPr>
              <p:grpSp>
                <p:nvGrpSpPr>
                  <p:cNvPr id="2023536" name="Group 112"/>
                  <p:cNvGrpSpPr>
                    <a:grpSpLocks noChangeAspect="1"/>
                  </p:cNvGrpSpPr>
                  <p:nvPr/>
                </p:nvGrpSpPr>
                <p:grpSpPr bwMode="auto">
                  <a:xfrm>
                    <a:off x="1374" y="528"/>
                    <a:ext cx="480" cy="432"/>
                    <a:chOff x="1392" y="528"/>
                    <a:chExt cx="480" cy="432"/>
                  </a:xfrm>
                </p:grpSpPr>
                <p:sp>
                  <p:nvSpPr>
                    <p:cNvPr id="2023537" name="Rectangle 113"/>
                    <p:cNvSpPr>
                      <a:spLocks noChangeAspect="1" noChangeArrowheads="1"/>
                    </p:cNvSpPr>
                    <p:nvPr/>
                  </p:nvSpPr>
                  <p:spPr bwMode="auto">
                    <a:xfrm>
                      <a:off x="1632" y="528"/>
                      <a:ext cx="240" cy="427"/>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38" name="Rectangle 114"/>
                    <p:cNvSpPr>
                      <a:spLocks noChangeAspect="1" noChangeArrowheads="1"/>
                    </p:cNvSpPr>
                    <p:nvPr/>
                  </p:nvSpPr>
                  <p:spPr bwMode="auto">
                    <a:xfrm>
                      <a:off x="1392" y="528"/>
                      <a:ext cx="480" cy="432"/>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023539" name="Text Box 115"/>
                  <p:cNvSpPr txBox="1">
                    <a:spLocks noChangeAspect="1" noChangeArrowheads="1"/>
                  </p:cNvSpPr>
                  <p:nvPr/>
                </p:nvSpPr>
                <p:spPr bwMode="auto">
                  <a:xfrm>
                    <a:off x="1457" y="574"/>
                    <a:ext cx="519" cy="286"/>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dirty="0" err="1">
                        <a:effectLst/>
                        <a:latin typeface="Comic Sans MS" pitchFamily="66" charset="0"/>
                      </a:rPr>
                      <a:t>Reg</a:t>
                    </a:r>
                    <a:endParaRPr lang="en-US" sz="1000" dirty="0">
                      <a:effectLst/>
                      <a:latin typeface="Comic Sans MS" pitchFamily="66" charset="0"/>
                    </a:endParaRPr>
                  </a:p>
                </p:txBody>
              </p:sp>
            </p:grpSp>
          </p:grpSp>
          <p:grpSp>
            <p:nvGrpSpPr>
              <p:cNvPr id="2023540" name="Group 116"/>
              <p:cNvGrpSpPr>
                <a:grpSpLocks/>
              </p:cNvGrpSpPr>
              <p:nvPr/>
            </p:nvGrpSpPr>
            <p:grpSpPr bwMode="auto">
              <a:xfrm>
                <a:off x="3186" y="2784"/>
                <a:ext cx="1950" cy="441"/>
                <a:chOff x="1933" y="1200"/>
                <a:chExt cx="1950" cy="441"/>
              </a:xfrm>
            </p:grpSpPr>
            <p:grpSp>
              <p:nvGrpSpPr>
                <p:cNvPr id="2023541" name="Group 117"/>
                <p:cNvGrpSpPr>
                  <a:grpSpLocks noChangeAspect="1"/>
                </p:cNvGrpSpPr>
                <p:nvPr/>
              </p:nvGrpSpPr>
              <p:grpSpPr bwMode="auto">
                <a:xfrm>
                  <a:off x="2418" y="1304"/>
                  <a:ext cx="241" cy="233"/>
                  <a:chOff x="1351" y="528"/>
                  <a:chExt cx="522" cy="432"/>
                </a:xfrm>
              </p:grpSpPr>
              <p:grpSp>
                <p:nvGrpSpPr>
                  <p:cNvPr id="2023542" name="Group 118"/>
                  <p:cNvGrpSpPr>
                    <a:grpSpLocks noChangeAspect="1"/>
                  </p:cNvGrpSpPr>
                  <p:nvPr/>
                </p:nvGrpSpPr>
                <p:grpSpPr bwMode="auto">
                  <a:xfrm>
                    <a:off x="1374" y="528"/>
                    <a:ext cx="480" cy="432"/>
                    <a:chOff x="1392" y="528"/>
                    <a:chExt cx="480" cy="432"/>
                  </a:xfrm>
                </p:grpSpPr>
                <p:sp>
                  <p:nvSpPr>
                    <p:cNvPr id="2023543" name="Rectangle 119"/>
                    <p:cNvSpPr>
                      <a:spLocks noChangeAspect="1" noChangeArrowheads="1"/>
                    </p:cNvSpPr>
                    <p:nvPr/>
                  </p:nvSpPr>
                  <p:spPr bwMode="auto">
                    <a:xfrm>
                      <a:off x="1632" y="528"/>
                      <a:ext cx="240" cy="427"/>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44" name="Rectangle 120"/>
                    <p:cNvSpPr>
                      <a:spLocks noChangeAspect="1" noChangeArrowheads="1"/>
                    </p:cNvSpPr>
                    <p:nvPr/>
                  </p:nvSpPr>
                  <p:spPr bwMode="auto">
                    <a:xfrm>
                      <a:off x="1392" y="528"/>
                      <a:ext cx="480" cy="432"/>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023545" name="Text Box 121"/>
                  <p:cNvSpPr txBox="1">
                    <a:spLocks noChangeAspect="1" noChangeArrowheads="1"/>
                  </p:cNvSpPr>
                  <p:nvPr/>
                </p:nvSpPr>
                <p:spPr bwMode="auto">
                  <a:xfrm>
                    <a:off x="1351" y="574"/>
                    <a:ext cx="522" cy="286"/>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sp>
              <p:nvSpPr>
                <p:cNvPr id="2023546" name="Line 122"/>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47" name="Line 123"/>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23548" name="Group 124"/>
                <p:cNvGrpSpPr>
                  <a:grpSpLocks noChangeAspect="1"/>
                </p:cNvGrpSpPr>
                <p:nvPr/>
              </p:nvGrpSpPr>
              <p:grpSpPr bwMode="auto">
                <a:xfrm>
                  <a:off x="2851" y="1235"/>
                  <a:ext cx="206" cy="371"/>
                  <a:chOff x="2991" y="411"/>
                  <a:chExt cx="371" cy="768"/>
                </a:xfrm>
              </p:grpSpPr>
              <p:sp>
                <p:nvSpPr>
                  <p:cNvPr id="2023549" name="AutoShape 125"/>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23550" name="AutoShape 126"/>
                  <p:cNvSpPr>
                    <a:spLocks noChangeAspect="1" noChangeArrowheads="1"/>
                  </p:cNvSpPr>
                  <p:nvPr/>
                </p:nvSpPr>
                <p:spPr bwMode="auto">
                  <a:xfrm rot="5400000">
                    <a:off x="2957" y="705"/>
                    <a:ext cx="248" cy="180"/>
                  </a:xfrm>
                  <a:prstGeom prst="triangle">
                    <a:avLst>
                      <a:gd name="adj" fmla="val 50000"/>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51" name="Freeform 127"/>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solidFill>
                    <a:srgbClr val="00FFFF"/>
                  </a:solidFill>
                  <a:ln w="2857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52" name="Text Box 128"/>
                  <p:cNvSpPr txBox="1">
                    <a:spLocks noChangeAspect="1" noChangeArrowheads="1"/>
                  </p:cNvSpPr>
                  <p:nvPr/>
                </p:nvSpPr>
                <p:spPr bwMode="auto">
                  <a:xfrm rot="-5400000">
                    <a:off x="2943" y="621"/>
                    <a:ext cx="575" cy="263"/>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023553" name="Line 129"/>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54" name="Line 130"/>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23555" name="Group 131"/>
                <p:cNvGrpSpPr>
                  <a:grpSpLocks noChangeAspect="1"/>
                </p:cNvGrpSpPr>
                <p:nvPr/>
              </p:nvGrpSpPr>
              <p:grpSpPr bwMode="auto">
                <a:xfrm>
                  <a:off x="3180" y="1305"/>
                  <a:ext cx="334" cy="232"/>
                  <a:chOff x="3790" y="576"/>
                  <a:chExt cx="722" cy="480"/>
                </a:xfrm>
              </p:grpSpPr>
              <p:sp>
                <p:nvSpPr>
                  <p:cNvPr id="2023556" name="Rectangle 132"/>
                  <p:cNvSpPr>
                    <a:spLocks noChangeAspect="1" noChangeArrowheads="1"/>
                  </p:cNvSpPr>
                  <p:nvPr/>
                </p:nvSpPr>
                <p:spPr bwMode="auto">
                  <a:xfrm>
                    <a:off x="3915" y="576"/>
                    <a:ext cx="480" cy="480"/>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23557" name="Text Box 133"/>
                  <p:cNvSpPr txBox="1">
                    <a:spLocks noChangeAspect="1" noChangeArrowheads="1"/>
                  </p:cNvSpPr>
                  <p:nvPr/>
                </p:nvSpPr>
                <p:spPr bwMode="auto">
                  <a:xfrm>
                    <a:off x="3790" y="628"/>
                    <a:ext cx="722" cy="318"/>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023558" name="Freeform 134"/>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solidFill>
                  <a:srgbClr val="00FFFF"/>
                </a:solidFill>
                <a:ln w="2857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59" name="Line 135"/>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60" name="Line 136"/>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23561" name="Group 137"/>
                <p:cNvGrpSpPr>
                  <a:grpSpLocks noChangeAspect="1"/>
                </p:cNvGrpSpPr>
                <p:nvPr/>
              </p:nvGrpSpPr>
              <p:grpSpPr bwMode="auto">
                <a:xfrm>
                  <a:off x="1933" y="1305"/>
                  <a:ext cx="352" cy="232"/>
                  <a:chOff x="1061" y="576"/>
                  <a:chExt cx="759" cy="480"/>
                </a:xfrm>
              </p:grpSpPr>
              <p:sp>
                <p:nvSpPr>
                  <p:cNvPr id="2023562" name="Rectangle 138"/>
                  <p:cNvSpPr>
                    <a:spLocks noChangeAspect="1" noChangeArrowheads="1"/>
                  </p:cNvSpPr>
                  <p:nvPr/>
                </p:nvSpPr>
                <p:spPr bwMode="auto">
                  <a:xfrm>
                    <a:off x="1197" y="576"/>
                    <a:ext cx="480" cy="480"/>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23563" name="Text Box 139"/>
                  <p:cNvSpPr txBox="1">
                    <a:spLocks noChangeAspect="1" noChangeArrowheads="1"/>
                  </p:cNvSpPr>
                  <p:nvPr/>
                </p:nvSpPr>
                <p:spPr bwMode="auto">
                  <a:xfrm>
                    <a:off x="1061" y="628"/>
                    <a:ext cx="759" cy="318"/>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grpSp>
              <p:nvGrpSpPr>
                <p:cNvPr id="2023564" name="Group 140"/>
                <p:cNvGrpSpPr>
                  <a:grpSpLocks/>
                </p:cNvGrpSpPr>
                <p:nvPr/>
              </p:nvGrpSpPr>
              <p:grpSpPr bwMode="auto">
                <a:xfrm>
                  <a:off x="2288" y="1200"/>
                  <a:ext cx="1297" cy="441"/>
                  <a:chOff x="2112" y="528"/>
                  <a:chExt cx="2088" cy="681"/>
                </a:xfrm>
              </p:grpSpPr>
              <p:sp>
                <p:nvSpPr>
                  <p:cNvPr id="2023565" name="Rectangle 141"/>
                  <p:cNvSpPr>
                    <a:spLocks noChangeAspect="1" noChangeArrowheads="1"/>
                  </p:cNvSpPr>
                  <p:nvPr/>
                </p:nvSpPr>
                <p:spPr bwMode="auto">
                  <a:xfrm>
                    <a:off x="2784" y="528"/>
                    <a:ext cx="72" cy="681"/>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66" name="Rectangle 142"/>
                  <p:cNvSpPr>
                    <a:spLocks noChangeAspect="1" noChangeArrowheads="1"/>
                  </p:cNvSpPr>
                  <p:nvPr/>
                </p:nvSpPr>
                <p:spPr bwMode="auto">
                  <a:xfrm>
                    <a:off x="4128" y="528"/>
                    <a:ext cx="72" cy="681"/>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67" name="Rectangle 143"/>
                  <p:cNvSpPr>
                    <a:spLocks noChangeAspect="1" noChangeArrowheads="1"/>
                  </p:cNvSpPr>
                  <p:nvPr/>
                </p:nvSpPr>
                <p:spPr bwMode="auto">
                  <a:xfrm>
                    <a:off x="2112" y="528"/>
                    <a:ext cx="72" cy="681"/>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68" name="Rectangle 144"/>
                  <p:cNvSpPr>
                    <a:spLocks noChangeAspect="1" noChangeArrowheads="1"/>
                  </p:cNvSpPr>
                  <p:nvPr/>
                </p:nvSpPr>
                <p:spPr bwMode="auto">
                  <a:xfrm>
                    <a:off x="3456" y="532"/>
                    <a:ext cx="71" cy="672"/>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23569" name="Group 145"/>
                <p:cNvGrpSpPr>
                  <a:grpSpLocks noChangeAspect="1"/>
                </p:cNvGrpSpPr>
                <p:nvPr/>
              </p:nvGrpSpPr>
              <p:grpSpPr bwMode="auto">
                <a:xfrm flipH="1">
                  <a:off x="3642" y="1296"/>
                  <a:ext cx="241" cy="233"/>
                  <a:chOff x="1360" y="528"/>
                  <a:chExt cx="518" cy="432"/>
                </a:xfrm>
              </p:grpSpPr>
              <p:grpSp>
                <p:nvGrpSpPr>
                  <p:cNvPr id="2023570" name="Group 146"/>
                  <p:cNvGrpSpPr>
                    <a:grpSpLocks noChangeAspect="1"/>
                  </p:cNvGrpSpPr>
                  <p:nvPr/>
                </p:nvGrpSpPr>
                <p:grpSpPr bwMode="auto">
                  <a:xfrm>
                    <a:off x="1374" y="528"/>
                    <a:ext cx="480" cy="432"/>
                    <a:chOff x="1392" y="528"/>
                    <a:chExt cx="480" cy="432"/>
                  </a:xfrm>
                </p:grpSpPr>
                <p:sp>
                  <p:nvSpPr>
                    <p:cNvPr id="2023571" name="Rectangle 147"/>
                    <p:cNvSpPr>
                      <a:spLocks noChangeAspect="1" noChangeArrowheads="1"/>
                    </p:cNvSpPr>
                    <p:nvPr/>
                  </p:nvSpPr>
                  <p:spPr bwMode="auto">
                    <a:xfrm>
                      <a:off x="1632" y="528"/>
                      <a:ext cx="240" cy="427"/>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72" name="Rectangle 148"/>
                    <p:cNvSpPr>
                      <a:spLocks noChangeAspect="1" noChangeArrowheads="1"/>
                    </p:cNvSpPr>
                    <p:nvPr/>
                  </p:nvSpPr>
                  <p:spPr bwMode="auto">
                    <a:xfrm>
                      <a:off x="1392" y="528"/>
                      <a:ext cx="480" cy="432"/>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023573" name="Text Box 149"/>
                  <p:cNvSpPr txBox="1">
                    <a:spLocks noChangeAspect="1" noChangeArrowheads="1"/>
                  </p:cNvSpPr>
                  <p:nvPr/>
                </p:nvSpPr>
                <p:spPr bwMode="auto">
                  <a:xfrm>
                    <a:off x="1360" y="574"/>
                    <a:ext cx="518" cy="286"/>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grpSp>
          <p:grpSp>
            <p:nvGrpSpPr>
              <p:cNvPr id="2023574" name="Group 150"/>
              <p:cNvGrpSpPr>
                <a:grpSpLocks/>
              </p:cNvGrpSpPr>
              <p:nvPr/>
            </p:nvGrpSpPr>
            <p:grpSpPr bwMode="auto">
              <a:xfrm>
                <a:off x="3606" y="3296"/>
                <a:ext cx="1950" cy="441"/>
                <a:chOff x="1933" y="1200"/>
                <a:chExt cx="1950" cy="441"/>
              </a:xfrm>
            </p:grpSpPr>
            <p:grpSp>
              <p:nvGrpSpPr>
                <p:cNvPr id="2023575" name="Group 151"/>
                <p:cNvGrpSpPr>
                  <a:grpSpLocks noChangeAspect="1"/>
                </p:cNvGrpSpPr>
                <p:nvPr/>
              </p:nvGrpSpPr>
              <p:grpSpPr bwMode="auto">
                <a:xfrm>
                  <a:off x="2420" y="1304"/>
                  <a:ext cx="240" cy="233"/>
                  <a:chOff x="1355" y="528"/>
                  <a:chExt cx="520" cy="432"/>
                </a:xfrm>
              </p:grpSpPr>
              <p:grpSp>
                <p:nvGrpSpPr>
                  <p:cNvPr id="2023576" name="Group 152"/>
                  <p:cNvGrpSpPr>
                    <a:grpSpLocks noChangeAspect="1"/>
                  </p:cNvGrpSpPr>
                  <p:nvPr/>
                </p:nvGrpSpPr>
                <p:grpSpPr bwMode="auto">
                  <a:xfrm>
                    <a:off x="1374" y="528"/>
                    <a:ext cx="480" cy="432"/>
                    <a:chOff x="1392" y="528"/>
                    <a:chExt cx="480" cy="432"/>
                  </a:xfrm>
                </p:grpSpPr>
                <p:sp>
                  <p:nvSpPr>
                    <p:cNvPr id="2023577" name="Rectangle 153"/>
                    <p:cNvSpPr>
                      <a:spLocks noChangeAspect="1" noChangeArrowheads="1"/>
                    </p:cNvSpPr>
                    <p:nvPr/>
                  </p:nvSpPr>
                  <p:spPr bwMode="auto">
                    <a:xfrm>
                      <a:off x="1632" y="528"/>
                      <a:ext cx="240" cy="427"/>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78" name="Rectangle 154"/>
                    <p:cNvSpPr>
                      <a:spLocks noChangeAspect="1" noChangeArrowheads="1"/>
                    </p:cNvSpPr>
                    <p:nvPr/>
                  </p:nvSpPr>
                  <p:spPr bwMode="auto">
                    <a:xfrm>
                      <a:off x="1392" y="528"/>
                      <a:ext cx="480" cy="432"/>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023579" name="Text Box 155"/>
                  <p:cNvSpPr txBox="1">
                    <a:spLocks noChangeAspect="1" noChangeArrowheads="1"/>
                  </p:cNvSpPr>
                  <p:nvPr/>
                </p:nvSpPr>
                <p:spPr bwMode="auto">
                  <a:xfrm>
                    <a:off x="1355" y="574"/>
                    <a:ext cx="520" cy="286"/>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sp>
              <p:nvSpPr>
                <p:cNvPr id="2023580" name="Line 156"/>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81" name="Line 157"/>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23582" name="Group 158"/>
                <p:cNvGrpSpPr>
                  <a:grpSpLocks noChangeAspect="1"/>
                </p:cNvGrpSpPr>
                <p:nvPr/>
              </p:nvGrpSpPr>
              <p:grpSpPr bwMode="auto">
                <a:xfrm>
                  <a:off x="2851" y="1235"/>
                  <a:ext cx="206" cy="371"/>
                  <a:chOff x="2991" y="411"/>
                  <a:chExt cx="371" cy="768"/>
                </a:xfrm>
              </p:grpSpPr>
              <p:sp>
                <p:nvSpPr>
                  <p:cNvPr id="2023583" name="AutoShape 159"/>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23584" name="AutoShape 160"/>
                  <p:cNvSpPr>
                    <a:spLocks noChangeAspect="1" noChangeArrowheads="1"/>
                  </p:cNvSpPr>
                  <p:nvPr/>
                </p:nvSpPr>
                <p:spPr bwMode="auto">
                  <a:xfrm rot="5400000">
                    <a:off x="2957" y="705"/>
                    <a:ext cx="248" cy="180"/>
                  </a:xfrm>
                  <a:prstGeom prst="triangle">
                    <a:avLst>
                      <a:gd name="adj" fmla="val 50000"/>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85" name="Freeform 161"/>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solidFill>
                    <a:srgbClr val="00FFFF"/>
                  </a:solidFill>
                  <a:ln w="2857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86" name="Text Box 162"/>
                  <p:cNvSpPr txBox="1">
                    <a:spLocks noChangeAspect="1" noChangeArrowheads="1"/>
                  </p:cNvSpPr>
                  <p:nvPr/>
                </p:nvSpPr>
                <p:spPr bwMode="auto">
                  <a:xfrm rot="-5400000">
                    <a:off x="2943" y="621"/>
                    <a:ext cx="575" cy="263"/>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023587" name="Line 163"/>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88" name="Line 164"/>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23589" name="Group 165"/>
                <p:cNvGrpSpPr>
                  <a:grpSpLocks noChangeAspect="1"/>
                </p:cNvGrpSpPr>
                <p:nvPr/>
              </p:nvGrpSpPr>
              <p:grpSpPr bwMode="auto">
                <a:xfrm>
                  <a:off x="3180" y="1305"/>
                  <a:ext cx="334" cy="232"/>
                  <a:chOff x="3790" y="576"/>
                  <a:chExt cx="722" cy="480"/>
                </a:xfrm>
              </p:grpSpPr>
              <p:sp>
                <p:nvSpPr>
                  <p:cNvPr id="2023590" name="Rectangle 166"/>
                  <p:cNvSpPr>
                    <a:spLocks noChangeAspect="1" noChangeArrowheads="1"/>
                  </p:cNvSpPr>
                  <p:nvPr/>
                </p:nvSpPr>
                <p:spPr bwMode="auto">
                  <a:xfrm>
                    <a:off x="3915" y="576"/>
                    <a:ext cx="480" cy="480"/>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23591" name="Text Box 167"/>
                  <p:cNvSpPr txBox="1">
                    <a:spLocks noChangeAspect="1" noChangeArrowheads="1"/>
                  </p:cNvSpPr>
                  <p:nvPr/>
                </p:nvSpPr>
                <p:spPr bwMode="auto">
                  <a:xfrm>
                    <a:off x="3790" y="628"/>
                    <a:ext cx="722" cy="318"/>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023592" name="Freeform 168"/>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solidFill>
                  <a:srgbClr val="00FFFF"/>
                </a:solidFill>
                <a:ln w="2857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93" name="Line 169"/>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594" name="Line 170"/>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23595" name="Group 171"/>
                <p:cNvGrpSpPr>
                  <a:grpSpLocks noChangeAspect="1"/>
                </p:cNvGrpSpPr>
                <p:nvPr/>
              </p:nvGrpSpPr>
              <p:grpSpPr bwMode="auto">
                <a:xfrm>
                  <a:off x="1933" y="1305"/>
                  <a:ext cx="352" cy="232"/>
                  <a:chOff x="1061" y="576"/>
                  <a:chExt cx="760" cy="480"/>
                </a:xfrm>
              </p:grpSpPr>
              <p:sp>
                <p:nvSpPr>
                  <p:cNvPr id="2023596" name="Rectangle 172"/>
                  <p:cNvSpPr>
                    <a:spLocks noChangeAspect="1" noChangeArrowheads="1"/>
                  </p:cNvSpPr>
                  <p:nvPr/>
                </p:nvSpPr>
                <p:spPr bwMode="auto">
                  <a:xfrm>
                    <a:off x="1197" y="576"/>
                    <a:ext cx="480" cy="480"/>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23597" name="Text Box 173"/>
                  <p:cNvSpPr txBox="1">
                    <a:spLocks noChangeAspect="1" noChangeArrowheads="1"/>
                  </p:cNvSpPr>
                  <p:nvPr/>
                </p:nvSpPr>
                <p:spPr bwMode="auto">
                  <a:xfrm>
                    <a:off x="1061" y="628"/>
                    <a:ext cx="760" cy="318"/>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grpSp>
              <p:nvGrpSpPr>
                <p:cNvPr id="2023598" name="Group 174"/>
                <p:cNvGrpSpPr>
                  <a:grpSpLocks/>
                </p:cNvGrpSpPr>
                <p:nvPr/>
              </p:nvGrpSpPr>
              <p:grpSpPr bwMode="auto">
                <a:xfrm>
                  <a:off x="2288" y="1200"/>
                  <a:ext cx="1297" cy="441"/>
                  <a:chOff x="2112" y="528"/>
                  <a:chExt cx="2088" cy="681"/>
                </a:xfrm>
              </p:grpSpPr>
              <p:sp>
                <p:nvSpPr>
                  <p:cNvPr id="2023599" name="Rectangle 175"/>
                  <p:cNvSpPr>
                    <a:spLocks noChangeAspect="1" noChangeArrowheads="1"/>
                  </p:cNvSpPr>
                  <p:nvPr/>
                </p:nvSpPr>
                <p:spPr bwMode="auto">
                  <a:xfrm>
                    <a:off x="2784" y="528"/>
                    <a:ext cx="72" cy="681"/>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600" name="Rectangle 176"/>
                  <p:cNvSpPr>
                    <a:spLocks noChangeAspect="1" noChangeArrowheads="1"/>
                  </p:cNvSpPr>
                  <p:nvPr/>
                </p:nvSpPr>
                <p:spPr bwMode="auto">
                  <a:xfrm>
                    <a:off x="4128" y="528"/>
                    <a:ext cx="72" cy="681"/>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601" name="Rectangle 177"/>
                  <p:cNvSpPr>
                    <a:spLocks noChangeAspect="1" noChangeArrowheads="1"/>
                  </p:cNvSpPr>
                  <p:nvPr/>
                </p:nvSpPr>
                <p:spPr bwMode="auto">
                  <a:xfrm>
                    <a:off x="2112" y="528"/>
                    <a:ext cx="72" cy="681"/>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602" name="Rectangle 178"/>
                  <p:cNvSpPr>
                    <a:spLocks noChangeAspect="1" noChangeArrowheads="1"/>
                  </p:cNvSpPr>
                  <p:nvPr/>
                </p:nvSpPr>
                <p:spPr bwMode="auto">
                  <a:xfrm>
                    <a:off x="3456" y="532"/>
                    <a:ext cx="71" cy="672"/>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23603" name="Group 179"/>
                <p:cNvGrpSpPr>
                  <a:grpSpLocks noChangeAspect="1"/>
                </p:cNvGrpSpPr>
                <p:nvPr/>
              </p:nvGrpSpPr>
              <p:grpSpPr bwMode="auto">
                <a:xfrm flipH="1">
                  <a:off x="3642" y="1296"/>
                  <a:ext cx="241" cy="233"/>
                  <a:chOff x="1360" y="528"/>
                  <a:chExt cx="518" cy="432"/>
                </a:xfrm>
              </p:grpSpPr>
              <p:grpSp>
                <p:nvGrpSpPr>
                  <p:cNvPr id="2023604" name="Group 180"/>
                  <p:cNvGrpSpPr>
                    <a:grpSpLocks noChangeAspect="1"/>
                  </p:cNvGrpSpPr>
                  <p:nvPr/>
                </p:nvGrpSpPr>
                <p:grpSpPr bwMode="auto">
                  <a:xfrm>
                    <a:off x="1374" y="528"/>
                    <a:ext cx="480" cy="432"/>
                    <a:chOff x="1392" y="528"/>
                    <a:chExt cx="480" cy="432"/>
                  </a:xfrm>
                </p:grpSpPr>
                <p:sp>
                  <p:nvSpPr>
                    <p:cNvPr id="2023605" name="Rectangle 181"/>
                    <p:cNvSpPr>
                      <a:spLocks noChangeAspect="1" noChangeArrowheads="1"/>
                    </p:cNvSpPr>
                    <p:nvPr/>
                  </p:nvSpPr>
                  <p:spPr bwMode="auto">
                    <a:xfrm>
                      <a:off x="1632" y="528"/>
                      <a:ext cx="240" cy="427"/>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606" name="Rectangle 182"/>
                    <p:cNvSpPr>
                      <a:spLocks noChangeAspect="1" noChangeArrowheads="1"/>
                    </p:cNvSpPr>
                    <p:nvPr/>
                  </p:nvSpPr>
                  <p:spPr bwMode="auto">
                    <a:xfrm>
                      <a:off x="1392" y="528"/>
                      <a:ext cx="480" cy="432"/>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023607" name="Text Box 183"/>
                  <p:cNvSpPr txBox="1">
                    <a:spLocks noChangeAspect="1" noChangeArrowheads="1"/>
                  </p:cNvSpPr>
                  <p:nvPr/>
                </p:nvSpPr>
                <p:spPr bwMode="auto">
                  <a:xfrm>
                    <a:off x="1360" y="574"/>
                    <a:ext cx="518" cy="286"/>
                  </a:xfrm>
                  <a:prstGeom prst="rect">
                    <a:avLst/>
                  </a:prstGeom>
                  <a:solidFill>
                    <a:srgbClr val="00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grpSp>
        </p:grpSp>
      </p:grpSp>
      <p:sp>
        <p:nvSpPr>
          <p:cNvPr id="2023608" name="Rectangle 184"/>
          <p:cNvSpPr>
            <a:spLocks noGrp="1" noChangeArrowheads="1"/>
          </p:cNvSpPr>
          <p:nvPr>
            <p:ph type="title"/>
          </p:nvPr>
        </p:nvSpPr>
        <p:spPr>
          <a:xfrm>
            <a:off x="1066800" y="381000"/>
            <a:ext cx="7162800" cy="609600"/>
          </a:xfrm>
          <a:solidFill>
            <a:srgbClr val="00FFFF"/>
          </a:solid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Autofit/>
          </a:bodyPr>
          <a:lstStyle/>
          <a:p>
            <a:r>
              <a:rPr lang="en-US" sz="3600" dirty="0">
                <a:solidFill>
                  <a:srgbClr val="7030A0"/>
                </a:solidFill>
                <a:latin typeface="Monotype Corsiva" pitchFamily="66" charset="0"/>
              </a:rPr>
              <a:t>Data Hazard on R1</a:t>
            </a:r>
            <a:endParaRPr lang="en-US" sz="1400" dirty="0">
              <a:solidFill>
                <a:srgbClr val="7030A0"/>
              </a:solidFill>
              <a:latin typeface="Monotype Corsiva" pitchFamily="66" charset="0"/>
            </a:endParaRPr>
          </a:p>
        </p:txBody>
      </p:sp>
      <p:sp>
        <p:nvSpPr>
          <p:cNvPr id="2023609" name="Line 185"/>
          <p:cNvSpPr>
            <a:spLocks noChangeShapeType="1"/>
          </p:cNvSpPr>
          <p:nvPr/>
        </p:nvSpPr>
        <p:spPr bwMode="auto">
          <a:xfrm>
            <a:off x="1066800" y="1600200"/>
            <a:ext cx="7594600" cy="63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610" name="Rectangle 186"/>
          <p:cNvSpPr>
            <a:spLocks noChangeArrowheads="1"/>
          </p:cNvSpPr>
          <p:nvPr/>
        </p:nvSpPr>
        <p:spPr bwMode="auto">
          <a:xfrm>
            <a:off x="990600" y="1143000"/>
            <a:ext cx="2508250"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000" i="1">
                <a:effectLst/>
                <a:latin typeface="Comic Sans MS" pitchFamily="66" charset="0"/>
              </a:rPr>
              <a:t>Time (clock cycles)</a:t>
            </a:r>
          </a:p>
        </p:txBody>
      </p:sp>
      <p:grpSp>
        <p:nvGrpSpPr>
          <p:cNvPr id="2023611" name="Group 187"/>
          <p:cNvGrpSpPr>
            <a:grpSpLocks/>
          </p:cNvGrpSpPr>
          <p:nvPr/>
        </p:nvGrpSpPr>
        <p:grpSpPr bwMode="auto">
          <a:xfrm>
            <a:off x="3124200" y="1752600"/>
            <a:ext cx="3233738" cy="369888"/>
            <a:chOff x="2016" y="1148"/>
            <a:chExt cx="2037" cy="233"/>
          </a:xfrm>
        </p:grpSpPr>
        <p:sp>
          <p:nvSpPr>
            <p:cNvPr id="2023612" name="Rectangle 188"/>
            <p:cNvSpPr>
              <a:spLocks noChangeArrowheads="1"/>
            </p:cNvSpPr>
            <p:nvPr/>
          </p:nvSpPr>
          <p:spPr bwMode="auto">
            <a:xfrm>
              <a:off x="2016" y="1152"/>
              <a:ext cx="280"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1800">
                  <a:effectLst/>
                  <a:latin typeface="Comic Sans MS" pitchFamily="66" charset="0"/>
                </a:rPr>
                <a:t>IF</a:t>
              </a:r>
            </a:p>
          </p:txBody>
        </p:sp>
        <p:sp>
          <p:nvSpPr>
            <p:cNvPr id="2023613" name="Rectangle 189"/>
            <p:cNvSpPr>
              <a:spLocks noChangeArrowheads="1"/>
            </p:cNvSpPr>
            <p:nvPr/>
          </p:nvSpPr>
          <p:spPr bwMode="auto">
            <a:xfrm>
              <a:off x="2304" y="1152"/>
              <a:ext cx="550"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1800">
                  <a:effectLst/>
                  <a:latin typeface="Comic Sans MS" pitchFamily="66" charset="0"/>
                </a:rPr>
                <a:t>ID/RF</a:t>
              </a:r>
            </a:p>
          </p:txBody>
        </p:sp>
        <p:sp>
          <p:nvSpPr>
            <p:cNvPr id="2023614" name="Rectangle 190"/>
            <p:cNvSpPr>
              <a:spLocks noChangeArrowheads="1"/>
            </p:cNvSpPr>
            <p:nvPr/>
          </p:nvSpPr>
          <p:spPr bwMode="auto">
            <a:xfrm>
              <a:off x="2805" y="1148"/>
              <a:ext cx="308"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1800">
                  <a:effectLst/>
                  <a:latin typeface="Comic Sans MS" pitchFamily="66" charset="0"/>
                </a:rPr>
                <a:t>EX</a:t>
              </a:r>
            </a:p>
          </p:txBody>
        </p:sp>
        <p:sp>
          <p:nvSpPr>
            <p:cNvPr id="2023615" name="Rectangle 191"/>
            <p:cNvSpPr>
              <a:spLocks noChangeArrowheads="1"/>
            </p:cNvSpPr>
            <p:nvPr/>
          </p:nvSpPr>
          <p:spPr bwMode="auto">
            <a:xfrm>
              <a:off x="3200" y="1150"/>
              <a:ext cx="458"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1800">
                  <a:effectLst/>
                  <a:latin typeface="Comic Sans MS" pitchFamily="66" charset="0"/>
                </a:rPr>
                <a:t>MEM</a:t>
              </a:r>
            </a:p>
          </p:txBody>
        </p:sp>
        <p:sp>
          <p:nvSpPr>
            <p:cNvPr id="2023616" name="Rectangle 192"/>
            <p:cNvSpPr>
              <a:spLocks noChangeArrowheads="1"/>
            </p:cNvSpPr>
            <p:nvPr/>
          </p:nvSpPr>
          <p:spPr bwMode="auto">
            <a:xfrm>
              <a:off x="3698" y="1149"/>
              <a:ext cx="355"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1800">
                  <a:effectLst/>
                  <a:latin typeface="Comic Sans MS" pitchFamily="66" charset="0"/>
                </a:rPr>
                <a:t>WB</a:t>
              </a:r>
            </a:p>
          </p:txBody>
        </p:sp>
      </p:grpSp>
      <p:sp>
        <p:nvSpPr>
          <p:cNvPr id="2023617" name="Line 193"/>
          <p:cNvSpPr>
            <a:spLocks noChangeShapeType="1"/>
          </p:cNvSpPr>
          <p:nvPr/>
        </p:nvSpPr>
        <p:spPr bwMode="auto">
          <a:xfrm flipH="1">
            <a:off x="4800600" y="2514600"/>
            <a:ext cx="1371600" cy="6096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618" name="Line 194"/>
          <p:cNvSpPr>
            <a:spLocks noChangeShapeType="1"/>
          </p:cNvSpPr>
          <p:nvPr/>
        </p:nvSpPr>
        <p:spPr bwMode="auto">
          <a:xfrm flipH="1">
            <a:off x="5486400" y="2514600"/>
            <a:ext cx="685800" cy="15240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619" name="Line 195"/>
          <p:cNvSpPr>
            <a:spLocks noChangeShapeType="1"/>
          </p:cNvSpPr>
          <p:nvPr/>
        </p:nvSpPr>
        <p:spPr bwMode="auto">
          <a:xfrm>
            <a:off x="6248400" y="2514600"/>
            <a:ext cx="609600" cy="31242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3620" name="Line 196"/>
          <p:cNvSpPr>
            <a:spLocks noChangeShapeType="1"/>
          </p:cNvSpPr>
          <p:nvPr/>
        </p:nvSpPr>
        <p:spPr bwMode="auto">
          <a:xfrm flipH="1">
            <a:off x="6172200" y="2495550"/>
            <a:ext cx="23813" cy="238125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8818009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C5258D3-B115-4396-A857-72ACD55F8885}" type="slidenum">
              <a:rPr lang="en-US"/>
              <a:pPr/>
              <a:t>18</a:t>
            </a:fld>
            <a:endParaRPr lang="en-US"/>
          </a:p>
        </p:txBody>
      </p:sp>
      <p:sp>
        <p:nvSpPr>
          <p:cNvPr id="2024450" name="Rectangle 2"/>
          <p:cNvSpPr>
            <a:spLocks noGrp="1" noChangeArrowheads="1"/>
          </p:cNvSpPr>
          <p:nvPr>
            <p:ph type="title"/>
          </p:nvPr>
        </p:nvSpPr>
        <p:spPr>
          <a:xfrm>
            <a:off x="685800" y="152400"/>
            <a:ext cx="7697788" cy="506413"/>
          </a:xfrm>
          <a:noFill/>
          <a:ln/>
        </p:spPr>
        <p:txBody>
          <a:bodyPr lIns="92075" tIns="46038" rIns="92075" bIns="46038">
            <a:normAutofit fontScale="90000"/>
          </a:bodyPr>
          <a:lstStyle/>
          <a:p>
            <a:r>
              <a:rPr lang="en-US" sz="3600" dirty="0">
                <a:solidFill>
                  <a:srgbClr val="7030A0"/>
                </a:solidFill>
                <a:effectLst>
                  <a:outerShdw blurRad="38100" dist="38100" dir="2700000" algn="tl">
                    <a:srgbClr val="C0C0C0"/>
                  </a:outerShdw>
                </a:effectLst>
                <a:latin typeface="Monotype Corsiva" pitchFamily="66" charset="0"/>
              </a:rPr>
              <a:t>Data Hazard Classification</a:t>
            </a:r>
            <a:endParaRPr lang="en-US" sz="3600" dirty="0">
              <a:solidFill>
                <a:srgbClr val="7030A0"/>
              </a:solidFill>
              <a:latin typeface="Monotype Corsiva" pitchFamily="66" charset="0"/>
            </a:endParaRPr>
          </a:p>
        </p:txBody>
      </p:sp>
      <p:sp>
        <p:nvSpPr>
          <p:cNvPr id="2024451" name="Rectangle 3"/>
          <p:cNvSpPr>
            <a:spLocks noGrp="1" noChangeArrowheads="1"/>
          </p:cNvSpPr>
          <p:nvPr>
            <p:ph type="body" idx="1"/>
          </p:nvPr>
        </p:nvSpPr>
        <p:spPr>
          <a:xfrm>
            <a:off x="711200" y="863600"/>
            <a:ext cx="8039100" cy="5384800"/>
          </a:xfrm>
          <a:noFill/>
          <a:ln/>
        </p:spPr>
        <p:txBody>
          <a:bodyPr lIns="92075" tIns="46038" rIns="92075" bIns="46038"/>
          <a:lstStyle/>
          <a:p>
            <a:pPr>
              <a:buFontTx/>
              <a:buNone/>
            </a:pPr>
            <a:r>
              <a:rPr lang="en-US"/>
              <a:t>    </a:t>
            </a:r>
            <a:r>
              <a:rPr lang="en-US" sz="2400"/>
              <a:t>Given two instructions  </a:t>
            </a:r>
            <a:r>
              <a:rPr lang="en-US" sz="2400" i="1"/>
              <a:t>I</a:t>
            </a:r>
            <a:r>
              <a:rPr lang="en-US" sz="2400"/>
              <a:t>,  </a:t>
            </a:r>
            <a:r>
              <a:rPr lang="en-US" sz="2400" i="1"/>
              <a:t>J</a:t>
            </a:r>
            <a:r>
              <a:rPr lang="en-US" sz="2400"/>
              <a:t>,  with  </a:t>
            </a:r>
            <a:r>
              <a:rPr lang="en-US" sz="2400" i="1"/>
              <a:t>I</a:t>
            </a:r>
            <a:r>
              <a:rPr lang="en-US" sz="2400"/>
              <a:t>  occurring before  </a:t>
            </a:r>
            <a:r>
              <a:rPr lang="en-US" sz="2400" i="1"/>
              <a:t>J </a:t>
            </a:r>
            <a:r>
              <a:rPr lang="en-US" sz="2400"/>
              <a:t> in an instruction stream:</a:t>
            </a:r>
          </a:p>
          <a:p>
            <a:r>
              <a:rPr lang="en-US" sz="2400" b="1" u="sng">
                <a:solidFill>
                  <a:srgbClr val="0000CC"/>
                </a:solidFill>
              </a:rPr>
              <a:t>RAW  (read after write):</a:t>
            </a:r>
            <a:r>
              <a:rPr lang="en-US" sz="2400"/>
              <a:t>    </a:t>
            </a:r>
            <a:r>
              <a:rPr lang="en-US" sz="2400" i="1">
                <a:solidFill>
                  <a:srgbClr val="A50021"/>
                </a:solidFill>
              </a:rPr>
              <a:t>A true data dependence</a:t>
            </a:r>
            <a:endParaRPr lang="en-US" sz="2400">
              <a:solidFill>
                <a:srgbClr val="A50021"/>
              </a:solidFill>
            </a:endParaRPr>
          </a:p>
          <a:p>
            <a:pPr>
              <a:spcBef>
                <a:spcPct val="10000"/>
              </a:spcBef>
              <a:buFontTx/>
              <a:buNone/>
            </a:pPr>
            <a:r>
              <a:rPr lang="en-US" sz="2400" i="1"/>
              <a:t>    		 J </a:t>
            </a:r>
            <a:r>
              <a:rPr lang="en-US" sz="2400"/>
              <a:t> tried to read a source before </a:t>
            </a:r>
            <a:r>
              <a:rPr lang="en-US" sz="2400" i="1"/>
              <a:t>I</a:t>
            </a:r>
            <a:r>
              <a:rPr lang="en-US" sz="2400"/>
              <a:t> writes to it, so  </a:t>
            </a:r>
            <a:r>
              <a:rPr lang="en-US" sz="2400" i="1"/>
              <a:t>J</a:t>
            </a:r>
            <a:r>
              <a:rPr lang="en-US" sz="2400"/>
              <a:t> 		incorrectly gets the old value.</a:t>
            </a:r>
          </a:p>
          <a:p>
            <a:pPr>
              <a:spcBef>
                <a:spcPct val="10000"/>
              </a:spcBef>
            </a:pPr>
            <a:r>
              <a:rPr lang="en-US" sz="2400" b="1" u="sng">
                <a:solidFill>
                  <a:srgbClr val="0000CC"/>
                </a:solidFill>
              </a:rPr>
              <a:t>WAW (write after write):</a:t>
            </a:r>
            <a:r>
              <a:rPr lang="en-US" sz="2400"/>
              <a:t>    </a:t>
            </a:r>
            <a:r>
              <a:rPr lang="en-US" sz="2400" i="1">
                <a:solidFill>
                  <a:srgbClr val="A50021"/>
                </a:solidFill>
              </a:rPr>
              <a:t>A name dependence</a:t>
            </a:r>
          </a:p>
          <a:p>
            <a:pPr>
              <a:spcBef>
                <a:spcPct val="10000"/>
              </a:spcBef>
              <a:buFontTx/>
              <a:buNone/>
            </a:pPr>
            <a:r>
              <a:rPr lang="en-US" sz="2400" i="1"/>
              <a:t>    	 	J</a:t>
            </a:r>
            <a:r>
              <a:rPr lang="en-US" sz="2400"/>
              <a:t>  tries to write an operand before it is written by  </a:t>
            </a:r>
            <a:r>
              <a:rPr lang="en-US" sz="2400" i="1"/>
              <a:t>I</a:t>
            </a:r>
            <a:r>
              <a:rPr lang="en-US" sz="2400"/>
              <a:t> </a:t>
            </a:r>
          </a:p>
          <a:p>
            <a:pPr>
              <a:spcBef>
                <a:spcPct val="10000"/>
              </a:spcBef>
              <a:buFontTx/>
              <a:buNone/>
            </a:pPr>
            <a:r>
              <a:rPr lang="en-US" sz="2400"/>
              <a:t>    		The writes end up being performed in the wrong order.</a:t>
            </a:r>
          </a:p>
          <a:p>
            <a:pPr>
              <a:spcBef>
                <a:spcPct val="10000"/>
              </a:spcBef>
            </a:pPr>
            <a:r>
              <a:rPr lang="en-US" sz="2400" b="1" u="sng">
                <a:solidFill>
                  <a:srgbClr val="0000CC"/>
                </a:solidFill>
              </a:rPr>
              <a:t>WAR (write after read):</a:t>
            </a:r>
            <a:r>
              <a:rPr lang="en-US" sz="2400"/>
              <a:t>    </a:t>
            </a:r>
            <a:r>
              <a:rPr lang="en-US" sz="2400" i="1">
                <a:solidFill>
                  <a:srgbClr val="A50021"/>
                </a:solidFill>
              </a:rPr>
              <a:t>A name dependence</a:t>
            </a:r>
            <a:endParaRPr lang="en-US" sz="2400">
              <a:solidFill>
                <a:srgbClr val="A50021"/>
              </a:solidFill>
            </a:endParaRPr>
          </a:p>
          <a:p>
            <a:pPr>
              <a:spcBef>
                <a:spcPct val="10000"/>
              </a:spcBef>
              <a:buFontTx/>
              <a:buNone/>
            </a:pPr>
            <a:r>
              <a:rPr lang="en-US" sz="2400" i="1"/>
              <a:t>    		J</a:t>
            </a:r>
            <a:r>
              <a:rPr lang="en-US" sz="2400"/>
              <a:t> tries to write to a destination before it is read by</a:t>
            </a:r>
            <a:r>
              <a:rPr lang="en-US" sz="2400" i="1"/>
              <a:t> I</a:t>
            </a:r>
            <a:r>
              <a:rPr lang="en-US" sz="2400"/>
              <a:t>,</a:t>
            </a:r>
          </a:p>
          <a:p>
            <a:pPr>
              <a:spcBef>
                <a:spcPct val="10000"/>
              </a:spcBef>
              <a:buFontTx/>
              <a:buNone/>
            </a:pPr>
            <a:r>
              <a:rPr lang="en-US" sz="2400"/>
              <a:t>   		 so </a:t>
            </a:r>
            <a:r>
              <a:rPr lang="en-US" sz="2400" i="1"/>
              <a:t>I</a:t>
            </a:r>
            <a:r>
              <a:rPr lang="en-US" sz="2400"/>
              <a:t> incorrectly gets the new value.</a:t>
            </a:r>
          </a:p>
          <a:p>
            <a:r>
              <a:rPr lang="en-US" sz="2400" b="1" u="sng">
                <a:solidFill>
                  <a:srgbClr val="0000CC"/>
                </a:solidFill>
              </a:rPr>
              <a:t>RAR (read after read):</a:t>
            </a:r>
            <a:r>
              <a:rPr lang="en-US" sz="2400"/>
              <a:t>   (Usually) not a hazard</a:t>
            </a:r>
          </a:p>
        </p:txBody>
      </p:sp>
    </p:spTree>
    <p:extLst>
      <p:ext uri="{BB962C8B-B14F-4D97-AF65-F5344CB8AC3E}">
        <p14:creationId xmlns:p14="http://schemas.microsoft.com/office/powerpoint/2010/main" val="1348263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p:cNvSpPr>
            <a:spLocks noGrp="1"/>
          </p:cNvSpPr>
          <p:nvPr>
            <p:ph type="sldNum" sz="quarter" idx="10"/>
          </p:nvPr>
        </p:nvSpPr>
        <p:spPr/>
        <p:txBody>
          <a:bodyPr/>
          <a:lstStyle/>
          <a:p>
            <a:fld id="{B0B1F7C5-DC6A-42BC-AE53-799B4A1A877A}" type="slidenum">
              <a:rPr lang="en-US"/>
              <a:pPr/>
              <a:t>19</a:t>
            </a:fld>
            <a:endParaRPr lang="en-US"/>
          </a:p>
        </p:txBody>
      </p:sp>
      <p:sp>
        <p:nvSpPr>
          <p:cNvPr id="2025474" name="Rectangle 2"/>
          <p:cNvSpPr>
            <a:spLocks noGrp="1" noChangeArrowheads="1"/>
          </p:cNvSpPr>
          <p:nvPr>
            <p:ph type="title"/>
          </p:nvPr>
        </p:nvSpPr>
        <p:spPr>
          <a:xfrm>
            <a:off x="1257300" y="76200"/>
            <a:ext cx="6618288" cy="415925"/>
          </a:xfrm>
        </p:spPr>
        <p:txBody>
          <a:bodyPr>
            <a:noAutofit/>
          </a:bodyPr>
          <a:lstStyle/>
          <a:p>
            <a:r>
              <a:rPr lang="en-US" sz="3600" dirty="0" smtClean="0">
                <a:solidFill>
                  <a:srgbClr val="7030A0"/>
                </a:solidFill>
                <a:effectLst>
                  <a:outerShdw blurRad="38100" dist="38100" dir="2700000" algn="tl">
                    <a:srgbClr val="000000">
                      <a:alpha val="43137"/>
                    </a:srgbClr>
                  </a:outerShdw>
                </a:effectLst>
                <a:latin typeface="Monotype Corsiva" pitchFamily="66" charset="0"/>
              </a:rPr>
              <a:t>Data </a:t>
            </a:r>
            <a:r>
              <a:rPr lang="en-US" sz="3600" dirty="0">
                <a:solidFill>
                  <a:srgbClr val="7030A0"/>
                </a:solidFill>
                <a:effectLst>
                  <a:outerShdw blurRad="38100" dist="38100" dir="2700000" algn="tl">
                    <a:srgbClr val="000000">
                      <a:alpha val="43137"/>
                    </a:srgbClr>
                  </a:outerShdw>
                </a:effectLst>
                <a:latin typeface="Monotype Corsiva" pitchFamily="66" charset="0"/>
              </a:rPr>
              <a:t>Hazard Classification</a:t>
            </a:r>
          </a:p>
        </p:txBody>
      </p:sp>
      <p:grpSp>
        <p:nvGrpSpPr>
          <p:cNvPr id="2025477" name="Group 5"/>
          <p:cNvGrpSpPr>
            <a:grpSpLocks/>
          </p:cNvGrpSpPr>
          <p:nvPr/>
        </p:nvGrpSpPr>
        <p:grpSpPr bwMode="auto">
          <a:xfrm>
            <a:off x="609600" y="533400"/>
            <a:ext cx="1501775" cy="609600"/>
            <a:chOff x="864" y="960"/>
            <a:chExt cx="946" cy="384"/>
          </a:xfrm>
        </p:grpSpPr>
        <p:sp>
          <p:nvSpPr>
            <p:cNvPr id="2025478" name="Rectangle 6"/>
            <p:cNvSpPr>
              <a:spLocks noChangeArrowheads="1"/>
            </p:cNvSpPr>
            <p:nvPr/>
          </p:nvSpPr>
          <p:spPr bwMode="auto">
            <a:xfrm>
              <a:off x="864" y="960"/>
              <a:ext cx="912" cy="38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5479" name="Text Box 7"/>
            <p:cNvSpPr txBox="1">
              <a:spLocks noChangeArrowheads="1"/>
            </p:cNvSpPr>
            <p:nvPr/>
          </p:nvSpPr>
          <p:spPr bwMode="auto">
            <a:xfrm>
              <a:off x="950" y="970"/>
              <a:ext cx="86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600" i="1">
                  <a:effectLst/>
                </a:rPr>
                <a:t>I</a:t>
              </a:r>
              <a:r>
                <a:rPr lang="en-US" sz="2600" b="0">
                  <a:effectLst/>
                </a:rPr>
                <a:t> (Write)</a:t>
              </a:r>
            </a:p>
          </p:txBody>
        </p:sp>
      </p:grpSp>
      <p:grpSp>
        <p:nvGrpSpPr>
          <p:cNvPr id="2025480" name="Group 8"/>
          <p:cNvGrpSpPr>
            <a:grpSpLocks/>
          </p:cNvGrpSpPr>
          <p:nvPr/>
        </p:nvGrpSpPr>
        <p:grpSpPr bwMode="auto">
          <a:xfrm>
            <a:off x="2514600" y="1295400"/>
            <a:ext cx="1468438" cy="849313"/>
            <a:chOff x="1968" y="1241"/>
            <a:chExt cx="925" cy="535"/>
          </a:xfrm>
        </p:grpSpPr>
        <p:sp>
          <p:nvSpPr>
            <p:cNvPr id="2025481" name="Rectangle 9"/>
            <p:cNvSpPr>
              <a:spLocks noChangeArrowheads="1"/>
            </p:cNvSpPr>
            <p:nvPr/>
          </p:nvSpPr>
          <p:spPr bwMode="auto">
            <a:xfrm>
              <a:off x="1968" y="1248"/>
              <a:ext cx="912" cy="5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5482" name="Text Box 10"/>
            <p:cNvSpPr txBox="1">
              <a:spLocks noChangeArrowheads="1"/>
            </p:cNvSpPr>
            <p:nvPr/>
          </p:nvSpPr>
          <p:spPr bwMode="auto">
            <a:xfrm>
              <a:off x="2006" y="1241"/>
              <a:ext cx="887"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200">
                  <a:effectLst/>
                </a:rPr>
                <a:t>  Shared</a:t>
              </a:r>
            </a:p>
            <a:p>
              <a:pPr algn="l"/>
              <a:r>
                <a:rPr lang="en-US" sz="2200">
                  <a:effectLst/>
                </a:rPr>
                <a:t> Operand</a:t>
              </a:r>
              <a:r>
                <a:rPr lang="en-US" sz="2600" b="0">
                  <a:effectLst/>
                </a:rPr>
                <a:t> </a:t>
              </a:r>
            </a:p>
          </p:txBody>
        </p:sp>
      </p:grpSp>
      <p:grpSp>
        <p:nvGrpSpPr>
          <p:cNvPr id="2025483" name="Group 11"/>
          <p:cNvGrpSpPr>
            <a:grpSpLocks/>
          </p:cNvGrpSpPr>
          <p:nvPr/>
        </p:nvGrpSpPr>
        <p:grpSpPr bwMode="auto">
          <a:xfrm>
            <a:off x="609600" y="2209800"/>
            <a:ext cx="1465263" cy="609600"/>
            <a:chOff x="864" y="960"/>
            <a:chExt cx="923" cy="384"/>
          </a:xfrm>
        </p:grpSpPr>
        <p:sp>
          <p:nvSpPr>
            <p:cNvPr id="2025484" name="Rectangle 12"/>
            <p:cNvSpPr>
              <a:spLocks noChangeArrowheads="1"/>
            </p:cNvSpPr>
            <p:nvPr/>
          </p:nvSpPr>
          <p:spPr bwMode="auto">
            <a:xfrm>
              <a:off x="864" y="960"/>
              <a:ext cx="912" cy="38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5485" name="Text Box 13"/>
            <p:cNvSpPr txBox="1">
              <a:spLocks noChangeArrowheads="1"/>
            </p:cNvSpPr>
            <p:nvPr/>
          </p:nvSpPr>
          <p:spPr bwMode="auto">
            <a:xfrm>
              <a:off x="950" y="970"/>
              <a:ext cx="8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600" i="1">
                  <a:effectLst/>
                </a:rPr>
                <a:t>J</a:t>
              </a:r>
              <a:r>
                <a:rPr lang="en-US" sz="2600" b="0">
                  <a:effectLst/>
                </a:rPr>
                <a:t> (Read)</a:t>
              </a:r>
            </a:p>
          </p:txBody>
        </p:sp>
      </p:grpSp>
      <p:sp>
        <p:nvSpPr>
          <p:cNvPr id="2025486" name="Line 14"/>
          <p:cNvSpPr>
            <a:spLocks noChangeShapeType="1"/>
          </p:cNvSpPr>
          <p:nvPr/>
        </p:nvSpPr>
        <p:spPr bwMode="auto">
          <a:xfrm>
            <a:off x="2057400" y="838200"/>
            <a:ext cx="1295400" cy="457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5487" name="Line 15"/>
          <p:cNvSpPr>
            <a:spLocks noChangeShapeType="1"/>
          </p:cNvSpPr>
          <p:nvPr/>
        </p:nvSpPr>
        <p:spPr bwMode="auto">
          <a:xfrm flipH="1">
            <a:off x="2074862" y="2144711"/>
            <a:ext cx="1163637" cy="4111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5488" name="Text Box 16"/>
          <p:cNvSpPr txBox="1">
            <a:spLocks noChangeArrowheads="1"/>
          </p:cNvSpPr>
          <p:nvPr/>
        </p:nvSpPr>
        <p:spPr bwMode="auto">
          <a:xfrm>
            <a:off x="609600" y="2895600"/>
            <a:ext cx="322738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200">
                <a:effectLst/>
              </a:rPr>
              <a:t>Read after Write  (RAW)</a:t>
            </a:r>
          </a:p>
        </p:txBody>
      </p:sp>
      <p:grpSp>
        <p:nvGrpSpPr>
          <p:cNvPr id="2025489" name="Group 17"/>
          <p:cNvGrpSpPr>
            <a:grpSpLocks/>
          </p:cNvGrpSpPr>
          <p:nvPr/>
        </p:nvGrpSpPr>
        <p:grpSpPr bwMode="auto">
          <a:xfrm>
            <a:off x="5105400" y="727075"/>
            <a:ext cx="3400425" cy="2778125"/>
            <a:chOff x="3199" y="480"/>
            <a:chExt cx="2142" cy="1750"/>
          </a:xfrm>
        </p:grpSpPr>
        <p:grpSp>
          <p:nvGrpSpPr>
            <p:cNvPr id="2025490" name="Group 18"/>
            <p:cNvGrpSpPr>
              <a:grpSpLocks/>
            </p:cNvGrpSpPr>
            <p:nvPr/>
          </p:nvGrpSpPr>
          <p:grpSpPr bwMode="auto">
            <a:xfrm>
              <a:off x="3216" y="480"/>
              <a:ext cx="912" cy="384"/>
              <a:chOff x="864" y="960"/>
              <a:chExt cx="912" cy="384"/>
            </a:xfrm>
          </p:grpSpPr>
          <p:sp>
            <p:nvSpPr>
              <p:cNvPr id="2025491" name="Rectangle 19"/>
              <p:cNvSpPr>
                <a:spLocks noChangeArrowheads="1"/>
              </p:cNvSpPr>
              <p:nvPr/>
            </p:nvSpPr>
            <p:spPr bwMode="auto">
              <a:xfrm>
                <a:off x="864" y="960"/>
                <a:ext cx="912" cy="38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5492" name="Text Box 20"/>
              <p:cNvSpPr txBox="1">
                <a:spLocks noChangeArrowheads="1"/>
              </p:cNvSpPr>
              <p:nvPr/>
            </p:nvSpPr>
            <p:spPr bwMode="auto">
              <a:xfrm>
                <a:off x="950" y="970"/>
                <a:ext cx="81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600" i="1">
                    <a:effectLst/>
                  </a:rPr>
                  <a:t>I</a:t>
                </a:r>
                <a:r>
                  <a:rPr lang="en-US" sz="2600" b="0">
                    <a:effectLst/>
                  </a:rPr>
                  <a:t> (Read)</a:t>
                </a:r>
              </a:p>
            </p:txBody>
          </p:sp>
        </p:grpSp>
        <p:grpSp>
          <p:nvGrpSpPr>
            <p:cNvPr id="2025493" name="Group 21"/>
            <p:cNvGrpSpPr>
              <a:grpSpLocks/>
            </p:cNvGrpSpPr>
            <p:nvPr/>
          </p:nvGrpSpPr>
          <p:grpSpPr bwMode="auto">
            <a:xfrm>
              <a:off x="4416" y="960"/>
              <a:ext cx="925" cy="535"/>
              <a:chOff x="1968" y="1241"/>
              <a:chExt cx="925" cy="535"/>
            </a:xfrm>
          </p:grpSpPr>
          <p:sp>
            <p:nvSpPr>
              <p:cNvPr id="2025494" name="Rectangle 22"/>
              <p:cNvSpPr>
                <a:spLocks noChangeArrowheads="1"/>
              </p:cNvSpPr>
              <p:nvPr/>
            </p:nvSpPr>
            <p:spPr bwMode="auto">
              <a:xfrm>
                <a:off x="1968" y="1248"/>
                <a:ext cx="912" cy="5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5495" name="Text Box 23"/>
              <p:cNvSpPr txBox="1">
                <a:spLocks noChangeArrowheads="1"/>
              </p:cNvSpPr>
              <p:nvPr/>
            </p:nvSpPr>
            <p:spPr bwMode="auto">
              <a:xfrm>
                <a:off x="2006" y="1241"/>
                <a:ext cx="887"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200">
                    <a:effectLst/>
                  </a:rPr>
                  <a:t>  Shared</a:t>
                </a:r>
              </a:p>
              <a:p>
                <a:pPr algn="l"/>
                <a:r>
                  <a:rPr lang="en-US" sz="2200">
                    <a:effectLst/>
                  </a:rPr>
                  <a:t> Operand</a:t>
                </a:r>
                <a:r>
                  <a:rPr lang="en-US" sz="2600" b="0">
                    <a:effectLst/>
                  </a:rPr>
                  <a:t> </a:t>
                </a:r>
              </a:p>
            </p:txBody>
          </p:sp>
        </p:grpSp>
        <p:grpSp>
          <p:nvGrpSpPr>
            <p:cNvPr id="2025496" name="Group 24"/>
            <p:cNvGrpSpPr>
              <a:grpSpLocks/>
            </p:cNvGrpSpPr>
            <p:nvPr/>
          </p:nvGrpSpPr>
          <p:grpSpPr bwMode="auto">
            <a:xfrm>
              <a:off x="3216" y="1536"/>
              <a:ext cx="965" cy="384"/>
              <a:chOff x="864" y="960"/>
              <a:chExt cx="965" cy="384"/>
            </a:xfrm>
          </p:grpSpPr>
          <p:sp>
            <p:nvSpPr>
              <p:cNvPr id="2025497" name="Rectangle 25"/>
              <p:cNvSpPr>
                <a:spLocks noChangeArrowheads="1"/>
              </p:cNvSpPr>
              <p:nvPr/>
            </p:nvSpPr>
            <p:spPr bwMode="auto">
              <a:xfrm>
                <a:off x="864" y="960"/>
                <a:ext cx="912" cy="38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5498" name="Text Box 26"/>
              <p:cNvSpPr txBox="1">
                <a:spLocks noChangeArrowheads="1"/>
              </p:cNvSpPr>
              <p:nvPr/>
            </p:nvSpPr>
            <p:spPr bwMode="auto">
              <a:xfrm>
                <a:off x="950" y="970"/>
                <a:ext cx="87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600" i="1">
                    <a:effectLst/>
                  </a:rPr>
                  <a:t>J</a:t>
                </a:r>
                <a:r>
                  <a:rPr lang="en-US" sz="2600" b="0">
                    <a:effectLst/>
                  </a:rPr>
                  <a:t> </a:t>
                </a:r>
                <a:r>
                  <a:rPr lang="en-US">
                    <a:effectLst/>
                  </a:rPr>
                  <a:t>(Write)</a:t>
                </a:r>
                <a:endParaRPr lang="en-US" sz="2600" b="0">
                  <a:effectLst/>
                </a:endParaRPr>
              </a:p>
            </p:txBody>
          </p:sp>
        </p:grpSp>
        <p:sp>
          <p:nvSpPr>
            <p:cNvPr id="2025499" name="Line 27"/>
            <p:cNvSpPr>
              <a:spLocks noChangeShapeType="1"/>
            </p:cNvSpPr>
            <p:nvPr/>
          </p:nvSpPr>
          <p:spPr bwMode="auto">
            <a:xfrm>
              <a:off x="4128" y="672"/>
              <a:ext cx="816" cy="288"/>
            </a:xfrm>
            <a:prstGeom prst="line">
              <a:avLst/>
            </a:prstGeom>
            <a:noFill/>
            <a:ln w="127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5500" name="Line 28"/>
            <p:cNvSpPr>
              <a:spLocks noChangeShapeType="1"/>
            </p:cNvSpPr>
            <p:nvPr/>
          </p:nvSpPr>
          <p:spPr bwMode="auto">
            <a:xfrm flipH="1">
              <a:off x="4128" y="1488"/>
              <a:ext cx="768" cy="288"/>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5501" name="Text Box 29"/>
            <p:cNvSpPr txBox="1">
              <a:spLocks noChangeArrowheads="1"/>
            </p:cNvSpPr>
            <p:nvPr/>
          </p:nvSpPr>
          <p:spPr bwMode="auto">
            <a:xfrm>
              <a:off x="3199" y="1961"/>
              <a:ext cx="198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200">
                  <a:effectLst/>
                </a:rPr>
                <a:t>Write after Read (WAR)</a:t>
              </a:r>
            </a:p>
          </p:txBody>
        </p:sp>
      </p:grpSp>
      <p:grpSp>
        <p:nvGrpSpPr>
          <p:cNvPr id="2025504" name="Group 32"/>
          <p:cNvGrpSpPr>
            <a:grpSpLocks/>
          </p:cNvGrpSpPr>
          <p:nvPr/>
        </p:nvGrpSpPr>
        <p:grpSpPr bwMode="auto">
          <a:xfrm>
            <a:off x="533400" y="3657600"/>
            <a:ext cx="1501775" cy="609600"/>
            <a:chOff x="864" y="960"/>
            <a:chExt cx="946" cy="384"/>
          </a:xfrm>
        </p:grpSpPr>
        <p:sp>
          <p:nvSpPr>
            <p:cNvPr id="2025505" name="Rectangle 33"/>
            <p:cNvSpPr>
              <a:spLocks noChangeArrowheads="1"/>
            </p:cNvSpPr>
            <p:nvPr/>
          </p:nvSpPr>
          <p:spPr bwMode="auto">
            <a:xfrm>
              <a:off x="864" y="960"/>
              <a:ext cx="912" cy="38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5506" name="Text Box 34"/>
            <p:cNvSpPr txBox="1">
              <a:spLocks noChangeArrowheads="1"/>
            </p:cNvSpPr>
            <p:nvPr/>
          </p:nvSpPr>
          <p:spPr bwMode="auto">
            <a:xfrm>
              <a:off x="950" y="970"/>
              <a:ext cx="86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600" i="1">
                  <a:effectLst/>
                </a:rPr>
                <a:t>I</a:t>
              </a:r>
              <a:r>
                <a:rPr lang="en-US" sz="2600" b="0">
                  <a:effectLst/>
                </a:rPr>
                <a:t> (Write)</a:t>
              </a:r>
            </a:p>
          </p:txBody>
        </p:sp>
      </p:grpSp>
      <p:grpSp>
        <p:nvGrpSpPr>
          <p:cNvPr id="2025507" name="Group 35"/>
          <p:cNvGrpSpPr>
            <a:grpSpLocks/>
          </p:cNvGrpSpPr>
          <p:nvPr/>
        </p:nvGrpSpPr>
        <p:grpSpPr bwMode="auto">
          <a:xfrm>
            <a:off x="2438400" y="4419600"/>
            <a:ext cx="1468438" cy="849313"/>
            <a:chOff x="1968" y="1241"/>
            <a:chExt cx="925" cy="535"/>
          </a:xfrm>
        </p:grpSpPr>
        <p:sp>
          <p:nvSpPr>
            <p:cNvPr id="2025508" name="Rectangle 36"/>
            <p:cNvSpPr>
              <a:spLocks noChangeArrowheads="1"/>
            </p:cNvSpPr>
            <p:nvPr/>
          </p:nvSpPr>
          <p:spPr bwMode="auto">
            <a:xfrm>
              <a:off x="1968" y="1248"/>
              <a:ext cx="912" cy="5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5509" name="Text Box 37"/>
            <p:cNvSpPr txBox="1">
              <a:spLocks noChangeArrowheads="1"/>
            </p:cNvSpPr>
            <p:nvPr/>
          </p:nvSpPr>
          <p:spPr bwMode="auto">
            <a:xfrm>
              <a:off x="2006" y="1241"/>
              <a:ext cx="887"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200">
                  <a:effectLst/>
                </a:rPr>
                <a:t>  Shared</a:t>
              </a:r>
            </a:p>
            <a:p>
              <a:pPr algn="l"/>
              <a:r>
                <a:rPr lang="en-US" sz="2200">
                  <a:effectLst/>
                </a:rPr>
                <a:t> Operand</a:t>
              </a:r>
              <a:r>
                <a:rPr lang="en-US" sz="2600" b="0">
                  <a:effectLst/>
                </a:rPr>
                <a:t> </a:t>
              </a:r>
            </a:p>
          </p:txBody>
        </p:sp>
      </p:grpSp>
      <p:grpSp>
        <p:nvGrpSpPr>
          <p:cNvPr id="2025510" name="Group 38"/>
          <p:cNvGrpSpPr>
            <a:grpSpLocks/>
          </p:cNvGrpSpPr>
          <p:nvPr/>
        </p:nvGrpSpPr>
        <p:grpSpPr bwMode="auto">
          <a:xfrm>
            <a:off x="533400" y="5334000"/>
            <a:ext cx="1538288" cy="609600"/>
            <a:chOff x="864" y="960"/>
            <a:chExt cx="969" cy="384"/>
          </a:xfrm>
        </p:grpSpPr>
        <p:sp>
          <p:nvSpPr>
            <p:cNvPr id="2025511" name="Rectangle 39"/>
            <p:cNvSpPr>
              <a:spLocks noChangeArrowheads="1"/>
            </p:cNvSpPr>
            <p:nvPr/>
          </p:nvSpPr>
          <p:spPr bwMode="auto">
            <a:xfrm>
              <a:off x="864" y="960"/>
              <a:ext cx="912" cy="38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5512" name="Text Box 40"/>
            <p:cNvSpPr txBox="1">
              <a:spLocks noChangeArrowheads="1"/>
            </p:cNvSpPr>
            <p:nvPr/>
          </p:nvSpPr>
          <p:spPr bwMode="auto">
            <a:xfrm>
              <a:off x="950" y="970"/>
              <a:ext cx="88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600" i="1">
                  <a:effectLst/>
                </a:rPr>
                <a:t>J </a:t>
              </a:r>
              <a:r>
                <a:rPr lang="en-US" sz="2600" b="0">
                  <a:effectLst/>
                </a:rPr>
                <a:t>(Write)</a:t>
              </a:r>
            </a:p>
          </p:txBody>
        </p:sp>
      </p:grpSp>
      <p:sp>
        <p:nvSpPr>
          <p:cNvPr id="2025513" name="Line 41"/>
          <p:cNvSpPr>
            <a:spLocks noChangeShapeType="1"/>
          </p:cNvSpPr>
          <p:nvPr/>
        </p:nvSpPr>
        <p:spPr bwMode="auto">
          <a:xfrm>
            <a:off x="1981200" y="3962400"/>
            <a:ext cx="12954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5514" name="Line 42"/>
          <p:cNvSpPr>
            <a:spLocks noChangeShapeType="1"/>
          </p:cNvSpPr>
          <p:nvPr/>
        </p:nvSpPr>
        <p:spPr bwMode="auto">
          <a:xfrm flipH="1">
            <a:off x="1981200" y="5257800"/>
            <a:ext cx="1219200" cy="457200"/>
          </a:xfrm>
          <a:prstGeom prst="line">
            <a:avLst/>
          </a:prstGeom>
          <a:noFill/>
          <a:ln w="127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5515" name="Text Box 43"/>
          <p:cNvSpPr txBox="1">
            <a:spLocks noChangeArrowheads="1"/>
          </p:cNvSpPr>
          <p:nvPr/>
        </p:nvSpPr>
        <p:spPr bwMode="auto">
          <a:xfrm>
            <a:off x="533400" y="5897563"/>
            <a:ext cx="338296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200">
                <a:effectLst/>
              </a:rPr>
              <a:t>Write after Write  (WAW)</a:t>
            </a:r>
          </a:p>
        </p:txBody>
      </p:sp>
      <p:grpSp>
        <p:nvGrpSpPr>
          <p:cNvPr id="2025516" name="Group 44"/>
          <p:cNvGrpSpPr>
            <a:grpSpLocks/>
          </p:cNvGrpSpPr>
          <p:nvPr/>
        </p:nvGrpSpPr>
        <p:grpSpPr bwMode="auto">
          <a:xfrm>
            <a:off x="4495800" y="3611563"/>
            <a:ext cx="4373563" cy="2713037"/>
            <a:chOff x="2832" y="2160"/>
            <a:chExt cx="2755" cy="1709"/>
          </a:xfrm>
        </p:grpSpPr>
        <p:grpSp>
          <p:nvGrpSpPr>
            <p:cNvPr id="2025517" name="Group 45"/>
            <p:cNvGrpSpPr>
              <a:grpSpLocks/>
            </p:cNvGrpSpPr>
            <p:nvPr/>
          </p:nvGrpSpPr>
          <p:grpSpPr bwMode="auto">
            <a:xfrm>
              <a:off x="3168" y="2160"/>
              <a:ext cx="2125" cy="1440"/>
              <a:chOff x="3168" y="2160"/>
              <a:chExt cx="2125" cy="1440"/>
            </a:xfrm>
          </p:grpSpPr>
          <p:grpSp>
            <p:nvGrpSpPr>
              <p:cNvPr id="2025518" name="Group 46"/>
              <p:cNvGrpSpPr>
                <a:grpSpLocks/>
              </p:cNvGrpSpPr>
              <p:nvPr/>
            </p:nvGrpSpPr>
            <p:grpSpPr bwMode="auto">
              <a:xfrm>
                <a:off x="3168" y="2160"/>
                <a:ext cx="912" cy="384"/>
                <a:chOff x="864" y="960"/>
                <a:chExt cx="912" cy="384"/>
              </a:xfrm>
            </p:grpSpPr>
            <p:sp>
              <p:nvSpPr>
                <p:cNvPr id="2025519" name="Rectangle 47"/>
                <p:cNvSpPr>
                  <a:spLocks noChangeArrowheads="1"/>
                </p:cNvSpPr>
                <p:nvPr/>
              </p:nvSpPr>
              <p:spPr bwMode="auto">
                <a:xfrm>
                  <a:off x="864" y="960"/>
                  <a:ext cx="912" cy="38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5520" name="Text Box 48"/>
                <p:cNvSpPr txBox="1">
                  <a:spLocks noChangeArrowheads="1"/>
                </p:cNvSpPr>
                <p:nvPr/>
              </p:nvSpPr>
              <p:spPr bwMode="auto">
                <a:xfrm>
                  <a:off x="950" y="970"/>
                  <a:ext cx="81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600" i="1">
                      <a:effectLst/>
                    </a:rPr>
                    <a:t>I</a:t>
                  </a:r>
                  <a:r>
                    <a:rPr lang="en-US" sz="2600" b="0">
                      <a:effectLst/>
                    </a:rPr>
                    <a:t> (Read)</a:t>
                  </a:r>
                </a:p>
              </p:txBody>
            </p:sp>
          </p:grpSp>
          <p:grpSp>
            <p:nvGrpSpPr>
              <p:cNvPr id="2025521" name="Group 49"/>
              <p:cNvGrpSpPr>
                <a:grpSpLocks/>
              </p:cNvGrpSpPr>
              <p:nvPr/>
            </p:nvGrpSpPr>
            <p:grpSpPr bwMode="auto">
              <a:xfrm>
                <a:off x="4368" y="2640"/>
                <a:ext cx="925" cy="535"/>
                <a:chOff x="1968" y="1241"/>
                <a:chExt cx="925" cy="535"/>
              </a:xfrm>
            </p:grpSpPr>
            <p:sp>
              <p:nvSpPr>
                <p:cNvPr id="2025522" name="Rectangle 50"/>
                <p:cNvSpPr>
                  <a:spLocks noChangeArrowheads="1"/>
                </p:cNvSpPr>
                <p:nvPr/>
              </p:nvSpPr>
              <p:spPr bwMode="auto">
                <a:xfrm>
                  <a:off x="1968" y="1248"/>
                  <a:ext cx="912" cy="5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5523" name="Text Box 51"/>
                <p:cNvSpPr txBox="1">
                  <a:spLocks noChangeArrowheads="1"/>
                </p:cNvSpPr>
                <p:nvPr/>
              </p:nvSpPr>
              <p:spPr bwMode="auto">
                <a:xfrm>
                  <a:off x="2006" y="1241"/>
                  <a:ext cx="887"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200">
                      <a:effectLst/>
                    </a:rPr>
                    <a:t>  Shared</a:t>
                  </a:r>
                </a:p>
                <a:p>
                  <a:pPr algn="l"/>
                  <a:r>
                    <a:rPr lang="en-US" sz="2200">
                      <a:effectLst/>
                    </a:rPr>
                    <a:t> Operand</a:t>
                  </a:r>
                  <a:r>
                    <a:rPr lang="en-US" sz="2600" b="0">
                      <a:effectLst/>
                    </a:rPr>
                    <a:t> </a:t>
                  </a:r>
                </a:p>
              </p:txBody>
            </p:sp>
          </p:grpSp>
          <p:grpSp>
            <p:nvGrpSpPr>
              <p:cNvPr id="2025524" name="Group 52"/>
              <p:cNvGrpSpPr>
                <a:grpSpLocks/>
              </p:cNvGrpSpPr>
              <p:nvPr/>
            </p:nvGrpSpPr>
            <p:grpSpPr bwMode="auto">
              <a:xfrm>
                <a:off x="3168" y="3216"/>
                <a:ext cx="923" cy="384"/>
                <a:chOff x="864" y="960"/>
                <a:chExt cx="923" cy="384"/>
              </a:xfrm>
            </p:grpSpPr>
            <p:sp>
              <p:nvSpPr>
                <p:cNvPr id="2025525" name="Rectangle 53"/>
                <p:cNvSpPr>
                  <a:spLocks noChangeArrowheads="1"/>
                </p:cNvSpPr>
                <p:nvPr/>
              </p:nvSpPr>
              <p:spPr bwMode="auto">
                <a:xfrm>
                  <a:off x="864" y="960"/>
                  <a:ext cx="912" cy="38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5526" name="Text Box 54"/>
                <p:cNvSpPr txBox="1">
                  <a:spLocks noChangeArrowheads="1"/>
                </p:cNvSpPr>
                <p:nvPr/>
              </p:nvSpPr>
              <p:spPr bwMode="auto">
                <a:xfrm>
                  <a:off x="950" y="970"/>
                  <a:ext cx="8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600" i="1">
                      <a:effectLst/>
                    </a:rPr>
                    <a:t>J</a:t>
                  </a:r>
                  <a:r>
                    <a:rPr lang="en-US" sz="2600" b="0">
                      <a:effectLst/>
                    </a:rPr>
                    <a:t> (Read)</a:t>
                  </a:r>
                </a:p>
              </p:txBody>
            </p:sp>
          </p:grpSp>
          <p:sp>
            <p:nvSpPr>
              <p:cNvPr id="2025527" name="Line 55"/>
              <p:cNvSpPr>
                <a:spLocks noChangeShapeType="1"/>
              </p:cNvSpPr>
              <p:nvPr/>
            </p:nvSpPr>
            <p:spPr bwMode="auto">
              <a:xfrm>
                <a:off x="4080" y="2352"/>
                <a:ext cx="816" cy="288"/>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5528" name="Line 56"/>
              <p:cNvSpPr>
                <a:spLocks noChangeShapeType="1"/>
              </p:cNvSpPr>
              <p:nvPr/>
            </p:nvSpPr>
            <p:spPr bwMode="auto">
              <a:xfrm flipH="1">
                <a:off x="4080" y="3168"/>
                <a:ext cx="768" cy="2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25529" name="Text Box 57"/>
            <p:cNvSpPr txBox="1">
              <a:spLocks noChangeArrowheads="1"/>
            </p:cNvSpPr>
            <p:nvPr/>
          </p:nvSpPr>
          <p:spPr bwMode="auto">
            <a:xfrm>
              <a:off x="2832" y="3600"/>
              <a:ext cx="2755"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200">
                  <a:effectLst/>
                </a:rPr>
                <a:t>Read after Read  (RAR) </a:t>
              </a:r>
              <a:r>
                <a:rPr lang="en-US" sz="1800">
                  <a:effectLst/>
                </a:rPr>
                <a:t>not a hazard</a:t>
              </a:r>
              <a:endParaRPr lang="en-US" sz="2200">
                <a:effectLst/>
              </a:endParaRPr>
            </a:p>
          </p:txBody>
        </p:sp>
      </p:grpSp>
    </p:spTree>
    <p:extLst>
      <p:ext uri="{BB962C8B-B14F-4D97-AF65-F5344CB8AC3E}">
        <p14:creationId xmlns:p14="http://schemas.microsoft.com/office/powerpoint/2010/main" val="1042630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lide Number Placeholder 3"/>
          <p:cNvSpPr>
            <a:spLocks noGrp="1"/>
          </p:cNvSpPr>
          <p:nvPr>
            <p:ph type="sldNum" sz="quarter" idx="10"/>
          </p:nvPr>
        </p:nvSpPr>
        <p:spPr>
          <a:xfrm>
            <a:off x="457200" y="5746750"/>
            <a:ext cx="2133600" cy="365125"/>
          </a:xfrm>
        </p:spPr>
        <p:txBody>
          <a:bodyPr/>
          <a:lstStyle/>
          <a:p>
            <a:fld id="{843C90B3-D668-4222-8F2D-8B77357F45FA}" type="slidenum">
              <a:rPr lang="en-US"/>
              <a:pPr/>
              <a:t>2</a:t>
            </a:fld>
            <a:endParaRPr lang="en-US"/>
          </a:p>
        </p:txBody>
      </p:sp>
      <p:sp>
        <p:nvSpPr>
          <p:cNvPr id="2066434" name="Rectangle 2"/>
          <p:cNvSpPr>
            <a:spLocks noGrp="1" noChangeArrowheads="1"/>
          </p:cNvSpPr>
          <p:nvPr>
            <p:ph type="title"/>
          </p:nvPr>
        </p:nvSpPr>
        <p:spPr>
          <a:xfrm>
            <a:off x="457200" y="76200"/>
            <a:ext cx="8229600" cy="685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US" sz="3600" dirty="0">
                <a:solidFill>
                  <a:srgbClr val="7030A0"/>
                </a:solidFill>
                <a:latin typeface="Monotype Corsiva" pitchFamily="66" charset="0"/>
              </a:rPr>
              <a:t>Register File/Structural Hazards</a:t>
            </a:r>
            <a:endParaRPr lang="en-US" sz="1400" dirty="0">
              <a:solidFill>
                <a:srgbClr val="7030A0"/>
              </a:solidFill>
              <a:latin typeface="Monotype Corsiva" pitchFamily="66" charset="0"/>
            </a:endParaRPr>
          </a:p>
        </p:txBody>
      </p:sp>
      <p:sp>
        <p:nvSpPr>
          <p:cNvPr id="2066435" name="Rectangle 3"/>
          <p:cNvSpPr>
            <a:spLocks noChangeArrowheads="1"/>
          </p:cNvSpPr>
          <p:nvPr/>
        </p:nvSpPr>
        <p:spPr bwMode="auto">
          <a:xfrm>
            <a:off x="228600" y="1981200"/>
            <a:ext cx="412750" cy="3441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i="1">
                <a:effectLst/>
                <a:latin typeface="Comic Sans MS" pitchFamily="66" charset="0"/>
              </a:rPr>
              <a:t>I</a:t>
            </a:r>
          </a:p>
          <a:p>
            <a:r>
              <a:rPr lang="en-US" sz="2000" i="1">
                <a:effectLst/>
                <a:latin typeface="Comic Sans MS" pitchFamily="66" charset="0"/>
              </a:rPr>
              <a:t>n</a:t>
            </a:r>
          </a:p>
          <a:p>
            <a:r>
              <a:rPr lang="en-US" sz="2000" i="1">
                <a:effectLst/>
                <a:latin typeface="Comic Sans MS" pitchFamily="66" charset="0"/>
              </a:rPr>
              <a:t>s</a:t>
            </a:r>
          </a:p>
          <a:p>
            <a:r>
              <a:rPr lang="en-US" sz="2000" i="1">
                <a:effectLst/>
                <a:latin typeface="Comic Sans MS" pitchFamily="66" charset="0"/>
              </a:rPr>
              <a:t>t</a:t>
            </a:r>
          </a:p>
          <a:p>
            <a:r>
              <a:rPr lang="en-US" sz="2000" i="1">
                <a:effectLst/>
                <a:latin typeface="Comic Sans MS" pitchFamily="66" charset="0"/>
              </a:rPr>
              <a:t>r.</a:t>
            </a:r>
          </a:p>
          <a:p>
            <a:endParaRPr lang="en-US" sz="2000" i="1">
              <a:effectLst/>
              <a:latin typeface="Comic Sans MS" pitchFamily="66" charset="0"/>
            </a:endParaRPr>
          </a:p>
          <a:p>
            <a:r>
              <a:rPr lang="en-US" sz="2000" i="1">
                <a:effectLst/>
                <a:latin typeface="Comic Sans MS" pitchFamily="66" charset="0"/>
              </a:rPr>
              <a:t>O</a:t>
            </a:r>
          </a:p>
          <a:p>
            <a:r>
              <a:rPr lang="en-US" sz="2000" i="1">
                <a:effectLst/>
                <a:latin typeface="Comic Sans MS" pitchFamily="66" charset="0"/>
              </a:rPr>
              <a:t>r</a:t>
            </a:r>
          </a:p>
          <a:p>
            <a:r>
              <a:rPr lang="en-US" sz="2000" i="1">
                <a:effectLst/>
                <a:latin typeface="Comic Sans MS" pitchFamily="66" charset="0"/>
              </a:rPr>
              <a:t>d</a:t>
            </a:r>
          </a:p>
          <a:p>
            <a:r>
              <a:rPr lang="en-US" sz="2000" i="1">
                <a:effectLst/>
                <a:latin typeface="Comic Sans MS" pitchFamily="66" charset="0"/>
              </a:rPr>
              <a:t>e</a:t>
            </a:r>
          </a:p>
          <a:p>
            <a:r>
              <a:rPr lang="en-US" sz="2000" i="1">
                <a:effectLst/>
                <a:latin typeface="Comic Sans MS" pitchFamily="66" charset="0"/>
              </a:rPr>
              <a:t>r</a:t>
            </a:r>
          </a:p>
        </p:txBody>
      </p:sp>
      <p:sp>
        <p:nvSpPr>
          <p:cNvPr id="2066436" name="Line 4"/>
          <p:cNvSpPr>
            <a:spLocks noChangeShapeType="1"/>
          </p:cNvSpPr>
          <p:nvPr/>
        </p:nvSpPr>
        <p:spPr bwMode="auto">
          <a:xfrm flipH="1">
            <a:off x="685800" y="1600200"/>
            <a:ext cx="0" cy="3962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37" name="Rectangle 5"/>
          <p:cNvSpPr>
            <a:spLocks noChangeArrowheads="1"/>
          </p:cNvSpPr>
          <p:nvPr/>
        </p:nvSpPr>
        <p:spPr bwMode="auto">
          <a:xfrm>
            <a:off x="1066800" y="914400"/>
            <a:ext cx="2508250" cy="393700"/>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000" i="1">
                <a:effectLst/>
                <a:latin typeface="Comic Sans MS" pitchFamily="66" charset="0"/>
              </a:rPr>
              <a:t>Time (clock cycles)</a:t>
            </a:r>
          </a:p>
        </p:txBody>
      </p:sp>
      <p:sp>
        <p:nvSpPr>
          <p:cNvPr id="2066438" name="Rectangle 6"/>
          <p:cNvSpPr>
            <a:spLocks noChangeArrowheads="1"/>
          </p:cNvSpPr>
          <p:nvPr/>
        </p:nvSpPr>
        <p:spPr bwMode="auto">
          <a:xfrm>
            <a:off x="685800" y="1981200"/>
            <a:ext cx="911225" cy="454025"/>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Load</a:t>
            </a:r>
          </a:p>
        </p:txBody>
      </p:sp>
      <p:sp>
        <p:nvSpPr>
          <p:cNvPr id="2066439" name="Rectangle 7"/>
          <p:cNvSpPr>
            <a:spLocks noChangeArrowheads="1"/>
          </p:cNvSpPr>
          <p:nvPr/>
        </p:nvSpPr>
        <p:spPr bwMode="auto">
          <a:xfrm>
            <a:off x="685800" y="2727325"/>
            <a:ext cx="1458913" cy="454025"/>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Instr 1</a:t>
            </a:r>
          </a:p>
        </p:txBody>
      </p:sp>
      <p:sp>
        <p:nvSpPr>
          <p:cNvPr id="2066440" name="Rectangle 8"/>
          <p:cNvSpPr>
            <a:spLocks noChangeArrowheads="1"/>
          </p:cNvSpPr>
          <p:nvPr/>
        </p:nvSpPr>
        <p:spPr bwMode="auto">
          <a:xfrm>
            <a:off x="736600" y="3521075"/>
            <a:ext cx="1458913" cy="454025"/>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Instr 2</a:t>
            </a:r>
          </a:p>
        </p:txBody>
      </p:sp>
      <p:sp>
        <p:nvSpPr>
          <p:cNvPr id="2066441" name="Rectangle 9"/>
          <p:cNvSpPr>
            <a:spLocks noChangeArrowheads="1"/>
          </p:cNvSpPr>
          <p:nvPr/>
        </p:nvSpPr>
        <p:spPr bwMode="auto">
          <a:xfrm>
            <a:off x="746125" y="4271963"/>
            <a:ext cx="1458913" cy="454025"/>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Instr 3</a:t>
            </a:r>
          </a:p>
        </p:txBody>
      </p:sp>
      <p:sp>
        <p:nvSpPr>
          <p:cNvPr id="2066442" name="Rectangle 10"/>
          <p:cNvSpPr>
            <a:spLocks noChangeArrowheads="1"/>
          </p:cNvSpPr>
          <p:nvPr/>
        </p:nvSpPr>
        <p:spPr bwMode="auto">
          <a:xfrm>
            <a:off x="784225" y="5053013"/>
            <a:ext cx="1458913" cy="454025"/>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Instr 4</a:t>
            </a:r>
          </a:p>
        </p:txBody>
      </p:sp>
      <p:sp>
        <p:nvSpPr>
          <p:cNvPr id="2066443" name="Line 11"/>
          <p:cNvSpPr>
            <a:spLocks noChangeShapeType="1"/>
          </p:cNvSpPr>
          <p:nvPr/>
        </p:nvSpPr>
        <p:spPr bwMode="auto">
          <a:xfrm>
            <a:off x="1219200" y="1371600"/>
            <a:ext cx="6553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44" name="Line 12"/>
          <p:cNvSpPr>
            <a:spLocks noChangeAspect="1" noChangeShapeType="1"/>
          </p:cNvSpPr>
          <p:nvPr/>
        </p:nvSpPr>
        <p:spPr bwMode="auto">
          <a:xfrm>
            <a:off x="3060700" y="2068513"/>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45" name="Line 13"/>
          <p:cNvSpPr>
            <a:spLocks noChangeAspect="1" noChangeShapeType="1"/>
          </p:cNvSpPr>
          <p:nvPr/>
        </p:nvSpPr>
        <p:spPr bwMode="auto">
          <a:xfrm>
            <a:off x="3060700" y="2289175"/>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6446" name="Group 14"/>
          <p:cNvGrpSpPr>
            <a:grpSpLocks noChangeAspect="1"/>
          </p:cNvGrpSpPr>
          <p:nvPr/>
        </p:nvGrpSpPr>
        <p:grpSpPr bwMode="auto">
          <a:xfrm>
            <a:off x="3467100" y="1884363"/>
            <a:ext cx="403225" cy="588962"/>
            <a:chOff x="2991" y="411"/>
            <a:chExt cx="359" cy="768"/>
          </a:xfrm>
        </p:grpSpPr>
        <p:sp>
          <p:nvSpPr>
            <p:cNvPr id="2066447" name="AutoShape 15"/>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66448" name="AutoShape 16"/>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49" name="Freeform 17"/>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50" name="Text Box 18"/>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066451" name="Line 19"/>
          <p:cNvSpPr>
            <a:spLocks noChangeAspect="1" noChangeShapeType="1"/>
          </p:cNvSpPr>
          <p:nvPr/>
        </p:nvSpPr>
        <p:spPr bwMode="auto">
          <a:xfrm>
            <a:off x="3875088" y="2179638"/>
            <a:ext cx="4968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52" name="Line 20"/>
          <p:cNvSpPr>
            <a:spLocks noChangeAspect="1" noChangeShapeType="1"/>
          </p:cNvSpPr>
          <p:nvPr/>
        </p:nvSpPr>
        <p:spPr bwMode="auto">
          <a:xfrm>
            <a:off x="4733925" y="2179638"/>
            <a:ext cx="498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53" name="Rectangle 21"/>
          <p:cNvSpPr>
            <a:spLocks noChangeAspect="1" noChangeArrowheads="1"/>
          </p:cNvSpPr>
          <p:nvPr/>
        </p:nvSpPr>
        <p:spPr bwMode="auto">
          <a:xfrm>
            <a:off x="4252913" y="1995488"/>
            <a:ext cx="450850" cy="3683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6454" name="Text Box 22"/>
          <p:cNvSpPr txBox="1">
            <a:spLocks noChangeAspect="1" noChangeArrowheads="1"/>
          </p:cNvSpPr>
          <p:nvPr/>
        </p:nvSpPr>
        <p:spPr bwMode="auto">
          <a:xfrm>
            <a:off x="4194175" y="2035175"/>
            <a:ext cx="558800" cy="2444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sp>
        <p:nvSpPr>
          <p:cNvPr id="2066455" name="Freeform 23"/>
          <p:cNvSpPr>
            <a:spLocks noChangeAspect="1"/>
          </p:cNvSpPr>
          <p:nvPr/>
        </p:nvSpPr>
        <p:spPr bwMode="auto">
          <a:xfrm>
            <a:off x="4191000" y="2179638"/>
            <a:ext cx="674688" cy="293687"/>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56" name="Line 24"/>
          <p:cNvSpPr>
            <a:spLocks noChangeAspect="1" noChangeShapeType="1"/>
          </p:cNvSpPr>
          <p:nvPr/>
        </p:nvSpPr>
        <p:spPr bwMode="auto">
          <a:xfrm>
            <a:off x="2141538" y="2290763"/>
            <a:ext cx="468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57" name="Line 25"/>
          <p:cNvSpPr>
            <a:spLocks noChangeAspect="1" noChangeShapeType="1"/>
          </p:cNvSpPr>
          <p:nvPr/>
        </p:nvSpPr>
        <p:spPr bwMode="auto">
          <a:xfrm>
            <a:off x="2081213" y="2068513"/>
            <a:ext cx="5254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6458" name="Group 26"/>
          <p:cNvGrpSpPr>
            <a:grpSpLocks noChangeAspect="1"/>
          </p:cNvGrpSpPr>
          <p:nvPr/>
        </p:nvGrpSpPr>
        <p:grpSpPr bwMode="auto">
          <a:xfrm>
            <a:off x="1660525" y="1995488"/>
            <a:ext cx="588963" cy="368300"/>
            <a:chOff x="1123" y="576"/>
            <a:chExt cx="626" cy="480"/>
          </a:xfrm>
        </p:grpSpPr>
        <p:sp>
          <p:nvSpPr>
            <p:cNvPr id="2066459"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6460"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grpSp>
        <p:nvGrpSpPr>
          <p:cNvPr id="2066461" name="Group 29"/>
          <p:cNvGrpSpPr>
            <a:grpSpLocks/>
          </p:cNvGrpSpPr>
          <p:nvPr/>
        </p:nvGrpSpPr>
        <p:grpSpPr bwMode="auto">
          <a:xfrm>
            <a:off x="2322513" y="1828800"/>
            <a:ext cx="2635250" cy="700088"/>
            <a:chOff x="2112" y="528"/>
            <a:chExt cx="2088" cy="681"/>
          </a:xfrm>
        </p:grpSpPr>
        <p:sp>
          <p:nvSpPr>
            <p:cNvPr id="2066462"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63"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64"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65"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6466" name="Line 34"/>
          <p:cNvSpPr>
            <a:spLocks noChangeAspect="1" noChangeShapeType="1"/>
          </p:cNvSpPr>
          <p:nvPr/>
        </p:nvSpPr>
        <p:spPr bwMode="auto">
          <a:xfrm>
            <a:off x="3914775" y="2830513"/>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67" name="Line 35"/>
          <p:cNvSpPr>
            <a:spLocks noChangeAspect="1" noChangeShapeType="1"/>
          </p:cNvSpPr>
          <p:nvPr/>
        </p:nvSpPr>
        <p:spPr bwMode="auto">
          <a:xfrm>
            <a:off x="3914775" y="3051175"/>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6468" name="Group 36"/>
          <p:cNvGrpSpPr>
            <a:grpSpLocks noChangeAspect="1"/>
          </p:cNvGrpSpPr>
          <p:nvPr/>
        </p:nvGrpSpPr>
        <p:grpSpPr bwMode="auto">
          <a:xfrm>
            <a:off x="4321175" y="2646363"/>
            <a:ext cx="403225" cy="588962"/>
            <a:chOff x="2991" y="411"/>
            <a:chExt cx="359" cy="768"/>
          </a:xfrm>
        </p:grpSpPr>
        <p:sp>
          <p:nvSpPr>
            <p:cNvPr id="2066469" name="AutoShape 37"/>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66470" name="AutoShape 38"/>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71" name="Freeform 39"/>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72" name="Text Box 40"/>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066473" name="Line 41"/>
          <p:cNvSpPr>
            <a:spLocks noChangeAspect="1" noChangeShapeType="1"/>
          </p:cNvSpPr>
          <p:nvPr/>
        </p:nvSpPr>
        <p:spPr bwMode="auto">
          <a:xfrm>
            <a:off x="4729163" y="2941638"/>
            <a:ext cx="4968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74" name="Line 42"/>
          <p:cNvSpPr>
            <a:spLocks noChangeAspect="1" noChangeShapeType="1"/>
          </p:cNvSpPr>
          <p:nvPr/>
        </p:nvSpPr>
        <p:spPr bwMode="auto">
          <a:xfrm>
            <a:off x="5588000" y="2941638"/>
            <a:ext cx="498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6475" name="Group 43"/>
          <p:cNvGrpSpPr>
            <a:grpSpLocks noChangeAspect="1"/>
          </p:cNvGrpSpPr>
          <p:nvPr/>
        </p:nvGrpSpPr>
        <p:grpSpPr bwMode="auto">
          <a:xfrm>
            <a:off x="5048250" y="2757488"/>
            <a:ext cx="558800" cy="368300"/>
            <a:chOff x="3853" y="576"/>
            <a:chExt cx="594" cy="480"/>
          </a:xfrm>
        </p:grpSpPr>
        <p:sp>
          <p:nvSpPr>
            <p:cNvPr id="2066476" name="Rectangle 44"/>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6477" name="Text Box 45"/>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066478" name="Freeform 46"/>
          <p:cNvSpPr>
            <a:spLocks noChangeAspect="1"/>
          </p:cNvSpPr>
          <p:nvPr/>
        </p:nvSpPr>
        <p:spPr bwMode="auto">
          <a:xfrm>
            <a:off x="5045075" y="2941638"/>
            <a:ext cx="674688" cy="293687"/>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79" name="Line 47"/>
          <p:cNvSpPr>
            <a:spLocks noChangeAspect="1" noChangeShapeType="1"/>
          </p:cNvSpPr>
          <p:nvPr/>
        </p:nvSpPr>
        <p:spPr bwMode="auto">
          <a:xfrm>
            <a:off x="2995613" y="3052763"/>
            <a:ext cx="468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80" name="Line 48"/>
          <p:cNvSpPr>
            <a:spLocks noChangeAspect="1" noChangeShapeType="1"/>
          </p:cNvSpPr>
          <p:nvPr/>
        </p:nvSpPr>
        <p:spPr bwMode="auto">
          <a:xfrm>
            <a:off x="2935288" y="2830513"/>
            <a:ext cx="5254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6481" name="Group 49"/>
          <p:cNvGrpSpPr>
            <a:grpSpLocks noChangeAspect="1"/>
          </p:cNvGrpSpPr>
          <p:nvPr/>
        </p:nvGrpSpPr>
        <p:grpSpPr bwMode="auto">
          <a:xfrm>
            <a:off x="2514600" y="2757488"/>
            <a:ext cx="588963" cy="368300"/>
            <a:chOff x="1123" y="576"/>
            <a:chExt cx="626" cy="480"/>
          </a:xfrm>
        </p:grpSpPr>
        <p:sp>
          <p:nvSpPr>
            <p:cNvPr id="2066482" name="Rectangle 50"/>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6483" name="Text Box 51"/>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grpSp>
        <p:nvGrpSpPr>
          <p:cNvPr id="2066484" name="Group 52"/>
          <p:cNvGrpSpPr>
            <a:grpSpLocks/>
          </p:cNvGrpSpPr>
          <p:nvPr/>
        </p:nvGrpSpPr>
        <p:grpSpPr bwMode="auto">
          <a:xfrm>
            <a:off x="3176588" y="2590800"/>
            <a:ext cx="2635250" cy="700088"/>
            <a:chOff x="2112" y="528"/>
            <a:chExt cx="2088" cy="681"/>
          </a:xfrm>
        </p:grpSpPr>
        <p:sp>
          <p:nvSpPr>
            <p:cNvPr id="2066485" name="Rectangle 53"/>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86" name="Rectangle 54"/>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87" name="Rectangle 55"/>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88" name="Rectangle 56"/>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6489" name="Line 57"/>
          <p:cNvSpPr>
            <a:spLocks noChangeAspect="1" noChangeShapeType="1"/>
          </p:cNvSpPr>
          <p:nvPr/>
        </p:nvSpPr>
        <p:spPr bwMode="auto">
          <a:xfrm>
            <a:off x="4752975" y="3592513"/>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90" name="Line 58"/>
          <p:cNvSpPr>
            <a:spLocks noChangeAspect="1" noChangeShapeType="1"/>
          </p:cNvSpPr>
          <p:nvPr/>
        </p:nvSpPr>
        <p:spPr bwMode="auto">
          <a:xfrm>
            <a:off x="4752975" y="3813175"/>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6491" name="Group 59"/>
          <p:cNvGrpSpPr>
            <a:grpSpLocks noChangeAspect="1"/>
          </p:cNvGrpSpPr>
          <p:nvPr/>
        </p:nvGrpSpPr>
        <p:grpSpPr bwMode="auto">
          <a:xfrm>
            <a:off x="5159375" y="3408363"/>
            <a:ext cx="403225" cy="588962"/>
            <a:chOff x="2991" y="411"/>
            <a:chExt cx="359" cy="768"/>
          </a:xfrm>
        </p:grpSpPr>
        <p:sp>
          <p:nvSpPr>
            <p:cNvPr id="2066492" name="AutoShape 60"/>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66493" name="AutoShape 61"/>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94" name="Freeform 62"/>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95" name="Text Box 63"/>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066496" name="Line 64"/>
          <p:cNvSpPr>
            <a:spLocks noChangeAspect="1" noChangeShapeType="1"/>
          </p:cNvSpPr>
          <p:nvPr/>
        </p:nvSpPr>
        <p:spPr bwMode="auto">
          <a:xfrm>
            <a:off x="5567363" y="3703638"/>
            <a:ext cx="4968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497" name="Line 65"/>
          <p:cNvSpPr>
            <a:spLocks noChangeAspect="1" noChangeShapeType="1"/>
          </p:cNvSpPr>
          <p:nvPr/>
        </p:nvSpPr>
        <p:spPr bwMode="auto">
          <a:xfrm>
            <a:off x="6426200" y="3703638"/>
            <a:ext cx="498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6498" name="Group 66"/>
          <p:cNvGrpSpPr>
            <a:grpSpLocks noChangeAspect="1"/>
          </p:cNvGrpSpPr>
          <p:nvPr/>
        </p:nvGrpSpPr>
        <p:grpSpPr bwMode="auto">
          <a:xfrm>
            <a:off x="5886450" y="3519488"/>
            <a:ext cx="558800" cy="368300"/>
            <a:chOff x="3853" y="576"/>
            <a:chExt cx="594" cy="480"/>
          </a:xfrm>
        </p:grpSpPr>
        <p:sp>
          <p:nvSpPr>
            <p:cNvPr id="2066499" name="Rectangle 67"/>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6500" name="Text Box 68"/>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066501" name="Freeform 69"/>
          <p:cNvSpPr>
            <a:spLocks noChangeAspect="1"/>
          </p:cNvSpPr>
          <p:nvPr/>
        </p:nvSpPr>
        <p:spPr bwMode="auto">
          <a:xfrm>
            <a:off x="5883275" y="3703638"/>
            <a:ext cx="674688" cy="293687"/>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02" name="Line 70"/>
          <p:cNvSpPr>
            <a:spLocks noChangeAspect="1" noChangeShapeType="1"/>
          </p:cNvSpPr>
          <p:nvPr/>
        </p:nvSpPr>
        <p:spPr bwMode="auto">
          <a:xfrm>
            <a:off x="3833813" y="3814763"/>
            <a:ext cx="468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03" name="Line 71"/>
          <p:cNvSpPr>
            <a:spLocks noChangeAspect="1" noChangeShapeType="1"/>
          </p:cNvSpPr>
          <p:nvPr/>
        </p:nvSpPr>
        <p:spPr bwMode="auto">
          <a:xfrm>
            <a:off x="3773488" y="3592513"/>
            <a:ext cx="5254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6504" name="Group 72"/>
          <p:cNvGrpSpPr>
            <a:grpSpLocks noChangeAspect="1"/>
          </p:cNvGrpSpPr>
          <p:nvPr/>
        </p:nvGrpSpPr>
        <p:grpSpPr bwMode="auto">
          <a:xfrm>
            <a:off x="3352800" y="3519488"/>
            <a:ext cx="588963" cy="368300"/>
            <a:chOff x="1123" y="576"/>
            <a:chExt cx="626" cy="480"/>
          </a:xfrm>
        </p:grpSpPr>
        <p:sp>
          <p:nvSpPr>
            <p:cNvPr id="2066505" name="Rectangle 73"/>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6506" name="Text Box 74"/>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grpSp>
        <p:nvGrpSpPr>
          <p:cNvPr id="2066507" name="Group 75"/>
          <p:cNvGrpSpPr>
            <a:grpSpLocks/>
          </p:cNvGrpSpPr>
          <p:nvPr/>
        </p:nvGrpSpPr>
        <p:grpSpPr bwMode="auto">
          <a:xfrm>
            <a:off x="4014788" y="3352800"/>
            <a:ext cx="2635250" cy="700088"/>
            <a:chOff x="2112" y="528"/>
            <a:chExt cx="2088" cy="681"/>
          </a:xfrm>
        </p:grpSpPr>
        <p:sp>
          <p:nvSpPr>
            <p:cNvPr id="2066508" name="Rectangle 76"/>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09" name="Rectangle 77"/>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10" name="Rectangle 78"/>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11" name="Rectangle 79"/>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6512" name="Line 80"/>
          <p:cNvSpPr>
            <a:spLocks noChangeAspect="1" noChangeShapeType="1"/>
          </p:cNvSpPr>
          <p:nvPr/>
        </p:nvSpPr>
        <p:spPr bwMode="auto">
          <a:xfrm>
            <a:off x="5591175" y="4354513"/>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13" name="Line 81"/>
          <p:cNvSpPr>
            <a:spLocks noChangeAspect="1" noChangeShapeType="1"/>
          </p:cNvSpPr>
          <p:nvPr/>
        </p:nvSpPr>
        <p:spPr bwMode="auto">
          <a:xfrm>
            <a:off x="5591175" y="4575175"/>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6514" name="Group 82"/>
          <p:cNvGrpSpPr>
            <a:grpSpLocks noChangeAspect="1"/>
          </p:cNvGrpSpPr>
          <p:nvPr/>
        </p:nvGrpSpPr>
        <p:grpSpPr bwMode="auto">
          <a:xfrm>
            <a:off x="5997575" y="4170363"/>
            <a:ext cx="403225" cy="588962"/>
            <a:chOff x="2991" y="411"/>
            <a:chExt cx="359" cy="768"/>
          </a:xfrm>
        </p:grpSpPr>
        <p:sp>
          <p:nvSpPr>
            <p:cNvPr id="2066515" name="AutoShape 83"/>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66516" name="AutoShape 84"/>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17" name="Freeform 85"/>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18" name="Text Box 86"/>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066519" name="Line 87"/>
          <p:cNvSpPr>
            <a:spLocks noChangeAspect="1" noChangeShapeType="1"/>
          </p:cNvSpPr>
          <p:nvPr/>
        </p:nvSpPr>
        <p:spPr bwMode="auto">
          <a:xfrm>
            <a:off x="6405563" y="4465638"/>
            <a:ext cx="4968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20" name="Line 88"/>
          <p:cNvSpPr>
            <a:spLocks noChangeAspect="1" noChangeShapeType="1"/>
          </p:cNvSpPr>
          <p:nvPr/>
        </p:nvSpPr>
        <p:spPr bwMode="auto">
          <a:xfrm>
            <a:off x="7264400" y="4465638"/>
            <a:ext cx="498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6521" name="Group 89"/>
          <p:cNvGrpSpPr>
            <a:grpSpLocks noChangeAspect="1"/>
          </p:cNvGrpSpPr>
          <p:nvPr/>
        </p:nvGrpSpPr>
        <p:grpSpPr bwMode="auto">
          <a:xfrm>
            <a:off x="6724650" y="4281488"/>
            <a:ext cx="558800" cy="368300"/>
            <a:chOff x="3853" y="576"/>
            <a:chExt cx="594" cy="480"/>
          </a:xfrm>
        </p:grpSpPr>
        <p:sp>
          <p:nvSpPr>
            <p:cNvPr id="2066522" name="Rectangle 90"/>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6523" name="Text Box 91"/>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066524" name="Freeform 92"/>
          <p:cNvSpPr>
            <a:spLocks noChangeAspect="1"/>
          </p:cNvSpPr>
          <p:nvPr/>
        </p:nvSpPr>
        <p:spPr bwMode="auto">
          <a:xfrm>
            <a:off x="6721475" y="4465638"/>
            <a:ext cx="674688" cy="293687"/>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25" name="Line 93"/>
          <p:cNvSpPr>
            <a:spLocks noChangeAspect="1" noChangeShapeType="1"/>
          </p:cNvSpPr>
          <p:nvPr/>
        </p:nvSpPr>
        <p:spPr bwMode="auto">
          <a:xfrm>
            <a:off x="4672013" y="4576763"/>
            <a:ext cx="468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26" name="Line 94"/>
          <p:cNvSpPr>
            <a:spLocks noChangeAspect="1" noChangeShapeType="1"/>
          </p:cNvSpPr>
          <p:nvPr/>
        </p:nvSpPr>
        <p:spPr bwMode="auto">
          <a:xfrm>
            <a:off x="4611688" y="4354513"/>
            <a:ext cx="5254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27" name="Rectangle 95"/>
          <p:cNvSpPr>
            <a:spLocks noChangeAspect="1" noChangeArrowheads="1"/>
          </p:cNvSpPr>
          <p:nvPr/>
        </p:nvSpPr>
        <p:spPr bwMode="auto">
          <a:xfrm>
            <a:off x="4260850" y="4281488"/>
            <a:ext cx="450850" cy="3683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6528" name="Text Box 96"/>
          <p:cNvSpPr txBox="1">
            <a:spLocks noChangeAspect="1" noChangeArrowheads="1"/>
          </p:cNvSpPr>
          <p:nvPr/>
        </p:nvSpPr>
        <p:spPr bwMode="auto">
          <a:xfrm>
            <a:off x="4191000" y="4321175"/>
            <a:ext cx="588963"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nvGrpSpPr>
          <p:cNvPr id="2066529" name="Group 97"/>
          <p:cNvGrpSpPr>
            <a:grpSpLocks/>
          </p:cNvGrpSpPr>
          <p:nvPr/>
        </p:nvGrpSpPr>
        <p:grpSpPr bwMode="auto">
          <a:xfrm>
            <a:off x="4852988" y="4114800"/>
            <a:ext cx="2635250" cy="700088"/>
            <a:chOff x="2112" y="528"/>
            <a:chExt cx="2088" cy="681"/>
          </a:xfrm>
        </p:grpSpPr>
        <p:sp>
          <p:nvSpPr>
            <p:cNvPr id="2066530"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31"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32"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33"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6534" name="Text Box 102"/>
          <p:cNvSpPr txBox="1">
            <a:spLocks noChangeArrowheads="1"/>
          </p:cNvSpPr>
          <p:nvPr/>
        </p:nvSpPr>
        <p:spPr bwMode="auto">
          <a:xfrm>
            <a:off x="1490663" y="1397000"/>
            <a:ext cx="9096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1</a:t>
            </a:r>
            <a:endParaRPr lang="en-US" sz="1600" b="0">
              <a:effectLst/>
              <a:latin typeface="Comic Sans MS" pitchFamily="66" charset="0"/>
            </a:endParaRPr>
          </a:p>
        </p:txBody>
      </p:sp>
      <p:sp>
        <p:nvSpPr>
          <p:cNvPr id="2066535" name="Text Box 103"/>
          <p:cNvSpPr txBox="1">
            <a:spLocks noChangeArrowheads="1"/>
          </p:cNvSpPr>
          <p:nvPr/>
        </p:nvSpPr>
        <p:spPr bwMode="auto">
          <a:xfrm>
            <a:off x="2306638" y="1397000"/>
            <a:ext cx="9096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2</a:t>
            </a:r>
            <a:endParaRPr lang="en-US" sz="1600" b="0">
              <a:effectLst/>
              <a:latin typeface="Comic Sans MS" pitchFamily="66" charset="0"/>
            </a:endParaRPr>
          </a:p>
        </p:txBody>
      </p:sp>
      <p:sp>
        <p:nvSpPr>
          <p:cNvPr id="2066536" name="Text Box 104"/>
          <p:cNvSpPr txBox="1">
            <a:spLocks noChangeArrowheads="1"/>
          </p:cNvSpPr>
          <p:nvPr/>
        </p:nvSpPr>
        <p:spPr bwMode="auto">
          <a:xfrm>
            <a:off x="3171825" y="1397000"/>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3</a:t>
            </a:r>
            <a:endParaRPr lang="en-US" sz="1600" b="0">
              <a:effectLst/>
              <a:latin typeface="Comic Sans MS" pitchFamily="66" charset="0"/>
            </a:endParaRPr>
          </a:p>
        </p:txBody>
      </p:sp>
      <p:sp>
        <p:nvSpPr>
          <p:cNvPr id="2066537" name="Text Box 105"/>
          <p:cNvSpPr txBox="1">
            <a:spLocks noChangeArrowheads="1"/>
          </p:cNvSpPr>
          <p:nvPr/>
        </p:nvSpPr>
        <p:spPr bwMode="auto">
          <a:xfrm>
            <a:off x="4021138" y="1397000"/>
            <a:ext cx="9096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4</a:t>
            </a:r>
            <a:endParaRPr lang="en-US" sz="1600" b="0">
              <a:effectLst/>
              <a:latin typeface="Comic Sans MS" pitchFamily="66" charset="0"/>
            </a:endParaRPr>
          </a:p>
        </p:txBody>
      </p:sp>
      <p:sp>
        <p:nvSpPr>
          <p:cNvPr id="2066538" name="Text Box 106"/>
          <p:cNvSpPr txBox="1">
            <a:spLocks noChangeArrowheads="1"/>
          </p:cNvSpPr>
          <p:nvPr/>
        </p:nvSpPr>
        <p:spPr bwMode="auto">
          <a:xfrm>
            <a:off x="5754688" y="1397000"/>
            <a:ext cx="9096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6</a:t>
            </a:r>
            <a:endParaRPr lang="en-US" sz="1600" b="0">
              <a:effectLst/>
              <a:latin typeface="Comic Sans MS" pitchFamily="66" charset="0"/>
            </a:endParaRPr>
          </a:p>
        </p:txBody>
      </p:sp>
      <p:sp>
        <p:nvSpPr>
          <p:cNvPr id="2066539" name="Text Box 107"/>
          <p:cNvSpPr txBox="1">
            <a:spLocks noChangeArrowheads="1"/>
          </p:cNvSpPr>
          <p:nvPr/>
        </p:nvSpPr>
        <p:spPr bwMode="auto">
          <a:xfrm>
            <a:off x="6592888" y="1397000"/>
            <a:ext cx="9096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7</a:t>
            </a:r>
            <a:endParaRPr lang="en-US" sz="1600" b="0">
              <a:effectLst/>
              <a:latin typeface="Comic Sans MS" pitchFamily="66" charset="0"/>
            </a:endParaRPr>
          </a:p>
        </p:txBody>
      </p:sp>
      <p:sp>
        <p:nvSpPr>
          <p:cNvPr id="2066540" name="Text Box 108"/>
          <p:cNvSpPr txBox="1">
            <a:spLocks noChangeArrowheads="1"/>
          </p:cNvSpPr>
          <p:nvPr/>
        </p:nvSpPr>
        <p:spPr bwMode="auto">
          <a:xfrm>
            <a:off x="4840288" y="1397000"/>
            <a:ext cx="9096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5</a:t>
            </a:r>
            <a:endParaRPr lang="en-US" sz="1600" b="0">
              <a:effectLst/>
              <a:latin typeface="Comic Sans MS" pitchFamily="66" charset="0"/>
            </a:endParaRPr>
          </a:p>
        </p:txBody>
      </p:sp>
      <p:sp>
        <p:nvSpPr>
          <p:cNvPr id="2066541" name="Line 109"/>
          <p:cNvSpPr>
            <a:spLocks noChangeAspect="1" noChangeShapeType="1"/>
          </p:cNvSpPr>
          <p:nvPr/>
        </p:nvSpPr>
        <p:spPr bwMode="auto">
          <a:xfrm>
            <a:off x="6440488" y="5133975"/>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42" name="Line 110"/>
          <p:cNvSpPr>
            <a:spLocks noChangeAspect="1" noChangeShapeType="1"/>
          </p:cNvSpPr>
          <p:nvPr/>
        </p:nvSpPr>
        <p:spPr bwMode="auto">
          <a:xfrm>
            <a:off x="6440488" y="5354638"/>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6543" name="Group 111"/>
          <p:cNvGrpSpPr>
            <a:grpSpLocks noChangeAspect="1"/>
          </p:cNvGrpSpPr>
          <p:nvPr/>
        </p:nvGrpSpPr>
        <p:grpSpPr bwMode="auto">
          <a:xfrm>
            <a:off x="6846888" y="4949825"/>
            <a:ext cx="403225" cy="588963"/>
            <a:chOff x="2991" y="411"/>
            <a:chExt cx="359" cy="768"/>
          </a:xfrm>
        </p:grpSpPr>
        <p:sp>
          <p:nvSpPr>
            <p:cNvPr id="2066544" name="AutoShape 11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66545" name="AutoShape 11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46" name="Freeform 11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47" name="Text Box 11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066548" name="Line 116"/>
          <p:cNvSpPr>
            <a:spLocks noChangeAspect="1" noChangeShapeType="1"/>
          </p:cNvSpPr>
          <p:nvPr/>
        </p:nvSpPr>
        <p:spPr bwMode="auto">
          <a:xfrm>
            <a:off x="7254875" y="5245100"/>
            <a:ext cx="4968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49" name="Line 117"/>
          <p:cNvSpPr>
            <a:spLocks noChangeAspect="1" noChangeShapeType="1"/>
          </p:cNvSpPr>
          <p:nvPr/>
        </p:nvSpPr>
        <p:spPr bwMode="auto">
          <a:xfrm>
            <a:off x="8113713" y="5245100"/>
            <a:ext cx="498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6550" name="Group 118"/>
          <p:cNvGrpSpPr>
            <a:grpSpLocks noChangeAspect="1"/>
          </p:cNvGrpSpPr>
          <p:nvPr/>
        </p:nvGrpSpPr>
        <p:grpSpPr bwMode="auto">
          <a:xfrm>
            <a:off x="7573963" y="5060950"/>
            <a:ext cx="558800" cy="368300"/>
            <a:chOff x="3853" y="576"/>
            <a:chExt cx="594" cy="480"/>
          </a:xfrm>
        </p:grpSpPr>
        <p:sp>
          <p:nvSpPr>
            <p:cNvPr id="2066551" name="Rectangle 11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6552" name="Text Box 12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066553" name="Freeform 121"/>
          <p:cNvSpPr>
            <a:spLocks noChangeAspect="1"/>
          </p:cNvSpPr>
          <p:nvPr/>
        </p:nvSpPr>
        <p:spPr bwMode="auto">
          <a:xfrm>
            <a:off x="7570788" y="5245100"/>
            <a:ext cx="674687" cy="293688"/>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54" name="Line 122"/>
          <p:cNvSpPr>
            <a:spLocks noChangeAspect="1" noChangeShapeType="1"/>
          </p:cNvSpPr>
          <p:nvPr/>
        </p:nvSpPr>
        <p:spPr bwMode="auto">
          <a:xfrm>
            <a:off x="5521325" y="5356225"/>
            <a:ext cx="4683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55" name="Line 123"/>
          <p:cNvSpPr>
            <a:spLocks noChangeAspect="1" noChangeShapeType="1"/>
          </p:cNvSpPr>
          <p:nvPr/>
        </p:nvSpPr>
        <p:spPr bwMode="auto">
          <a:xfrm>
            <a:off x="5461000" y="5133975"/>
            <a:ext cx="5254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6556" name="Group 124"/>
          <p:cNvGrpSpPr>
            <a:grpSpLocks noChangeAspect="1"/>
          </p:cNvGrpSpPr>
          <p:nvPr/>
        </p:nvGrpSpPr>
        <p:grpSpPr bwMode="auto">
          <a:xfrm>
            <a:off x="5040313" y="5060950"/>
            <a:ext cx="588962" cy="368300"/>
            <a:chOff x="1123" y="576"/>
            <a:chExt cx="626" cy="480"/>
          </a:xfrm>
        </p:grpSpPr>
        <p:sp>
          <p:nvSpPr>
            <p:cNvPr id="2066557" name="Rectangle 12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6558" name="Text Box 12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grpSp>
        <p:nvGrpSpPr>
          <p:cNvPr id="2066559" name="Group 127"/>
          <p:cNvGrpSpPr>
            <a:grpSpLocks/>
          </p:cNvGrpSpPr>
          <p:nvPr/>
        </p:nvGrpSpPr>
        <p:grpSpPr bwMode="auto">
          <a:xfrm>
            <a:off x="5702300" y="4894263"/>
            <a:ext cx="2635250" cy="700087"/>
            <a:chOff x="2112" y="528"/>
            <a:chExt cx="2088" cy="681"/>
          </a:xfrm>
        </p:grpSpPr>
        <p:sp>
          <p:nvSpPr>
            <p:cNvPr id="2066560" name="Rectangle 12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61" name="Rectangle 12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62" name="Rectangle 13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63" name="Rectangle 13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6564" name="Line 132"/>
          <p:cNvSpPr>
            <a:spLocks noChangeShapeType="1"/>
          </p:cNvSpPr>
          <p:nvPr/>
        </p:nvSpPr>
        <p:spPr bwMode="auto">
          <a:xfrm>
            <a:off x="2362200" y="13716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65" name="Line 133"/>
          <p:cNvSpPr>
            <a:spLocks noChangeShapeType="1"/>
          </p:cNvSpPr>
          <p:nvPr/>
        </p:nvSpPr>
        <p:spPr bwMode="auto">
          <a:xfrm>
            <a:off x="4876800" y="13716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66" name="Line 134"/>
          <p:cNvSpPr>
            <a:spLocks noChangeShapeType="1"/>
          </p:cNvSpPr>
          <p:nvPr/>
        </p:nvSpPr>
        <p:spPr bwMode="auto">
          <a:xfrm>
            <a:off x="4038600" y="13716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67" name="Line 135"/>
          <p:cNvSpPr>
            <a:spLocks noChangeShapeType="1"/>
          </p:cNvSpPr>
          <p:nvPr/>
        </p:nvSpPr>
        <p:spPr bwMode="auto">
          <a:xfrm>
            <a:off x="3200400" y="13716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68" name="Line 136"/>
          <p:cNvSpPr>
            <a:spLocks noChangeShapeType="1"/>
          </p:cNvSpPr>
          <p:nvPr/>
        </p:nvSpPr>
        <p:spPr bwMode="auto">
          <a:xfrm>
            <a:off x="6629400" y="13716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69" name="Line 137"/>
          <p:cNvSpPr>
            <a:spLocks noChangeShapeType="1"/>
          </p:cNvSpPr>
          <p:nvPr/>
        </p:nvSpPr>
        <p:spPr bwMode="auto">
          <a:xfrm>
            <a:off x="5730875" y="13716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70" name="Line 138"/>
          <p:cNvSpPr>
            <a:spLocks noChangeShapeType="1"/>
          </p:cNvSpPr>
          <p:nvPr/>
        </p:nvSpPr>
        <p:spPr bwMode="auto">
          <a:xfrm>
            <a:off x="7467600" y="13716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71" name="Text Box 139"/>
          <p:cNvSpPr txBox="1">
            <a:spLocks noChangeArrowheads="1"/>
          </p:cNvSpPr>
          <p:nvPr/>
        </p:nvSpPr>
        <p:spPr bwMode="auto">
          <a:xfrm>
            <a:off x="5909237" y="1739249"/>
            <a:ext cx="2682875" cy="855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latinLnBrk="1" hangingPunct="1"/>
            <a:r>
              <a:rPr kumimoji="1" lang="en-US" altLang="ko-KR" sz="1600" dirty="0">
                <a:solidFill>
                  <a:srgbClr val="FFFF00"/>
                </a:solidFill>
                <a:effectLst>
                  <a:outerShdw blurRad="38100" dist="38100" dir="2700000" algn="tl">
                    <a:srgbClr val="000000"/>
                  </a:outerShdw>
                </a:effectLst>
                <a:latin typeface="Arial" charset="0"/>
                <a:ea typeface="Gulim" pitchFamily="34" charset="-127"/>
              </a:rPr>
              <a:t>Operation on register set</a:t>
            </a:r>
          </a:p>
          <a:p>
            <a:pPr algn="l" eaLnBrk="1" latinLnBrk="1" hangingPunct="1"/>
            <a:r>
              <a:rPr kumimoji="1" lang="en-US" altLang="ko-KR" sz="1600" dirty="0">
                <a:solidFill>
                  <a:srgbClr val="FFFF00"/>
                </a:solidFill>
                <a:effectLst>
                  <a:outerShdw blurRad="38100" dist="38100" dir="2700000" algn="tl">
                    <a:srgbClr val="000000"/>
                  </a:outerShdw>
                </a:effectLst>
                <a:latin typeface="Arial" charset="0"/>
                <a:ea typeface="Gulim" pitchFamily="34" charset="-127"/>
              </a:rPr>
              <a:t>by 2 different instructions</a:t>
            </a:r>
          </a:p>
          <a:p>
            <a:pPr algn="l" eaLnBrk="1" latinLnBrk="1" hangingPunct="1"/>
            <a:r>
              <a:rPr kumimoji="1" lang="en-US" altLang="ko-KR" sz="1600" dirty="0">
                <a:solidFill>
                  <a:srgbClr val="FFFF00"/>
                </a:solidFill>
                <a:effectLst>
                  <a:outerShdw blurRad="38100" dist="38100" dir="2700000" algn="tl">
                    <a:srgbClr val="000000"/>
                  </a:outerShdw>
                </a:effectLst>
                <a:latin typeface="Arial" charset="0"/>
                <a:ea typeface="Gulim" pitchFamily="34" charset="-127"/>
              </a:rPr>
              <a:t>in the same clock cycle</a:t>
            </a:r>
            <a:r>
              <a:rPr kumimoji="1" lang="en-US" altLang="ko-KR" sz="1800" dirty="0">
                <a:solidFill>
                  <a:srgbClr val="FFFF00"/>
                </a:solidFill>
                <a:effectLst>
                  <a:outerShdw blurRad="38100" dist="38100" dir="2700000" algn="tl">
                    <a:srgbClr val="000000"/>
                  </a:outerShdw>
                </a:effectLst>
                <a:latin typeface="Arial" charset="0"/>
                <a:ea typeface="Gulim" pitchFamily="34" charset="-127"/>
              </a:rPr>
              <a:t> </a:t>
            </a:r>
          </a:p>
        </p:txBody>
      </p:sp>
      <p:sp>
        <p:nvSpPr>
          <p:cNvPr id="2066573" name="Rectangle 141"/>
          <p:cNvSpPr>
            <a:spLocks noChangeAspect="1" noChangeArrowheads="1"/>
          </p:cNvSpPr>
          <p:nvPr/>
        </p:nvSpPr>
        <p:spPr bwMode="auto">
          <a:xfrm>
            <a:off x="2814638" y="19812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74" name="Rectangle 142"/>
          <p:cNvSpPr>
            <a:spLocks noChangeAspect="1" noChangeArrowheads="1"/>
          </p:cNvSpPr>
          <p:nvPr/>
        </p:nvSpPr>
        <p:spPr bwMode="auto">
          <a:xfrm>
            <a:off x="2590800" y="1981200"/>
            <a:ext cx="447675" cy="369888"/>
          </a:xfrm>
          <a:prstGeom prst="rect">
            <a:avLst/>
          </a:prstGeom>
          <a:solidFill>
            <a:srgbClr val="FF33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6576" name="Text Box 144"/>
          <p:cNvSpPr txBox="1">
            <a:spLocks noChangeAspect="1" noChangeArrowheads="1"/>
          </p:cNvSpPr>
          <p:nvPr/>
        </p:nvSpPr>
        <p:spPr bwMode="auto">
          <a:xfrm>
            <a:off x="2590800" y="19812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66578" name="Rectangle 146"/>
          <p:cNvSpPr>
            <a:spLocks noChangeAspect="1" noChangeArrowheads="1"/>
          </p:cNvSpPr>
          <p:nvPr/>
        </p:nvSpPr>
        <p:spPr bwMode="auto">
          <a:xfrm>
            <a:off x="5405438" y="19812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79" name="Rectangle 147"/>
          <p:cNvSpPr>
            <a:spLocks noChangeAspect="1" noChangeArrowheads="1"/>
          </p:cNvSpPr>
          <p:nvPr/>
        </p:nvSpPr>
        <p:spPr bwMode="auto">
          <a:xfrm>
            <a:off x="5181600" y="1981200"/>
            <a:ext cx="447675" cy="369888"/>
          </a:xfrm>
          <a:prstGeom prst="rect">
            <a:avLst/>
          </a:prstGeom>
          <a:solidFill>
            <a:srgbClr val="0099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6581" name="Text Box 149"/>
          <p:cNvSpPr txBox="1">
            <a:spLocks noChangeAspect="1" noChangeArrowheads="1"/>
          </p:cNvSpPr>
          <p:nvPr/>
        </p:nvSpPr>
        <p:spPr bwMode="auto">
          <a:xfrm>
            <a:off x="5181600" y="19812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66583" name="Rectangle 151"/>
          <p:cNvSpPr>
            <a:spLocks noChangeAspect="1" noChangeArrowheads="1"/>
          </p:cNvSpPr>
          <p:nvPr/>
        </p:nvSpPr>
        <p:spPr bwMode="auto">
          <a:xfrm>
            <a:off x="3652838" y="27432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84" name="Rectangle 152"/>
          <p:cNvSpPr>
            <a:spLocks noChangeAspect="1" noChangeArrowheads="1"/>
          </p:cNvSpPr>
          <p:nvPr/>
        </p:nvSpPr>
        <p:spPr bwMode="auto">
          <a:xfrm>
            <a:off x="3429000" y="2743200"/>
            <a:ext cx="447675" cy="369888"/>
          </a:xfrm>
          <a:prstGeom prst="rect">
            <a:avLst/>
          </a:prstGeom>
          <a:solidFill>
            <a:srgbClr val="FF33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6586" name="Text Box 154"/>
          <p:cNvSpPr txBox="1">
            <a:spLocks noChangeAspect="1" noChangeArrowheads="1"/>
          </p:cNvSpPr>
          <p:nvPr/>
        </p:nvSpPr>
        <p:spPr bwMode="auto">
          <a:xfrm>
            <a:off x="3429000" y="27432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66588" name="Rectangle 156"/>
          <p:cNvSpPr>
            <a:spLocks noChangeAspect="1" noChangeArrowheads="1"/>
          </p:cNvSpPr>
          <p:nvPr/>
        </p:nvSpPr>
        <p:spPr bwMode="auto">
          <a:xfrm>
            <a:off x="4491038" y="35052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89" name="Rectangle 157"/>
          <p:cNvSpPr>
            <a:spLocks noChangeAspect="1" noChangeArrowheads="1"/>
          </p:cNvSpPr>
          <p:nvPr/>
        </p:nvSpPr>
        <p:spPr bwMode="auto">
          <a:xfrm>
            <a:off x="4267200" y="3505200"/>
            <a:ext cx="447675" cy="369888"/>
          </a:xfrm>
          <a:prstGeom prst="rect">
            <a:avLst/>
          </a:prstGeom>
          <a:solidFill>
            <a:srgbClr val="FF33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6591" name="Text Box 159"/>
          <p:cNvSpPr txBox="1">
            <a:spLocks noChangeAspect="1" noChangeArrowheads="1"/>
          </p:cNvSpPr>
          <p:nvPr/>
        </p:nvSpPr>
        <p:spPr bwMode="auto">
          <a:xfrm>
            <a:off x="4267200" y="35052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66593" name="Rectangle 161"/>
          <p:cNvSpPr>
            <a:spLocks noChangeAspect="1" noChangeArrowheads="1"/>
          </p:cNvSpPr>
          <p:nvPr/>
        </p:nvSpPr>
        <p:spPr bwMode="auto">
          <a:xfrm>
            <a:off x="6319838" y="27432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94" name="Rectangle 162"/>
          <p:cNvSpPr>
            <a:spLocks noChangeAspect="1" noChangeArrowheads="1"/>
          </p:cNvSpPr>
          <p:nvPr/>
        </p:nvSpPr>
        <p:spPr bwMode="auto">
          <a:xfrm>
            <a:off x="6096000" y="2743200"/>
            <a:ext cx="447675" cy="369888"/>
          </a:xfrm>
          <a:prstGeom prst="rect">
            <a:avLst/>
          </a:prstGeom>
          <a:solidFill>
            <a:srgbClr val="0099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6596" name="Text Box 164"/>
          <p:cNvSpPr txBox="1">
            <a:spLocks noChangeAspect="1" noChangeArrowheads="1"/>
          </p:cNvSpPr>
          <p:nvPr/>
        </p:nvSpPr>
        <p:spPr bwMode="auto">
          <a:xfrm>
            <a:off x="6096000" y="27432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66598" name="Rectangle 166"/>
          <p:cNvSpPr>
            <a:spLocks noChangeAspect="1" noChangeArrowheads="1"/>
          </p:cNvSpPr>
          <p:nvPr/>
        </p:nvSpPr>
        <p:spPr bwMode="auto">
          <a:xfrm>
            <a:off x="7158038" y="35052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599" name="Rectangle 167"/>
          <p:cNvSpPr>
            <a:spLocks noChangeAspect="1" noChangeArrowheads="1"/>
          </p:cNvSpPr>
          <p:nvPr/>
        </p:nvSpPr>
        <p:spPr bwMode="auto">
          <a:xfrm>
            <a:off x="6934200" y="3505200"/>
            <a:ext cx="447675" cy="369888"/>
          </a:xfrm>
          <a:prstGeom prst="rect">
            <a:avLst/>
          </a:prstGeom>
          <a:solidFill>
            <a:srgbClr val="FF33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6601" name="Text Box 169"/>
          <p:cNvSpPr txBox="1">
            <a:spLocks noChangeAspect="1" noChangeArrowheads="1"/>
          </p:cNvSpPr>
          <p:nvPr/>
        </p:nvSpPr>
        <p:spPr bwMode="auto">
          <a:xfrm>
            <a:off x="6934200" y="35052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66603" name="Rectangle 171"/>
          <p:cNvSpPr>
            <a:spLocks noChangeAspect="1" noChangeArrowheads="1"/>
          </p:cNvSpPr>
          <p:nvPr/>
        </p:nvSpPr>
        <p:spPr bwMode="auto">
          <a:xfrm>
            <a:off x="5329238" y="42672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604" name="Rectangle 172"/>
          <p:cNvSpPr>
            <a:spLocks noChangeAspect="1" noChangeArrowheads="1"/>
          </p:cNvSpPr>
          <p:nvPr/>
        </p:nvSpPr>
        <p:spPr bwMode="auto">
          <a:xfrm>
            <a:off x="5105400" y="4267200"/>
            <a:ext cx="447675" cy="369888"/>
          </a:xfrm>
          <a:prstGeom prst="rect">
            <a:avLst/>
          </a:prstGeom>
          <a:solidFill>
            <a:srgbClr val="0099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6606" name="Text Box 174"/>
          <p:cNvSpPr txBox="1">
            <a:spLocks noChangeAspect="1" noChangeArrowheads="1"/>
          </p:cNvSpPr>
          <p:nvPr/>
        </p:nvSpPr>
        <p:spPr bwMode="auto">
          <a:xfrm>
            <a:off x="5105400" y="42672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66608" name="Rectangle 176"/>
          <p:cNvSpPr>
            <a:spLocks noChangeAspect="1" noChangeArrowheads="1"/>
          </p:cNvSpPr>
          <p:nvPr/>
        </p:nvSpPr>
        <p:spPr bwMode="auto">
          <a:xfrm>
            <a:off x="7996238" y="42672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609" name="Rectangle 177"/>
          <p:cNvSpPr>
            <a:spLocks noChangeAspect="1" noChangeArrowheads="1"/>
          </p:cNvSpPr>
          <p:nvPr/>
        </p:nvSpPr>
        <p:spPr bwMode="auto">
          <a:xfrm>
            <a:off x="7772400" y="4267200"/>
            <a:ext cx="447675" cy="369888"/>
          </a:xfrm>
          <a:prstGeom prst="rect">
            <a:avLst/>
          </a:prstGeom>
          <a:solidFill>
            <a:srgbClr val="FF33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6611" name="Text Box 179"/>
          <p:cNvSpPr txBox="1">
            <a:spLocks noChangeAspect="1" noChangeArrowheads="1"/>
          </p:cNvSpPr>
          <p:nvPr/>
        </p:nvSpPr>
        <p:spPr bwMode="auto">
          <a:xfrm>
            <a:off x="7772400" y="42672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66613" name="Rectangle 181"/>
          <p:cNvSpPr>
            <a:spLocks noChangeAspect="1" noChangeArrowheads="1"/>
          </p:cNvSpPr>
          <p:nvPr/>
        </p:nvSpPr>
        <p:spPr bwMode="auto">
          <a:xfrm>
            <a:off x="6243638" y="50292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614" name="Rectangle 182"/>
          <p:cNvSpPr>
            <a:spLocks noChangeAspect="1" noChangeArrowheads="1"/>
          </p:cNvSpPr>
          <p:nvPr/>
        </p:nvSpPr>
        <p:spPr bwMode="auto">
          <a:xfrm>
            <a:off x="6019800" y="5029200"/>
            <a:ext cx="447675" cy="369888"/>
          </a:xfrm>
          <a:prstGeom prst="rect">
            <a:avLst/>
          </a:prstGeom>
          <a:solidFill>
            <a:srgbClr val="0099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6616" name="Text Box 184"/>
          <p:cNvSpPr txBox="1">
            <a:spLocks noChangeAspect="1" noChangeArrowheads="1"/>
          </p:cNvSpPr>
          <p:nvPr/>
        </p:nvSpPr>
        <p:spPr bwMode="auto">
          <a:xfrm>
            <a:off x="6019800" y="50292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66618" name="Rectangle 186"/>
          <p:cNvSpPr>
            <a:spLocks noChangeAspect="1" noChangeArrowheads="1"/>
          </p:cNvSpPr>
          <p:nvPr/>
        </p:nvSpPr>
        <p:spPr bwMode="auto">
          <a:xfrm>
            <a:off x="8834438" y="50292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619" name="Rectangle 187"/>
          <p:cNvSpPr>
            <a:spLocks noChangeAspect="1" noChangeArrowheads="1"/>
          </p:cNvSpPr>
          <p:nvPr/>
        </p:nvSpPr>
        <p:spPr bwMode="auto">
          <a:xfrm>
            <a:off x="8610600" y="5029200"/>
            <a:ext cx="447675" cy="369888"/>
          </a:xfrm>
          <a:prstGeom prst="rect">
            <a:avLst/>
          </a:prstGeom>
          <a:solidFill>
            <a:srgbClr val="FF33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6621" name="Text Box 189"/>
          <p:cNvSpPr txBox="1">
            <a:spLocks noChangeAspect="1" noChangeArrowheads="1"/>
          </p:cNvSpPr>
          <p:nvPr/>
        </p:nvSpPr>
        <p:spPr bwMode="auto">
          <a:xfrm>
            <a:off x="8610600" y="50292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Tree>
    <p:extLst>
      <p:ext uri="{BB962C8B-B14F-4D97-AF65-F5344CB8AC3E}">
        <p14:creationId xmlns:p14="http://schemas.microsoft.com/office/powerpoint/2010/main" val="6428216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66571"/>
                                        </p:tgtEl>
                                        <p:attrNameLst>
                                          <p:attrName>style.visibility</p:attrName>
                                        </p:attrNameLst>
                                      </p:cBhvr>
                                      <p:to>
                                        <p:strVal val="visible"/>
                                      </p:to>
                                    </p:set>
                                    <p:animEffect transition="in" filter="box(out)">
                                      <p:cBhvr>
                                        <p:cTn id="7" dur="500"/>
                                        <p:tgtEl>
                                          <p:spTgt spid="2066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6571"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10"/>
          </p:nvPr>
        </p:nvSpPr>
        <p:spPr/>
        <p:txBody>
          <a:bodyPr/>
          <a:lstStyle/>
          <a:p>
            <a:fld id="{6B21823F-8264-4D3F-A23B-0296B8C0B664}" type="slidenum">
              <a:rPr lang="en-US"/>
              <a:pPr/>
              <a:t>20</a:t>
            </a:fld>
            <a:endParaRPr lang="en-US"/>
          </a:p>
        </p:txBody>
      </p:sp>
      <p:sp>
        <p:nvSpPr>
          <p:cNvPr id="2051074" name="Rectangle 2"/>
          <p:cNvSpPr>
            <a:spLocks noGrp="1" noChangeArrowheads="1"/>
          </p:cNvSpPr>
          <p:nvPr>
            <p:ph type="title"/>
          </p:nvPr>
        </p:nvSpPr>
        <p:spPr>
          <a:xfrm>
            <a:off x="558800" y="76200"/>
            <a:ext cx="8229600" cy="457200"/>
          </a:xfrm>
        </p:spPr>
        <p:txBody>
          <a:bodyPr>
            <a:noAutofit/>
          </a:bodyPr>
          <a:lstStyle/>
          <a:p>
            <a:r>
              <a:rPr lang="en-US" sz="3200" dirty="0">
                <a:solidFill>
                  <a:srgbClr val="7030A0"/>
                </a:solidFill>
                <a:effectLst>
                  <a:outerShdw blurRad="38100" dist="38100" dir="2700000" algn="tl">
                    <a:srgbClr val="C0C0C0"/>
                  </a:outerShdw>
                </a:effectLst>
                <a:latin typeface="Monotype Corsiva" pitchFamily="66" charset="0"/>
              </a:rPr>
              <a:t>Data Hazards Present in Current MIPS Pipeline</a:t>
            </a:r>
            <a:endParaRPr lang="en-US" sz="5400" dirty="0">
              <a:solidFill>
                <a:srgbClr val="7030A0"/>
              </a:solidFill>
              <a:latin typeface="Monotype Corsiva" pitchFamily="66" charset="0"/>
            </a:endParaRPr>
          </a:p>
        </p:txBody>
      </p:sp>
      <p:sp>
        <p:nvSpPr>
          <p:cNvPr id="2051075" name="Rectangle 3"/>
          <p:cNvSpPr>
            <a:spLocks noGrp="1" noChangeArrowheads="1"/>
          </p:cNvSpPr>
          <p:nvPr>
            <p:ph type="body" idx="1"/>
          </p:nvPr>
        </p:nvSpPr>
        <p:spPr>
          <a:xfrm>
            <a:off x="457200" y="762000"/>
            <a:ext cx="8356600" cy="5638800"/>
          </a:xfrm>
        </p:spPr>
        <p:txBody>
          <a:bodyPr/>
          <a:lstStyle/>
          <a:p>
            <a:pPr>
              <a:lnSpc>
                <a:spcPct val="90000"/>
              </a:lnSpc>
            </a:pPr>
            <a:r>
              <a:rPr lang="en-US" b="1">
                <a:solidFill>
                  <a:srgbClr val="0000CC"/>
                </a:solidFill>
                <a:effectLst>
                  <a:outerShdw blurRad="38100" dist="38100" dir="2700000" algn="tl">
                    <a:srgbClr val="C0C0C0"/>
                  </a:outerShdw>
                </a:effectLst>
              </a:rPr>
              <a:t>Read after Write  (RAW) Hazards:</a:t>
            </a:r>
            <a:r>
              <a:rPr lang="en-US"/>
              <a:t>  Possible?</a:t>
            </a:r>
          </a:p>
          <a:p>
            <a:pPr lvl="1">
              <a:lnSpc>
                <a:spcPct val="90000"/>
              </a:lnSpc>
              <a:spcBef>
                <a:spcPct val="0"/>
              </a:spcBef>
            </a:pPr>
            <a:r>
              <a:rPr lang="en-US" sz="2000"/>
              <a:t>Caused by a “</a:t>
            </a:r>
            <a:r>
              <a:rPr lang="en-US" sz="2000">
                <a:solidFill>
                  <a:srgbClr val="0000CC"/>
                </a:solidFill>
              </a:rPr>
              <a:t>Dependence</a:t>
            </a:r>
            <a:r>
              <a:rPr lang="en-US" sz="2000"/>
              <a:t>” (in compiler nomenclature).  This hazard results from an actual need for communication.</a:t>
            </a:r>
            <a:r>
              <a:rPr lang="en-US" sz="2000" b="1"/>
              <a:t> </a:t>
            </a:r>
          </a:p>
          <a:p>
            <a:pPr lvl="1">
              <a:lnSpc>
                <a:spcPct val="90000"/>
              </a:lnSpc>
              <a:spcBef>
                <a:spcPct val="0"/>
              </a:spcBef>
            </a:pPr>
            <a:r>
              <a:rPr lang="en-US" sz="2000"/>
              <a:t>Yes possible, when an instruction requires an operand  generated by a preceding instruction with distance less than four.</a:t>
            </a:r>
          </a:p>
          <a:p>
            <a:pPr lvl="1">
              <a:lnSpc>
                <a:spcPct val="90000"/>
              </a:lnSpc>
              <a:spcBef>
                <a:spcPct val="0"/>
              </a:spcBef>
            </a:pPr>
            <a:endParaRPr lang="en-US" sz="2000"/>
          </a:p>
          <a:p>
            <a:pPr lvl="1">
              <a:lnSpc>
                <a:spcPct val="90000"/>
              </a:lnSpc>
              <a:spcBef>
                <a:spcPct val="0"/>
              </a:spcBef>
            </a:pPr>
            <a:endParaRPr lang="en-US" sz="2000" b="1"/>
          </a:p>
          <a:p>
            <a:pPr lvl="1">
              <a:lnSpc>
                <a:spcPct val="90000"/>
              </a:lnSpc>
              <a:spcBef>
                <a:spcPct val="0"/>
              </a:spcBef>
            </a:pPr>
            <a:endParaRPr lang="en-US" sz="2000" b="1"/>
          </a:p>
          <a:p>
            <a:pPr lvl="1">
              <a:lnSpc>
                <a:spcPct val="90000"/>
              </a:lnSpc>
              <a:spcBef>
                <a:spcPct val="0"/>
              </a:spcBef>
            </a:pPr>
            <a:endParaRPr lang="en-US" sz="2000" b="1"/>
          </a:p>
          <a:p>
            <a:pPr lvl="1">
              <a:lnSpc>
                <a:spcPct val="90000"/>
              </a:lnSpc>
              <a:spcBef>
                <a:spcPct val="0"/>
              </a:spcBef>
            </a:pPr>
            <a:endParaRPr lang="en-US" sz="2000" b="1"/>
          </a:p>
          <a:p>
            <a:pPr lvl="1">
              <a:lnSpc>
                <a:spcPct val="90000"/>
              </a:lnSpc>
              <a:spcBef>
                <a:spcPct val="0"/>
              </a:spcBef>
            </a:pPr>
            <a:endParaRPr lang="en-US" sz="2000" b="1"/>
          </a:p>
          <a:p>
            <a:pPr lvl="1">
              <a:lnSpc>
                <a:spcPct val="90000"/>
              </a:lnSpc>
              <a:spcBef>
                <a:spcPct val="0"/>
              </a:spcBef>
            </a:pPr>
            <a:endParaRPr lang="en-US" sz="2000" b="1"/>
          </a:p>
          <a:p>
            <a:pPr lvl="1">
              <a:lnSpc>
                <a:spcPct val="90000"/>
              </a:lnSpc>
              <a:spcBef>
                <a:spcPct val="0"/>
              </a:spcBef>
            </a:pPr>
            <a:endParaRPr lang="en-US" sz="2000" b="1"/>
          </a:p>
          <a:p>
            <a:pPr lvl="1">
              <a:lnSpc>
                <a:spcPct val="90000"/>
              </a:lnSpc>
              <a:spcBef>
                <a:spcPct val="0"/>
              </a:spcBef>
            </a:pPr>
            <a:endParaRPr lang="en-US" sz="2000" b="1"/>
          </a:p>
          <a:p>
            <a:pPr lvl="1">
              <a:lnSpc>
                <a:spcPct val="90000"/>
              </a:lnSpc>
              <a:spcBef>
                <a:spcPct val="0"/>
              </a:spcBef>
            </a:pPr>
            <a:endParaRPr lang="en-US" sz="2000" b="1"/>
          </a:p>
          <a:p>
            <a:pPr lvl="1">
              <a:lnSpc>
                <a:spcPct val="90000"/>
              </a:lnSpc>
              <a:spcBef>
                <a:spcPct val="0"/>
              </a:spcBef>
            </a:pPr>
            <a:endParaRPr lang="en-US" sz="2000" b="1"/>
          </a:p>
          <a:p>
            <a:pPr lvl="1">
              <a:lnSpc>
                <a:spcPct val="90000"/>
              </a:lnSpc>
              <a:spcBef>
                <a:spcPct val="0"/>
              </a:spcBef>
            </a:pPr>
            <a:endParaRPr lang="en-US" sz="2000" b="1"/>
          </a:p>
          <a:p>
            <a:pPr lvl="1">
              <a:lnSpc>
                <a:spcPct val="90000"/>
              </a:lnSpc>
              <a:spcBef>
                <a:spcPct val="0"/>
              </a:spcBef>
            </a:pPr>
            <a:r>
              <a:rPr lang="en-US" sz="2000" b="1"/>
              <a:t>Resolved by:</a:t>
            </a:r>
          </a:p>
          <a:p>
            <a:pPr lvl="2">
              <a:lnSpc>
                <a:spcPct val="90000"/>
              </a:lnSpc>
              <a:spcBef>
                <a:spcPct val="0"/>
              </a:spcBef>
            </a:pPr>
            <a:r>
              <a:rPr lang="en-US"/>
              <a:t>Forwarding  or  Stalling.</a:t>
            </a:r>
          </a:p>
        </p:txBody>
      </p:sp>
      <p:grpSp>
        <p:nvGrpSpPr>
          <p:cNvPr id="2051076" name="Group 4"/>
          <p:cNvGrpSpPr>
            <a:grpSpLocks/>
          </p:cNvGrpSpPr>
          <p:nvPr/>
        </p:nvGrpSpPr>
        <p:grpSpPr bwMode="auto">
          <a:xfrm>
            <a:off x="1676400" y="2668588"/>
            <a:ext cx="3810000" cy="819150"/>
            <a:chOff x="1152" y="1824"/>
            <a:chExt cx="2400" cy="516"/>
          </a:xfrm>
        </p:grpSpPr>
        <p:sp>
          <p:nvSpPr>
            <p:cNvPr id="2051077" name="Rectangle 5"/>
            <p:cNvSpPr>
              <a:spLocks noChangeArrowheads="1"/>
            </p:cNvSpPr>
            <p:nvPr/>
          </p:nvSpPr>
          <p:spPr bwMode="auto">
            <a:xfrm>
              <a:off x="1440" y="1824"/>
              <a:ext cx="2112" cy="516"/>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effectLst/>
                  <a:latin typeface="Courier New" pitchFamily="49" charset="0"/>
                </a:rPr>
                <a:t>I: add </a:t>
              </a:r>
              <a:r>
                <a:rPr lang="en-US">
                  <a:solidFill>
                    <a:srgbClr val="0000CC"/>
                  </a:solidFill>
                  <a:effectLst/>
                  <a:latin typeface="Courier New" pitchFamily="49" charset="0"/>
                </a:rPr>
                <a:t>r1</a:t>
              </a:r>
              <a:r>
                <a:rPr lang="en-US">
                  <a:effectLst/>
                  <a:latin typeface="Courier New" pitchFamily="49" charset="0"/>
                </a:rPr>
                <a:t>,r2,r3</a:t>
              </a:r>
            </a:p>
            <a:p>
              <a:pPr algn="l"/>
              <a:r>
                <a:rPr lang="en-US">
                  <a:effectLst/>
                  <a:latin typeface="Courier New" pitchFamily="49" charset="0"/>
                </a:rPr>
                <a:t>J: sub r4,</a:t>
              </a:r>
              <a:r>
                <a:rPr lang="en-US">
                  <a:solidFill>
                    <a:srgbClr val="0000CC"/>
                  </a:solidFill>
                  <a:effectLst/>
                  <a:latin typeface="Courier New" pitchFamily="49" charset="0"/>
                </a:rPr>
                <a:t>r1</a:t>
              </a:r>
              <a:r>
                <a:rPr lang="en-US">
                  <a:effectLst/>
                  <a:latin typeface="Courier New" pitchFamily="49" charset="0"/>
                </a:rPr>
                <a:t>,r3</a:t>
              </a:r>
            </a:p>
          </p:txBody>
        </p:sp>
        <p:sp>
          <p:nvSpPr>
            <p:cNvPr id="2051078" name="Arc 6"/>
            <p:cNvSpPr>
              <a:spLocks/>
            </p:cNvSpPr>
            <p:nvPr/>
          </p:nvSpPr>
          <p:spPr bwMode="auto">
            <a:xfrm flipH="1" flipV="1">
              <a:off x="1152" y="1920"/>
              <a:ext cx="295" cy="288"/>
            </a:xfrm>
            <a:custGeom>
              <a:avLst/>
              <a:gdLst>
                <a:gd name="G0" fmla="+- 2932 0 0"/>
                <a:gd name="G1" fmla="+- 21600 0 0"/>
                <a:gd name="G2" fmla="+- 21600 0 0"/>
                <a:gd name="T0" fmla="*/ 0 w 24532"/>
                <a:gd name="T1" fmla="*/ 200 h 43200"/>
                <a:gd name="T2" fmla="*/ 870 w 24532"/>
                <a:gd name="T3" fmla="*/ 43101 h 43200"/>
                <a:gd name="T4" fmla="*/ 2932 w 24532"/>
                <a:gd name="T5" fmla="*/ 21600 h 43200"/>
              </a:gdLst>
              <a:ahLst/>
              <a:cxnLst>
                <a:cxn ang="0">
                  <a:pos x="T0" y="T1"/>
                </a:cxn>
                <a:cxn ang="0">
                  <a:pos x="T2" y="T3"/>
                </a:cxn>
                <a:cxn ang="0">
                  <a:pos x="T4" y="T5"/>
                </a:cxn>
              </a:cxnLst>
              <a:rect l="0" t="0" r="r" b="b"/>
              <a:pathLst>
                <a:path w="24532" h="43200" fill="none"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path>
                <a:path w="24532" h="43200" stroke="0"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lnTo>
                    <a:pt x="2932" y="21600"/>
                  </a:lnTo>
                  <a:close/>
                </a:path>
              </a:pathLst>
            </a:custGeom>
            <a:noFill/>
            <a:ln w="28575">
              <a:solidFill>
                <a:schemeClr val="tx1"/>
              </a:solidFill>
              <a:round/>
              <a:headEnd type="triangle"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1079" name="Group 7"/>
          <p:cNvGrpSpPr>
            <a:grpSpLocks/>
          </p:cNvGrpSpPr>
          <p:nvPr/>
        </p:nvGrpSpPr>
        <p:grpSpPr bwMode="auto">
          <a:xfrm>
            <a:off x="533400" y="3411538"/>
            <a:ext cx="6781800" cy="2074862"/>
            <a:chOff x="192" y="1008"/>
            <a:chExt cx="5184" cy="1848"/>
          </a:xfrm>
        </p:grpSpPr>
        <p:sp>
          <p:nvSpPr>
            <p:cNvPr id="2051080" name="Rectangle 8"/>
            <p:cNvSpPr>
              <a:spLocks noChangeArrowheads="1"/>
            </p:cNvSpPr>
            <p:nvPr/>
          </p:nvSpPr>
          <p:spPr bwMode="auto">
            <a:xfrm>
              <a:off x="1392" y="1296"/>
              <a:ext cx="480" cy="336"/>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1</a:t>
              </a:r>
              <a:endParaRPr lang="zh-CN" altLang="en-US" b="0">
                <a:effectLst/>
                <a:ea typeface="SimSun" pitchFamily="2" charset="-122"/>
              </a:endParaRPr>
            </a:p>
          </p:txBody>
        </p:sp>
        <p:sp>
          <p:nvSpPr>
            <p:cNvPr id="2051081" name="Rectangle 9"/>
            <p:cNvSpPr>
              <a:spLocks noChangeArrowheads="1"/>
            </p:cNvSpPr>
            <p:nvPr/>
          </p:nvSpPr>
          <p:spPr bwMode="auto">
            <a:xfrm>
              <a:off x="2112" y="1296"/>
              <a:ext cx="480" cy="336"/>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2</a:t>
              </a:r>
              <a:endParaRPr lang="zh-CN" altLang="en-US" b="0">
                <a:effectLst/>
                <a:ea typeface="SimSun" pitchFamily="2" charset="-122"/>
              </a:endParaRPr>
            </a:p>
          </p:txBody>
        </p:sp>
        <p:sp>
          <p:nvSpPr>
            <p:cNvPr id="2051082" name="Rectangle 10"/>
            <p:cNvSpPr>
              <a:spLocks noChangeArrowheads="1"/>
            </p:cNvSpPr>
            <p:nvPr/>
          </p:nvSpPr>
          <p:spPr bwMode="auto">
            <a:xfrm>
              <a:off x="4176" y="1296"/>
              <a:ext cx="480" cy="336"/>
            </a:xfrm>
            <a:prstGeom prst="rect">
              <a:avLst/>
            </a:prstGeom>
            <a:solidFill>
              <a:srgbClr val="FF0066"/>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5</a:t>
              </a:r>
              <a:endParaRPr lang="zh-CN" altLang="en-US" b="0">
                <a:effectLst/>
                <a:ea typeface="SimSun" pitchFamily="2" charset="-122"/>
              </a:endParaRPr>
            </a:p>
          </p:txBody>
        </p:sp>
        <p:sp>
          <p:nvSpPr>
            <p:cNvPr id="2051083" name="Rectangle 11"/>
            <p:cNvSpPr>
              <a:spLocks noChangeArrowheads="1"/>
            </p:cNvSpPr>
            <p:nvPr/>
          </p:nvSpPr>
          <p:spPr bwMode="auto">
            <a:xfrm>
              <a:off x="3504" y="1296"/>
              <a:ext cx="480" cy="336"/>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4</a:t>
              </a:r>
              <a:endParaRPr lang="zh-CN" altLang="en-US" b="0">
                <a:effectLst/>
                <a:ea typeface="SimSun" pitchFamily="2" charset="-122"/>
              </a:endParaRPr>
            </a:p>
          </p:txBody>
        </p:sp>
        <p:sp>
          <p:nvSpPr>
            <p:cNvPr id="2051084" name="Rectangle 12"/>
            <p:cNvSpPr>
              <a:spLocks noChangeArrowheads="1"/>
            </p:cNvSpPr>
            <p:nvPr/>
          </p:nvSpPr>
          <p:spPr bwMode="auto">
            <a:xfrm>
              <a:off x="2832" y="1296"/>
              <a:ext cx="480" cy="336"/>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3</a:t>
              </a:r>
              <a:endParaRPr lang="zh-CN" altLang="en-US" b="0">
                <a:effectLst/>
                <a:ea typeface="SimSun" pitchFamily="2" charset="-122"/>
              </a:endParaRPr>
            </a:p>
          </p:txBody>
        </p:sp>
        <p:sp>
          <p:nvSpPr>
            <p:cNvPr id="2051085" name="Rectangle 13"/>
            <p:cNvSpPr>
              <a:spLocks noChangeArrowheads="1"/>
            </p:cNvSpPr>
            <p:nvPr/>
          </p:nvSpPr>
          <p:spPr bwMode="auto">
            <a:xfrm>
              <a:off x="2112" y="1824"/>
              <a:ext cx="480" cy="336"/>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1</a:t>
              </a:r>
              <a:endParaRPr lang="zh-CN" altLang="en-US" b="0">
                <a:effectLst/>
                <a:ea typeface="SimSun" pitchFamily="2" charset="-122"/>
              </a:endParaRPr>
            </a:p>
          </p:txBody>
        </p:sp>
        <p:sp>
          <p:nvSpPr>
            <p:cNvPr id="2051086" name="Rectangle 14"/>
            <p:cNvSpPr>
              <a:spLocks noChangeArrowheads="1"/>
            </p:cNvSpPr>
            <p:nvPr/>
          </p:nvSpPr>
          <p:spPr bwMode="auto">
            <a:xfrm>
              <a:off x="2832" y="1824"/>
              <a:ext cx="480" cy="336"/>
            </a:xfrm>
            <a:prstGeom prst="rect">
              <a:avLst/>
            </a:prstGeom>
            <a:solidFill>
              <a:srgbClr val="EF91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2</a:t>
              </a:r>
              <a:endParaRPr lang="zh-CN" altLang="en-US" b="0">
                <a:effectLst/>
                <a:ea typeface="SimSun" pitchFamily="2" charset="-122"/>
              </a:endParaRPr>
            </a:p>
          </p:txBody>
        </p:sp>
        <p:sp>
          <p:nvSpPr>
            <p:cNvPr id="2051087" name="Rectangle 15"/>
            <p:cNvSpPr>
              <a:spLocks noChangeArrowheads="1"/>
            </p:cNvSpPr>
            <p:nvPr/>
          </p:nvSpPr>
          <p:spPr bwMode="auto">
            <a:xfrm>
              <a:off x="4896" y="1824"/>
              <a:ext cx="480" cy="336"/>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5</a:t>
              </a:r>
              <a:endParaRPr lang="zh-CN" altLang="en-US" b="0">
                <a:effectLst/>
                <a:ea typeface="SimSun" pitchFamily="2" charset="-122"/>
              </a:endParaRPr>
            </a:p>
          </p:txBody>
        </p:sp>
        <p:sp>
          <p:nvSpPr>
            <p:cNvPr id="2051088" name="Rectangle 16"/>
            <p:cNvSpPr>
              <a:spLocks noChangeArrowheads="1"/>
            </p:cNvSpPr>
            <p:nvPr/>
          </p:nvSpPr>
          <p:spPr bwMode="auto">
            <a:xfrm>
              <a:off x="4224" y="1824"/>
              <a:ext cx="480" cy="336"/>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4</a:t>
              </a:r>
              <a:endParaRPr lang="zh-CN" altLang="en-US" b="0">
                <a:effectLst/>
                <a:ea typeface="SimSun" pitchFamily="2" charset="-122"/>
              </a:endParaRPr>
            </a:p>
          </p:txBody>
        </p:sp>
        <p:sp>
          <p:nvSpPr>
            <p:cNvPr id="2051089" name="Rectangle 17"/>
            <p:cNvSpPr>
              <a:spLocks noChangeArrowheads="1"/>
            </p:cNvSpPr>
            <p:nvPr/>
          </p:nvSpPr>
          <p:spPr bwMode="auto">
            <a:xfrm>
              <a:off x="3552" y="1824"/>
              <a:ext cx="480" cy="336"/>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3</a:t>
              </a:r>
              <a:endParaRPr lang="zh-CN" altLang="en-US" b="0">
                <a:effectLst/>
                <a:ea typeface="SimSun" pitchFamily="2" charset="-122"/>
              </a:endParaRPr>
            </a:p>
          </p:txBody>
        </p:sp>
        <p:sp>
          <p:nvSpPr>
            <p:cNvPr id="2051090" name="Text Box 18"/>
            <p:cNvSpPr txBox="1">
              <a:spLocks noChangeArrowheads="1"/>
            </p:cNvSpPr>
            <p:nvPr/>
          </p:nvSpPr>
          <p:spPr bwMode="auto">
            <a:xfrm>
              <a:off x="4080" y="1008"/>
              <a:ext cx="81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0">
                  <a:solidFill>
                    <a:srgbClr val="FF0066"/>
                  </a:solidFill>
                  <a:effectLst/>
                  <a:latin typeface="Arial Black" pitchFamily="34" charset="0"/>
                  <a:ea typeface="SimSun" pitchFamily="2" charset="-122"/>
                </a:rPr>
                <a:t>Write</a:t>
              </a:r>
              <a:endParaRPr lang="en-US" altLang="zh-CN" b="0">
                <a:effectLst/>
                <a:ea typeface="SimSun" pitchFamily="2" charset="-122"/>
              </a:endParaRPr>
            </a:p>
          </p:txBody>
        </p:sp>
        <p:sp>
          <p:nvSpPr>
            <p:cNvPr id="2051091" name="Text Box 19"/>
            <p:cNvSpPr txBox="1">
              <a:spLocks noChangeArrowheads="1"/>
            </p:cNvSpPr>
            <p:nvPr/>
          </p:nvSpPr>
          <p:spPr bwMode="auto">
            <a:xfrm>
              <a:off x="2735" y="2159"/>
              <a:ext cx="78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0">
                  <a:solidFill>
                    <a:srgbClr val="EF9100"/>
                  </a:solidFill>
                  <a:effectLst/>
                  <a:latin typeface="Arial Black" pitchFamily="34" charset="0"/>
                  <a:ea typeface="SimSun" pitchFamily="2" charset="-122"/>
                </a:rPr>
                <a:t>Read</a:t>
              </a:r>
              <a:endParaRPr lang="en-US" altLang="zh-CN" b="0">
                <a:effectLst/>
                <a:ea typeface="SimSun" pitchFamily="2" charset="-122"/>
              </a:endParaRPr>
            </a:p>
          </p:txBody>
        </p:sp>
        <p:sp>
          <p:nvSpPr>
            <p:cNvPr id="2051092" name="Text Box 20"/>
            <p:cNvSpPr txBox="1">
              <a:spLocks noChangeArrowheads="1"/>
            </p:cNvSpPr>
            <p:nvPr/>
          </p:nvSpPr>
          <p:spPr bwMode="auto">
            <a:xfrm>
              <a:off x="373" y="1326"/>
              <a:ext cx="78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0">
                  <a:solidFill>
                    <a:srgbClr val="000000"/>
                  </a:solidFill>
                  <a:effectLst/>
                  <a:latin typeface="Arial Black" pitchFamily="34" charset="0"/>
                  <a:ea typeface="SimSun" pitchFamily="2" charset="-122"/>
                </a:rPr>
                <a:t>Inst i</a:t>
              </a:r>
              <a:endParaRPr lang="en-US" altLang="zh-CN" b="0">
                <a:effectLst/>
                <a:ea typeface="SimSun" pitchFamily="2" charset="-122"/>
              </a:endParaRPr>
            </a:p>
          </p:txBody>
        </p:sp>
        <p:sp>
          <p:nvSpPr>
            <p:cNvPr id="2051093" name="Text Box 21"/>
            <p:cNvSpPr txBox="1">
              <a:spLocks noChangeArrowheads="1"/>
            </p:cNvSpPr>
            <p:nvPr/>
          </p:nvSpPr>
          <p:spPr bwMode="auto">
            <a:xfrm>
              <a:off x="373" y="1870"/>
              <a:ext cx="787"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0">
                  <a:solidFill>
                    <a:srgbClr val="000000"/>
                  </a:solidFill>
                  <a:effectLst/>
                  <a:latin typeface="Arial Black" pitchFamily="34" charset="0"/>
                  <a:ea typeface="SimSun" pitchFamily="2" charset="-122"/>
                </a:rPr>
                <a:t>Inst j</a:t>
              </a:r>
              <a:endParaRPr lang="en-US" altLang="zh-CN" b="0">
                <a:effectLst/>
                <a:ea typeface="SimSun" pitchFamily="2" charset="-122"/>
              </a:endParaRPr>
            </a:p>
          </p:txBody>
        </p:sp>
        <p:sp>
          <p:nvSpPr>
            <p:cNvPr id="2051094" name="Text Box 22"/>
            <p:cNvSpPr txBox="1">
              <a:spLocks noChangeArrowheads="1"/>
            </p:cNvSpPr>
            <p:nvPr/>
          </p:nvSpPr>
          <p:spPr bwMode="auto">
            <a:xfrm>
              <a:off x="2352" y="2448"/>
              <a:ext cx="1946"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0">
                  <a:effectLst/>
                  <a:ea typeface="SimSun" pitchFamily="2" charset="-122"/>
                </a:rPr>
                <a:t> </a:t>
              </a:r>
              <a:r>
                <a:rPr lang="en-US" altLang="zh-CN">
                  <a:solidFill>
                    <a:srgbClr val="FF0066"/>
                  </a:solidFill>
                  <a:effectLst/>
                  <a:ea typeface="SimSun" pitchFamily="2" charset="-122"/>
                </a:rPr>
                <a:t>read the old data.</a:t>
              </a:r>
            </a:p>
          </p:txBody>
        </p:sp>
        <p:sp>
          <p:nvSpPr>
            <p:cNvPr id="2051095" name="Line 23"/>
            <p:cNvSpPr>
              <a:spLocks noChangeShapeType="1"/>
            </p:cNvSpPr>
            <p:nvPr/>
          </p:nvSpPr>
          <p:spPr bwMode="auto">
            <a:xfrm>
              <a:off x="192" y="1344"/>
              <a:ext cx="0" cy="816"/>
            </a:xfrm>
            <a:prstGeom prst="line">
              <a:avLst/>
            </a:prstGeom>
            <a:noFill/>
            <a:ln w="12700" cap="sq">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709468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Slide Number Placeholder 3"/>
          <p:cNvSpPr>
            <a:spLocks noGrp="1"/>
          </p:cNvSpPr>
          <p:nvPr>
            <p:ph type="sldNum" sz="quarter" idx="10"/>
          </p:nvPr>
        </p:nvSpPr>
        <p:spPr/>
        <p:txBody>
          <a:bodyPr/>
          <a:lstStyle/>
          <a:p>
            <a:fld id="{A3669151-1A73-4AE9-A708-B53E652582FE}" type="slidenum">
              <a:rPr lang="en-US"/>
              <a:pPr/>
              <a:t>21</a:t>
            </a:fld>
            <a:endParaRPr lang="en-US"/>
          </a:p>
        </p:txBody>
      </p:sp>
      <p:sp>
        <p:nvSpPr>
          <p:cNvPr id="2052098" name="Rectangle 2"/>
          <p:cNvSpPr>
            <a:spLocks noGrp="1" noChangeArrowheads="1"/>
          </p:cNvSpPr>
          <p:nvPr>
            <p:ph type="body" idx="1"/>
          </p:nvPr>
        </p:nvSpPr>
        <p:spPr>
          <a:xfrm>
            <a:off x="685800" y="914400"/>
            <a:ext cx="8077200" cy="5638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2500" lnSpcReduction="20000"/>
          </a:bodyPr>
          <a:lstStyle/>
          <a:p>
            <a:pPr lvl="1">
              <a:lnSpc>
                <a:spcPct val="90000"/>
              </a:lnSpc>
            </a:pPr>
            <a:r>
              <a:rPr lang="en-US" b="1">
                <a:solidFill>
                  <a:srgbClr val="0000CC"/>
                </a:solidFill>
              </a:rPr>
              <a:t>Write After Read (WAR)</a:t>
            </a:r>
            <a:r>
              <a:rPr lang="en-US">
                <a:solidFill>
                  <a:srgbClr val="0000CC"/>
                </a:solidFill>
              </a:rPr>
              <a:t> – not possible</a:t>
            </a:r>
            <a:br>
              <a:rPr lang="en-US">
                <a:solidFill>
                  <a:srgbClr val="0000CC"/>
                </a:solidFill>
              </a:rPr>
            </a:br>
            <a:r>
              <a:rPr lang="en-US"/>
              <a:t>Error if Instr</a:t>
            </a:r>
            <a:r>
              <a:rPr lang="en-US" baseline="-25000"/>
              <a:t>J</a:t>
            </a:r>
            <a:r>
              <a:rPr lang="en-US"/>
              <a:t> tries to write operand </a:t>
            </a:r>
            <a:r>
              <a:rPr lang="en-US" i="1" u="sng">
                <a:solidFill>
                  <a:srgbClr val="0000CC"/>
                </a:solidFill>
              </a:rPr>
              <a:t>before</a:t>
            </a:r>
            <a:r>
              <a:rPr lang="en-US"/>
              <a:t> Instr</a:t>
            </a:r>
            <a:r>
              <a:rPr lang="en-US" baseline="-25000"/>
              <a:t>I </a:t>
            </a:r>
            <a:r>
              <a:rPr lang="en-US"/>
              <a:t>reads it</a:t>
            </a:r>
            <a:br>
              <a:rPr lang="en-US"/>
            </a:b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
            </a:r>
            <a:br>
              <a:rPr lang="en-US"/>
            </a:br>
            <a:endParaRPr lang="en-US"/>
          </a:p>
          <a:p>
            <a:pPr lvl="1">
              <a:lnSpc>
                <a:spcPct val="90000"/>
              </a:lnSpc>
            </a:pPr>
            <a:endParaRPr lang="en-US"/>
          </a:p>
          <a:p>
            <a:pPr lvl="1">
              <a:lnSpc>
                <a:spcPct val="90000"/>
              </a:lnSpc>
            </a:pPr>
            <a:endParaRPr lang="en-US"/>
          </a:p>
          <a:p>
            <a:pPr lvl="1">
              <a:lnSpc>
                <a:spcPct val="90000"/>
              </a:lnSpc>
            </a:pPr>
            <a:endParaRPr lang="en-US"/>
          </a:p>
          <a:p>
            <a:pPr lvl="1">
              <a:lnSpc>
                <a:spcPct val="90000"/>
              </a:lnSpc>
            </a:pPr>
            <a:r>
              <a:rPr lang="en-US"/>
              <a:t>Called an “</a:t>
            </a:r>
            <a:r>
              <a:rPr lang="en-US">
                <a:solidFill>
                  <a:srgbClr val="0000CC"/>
                </a:solidFill>
              </a:rPr>
              <a:t>anti-dependence</a:t>
            </a:r>
            <a:r>
              <a:rPr lang="en-US"/>
              <a:t>” by compiler writers.</a:t>
            </a:r>
            <a:br>
              <a:rPr lang="en-US"/>
            </a:br>
            <a:r>
              <a:rPr lang="en-US"/>
              <a:t>This results from reuse of the name “</a:t>
            </a:r>
            <a:r>
              <a:rPr lang="en-US">
                <a:solidFill>
                  <a:srgbClr val="0000CC"/>
                </a:solidFill>
              </a:rPr>
              <a:t>r1</a:t>
            </a:r>
            <a:r>
              <a:rPr lang="en-US"/>
              <a:t>”.</a:t>
            </a:r>
            <a:endParaRPr lang="en-US" sz="3200"/>
          </a:p>
        </p:txBody>
      </p:sp>
      <p:grpSp>
        <p:nvGrpSpPr>
          <p:cNvPr id="2052099" name="Group 3"/>
          <p:cNvGrpSpPr>
            <a:grpSpLocks/>
          </p:cNvGrpSpPr>
          <p:nvPr/>
        </p:nvGrpSpPr>
        <p:grpSpPr bwMode="auto">
          <a:xfrm>
            <a:off x="2286000" y="2057400"/>
            <a:ext cx="3810000" cy="1184275"/>
            <a:chOff x="1344" y="1488"/>
            <a:chExt cx="2400" cy="746"/>
          </a:xfrm>
        </p:grpSpPr>
        <p:sp>
          <p:nvSpPr>
            <p:cNvPr id="2052100" name="Rectangle 4"/>
            <p:cNvSpPr>
              <a:spLocks noChangeArrowheads="1"/>
            </p:cNvSpPr>
            <p:nvPr/>
          </p:nvSpPr>
          <p:spPr bwMode="auto">
            <a:xfrm>
              <a:off x="1632" y="1488"/>
              <a:ext cx="2112" cy="746"/>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effectLst/>
                  <a:latin typeface="Courier New" pitchFamily="49" charset="0"/>
                </a:rPr>
                <a:t>I: sub r4,</a:t>
              </a:r>
              <a:r>
                <a:rPr lang="en-US">
                  <a:solidFill>
                    <a:srgbClr val="0000CC"/>
                  </a:solidFill>
                  <a:effectLst/>
                  <a:latin typeface="Courier New" pitchFamily="49" charset="0"/>
                </a:rPr>
                <a:t>r1</a:t>
              </a:r>
              <a:r>
                <a:rPr lang="en-US">
                  <a:effectLst/>
                  <a:latin typeface="Courier New" pitchFamily="49" charset="0"/>
                </a:rPr>
                <a:t>,r3 </a:t>
              </a:r>
            </a:p>
            <a:p>
              <a:pPr algn="l"/>
              <a:r>
                <a:rPr lang="en-US">
                  <a:effectLst/>
                  <a:latin typeface="Courier New" pitchFamily="49" charset="0"/>
                </a:rPr>
                <a:t>J: add </a:t>
              </a:r>
              <a:r>
                <a:rPr lang="en-US">
                  <a:solidFill>
                    <a:srgbClr val="0000CC"/>
                  </a:solidFill>
                  <a:effectLst/>
                  <a:latin typeface="Courier New" pitchFamily="49" charset="0"/>
                </a:rPr>
                <a:t>r1</a:t>
              </a:r>
              <a:r>
                <a:rPr lang="en-US">
                  <a:effectLst/>
                  <a:latin typeface="Courier New" pitchFamily="49" charset="0"/>
                </a:rPr>
                <a:t>,r2,r3</a:t>
              </a:r>
            </a:p>
            <a:p>
              <a:pPr algn="l"/>
              <a:r>
                <a:rPr lang="en-US">
                  <a:effectLst/>
                  <a:latin typeface="Courier New" pitchFamily="49" charset="0"/>
                </a:rPr>
                <a:t>K: mul r6,r1,r7</a:t>
              </a:r>
            </a:p>
          </p:txBody>
        </p:sp>
        <p:sp>
          <p:nvSpPr>
            <p:cNvPr id="2052101" name="Arc 5"/>
            <p:cNvSpPr>
              <a:spLocks/>
            </p:cNvSpPr>
            <p:nvPr/>
          </p:nvSpPr>
          <p:spPr bwMode="auto">
            <a:xfrm flipH="1" flipV="1">
              <a:off x="1344" y="1584"/>
              <a:ext cx="295" cy="288"/>
            </a:xfrm>
            <a:custGeom>
              <a:avLst/>
              <a:gdLst>
                <a:gd name="G0" fmla="+- 2932 0 0"/>
                <a:gd name="G1" fmla="+- 21600 0 0"/>
                <a:gd name="G2" fmla="+- 21600 0 0"/>
                <a:gd name="T0" fmla="*/ 0 w 24532"/>
                <a:gd name="T1" fmla="*/ 200 h 43200"/>
                <a:gd name="T2" fmla="*/ 870 w 24532"/>
                <a:gd name="T3" fmla="*/ 43101 h 43200"/>
                <a:gd name="T4" fmla="*/ 2932 w 24532"/>
                <a:gd name="T5" fmla="*/ 21600 h 43200"/>
              </a:gdLst>
              <a:ahLst/>
              <a:cxnLst>
                <a:cxn ang="0">
                  <a:pos x="T0" y="T1"/>
                </a:cxn>
                <a:cxn ang="0">
                  <a:pos x="T2" y="T3"/>
                </a:cxn>
                <a:cxn ang="0">
                  <a:pos x="T4" y="T5"/>
                </a:cxn>
              </a:cxnLst>
              <a:rect l="0" t="0" r="r" b="b"/>
              <a:pathLst>
                <a:path w="24532" h="43200" fill="none"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path>
                <a:path w="24532" h="43200" stroke="0"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lnTo>
                    <a:pt x="2932" y="21600"/>
                  </a:lnTo>
                  <a:close/>
                </a:path>
              </a:pathLst>
            </a:custGeom>
            <a:noFill/>
            <a:ln w="28575">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52102" name="Rectangle 6"/>
          <p:cNvSpPr>
            <a:spLocks noGrp="1" noChangeArrowheads="1"/>
          </p:cNvSpPr>
          <p:nvPr>
            <p:ph type="title"/>
          </p:nvPr>
        </p:nvSpPr>
        <p:spPr>
          <a:xfrm>
            <a:off x="609600" y="152400"/>
            <a:ext cx="7772400" cy="487363"/>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Lst>
        </p:spPr>
        <p:txBody>
          <a:bodyPr lIns="90488" tIns="44450" rIns="90488" bIns="44450">
            <a:noAutofit/>
          </a:bodyPr>
          <a:lstStyle/>
          <a:p>
            <a:r>
              <a:rPr lang="en-US" sz="3200" dirty="0">
                <a:solidFill>
                  <a:srgbClr val="7030A0"/>
                </a:solidFill>
                <a:effectLst>
                  <a:outerShdw blurRad="38100" dist="38100" dir="2700000" algn="tl">
                    <a:srgbClr val="C0C0C0"/>
                  </a:outerShdw>
                </a:effectLst>
                <a:latin typeface="Monotype Corsiva" pitchFamily="66" charset="0"/>
              </a:rPr>
              <a:t>Data Hazards Present in Current MIPS Pipeline</a:t>
            </a:r>
          </a:p>
        </p:txBody>
      </p:sp>
      <p:grpSp>
        <p:nvGrpSpPr>
          <p:cNvPr id="2052103" name="Group 7"/>
          <p:cNvGrpSpPr>
            <a:grpSpLocks/>
          </p:cNvGrpSpPr>
          <p:nvPr/>
        </p:nvGrpSpPr>
        <p:grpSpPr bwMode="auto">
          <a:xfrm>
            <a:off x="838200" y="3200400"/>
            <a:ext cx="6865938" cy="2133600"/>
            <a:chOff x="432" y="2448"/>
            <a:chExt cx="4916" cy="1697"/>
          </a:xfrm>
        </p:grpSpPr>
        <p:sp>
          <p:nvSpPr>
            <p:cNvPr id="2052104" name="Rectangle 8"/>
            <p:cNvSpPr>
              <a:spLocks noChangeArrowheads="1"/>
            </p:cNvSpPr>
            <p:nvPr/>
          </p:nvSpPr>
          <p:spPr bwMode="auto">
            <a:xfrm>
              <a:off x="1401" y="2796"/>
              <a:ext cx="457" cy="281"/>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0">
                  <a:solidFill>
                    <a:schemeClr val="bg1"/>
                  </a:solidFill>
                  <a:effectLst/>
                  <a:latin typeface="Arial Black" pitchFamily="34" charset="0"/>
                  <a:ea typeface="SimSun" pitchFamily="2" charset="-122"/>
                </a:rPr>
                <a:t>1</a:t>
              </a:r>
              <a:endParaRPr lang="zh-CN" altLang="en-US" sz="2000" b="0">
                <a:effectLst/>
                <a:ea typeface="SimSun" pitchFamily="2" charset="-122"/>
              </a:endParaRPr>
            </a:p>
          </p:txBody>
        </p:sp>
        <p:sp>
          <p:nvSpPr>
            <p:cNvPr id="2052105" name="Rectangle 9"/>
            <p:cNvSpPr>
              <a:spLocks noChangeArrowheads="1"/>
            </p:cNvSpPr>
            <p:nvPr/>
          </p:nvSpPr>
          <p:spPr bwMode="auto">
            <a:xfrm>
              <a:off x="2086" y="2796"/>
              <a:ext cx="457" cy="281"/>
            </a:xfrm>
            <a:prstGeom prst="rect">
              <a:avLst/>
            </a:prstGeom>
            <a:solidFill>
              <a:srgbClr val="FF0066"/>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0">
                  <a:solidFill>
                    <a:schemeClr val="bg1"/>
                  </a:solidFill>
                  <a:effectLst/>
                  <a:latin typeface="Arial Black" pitchFamily="34" charset="0"/>
                  <a:ea typeface="SimSun" pitchFamily="2" charset="-122"/>
                </a:rPr>
                <a:t>2</a:t>
              </a:r>
              <a:endParaRPr lang="zh-CN" altLang="en-US" sz="2000" b="0">
                <a:effectLst/>
                <a:ea typeface="SimSun" pitchFamily="2" charset="-122"/>
              </a:endParaRPr>
            </a:p>
          </p:txBody>
        </p:sp>
        <p:sp>
          <p:nvSpPr>
            <p:cNvPr id="2052106" name="Rectangle 10"/>
            <p:cNvSpPr>
              <a:spLocks noChangeArrowheads="1"/>
            </p:cNvSpPr>
            <p:nvPr/>
          </p:nvSpPr>
          <p:spPr bwMode="auto">
            <a:xfrm>
              <a:off x="4051" y="2796"/>
              <a:ext cx="457" cy="281"/>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0">
                  <a:solidFill>
                    <a:schemeClr val="bg1"/>
                  </a:solidFill>
                  <a:effectLst/>
                  <a:latin typeface="Arial Black" pitchFamily="34" charset="0"/>
                  <a:ea typeface="SimSun" pitchFamily="2" charset="-122"/>
                </a:rPr>
                <a:t>5</a:t>
              </a:r>
              <a:endParaRPr lang="zh-CN" altLang="en-US" sz="2000" b="0">
                <a:effectLst/>
                <a:ea typeface="SimSun" pitchFamily="2" charset="-122"/>
              </a:endParaRPr>
            </a:p>
          </p:txBody>
        </p:sp>
        <p:sp>
          <p:nvSpPr>
            <p:cNvPr id="2052107" name="Rectangle 11"/>
            <p:cNvSpPr>
              <a:spLocks noChangeArrowheads="1"/>
            </p:cNvSpPr>
            <p:nvPr/>
          </p:nvSpPr>
          <p:spPr bwMode="auto">
            <a:xfrm>
              <a:off x="3411" y="2796"/>
              <a:ext cx="457" cy="281"/>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0">
                  <a:solidFill>
                    <a:schemeClr val="bg1"/>
                  </a:solidFill>
                  <a:effectLst/>
                  <a:latin typeface="Arial Black" pitchFamily="34" charset="0"/>
                  <a:ea typeface="SimSun" pitchFamily="2" charset="-122"/>
                </a:rPr>
                <a:t>4</a:t>
              </a:r>
              <a:endParaRPr lang="zh-CN" altLang="en-US" sz="2000" b="0">
                <a:effectLst/>
                <a:ea typeface="SimSun" pitchFamily="2" charset="-122"/>
              </a:endParaRPr>
            </a:p>
          </p:txBody>
        </p:sp>
        <p:sp>
          <p:nvSpPr>
            <p:cNvPr id="2052108" name="Rectangle 12"/>
            <p:cNvSpPr>
              <a:spLocks noChangeArrowheads="1"/>
            </p:cNvSpPr>
            <p:nvPr/>
          </p:nvSpPr>
          <p:spPr bwMode="auto">
            <a:xfrm>
              <a:off x="2771" y="2796"/>
              <a:ext cx="457" cy="281"/>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0">
                  <a:solidFill>
                    <a:schemeClr val="bg1"/>
                  </a:solidFill>
                  <a:effectLst/>
                  <a:latin typeface="Arial Black" pitchFamily="34" charset="0"/>
                  <a:ea typeface="SimSun" pitchFamily="2" charset="-122"/>
                </a:rPr>
                <a:t>3</a:t>
              </a:r>
              <a:endParaRPr lang="zh-CN" altLang="en-US" sz="2000" b="0">
                <a:effectLst/>
                <a:ea typeface="SimSun" pitchFamily="2" charset="-122"/>
              </a:endParaRPr>
            </a:p>
          </p:txBody>
        </p:sp>
        <p:sp>
          <p:nvSpPr>
            <p:cNvPr id="2052109" name="Rectangle 13"/>
            <p:cNvSpPr>
              <a:spLocks noChangeArrowheads="1"/>
            </p:cNvSpPr>
            <p:nvPr/>
          </p:nvSpPr>
          <p:spPr bwMode="auto">
            <a:xfrm>
              <a:off x="2086" y="3237"/>
              <a:ext cx="457" cy="280"/>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0">
                  <a:solidFill>
                    <a:schemeClr val="bg1"/>
                  </a:solidFill>
                  <a:effectLst/>
                  <a:latin typeface="Arial Black" pitchFamily="34" charset="0"/>
                  <a:ea typeface="SimSun" pitchFamily="2" charset="-122"/>
                </a:rPr>
                <a:t>1</a:t>
              </a:r>
              <a:endParaRPr lang="zh-CN" altLang="en-US" sz="2000" b="0">
                <a:effectLst/>
                <a:ea typeface="SimSun" pitchFamily="2" charset="-122"/>
              </a:endParaRPr>
            </a:p>
          </p:txBody>
        </p:sp>
        <p:sp>
          <p:nvSpPr>
            <p:cNvPr id="2052110" name="Rectangle 14"/>
            <p:cNvSpPr>
              <a:spLocks noChangeArrowheads="1"/>
            </p:cNvSpPr>
            <p:nvPr/>
          </p:nvSpPr>
          <p:spPr bwMode="auto">
            <a:xfrm>
              <a:off x="2771" y="3237"/>
              <a:ext cx="457" cy="280"/>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0">
                  <a:solidFill>
                    <a:schemeClr val="bg1"/>
                  </a:solidFill>
                  <a:effectLst/>
                  <a:latin typeface="Arial Black" pitchFamily="34" charset="0"/>
                  <a:ea typeface="SimSun" pitchFamily="2" charset="-122"/>
                </a:rPr>
                <a:t>2</a:t>
              </a:r>
              <a:endParaRPr lang="zh-CN" altLang="en-US" sz="2000" b="0">
                <a:effectLst/>
                <a:ea typeface="SimSun" pitchFamily="2" charset="-122"/>
              </a:endParaRPr>
            </a:p>
          </p:txBody>
        </p:sp>
        <p:sp>
          <p:nvSpPr>
            <p:cNvPr id="2052111" name="Rectangle 15"/>
            <p:cNvSpPr>
              <a:spLocks noChangeArrowheads="1"/>
            </p:cNvSpPr>
            <p:nvPr/>
          </p:nvSpPr>
          <p:spPr bwMode="auto">
            <a:xfrm>
              <a:off x="4736" y="3237"/>
              <a:ext cx="457" cy="280"/>
            </a:xfrm>
            <a:prstGeom prst="rect">
              <a:avLst/>
            </a:prstGeom>
            <a:solidFill>
              <a:srgbClr val="33CC33"/>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0">
                  <a:solidFill>
                    <a:schemeClr val="bg1"/>
                  </a:solidFill>
                  <a:effectLst/>
                  <a:latin typeface="Arial Black" pitchFamily="34" charset="0"/>
                  <a:ea typeface="SimSun" pitchFamily="2" charset="-122"/>
                </a:rPr>
                <a:t>5</a:t>
              </a:r>
              <a:endParaRPr lang="zh-CN" altLang="en-US" sz="2000" b="0">
                <a:effectLst/>
                <a:ea typeface="SimSun" pitchFamily="2" charset="-122"/>
              </a:endParaRPr>
            </a:p>
          </p:txBody>
        </p:sp>
        <p:sp>
          <p:nvSpPr>
            <p:cNvPr id="2052112" name="Rectangle 16"/>
            <p:cNvSpPr>
              <a:spLocks noChangeArrowheads="1"/>
            </p:cNvSpPr>
            <p:nvPr/>
          </p:nvSpPr>
          <p:spPr bwMode="auto">
            <a:xfrm>
              <a:off x="4096" y="3237"/>
              <a:ext cx="457" cy="280"/>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0">
                  <a:solidFill>
                    <a:schemeClr val="bg1"/>
                  </a:solidFill>
                  <a:effectLst/>
                  <a:latin typeface="Arial Black" pitchFamily="34" charset="0"/>
                  <a:ea typeface="SimSun" pitchFamily="2" charset="-122"/>
                </a:rPr>
                <a:t>4</a:t>
              </a:r>
              <a:endParaRPr lang="zh-CN" altLang="en-US" sz="2000" b="0">
                <a:effectLst/>
                <a:ea typeface="SimSun" pitchFamily="2" charset="-122"/>
              </a:endParaRPr>
            </a:p>
          </p:txBody>
        </p:sp>
        <p:sp>
          <p:nvSpPr>
            <p:cNvPr id="2052113" name="Rectangle 17"/>
            <p:cNvSpPr>
              <a:spLocks noChangeArrowheads="1"/>
            </p:cNvSpPr>
            <p:nvPr/>
          </p:nvSpPr>
          <p:spPr bwMode="auto">
            <a:xfrm>
              <a:off x="3457" y="3237"/>
              <a:ext cx="457" cy="280"/>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0">
                  <a:solidFill>
                    <a:schemeClr val="bg1"/>
                  </a:solidFill>
                  <a:effectLst/>
                  <a:latin typeface="Arial Black" pitchFamily="34" charset="0"/>
                  <a:ea typeface="SimSun" pitchFamily="2" charset="-122"/>
                </a:rPr>
                <a:t>3</a:t>
              </a:r>
              <a:endParaRPr lang="zh-CN" altLang="en-US" sz="2000" b="0">
                <a:effectLst/>
                <a:ea typeface="SimSun" pitchFamily="2" charset="-122"/>
              </a:endParaRPr>
            </a:p>
          </p:txBody>
        </p:sp>
        <p:sp>
          <p:nvSpPr>
            <p:cNvPr id="2052114" name="Text Box 18"/>
            <p:cNvSpPr txBox="1">
              <a:spLocks noChangeArrowheads="1"/>
            </p:cNvSpPr>
            <p:nvPr/>
          </p:nvSpPr>
          <p:spPr bwMode="auto">
            <a:xfrm>
              <a:off x="2031" y="2496"/>
              <a:ext cx="63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0" dirty="0">
                  <a:solidFill>
                    <a:srgbClr val="FF0066"/>
                  </a:solidFill>
                  <a:effectLst/>
                  <a:latin typeface="Arial Black" pitchFamily="34" charset="0"/>
                  <a:ea typeface="SimSun" pitchFamily="2" charset="-122"/>
                </a:rPr>
                <a:t>Read</a:t>
              </a:r>
              <a:endParaRPr lang="en-US" altLang="zh-CN" sz="2000" b="0" dirty="0">
                <a:effectLst/>
                <a:ea typeface="SimSun" pitchFamily="2" charset="-122"/>
              </a:endParaRPr>
            </a:p>
          </p:txBody>
        </p:sp>
        <p:sp>
          <p:nvSpPr>
            <p:cNvPr id="2052115" name="Text Box 19"/>
            <p:cNvSpPr txBox="1">
              <a:spLocks noChangeArrowheads="1"/>
            </p:cNvSpPr>
            <p:nvPr/>
          </p:nvSpPr>
          <p:spPr bwMode="auto">
            <a:xfrm>
              <a:off x="4691" y="2933"/>
              <a:ext cx="657"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0" dirty="0">
                  <a:solidFill>
                    <a:srgbClr val="33CC33"/>
                  </a:solidFill>
                  <a:effectLst/>
                  <a:latin typeface="Arial Black" pitchFamily="34" charset="0"/>
                  <a:ea typeface="SimSun" pitchFamily="2" charset="-122"/>
                </a:rPr>
                <a:t>Write</a:t>
              </a:r>
              <a:endParaRPr lang="en-US" altLang="zh-CN" sz="2000" b="0" dirty="0">
                <a:effectLst/>
                <a:ea typeface="SimSun" pitchFamily="2" charset="-122"/>
              </a:endParaRPr>
            </a:p>
          </p:txBody>
        </p:sp>
        <p:sp>
          <p:nvSpPr>
            <p:cNvPr id="2052116" name="Text Box 20"/>
            <p:cNvSpPr txBox="1">
              <a:spLocks noChangeArrowheads="1"/>
            </p:cNvSpPr>
            <p:nvPr/>
          </p:nvSpPr>
          <p:spPr bwMode="auto">
            <a:xfrm>
              <a:off x="432" y="2852"/>
              <a:ext cx="63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0">
                  <a:solidFill>
                    <a:srgbClr val="000000"/>
                  </a:solidFill>
                  <a:effectLst/>
                  <a:latin typeface="Arial Black" pitchFamily="34" charset="0"/>
                  <a:ea typeface="SimSun" pitchFamily="2" charset="-122"/>
                </a:rPr>
                <a:t>Inst i</a:t>
              </a:r>
              <a:endParaRPr lang="en-US" altLang="zh-CN" sz="2000" b="0">
                <a:effectLst/>
                <a:ea typeface="SimSun" pitchFamily="2" charset="-122"/>
              </a:endParaRPr>
            </a:p>
          </p:txBody>
        </p:sp>
        <p:sp>
          <p:nvSpPr>
            <p:cNvPr id="2052117" name="Text Box 21"/>
            <p:cNvSpPr txBox="1">
              <a:spLocks noChangeArrowheads="1"/>
            </p:cNvSpPr>
            <p:nvPr/>
          </p:nvSpPr>
          <p:spPr bwMode="auto">
            <a:xfrm>
              <a:off x="432" y="3307"/>
              <a:ext cx="636"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0">
                  <a:solidFill>
                    <a:srgbClr val="000000"/>
                  </a:solidFill>
                  <a:effectLst/>
                  <a:latin typeface="Arial Black" pitchFamily="34" charset="0"/>
                  <a:ea typeface="SimSun" pitchFamily="2" charset="-122"/>
                </a:rPr>
                <a:t>Inst j</a:t>
              </a:r>
              <a:endParaRPr lang="en-US" altLang="zh-CN" sz="2000" b="0">
                <a:effectLst/>
                <a:ea typeface="SimSun" pitchFamily="2" charset="-122"/>
              </a:endParaRPr>
            </a:p>
          </p:txBody>
        </p:sp>
        <p:sp>
          <p:nvSpPr>
            <p:cNvPr id="2052118" name="Freeform 22"/>
            <p:cNvSpPr>
              <a:spLocks/>
            </p:cNvSpPr>
            <p:nvPr/>
          </p:nvSpPr>
          <p:spPr bwMode="auto">
            <a:xfrm>
              <a:off x="2315" y="3517"/>
              <a:ext cx="2649" cy="628"/>
            </a:xfrm>
            <a:custGeom>
              <a:avLst/>
              <a:gdLst>
                <a:gd name="T0" fmla="*/ 0 w 2784"/>
                <a:gd name="T1" fmla="*/ 144 h 752"/>
                <a:gd name="T2" fmla="*/ 528 w 2784"/>
                <a:gd name="T3" fmla="*/ 576 h 752"/>
                <a:gd name="T4" fmla="*/ 1488 w 2784"/>
                <a:gd name="T5" fmla="*/ 720 h 752"/>
                <a:gd name="T6" fmla="*/ 2304 w 2784"/>
                <a:gd name="T7" fmla="*/ 384 h 752"/>
                <a:gd name="T8" fmla="*/ 2784 w 2784"/>
                <a:gd name="T9" fmla="*/ 0 h 752"/>
              </a:gdLst>
              <a:ahLst/>
              <a:cxnLst>
                <a:cxn ang="0">
                  <a:pos x="T0" y="T1"/>
                </a:cxn>
                <a:cxn ang="0">
                  <a:pos x="T2" y="T3"/>
                </a:cxn>
                <a:cxn ang="0">
                  <a:pos x="T4" y="T5"/>
                </a:cxn>
                <a:cxn ang="0">
                  <a:pos x="T6" y="T7"/>
                </a:cxn>
                <a:cxn ang="0">
                  <a:pos x="T8" y="T9"/>
                </a:cxn>
              </a:cxnLst>
              <a:rect l="0" t="0" r="r" b="b"/>
              <a:pathLst>
                <a:path w="2784" h="752">
                  <a:moveTo>
                    <a:pt x="0" y="144"/>
                  </a:moveTo>
                  <a:cubicBezTo>
                    <a:pt x="140" y="312"/>
                    <a:pt x="280" y="480"/>
                    <a:pt x="528" y="576"/>
                  </a:cubicBezTo>
                  <a:cubicBezTo>
                    <a:pt x="776" y="672"/>
                    <a:pt x="1192" y="752"/>
                    <a:pt x="1488" y="720"/>
                  </a:cubicBezTo>
                  <a:cubicBezTo>
                    <a:pt x="1784" y="688"/>
                    <a:pt x="2088" y="504"/>
                    <a:pt x="2304" y="384"/>
                  </a:cubicBezTo>
                  <a:cubicBezTo>
                    <a:pt x="2520" y="264"/>
                    <a:pt x="2704" y="64"/>
                    <a:pt x="2784" y="0"/>
                  </a:cubicBezTo>
                </a:path>
              </a:pathLst>
            </a:custGeom>
            <a:noFill/>
            <a:ln w="57150" cap="flat" cmpd="sng">
              <a:solidFill>
                <a:srgbClr val="CC66FF"/>
              </a:solidFill>
              <a:prstDash val="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119" name="Text Box 23"/>
            <p:cNvSpPr txBox="1">
              <a:spLocks noChangeArrowheads="1"/>
            </p:cNvSpPr>
            <p:nvPr/>
          </p:nvSpPr>
          <p:spPr bwMode="auto">
            <a:xfrm>
              <a:off x="2717" y="2448"/>
              <a:ext cx="241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dirty="0">
                  <a:solidFill>
                    <a:srgbClr val="FF0066"/>
                  </a:solidFill>
                  <a:effectLst/>
                  <a:ea typeface="SimSun" pitchFamily="2" charset="-122"/>
                </a:rPr>
                <a:t>Always read the correct data.</a:t>
              </a:r>
            </a:p>
          </p:txBody>
        </p:sp>
      </p:grpSp>
    </p:spTree>
    <p:extLst>
      <p:ext uri="{BB962C8B-B14F-4D97-AF65-F5344CB8AC3E}">
        <p14:creationId xmlns:p14="http://schemas.microsoft.com/office/powerpoint/2010/main" val="252557589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Slide Number Placeholder 3"/>
          <p:cNvSpPr>
            <a:spLocks noGrp="1"/>
          </p:cNvSpPr>
          <p:nvPr>
            <p:ph type="sldNum" sz="quarter" idx="10"/>
          </p:nvPr>
        </p:nvSpPr>
        <p:spPr/>
        <p:txBody>
          <a:bodyPr/>
          <a:lstStyle/>
          <a:p>
            <a:fld id="{29EDBD7F-6E73-48E3-B2EA-BE9AEC3A0439}" type="slidenum">
              <a:rPr lang="en-US"/>
              <a:pPr/>
              <a:t>22</a:t>
            </a:fld>
            <a:endParaRPr lang="en-US"/>
          </a:p>
        </p:txBody>
      </p:sp>
      <p:sp>
        <p:nvSpPr>
          <p:cNvPr id="2053122" name="Rectangle 2"/>
          <p:cNvSpPr>
            <a:spLocks noGrp="1" noChangeArrowheads="1"/>
          </p:cNvSpPr>
          <p:nvPr>
            <p:ph type="title"/>
          </p:nvPr>
        </p:nvSpPr>
        <p:spPr>
          <a:xfrm>
            <a:off x="685800" y="381000"/>
            <a:ext cx="7696200"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Autofit/>
          </a:bodyPr>
          <a:lstStyle/>
          <a:p>
            <a:r>
              <a:rPr lang="en-US" sz="3200" dirty="0">
                <a:solidFill>
                  <a:srgbClr val="7030A0"/>
                </a:solidFill>
                <a:effectLst>
                  <a:outerShdw blurRad="38100" dist="38100" dir="2700000" algn="tl">
                    <a:srgbClr val="C0C0C0"/>
                  </a:outerShdw>
                </a:effectLst>
                <a:latin typeface="Monotype Corsiva" pitchFamily="66" charset="0"/>
              </a:rPr>
              <a:t>Data Hazards Present in Current MIPS Pipeline</a:t>
            </a:r>
          </a:p>
        </p:txBody>
      </p:sp>
      <p:sp>
        <p:nvSpPr>
          <p:cNvPr id="2053123" name="Rectangle 3"/>
          <p:cNvSpPr>
            <a:spLocks noGrp="1" noChangeArrowheads="1"/>
          </p:cNvSpPr>
          <p:nvPr>
            <p:ph type="body" idx="1"/>
          </p:nvPr>
        </p:nvSpPr>
        <p:spPr>
          <a:xfrm>
            <a:off x="304800" y="1143000"/>
            <a:ext cx="8248650" cy="5410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buFontTx/>
              <a:buNone/>
            </a:pPr>
            <a:endParaRPr lang="en-US" sz="1800"/>
          </a:p>
          <a:p>
            <a:pPr lvl="1">
              <a:lnSpc>
                <a:spcPct val="90000"/>
              </a:lnSpc>
            </a:pPr>
            <a:r>
              <a:rPr lang="en-US" sz="2000" b="1">
                <a:solidFill>
                  <a:srgbClr val="0000CC"/>
                </a:solidFill>
              </a:rPr>
              <a:t>Write After Write (WAW)</a:t>
            </a:r>
            <a:r>
              <a:rPr lang="en-US" sz="2000"/>
              <a:t> </a:t>
            </a:r>
            <a:r>
              <a:rPr lang="en-US" sz="2000" b="1">
                <a:effectLst>
                  <a:outerShdw blurRad="38100" dist="38100" dir="2700000" algn="tl">
                    <a:srgbClr val="C0C0C0"/>
                  </a:outerShdw>
                </a:effectLst>
              </a:rPr>
              <a:t>- not possible</a:t>
            </a:r>
          </a:p>
          <a:p>
            <a:pPr lvl="1">
              <a:lnSpc>
                <a:spcPct val="90000"/>
              </a:lnSpc>
            </a:pPr>
            <a:r>
              <a:rPr lang="en-US" sz="2000"/>
              <a:t>Error if Instr</a:t>
            </a:r>
            <a:r>
              <a:rPr lang="en-US" sz="2000" baseline="-25000"/>
              <a:t>J</a:t>
            </a:r>
            <a:r>
              <a:rPr lang="en-US" sz="2000"/>
              <a:t> tries to write operand </a:t>
            </a:r>
            <a:r>
              <a:rPr lang="en-US" sz="2000" i="1" u="sng">
                <a:solidFill>
                  <a:srgbClr val="0000CC"/>
                </a:solidFill>
              </a:rPr>
              <a:t>before</a:t>
            </a:r>
            <a:r>
              <a:rPr lang="en-US" sz="2000"/>
              <a:t> Instr</a:t>
            </a:r>
            <a:r>
              <a:rPr lang="en-US" sz="2000" baseline="-25000"/>
              <a:t>I </a:t>
            </a:r>
            <a:r>
              <a:rPr lang="en-US" sz="2000"/>
              <a:t>writes it.</a:t>
            </a:r>
            <a:br>
              <a:rPr lang="en-US" sz="2000"/>
            </a:br>
            <a:r>
              <a:rPr lang="en-US" sz="2000"/>
              <a:t/>
            </a:r>
            <a:br>
              <a:rPr lang="en-US" sz="2000"/>
            </a:br>
            <a:r>
              <a:rPr lang="en-US" sz="2000"/>
              <a:t/>
            </a:r>
            <a:br>
              <a:rPr lang="en-US" sz="2000"/>
            </a:br>
            <a:r>
              <a:rPr lang="en-US" sz="2000"/>
              <a:t/>
            </a:r>
            <a:br>
              <a:rPr lang="en-US" sz="2000"/>
            </a:br>
            <a:r>
              <a:rPr lang="en-US" sz="2000"/>
              <a:t/>
            </a:r>
            <a:br>
              <a:rPr lang="en-US" sz="2000"/>
            </a:br>
            <a:endParaRPr lang="en-US" sz="2800"/>
          </a:p>
          <a:p>
            <a:pPr lvl="1">
              <a:lnSpc>
                <a:spcPct val="90000"/>
              </a:lnSpc>
            </a:pPr>
            <a:endParaRPr lang="en-US" sz="2000"/>
          </a:p>
          <a:p>
            <a:pPr lvl="1">
              <a:lnSpc>
                <a:spcPct val="90000"/>
              </a:lnSpc>
            </a:pPr>
            <a:endParaRPr lang="en-US" sz="2000"/>
          </a:p>
          <a:p>
            <a:pPr lvl="1">
              <a:lnSpc>
                <a:spcPct val="90000"/>
              </a:lnSpc>
            </a:pPr>
            <a:endParaRPr lang="en-US" sz="2000"/>
          </a:p>
          <a:p>
            <a:pPr lvl="1">
              <a:lnSpc>
                <a:spcPct val="90000"/>
              </a:lnSpc>
            </a:pPr>
            <a:endParaRPr lang="en-US" sz="2000"/>
          </a:p>
          <a:p>
            <a:pPr lvl="1">
              <a:lnSpc>
                <a:spcPct val="90000"/>
              </a:lnSpc>
            </a:pPr>
            <a:endParaRPr lang="en-US" sz="2000"/>
          </a:p>
          <a:p>
            <a:pPr lvl="1">
              <a:lnSpc>
                <a:spcPct val="90000"/>
              </a:lnSpc>
            </a:pPr>
            <a:endParaRPr lang="en-US" sz="2000"/>
          </a:p>
          <a:p>
            <a:pPr lvl="1">
              <a:lnSpc>
                <a:spcPct val="90000"/>
              </a:lnSpc>
            </a:pPr>
            <a:r>
              <a:rPr lang="en-US" sz="2000"/>
              <a:t>Called an “</a:t>
            </a:r>
            <a:r>
              <a:rPr lang="en-US" sz="2000">
                <a:solidFill>
                  <a:srgbClr val="0000CC"/>
                </a:solidFill>
              </a:rPr>
              <a:t>output dependence</a:t>
            </a:r>
            <a:r>
              <a:rPr lang="en-US" sz="2000"/>
              <a:t>” by compiler writers</a:t>
            </a:r>
            <a:br>
              <a:rPr lang="en-US" sz="2000"/>
            </a:br>
            <a:r>
              <a:rPr lang="en-US" sz="2000"/>
              <a:t>This also results from the reuse of name “</a:t>
            </a:r>
            <a:r>
              <a:rPr lang="en-US" sz="2000">
                <a:solidFill>
                  <a:srgbClr val="0000CC"/>
                </a:solidFill>
              </a:rPr>
              <a:t>r1</a:t>
            </a:r>
            <a:r>
              <a:rPr lang="en-US" sz="2000"/>
              <a:t>”.</a:t>
            </a:r>
          </a:p>
        </p:txBody>
      </p:sp>
      <p:grpSp>
        <p:nvGrpSpPr>
          <p:cNvPr id="2053124" name="Group 4"/>
          <p:cNvGrpSpPr>
            <a:grpSpLocks/>
          </p:cNvGrpSpPr>
          <p:nvPr/>
        </p:nvGrpSpPr>
        <p:grpSpPr bwMode="auto">
          <a:xfrm>
            <a:off x="2133600" y="2408238"/>
            <a:ext cx="3810000" cy="1184275"/>
            <a:chOff x="1296" y="1680"/>
            <a:chExt cx="2400" cy="746"/>
          </a:xfrm>
        </p:grpSpPr>
        <p:sp>
          <p:nvSpPr>
            <p:cNvPr id="2053125" name="Rectangle 5"/>
            <p:cNvSpPr>
              <a:spLocks noChangeArrowheads="1"/>
            </p:cNvSpPr>
            <p:nvPr/>
          </p:nvSpPr>
          <p:spPr bwMode="auto">
            <a:xfrm>
              <a:off x="1584" y="1680"/>
              <a:ext cx="2112" cy="746"/>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effectLst/>
                  <a:latin typeface="Courier New" pitchFamily="49" charset="0"/>
                </a:rPr>
                <a:t>I: sub </a:t>
              </a:r>
              <a:r>
                <a:rPr lang="en-US">
                  <a:solidFill>
                    <a:srgbClr val="0000CC"/>
                  </a:solidFill>
                  <a:effectLst/>
                  <a:latin typeface="Courier New" pitchFamily="49" charset="0"/>
                </a:rPr>
                <a:t>r1</a:t>
              </a:r>
              <a:r>
                <a:rPr lang="en-US">
                  <a:effectLst/>
                  <a:latin typeface="Courier New" pitchFamily="49" charset="0"/>
                </a:rPr>
                <a:t>,r4,r3 </a:t>
              </a:r>
            </a:p>
            <a:p>
              <a:pPr algn="l"/>
              <a:r>
                <a:rPr lang="en-US">
                  <a:effectLst/>
                  <a:latin typeface="Courier New" pitchFamily="49" charset="0"/>
                </a:rPr>
                <a:t>J: add </a:t>
              </a:r>
              <a:r>
                <a:rPr lang="en-US">
                  <a:solidFill>
                    <a:srgbClr val="0000CC"/>
                  </a:solidFill>
                  <a:effectLst/>
                  <a:latin typeface="Courier New" pitchFamily="49" charset="0"/>
                </a:rPr>
                <a:t>r1</a:t>
              </a:r>
              <a:r>
                <a:rPr lang="en-US">
                  <a:effectLst/>
                  <a:latin typeface="Courier New" pitchFamily="49" charset="0"/>
                </a:rPr>
                <a:t>,r2,r3</a:t>
              </a:r>
            </a:p>
            <a:p>
              <a:pPr algn="l"/>
              <a:r>
                <a:rPr lang="en-US">
                  <a:effectLst/>
                  <a:latin typeface="Courier New" pitchFamily="49" charset="0"/>
                </a:rPr>
                <a:t>K: mul r6,r1,r7</a:t>
              </a:r>
            </a:p>
          </p:txBody>
        </p:sp>
        <p:sp>
          <p:nvSpPr>
            <p:cNvPr id="2053126" name="Arc 6"/>
            <p:cNvSpPr>
              <a:spLocks/>
            </p:cNvSpPr>
            <p:nvPr/>
          </p:nvSpPr>
          <p:spPr bwMode="auto">
            <a:xfrm flipH="1" flipV="1">
              <a:off x="1296" y="1776"/>
              <a:ext cx="295" cy="288"/>
            </a:xfrm>
            <a:custGeom>
              <a:avLst/>
              <a:gdLst>
                <a:gd name="G0" fmla="+- 2932 0 0"/>
                <a:gd name="G1" fmla="+- 21600 0 0"/>
                <a:gd name="G2" fmla="+- 21600 0 0"/>
                <a:gd name="T0" fmla="*/ 0 w 24532"/>
                <a:gd name="T1" fmla="*/ 200 h 43200"/>
                <a:gd name="T2" fmla="*/ 870 w 24532"/>
                <a:gd name="T3" fmla="*/ 43101 h 43200"/>
                <a:gd name="T4" fmla="*/ 2932 w 24532"/>
                <a:gd name="T5" fmla="*/ 21600 h 43200"/>
              </a:gdLst>
              <a:ahLst/>
              <a:cxnLst>
                <a:cxn ang="0">
                  <a:pos x="T0" y="T1"/>
                </a:cxn>
                <a:cxn ang="0">
                  <a:pos x="T2" y="T3"/>
                </a:cxn>
                <a:cxn ang="0">
                  <a:pos x="T4" y="T5"/>
                </a:cxn>
              </a:cxnLst>
              <a:rect l="0" t="0" r="r" b="b"/>
              <a:pathLst>
                <a:path w="24532" h="43200" fill="none"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path>
                <a:path w="24532" h="43200" stroke="0"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lnTo>
                    <a:pt x="2932" y="21600"/>
                  </a:lnTo>
                  <a:close/>
                </a:path>
              </a:pathLst>
            </a:custGeom>
            <a:noFill/>
            <a:ln w="28575">
              <a:solidFill>
                <a:schemeClr val="tx1"/>
              </a:solidFill>
              <a:round/>
              <a:headEnd type="triangl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3127" name="Group 7"/>
          <p:cNvGrpSpPr>
            <a:grpSpLocks/>
          </p:cNvGrpSpPr>
          <p:nvPr/>
        </p:nvGrpSpPr>
        <p:grpSpPr bwMode="auto">
          <a:xfrm>
            <a:off x="762000" y="3551238"/>
            <a:ext cx="7704138" cy="1644650"/>
            <a:chOff x="144" y="1008"/>
            <a:chExt cx="5457" cy="1595"/>
          </a:xfrm>
        </p:grpSpPr>
        <p:sp>
          <p:nvSpPr>
            <p:cNvPr id="2053128" name="Rectangle 8"/>
            <p:cNvSpPr>
              <a:spLocks noChangeArrowheads="1"/>
            </p:cNvSpPr>
            <p:nvPr/>
          </p:nvSpPr>
          <p:spPr bwMode="auto">
            <a:xfrm>
              <a:off x="1392" y="1296"/>
              <a:ext cx="480" cy="336"/>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1</a:t>
              </a:r>
              <a:endParaRPr lang="zh-CN" altLang="en-US" b="0">
                <a:effectLst/>
                <a:ea typeface="SimSun" pitchFamily="2" charset="-122"/>
              </a:endParaRPr>
            </a:p>
          </p:txBody>
        </p:sp>
        <p:sp>
          <p:nvSpPr>
            <p:cNvPr id="2053129" name="Rectangle 9"/>
            <p:cNvSpPr>
              <a:spLocks noChangeArrowheads="1"/>
            </p:cNvSpPr>
            <p:nvPr/>
          </p:nvSpPr>
          <p:spPr bwMode="auto">
            <a:xfrm>
              <a:off x="2112" y="1296"/>
              <a:ext cx="480" cy="336"/>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2</a:t>
              </a:r>
              <a:endParaRPr lang="zh-CN" altLang="en-US" b="0">
                <a:effectLst/>
                <a:ea typeface="SimSun" pitchFamily="2" charset="-122"/>
              </a:endParaRPr>
            </a:p>
          </p:txBody>
        </p:sp>
        <p:sp>
          <p:nvSpPr>
            <p:cNvPr id="2053130" name="Rectangle 10"/>
            <p:cNvSpPr>
              <a:spLocks noChangeArrowheads="1"/>
            </p:cNvSpPr>
            <p:nvPr/>
          </p:nvSpPr>
          <p:spPr bwMode="auto">
            <a:xfrm>
              <a:off x="4176" y="1296"/>
              <a:ext cx="480" cy="336"/>
            </a:xfrm>
            <a:prstGeom prst="rect">
              <a:avLst/>
            </a:prstGeom>
            <a:solidFill>
              <a:srgbClr val="33CC33"/>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5</a:t>
              </a:r>
              <a:endParaRPr lang="zh-CN" altLang="en-US" b="0">
                <a:effectLst/>
                <a:ea typeface="SimSun" pitchFamily="2" charset="-122"/>
              </a:endParaRPr>
            </a:p>
          </p:txBody>
        </p:sp>
        <p:sp>
          <p:nvSpPr>
            <p:cNvPr id="2053131" name="Rectangle 11"/>
            <p:cNvSpPr>
              <a:spLocks noChangeArrowheads="1"/>
            </p:cNvSpPr>
            <p:nvPr/>
          </p:nvSpPr>
          <p:spPr bwMode="auto">
            <a:xfrm>
              <a:off x="3504" y="1296"/>
              <a:ext cx="480" cy="336"/>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4</a:t>
              </a:r>
              <a:endParaRPr lang="zh-CN" altLang="en-US" b="0">
                <a:effectLst/>
                <a:ea typeface="SimSun" pitchFamily="2" charset="-122"/>
              </a:endParaRPr>
            </a:p>
          </p:txBody>
        </p:sp>
        <p:sp>
          <p:nvSpPr>
            <p:cNvPr id="2053132" name="Rectangle 12"/>
            <p:cNvSpPr>
              <a:spLocks noChangeArrowheads="1"/>
            </p:cNvSpPr>
            <p:nvPr/>
          </p:nvSpPr>
          <p:spPr bwMode="auto">
            <a:xfrm>
              <a:off x="2832" y="1296"/>
              <a:ext cx="480" cy="336"/>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3</a:t>
              </a:r>
              <a:endParaRPr lang="zh-CN" altLang="en-US" b="0">
                <a:effectLst/>
                <a:ea typeface="SimSun" pitchFamily="2" charset="-122"/>
              </a:endParaRPr>
            </a:p>
          </p:txBody>
        </p:sp>
        <p:sp>
          <p:nvSpPr>
            <p:cNvPr id="2053133" name="Rectangle 13"/>
            <p:cNvSpPr>
              <a:spLocks noChangeArrowheads="1"/>
            </p:cNvSpPr>
            <p:nvPr/>
          </p:nvSpPr>
          <p:spPr bwMode="auto">
            <a:xfrm>
              <a:off x="2112" y="1824"/>
              <a:ext cx="480" cy="336"/>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1</a:t>
              </a:r>
              <a:endParaRPr lang="zh-CN" altLang="en-US" b="0">
                <a:effectLst/>
                <a:ea typeface="SimSun" pitchFamily="2" charset="-122"/>
              </a:endParaRPr>
            </a:p>
          </p:txBody>
        </p:sp>
        <p:sp>
          <p:nvSpPr>
            <p:cNvPr id="2053134" name="Rectangle 14"/>
            <p:cNvSpPr>
              <a:spLocks noChangeArrowheads="1"/>
            </p:cNvSpPr>
            <p:nvPr/>
          </p:nvSpPr>
          <p:spPr bwMode="auto">
            <a:xfrm>
              <a:off x="2832" y="1824"/>
              <a:ext cx="480" cy="336"/>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2</a:t>
              </a:r>
              <a:endParaRPr lang="zh-CN" altLang="en-US" b="0">
                <a:effectLst/>
                <a:ea typeface="SimSun" pitchFamily="2" charset="-122"/>
              </a:endParaRPr>
            </a:p>
          </p:txBody>
        </p:sp>
        <p:sp>
          <p:nvSpPr>
            <p:cNvPr id="2053135" name="Rectangle 15"/>
            <p:cNvSpPr>
              <a:spLocks noChangeArrowheads="1"/>
            </p:cNvSpPr>
            <p:nvPr/>
          </p:nvSpPr>
          <p:spPr bwMode="auto">
            <a:xfrm>
              <a:off x="4896" y="1824"/>
              <a:ext cx="480" cy="336"/>
            </a:xfrm>
            <a:prstGeom prst="rect">
              <a:avLst/>
            </a:prstGeom>
            <a:solidFill>
              <a:srgbClr val="33CC33"/>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5</a:t>
              </a:r>
              <a:endParaRPr lang="zh-CN" altLang="en-US" b="0">
                <a:effectLst/>
                <a:ea typeface="SimSun" pitchFamily="2" charset="-122"/>
              </a:endParaRPr>
            </a:p>
          </p:txBody>
        </p:sp>
        <p:sp>
          <p:nvSpPr>
            <p:cNvPr id="2053136" name="Rectangle 16"/>
            <p:cNvSpPr>
              <a:spLocks noChangeArrowheads="1"/>
            </p:cNvSpPr>
            <p:nvPr/>
          </p:nvSpPr>
          <p:spPr bwMode="auto">
            <a:xfrm>
              <a:off x="4224" y="1824"/>
              <a:ext cx="480" cy="336"/>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4</a:t>
              </a:r>
              <a:endParaRPr lang="zh-CN" altLang="en-US" b="0">
                <a:effectLst/>
                <a:ea typeface="SimSun" pitchFamily="2" charset="-122"/>
              </a:endParaRPr>
            </a:p>
          </p:txBody>
        </p:sp>
        <p:sp>
          <p:nvSpPr>
            <p:cNvPr id="2053137" name="Rectangle 17"/>
            <p:cNvSpPr>
              <a:spLocks noChangeArrowheads="1"/>
            </p:cNvSpPr>
            <p:nvPr/>
          </p:nvSpPr>
          <p:spPr bwMode="auto">
            <a:xfrm>
              <a:off x="3552" y="1824"/>
              <a:ext cx="480" cy="336"/>
            </a:xfrm>
            <a:prstGeom prst="rect">
              <a:avLst/>
            </a:prstGeom>
            <a:solidFill>
              <a:srgbClr val="0000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0">
                  <a:solidFill>
                    <a:schemeClr val="bg1"/>
                  </a:solidFill>
                  <a:effectLst/>
                  <a:latin typeface="Arial Black" pitchFamily="34" charset="0"/>
                  <a:ea typeface="SimSun" pitchFamily="2" charset="-122"/>
                </a:rPr>
                <a:t>3</a:t>
              </a:r>
              <a:endParaRPr lang="zh-CN" altLang="en-US" b="0">
                <a:effectLst/>
                <a:ea typeface="SimSun" pitchFamily="2" charset="-122"/>
              </a:endParaRPr>
            </a:p>
          </p:txBody>
        </p:sp>
        <p:sp>
          <p:nvSpPr>
            <p:cNvPr id="2053138" name="Text Box 18"/>
            <p:cNvSpPr txBox="1">
              <a:spLocks noChangeArrowheads="1"/>
            </p:cNvSpPr>
            <p:nvPr/>
          </p:nvSpPr>
          <p:spPr bwMode="auto">
            <a:xfrm>
              <a:off x="4848" y="2159"/>
              <a:ext cx="753"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0">
                  <a:solidFill>
                    <a:srgbClr val="33CC33"/>
                  </a:solidFill>
                  <a:effectLst/>
                  <a:latin typeface="Arial Black" pitchFamily="34" charset="0"/>
                  <a:ea typeface="SimSun" pitchFamily="2" charset="-122"/>
                </a:rPr>
                <a:t>Write</a:t>
              </a:r>
              <a:endParaRPr lang="en-US" altLang="zh-CN" b="0">
                <a:effectLst/>
                <a:ea typeface="SimSun" pitchFamily="2" charset="-122"/>
              </a:endParaRPr>
            </a:p>
          </p:txBody>
        </p:sp>
        <p:sp>
          <p:nvSpPr>
            <p:cNvPr id="2053139" name="Text Box 19"/>
            <p:cNvSpPr txBox="1">
              <a:spLocks noChangeArrowheads="1"/>
            </p:cNvSpPr>
            <p:nvPr/>
          </p:nvSpPr>
          <p:spPr bwMode="auto">
            <a:xfrm>
              <a:off x="375" y="1328"/>
              <a:ext cx="729"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0">
                  <a:solidFill>
                    <a:srgbClr val="000000"/>
                  </a:solidFill>
                  <a:effectLst/>
                  <a:latin typeface="Arial Black" pitchFamily="34" charset="0"/>
                  <a:ea typeface="SimSun" pitchFamily="2" charset="-122"/>
                </a:rPr>
                <a:t>Inst i</a:t>
              </a:r>
              <a:endParaRPr lang="en-US" altLang="zh-CN" b="0">
                <a:effectLst/>
                <a:ea typeface="SimSun" pitchFamily="2" charset="-122"/>
              </a:endParaRPr>
            </a:p>
          </p:txBody>
        </p:sp>
        <p:sp>
          <p:nvSpPr>
            <p:cNvPr id="2053140" name="Text Box 20"/>
            <p:cNvSpPr txBox="1">
              <a:spLocks noChangeArrowheads="1"/>
            </p:cNvSpPr>
            <p:nvPr/>
          </p:nvSpPr>
          <p:spPr bwMode="auto">
            <a:xfrm>
              <a:off x="375" y="1870"/>
              <a:ext cx="729"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0">
                  <a:solidFill>
                    <a:srgbClr val="000000"/>
                  </a:solidFill>
                  <a:effectLst/>
                  <a:latin typeface="Arial Black" pitchFamily="34" charset="0"/>
                  <a:ea typeface="SimSun" pitchFamily="2" charset="-122"/>
                </a:rPr>
                <a:t>Inst j</a:t>
              </a:r>
              <a:endParaRPr lang="en-US" altLang="zh-CN" b="0">
                <a:effectLst/>
                <a:ea typeface="SimSun" pitchFamily="2" charset="-122"/>
              </a:endParaRPr>
            </a:p>
          </p:txBody>
        </p:sp>
        <p:sp>
          <p:nvSpPr>
            <p:cNvPr id="2053141" name="Text Box 21"/>
            <p:cNvSpPr txBox="1">
              <a:spLocks noChangeArrowheads="1"/>
            </p:cNvSpPr>
            <p:nvPr/>
          </p:nvSpPr>
          <p:spPr bwMode="auto">
            <a:xfrm>
              <a:off x="4080" y="1008"/>
              <a:ext cx="753"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0">
                  <a:solidFill>
                    <a:srgbClr val="33CC33"/>
                  </a:solidFill>
                  <a:effectLst/>
                  <a:latin typeface="Arial Black" pitchFamily="34" charset="0"/>
                  <a:ea typeface="SimSun" pitchFamily="2" charset="-122"/>
                </a:rPr>
                <a:t>Write</a:t>
              </a:r>
              <a:endParaRPr lang="en-US" altLang="zh-CN" b="0">
                <a:effectLst/>
                <a:ea typeface="SimSun" pitchFamily="2" charset="-122"/>
              </a:endParaRPr>
            </a:p>
          </p:txBody>
        </p:sp>
        <p:sp>
          <p:nvSpPr>
            <p:cNvPr id="2053142" name="Line 22"/>
            <p:cNvSpPr>
              <a:spLocks noChangeShapeType="1"/>
            </p:cNvSpPr>
            <p:nvPr/>
          </p:nvSpPr>
          <p:spPr bwMode="auto">
            <a:xfrm>
              <a:off x="144" y="1344"/>
              <a:ext cx="0" cy="816"/>
            </a:xfrm>
            <a:prstGeom prst="line">
              <a:avLst/>
            </a:prstGeom>
            <a:noFill/>
            <a:ln w="12700" cap="sq">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41936635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09CECEB-FD57-4EAA-B94E-1713DD1E414C}" type="slidenum">
              <a:rPr lang="en-US"/>
              <a:pPr/>
              <a:t>23</a:t>
            </a:fld>
            <a:endParaRPr lang="en-US"/>
          </a:p>
        </p:txBody>
      </p:sp>
      <p:sp>
        <p:nvSpPr>
          <p:cNvPr id="2073602" name="Rectangle 2"/>
          <p:cNvSpPr>
            <a:spLocks noGrp="1" noChangeArrowheads="1"/>
          </p:cNvSpPr>
          <p:nvPr>
            <p:ph type="title"/>
          </p:nvPr>
        </p:nvSpPr>
        <p:spPr/>
        <p:txBody>
          <a:bodyPr/>
          <a:lstStyle/>
          <a:p>
            <a:r>
              <a:rPr lang="en-US" altLang="zh-CN" b="1" dirty="0">
                <a:solidFill>
                  <a:srgbClr val="7030A0"/>
                </a:solidFill>
                <a:ea typeface="SimSun" pitchFamily="2" charset="-122"/>
              </a:rPr>
              <a:t>Data Hazards</a:t>
            </a:r>
          </a:p>
        </p:txBody>
      </p:sp>
      <p:sp>
        <p:nvSpPr>
          <p:cNvPr id="2073603" name="Rectangle 3"/>
          <p:cNvSpPr>
            <a:spLocks noGrp="1" noChangeArrowheads="1"/>
          </p:cNvSpPr>
          <p:nvPr>
            <p:ph type="body" idx="1"/>
          </p:nvPr>
        </p:nvSpPr>
        <p:spPr>
          <a:ln/>
          <a:extLst>
            <a:ext uri="{91240B29-F687-4F45-9708-019B960494DF}">
              <a14:hiddenLine xmlns:a14="http://schemas.microsoft.com/office/drawing/2010/main" w="9525">
                <a:solidFill>
                  <a:srgbClr val="990000"/>
                </a:solidFill>
                <a:miter lim="800000"/>
                <a:headEnd/>
                <a:tailEnd/>
              </a14:hiddenLine>
            </a:ext>
          </a:extLst>
        </p:spPr>
        <p:txBody>
          <a:bodyPr/>
          <a:lstStyle/>
          <a:p>
            <a:pPr marL="285750" indent="-285750"/>
            <a:r>
              <a:rPr lang="en-US" altLang="zh-CN">
                <a:ea typeface="SimSun" pitchFamily="2" charset="-122"/>
              </a:rPr>
              <a:t>Solutions for Data Hazards</a:t>
            </a:r>
          </a:p>
          <a:p>
            <a:pPr marL="685800" lvl="1" indent="-228600">
              <a:buClr>
                <a:schemeClr val="tx1"/>
              </a:buClr>
            </a:pPr>
            <a:r>
              <a:rPr lang="en-US" altLang="zh-CN">
                <a:solidFill>
                  <a:srgbClr val="CC0000"/>
                </a:solidFill>
                <a:ea typeface="SimSun" pitchFamily="2" charset="-122"/>
              </a:rPr>
              <a:t>Stalling</a:t>
            </a:r>
          </a:p>
          <a:p>
            <a:pPr marL="685800" lvl="1" indent="-228600">
              <a:buClr>
                <a:schemeClr val="tx1"/>
              </a:buClr>
            </a:pPr>
            <a:r>
              <a:rPr lang="en-US" altLang="zh-CN">
                <a:solidFill>
                  <a:srgbClr val="CC0000"/>
                </a:solidFill>
                <a:ea typeface="SimSun" pitchFamily="2" charset="-122"/>
              </a:rPr>
              <a:t>Forwarding:</a:t>
            </a:r>
          </a:p>
          <a:p>
            <a:pPr lvl="2">
              <a:buClr>
                <a:schemeClr val="tx1"/>
              </a:buClr>
            </a:pPr>
            <a:r>
              <a:rPr lang="en-US" altLang="zh-CN">
                <a:ea typeface="SimSun" pitchFamily="2" charset="-122"/>
              </a:rPr>
              <a:t>connect new value directly to next stage</a:t>
            </a:r>
            <a:endParaRPr lang="en-US" altLang="zh-CN">
              <a:solidFill>
                <a:srgbClr val="CC0000"/>
              </a:solidFill>
              <a:ea typeface="SimSun" pitchFamily="2" charset="-122"/>
            </a:endParaRPr>
          </a:p>
          <a:p>
            <a:pPr marL="685800" lvl="1" indent="-228600">
              <a:buClr>
                <a:schemeClr val="tx1"/>
              </a:buClr>
            </a:pPr>
            <a:r>
              <a:rPr lang="en-US" altLang="zh-CN">
                <a:solidFill>
                  <a:srgbClr val="CC0000"/>
                </a:solidFill>
                <a:ea typeface="SimSun" pitchFamily="2" charset="-122"/>
              </a:rPr>
              <a:t>Reordering, renaming, </a:t>
            </a:r>
            <a:r>
              <a:rPr lang="en-US" altLang="zh-CN">
                <a:solidFill>
                  <a:srgbClr val="CC0000"/>
                </a:solidFill>
                <a:latin typeface="Arial"/>
                <a:ea typeface="SimSun" pitchFamily="2" charset="-122"/>
              </a:rPr>
              <a:t>…</a:t>
            </a:r>
            <a:endParaRPr lang="en-US" altLang="zh-CN">
              <a:solidFill>
                <a:srgbClr val="CC0000"/>
              </a:solidFill>
              <a:ea typeface="SimSun" pitchFamily="2" charset="-122"/>
            </a:endParaRPr>
          </a:p>
        </p:txBody>
      </p:sp>
    </p:spTree>
    <p:extLst>
      <p:ext uri="{BB962C8B-B14F-4D97-AF65-F5344CB8AC3E}">
        <p14:creationId xmlns:p14="http://schemas.microsoft.com/office/powerpoint/2010/main" val="30627940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laceholder 3"/>
          <p:cNvSpPr>
            <a:spLocks noGrp="1"/>
          </p:cNvSpPr>
          <p:nvPr>
            <p:ph type="sldNum" sz="quarter" idx="10"/>
          </p:nvPr>
        </p:nvSpPr>
        <p:spPr/>
        <p:txBody>
          <a:bodyPr/>
          <a:lstStyle/>
          <a:p>
            <a:fld id="{26A47611-2918-4681-A145-C7DC21266391}" type="slidenum">
              <a:rPr lang="en-US"/>
              <a:pPr/>
              <a:t>24</a:t>
            </a:fld>
            <a:endParaRPr lang="en-US"/>
          </a:p>
        </p:txBody>
      </p:sp>
      <p:sp>
        <p:nvSpPr>
          <p:cNvPr id="2055170" name="Rectangle 2"/>
          <p:cNvSpPr>
            <a:spLocks noGrp="1" noChangeArrowheads="1"/>
          </p:cNvSpPr>
          <p:nvPr>
            <p:ph type="title"/>
          </p:nvPr>
        </p:nvSpPr>
        <p:spPr>
          <a:xfrm>
            <a:off x="533400" y="228600"/>
            <a:ext cx="8229600" cy="533400"/>
          </a:xfrm>
          <a:noFill/>
          <a:ln/>
        </p:spPr>
        <p:txBody>
          <a:bodyPr lIns="92075" tIns="46038" rIns="92075" bIns="46038">
            <a:noAutofit/>
          </a:bodyPr>
          <a:lstStyle/>
          <a:p>
            <a:r>
              <a:rPr lang="en-US" sz="3600" dirty="0">
                <a:solidFill>
                  <a:srgbClr val="7030A0"/>
                </a:solidFill>
                <a:effectLst>
                  <a:outerShdw blurRad="38100" dist="38100" dir="2700000" algn="tl">
                    <a:srgbClr val="C0C0C0"/>
                  </a:outerShdw>
                </a:effectLst>
                <a:latin typeface="Monotype Corsiva" pitchFamily="66" charset="0"/>
              </a:rPr>
              <a:t>Minimizing Data Hazard Stalls by Forwarding</a:t>
            </a:r>
            <a:endParaRPr lang="en-US" sz="3600" dirty="0">
              <a:solidFill>
                <a:srgbClr val="7030A0"/>
              </a:solidFill>
              <a:latin typeface="Monotype Corsiva" pitchFamily="66" charset="0"/>
            </a:endParaRPr>
          </a:p>
        </p:txBody>
      </p:sp>
      <p:sp>
        <p:nvSpPr>
          <p:cNvPr id="2055171" name="Rectangle 3"/>
          <p:cNvSpPr>
            <a:spLocks noGrp="1" noChangeArrowheads="1"/>
          </p:cNvSpPr>
          <p:nvPr>
            <p:ph type="body" idx="1"/>
          </p:nvPr>
        </p:nvSpPr>
        <p:spPr>
          <a:xfrm>
            <a:off x="304800" y="1143000"/>
            <a:ext cx="8458200" cy="4953000"/>
          </a:xfrm>
          <a:noFill/>
          <a:ln/>
        </p:spPr>
        <p:txBody>
          <a:bodyPr lIns="92075" tIns="46038" rIns="92075" bIns="46038"/>
          <a:lstStyle/>
          <a:p>
            <a:pPr>
              <a:lnSpc>
                <a:spcPct val="95000"/>
              </a:lnSpc>
            </a:pPr>
            <a:r>
              <a:rPr lang="en-US" sz="2000"/>
              <a:t>Forwarding is a hardware-based technique (also called register bypassing or short-circuiting) used to eliminate or  minimize data hazard stalls.</a:t>
            </a:r>
          </a:p>
          <a:p>
            <a:pPr>
              <a:lnSpc>
                <a:spcPct val="95000"/>
              </a:lnSpc>
            </a:pPr>
            <a:r>
              <a:rPr lang="en-US" sz="2000"/>
              <a:t>Using forwarding hardware, the result of an instruction is copied directly from where it is produced  (ALU, memory read port etc.),  to where  subsequent instructions need it (ALU, input register, memory write port etc.)</a:t>
            </a:r>
          </a:p>
          <a:p>
            <a:endParaRPr lang="en-US" sz="800"/>
          </a:p>
        </p:txBody>
      </p:sp>
      <p:grpSp>
        <p:nvGrpSpPr>
          <p:cNvPr id="2055188" name="Group 20"/>
          <p:cNvGrpSpPr>
            <a:grpSpLocks/>
          </p:cNvGrpSpPr>
          <p:nvPr/>
        </p:nvGrpSpPr>
        <p:grpSpPr bwMode="auto">
          <a:xfrm>
            <a:off x="533400" y="2971800"/>
            <a:ext cx="8077200" cy="2895600"/>
            <a:chOff x="192" y="1104"/>
            <a:chExt cx="5376" cy="2928"/>
          </a:xfrm>
        </p:grpSpPr>
        <p:grpSp>
          <p:nvGrpSpPr>
            <p:cNvPr id="2055189" name="Group 21"/>
            <p:cNvGrpSpPr>
              <a:grpSpLocks/>
            </p:cNvGrpSpPr>
            <p:nvPr/>
          </p:nvGrpSpPr>
          <p:grpSpPr bwMode="auto">
            <a:xfrm>
              <a:off x="192" y="1104"/>
              <a:ext cx="5376" cy="2928"/>
              <a:chOff x="192" y="1056"/>
              <a:chExt cx="5376" cy="2928"/>
            </a:xfrm>
          </p:grpSpPr>
          <p:sp>
            <p:nvSpPr>
              <p:cNvPr id="2055190" name="Rectangle 22"/>
              <p:cNvSpPr>
                <a:spLocks noChangeArrowheads="1"/>
              </p:cNvSpPr>
              <p:nvPr/>
            </p:nvSpPr>
            <p:spPr bwMode="auto">
              <a:xfrm>
                <a:off x="192" y="1056"/>
                <a:ext cx="5376" cy="2928"/>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55191" name="Rectangle 23"/>
              <p:cNvSpPr>
                <a:spLocks noChangeArrowheads="1"/>
              </p:cNvSpPr>
              <p:nvPr/>
            </p:nvSpPr>
            <p:spPr bwMode="auto">
              <a:xfrm>
                <a:off x="384" y="1440"/>
                <a:ext cx="336" cy="2112"/>
              </a:xfrm>
              <a:prstGeom prst="rect">
                <a:avLst/>
              </a:prstGeom>
              <a:solidFill>
                <a:schemeClr val="bg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latinLnBrk="1" hangingPunct="1"/>
                <a:endParaRPr kumimoji="1" lang="en-US" sz="1800" b="0">
                  <a:solidFill>
                    <a:srgbClr val="7030A0"/>
                  </a:solidFill>
                  <a:effectLst/>
                  <a:latin typeface="Arial" charset="0"/>
                  <a:ea typeface="Dotum" pitchFamily="34" charset="-127"/>
                </a:endParaRPr>
              </a:p>
            </p:txBody>
          </p:sp>
          <p:sp>
            <p:nvSpPr>
              <p:cNvPr id="2055192" name="Rectangle 24"/>
              <p:cNvSpPr>
                <a:spLocks noChangeArrowheads="1"/>
              </p:cNvSpPr>
              <p:nvPr/>
            </p:nvSpPr>
            <p:spPr bwMode="auto">
              <a:xfrm>
                <a:off x="2640" y="1440"/>
                <a:ext cx="336" cy="2112"/>
              </a:xfrm>
              <a:prstGeom prst="rect">
                <a:avLst/>
              </a:prstGeom>
              <a:solidFill>
                <a:schemeClr val="bg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7030A0"/>
                  </a:solidFill>
                </a:endParaRPr>
              </a:p>
            </p:txBody>
          </p:sp>
          <p:sp>
            <p:nvSpPr>
              <p:cNvPr id="2055193" name="Rectangle 25"/>
              <p:cNvSpPr>
                <a:spLocks noChangeArrowheads="1"/>
              </p:cNvSpPr>
              <p:nvPr/>
            </p:nvSpPr>
            <p:spPr bwMode="auto">
              <a:xfrm>
                <a:off x="4656" y="1440"/>
                <a:ext cx="336" cy="2112"/>
              </a:xfrm>
              <a:prstGeom prst="rect">
                <a:avLst/>
              </a:prstGeom>
              <a:solidFill>
                <a:schemeClr val="bg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7030A0"/>
                  </a:solidFill>
                </a:endParaRPr>
              </a:p>
            </p:txBody>
          </p:sp>
          <p:sp>
            <p:nvSpPr>
              <p:cNvPr id="2055194" name="Line 26"/>
              <p:cNvSpPr>
                <a:spLocks noChangeShapeType="1"/>
              </p:cNvSpPr>
              <p:nvPr/>
            </p:nvSpPr>
            <p:spPr bwMode="auto">
              <a:xfrm>
                <a:off x="1536" y="2064"/>
                <a:ext cx="0" cy="33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195" name="Line 27"/>
              <p:cNvSpPr>
                <a:spLocks noChangeShapeType="1"/>
              </p:cNvSpPr>
              <p:nvPr/>
            </p:nvSpPr>
            <p:spPr bwMode="auto">
              <a:xfrm>
                <a:off x="1536" y="2592"/>
                <a:ext cx="0" cy="33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196" name="Line 28"/>
              <p:cNvSpPr>
                <a:spLocks noChangeShapeType="1"/>
              </p:cNvSpPr>
              <p:nvPr/>
            </p:nvSpPr>
            <p:spPr bwMode="auto">
              <a:xfrm flipV="1">
                <a:off x="1536" y="2496"/>
                <a:ext cx="96" cy="9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197" name="Line 29"/>
              <p:cNvSpPr>
                <a:spLocks noChangeShapeType="1"/>
              </p:cNvSpPr>
              <p:nvPr/>
            </p:nvSpPr>
            <p:spPr bwMode="auto">
              <a:xfrm flipH="1" flipV="1">
                <a:off x="1536" y="2400"/>
                <a:ext cx="96" cy="9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198" name="Line 30"/>
              <p:cNvSpPr>
                <a:spLocks noChangeShapeType="1"/>
              </p:cNvSpPr>
              <p:nvPr/>
            </p:nvSpPr>
            <p:spPr bwMode="auto">
              <a:xfrm>
                <a:off x="2112" y="2304"/>
                <a:ext cx="0" cy="38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199" name="Line 31"/>
              <p:cNvSpPr>
                <a:spLocks noChangeShapeType="1"/>
              </p:cNvSpPr>
              <p:nvPr/>
            </p:nvSpPr>
            <p:spPr bwMode="auto">
              <a:xfrm flipH="1" flipV="1">
                <a:off x="1536" y="2064"/>
                <a:ext cx="576" cy="24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00" name="Line 32"/>
              <p:cNvSpPr>
                <a:spLocks noChangeShapeType="1"/>
              </p:cNvSpPr>
              <p:nvPr/>
            </p:nvSpPr>
            <p:spPr bwMode="auto">
              <a:xfrm flipH="1">
                <a:off x="1536" y="2688"/>
                <a:ext cx="576" cy="24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01" name="AutoShape 33"/>
              <p:cNvSpPr>
                <a:spLocks noChangeArrowheads="1"/>
              </p:cNvSpPr>
              <p:nvPr/>
            </p:nvSpPr>
            <p:spPr bwMode="auto">
              <a:xfrm>
                <a:off x="1152" y="1872"/>
                <a:ext cx="240" cy="576"/>
              </a:xfrm>
              <a:prstGeom prst="roundRect">
                <a:avLst>
                  <a:gd name="adj" fmla="val 16667"/>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02" name="AutoShape 34"/>
              <p:cNvSpPr>
                <a:spLocks noChangeArrowheads="1"/>
              </p:cNvSpPr>
              <p:nvPr/>
            </p:nvSpPr>
            <p:spPr bwMode="auto">
              <a:xfrm>
                <a:off x="1152" y="2544"/>
                <a:ext cx="240" cy="576"/>
              </a:xfrm>
              <a:prstGeom prst="roundRect">
                <a:avLst>
                  <a:gd name="adj" fmla="val 16667"/>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03" name="Line 35"/>
              <p:cNvSpPr>
                <a:spLocks noChangeShapeType="1"/>
              </p:cNvSpPr>
              <p:nvPr/>
            </p:nvSpPr>
            <p:spPr bwMode="auto">
              <a:xfrm>
                <a:off x="720" y="2400"/>
                <a:ext cx="432"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04" name="Line 36"/>
              <p:cNvSpPr>
                <a:spLocks noChangeShapeType="1"/>
              </p:cNvSpPr>
              <p:nvPr/>
            </p:nvSpPr>
            <p:spPr bwMode="auto">
              <a:xfrm>
                <a:off x="864" y="2256"/>
                <a:ext cx="288"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05" name="Line 37"/>
              <p:cNvSpPr>
                <a:spLocks noChangeShapeType="1"/>
              </p:cNvSpPr>
              <p:nvPr/>
            </p:nvSpPr>
            <p:spPr bwMode="auto">
              <a:xfrm>
                <a:off x="720" y="2640"/>
                <a:ext cx="432" cy="1"/>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06" name="Line 38"/>
              <p:cNvSpPr>
                <a:spLocks noChangeShapeType="1"/>
              </p:cNvSpPr>
              <p:nvPr/>
            </p:nvSpPr>
            <p:spPr bwMode="auto">
              <a:xfrm>
                <a:off x="864" y="2736"/>
                <a:ext cx="288" cy="1"/>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07" name="Text Box 39"/>
              <p:cNvSpPr txBox="1">
                <a:spLocks noChangeArrowheads="1"/>
              </p:cNvSpPr>
              <p:nvPr/>
            </p:nvSpPr>
            <p:spPr bwMode="auto">
              <a:xfrm>
                <a:off x="1089" y="2016"/>
                <a:ext cx="305" cy="1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eaLnBrk="1" latinLnBrk="1" hangingPunct="1"/>
                <a:r>
                  <a:rPr kumimoji="1" lang="en-US" altLang="ko-KR" sz="1800">
                    <a:effectLst/>
                    <a:latin typeface="Arial" charset="0"/>
                    <a:ea typeface="Dotum" pitchFamily="34" charset="-127"/>
                  </a:rPr>
                  <a:t>MUX         MUX</a:t>
                </a:r>
              </a:p>
            </p:txBody>
          </p:sp>
          <p:sp>
            <p:nvSpPr>
              <p:cNvPr id="2055208" name="Line 40"/>
              <p:cNvSpPr>
                <a:spLocks noChangeShapeType="1"/>
              </p:cNvSpPr>
              <p:nvPr/>
            </p:nvSpPr>
            <p:spPr bwMode="auto">
              <a:xfrm flipV="1">
                <a:off x="864" y="1632"/>
                <a:ext cx="0" cy="62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09" name="Line 41"/>
              <p:cNvSpPr>
                <a:spLocks noChangeShapeType="1"/>
              </p:cNvSpPr>
              <p:nvPr/>
            </p:nvSpPr>
            <p:spPr bwMode="auto">
              <a:xfrm flipH="1">
                <a:off x="720" y="1632"/>
                <a:ext cx="144"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10" name="Line 42"/>
              <p:cNvSpPr>
                <a:spLocks noChangeShapeType="1"/>
              </p:cNvSpPr>
              <p:nvPr/>
            </p:nvSpPr>
            <p:spPr bwMode="auto">
              <a:xfrm>
                <a:off x="864" y="2736"/>
                <a:ext cx="0" cy="62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11" name="Line 43"/>
              <p:cNvSpPr>
                <a:spLocks noChangeShapeType="1"/>
              </p:cNvSpPr>
              <p:nvPr/>
            </p:nvSpPr>
            <p:spPr bwMode="auto">
              <a:xfrm flipH="1">
                <a:off x="720" y="3360"/>
                <a:ext cx="144"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12" name="Line 44"/>
              <p:cNvSpPr>
                <a:spLocks noChangeShapeType="1"/>
              </p:cNvSpPr>
              <p:nvPr/>
            </p:nvSpPr>
            <p:spPr bwMode="auto">
              <a:xfrm>
                <a:off x="1392" y="2208"/>
                <a:ext cx="14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13" name="Line 45"/>
              <p:cNvSpPr>
                <a:spLocks noChangeShapeType="1"/>
              </p:cNvSpPr>
              <p:nvPr/>
            </p:nvSpPr>
            <p:spPr bwMode="auto">
              <a:xfrm>
                <a:off x="1392" y="2784"/>
                <a:ext cx="14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14" name="Line 46"/>
              <p:cNvSpPr>
                <a:spLocks noChangeShapeType="1"/>
              </p:cNvSpPr>
              <p:nvPr/>
            </p:nvSpPr>
            <p:spPr bwMode="auto">
              <a:xfrm>
                <a:off x="2112" y="2496"/>
                <a:ext cx="528"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15" name="Rectangle 47"/>
              <p:cNvSpPr>
                <a:spLocks noChangeArrowheads="1"/>
              </p:cNvSpPr>
              <p:nvPr/>
            </p:nvSpPr>
            <p:spPr bwMode="auto">
              <a:xfrm>
                <a:off x="1536" y="1536"/>
                <a:ext cx="528"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16" name="Text Box 48"/>
              <p:cNvSpPr txBox="1">
                <a:spLocks noChangeArrowheads="1"/>
              </p:cNvSpPr>
              <p:nvPr/>
            </p:nvSpPr>
            <p:spPr bwMode="auto">
              <a:xfrm>
                <a:off x="1550" y="1558"/>
                <a:ext cx="545"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800">
                    <a:effectLst/>
                    <a:latin typeface="Arial" charset="0"/>
                    <a:ea typeface="Dotum" pitchFamily="34" charset="-127"/>
                  </a:rPr>
                  <a:t>Zero?</a:t>
                </a:r>
              </a:p>
            </p:txBody>
          </p:sp>
          <p:sp>
            <p:nvSpPr>
              <p:cNvPr id="2055217" name="Line 49"/>
              <p:cNvSpPr>
                <a:spLocks noChangeShapeType="1"/>
              </p:cNvSpPr>
              <p:nvPr/>
            </p:nvSpPr>
            <p:spPr bwMode="auto">
              <a:xfrm flipV="1">
                <a:off x="816" y="1680"/>
                <a:ext cx="0" cy="72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18" name="Line 50"/>
              <p:cNvSpPr>
                <a:spLocks noChangeShapeType="1"/>
              </p:cNvSpPr>
              <p:nvPr/>
            </p:nvSpPr>
            <p:spPr bwMode="auto">
              <a:xfrm>
                <a:off x="816" y="1680"/>
                <a:ext cx="72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19" name="Line 51"/>
              <p:cNvSpPr>
                <a:spLocks noChangeShapeType="1"/>
              </p:cNvSpPr>
              <p:nvPr/>
            </p:nvSpPr>
            <p:spPr bwMode="auto">
              <a:xfrm>
                <a:off x="2064" y="1680"/>
                <a:ext cx="576"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20" name="Line 52"/>
              <p:cNvSpPr>
                <a:spLocks noChangeShapeType="1"/>
              </p:cNvSpPr>
              <p:nvPr/>
            </p:nvSpPr>
            <p:spPr bwMode="auto">
              <a:xfrm>
                <a:off x="816" y="2640"/>
                <a:ext cx="0" cy="67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21" name="Line 53"/>
              <p:cNvSpPr>
                <a:spLocks noChangeShapeType="1"/>
              </p:cNvSpPr>
              <p:nvPr/>
            </p:nvSpPr>
            <p:spPr bwMode="auto">
              <a:xfrm>
                <a:off x="816" y="3312"/>
                <a:ext cx="182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22" name="Rectangle 54"/>
              <p:cNvSpPr>
                <a:spLocks noChangeArrowheads="1"/>
              </p:cNvSpPr>
              <p:nvPr/>
            </p:nvSpPr>
            <p:spPr bwMode="auto">
              <a:xfrm>
                <a:off x="3504" y="2400"/>
                <a:ext cx="720" cy="864"/>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23" name="Text Box 55"/>
              <p:cNvSpPr txBox="1">
                <a:spLocks noChangeArrowheads="1"/>
              </p:cNvSpPr>
              <p:nvPr/>
            </p:nvSpPr>
            <p:spPr bwMode="auto">
              <a:xfrm>
                <a:off x="3518" y="2592"/>
                <a:ext cx="706" cy="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800">
                    <a:effectLst/>
                    <a:latin typeface="Arial" charset="0"/>
                    <a:ea typeface="Dotum" pitchFamily="34" charset="-127"/>
                  </a:rPr>
                  <a:t>Data</a:t>
                </a:r>
              </a:p>
              <a:p>
                <a:pPr eaLnBrk="1" latinLnBrk="1" hangingPunct="1"/>
                <a:r>
                  <a:rPr kumimoji="1" lang="en-US" altLang="ko-KR" sz="1800">
                    <a:effectLst/>
                    <a:latin typeface="Arial" charset="0"/>
                    <a:ea typeface="Dotum" pitchFamily="34" charset="-127"/>
                  </a:rPr>
                  <a:t>Memory</a:t>
                </a:r>
              </a:p>
            </p:txBody>
          </p:sp>
          <p:sp>
            <p:nvSpPr>
              <p:cNvPr id="2055224" name="Line 56"/>
              <p:cNvSpPr>
                <a:spLocks noChangeShapeType="1"/>
              </p:cNvSpPr>
              <p:nvPr/>
            </p:nvSpPr>
            <p:spPr bwMode="auto">
              <a:xfrm>
                <a:off x="2976" y="2496"/>
                <a:ext cx="528"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25" name="Line 57"/>
              <p:cNvSpPr>
                <a:spLocks noChangeShapeType="1"/>
              </p:cNvSpPr>
              <p:nvPr/>
            </p:nvSpPr>
            <p:spPr bwMode="auto">
              <a:xfrm>
                <a:off x="2976" y="3072"/>
                <a:ext cx="528"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26" name="Line 58"/>
              <p:cNvSpPr>
                <a:spLocks noChangeShapeType="1"/>
              </p:cNvSpPr>
              <p:nvPr/>
            </p:nvSpPr>
            <p:spPr bwMode="auto">
              <a:xfrm>
                <a:off x="4224" y="2832"/>
                <a:ext cx="432"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27" name="Line 59"/>
              <p:cNvSpPr>
                <a:spLocks noChangeShapeType="1"/>
              </p:cNvSpPr>
              <p:nvPr/>
            </p:nvSpPr>
            <p:spPr bwMode="auto">
              <a:xfrm>
                <a:off x="4992" y="2832"/>
                <a:ext cx="336"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28" name="Line 60"/>
              <p:cNvSpPr>
                <a:spLocks noChangeShapeType="1"/>
              </p:cNvSpPr>
              <p:nvPr/>
            </p:nvSpPr>
            <p:spPr bwMode="auto">
              <a:xfrm>
                <a:off x="3216" y="3408"/>
                <a:ext cx="144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29" name="Line 61"/>
              <p:cNvSpPr>
                <a:spLocks noChangeShapeType="1"/>
              </p:cNvSpPr>
              <p:nvPr/>
            </p:nvSpPr>
            <p:spPr bwMode="auto">
              <a:xfrm>
                <a:off x="4992" y="3408"/>
                <a:ext cx="192"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30" name="Line 62"/>
              <p:cNvSpPr>
                <a:spLocks noChangeShapeType="1"/>
              </p:cNvSpPr>
              <p:nvPr/>
            </p:nvSpPr>
            <p:spPr bwMode="auto">
              <a:xfrm>
                <a:off x="2976" y="2496"/>
                <a:ext cx="192"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31" name="Text Box 63"/>
              <p:cNvSpPr txBox="1">
                <a:spLocks noChangeArrowheads="1"/>
              </p:cNvSpPr>
              <p:nvPr/>
            </p:nvSpPr>
            <p:spPr bwMode="auto">
              <a:xfrm>
                <a:off x="1607" y="2376"/>
                <a:ext cx="435"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kumimoji="1" lang="en-US" altLang="ko-KR" sz="1800">
                    <a:effectLst/>
                    <a:latin typeface="Arial" charset="0"/>
                    <a:ea typeface="Dotum" pitchFamily="34" charset="-127"/>
                  </a:rPr>
                  <a:t>ALU</a:t>
                </a:r>
              </a:p>
            </p:txBody>
          </p:sp>
          <p:sp>
            <p:nvSpPr>
              <p:cNvPr id="2055232" name="Text Box 64"/>
              <p:cNvSpPr txBox="1">
                <a:spLocks noChangeArrowheads="1"/>
              </p:cNvSpPr>
              <p:nvPr/>
            </p:nvSpPr>
            <p:spPr bwMode="auto">
              <a:xfrm>
                <a:off x="415" y="1827"/>
                <a:ext cx="307" cy="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eaLnBrk="1" latinLnBrk="1" hangingPunct="1"/>
                <a:r>
                  <a:rPr kumimoji="1" lang="en-US" altLang="ko-KR" sz="1800">
                    <a:solidFill>
                      <a:schemeClr val="accent5">
                        <a:lumMod val="50000"/>
                      </a:schemeClr>
                    </a:solidFill>
                    <a:effectLst/>
                    <a:latin typeface="Arial" charset="0"/>
                    <a:ea typeface="Dotum" pitchFamily="34" charset="-127"/>
                  </a:rPr>
                  <a:t>D/A Buffer</a:t>
                </a:r>
              </a:p>
            </p:txBody>
          </p:sp>
          <p:sp>
            <p:nvSpPr>
              <p:cNvPr id="2055233" name="Text Box 65"/>
              <p:cNvSpPr txBox="1">
                <a:spLocks noChangeArrowheads="1"/>
              </p:cNvSpPr>
              <p:nvPr/>
            </p:nvSpPr>
            <p:spPr bwMode="auto">
              <a:xfrm>
                <a:off x="2623" y="1877"/>
                <a:ext cx="307" cy="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eaLnBrk="1" latinLnBrk="1" hangingPunct="1"/>
                <a:r>
                  <a:rPr kumimoji="1" lang="en-US" altLang="ko-KR" sz="1800">
                    <a:solidFill>
                      <a:schemeClr val="accent5">
                        <a:lumMod val="50000"/>
                      </a:schemeClr>
                    </a:solidFill>
                    <a:effectLst/>
                    <a:latin typeface="Arial" charset="0"/>
                    <a:ea typeface="Dotum" pitchFamily="34" charset="-127"/>
                  </a:rPr>
                  <a:t>A/M Buffer</a:t>
                </a:r>
              </a:p>
            </p:txBody>
          </p:sp>
          <p:sp>
            <p:nvSpPr>
              <p:cNvPr id="2055234" name="Text Box 66"/>
              <p:cNvSpPr txBox="1">
                <a:spLocks noChangeArrowheads="1"/>
              </p:cNvSpPr>
              <p:nvPr/>
            </p:nvSpPr>
            <p:spPr bwMode="auto">
              <a:xfrm>
                <a:off x="4685" y="1877"/>
                <a:ext cx="307" cy="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eaLnBrk="1" latinLnBrk="1" hangingPunct="1"/>
                <a:r>
                  <a:rPr kumimoji="1" lang="en-US" altLang="ko-KR" sz="1800" dirty="0">
                    <a:solidFill>
                      <a:schemeClr val="accent5">
                        <a:lumMod val="50000"/>
                      </a:schemeClr>
                    </a:solidFill>
                    <a:effectLst/>
                    <a:latin typeface="Arial" charset="0"/>
                    <a:ea typeface="Dotum" pitchFamily="34" charset="-127"/>
                  </a:rPr>
                  <a:t>M/W Buffer</a:t>
                </a:r>
              </a:p>
            </p:txBody>
          </p:sp>
          <p:sp>
            <p:nvSpPr>
              <p:cNvPr id="2055235" name="Line 67"/>
              <p:cNvSpPr>
                <a:spLocks noChangeShapeType="1"/>
              </p:cNvSpPr>
              <p:nvPr/>
            </p:nvSpPr>
            <p:spPr bwMode="auto">
              <a:xfrm>
                <a:off x="3216" y="2496"/>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36" name="Oval 68"/>
              <p:cNvSpPr>
                <a:spLocks noChangeArrowheads="1"/>
              </p:cNvSpPr>
              <p:nvPr/>
            </p:nvSpPr>
            <p:spPr bwMode="auto">
              <a:xfrm>
                <a:off x="3168" y="244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5237" name="Group 69"/>
            <p:cNvGrpSpPr>
              <a:grpSpLocks/>
            </p:cNvGrpSpPr>
            <p:nvPr/>
          </p:nvGrpSpPr>
          <p:grpSpPr bwMode="auto">
            <a:xfrm>
              <a:off x="912" y="1248"/>
              <a:ext cx="4416" cy="2688"/>
              <a:chOff x="912" y="1248"/>
              <a:chExt cx="4416" cy="2688"/>
            </a:xfrm>
          </p:grpSpPr>
          <p:sp>
            <p:nvSpPr>
              <p:cNvPr id="2055238" name="Line 70"/>
              <p:cNvSpPr>
                <a:spLocks noChangeShapeType="1"/>
              </p:cNvSpPr>
              <p:nvPr/>
            </p:nvSpPr>
            <p:spPr bwMode="auto">
              <a:xfrm>
                <a:off x="912" y="2208"/>
                <a:ext cx="240" cy="0"/>
              </a:xfrm>
              <a:prstGeom prst="line">
                <a:avLst/>
              </a:prstGeom>
              <a:noFill/>
              <a:ln w="2857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39" name="Line 71"/>
              <p:cNvSpPr>
                <a:spLocks noChangeShapeType="1"/>
              </p:cNvSpPr>
              <p:nvPr/>
            </p:nvSpPr>
            <p:spPr bwMode="auto">
              <a:xfrm flipV="1">
                <a:off x="912" y="1248"/>
                <a:ext cx="0" cy="960"/>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40" name="Line 72"/>
              <p:cNvSpPr>
                <a:spLocks noChangeShapeType="1"/>
              </p:cNvSpPr>
              <p:nvPr/>
            </p:nvSpPr>
            <p:spPr bwMode="auto">
              <a:xfrm>
                <a:off x="912" y="1248"/>
                <a:ext cx="4416" cy="0"/>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41" name="Line 73"/>
              <p:cNvSpPr>
                <a:spLocks noChangeShapeType="1"/>
              </p:cNvSpPr>
              <p:nvPr/>
            </p:nvSpPr>
            <p:spPr bwMode="auto">
              <a:xfrm>
                <a:off x="5328" y="1248"/>
                <a:ext cx="0" cy="2688"/>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42" name="Line 74"/>
              <p:cNvSpPr>
                <a:spLocks noChangeShapeType="1"/>
              </p:cNvSpPr>
              <p:nvPr/>
            </p:nvSpPr>
            <p:spPr bwMode="auto">
              <a:xfrm>
                <a:off x="1056" y="3936"/>
                <a:ext cx="4272" cy="0"/>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43" name="Line 75"/>
              <p:cNvSpPr>
                <a:spLocks noChangeShapeType="1"/>
              </p:cNvSpPr>
              <p:nvPr/>
            </p:nvSpPr>
            <p:spPr bwMode="auto">
              <a:xfrm>
                <a:off x="1056" y="3072"/>
                <a:ext cx="96" cy="1"/>
              </a:xfrm>
              <a:prstGeom prst="line">
                <a:avLst/>
              </a:prstGeom>
              <a:noFill/>
              <a:ln w="2857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44" name="Line 76"/>
              <p:cNvSpPr>
                <a:spLocks noChangeShapeType="1"/>
              </p:cNvSpPr>
              <p:nvPr/>
            </p:nvSpPr>
            <p:spPr bwMode="auto">
              <a:xfrm>
                <a:off x="1056" y="3072"/>
                <a:ext cx="0" cy="864"/>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5245" name="Group 77"/>
            <p:cNvGrpSpPr>
              <a:grpSpLocks/>
            </p:cNvGrpSpPr>
            <p:nvPr/>
          </p:nvGrpSpPr>
          <p:grpSpPr bwMode="auto">
            <a:xfrm>
              <a:off x="960" y="1344"/>
              <a:ext cx="4224" cy="2448"/>
              <a:chOff x="960" y="1344"/>
              <a:chExt cx="4224" cy="2448"/>
            </a:xfrm>
          </p:grpSpPr>
          <p:sp>
            <p:nvSpPr>
              <p:cNvPr id="2055246" name="Line 78"/>
              <p:cNvSpPr>
                <a:spLocks noChangeShapeType="1"/>
              </p:cNvSpPr>
              <p:nvPr/>
            </p:nvSpPr>
            <p:spPr bwMode="auto">
              <a:xfrm>
                <a:off x="1008" y="2064"/>
                <a:ext cx="144" cy="0"/>
              </a:xfrm>
              <a:prstGeom prst="line">
                <a:avLst/>
              </a:prstGeom>
              <a:noFill/>
              <a:ln w="2857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47" name="Line 79"/>
              <p:cNvSpPr>
                <a:spLocks noChangeShapeType="1"/>
              </p:cNvSpPr>
              <p:nvPr/>
            </p:nvSpPr>
            <p:spPr bwMode="auto">
              <a:xfrm flipV="1">
                <a:off x="1008" y="1344"/>
                <a:ext cx="0" cy="720"/>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48" name="Line 80"/>
              <p:cNvSpPr>
                <a:spLocks noChangeShapeType="1"/>
              </p:cNvSpPr>
              <p:nvPr/>
            </p:nvSpPr>
            <p:spPr bwMode="auto">
              <a:xfrm>
                <a:off x="1008" y="1344"/>
                <a:ext cx="4176" cy="0"/>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49" name="Line 81"/>
              <p:cNvSpPr>
                <a:spLocks noChangeShapeType="1"/>
              </p:cNvSpPr>
              <p:nvPr/>
            </p:nvSpPr>
            <p:spPr bwMode="auto">
              <a:xfrm>
                <a:off x="5184" y="1344"/>
                <a:ext cx="0" cy="2448"/>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50" name="Line 82"/>
              <p:cNvSpPr>
                <a:spLocks noChangeShapeType="1"/>
              </p:cNvSpPr>
              <p:nvPr/>
            </p:nvSpPr>
            <p:spPr bwMode="auto">
              <a:xfrm>
                <a:off x="960" y="3792"/>
                <a:ext cx="4224" cy="0"/>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51" name="Line 83"/>
              <p:cNvSpPr>
                <a:spLocks noChangeShapeType="1"/>
              </p:cNvSpPr>
              <p:nvPr/>
            </p:nvSpPr>
            <p:spPr bwMode="auto">
              <a:xfrm>
                <a:off x="960" y="2928"/>
                <a:ext cx="192" cy="1"/>
              </a:xfrm>
              <a:prstGeom prst="line">
                <a:avLst/>
              </a:prstGeom>
              <a:noFill/>
              <a:ln w="2857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52" name="Line 84"/>
              <p:cNvSpPr>
                <a:spLocks noChangeShapeType="1"/>
              </p:cNvSpPr>
              <p:nvPr/>
            </p:nvSpPr>
            <p:spPr bwMode="auto">
              <a:xfrm>
                <a:off x="960" y="2928"/>
                <a:ext cx="0" cy="864"/>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5253" name="Group 85"/>
            <p:cNvGrpSpPr>
              <a:grpSpLocks/>
            </p:cNvGrpSpPr>
            <p:nvPr/>
          </p:nvGrpSpPr>
          <p:grpSpPr bwMode="auto">
            <a:xfrm>
              <a:off x="912" y="1392"/>
              <a:ext cx="2304" cy="2352"/>
              <a:chOff x="912" y="1392"/>
              <a:chExt cx="2304" cy="2352"/>
            </a:xfrm>
          </p:grpSpPr>
          <p:sp>
            <p:nvSpPr>
              <p:cNvPr id="2055254" name="Line 86"/>
              <p:cNvSpPr>
                <a:spLocks noChangeShapeType="1"/>
              </p:cNvSpPr>
              <p:nvPr/>
            </p:nvSpPr>
            <p:spPr bwMode="auto">
              <a:xfrm>
                <a:off x="1056" y="1968"/>
                <a:ext cx="96" cy="0"/>
              </a:xfrm>
              <a:prstGeom prst="line">
                <a:avLst/>
              </a:prstGeom>
              <a:noFill/>
              <a:ln w="28575">
                <a:solidFill>
                  <a:srgbClr val="00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55" name="Line 87"/>
              <p:cNvSpPr>
                <a:spLocks noChangeShapeType="1"/>
              </p:cNvSpPr>
              <p:nvPr/>
            </p:nvSpPr>
            <p:spPr bwMode="auto">
              <a:xfrm flipV="1">
                <a:off x="1056" y="1392"/>
                <a:ext cx="0" cy="576"/>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56" name="Line 88"/>
              <p:cNvSpPr>
                <a:spLocks noChangeShapeType="1"/>
              </p:cNvSpPr>
              <p:nvPr/>
            </p:nvSpPr>
            <p:spPr bwMode="auto">
              <a:xfrm>
                <a:off x="912" y="2880"/>
                <a:ext cx="240" cy="1"/>
              </a:xfrm>
              <a:prstGeom prst="line">
                <a:avLst/>
              </a:prstGeom>
              <a:noFill/>
              <a:ln w="28575">
                <a:solidFill>
                  <a:srgbClr val="00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57" name="Line 89"/>
              <p:cNvSpPr>
                <a:spLocks noChangeShapeType="1"/>
              </p:cNvSpPr>
              <p:nvPr/>
            </p:nvSpPr>
            <p:spPr bwMode="auto">
              <a:xfrm>
                <a:off x="912" y="2880"/>
                <a:ext cx="0" cy="864"/>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58" name="Line 90"/>
              <p:cNvSpPr>
                <a:spLocks noChangeShapeType="1"/>
              </p:cNvSpPr>
              <p:nvPr/>
            </p:nvSpPr>
            <p:spPr bwMode="auto">
              <a:xfrm>
                <a:off x="912" y="3744"/>
                <a:ext cx="2304" cy="0"/>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59" name="Line 91"/>
              <p:cNvSpPr>
                <a:spLocks noChangeShapeType="1"/>
              </p:cNvSpPr>
              <p:nvPr/>
            </p:nvSpPr>
            <p:spPr bwMode="auto">
              <a:xfrm>
                <a:off x="3216" y="1392"/>
                <a:ext cx="0" cy="2352"/>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260" name="Line 92"/>
              <p:cNvSpPr>
                <a:spLocks noChangeShapeType="1"/>
              </p:cNvSpPr>
              <p:nvPr/>
            </p:nvSpPr>
            <p:spPr bwMode="auto">
              <a:xfrm>
                <a:off x="1056" y="1392"/>
                <a:ext cx="2160" cy="0"/>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55261" name="Oval 93"/>
            <p:cNvSpPr>
              <a:spLocks noChangeArrowheads="1"/>
            </p:cNvSpPr>
            <p:nvPr/>
          </p:nvSpPr>
          <p:spPr bwMode="auto">
            <a:xfrm>
              <a:off x="3168" y="340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769132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54ED65E4-E80A-402B-A281-B76C641C27C5}" type="slidenum">
              <a:rPr lang="en-US"/>
              <a:pPr/>
              <a:t>25</a:t>
            </a:fld>
            <a:endParaRPr lang="en-US"/>
          </a:p>
        </p:txBody>
      </p:sp>
      <p:pic>
        <p:nvPicPr>
          <p:cNvPr id="2056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88" y="381000"/>
            <a:ext cx="779462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56195" name="Group 3"/>
          <p:cNvGrpSpPr>
            <a:grpSpLocks/>
          </p:cNvGrpSpPr>
          <p:nvPr/>
        </p:nvGrpSpPr>
        <p:grpSpPr bwMode="auto">
          <a:xfrm>
            <a:off x="2205038" y="4635500"/>
            <a:ext cx="3111500" cy="1104900"/>
            <a:chOff x="1296" y="2920"/>
            <a:chExt cx="1960" cy="696"/>
          </a:xfrm>
        </p:grpSpPr>
        <p:sp>
          <p:nvSpPr>
            <p:cNvPr id="2056196" name="Text Box 4"/>
            <p:cNvSpPr txBox="1">
              <a:spLocks noChangeArrowheads="1"/>
            </p:cNvSpPr>
            <p:nvPr/>
          </p:nvSpPr>
          <p:spPr bwMode="auto">
            <a:xfrm>
              <a:off x="1296" y="2997"/>
              <a:ext cx="195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effectLst>
                    <a:outerShdw blurRad="38100" dist="38100" dir="2700000" algn="tl">
                      <a:srgbClr val="C0C0C0"/>
                    </a:outerShdw>
                  </a:effectLst>
                </a:rPr>
                <a:t>Pipeline with Forwarding: </a:t>
              </a:r>
            </a:p>
            <a:p>
              <a:pPr algn="l"/>
              <a:r>
                <a:rPr lang="en-US" sz="2000">
                  <a:solidFill>
                    <a:srgbClr val="FF3300"/>
                  </a:solidFill>
                  <a:effectLst>
                    <a:outerShdw blurRad="38100" dist="38100" dir="2700000" algn="tl">
                      <a:srgbClr val="C0C0C0"/>
                    </a:outerShdw>
                  </a:effectLst>
                </a:rPr>
                <a:t>Could avoid stalls</a:t>
              </a:r>
            </a:p>
          </p:txBody>
        </p:sp>
        <p:sp>
          <p:nvSpPr>
            <p:cNvPr id="2056197" name="Rectangle 5"/>
            <p:cNvSpPr>
              <a:spLocks noChangeArrowheads="1"/>
            </p:cNvSpPr>
            <p:nvPr/>
          </p:nvSpPr>
          <p:spPr bwMode="auto">
            <a:xfrm>
              <a:off x="1296" y="2920"/>
              <a:ext cx="1960" cy="696"/>
            </a:xfrm>
            <a:prstGeom prst="rect">
              <a:avLst/>
            </a:prstGeom>
            <a:noFill/>
            <a:ln w="12700">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56198" name="Text Box 6"/>
          <p:cNvSpPr txBox="1">
            <a:spLocks noChangeArrowheads="1"/>
          </p:cNvSpPr>
          <p:nvPr/>
        </p:nvSpPr>
        <p:spPr bwMode="auto">
          <a:xfrm>
            <a:off x="762000" y="5791200"/>
            <a:ext cx="7810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A set of instructions that depend on the DADD result uses forwarding paths to avoid the data hazard</a:t>
            </a:r>
          </a:p>
        </p:txBody>
      </p:sp>
    </p:spTree>
    <p:extLst>
      <p:ext uri="{BB962C8B-B14F-4D97-AF65-F5344CB8AC3E}">
        <p14:creationId xmlns:p14="http://schemas.microsoft.com/office/powerpoint/2010/main" val="27276796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CBA375A-8042-40F1-8AFD-B6947FFA87B5}" type="slidenum">
              <a:rPr lang="en-US"/>
              <a:pPr/>
              <a:t>26</a:t>
            </a:fld>
            <a:endParaRPr lang="en-US"/>
          </a:p>
        </p:txBody>
      </p:sp>
      <p:sp>
        <p:nvSpPr>
          <p:cNvPr id="2216962" name="Text Box 2"/>
          <p:cNvSpPr txBox="1">
            <a:spLocks noChangeArrowheads="1"/>
          </p:cNvSpPr>
          <p:nvPr/>
        </p:nvSpPr>
        <p:spPr bwMode="auto">
          <a:xfrm>
            <a:off x="530225" y="173038"/>
            <a:ext cx="8296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600" dirty="0">
                <a:solidFill>
                  <a:srgbClr val="7030A0"/>
                </a:solidFill>
                <a:effectLst>
                  <a:outerShdw blurRad="38100" dist="38100" dir="2700000" algn="tl">
                    <a:srgbClr val="C0C0C0"/>
                  </a:outerShdw>
                </a:effectLst>
                <a:latin typeface="Monotype Corsiva" pitchFamily="66" charset="0"/>
              </a:rPr>
              <a:t>Load/Store Forwarding Example</a:t>
            </a:r>
            <a:endParaRPr lang="en-US" sz="3600" dirty="0">
              <a:solidFill>
                <a:srgbClr val="7030A0"/>
              </a:solidFill>
              <a:effectLst/>
              <a:latin typeface="Monotype Corsiva" pitchFamily="66" charset="0"/>
            </a:endParaRPr>
          </a:p>
        </p:txBody>
      </p:sp>
      <p:pic>
        <p:nvPicPr>
          <p:cNvPr id="2216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50" y="1066800"/>
            <a:ext cx="8375650" cy="453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16964" name="Text Box 4"/>
          <p:cNvSpPr txBox="1">
            <a:spLocks noChangeArrowheads="1"/>
          </p:cNvSpPr>
          <p:nvPr/>
        </p:nvSpPr>
        <p:spPr bwMode="auto">
          <a:xfrm>
            <a:off x="2438400" y="5638800"/>
            <a:ext cx="4446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effectLst/>
              </a:rPr>
              <a:t>Forwarding of operand required by stores during MEM</a:t>
            </a:r>
          </a:p>
        </p:txBody>
      </p:sp>
    </p:spTree>
    <p:extLst>
      <p:ext uri="{BB962C8B-B14F-4D97-AF65-F5344CB8AC3E}">
        <p14:creationId xmlns:p14="http://schemas.microsoft.com/office/powerpoint/2010/main" val="3384607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7D5DACE-57C7-4882-8657-57C1BB0140B1}" type="slidenum">
              <a:rPr lang="en-US"/>
              <a:pPr/>
              <a:t>27</a:t>
            </a:fld>
            <a:endParaRPr lang="en-US"/>
          </a:p>
        </p:txBody>
      </p:sp>
      <p:sp>
        <p:nvSpPr>
          <p:cNvPr id="2217986" name="Rectangle 2"/>
          <p:cNvSpPr>
            <a:spLocks noGrp="1" noChangeArrowheads="1"/>
          </p:cNvSpPr>
          <p:nvPr>
            <p:ph type="title"/>
          </p:nvPr>
        </p:nvSpPr>
        <p:spPr>
          <a:xfrm>
            <a:off x="381000" y="279400"/>
            <a:ext cx="8458200" cy="533400"/>
          </a:xfrm>
          <a:noFill/>
          <a:ln/>
        </p:spPr>
        <p:txBody>
          <a:bodyPr lIns="92075" tIns="46038" rIns="92075" bIns="46038">
            <a:noAutofit/>
          </a:bodyPr>
          <a:lstStyle/>
          <a:p>
            <a:r>
              <a:rPr lang="en-US" sz="3600" dirty="0">
                <a:solidFill>
                  <a:srgbClr val="7030A0"/>
                </a:solidFill>
                <a:effectLst>
                  <a:outerShdw blurRad="38100" dist="38100" dir="2700000" algn="tl">
                    <a:srgbClr val="C0C0C0"/>
                  </a:outerShdw>
                </a:effectLst>
                <a:latin typeface="Monotype Corsiva" pitchFamily="66" charset="0"/>
              </a:rPr>
              <a:t>Data Hazards Requiring Stall Cycles</a:t>
            </a:r>
            <a:endParaRPr lang="en-US" sz="3600" dirty="0">
              <a:solidFill>
                <a:srgbClr val="7030A0"/>
              </a:solidFill>
              <a:latin typeface="Monotype Corsiva" pitchFamily="66" charset="0"/>
            </a:endParaRPr>
          </a:p>
        </p:txBody>
      </p:sp>
      <p:sp>
        <p:nvSpPr>
          <p:cNvPr id="2217987" name="Rectangle 3"/>
          <p:cNvSpPr>
            <a:spLocks noGrp="1" noChangeArrowheads="1"/>
          </p:cNvSpPr>
          <p:nvPr>
            <p:ph type="body" idx="1"/>
          </p:nvPr>
        </p:nvSpPr>
        <p:spPr>
          <a:xfrm>
            <a:off x="685800" y="939800"/>
            <a:ext cx="8001000" cy="4953000"/>
          </a:xfrm>
          <a:noFill/>
          <a:ln/>
        </p:spPr>
        <p:txBody>
          <a:bodyPr lIns="92075" tIns="46038" rIns="92075" bIns="46038"/>
          <a:lstStyle/>
          <a:p>
            <a:pPr>
              <a:lnSpc>
                <a:spcPct val="90000"/>
              </a:lnSpc>
            </a:pPr>
            <a:r>
              <a:rPr lang="en-US" sz="2400"/>
              <a:t>In some code sequence cases,  potential data hazards cannot be handled by bypassing.   For example:</a:t>
            </a:r>
          </a:p>
          <a:p>
            <a:pPr>
              <a:lnSpc>
                <a:spcPct val="90000"/>
              </a:lnSpc>
            </a:pPr>
            <a:endParaRPr lang="en-US" sz="500"/>
          </a:p>
          <a:p>
            <a:pPr>
              <a:lnSpc>
                <a:spcPct val="90000"/>
              </a:lnSpc>
            </a:pPr>
            <a:endParaRPr lang="en-US" sz="300"/>
          </a:p>
          <a:p>
            <a:pPr>
              <a:lnSpc>
                <a:spcPct val="90000"/>
              </a:lnSpc>
              <a:buFontTx/>
              <a:buNone/>
            </a:pPr>
            <a:r>
              <a:rPr lang="en-US" sz="2400"/>
              <a:t>                               L.D       R1, 0 (R2)</a:t>
            </a:r>
          </a:p>
          <a:p>
            <a:pPr>
              <a:lnSpc>
                <a:spcPct val="90000"/>
              </a:lnSpc>
              <a:buFontTx/>
              <a:buNone/>
            </a:pPr>
            <a:r>
              <a:rPr lang="en-US" sz="2400"/>
              <a:t>                               DSUB   R4, R1, R5</a:t>
            </a:r>
          </a:p>
          <a:p>
            <a:pPr>
              <a:lnSpc>
                <a:spcPct val="90000"/>
              </a:lnSpc>
              <a:buFontTx/>
              <a:buNone/>
            </a:pPr>
            <a:r>
              <a:rPr lang="en-US" sz="2400"/>
              <a:t>                               AND     R6, R1, R7</a:t>
            </a:r>
          </a:p>
          <a:p>
            <a:pPr>
              <a:lnSpc>
                <a:spcPct val="90000"/>
              </a:lnSpc>
              <a:buFontTx/>
              <a:buNone/>
            </a:pPr>
            <a:r>
              <a:rPr lang="en-US" sz="2400"/>
              <a:t>                               OR       R8, R1, R9</a:t>
            </a:r>
          </a:p>
          <a:p>
            <a:pPr>
              <a:lnSpc>
                <a:spcPct val="90000"/>
              </a:lnSpc>
              <a:buFontTx/>
              <a:buNone/>
            </a:pPr>
            <a:endParaRPr lang="en-US" sz="400"/>
          </a:p>
          <a:p>
            <a:pPr>
              <a:lnSpc>
                <a:spcPct val="90000"/>
              </a:lnSpc>
            </a:pPr>
            <a:r>
              <a:rPr lang="en-US" sz="2400"/>
              <a:t>The L.D (load double word) instruction has the data in clock cycle 4 (MEM cycle).</a:t>
            </a:r>
          </a:p>
          <a:p>
            <a:pPr>
              <a:lnSpc>
                <a:spcPct val="90000"/>
              </a:lnSpc>
            </a:pPr>
            <a:endParaRPr lang="en-US" sz="400"/>
          </a:p>
          <a:p>
            <a:pPr>
              <a:lnSpc>
                <a:spcPct val="90000"/>
              </a:lnSpc>
            </a:pPr>
            <a:r>
              <a:rPr lang="en-US" sz="2400"/>
              <a:t>The DSUB instruction needs the data of R1 in the beginning of that cycle.</a:t>
            </a:r>
          </a:p>
          <a:p>
            <a:pPr>
              <a:lnSpc>
                <a:spcPct val="90000"/>
              </a:lnSpc>
            </a:pPr>
            <a:endParaRPr lang="en-US" sz="400"/>
          </a:p>
          <a:p>
            <a:pPr>
              <a:lnSpc>
                <a:spcPct val="90000"/>
              </a:lnSpc>
            </a:pPr>
            <a:r>
              <a:rPr lang="en-US" sz="2400"/>
              <a:t>Hazard prevented by hardware pipeline interlock causing a stall cycle.</a:t>
            </a:r>
          </a:p>
        </p:txBody>
      </p:sp>
    </p:spTree>
    <p:extLst>
      <p:ext uri="{BB962C8B-B14F-4D97-AF65-F5344CB8AC3E}">
        <p14:creationId xmlns:p14="http://schemas.microsoft.com/office/powerpoint/2010/main" val="12744836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DEF729C5-9E70-4196-BD67-5CCCC06BCA38}" type="slidenum">
              <a:rPr lang="en-US"/>
              <a:pPr/>
              <a:t>28</a:t>
            </a:fld>
            <a:endParaRPr lang="en-US"/>
          </a:p>
        </p:txBody>
      </p:sp>
      <p:pic>
        <p:nvPicPr>
          <p:cNvPr id="2219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0038"/>
            <a:ext cx="7458075"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19011" name="Text Box 3"/>
          <p:cNvSpPr txBox="1">
            <a:spLocks noChangeArrowheads="1"/>
          </p:cNvSpPr>
          <p:nvPr/>
        </p:nvSpPr>
        <p:spPr bwMode="auto">
          <a:xfrm>
            <a:off x="914400" y="5638800"/>
            <a:ext cx="7543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000">
                <a:effectLst>
                  <a:outerShdw blurRad="38100" dist="38100" dir="2700000" algn="tl">
                    <a:srgbClr val="C0C0C0"/>
                  </a:outerShdw>
                </a:effectLst>
              </a:rPr>
              <a:t>The load instruction can bypass its result to the AND and OR instructions without stalls. But it cannot bypass the result to DSUB without a stall. We cannot forward to “negetive time”.</a:t>
            </a:r>
          </a:p>
        </p:txBody>
      </p:sp>
      <p:sp>
        <p:nvSpPr>
          <p:cNvPr id="2219012" name="AutoShape 4"/>
          <p:cNvSpPr>
            <a:spLocks noChangeArrowheads="1"/>
          </p:cNvSpPr>
          <p:nvPr/>
        </p:nvSpPr>
        <p:spPr bwMode="auto">
          <a:xfrm>
            <a:off x="6248400" y="1828800"/>
            <a:ext cx="533400" cy="53340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67371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219012"/>
                                        </p:tgtEl>
                                        <p:attrNameLst>
                                          <p:attrName>style.visibility</p:attrName>
                                        </p:attrNameLst>
                                      </p:cBhvr>
                                      <p:to>
                                        <p:strVal val="visible"/>
                                      </p:to>
                                    </p:set>
                                    <p:animEffect transition="in" filter="box(in)">
                                      <p:cBhvr>
                                        <p:cTn id="7" dur="500"/>
                                        <p:tgtEl>
                                          <p:spTgt spid="2219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90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lide Number Placeholder 2"/>
          <p:cNvSpPr>
            <a:spLocks noGrp="1"/>
          </p:cNvSpPr>
          <p:nvPr>
            <p:ph type="sldNum" sz="quarter" idx="10"/>
          </p:nvPr>
        </p:nvSpPr>
        <p:spPr/>
        <p:txBody>
          <a:bodyPr/>
          <a:lstStyle/>
          <a:p>
            <a:fld id="{5A060B18-4C6A-476A-9BEA-5547C8A8A4BD}" type="slidenum">
              <a:rPr lang="en-US"/>
              <a:pPr/>
              <a:t>29</a:t>
            </a:fld>
            <a:endParaRPr lang="en-US"/>
          </a:p>
        </p:txBody>
      </p:sp>
      <p:sp>
        <p:nvSpPr>
          <p:cNvPr id="2247682" name="Line 2"/>
          <p:cNvSpPr>
            <a:spLocks noChangeShapeType="1"/>
          </p:cNvSpPr>
          <p:nvPr/>
        </p:nvSpPr>
        <p:spPr bwMode="auto">
          <a:xfrm>
            <a:off x="5408613" y="3856038"/>
            <a:ext cx="2762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lstStyle/>
          <a:p>
            <a:endParaRPr lang="en-US"/>
          </a:p>
        </p:txBody>
      </p:sp>
      <p:sp>
        <p:nvSpPr>
          <p:cNvPr id="2247683" name="Line 3"/>
          <p:cNvSpPr>
            <a:spLocks noChangeShapeType="1"/>
          </p:cNvSpPr>
          <p:nvPr/>
        </p:nvSpPr>
        <p:spPr bwMode="auto">
          <a:xfrm>
            <a:off x="5461000" y="4086225"/>
            <a:ext cx="2428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lstStyle/>
          <a:p>
            <a:endParaRPr lang="en-US"/>
          </a:p>
        </p:txBody>
      </p:sp>
      <p:sp>
        <p:nvSpPr>
          <p:cNvPr id="2247684" name="Line 4"/>
          <p:cNvSpPr>
            <a:spLocks noChangeShapeType="1"/>
          </p:cNvSpPr>
          <p:nvPr/>
        </p:nvSpPr>
        <p:spPr bwMode="auto">
          <a:xfrm>
            <a:off x="5395913" y="4833938"/>
            <a:ext cx="2762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lstStyle/>
          <a:p>
            <a:endParaRPr lang="en-US"/>
          </a:p>
        </p:txBody>
      </p:sp>
      <p:sp>
        <p:nvSpPr>
          <p:cNvPr id="2247685" name="Line 5"/>
          <p:cNvSpPr>
            <a:spLocks noChangeShapeType="1"/>
          </p:cNvSpPr>
          <p:nvPr/>
        </p:nvSpPr>
        <p:spPr bwMode="auto">
          <a:xfrm>
            <a:off x="5448300" y="5064125"/>
            <a:ext cx="2428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lstStyle/>
          <a:p>
            <a:endParaRPr lang="en-US"/>
          </a:p>
        </p:txBody>
      </p:sp>
      <p:sp>
        <p:nvSpPr>
          <p:cNvPr id="2247686" name="Line 6"/>
          <p:cNvSpPr>
            <a:spLocks noChangeShapeType="1"/>
          </p:cNvSpPr>
          <p:nvPr/>
        </p:nvSpPr>
        <p:spPr bwMode="auto">
          <a:xfrm>
            <a:off x="1054100" y="1479550"/>
            <a:ext cx="748665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687" name="Rectangle 7"/>
          <p:cNvSpPr>
            <a:spLocks noChangeArrowheads="1"/>
          </p:cNvSpPr>
          <p:nvPr/>
        </p:nvSpPr>
        <p:spPr bwMode="auto">
          <a:xfrm>
            <a:off x="811213" y="1066800"/>
            <a:ext cx="2506662"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000" i="1">
                <a:effectLst/>
                <a:latin typeface="Comic Sans MS" pitchFamily="66" charset="0"/>
              </a:rPr>
              <a:t>Time (clock cycles)</a:t>
            </a:r>
          </a:p>
        </p:txBody>
      </p:sp>
      <p:sp>
        <p:nvSpPr>
          <p:cNvPr id="2247688" name="Rectangle 8"/>
          <p:cNvSpPr>
            <a:spLocks noChangeArrowheads="1"/>
          </p:cNvSpPr>
          <p:nvPr/>
        </p:nvSpPr>
        <p:spPr bwMode="auto">
          <a:xfrm>
            <a:off x="80963" y="1928813"/>
            <a:ext cx="412750" cy="3441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i="1">
                <a:effectLst/>
                <a:latin typeface="Comic Sans MS" pitchFamily="66" charset="0"/>
              </a:rPr>
              <a:t>I</a:t>
            </a:r>
          </a:p>
          <a:p>
            <a:r>
              <a:rPr lang="en-US" sz="2000" i="1">
                <a:effectLst/>
                <a:latin typeface="Comic Sans MS" pitchFamily="66" charset="0"/>
              </a:rPr>
              <a:t>n</a:t>
            </a:r>
          </a:p>
          <a:p>
            <a:r>
              <a:rPr lang="en-US" sz="2000" i="1">
                <a:effectLst/>
                <a:latin typeface="Comic Sans MS" pitchFamily="66" charset="0"/>
              </a:rPr>
              <a:t>s</a:t>
            </a:r>
          </a:p>
          <a:p>
            <a:r>
              <a:rPr lang="en-US" sz="2000" i="1">
                <a:effectLst/>
                <a:latin typeface="Comic Sans MS" pitchFamily="66" charset="0"/>
              </a:rPr>
              <a:t>t</a:t>
            </a:r>
          </a:p>
          <a:p>
            <a:r>
              <a:rPr lang="en-US" sz="2000" i="1">
                <a:effectLst/>
                <a:latin typeface="Comic Sans MS" pitchFamily="66" charset="0"/>
              </a:rPr>
              <a:t>r.</a:t>
            </a:r>
          </a:p>
          <a:p>
            <a:endParaRPr lang="en-US" sz="2000" i="1">
              <a:effectLst/>
              <a:latin typeface="Comic Sans MS" pitchFamily="66" charset="0"/>
            </a:endParaRPr>
          </a:p>
          <a:p>
            <a:r>
              <a:rPr lang="en-US" sz="2000" i="1">
                <a:effectLst/>
                <a:latin typeface="Comic Sans MS" pitchFamily="66" charset="0"/>
              </a:rPr>
              <a:t>O</a:t>
            </a:r>
          </a:p>
          <a:p>
            <a:r>
              <a:rPr lang="en-US" sz="2000" i="1">
                <a:effectLst/>
                <a:latin typeface="Comic Sans MS" pitchFamily="66" charset="0"/>
              </a:rPr>
              <a:t>r</a:t>
            </a:r>
          </a:p>
          <a:p>
            <a:r>
              <a:rPr lang="en-US" sz="2000" i="1">
                <a:effectLst/>
                <a:latin typeface="Comic Sans MS" pitchFamily="66" charset="0"/>
              </a:rPr>
              <a:t>d</a:t>
            </a:r>
          </a:p>
          <a:p>
            <a:r>
              <a:rPr lang="en-US" sz="2000" i="1">
                <a:effectLst/>
                <a:latin typeface="Comic Sans MS" pitchFamily="66" charset="0"/>
              </a:rPr>
              <a:t>e</a:t>
            </a:r>
          </a:p>
          <a:p>
            <a:r>
              <a:rPr lang="en-US" sz="2000" i="1">
                <a:effectLst/>
                <a:latin typeface="Comic Sans MS" pitchFamily="66" charset="0"/>
              </a:rPr>
              <a:t>r</a:t>
            </a:r>
          </a:p>
        </p:txBody>
      </p:sp>
      <p:sp>
        <p:nvSpPr>
          <p:cNvPr id="2247689" name="Line 9"/>
          <p:cNvSpPr>
            <a:spLocks noChangeShapeType="1"/>
          </p:cNvSpPr>
          <p:nvPr/>
        </p:nvSpPr>
        <p:spPr bwMode="auto">
          <a:xfrm>
            <a:off x="592138" y="1947863"/>
            <a:ext cx="0" cy="36639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690" name="Rectangle 10"/>
          <p:cNvSpPr>
            <a:spLocks noChangeArrowheads="1"/>
          </p:cNvSpPr>
          <p:nvPr/>
        </p:nvSpPr>
        <p:spPr bwMode="auto">
          <a:xfrm>
            <a:off x="712788" y="1890713"/>
            <a:ext cx="2371725" cy="819150"/>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lw r1, 0(r2)</a:t>
            </a:r>
          </a:p>
          <a:p>
            <a:pPr algn="l" eaLnBrk="1" hangingPunct="1"/>
            <a:endParaRPr lang="en-US">
              <a:effectLst/>
              <a:latin typeface="Courier New" pitchFamily="49" charset="0"/>
            </a:endParaRPr>
          </a:p>
        </p:txBody>
      </p:sp>
      <p:sp>
        <p:nvSpPr>
          <p:cNvPr id="2247691" name="Rectangle 11"/>
          <p:cNvSpPr>
            <a:spLocks noChangeArrowheads="1"/>
          </p:cNvSpPr>
          <p:nvPr/>
        </p:nvSpPr>
        <p:spPr bwMode="auto">
          <a:xfrm>
            <a:off x="712788" y="2862263"/>
            <a:ext cx="2371725" cy="819150"/>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sub r4,</a:t>
            </a:r>
            <a:r>
              <a:rPr lang="en-US">
                <a:solidFill>
                  <a:srgbClr val="FF0000"/>
                </a:solidFill>
                <a:effectLst/>
                <a:latin typeface="Courier New" pitchFamily="49" charset="0"/>
              </a:rPr>
              <a:t>r1</a:t>
            </a:r>
            <a:r>
              <a:rPr lang="en-US">
                <a:effectLst/>
                <a:latin typeface="Courier New" pitchFamily="49" charset="0"/>
              </a:rPr>
              <a:t>,r6</a:t>
            </a:r>
          </a:p>
          <a:p>
            <a:pPr algn="l" eaLnBrk="1" hangingPunct="1"/>
            <a:endParaRPr lang="en-US">
              <a:effectLst/>
              <a:latin typeface="Courier New" pitchFamily="49" charset="0"/>
            </a:endParaRPr>
          </a:p>
        </p:txBody>
      </p:sp>
      <p:sp>
        <p:nvSpPr>
          <p:cNvPr id="2247692" name="Rectangle 12"/>
          <p:cNvSpPr>
            <a:spLocks noChangeArrowheads="1"/>
          </p:cNvSpPr>
          <p:nvPr/>
        </p:nvSpPr>
        <p:spPr bwMode="auto">
          <a:xfrm>
            <a:off x="712788" y="3814763"/>
            <a:ext cx="2371725" cy="819150"/>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and r6,</a:t>
            </a:r>
            <a:r>
              <a:rPr lang="en-US">
                <a:solidFill>
                  <a:srgbClr val="07F707"/>
                </a:solidFill>
                <a:effectLst/>
                <a:latin typeface="Courier New" pitchFamily="49" charset="0"/>
              </a:rPr>
              <a:t>r1</a:t>
            </a:r>
            <a:r>
              <a:rPr lang="en-US">
                <a:effectLst/>
                <a:latin typeface="Courier New" pitchFamily="49" charset="0"/>
              </a:rPr>
              <a:t>,r7</a:t>
            </a:r>
          </a:p>
          <a:p>
            <a:pPr algn="l" eaLnBrk="1" hangingPunct="1"/>
            <a:endParaRPr lang="en-US">
              <a:effectLst/>
              <a:latin typeface="Courier New" pitchFamily="49" charset="0"/>
            </a:endParaRPr>
          </a:p>
        </p:txBody>
      </p:sp>
      <p:sp>
        <p:nvSpPr>
          <p:cNvPr id="2247693" name="Rectangle 13"/>
          <p:cNvSpPr>
            <a:spLocks noChangeArrowheads="1"/>
          </p:cNvSpPr>
          <p:nvPr/>
        </p:nvSpPr>
        <p:spPr bwMode="auto">
          <a:xfrm>
            <a:off x="712788" y="4783138"/>
            <a:ext cx="2554287" cy="819150"/>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or   r8,</a:t>
            </a:r>
            <a:r>
              <a:rPr lang="en-US">
                <a:solidFill>
                  <a:srgbClr val="07F707"/>
                </a:solidFill>
                <a:effectLst/>
                <a:latin typeface="Courier New" pitchFamily="49" charset="0"/>
              </a:rPr>
              <a:t>r1</a:t>
            </a:r>
            <a:r>
              <a:rPr lang="en-US">
                <a:effectLst/>
                <a:latin typeface="Courier New" pitchFamily="49" charset="0"/>
              </a:rPr>
              <a:t>,r9</a:t>
            </a:r>
          </a:p>
          <a:p>
            <a:pPr algn="l" eaLnBrk="1" hangingPunct="1"/>
            <a:endParaRPr lang="en-US">
              <a:effectLst/>
              <a:latin typeface="Courier New" pitchFamily="49" charset="0"/>
            </a:endParaRPr>
          </a:p>
        </p:txBody>
      </p:sp>
      <p:grpSp>
        <p:nvGrpSpPr>
          <p:cNvPr id="2247694" name="Group 14"/>
          <p:cNvGrpSpPr>
            <a:grpSpLocks noChangeAspect="1"/>
          </p:cNvGrpSpPr>
          <p:nvPr/>
        </p:nvGrpSpPr>
        <p:grpSpPr bwMode="auto">
          <a:xfrm>
            <a:off x="3714750" y="1946275"/>
            <a:ext cx="347663" cy="369888"/>
            <a:chOff x="1392" y="528"/>
            <a:chExt cx="480" cy="432"/>
          </a:xfrm>
        </p:grpSpPr>
        <p:sp>
          <p:nvSpPr>
            <p:cNvPr id="2247695" name="Rectangle 15"/>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696" name="Rectangle 16"/>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247697" name="Text Box 17"/>
          <p:cNvSpPr txBox="1">
            <a:spLocks noChangeAspect="1" noChangeArrowheads="1"/>
          </p:cNvSpPr>
          <p:nvPr/>
        </p:nvSpPr>
        <p:spPr bwMode="auto">
          <a:xfrm>
            <a:off x="3689350" y="1985963"/>
            <a:ext cx="401638"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247698" name="Line 18"/>
          <p:cNvSpPr>
            <a:spLocks noChangeAspect="1" noChangeShapeType="1"/>
          </p:cNvSpPr>
          <p:nvPr/>
        </p:nvSpPr>
        <p:spPr bwMode="auto">
          <a:xfrm>
            <a:off x="4064000" y="2020888"/>
            <a:ext cx="3841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699" name="Line 19"/>
          <p:cNvSpPr>
            <a:spLocks noChangeAspect="1" noChangeShapeType="1"/>
          </p:cNvSpPr>
          <p:nvPr/>
        </p:nvSpPr>
        <p:spPr bwMode="auto">
          <a:xfrm>
            <a:off x="4064000" y="2241550"/>
            <a:ext cx="3841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00" name="AutoShape 20"/>
          <p:cNvSpPr>
            <a:spLocks noChangeAspect="1" noChangeArrowheads="1"/>
          </p:cNvSpPr>
          <p:nvPr/>
        </p:nvSpPr>
        <p:spPr bwMode="auto">
          <a:xfrm rot="-5400000">
            <a:off x="4251326" y="1984375"/>
            <a:ext cx="588962" cy="29368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247701" name="AutoShape 21"/>
          <p:cNvSpPr>
            <a:spLocks noChangeAspect="1" noChangeArrowheads="1"/>
          </p:cNvSpPr>
          <p:nvPr/>
        </p:nvSpPr>
        <p:spPr bwMode="auto">
          <a:xfrm rot="5400000">
            <a:off x="4364038" y="2052638"/>
            <a:ext cx="188912" cy="157162"/>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02" name="Freeform 22"/>
          <p:cNvSpPr>
            <a:spLocks noChangeAspect="1"/>
          </p:cNvSpPr>
          <p:nvPr/>
        </p:nvSpPr>
        <p:spPr bwMode="auto">
          <a:xfrm rot="5400000">
            <a:off x="4375944" y="2070894"/>
            <a:ext cx="166688" cy="120650"/>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03" name="Text Box 23"/>
          <p:cNvSpPr txBox="1">
            <a:spLocks noChangeAspect="1" noChangeArrowheads="1"/>
          </p:cNvSpPr>
          <p:nvPr/>
        </p:nvSpPr>
        <p:spPr bwMode="auto">
          <a:xfrm rot="-5400000">
            <a:off x="4372769" y="1970882"/>
            <a:ext cx="441325" cy="242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sp>
        <p:nvSpPr>
          <p:cNvPr id="2247704" name="Line 24"/>
          <p:cNvSpPr>
            <a:spLocks noChangeAspect="1" noChangeShapeType="1"/>
          </p:cNvSpPr>
          <p:nvPr/>
        </p:nvSpPr>
        <p:spPr bwMode="auto">
          <a:xfrm>
            <a:off x="4695825" y="2132013"/>
            <a:ext cx="3857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05" name="Line 25"/>
          <p:cNvSpPr>
            <a:spLocks noChangeAspect="1" noChangeShapeType="1"/>
          </p:cNvSpPr>
          <p:nvPr/>
        </p:nvSpPr>
        <p:spPr bwMode="auto">
          <a:xfrm>
            <a:off x="5362575" y="2132013"/>
            <a:ext cx="3857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06" name="Rectangle 26"/>
          <p:cNvSpPr>
            <a:spLocks noChangeAspect="1" noChangeArrowheads="1"/>
          </p:cNvSpPr>
          <p:nvPr/>
        </p:nvSpPr>
        <p:spPr bwMode="auto">
          <a:xfrm>
            <a:off x="4987925" y="1947863"/>
            <a:ext cx="352425" cy="3683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247707" name="Text Box 27"/>
          <p:cNvSpPr txBox="1">
            <a:spLocks noChangeAspect="1" noChangeArrowheads="1"/>
          </p:cNvSpPr>
          <p:nvPr/>
        </p:nvSpPr>
        <p:spPr bwMode="auto">
          <a:xfrm>
            <a:off x="4929188" y="1987550"/>
            <a:ext cx="4667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Mem</a:t>
            </a:r>
          </a:p>
        </p:txBody>
      </p:sp>
      <p:sp>
        <p:nvSpPr>
          <p:cNvPr id="2247708" name="Freeform 28"/>
          <p:cNvSpPr>
            <a:spLocks noChangeAspect="1"/>
          </p:cNvSpPr>
          <p:nvPr/>
        </p:nvSpPr>
        <p:spPr bwMode="auto">
          <a:xfrm>
            <a:off x="4941888" y="2132013"/>
            <a:ext cx="523875" cy="293687"/>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09" name="Line 29"/>
          <p:cNvSpPr>
            <a:spLocks noChangeAspect="1" noChangeShapeType="1"/>
          </p:cNvSpPr>
          <p:nvPr/>
        </p:nvSpPr>
        <p:spPr bwMode="auto">
          <a:xfrm>
            <a:off x="3351213" y="2243138"/>
            <a:ext cx="3635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10" name="Line 30"/>
          <p:cNvSpPr>
            <a:spLocks noChangeAspect="1" noChangeShapeType="1"/>
          </p:cNvSpPr>
          <p:nvPr/>
        </p:nvSpPr>
        <p:spPr bwMode="auto">
          <a:xfrm>
            <a:off x="3305175" y="2020888"/>
            <a:ext cx="4079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11" name="Rectangle 31"/>
          <p:cNvSpPr>
            <a:spLocks noChangeAspect="1" noChangeArrowheads="1"/>
          </p:cNvSpPr>
          <p:nvPr/>
        </p:nvSpPr>
        <p:spPr bwMode="auto">
          <a:xfrm>
            <a:off x="3032125" y="1947863"/>
            <a:ext cx="350838" cy="3683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247712" name="Text Box 32"/>
          <p:cNvSpPr txBox="1">
            <a:spLocks noChangeAspect="1" noChangeArrowheads="1"/>
          </p:cNvSpPr>
          <p:nvPr/>
        </p:nvSpPr>
        <p:spPr bwMode="auto">
          <a:xfrm>
            <a:off x="3043238" y="1987550"/>
            <a:ext cx="331787"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a:t>
            </a:r>
          </a:p>
        </p:txBody>
      </p:sp>
      <p:sp>
        <p:nvSpPr>
          <p:cNvPr id="2247713" name="Rectangle 33"/>
          <p:cNvSpPr>
            <a:spLocks noChangeAspect="1" noChangeArrowheads="1"/>
          </p:cNvSpPr>
          <p:nvPr/>
        </p:nvSpPr>
        <p:spPr bwMode="auto">
          <a:xfrm>
            <a:off x="4149725" y="1781175"/>
            <a:ext cx="71438" cy="700088"/>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14" name="Rectangle 34"/>
          <p:cNvSpPr>
            <a:spLocks noChangeAspect="1" noChangeArrowheads="1"/>
          </p:cNvSpPr>
          <p:nvPr/>
        </p:nvSpPr>
        <p:spPr bwMode="auto">
          <a:xfrm>
            <a:off x="5465763" y="1781175"/>
            <a:ext cx="69850" cy="700088"/>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15" name="Rectangle 35"/>
          <p:cNvSpPr>
            <a:spLocks noChangeAspect="1" noChangeArrowheads="1"/>
          </p:cNvSpPr>
          <p:nvPr/>
        </p:nvSpPr>
        <p:spPr bwMode="auto">
          <a:xfrm>
            <a:off x="3492500" y="1781175"/>
            <a:ext cx="69850" cy="700088"/>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16" name="Rectangle 36"/>
          <p:cNvSpPr>
            <a:spLocks noChangeAspect="1" noChangeArrowheads="1"/>
          </p:cNvSpPr>
          <p:nvPr/>
        </p:nvSpPr>
        <p:spPr bwMode="auto">
          <a:xfrm>
            <a:off x="4806950" y="1785938"/>
            <a:ext cx="69850" cy="69056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47717" name="Group 37"/>
          <p:cNvGrpSpPr>
            <a:grpSpLocks noChangeAspect="1"/>
          </p:cNvGrpSpPr>
          <p:nvPr/>
        </p:nvGrpSpPr>
        <p:grpSpPr bwMode="auto">
          <a:xfrm flipH="1">
            <a:off x="5629275" y="1933575"/>
            <a:ext cx="350838" cy="369888"/>
            <a:chOff x="1392" y="528"/>
            <a:chExt cx="480" cy="432"/>
          </a:xfrm>
        </p:grpSpPr>
        <p:sp>
          <p:nvSpPr>
            <p:cNvPr id="2247718" name="Rectangle 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19" name="Rectangle 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247720" name="Text Box 40"/>
          <p:cNvSpPr txBox="1">
            <a:spLocks noChangeAspect="1" noChangeArrowheads="1"/>
          </p:cNvSpPr>
          <p:nvPr/>
        </p:nvSpPr>
        <p:spPr bwMode="auto">
          <a:xfrm flipH="1">
            <a:off x="5607050" y="1973263"/>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nvGrpSpPr>
          <p:cNvPr id="2247721" name="Group 41"/>
          <p:cNvGrpSpPr>
            <a:grpSpLocks noChangeAspect="1"/>
          </p:cNvGrpSpPr>
          <p:nvPr/>
        </p:nvGrpSpPr>
        <p:grpSpPr bwMode="auto">
          <a:xfrm>
            <a:off x="4389438" y="2876550"/>
            <a:ext cx="347662" cy="369888"/>
            <a:chOff x="1392" y="528"/>
            <a:chExt cx="480" cy="432"/>
          </a:xfrm>
        </p:grpSpPr>
        <p:sp>
          <p:nvSpPr>
            <p:cNvPr id="2247722"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23"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247724" name="Text Box 44"/>
          <p:cNvSpPr txBox="1">
            <a:spLocks noChangeAspect="1" noChangeArrowheads="1"/>
          </p:cNvSpPr>
          <p:nvPr/>
        </p:nvSpPr>
        <p:spPr bwMode="auto">
          <a:xfrm>
            <a:off x="4364038" y="2916238"/>
            <a:ext cx="401637"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247725" name="Line 45"/>
          <p:cNvSpPr>
            <a:spLocks noChangeAspect="1" noChangeShapeType="1"/>
          </p:cNvSpPr>
          <p:nvPr/>
        </p:nvSpPr>
        <p:spPr bwMode="auto">
          <a:xfrm>
            <a:off x="4738688" y="2951163"/>
            <a:ext cx="3857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26" name="Line 46"/>
          <p:cNvSpPr>
            <a:spLocks noChangeAspect="1" noChangeShapeType="1"/>
          </p:cNvSpPr>
          <p:nvPr/>
        </p:nvSpPr>
        <p:spPr bwMode="auto">
          <a:xfrm>
            <a:off x="4738688" y="3171825"/>
            <a:ext cx="3857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27" name="Line 47"/>
          <p:cNvSpPr>
            <a:spLocks noChangeAspect="1" noChangeShapeType="1"/>
          </p:cNvSpPr>
          <p:nvPr/>
        </p:nvSpPr>
        <p:spPr bwMode="auto">
          <a:xfrm>
            <a:off x="4027488" y="3173413"/>
            <a:ext cx="3619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28" name="Line 48"/>
          <p:cNvSpPr>
            <a:spLocks noChangeAspect="1" noChangeShapeType="1"/>
          </p:cNvSpPr>
          <p:nvPr/>
        </p:nvSpPr>
        <p:spPr bwMode="auto">
          <a:xfrm>
            <a:off x="3979863" y="2951163"/>
            <a:ext cx="4079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29" name="Rectangle 49"/>
          <p:cNvSpPr>
            <a:spLocks noChangeAspect="1" noChangeArrowheads="1"/>
          </p:cNvSpPr>
          <p:nvPr/>
        </p:nvSpPr>
        <p:spPr bwMode="auto">
          <a:xfrm>
            <a:off x="3706813" y="2878138"/>
            <a:ext cx="350837" cy="3683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247730" name="Text Box 50"/>
          <p:cNvSpPr txBox="1">
            <a:spLocks noChangeAspect="1" noChangeArrowheads="1"/>
          </p:cNvSpPr>
          <p:nvPr/>
        </p:nvSpPr>
        <p:spPr bwMode="auto">
          <a:xfrm>
            <a:off x="3717925" y="2917825"/>
            <a:ext cx="331788"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a:t>
            </a:r>
          </a:p>
        </p:txBody>
      </p:sp>
      <p:sp>
        <p:nvSpPr>
          <p:cNvPr id="2247731" name="Rectangle 51"/>
          <p:cNvSpPr>
            <a:spLocks noChangeAspect="1" noChangeArrowheads="1"/>
          </p:cNvSpPr>
          <p:nvPr/>
        </p:nvSpPr>
        <p:spPr bwMode="auto">
          <a:xfrm>
            <a:off x="4826000" y="2711450"/>
            <a:ext cx="69850" cy="700088"/>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32" name="Rectangle 52"/>
          <p:cNvSpPr>
            <a:spLocks noChangeAspect="1" noChangeArrowheads="1"/>
          </p:cNvSpPr>
          <p:nvPr/>
        </p:nvSpPr>
        <p:spPr bwMode="auto">
          <a:xfrm>
            <a:off x="4167188" y="2711450"/>
            <a:ext cx="69850" cy="700088"/>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33" name="Line 53"/>
          <p:cNvSpPr>
            <a:spLocks noChangeAspect="1" noChangeShapeType="1"/>
          </p:cNvSpPr>
          <p:nvPr/>
        </p:nvSpPr>
        <p:spPr bwMode="auto">
          <a:xfrm>
            <a:off x="4679950" y="4089400"/>
            <a:ext cx="3635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34" name="Line 54"/>
          <p:cNvSpPr>
            <a:spLocks noChangeAspect="1" noChangeShapeType="1"/>
          </p:cNvSpPr>
          <p:nvPr/>
        </p:nvSpPr>
        <p:spPr bwMode="auto">
          <a:xfrm>
            <a:off x="4633913" y="3867150"/>
            <a:ext cx="4079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35" name="Rectangle 55"/>
          <p:cNvSpPr>
            <a:spLocks noChangeAspect="1" noChangeArrowheads="1"/>
          </p:cNvSpPr>
          <p:nvPr/>
        </p:nvSpPr>
        <p:spPr bwMode="auto">
          <a:xfrm>
            <a:off x="4360863" y="3794125"/>
            <a:ext cx="350837" cy="3683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247736" name="Text Box 56"/>
          <p:cNvSpPr txBox="1">
            <a:spLocks noChangeAspect="1" noChangeArrowheads="1"/>
          </p:cNvSpPr>
          <p:nvPr/>
        </p:nvSpPr>
        <p:spPr bwMode="auto">
          <a:xfrm>
            <a:off x="4371975" y="3833813"/>
            <a:ext cx="331788"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a:t>
            </a:r>
          </a:p>
        </p:txBody>
      </p:sp>
      <p:sp>
        <p:nvSpPr>
          <p:cNvPr id="2247737" name="Rectangle 57"/>
          <p:cNvSpPr>
            <a:spLocks noChangeAspect="1" noChangeArrowheads="1"/>
          </p:cNvSpPr>
          <p:nvPr/>
        </p:nvSpPr>
        <p:spPr bwMode="auto">
          <a:xfrm>
            <a:off x="4821238" y="3627438"/>
            <a:ext cx="69850" cy="700087"/>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38" name="Rectangle 58"/>
          <p:cNvSpPr>
            <a:spLocks noChangeAspect="1" noChangeArrowheads="1"/>
          </p:cNvSpPr>
          <p:nvPr/>
        </p:nvSpPr>
        <p:spPr bwMode="auto">
          <a:xfrm>
            <a:off x="6786563" y="4594225"/>
            <a:ext cx="69850" cy="690563"/>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47739" name="Group 59"/>
          <p:cNvGrpSpPr>
            <a:grpSpLocks/>
          </p:cNvGrpSpPr>
          <p:nvPr/>
        </p:nvGrpSpPr>
        <p:grpSpPr bwMode="auto">
          <a:xfrm>
            <a:off x="5011738" y="2767013"/>
            <a:ext cx="2978150" cy="2466975"/>
            <a:chOff x="3157" y="1743"/>
            <a:chExt cx="1876" cy="1554"/>
          </a:xfrm>
        </p:grpSpPr>
        <p:grpSp>
          <p:nvGrpSpPr>
            <p:cNvPr id="2247740" name="Group 60"/>
            <p:cNvGrpSpPr>
              <a:grpSpLocks/>
            </p:cNvGrpSpPr>
            <p:nvPr/>
          </p:nvGrpSpPr>
          <p:grpSpPr bwMode="auto">
            <a:xfrm>
              <a:off x="3184" y="1743"/>
              <a:ext cx="1028" cy="371"/>
              <a:chOff x="3184" y="1743"/>
              <a:chExt cx="1028" cy="371"/>
            </a:xfrm>
          </p:grpSpPr>
          <p:sp>
            <p:nvSpPr>
              <p:cNvPr id="2247741" name="AutoShape 61"/>
              <p:cNvSpPr>
                <a:spLocks noChangeAspect="1" noChangeArrowheads="1"/>
              </p:cNvSpPr>
              <p:nvPr/>
            </p:nvSpPr>
            <p:spPr bwMode="auto">
              <a:xfrm rot="-5400000">
                <a:off x="3103" y="1836"/>
                <a:ext cx="371" cy="18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247742" name="AutoShape 62"/>
              <p:cNvSpPr>
                <a:spLocks noChangeAspect="1" noChangeArrowheads="1"/>
              </p:cNvSpPr>
              <p:nvPr/>
            </p:nvSpPr>
            <p:spPr bwMode="auto">
              <a:xfrm rot="5400000">
                <a:off x="3174" y="1879"/>
                <a:ext cx="119" cy="99"/>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43" name="Freeform 63"/>
              <p:cNvSpPr>
                <a:spLocks noChangeAspect="1"/>
              </p:cNvSpPr>
              <p:nvPr/>
            </p:nvSpPr>
            <p:spPr bwMode="auto">
              <a:xfrm rot="5400000">
                <a:off x="3182" y="1890"/>
                <a:ext cx="105" cy="77"/>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44" name="Text Box 64"/>
              <p:cNvSpPr txBox="1">
                <a:spLocks noChangeAspect="1" noChangeArrowheads="1"/>
              </p:cNvSpPr>
              <p:nvPr/>
            </p:nvSpPr>
            <p:spPr bwMode="auto">
              <a:xfrm rot="-5400000">
                <a:off x="3179" y="1827"/>
                <a:ext cx="278"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sp>
            <p:nvSpPr>
              <p:cNvPr id="2247745" name="Line 65"/>
              <p:cNvSpPr>
                <a:spLocks noChangeAspect="1" noChangeShapeType="1"/>
              </p:cNvSpPr>
              <p:nvPr/>
            </p:nvSpPr>
            <p:spPr bwMode="auto">
              <a:xfrm>
                <a:off x="3384" y="1929"/>
                <a:ext cx="2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46" name="Line 66"/>
              <p:cNvSpPr>
                <a:spLocks noChangeAspect="1" noChangeShapeType="1"/>
              </p:cNvSpPr>
              <p:nvPr/>
            </p:nvSpPr>
            <p:spPr bwMode="auto">
              <a:xfrm>
                <a:off x="3804" y="1929"/>
                <a:ext cx="2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47" name="Rectangle 67"/>
              <p:cNvSpPr>
                <a:spLocks noChangeAspect="1" noChangeArrowheads="1"/>
              </p:cNvSpPr>
              <p:nvPr/>
            </p:nvSpPr>
            <p:spPr bwMode="auto">
              <a:xfrm>
                <a:off x="3569" y="1813"/>
                <a:ext cx="220" cy="23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247748" name="Text Box 68"/>
              <p:cNvSpPr txBox="1">
                <a:spLocks noChangeAspect="1" noChangeArrowheads="1"/>
              </p:cNvSpPr>
              <p:nvPr/>
            </p:nvSpPr>
            <p:spPr bwMode="auto">
              <a:xfrm>
                <a:off x="3532" y="1838"/>
                <a:ext cx="293"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Mem</a:t>
                </a:r>
              </a:p>
            </p:txBody>
          </p:sp>
          <p:sp>
            <p:nvSpPr>
              <p:cNvPr id="2247749" name="Freeform 69"/>
              <p:cNvSpPr>
                <a:spLocks noChangeAspect="1"/>
              </p:cNvSpPr>
              <p:nvPr/>
            </p:nvSpPr>
            <p:spPr bwMode="auto">
              <a:xfrm>
                <a:off x="3539" y="1929"/>
                <a:ext cx="329"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47750" name="Group 70"/>
              <p:cNvGrpSpPr>
                <a:grpSpLocks noChangeAspect="1"/>
              </p:cNvGrpSpPr>
              <p:nvPr/>
            </p:nvGrpSpPr>
            <p:grpSpPr bwMode="auto">
              <a:xfrm flipH="1">
                <a:off x="3972" y="1804"/>
                <a:ext cx="221" cy="233"/>
                <a:chOff x="1392" y="528"/>
                <a:chExt cx="480" cy="432"/>
              </a:xfrm>
            </p:grpSpPr>
            <p:sp>
              <p:nvSpPr>
                <p:cNvPr id="2247751" name="Rectangle 71"/>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52" name="Rectangle 72"/>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247753" name="Text Box 73"/>
              <p:cNvSpPr txBox="1">
                <a:spLocks noChangeAspect="1" noChangeArrowheads="1"/>
              </p:cNvSpPr>
              <p:nvPr/>
            </p:nvSpPr>
            <p:spPr bwMode="auto">
              <a:xfrm flipH="1">
                <a:off x="3958" y="1829"/>
                <a:ext cx="254"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sp>
          <p:nvSpPr>
            <p:cNvPr id="2247754" name="AutoShape 74"/>
            <p:cNvSpPr>
              <a:spLocks noChangeAspect="1" noChangeArrowheads="1"/>
            </p:cNvSpPr>
            <p:nvPr/>
          </p:nvSpPr>
          <p:spPr bwMode="auto">
            <a:xfrm rot="-5400000">
              <a:off x="3514" y="2413"/>
              <a:ext cx="371" cy="18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grpSp>
          <p:nvGrpSpPr>
            <p:cNvPr id="2247755" name="Group 75"/>
            <p:cNvGrpSpPr>
              <a:grpSpLocks/>
            </p:cNvGrpSpPr>
            <p:nvPr/>
          </p:nvGrpSpPr>
          <p:grpSpPr bwMode="auto">
            <a:xfrm>
              <a:off x="3161" y="2332"/>
              <a:ext cx="1461" cy="359"/>
              <a:chOff x="3161" y="2332"/>
              <a:chExt cx="1461" cy="359"/>
            </a:xfrm>
          </p:grpSpPr>
          <p:grpSp>
            <p:nvGrpSpPr>
              <p:cNvPr id="2247756" name="Group 76"/>
              <p:cNvGrpSpPr>
                <a:grpSpLocks noChangeAspect="1"/>
              </p:cNvGrpSpPr>
              <p:nvPr/>
            </p:nvGrpSpPr>
            <p:grpSpPr bwMode="auto">
              <a:xfrm>
                <a:off x="3177" y="2389"/>
                <a:ext cx="219" cy="233"/>
                <a:chOff x="1392" y="528"/>
                <a:chExt cx="480" cy="432"/>
              </a:xfrm>
            </p:grpSpPr>
            <p:sp>
              <p:nvSpPr>
                <p:cNvPr id="2247757" name="Rectangle 77"/>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58" name="Rectangle 78"/>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247759" name="Text Box 79"/>
              <p:cNvSpPr txBox="1">
                <a:spLocks noChangeAspect="1" noChangeArrowheads="1"/>
              </p:cNvSpPr>
              <p:nvPr/>
            </p:nvSpPr>
            <p:spPr bwMode="auto">
              <a:xfrm>
                <a:off x="3161" y="2414"/>
                <a:ext cx="254"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247760" name="Line 80"/>
              <p:cNvSpPr>
                <a:spLocks noChangeAspect="1" noChangeShapeType="1"/>
              </p:cNvSpPr>
              <p:nvPr/>
            </p:nvSpPr>
            <p:spPr bwMode="auto">
              <a:xfrm>
                <a:off x="3397" y="2436"/>
                <a:ext cx="24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61" name="Line 81"/>
              <p:cNvSpPr>
                <a:spLocks noChangeAspect="1" noChangeShapeType="1"/>
              </p:cNvSpPr>
              <p:nvPr/>
            </p:nvSpPr>
            <p:spPr bwMode="auto">
              <a:xfrm>
                <a:off x="3397" y="2575"/>
                <a:ext cx="24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62" name="AutoShape 82"/>
              <p:cNvSpPr>
                <a:spLocks noChangeAspect="1" noChangeArrowheads="1"/>
              </p:cNvSpPr>
              <p:nvPr/>
            </p:nvSpPr>
            <p:spPr bwMode="auto">
              <a:xfrm rot="5400000">
                <a:off x="3585" y="2456"/>
                <a:ext cx="119" cy="99"/>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63" name="Freeform 83"/>
              <p:cNvSpPr>
                <a:spLocks noChangeAspect="1"/>
              </p:cNvSpPr>
              <p:nvPr/>
            </p:nvSpPr>
            <p:spPr bwMode="auto">
              <a:xfrm rot="5400000">
                <a:off x="3593" y="2467"/>
                <a:ext cx="105" cy="77"/>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64" name="Text Box 84"/>
              <p:cNvSpPr txBox="1">
                <a:spLocks noChangeAspect="1" noChangeArrowheads="1"/>
              </p:cNvSpPr>
              <p:nvPr/>
            </p:nvSpPr>
            <p:spPr bwMode="auto">
              <a:xfrm rot="-5400000">
                <a:off x="3590" y="2394"/>
                <a:ext cx="278"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sp>
            <p:nvSpPr>
              <p:cNvPr id="2247765" name="Line 85"/>
              <p:cNvSpPr>
                <a:spLocks noChangeAspect="1" noChangeShapeType="1"/>
              </p:cNvSpPr>
              <p:nvPr/>
            </p:nvSpPr>
            <p:spPr bwMode="auto">
              <a:xfrm>
                <a:off x="3795" y="2506"/>
                <a:ext cx="2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66" name="Line 86"/>
              <p:cNvSpPr>
                <a:spLocks noChangeAspect="1" noChangeShapeType="1"/>
              </p:cNvSpPr>
              <p:nvPr/>
            </p:nvSpPr>
            <p:spPr bwMode="auto">
              <a:xfrm>
                <a:off x="4214" y="2506"/>
                <a:ext cx="2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67" name="Rectangle 87"/>
              <p:cNvSpPr>
                <a:spLocks noChangeAspect="1" noChangeArrowheads="1"/>
              </p:cNvSpPr>
              <p:nvPr/>
            </p:nvSpPr>
            <p:spPr bwMode="auto">
              <a:xfrm>
                <a:off x="3978" y="2390"/>
                <a:ext cx="221" cy="23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247768" name="Text Box 88"/>
              <p:cNvSpPr txBox="1">
                <a:spLocks noChangeAspect="1" noChangeArrowheads="1"/>
              </p:cNvSpPr>
              <p:nvPr/>
            </p:nvSpPr>
            <p:spPr bwMode="auto">
              <a:xfrm>
                <a:off x="3941" y="2415"/>
                <a:ext cx="295"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Mem</a:t>
                </a:r>
              </a:p>
            </p:txBody>
          </p:sp>
          <p:sp>
            <p:nvSpPr>
              <p:cNvPr id="2247769" name="Freeform 89"/>
              <p:cNvSpPr>
                <a:spLocks noChangeAspect="1"/>
              </p:cNvSpPr>
              <p:nvPr/>
            </p:nvSpPr>
            <p:spPr bwMode="auto">
              <a:xfrm>
                <a:off x="3949" y="2506"/>
                <a:ext cx="330"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47770" name="Group 90"/>
              <p:cNvGrpSpPr>
                <a:grpSpLocks noChangeAspect="1"/>
              </p:cNvGrpSpPr>
              <p:nvPr/>
            </p:nvGrpSpPr>
            <p:grpSpPr bwMode="auto">
              <a:xfrm flipH="1">
                <a:off x="4382" y="2381"/>
                <a:ext cx="221" cy="233"/>
                <a:chOff x="1392" y="528"/>
                <a:chExt cx="480" cy="432"/>
              </a:xfrm>
            </p:grpSpPr>
            <p:sp>
              <p:nvSpPr>
                <p:cNvPr id="2247771" name="Rectangle 91"/>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72" name="Rectangle 92"/>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247773" name="Text Box 93"/>
              <p:cNvSpPr txBox="1">
                <a:spLocks noChangeAspect="1" noChangeArrowheads="1"/>
              </p:cNvSpPr>
              <p:nvPr/>
            </p:nvSpPr>
            <p:spPr bwMode="auto">
              <a:xfrm flipH="1">
                <a:off x="4368" y="2406"/>
                <a:ext cx="254"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grpSp>
          <p:nvGrpSpPr>
            <p:cNvPr id="2247774" name="Group 94"/>
            <p:cNvGrpSpPr>
              <a:grpSpLocks/>
            </p:cNvGrpSpPr>
            <p:nvPr/>
          </p:nvGrpSpPr>
          <p:grpSpPr bwMode="auto">
            <a:xfrm>
              <a:off x="3157" y="2926"/>
              <a:ext cx="1876" cy="371"/>
              <a:chOff x="3157" y="2926"/>
              <a:chExt cx="1876" cy="371"/>
            </a:xfrm>
          </p:grpSpPr>
          <p:grpSp>
            <p:nvGrpSpPr>
              <p:cNvPr id="2247775" name="Group 95"/>
              <p:cNvGrpSpPr>
                <a:grpSpLocks noChangeAspect="1"/>
              </p:cNvGrpSpPr>
              <p:nvPr/>
            </p:nvGrpSpPr>
            <p:grpSpPr bwMode="auto">
              <a:xfrm>
                <a:off x="3587" y="2995"/>
                <a:ext cx="219" cy="233"/>
                <a:chOff x="1392" y="528"/>
                <a:chExt cx="480" cy="432"/>
              </a:xfrm>
            </p:grpSpPr>
            <p:sp>
              <p:nvSpPr>
                <p:cNvPr id="2247776" name="Rectangle 9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77" name="Rectangle 9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247778" name="Text Box 98"/>
              <p:cNvSpPr txBox="1">
                <a:spLocks noChangeAspect="1" noChangeArrowheads="1"/>
              </p:cNvSpPr>
              <p:nvPr/>
            </p:nvSpPr>
            <p:spPr bwMode="auto">
              <a:xfrm>
                <a:off x="3571" y="3020"/>
                <a:ext cx="253"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247779" name="Line 99"/>
              <p:cNvSpPr>
                <a:spLocks noChangeAspect="1" noChangeShapeType="1"/>
              </p:cNvSpPr>
              <p:nvPr/>
            </p:nvSpPr>
            <p:spPr bwMode="auto">
              <a:xfrm>
                <a:off x="3807" y="3042"/>
                <a:ext cx="24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80" name="Line 100"/>
              <p:cNvSpPr>
                <a:spLocks noChangeAspect="1" noChangeShapeType="1"/>
              </p:cNvSpPr>
              <p:nvPr/>
            </p:nvSpPr>
            <p:spPr bwMode="auto">
              <a:xfrm>
                <a:off x="3807" y="3181"/>
                <a:ext cx="24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81" name="AutoShape 101"/>
              <p:cNvSpPr>
                <a:spLocks noChangeAspect="1" noChangeArrowheads="1"/>
              </p:cNvSpPr>
              <p:nvPr/>
            </p:nvSpPr>
            <p:spPr bwMode="auto">
              <a:xfrm rot="-5400000">
                <a:off x="3925" y="3019"/>
                <a:ext cx="371" cy="18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247782" name="AutoShape 102"/>
              <p:cNvSpPr>
                <a:spLocks noChangeAspect="1" noChangeArrowheads="1"/>
              </p:cNvSpPr>
              <p:nvPr/>
            </p:nvSpPr>
            <p:spPr bwMode="auto">
              <a:xfrm rot="5400000">
                <a:off x="3996" y="3062"/>
                <a:ext cx="119" cy="99"/>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83" name="Freeform 103"/>
              <p:cNvSpPr>
                <a:spLocks noChangeAspect="1"/>
              </p:cNvSpPr>
              <p:nvPr/>
            </p:nvSpPr>
            <p:spPr bwMode="auto">
              <a:xfrm rot="5400000">
                <a:off x="4003" y="3074"/>
                <a:ext cx="105" cy="76"/>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84" name="Text Box 104"/>
              <p:cNvSpPr txBox="1">
                <a:spLocks noChangeAspect="1" noChangeArrowheads="1"/>
              </p:cNvSpPr>
              <p:nvPr/>
            </p:nvSpPr>
            <p:spPr bwMode="auto">
              <a:xfrm rot="-5400000">
                <a:off x="4002" y="3012"/>
                <a:ext cx="278" cy="1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sp>
            <p:nvSpPr>
              <p:cNvPr id="2247785" name="Line 105"/>
              <p:cNvSpPr>
                <a:spLocks noChangeAspect="1" noChangeShapeType="1"/>
              </p:cNvSpPr>
              <p:nvPr/>
            </p:nvSpPr>
            <p:spPr bwMode="auto">
              <a:xfrm>
                <a:off x="4205" y="3112"/>
                <a:ext cx="2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86" name="Line 106"/>
              <p:cNvSpPr>
                <a:spLocks noChangeAspect="1" noChangeShapeType="1"/>
              </p:cNvSpPr>
              <p:nvPr/>
            </p:nvSpPr>
            <p:spPr bwMode="auto">
              <a:xfrm>
                <a:off x="4625" y="3112"/>
                <a:ext cx="2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87" name="Rectangle 107"/>
              <p:cNvSpPr>
                <a:spLocks noChangeAspect="1" noChangeArrowheads="1"/>
              </p:cNvSpPr>
              <p:nvPr/>
            </p:nvSpPr>
            <p:spPr bwMode="auto">
              <a:xfrm>
                <a:off x="4389" y="2996"/>
                <a:ext cx="221" cy="23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247788" name="Text Box 108"/>
              <p:cNvSpPr txBox="1">
                <a:spLocks noChangeAspect="1" noChangeArrowheads="1"/>
              </p:cNvSpPr>
              <p:nvPr/>
            </p:nvSpPr>
            <p:spPr bwMode="auto">
              <a:xfrm>
                <a:off x="4351" y="3021"/>
                <a:ext cx="294"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Mem</a:t>
                </a:r>
              </a:p>
            </p:txBody>
          </p:sp>
          <p:sp>
            <p:nvSpPr>
              <p:cNvPr id="2247789" name="Freeform 109"/>
              <p:cNvSpPr>
                <a:spLocks noChangeAspect="1"/>
              </p:cNvSpPr>
              <p:nvPr/>
            </p:nvSpPr>
            <p:spPr bwMode="auto">
              <a:xfrm>
                <a:off x="4360" y="3112"/>
                <a:ext cx="330"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90" name="Line 110"/>
              <p:cNvSpPr>
                <a:spLocks noChangeAspect="1" noChangeShapeType="1"/>
              </p:cNvSpPr>
              <p:nvPr/>
            </p:nvSpPr>
            <p:spPr bwMode="auto">
              <a:xfrm>
                <a:off x="3358" y="3182"/>
                <a:ext cx="22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91" name="Line 111"/>
              <p:cNvSpPr>
                <a:spLocks noChangeAspect="1" noChangeShapeType="1"/>
              </p:cNvSpPr>
              <p:nvPr/>
            </p:nvSpPr>
            <p:spPr bwMode="auto">
              <a:xfrm>
                <a:off x="3329" y="3042"/>
                <a:ext cx="2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92" name="Rectangle 112"/>
              <p:cNvSpPr>
                <a:spLocks noChangeAspect="1" noChangeArrowheads="1"/>
              </p:cNvSpPr>
              <p:nvPr/>
            </p:nvSpPr>
            <p:spPr bwMode="auto">
              <a:xfrm>
                <a:off x="3157" y="2996"/>
                <a:ext cx="221" cy="23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247793" name="Text Box 113"/>
              <p:cNvSpPr txBox="1">
                <a:spLocks noChangeAspect="1" noChangeArrowheads="1"/>
              </p:cNvSpPr>
              <p:nvPr/>
            </p:nvSpPr>
            <p:spPr bwMode="auto">
              <a:xfrm>
                <a:off x="3164" y="3021"/>
                <a:ext cx="20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a:t>
                </a:r>
              </a:p>
            </p:txBody>
          </p:sp>
          <p:grpSp>
            <p:nvGrpSpPr>
              <p:cNvPr id="2247794" name="Group 114"/>
              <p:cNvGrpSpPr>
                <a:grpSpLocks noChangeAspect="1"/>
              </p:cNvGrpSpPr>
              <p:nvPr/>
            </p:nvGrpSpPr>
            <p:grpSpPr bwMode="auto">
              <a:xfrm flipH="1">
                <a:off x="4793" y="2987"/>
                <a:ext cx="221" cy="233"/>
                <a:chOff x="1392" y="528"/>
                <a:chExt cx="480" cy="432"/>
              </a:xfrm>
            </p:grpSpPr>
            <p:sp>
              <p:nvSpPr>
                <p:cNvPr id="2247795" name="Rectangle 115"/>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796" name="Rectangle 116"/>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247797" name="Text Box 117"/>
              <p:cNvSpPr txBox="1">
                <a:spLocks noChangeAspect="1" noChangeArrowheads="1"/>
              </p:cNvSpPr>
              <p:nvPr/>
            </p:nvSpPr>
            <p:spPr bwMode="auto">
              <a:xfrm flipH="1">
                <a:off x="4779" y="3012"/>
                <a:ext cx="254"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grpSp>
      <p:sp>
        <p:nvSpPr>
          <p:cNvPr id="2247798" name="Rectangle 118"/>
          <p:cNvSpPr>
            <a:spLocks noGrp="1" noChangeArrowheads="1"/>
          </p:cNvSpPr>
          <p:nvPr>
            <p:ph type="title"/>
          </p:nvPr>
        </p:nvSpPr>
        <p:spPr>
          <a:xfrm>
            <a:off x="457200" y="76200"/>
            <a:ext cx="8229600" cy="762000"/>
          </a:xfrm>
        </p:spPr>
        <p:txBody>
          <a:bodyPr>
            <a:normAutofit/>
          </a:bodyPr>
          <a:lstStyle/>
          <a:p>
            <a:r>
              <a:rPr lang="en-US" sz="3600" dirty="0">
                <a:solidFill>
                  <a:srgbClr val="7030A0"/>
                </a:solidFill>
                <a:effectLst>
                  <a:outerShdw blurRad="38100" dist="38100" dir="2700000" algn="tl">
                    <a:srgbClr val="000000">
                      <a:alpha val="43137"/>
                    </a:srgbClr>
                  </a:outerShdw>
                </a:effectLst>
                <a:latin typeface="Monotype Corsiva" pitchFamily="66" charset="0"/>
              </a:rPr>
              <a:t>Data Hazard Even with Forwarding</a:t>
            </a:r>
          </a:p>
        </p:txBody>
      </p:sp>
      <p:sp>
        <p:nvSpPr>
          <p:cNvPr id="2247799" name="Rectangle 119"/>
          <p:cNvSpPr>
            <a:spLocks noChangeAspect="1" noChangeArrowheads="1"/>
          </p:cNvSpPr>
          <p:nvPr/>
        </p:nvSpPr>
        <p:spPr bwMode="auto">
          <a:xfrm>
            <a:off x="8064500" y="4586288"/>
            <a:ext cx="69850" cy="700087"/>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800" name="Rectangle 120"/>
          <p:cNvSpPr>
            <a:spLocks noChangeAspect="1" noChangeArrowheads="1"/>
          </p:cNvSpPr>
          <p:nvPr/>
        </p:nvSpPr>
        <p:spPr bwMode="auto">
          <a:xfrm>
            <a:off x="6142038" y="2711450"/>
            <a:ext cx="69850" cy="700088"/>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801" name="Rectangle 121"/>
          <p:cNvSpPr>
            <a:spLocks noChangeAspect="1" noChangeArrowheads="1"/>
          </p:cNvSpPr>
          <p:nvPr/>
        </p:nvSpPr>
        <p:spPr bwMode="auto">
          <a:xfrm>
            <a:off x="5483225" y="2716213"/>
            <a:ext cx="69850" cy="69056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802" name="Rectangle 122"/>
          <p:cNvSpPr>
            <a:spLocks noChangeAspect="1" noChangeArrowheads="1"/>
          </p:cNvSpPr>
          <p:nvPr/>
        </p:nvSpPr>
        <p:spPr bwMode="auto">
          <a:xfrm>
            <a:off x="6792913" y="3627438"/>
            <a:ext cx="69850" cy="700087"/>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803" name="Rectangle 123"/>
          <p:cNvSpPr>
            <a:spLocks noChangeAspect="1" noChangeArrowheads="1"/>
          </p:cNvSpPr>
          <p:nvPr/>
        </p:nvSpPr>
        <p:spPr bwMode="auto">
          <a:xfrm>
            <a:off x="6135688" y="3632200"/>
            <a:ext cx="68262" cy="690563"/>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804" name="Rectangle 124"/>
          <p:cNvSpPr>
            <a:spLocks noChangeAspect="1" noChangeArrowheads="1"/>
          </p:cNvSpPr>
          <p:nvPr/>
        </p:nvSpPr>
        <p:spPr bwMode="auto">
          <a:xfrm>
            <a:off x="6129338" y="4589463"/>
            <a:ext cx="71437" cy="700087"/>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805" name="Rectangle 125"/>
          <p:cNvSpPr>
            <a:spLocks noChangeAspect="1" noChangeArrowheads="1"/>
          </p:cNvSpPr>
          <p:nvPr/>
        </p:nvSpPr>
        <p:spPr bwMode="auto">
          <a:xfrm>
            <a:off x="7445375" y="4589463"/>
            <a:ext cx="69850" cy="700087"/>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806" name="Rectangle 126"/>
          <p:cNvSpPr>
            <a:spLocks noChangeAspect="1" noChangeArrowheads="1"/>
          </p:cNvSpPr>
          <p:nvPr/>
        </p:nvSpPr>
        <p:spPr bwMode="auto">
          <a:xfrm>
            <a:off x="5472113" y="4589463"/>
            <a:ext cx="69850" cy="700087"/>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807" name="Rectangle 127"/>
          <p:cNvSpPr>
            <a:spLocks noChangeAspect="1" noChangeArrowheads="1"/>
          </p:cNvSpPr>
          <p:nvPr/>
        </p:nvSpPr>
        <p:spPr bwMode="auto">
          <a:xfrm>
            <a:off x="6761163" y="2708275"/>
            <a:ext cx="69850" cy="700088"/>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808" name="Rectangle 128"/>
          <p:cNvSpPr>
            <a:spLocks noChangeAspect="1" noChangeArrowheads="1"/>
          </p:cNvSpPr>
          <p:nvPr/>
        </p:nvSpPr>
        <p:spPr bwMode="auto">
          <a:xfrm>
            <a:off x="7412038" y="3624263"/>
            <a:ext cx="69850" cy="700087"/>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809" name="AutoShape 129"/>
          <p:cNvSpPr>
            <a:spLocks noChangeArrowheads="1"/>
          </p:cNvSpPr>
          <p:nvPr/>
        </p:nvSpPr>
        <p:spPr bwMode="auto">
          <a:xfrm>
            <a:off x="4914900" y="4670425"/>
            <a:ext cx="511175" cy="614363"/>
          </a:xfrm>
          <a:prstGeom prst="cloudCallout">
            <a:avLst>
              <a:gd name="adj1" fmla="val 33852"/>
              <a:gd name="adj2" fmla="val 37079"/>
            </a:avLst>
          </a:prstGeom>
          <a:solidFill>
            <a:srgbClr val="0FEF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900">
                <a:effectLst/>
                <a:latin typeface="Arial" charset="0"/>
              </a:rPr>
              <a:t>Bubble</a:t>
            </a:r>
          </a:p>
        </p:txBody>
      </p:sp>
      <p:sp>
        <p:nvSpPr>
          <p:cNvPr id="2247810" name="AutoShape 130"/>
          <p:cNvSpPr>
            <a:spLocks noChangeArrowheads="1"/>
          </p:cNvSpPr>
          <p:nvPr/>
        </p:nvSpPr>
        <p:spPr bwMode="auto">
          <a:xfrm>
            <a:off x="4922838" y="3665538"/>
            <a:ext cx="511175" cy="614362"/>
          </a:xfrm>
          <a:prstGeom prst="cloudCallout">
            <a:avLst>
              <a:gd name="adj1" fmla="val 57764"/>
              <a:gd name="adj2" fmla="val 225454"/>
            </a:avLst>
          </a:prstGeom>
          <a:solidFill>
            <a:srgbClr val="0FEF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900">
                <a:effectLst/>
                <a:latin typeface="Arial" charset="0"/>
              </a:rPr>
              <a:t>Bubble</a:t>
            </a:r>
          </a:p>
        </p:txBody>
      </p:sp>
      <p:sp>
        <p:nvSpPr>
          <p:cNvPr id="2247811" name="AutoShape 131"/>
          <p:cNvSpPr>
            <a:spLocks noChangeArrowheads="1"/>
          </p:cNvSpPr>
          <p:nvPr/>
        </p:nvSpPr>
        <p:spPr bwMode="auto">
          <a:xfrm>
            <a:off x="4945063" y="2740025"/>
            <a:ext cx="511175" cy="614363"/>
          </a:xfrm>
          <a:prstGeom prst="cloudCallout">
            <a:avLst>
              <a:gd name="adj1" fmla="val 57764"/>
              <a:gd name="adj2" fmla="val 376097"/>
            </a:avLst>
          </a:prstGeom>
          <a:solidFill>
            <a:srgbClr val="0FEF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900">
                <a:effectLst/>
                <a:latin typeface="Arial" charset="0"/>
              </a:rPr>
              <a:t>Bubble</a:t>
            </a:r>
          </a:p>
        </p:txBody>
      </p:sp>
      <p:sp>
        <p:nvSpPr>
          <p:cNvPr id="2247812" name="Rectangle 132"/>
          <p:cNvSpPr>
            <a:spLocks noChangeAspect="1" noChangeArrowheads="1"/>
          </p:cNvSpPr>
          <p:nvPr/>
        </p:nvSpPr>
        <p:spPr bwMode="auto">
          <a:xfrm>
            <a:off x="5478463" y="3627438"/>
            <a:ext cx="69850" cy="700087"/>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813" name="Line 133"/>
          <p:cNvSpPr>
            <a:spLocks noChangeShapeType="1"/>
          </p:cNvSpPr>
          <p:nvPr/>
        </p:nvSpPr>
        <p:spPr bwMode="auto">
          <a:xfrm flipH="1">
            <a:off x="5041900" y="2101850"/>
            <a:ext cx="439738" cy="8382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814" name="Line 134"/>
          <p:cNvSpPr>
            <a:spLocks noChangeShapeType="1"/>
          </p:cNvSpPr>
          <p:nvPr/>
        </p:nvSpPr>
        <p:spPr bwMode="auto">
          <a:xfrm>
            <a:off x="5481638" y="2101850"/>
            <a:ext cx="252412" cy="1752600"/>
          </a:xfrm>
          <a:prstGeom prst="line">
            <a:avLst/>
          </a:prstGeom>
          <a:noFill/>
          <a:ln w="76200">
            <a:solidFill>
              <a:srgbClr val="07F70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815" name="Line 135"/>
          <p:cNvSpPr>
            <a:spLocks noChangeShapeType="1"/>
          </p:cNvSpPr>
          <p:nvPr/>
        </p:nvSpPr>
        <p:spPr bwMode="auto">
          <a:xfrm>
            <a:off x="5795963" y="2101850"/>
            <a:ext cx="63500" cy="2743200"/>
          </a:xfrm>
          <a:prstGeom prst="line">
            <a:avLst/>
          </a:prstGeom>
          <a:noFill/>
          <a:ln w="76200">
            <a:solidFill>
              <a:srgbClr val="07F70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7816" name="Line 136"/>
          <p:cNvSpPr>
            <a:spLocks noChangeShapeType="1"/>
          </p:cNvSpPr>
          <p:nvPr/>
        </p:nvSpPr>
        <p:spPr bwMode="auto">
          <a:xfrm>
            <a:off x="5426075" y="3059113"/>
            <a:ext cx="2428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lstStyle/>
          <a:p>
            <a:endParaRPr lang="en-US"/>
          </a:p>
        </p:txBody>
      </p:sp>
    </p:spTree>
    <p:extLst>
      <p:ext uri="{BB962C8B-B14F-4D97-AF65-F5344CB8AC3E}">
        <p14:creationId xmlns:p14="http://schemas.microsoft.com/office/powerpoint/2010/main" val="35736389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2.5E-6 1.47814E-6 L 0.06684 -0.00162 " pathEditMode="relative" rAng="0" ptsTypes="AA">
                                      <p:cBhvr>
                                        <p:cTn id="6" dur="2000" fill="hold"/>
                                        <p:tgtEl>
                                          <p:spTgt spid="2247739"/>
                                        </p:tgtEl>
                                        <p:attrNameLst>
                                          <p:attrName>ppt_x</p:attrName>
                                          <p:attrName>ppt_y</p:attrName>
                                        </p:attrNameLst>
                                      </p:cBhvr>
                                      <p:rCtr x="3333" y="-93"/>
                                    </p:animMotion>
                                  </p:childTnLst>
                                </p:cTn>
                              </p:par>
                              <p:par>
                                <p:cTn id="7" presetID="12" presetClass="entr" presetSubtype="8" fill="hold" grpId="0" nodeType="withEffect">
                                  <p:stCondLst>
                                    <p:cond delay="0"/>
                                  </p:stCondLst>
                                  <p:childTnLst>
                                    <p:set>
                                      <p:cBhvr>
                                        <p:cTn id="8" dur="1" fill="hold">
                                          <p:stCondLst>
                                            <p:cond delay="0"/>
                                          </p:stCondLst>
                                        </p:cTn>
                                        <p:tgtEl>
                                          <p:spTgt spid="2247811"/>
                                        </p:tgtEl>
                                        <p:attrNameLst>
                                          <p:attrName>style.visibility</p:attrName>
                                        </p:attrNameLst>
                                      </p:cBhvr>
                                      <p:to>
                                        <p:strVal val="visible"/>
                                      </p:to>
                                    </p:set>
                                    <p:animEffect transition="in" filter="slide(fromLeft)">
                                      <p:cBhvr>
                                        <p:cTn id="9" dur="2000"/>
                                        <p:tgtEl>
                                          <p:spTgt spid="2247811"/>
                                        </p:tgtEl>
                                      </p:cBhvr>
                                    </p:animEffect>
                                  </p:childTnLst>
                                </p:cTn>
                              </p:par>
                              <p:par>
                                <p:cTn id="10" presetID="12" presetClass="entr" presetSubtype="8" fill="hold" grpId="0" nodeType="withEffect">
                                  <p:stCondLst>
                                    <p:cond delay="0"/>
                                  </p:stCondLst>
                                  <p:childTnLst>
                                    <p:set>
                                      <p:cBhvr>
                                        <p:cTn id="11" dur="1" fill="hold">
                                          <p:stCondLst>
                                            <p:cond delay="0"/>
                                          </p:stCondLst>
                                        </p:cTn>
                                        <p:tgtEl>
                                          <p:spTgt spid="2247810"/>
                                        </p:tgtEl>
                                        <p:attrNameLst>
                                          <p:attrName>style.visibility</p:attrName>
                                        </p:attrNameLst>
                                      </p:cBhvr>
                                      <p:to>
                                        <p:strVal val="visible"/>
                                      </p:to>
                                    </p:set>
                                    <p:animEffect transition="in" filter="slide(fromLeft)">
                                      <p:cBhvr>
                                        <p:cTn id="12" dur="2000"/>
                                        <p:tgtEl>
                                          <p:spTgt spid="2247810"/>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247809"/>
                                        </p:tgtEl>
                                        <p:attrNameLst>
                                          <p:attrName>style.visibility</p:attrName>
                                        </p:attrNameLst>
                                      </p:cBhvr>
                                      <p:to>
                                        <p:strVal val="visible"/>
                                      </p:to>
                                    </p:set>
                                    <p:animEffect transition="in" filter="slide(fromLeft)">
                                      <p:cBhvr>
                                        <p:cTn id="15" dur="2000"/>
                                        <p:tgtEl>
                                          <p:spTgt spid="2247809"/>
                                        </p:tgtEl>
                                      </p:cBhvr>
                                    </p:animEffect>
                                  </p:childTnLst>
                                </p:cTn>
                              </p:par>
                              <p:par>
                                <p:cTn id="16" presetID="10" presetClass="exit" presetSubtype="0" fill="hold" grpId="0" nodeType="withEffect">
                                  <p:stCondLst>
                                    <p:cond delay="0"/>
                                  </p:stCondLst>
                                  <p:childTnLst>
                                    <p:animEffect transition="out" filter="fade">
                                      <p:cBhvr>
                                        <p:cTn id="17" dur="500"/>
                                        <p:tgtEl>
                                          <p:spTgt spid="2247813"/>
                                        </p:tgtEl>
                                      </p:cBhvr>
                                    </p:animEffect>
                                    <p:set>
                                      <p:cBhvr>
                                        <p:cTn id="18" dur="1" fill="hold">
                                          <p:stCondLst>
                                            <p:cond delay="499"/>
                                          </p:stCondLst>
                                        </p:cTn>
                                        <p:tgtEl>
                                          <p:spTgt spid="2247813"/>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2247814"/>
                                        </p:tgtEl>
                                      </p:cBhvr>
                                    </p:animEffect>
                                    <p:set>
                                      <p:cBhvr>
                                        <p:cTn id="21" dur="1" fill="hold">
                                          <p:stCondLst>
                                            <p:cond delay="499"/>
                                          </p:stCondLst>
                                        </p:cTn>
                                        <p:tgtEl>
                                          <p:spTgt spid="2247814"/>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2247815"/>
                                        </p:tgtEl>
                                      </p:cBhvr>
                                    </p:animEffect>
                                    <p:set>
                                      <p:cBhvr>
                                        <p:cTn id="24" dur="1" fill="hold">
                                          <p:stCondLst>
                                            <p:cond delay="499"/>
                                          </p:stCondLst>
                                        </p:cTn>
                                        <p:tgtEl>
                                          <p:spTgt spid="22478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7809" grpId="0" animBg="1"/>
      <p:bldP spid="2247810" grpId="0" animBg="1"/>
      <p:bldP spid="2247811" grpId="0" animBg="1"/>
      <p:bldP spid="2247813" grpId="0" animBg="1"/>
      <p:bldP spid="2247814" grpId="0" animBg="1"/>
      <p:bldP spid="22478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lide Number Placeholder 3"/>
          <p:cNvSpPr>
            <a:spLocks noGrp="1"/>
          </p:cNvSpPr>
          <p:nvPr>
            <p:ph type="sldNum" sz="quarter" idx="10"/>
          </p:nvPr>
        </p:nvSpPr>
        <p:spPr>
          <a:xfrm>
            <a:off x="457200" y="5746750"/>
            <a:ext cx="2133600" cy="365125"/>
          </a:xfrm>
        </p:spPr>
        <p:txBody>
          <a:bodyPr/>
          <a:lstStyle/>
          <a:p>
            <a:fld id="{BC84395B-767B-46C8-A6B8-E12F220A4C13}" type="slidenum">
              <a:rPr lang="en-US"/>
              <a:pPr/>
              <a:t>3</a:t>
            </a:fld>
            <a:endParaRPr lang="en-US"/>
          </a:p>
        </p:txBody>
      </p:sp>
      <p:sp>
        <p:nvSpPr>
          <p:cNvPr id="2067458" name="Rectangle 2"/>
          <p:cNvSpPr>
            <a:spLocks noGrp="1" noChangeArrowheads="1"/>
          </p:cNvSpPr>
          <p:nvPr>
            <p:ph type="title"/>
          </p:nvPr>
        </p:nvSpPr>
        <p:spPr>
          <a:xfrm>
            <a:off x="457200" y="228600"/>
            <a:ext cx="8229600" cy="685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US" sz="3600" dirty="0">
                <a:solidFill>
                  <a:srgbClr val="7030A0"/>
                </a:solidFill>
                <a:latin typeface="Monotype Corsiva" pitchFamily="66" charset="0"/>
              </a:rPr>
              <a:t>Register File/Structural Hazards</a:t>
            </a:r>
            <a:endParaRPr lang="en-US" sz="1400" dirty="0">
              <a:solidFill>
                <a:srgbClr val="7030A0"/>
              </a:solidFill>
              <a:latin typeface="Monotype Corsiva" pitchFamily="66" charset="0"/>
            </a:endParaRPr>
          </a:p>
        </p:txBody>
      </p:sp>
      <p:sp>
        <p:nvSpPr>
          <p:cNvPr id="2067459" name="Rectangle 3"/>
          <p:cNvSpPr>
            <a:spLocks noChangeArrowheads="1"/>
          </p:cNvSpPr>
          <p:nvPr/>
        </p:nvSpPr>
        <p:spPr bwMode="auto">
          <a:xfrm>
            <a:off x="228600" y="1981200"/>
            <a:ext cx="412750" cy="3441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i="1">
                <a:effectLst/>
                <a:latin typeface="Comic Sans MS" pitchFamily="66" charset="0"/>
              </a:rPr>
              <a:t>I</a:t>
            </a:r>
          </a:p>
          <a:p>
            <a:r>
              <a:rPr lang="en-US" sz="2000" i="1">
                <a:effectLst/>
                <a:latin typeface="Comic Sans MS" pitchFamily="66" charset="0"/>
              </a:rPr>
              <a:t>n</a:t>
            </a:r>
          </a:p>
          <a:p>
            <a:r>
              <a:rPr lang="en-US" sz="2000" i="1">
                <a:effectLst/>
                <a:latin typeface="Comic Sans MS" pitchFamily="66" charset="0"/>
              </a:rPr>
              <a:t>s</a:t>
            </a:r>
          </a:p>
          <a:p>
            <a:r>
              <a:rPr lang="en-US" sz="2000" i="1">
                <a:effectLst/>
                <a:latin typeface="Comic Sans MS" pitchFamily="66" charset="0"/>
              </a:rPr>
              <a:t>t</a:t>
            </a:r>
          </a:p>
          <a:p>
            <a:r>
              <a:rPr lang="en-US" sz="2000" i="1">
                <a:effectLst/>
                <a:latin typeface="Comic Sans MS" pitchFamily="66" charset="0"/>
              </a:rPr>
              <a:t>r.</a:t>
            </a:r>
          </a:p>
          <a:p>
            <a:endParaRPr lang="en-US" sz="2000" i="1">
              <a:effectLst/>
              <a:latin typeface="Comic Sans MS" pitchFamily="66" charset="0"/>
            </a:endParaRPr>
          </a:p>
          <a:p>
            <a:r>
              <a:rPr lang="en-US" sz="2000" i="1">
                <a:effectLst/>
                <a:latin typeface="Comic Sans MS" pitchFamily="66" charset="0"/>
              </a:rPr>
              <a:t>O</a:t>
            </a:r>
          </a:p>
          <a:p>
            <a:r>
              <a:rPr lang="en-US" sz="2000" i="1">
                <a:effectLst/>
                <a:latin typeface="Comic Sans MS" pitchFamily="66" charset="0"/>
              </a:rPr>
              <a:t>r</a:t>
            </a:r>
          </a:p>
          <a:p>
            <a:r>
              <a:rPr lang="en-US" sz="2000" i="1">
                <a:effectLst/>
                <a:latin typeface="Comic Sans MS" pitchFamily="66" charset="0"/>
              </a:rPr>
              <a:t>d</a:t>
            </a:r>
          </a:p>
          <a:p>
            <a:r>
              <a:rPr lang="en-US" sz="2000" i="1">
                <a:effectLst/>
                <a:latin typeface="Comic Sans MS" pitchFamily="66" charset="0"/>
              </a:rPr>
              <a:t>e</a:t>
            </a:r>
          </a:p>
          <a:p>
            <a:r>
              <a:rPr lang="en-US" sz="2000" i="1">
                <a:effectLst/>
                <a:latin typeface="Comic Sans MS" pitchFamily="66" charset="0"/>
              </a:rPr>
              <a:t>r</a:t>
            </a:r>
          </a:p>
        </p:txBody>
      </p:sp>
      <p:sp>
        <p:nvSpPr>
          <p:cNvPr id="2067460" name="Line 4"/>
          <p:cNvSpPr>
            <a:spLocks noChangeShapeType="1"/>
          </p:cNvSpPr>
          <p:nvPr/>
        </p:nvSpPr>
        <p:spPr bwMode="auto">
          <a:xfrm flipH="1">
            <a:off x="685800" y="1600200"/>
            <a:ext cx="0" cy="3962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461" name="Rectangle 5"/>
          <p:cNvSpPr>
            <a:spLocks noChangeArrowheads="1"/>
          </p:cNvSpPr>
          <p:nvPr/>
        </p:nvSpPr>
        <p:spPr bwMode="auto">
          <a:xfrm>
            <a:off x="1066800" y="914400"/>
            <a:ext cx="2508250" cy="393700"/>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000" i="1">
                <a:effectLst/>
                <a:latin typeface="Comic Sans MS" pitchFamily="66" charset="0"/>
              </a:rPr>
              <a:t>Time (clock cycles)</a:t>
            </a:r>
          </a:p>
        </p:txBody>
      </p:sp>
      <p:sp>
        <p:nvSpPr>
          <p:cNvPr id="2067462" name="Rectangle 6"/>
          <p:cNvSpPr>
            <a:spLocks noChangeArrowheads="1"/>
          </p:cNvSpPr>
          <p:nvPr/>
        </p:nvSpPr>
        <p:spPr bwMode="auto">
          <a:xfrm>
            <a:off x="685800" y="1981200"/>
            <a:ext cx="911225" cy="454025"/>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Load</a:t>
            </a:r>
          </a:p>
        </p:txBody>
      </p:sp>
      <p:sp>
        <p:nvSpPr>
          <p:cNvPr id="2067463" name="Rectangle 7"/>
          <p:cNvSpPr>
            <a:spLocks noChangeArrowheads="1"/>
          </p:cNvSpPr>
          <p:nvPr/>
        </p:nvSpPr>
        <p:spPr bwMode="auto">
          <a:xfrm>
            <a:off x="685800" y="2727325"/>
            <a:ext cx="1458913" cy="454025"/>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Instr 1</a:t>
            </a:r>
          </a:p>
        </p:txBody>
      </p:sp>
      <p:sp>
        <p:nvSpPr>
          <p:cNvPr id="2067464" name="Rectangle 8"/>
          <p:cNvSpPr>
            <a:spLocks noChangeArrowheads="1"/>
          </p:cNvSpPr>
          <p:nvPr/>
        </p:nvSpPr>
        <p:spPr bwMode="auto">
          <a:xfrm>
            <a:off x="736600" y="3521075"/>
            <a:ext cx="1458913" cy="454025"/>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Instr 2</a:t>
            </a:r>
          </a:p>
        </p:txBody>
      </p:sp>
      <p:sp>
        <p:nvSpPr>
          <p:cNvPr id="2067465" name="Rectangle 9"/>
          <p:cNvSpPr>
            <a:spLocks noChangeArrowheads="1"/>
          </p:cNvSpPr>
          <p:nvPr/>
        </p:nvSpPr>
        <p:spPr bwMode="auto">
          <a:xfrm>
            <a:off x="746125" y="4271963"/>
            <a:ext cx="1458913" cy="454025"/>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Instr 3</a:t>
            </a:r>
          </a:p>
        </p:txBody>
      </p:sp>
      <p:sp>
        <p:nvSpPr>
          <p:cNvPr id="2067466" name="Rectangle 10"/>
          <p:cNvSpPr>
            <a:spLocks noChangeArrowheads="1"/>
          </p:cNvSpPr>
          <p:nvPr/>
        </p:nvSpPr>
        <p:spPr bwMode="auto">
          <a:xfrm>
            <a:off x="784225" y="5053013"/>
            <a:ext cx="1458913" cy="454025"/>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Instr 4</a:t>
            </a:r>
          </a:p>
        </p:txBody>
      </p:sp>
      <p:sp>
        <p:nvSpPr>
          <p:cNvPr id="2067467" name="Line 11"/>
          <p:cNvSpPr>
            <a:spLocks noChangeShapeType="1"/>
          </p:cNvSpPr>
          <p:nvPr/>
        </p:nvSpPr>
        <p:spPr bwMode="auto">
          <a:xfrm>
            <a:off x="1219200" y="1371600"/>
            <a:ext cx="6553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468" name="Line 12"/>
          <p:cNvSpPr>
            <a:spLocks noChangeAspect="1" noChangeShapeType="1"/>
          </p:cNvSpPr>
          <p:nvPr/>
        </p:nvSpPr>
        <p:spPr bwMode="auto">
          <a:xfrm>
            <a:off x="3060700" y="2068513"/>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469" name="Line 13"/>
          <p:cNvSpPr>
            <a:spLocks noChangeAspect="1" noChangeShapeType="1"/>
          </p:cNvSpPr>
          <p:nvPr/>
        </p:nvSpPr>
        <p:spPr bwMode="auto">
          <a:xfrm>
            <a:off x="3060700" y="2289175"/>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7470" name="Group 14"/>
          <p:cNvGrpSpPr>
            <a:grpSpLocks noChangeAspect="1"/>
          </p:cNvGrpSpPr>
          <p:nvPr/>
        </p:nvGrpSpPr>
        <p:grpSpPr bwMode="auto">
          <a:xfrm>
            <a:off x="3467100" y="1884363"/>
            <a:ext cx="403225" cy="588962"/>
            <a:chOff x="2991" y="411"/>
            <a:chExt cx="359" cy="768"/>
          </a:xfrm>
        </p:grpSpPr>
        <p:sp>
          <p:nvSpPr>
            <p:cNvPr id="2067471" name="AutoShape 15"/>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67472" name="AutoShape 16"/>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473" name="Freeform 17"/>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474" name="Text Box 18"/>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067475" name="Line 19"/>
          <p:cNvSpPr>
            <a:spLocks noChangeAspect="1" noChangeShapeType="1"/>
          </p:cNvSpPr>
          <p:nvPr/>
        </p:nvSpPr>
        <p:spPr bwMode="auto">
          <a:xfrm>
            <a:off x="3875088" y="2179638"/>
            <a:ext cx="4968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476" name="Line 20"/>
          <p:cNvSpPr>
            <a:spLocks noChangeAspect="1" noChangeShapeType="1"/>
          </p:cNvSpPr>
          <p:nvPr/>
        </p:nvSpPr>
        <p:spPr bwMode="auto">
          <a:xfrm>
            <a:off x="4733925" y="2179638"/>
            <a:ext cx="498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477" name="Rectangle 21"/>
          <p:cNvSpPr>
            <a:spLocks noChangeAspect="1" noChangeArrowheads="1"/>
          </p:cNvSpPr>
          <p:nvPr/>
        </p:nvSpPr>
        <p:spPr bwMode="auto">
          <a:xfrm>
            <a:off x="4252913" y="1995488"/>
            <a:ext cx="450850" cy="3683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7478" name="Text Box 22"/>
          <p:cNvSpPr txBox="1">
            <a:spLocks noChangeAspect="1" noChangeArrowheads="1"/>
          </p:cNvSpPr>
          <p:nvPr/>
        </p:nvSpPr>
        <p:spPr bwMode="auto">
          <a:xfrm>
            <a:off x="4194175" y="2035175"/>
            <a:ext cx="558800" cy="2444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sp>
        <p:nvSpPr>
          <p:cNvPr id="2067479" name="Freeform 23"/>
          <p:cNvSpPr>
            <a:spLocks noChangeAspect="1"/>
          </p:cNvSpPr>
          <p:nvPr/>
        </p:nvSpPr>
        <p:spPr bwMode="auto">
          <a:xfrm>
            <a:off x="4191000" y="2179638"/>
            <a:ext cx="674688" cy="293687"/>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480" name="Line 24"/>
          <p:cNvSpPr>
            <a:spLocks noChangeAspect="1" noChangeShapeType="1"/>
          </p:cNvSpPr>
          <p:nvPr/>
        </p:nvSpPr>
        <p:spPr bwMode="auto">
          <a:xfrm>
            <a:off x="2141538" y="2290763"/>
            <a:ext cx="468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481" name="Line 25"/>
          <p:cNvSpPr>
            <a:spLocks noChangeAspect="1" noChangeShapeType="1"/>
          </p:cNvSpPr>
          <p:nvPr/>
        </p:nvSpPr>
        <p:spPr bwMode="auto">
          <a:xfrm>
            <a:off x="2081213" y="2068513"/>
            <a:ext cx="5254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7482" name="Group 26"/>
          <p:cNvGrpSpPr>
            <a:grpSpLocks noChangeAspect="1"/>
          </p:cNvGrpSpPr>
          <p:nvPr/>
        </p:nvGrpSpPr>
        <p:grpSpPr bwMode="auto">
          <a:xfrm>
            <a:off x="1660525" y="1995488"/>
            <a:ext cx="588963" cy="368300"/>
            <a:chOff x="1123" y="576"/>
            <a:chExt cx="626" cy="480"/>
          </a:xfrm>
        </p:grpSpPr>
        <p:sp>
          <p:nvSpPr>
            <p:cNvPr id="2067483"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7484"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grpSp>
        <p:nvGrpSpPr>
          <p:cNvPr id="2067485" name="Group 29"/>
          <p:cNvGrpSpPr>
            <a:grpSpLocks/>
          </p:cNvGrpSpPr>
          <p:nvPr/>
        </p:nvGrpSpPr>
        <p:grpSpPr bwMode="auto">
          <a:xfrm>
            <a:off x="2322513" y="1828800"/>
            <a:ext cx="2635250" cy="700088"/>
            <a:chOff x="2112" y="528"/>
            <a:chExt cx="2088" cy="681"/>
          </a:xfrm>
        </p:grpSpPr>
        <p:sp>
          <p:nvSpPr>
            <p:cNvPr id="2067486"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487"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488"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489"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7490" name="Line 34"/>
          <p:cNvSpPr>
            <a:spLocks noChangeAspect="1" noChangeShapeType="1"/>
          </p:cNvSpPr>
          <p:nvPr/>
        </p:nvSpPr>
        <p:spPr bwMode="auto">
          <a:xfrm>
            <a:off x="3914775" y="2830513"/>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491" name="Line 35"/>
          <p:cNvSpPr>
            <a:spLocks noChangeAspect="1" noChangeShapeType="1"/>
          </p:cNvSpPr>
          <p:nvPr/>
        </p:nvSpPr>
        <p:spPr bwMode="auto">
          <a:xfrm>
            <a:off x="3914775" y="3051175"/>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7492" name="Group 36"/>
          <p:cNvGrpSpPr>
            <a:grpSpLocks noChangeAspect="1"/>
          </p:cNvGrpSpPr>
          <p:nvPr/>
        </p:nvGrpSpPr>
        <p:grpSpPr bwMode="auto">
          <a:xfrm>
            <a:off x="4321175" y="2646363"/>
            <a:ext cx="403225" cy="588962"/>
            <a:chOff x="2991" y="411"/>
            <a:chExt cx="359" cy="768"/>
          </a:xfrm>
        </p:grpSpPr>
        <p:sp>
          <p:nvSpPr>
            <p:cNvPr id="2067493" name="AutoShape 37"/>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67494" name="AutoShape 38"/>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495" name="Freeform 39"/>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496" name="Text Box 40"/>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067497" name="Line 41"/>
          <p:cNvSpPr>
            <a:spLocks noChangeAspect="1" noChangeShapeType="1"/>
          </p:cNvSpPr>
          <p:nvPr/>
        </p:nvSpPr>
        <p:spPr bwMode="auto">
          <a:xfrm>
            <a:off x="4729163" y="2941638"/>
            <a:ext cx="4968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498" name="Line 42"/>
          <p:cNvSpPr>
            <a:spLocks noChangeAspect="1" noChangeShapeType="1"/>
          </p:cNvSpPr>
          <p:nvPr/>
        </p:nvSpPr>
        <p:spPr bwMode="auto">
          <a:xfrm>
            <a:off x="5588000" y="2941638"/>
            <a:ext cx="498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7499" name="Group 43"/>
          <p:cNvGrpSpPr>
            <a:grpSpLocks noChangeAspect="1"/>
          </p:cNvGrpSpPr>
          <p:nvPr/>
        </p:nvGrpSpPr>
        <p:grpSpPr bwMode="auto">
          <a:xfrm>
            <a:off x="5048250" y="2757488"/>
            <a:ext cx="558800" cy="368300"/>
            <a:chOff x="3853" y="576"/>
            <a:chExt cx="594" cy="480"/>
          </a:xfrm>
        </p:grpSpPr>
        <p:sp>
          <p:nvSpPr>
            <p:cNvPr id="2067500" name="Rectangle 44"/>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7501" name="Text Box 45"/>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067502" name="Freeform 46"/>
          <p:cNvSpPr>
            <a:spLocks noChangeAspect="1"/>
          </p:cNvSpPr>
          <p:nvPr/>
        </p:nvSpPr>
        <p:spPr bwMode="auto">
          <a:xfrm>
            <a:off x="5045075" y="2941638"/>
            <a:ext cx="674688" cy="293687"/>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03" name="Line 47"/>
          <p:cNvSpPr>
            <a:spLocks noChangeAspect="1" noChangeShapeType="1"/>
          </p:cNvSpPr>
          <p:nvPr/>
        </p:nvSpPr>
        <p:spPr bwMode="auto">
          <a:xfrm>
            <a:off x="2995613" y="3052763"/>
            <a:ext cx="468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04" name="Line 48"/>
          <p:cNvSpPr>
            <a:spLocks noChangeAspect="1" noChangeShapeType="1"/>
          </p:cNvSpPr>
          <p:nvPr/>
        </p:nvSpPr>
        <p:spPr bwMode="auto">
          <a:xfrm>
            <a:off x="2935288" y="2830513"/>
            <a:ext cx="5254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7505" name="Group 49"/>
          <p:cNvGrpSpPr>
            <a:grpSpLocks noChangeAspect="1"/>
          </p:cNvGrpSpPr>
          <p:nvPr/>
        </p:nvGrpSpPr>
        <p:grpSpPr bwMode="auto">
          <a:xfrm>
            <a:off x="2514600" y="2757488"/>
            <a:ext cx="588963" cy="368300"/>
            <a:chOff x="1123" y="576"/>
            <a:chExt cx="626" cy="480"/>
          </a:xfrm>
        </p:grpSpPr>
        <p:sp>
          <p:nvSpPr>
            <p:cNvPr id="2067506" name="Rectangle 50"/>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7507" name="Text Box 51"/>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grpSp>
        <p:nvGrpSpPr>
          <p:cNvPr id="2067508" name="Group 52"/>
          <p:cNvGrpSpPr>
            <a:grpSpLocks/>
          </p:cNvGrpSpPr>
          <p:nvPr/>
        </p:nvGrpSpPr>
        <p:grpSpPr bwMode="auto">
          <a:xfrm>
            <a:off x="3176588" y="2590800"/>
            <a:ext cx="2635250" cy="700088"/>
            <a:chOff x="2112" y="528"/>
            <a:chExt cx="2088" cy="681"/>
          </a:xfrm>
        </p:grpSpPr>
        <p:sp>
          <p:nvSpPr>
            <p:cNvPr id="2067509" name="Rectangle 53"/>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10" name="Rectangle 54"/>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11" name="Rectangle 55"/>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12" name="Rectangle 56"/>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7513" name="Line 57"/>
          <p:cNvSpPr>
            <a:spLocks noChangeAspect="1" noChangeShapeType="1"/>
          </p:cNvSpPr>
          <p:nvPr/>
        </p:nvSpPr>
        <p:spPr bwMode="auto">
          <a:xfrm>
            <a:off x="4752975" y="3592513"/>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14" name="Line 58"/>
          <p:cNvSpPr>
            <a:spLocks noChangeAspect="1" noChangeShapeType="1"/>
          </p:cNvSpPr>
          <p:nvPr/>
        </p:nvSpPr>
        <p:spPr bwMode="auto">
          <a:xfrm>
            <a:off x="4752975" y="3813175"/>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7515" name="Group 59"/>
          <p:cNvGrpSpPr>
            <a:grpSpLocks noChangeAspect="1"/>
          </p:cNvGrpSpPr>
          <p:nvPr/>
        </p:nvGrpSpPr>
        <p:grpSpPr bwMode="auto">
          <a:xfrm>
            <a:off x="5159375" y="3408363"/>
            <a:ext cx="403225" cy="588962"/>
            <a:chOff x="2991" y="411"/>
            <a:chExt cx="359" cy="768"/>
          </a:xfrm>
        </p:grpSpPr>
        <p:sp>
          <p:nvSpPr>
            <p:cNvPr id="2067516" name="AutoShape 60"/>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67517" name="AutoShape 61"/>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18" name="Freeform 62"/>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19" name="Text Box 63"/>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067520" name="Line 64"/>
          <p:cNvSpPr>
            <a:spLocks noChangeAspect="1" noChangeShapeType="1"/>
          </p:cNvSpPr>
          <p:nvPr/>
        </p:nvSpPr>
        <p:spPr bwMode="auto">
          <a:xfrm>
            <a:off x="5567363" y="3703638"/>
            <a:ext cx="4968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21" name="Line 65"/>
          <p:cNvSpPr>
            <a:spLocks noChangeAspect="1" noChangeShapeType="1"/>
          </p:cNvSpPr>
          <p:nvPr/>
        </p:nvSpPr>
        <p:spPr bwMode="auto">
          <a:xfrm>
            <a:off x="6426200" y="3703638"/>
            <a:ext cx="498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7522" name="Group 66"/>
          <p:cNvGrpSpPr>
            <a:grpSpLocks noChangeAspect="1"/>
          </p:cNvGrpSpPr>
          <p:nvPr/>
        </p:nvGrpSpPr>
        <p:grpSpPr bwMode="auto">
          <a:xfrm>
            <a:off x="5886450" y="3519488"/>
            <a:ext cx="558800" cy="368300"/>
            <a:chOff x="3853" y="576"/>
            <a:chExt cx="594" cy="480"/>
          </a:xfrm>
        </p:grpSpPr>
        <p:sp>
          <p:nvSpPr>
            <p:cNvPr id="2067523" name="Rectangle 67"/>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7524" name="Text Box 68"/>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067525" name="Freeform 69"/>
          <p:cNvSpPr>
            <a:spLocks noChangeAspect="1"/>
          </p:cNvSpPr>
          <p:nvPr/>
        </p:nvSpPr>
        <p:spPr bwMode="auto">
          <a:xfrm>
            <a:off x="5883275" y="3703638"/>
            <a:ext cx="674688" cy="293687"/>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26" name="Line 70"/>
          <p:cNvSpPr>
            <a:spLocks noChangeAspect="1" noChangeShapeType="1"/>
          </p:cNvSpPr>
          <p:nvPr/>
        </p:nvSpPr>
        <p:spPr bwMode="auto">
          <a:xfrm>
            <a:off x="3833813" y="3814763"/>
            <a:ext cx="468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27" name="Line 71"/>
          <p:cNvSpPr>
            <a:spLocks noChangeAspect="1" noChangeShapeType="1"/>
          </p:cNvSpPr>
          <p:nvPr/>
        </p:nvSpPr>
        <p:spPr bwMode="auto">
          <a:xfrm>
            <a:off x="3773488" y="3592513"/>
            <a:ext cx="5254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7528" name="Group 72"/>
          <p:cNvGrpSpPr>
            <a:grpSpLocks noChangeAspect="1"/>
          </p:cNvGrpSpPr>
          <p:nvPr/>
        </p:nvGrpSpPr>
        <p:grpSpPr bwMode="auto">
          <a:xfrm>
            <a:off x="3352800" y="3519488"/>
            <a:ext cx="588963" cy="368300"/>
            <a:chOff x="1123" y="576"/>
            <a:chExt cx="626" cy="480"/>
          </a:xfrm>
        </p:grpSpPr>
        <p:sp>
          <p:nvSpPr>
            <p:cNvPr id="2067529" name="Rectangle 73"/>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7530" name="Text Box 74"/>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grpSp>
        <p:nvGrpSpPr>
          <p:cNvPr id="2067531" name="Group 75"/>
          <p:cNvGrpSpPr>
            <a:grpSpLocks/>
          </p:cNvGrpSpPr>
          <p:nvPr/>
        </p:nvGrpSpPr>
        <p:grpSpPr bwMode="auto">
          <a:xfrm>
            <a:off x="4014788" y="3352800"/>
            <a:ext cx="2635250" cy="700088"/>
            <a:chOff x="2112" y="528"/>
            <a:chExt cx="2088" cy="681"/>
          </a:xfrm>
        </p:grpSpPr>
        <p:sp>
          <p:nvSpPr>
            <p:cNvPr id="2067532" name="Rectangle 76"/>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33" name="Rectangle 77"/>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34" name="Rectangle 78"/>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35" name="Rectangle 79"/>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7558" name="Text Box 102"/>
          <p:cNvSpPr txBox="1">
            <a:spLocks noChangeArrowheads="1"/>
          </p:cNvSpPr>
          <p:nvPr/>
        </p:nvSpPr>
        <p:spPr bwMode="auto">
          <a:xfrm>
            <a:off x="1490663" y="1397000"/>
            <a:ext cx="9096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1</a:t>
            </a:r>
            <a:endParaRPr lang="en-US" sz="1600" b="0">
              <a:effectLst/>
              <a:latin typeface="Comic Sans MS" pitchFamily="66" charset="0"/>
            </a:endParaRPr>
          </a:p>
        </p:txBody>
      </p:sp>
      <p:sp>
        <p:nvSpPr>
          <p:cNvPr id="2067559" name="Text Box 103"/>
          <p:cNvSpPr txBox="1">
            <a:spLocks noChangeArrowheads="1"/>
          </p:cNvSpPr>
          <p:nvPr/>
        </p:nvSpPr>
        <p:spPr bwMode="auto">
          <a:xfrm>
            <a:off x="2306638" y="1397000"/>
            <a:ext cx="9096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2</a:t>
            </a:r>
            <a:endParaRPr lang="en-US" sz="1600" b="0">
              <a:effectLst/>
              <a:latin typeface="Comic Sans MS" pitchFamily="66" charset="0"/>
            </a:endParaRPr>
          </a:p>
        </p:txBody>
      </p:sp>
      <p:sp>
        <p:nvSpPr>
          <p:cNvPr id="2067560" name="Text Box 104"/>
          <p:cNvSpPr txBox="1">
            <a:spLocks noChangeArrowheads="1"/>
          </p:cNvSpPr>
          <p:nvPr/>
        </p:nvSpPr>
        <p:spPr bwMode="auto">
          <a:xfrm>
            <a:off x="3171825" y="1397000"/>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3</a:t>
            </a:r>
            <a:endParaRPr lang="en-US" sz="1600" b="0">
              <a:effectLst/>
              <a:latin typeface="Comic Sans MS" pitchFamily="66" charset="0"/>
            </a:endParaRPr>
          </a:p>
        </p:txBody>
      </p:sp>
      <p:sp>
        <p:nvSpPr>
          <p:cNvPr id="2067561" name="Text Box 105"/>
          <p:cNvSpPr txBox="1">
            <a:spLocks noChangeArrowheads="1"/>
          </p:cNvSpPr>
          <p:nvPr/>
        </p:nvSpPr>
        <p:spPr bwMode="auto">
          <a:xfrm>
            <a:off x="4021138" y="1397000"/>
            <a:ext cx="9096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4</a:t>
            </a:r>
            <a:endParaRPr lang="en-US" sz="1600" b="0">
              <a:effectLst/>
              <a:latin typeface="Comic Sans MS" pitchFamily="66" charset="0"/>
            </a:endParaRPr>
          </a:p>
        </p:txBody>
      </p:sp>
      <p:sp>
        <p:nvSpPr>
          <p:cNvPr id="2067562" name="Text Box 106"/>
          <p:cNvSpPr txBox="1">
            <a:spLocks noChangeArrowheads="1"/>
          </p:cNvSpPr>
          <p:nvPr/>
        </p:nvSpPr>
        <p:spPr bwMode="auto">
          <a:xfrm>
            <a:off x="5754688" y="1397000"/>
            <a:ext cx="9096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6</a:t>
            </a:r>
            <a:endParaRPr lang="en-US" sz="1600" b="0">
              <a:effectLst/>
              <a:latin typeface="Comic Sans MS" pitchFamily="66" charset="0"/>
            </a:endParaRPr>
          </a:p>
        </p:txBody>
      </p:sp>
      <p:sp>
        <p:nvSpPr>
          <p:cNvPr id="2067563" name="Text Box 107"/>
          <p:cNvSpPr txBox="1">
            <a:spLocks noChangeArrowheads="1"/>
          </p:cNvSpPr>
          <p:nvPr/>
        </p:nvSpPr>
        <p:spPr bwMode="auto">
          <a:xfrm>
            <a:off x="6592888" y="1397000"/>
            <a:ext cx="9096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7</a:t>
            </a:r>
            <a:endParaRPr lang="en-US" sz="1600" b="0">
              <a:effectLst/>
              <a:latin typeface="Comic Sans MS" pitchFamily="66" charset="0"/>
            </a:endParaRPr>
          </a:p>
        </p:txBody>
      </p:sp>
      <p:sp>
        <p:nvSpPr>
          <p:cNvPr id="2067564" name="Text Box 108"/>
          <p:cNvSpPr txBox="1">
            <a:spLocks noChangeArrowheads="1"/>
          </p:cNvSpPr>
          <p:nvPr/>
        </p:nvSpPr>
        <p:spPr bwMode="auto">
          <a:xfrm>
            <a:off x="4840288" y="1397000"/>
            <a:ext cx="9096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5</a:t>
            </a:r>
            <a:endParaRPr lang="en-US" sz="1600" b="0">
              <a:effectLst/>
              <a:latin typeface="Comic Sans MS" pitchFamily="66" charset="0"/>
            </a:endParaRPr>
          </a:p>
        </p:txBody>
      </p:sp>
      <p:sp>
        <p:nvSpPr>
          <p:cNvPr id="2067588" name="Line 132"/>
          <p:cNvSpPr>
            <a:spLocks noChangeShapeType="1"/>
          </p:cNvSpPr>
          <p:nvPr/>
        </p:nvSpPr>
        <p:spPr bwMode="auto">
          <a:xfrm>
            <a:off x="2362200" y="13716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89" name="Line 133"/>
          <p:cNvSpPr>
            <a:spLocks noChangeShapeType="1"/>
          </p:cNvSpPr>
          <p:nvPr/>
        </p:nvSpPr>
        <p:spPr bwMode="auto">
          <a:xfrm>
            <a:off x="4876800" y="13716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90" name="Line 134"/>
          <p:cNvSpPr>
            <a:spLocks noChangeShapeType="1"/>
          </p:cNvSpPr>
          <p:nvPr/>
        </p:nvSpPr>
        <p:spPr bwMode="auto">
          <a:xfrm>
            <a:off x="4038600" y="13716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91" name="Line 135"/>
          <p:cNvSpPr>
            <a:spLocks noChangeShapeType="1"/>
          </p:cNvSpPr>
          <p:nvPr/>
        </p:nvSpPr>
        <p:spPr bwMode="auto">
          <a:xfrm>
            <a:off x="3200400" y="13716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92" name="Line 136"/>
          <p:cNvSpPr>
            <a:spLocks noChangeShapeType="1"/>
          </p:cNvSpPr>
          <p:nvPr/>
        </p:nvSpPr>
        <p:spPr bwMode="auto">
          <a:xfrm>
            <a:off x="6629400" y="13716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93" name="Line 137"/>
          <p:cNvSpPr>
            <a:spLocks noChangeShapeType="1"/>
          </p:cNvSpPr>
          <p:nvPr/>
        </p:nvSpPr>
        <p:spPr bwMode="auto">
          <a:xfrm>
            <a:off x="5730875" y="13716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94" name="Line 138"/>
          <p:cNvSpPr>
            <a:spLocks noChangeShapeType="1"/>
          </p:cNvSpPr>
          <p:nvPr/>
        </p:nvSpPr>
        <p:spPr bwMode="auto">
          <a:xfrm>
            <a:off x="7467600" y="13716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95" name="Text Box 139"/>
          <p:cNvSpPr txBox="1">
            <a:spLocks noChangeArrowheads="1"/>
          </p:cNvSpPr>
          <p:nvPr/>
        </p:nvSpPr>
        <p:spPr bwMode="auto">
          <a:xfrm>
            <a:off x="2505868" y="4875439"/>
            <a:ext cx="3630613" cy="7016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latinLnBrk="1" hangingPunct="1"/>
            <a:r>
              <a:rPr kumimoji="1" lang="en-US" altLang="ko-KR" sz="2000" dirty="0">
                <a:solidFill>
                  <a:srgbClr val="FFFF00"/>
                </a:solidFill>
                <a:effectLst>
                  <a:outerShdw blurRad="38100" dist="38100" dir="2700000" algn="tl">
                    <a:srgbClr val="000000"/>
                  </a:outerShdw>
                </a:effectLst>
                <a:latin typeface="Arial" charset="0"/>
                <a:ea typeface="Gulim" pitchFamily="34" charset="-127"/>
              </a:rPr>
              <a:t>We need 3 stall cycles </a:t>
            </a:r>
          </a:p>
          <a:p>
            <a:pPr algn="l" eaLnBrk="1" latinLnBrk="1" hangingPunct="1"/>
            <a:r>
              <a:rPr kumimoji="1" lang="en-US" altLang="ko-KR" sz="2000" dirty="0">
                <a:solidFill>
                  <a:srgbClr val="FFFF00"/>
                </a:solidFill>
                <a:effectLst>
                  <a:outerShdw blurRad="38100" dist="38100" dir="2700000" algn="tl">
                    <a:srgbClr val="000000"/>
                  </a:outerShdw>
                </a:effectLst>
                <a:latin typeface="Arial" charset="0"/>
                <a:ea typeface="Gulim" pitchFamily="34" charset="-127"/>
              </a:rPr>
              <a:t>In order to solve this hazard</a:t>
            </a:r>
            <a:r>
              <a:rPr kumimoji="1" lang="en-US" altLang="ko-KR" sz="1800" dirty="0">
                <a:solidFill>
                  <a:srgbClr val="FFFF00"/>
                </a:solidFill>
                <a:effectLst>
                  <a:outerShdw blurRad="38100" dist="38100" dir="2700000" algn="tl">
                    <a:srgbClr val="000000"/>
                  </a:outerShdw>
                </a:effectLst>
                <a:latin typeface="Arial" charset="0"/>
                <a:ea typeface="Gulim" pitchFamily="34" charset="-127"/>
              </a:rPr>
              <a:t> </a:t>
            </a:r>
          </a:p>
        </p:txBody>
      </p:sp>
      <p:sp>
        <p:nvSpPr>
          <p:cNvPr id="2067596" name="Rectangle 140"/>
          <p:cNvSpPr>
            <a:spLocks noChangeAspect="1" noChangeArrowheads="1"/>
          </p:cNvSpPr>
          <p:nvPr/>
        </p:nvSpPr>
        <p:spPr bwMode="auto">
          <a:xfrm>
            <a:off x="2814638" y="19812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97" name="Rectangle 141"/>
          <p:cNvSpPr>
            <a:spLocks noChangeAspect="1" noChangeArrowheads="1"/>
          </p:cNvSpPr>
          <p:nvPr/>
        </p:nvSpPr>
        <p:spPr bwMode="auto">
          <a:xfrm>
            <a:off x="2590800" y="1981200"/>
            <a:ext cx="447675" cy="369888"/>
          </a:xfrm>
          <a:prstGeom prst="rect">
            <a:avLst/>
          </a:prstGeom>
          <a:solidFill>
            <a:srgbClr val="FF33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7598" name="Text Box 142"/>
          <p:cNvSpPr txBox="1">
            <a:spLocks noChangeAspect="1" noChangeArrowheads="1"/>
          </p:cNvSpPr>
          <p:nvPr/>
        </p:nvSpPr>
        <p:spPr bwMode="auto">
          <a:xfrm>
            <a:off x="2590800" y="19812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67599" name="Rectangle 143"/>
          <p:cNvSpPr>
            <a:spLocks noChangeAspect="1" noChangeArrowheads="1"/>
          </p:cNvSpPr>
          <p:nvPr/>
        </p:nvSpPr>
        <p:spPr bwMode="auto">
          <a:xfrm>
            <a:off x="5405438" y="19812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600" name="Rectangle 144"/>
          <p:cNvSpPr>
            <a:spLocks noChangeAspect="1" noChangeArrowheads="1"/>
          </p:cNvSpPr>
          <p:nvPr/>
        </p:nvSpPr>
        <p:spPr bwMode="auto">
          <a:xfrm>
            <a:off x="5181600" y="1981200"/>
            <a:ext cx="447675" cy="369888"/>
          </a:xfrm>
          <a:prstGeom prst="rect">
            <a:avLst/>
          </a:prstGeom>
          <a:solidFill>
            <a:srgbClr val="0099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7601" name="Text Box 145"/>
          <p:cNvSpPr txBox="1">
            <a:spLocks noChangeAspect="1" noChangeArrowheads="1"/>
          </p:cNvSpPr>
          <p:nvPr/>
        </p:nvSpPr>
        <p:spPr bwMode="auto">
          <a:xfrm>
            <a:off x="5181600" y="19812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67602" name="Rectangle 146"/>
          <p:cNvSpPr>
            <a:spLocks noChangeAspect="1" noChangeArrowheads="1"/>
          </p:cNvSpPr>
          <p:nvPr/>
        </p:nvSpPr>
        <p:spPr bwMode="auto">
          <a:xfrm>
            <a:off x="3652838" y="27432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603" name="Rectangle 147"/>
          <p:cNvSpPr>
            <a:spLocks noChangeAspect="1" noChangeArrowheads="1"/>
          </p:cNvSpPr>
          <p:nvPr/>
        </p:nvSpPr>
        <p:spPr bwMode="auto">
          <a:xfrm>
            <a:off x="3429000" y="2743200"/>
            <a:ext cx="447675" cy="369888"/>
          </a:xfrm>
          <a:prstGeom prst="rect">
            <a:avLst/>
          </a:prstGeom>
          <a:solidFill>
            <a:srgbClr val="FF33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7604" name="Text Box 148"/>
          <p:cNvSpPr txBox="1">
            <a:spLocks noChangeAspect="1" noChangeArrowheads="1"/>
          </p:cNvSpPr>
          <p:nvPr/>
        </p:nvSpPr>
        <p:spPr bwMode="auto">
          <a:xfrm>
            <a:off x="3429000" y="27432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67605" name="Rectangle 149"/>
          <p:cNvSpPr>
            <a:spLocks noChangeAspect="1" noChangeArrowheads="1"/>
          </p:cNvSpPr>
          <p:nvPr/>
        </p:nvSpPr>
        <p:spPr bwMode="auto">
          <a:xfrm>
            <a:off x="4491038" y="35052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606" name="Rectangle 150"/>
          <p:cNvSpPr>
            <a:spLocks noChangeAspect="1" noChangeArrowheads="1"/>
          </p:cNvSpPr>
          <p:nvPr/>
        </p:nvSpPr>
        <p:spPr bwMode="auto">
          <a:xfrm>
            <a:off x="4267200" y="3505200"/>
            <a:ext cx="447675" cy="369888"/>
          </a:xfrm>
          <a:prstGeom prst="rect">
            <a:avLst/>
          </a:prstGeom>
          <a:solidFill>
            <a:srgbClr val="FF33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7607" name="Text Box 151"/>
          <p:cNvSpPr txBox="1">
            <a:spLocks noChangeAspect="1" noChangeArrowheads="1"/>
          </p:cNvSpPr>
          <p:nvPr/>
        </p:nvSpPr>
        <p:spPr bwMode="auto">
          <a:xfrm>
            <a:off x="4267200" y="35052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67608" name="Rectangle 152"/>
          <p:cNvSpPr>
            <a:spLocks noChangeAspect="1" noChangeArrowheads="1"/>
          </p:cNvSpPr>
          <p:nvPr/>
        </p:nvSpPr>
        <p:spPr bwMode="auto">
          <a:xfrm>
            <a:off x="6319838" y="27432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609" name="Rectangle 153"/>
          <p:cNvSpPr>
            <a:spLocks noChangeAspect="1" noChangeArrowheads="1"/>
          </p:cNvSpPr>
          <p:nvPr/>
        </p:nvSpPr>
        <p:spPr bwMode="auto">
          <a:xfrm>
            <a:off x="6096000" y="2743200"/>
            <a:ext cx="447675" cy="369888"/>
          </a:xfrm>
          <a:prstGeom prst="rect">
            <a:avLst/>
          </a:prstGeom>
          <a:solidFill>
            <a:srgbClr val="0099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7610" name="Text Box 154"/>
          <p:cNvSpPr txBox="1">
            <a:spLocks noChangeAspect="1" noChangeArrowheads="1"/>
          </p:cNvSpPr>
          <p:nvPr/>
        </p:nvSpPr>
        <p:spPr bwMode="auto">
          <a:xfrm>
            <a:off x="6096000" y="27432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67611" name="Rectangle 155"/>
          <p:cNvSpPr>
            <a:spLocks noChangeAspect="1" noChangeArrowheads="1"/>
          </p:cNvSpPr>
          <p:nvPr/>
        </p:nvSpPr>
        <p:spPr bwMode="auto">
          <a:xfrm>
            <a:off x="7158038" y="35052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612" name="Rectangle 156"/>
          <p:cNvSpPr>
            <a:spLocks noChangeAspect="1" noChangeArrowheads="1"/>
          </p:cNvSpPr>
          <p:nvPr/>
        </p:nvSpPr>
        <p:spPr bwMode="auto">
          <a:xfrm>
            <a:off x="6934200" y="3505200"/>
            <a:ext cx="447675" cy="369888"/>
          </a:xfrm>
          <a:prstGeom prst="rect">
            <a:avLst/>
          </a:prstGeom>
          <a:solidFill>
            <a:srgbClr val="FF33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7613" name="Text Box 157"/>
          <p:cNvSpPr txBox="1">
            <a:spLocks noChangeAspect="1" noChangeArrowheads="1"/>
          </p:cNvSpPr>
          <p:nvPr/>
        </p:nvSpPr>
        <p:spPr bwMode="auto">
          <a:xfrm>
            <a:off x="6934200" y="35052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nvGrpSpPr>
          <p:cNvPr id="2067626" name="Group 170"/>
          <p:cNvGrpSpPr>
            <a:grpSpLocks/>
          </p:cNvGrpSpPr>
          <p:nvPr/>
        </p:nvGrpSpPr>
        <p:grpSpPr bwMode="auto">
          <a:xfrm>
            <a:off x="6705600" y="4038600"/>
            <a:ext cx="4029075" cy="700088"/>
            <a:chOff x="2640" y="2976"/>
            <a:chExt cx="2538" cy="441"/>
          </a:xfrm>
        </p:grpSpPr>
        <p:sp>
          <p:nvSpPr>
            <p:cNvPr id="2067536" name="Line 80"/>
            <p:cNvSpPr>
              <a:spLocks noChangeAspect="1" noChangeShapeType="1"/>
            </p:cNvSpPr>
            <p:nvPr/>
          </p:nvSpPr>
          <p:spPr bwMode="auto">
            <a:xfrm>
              <a:off x="3522" y="3127"/>
              <a:ext cx="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37" name="Line 81"/>
            <p:cNvSpPr>
              <a:spLocks noChangeAspect="1" noChangeShapeType="1"/>
            </p:cNvSpPr>
            <p:nvPr/>
          </p:nvSpPr>
          <p:spPr bwMode="auto">
            <a:xfrm>
              <a:off x="3522" y="3266"/>
              <a:ext cx="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7538" name="Group 82"/>
            <p:cNvGrpSpPr>
              <a:grpSpLocks noChangeAspect="1"/>
            </p:cNvGrpSpPr>
            <p:nvPr/>
          </p:nvGrpSpPr>
          <p:grpSpPr bwMode="auto">
            <a:xfrm>
              <a:off x="3778" y="3011"/>
              <a:ext cx="254" cy="371"/>
              <a:chOff x="2991" y="411"/>
              <a:chExt cx="359" cy="768"/>
            </a:xfrm>
          </p:grpSpPr>
          <p:sp>
            <p:nvSpPr>
              <p:cNvPr id="2067539" name="AutoShape 83"/>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67540" name="AutoShape 84"/>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41" name="Freeform 85"/>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42" name="Text Box 86"/>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067543" name="Line 87"/>
            <p:cNvSpPr>
              <a:spLocks noChangeAspect="1" noChangeShapeType="1"/>
            </p:cNvSpPr>
            <p:nvPr/>
          </p:nvSpPr>
          <p:spPr bwMode="auto">
            <a:xfrm>
              <a:off x="4035" y="3197"/>
              <a:ext cx="3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44" name="Line 88"/>
            <p:cNvSpPr>
              <a:spLocks noChangeAspect="1" noChangeShapeType="1"/>
            </p:cNvSpPr>
            <p:nvPr/>
          </p:nvSpPr>
          <p:spPr bwMode="auto">
            <a:xfrm>
              <a:off x="4576" y="3197"/>
              <a:ext cx="31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7545" name="Group 89"/>
            <p:cNvGrpSpPr>
              <a:grpSpLocks noChangeAspect="1"/>
            </p:cNvGrpSpPr>
            <p:nvPr/>
          </p:nvGrpSpPr>
          <p:grpSpPr bwMode="auto">
            <a:xfrm>
              <a:off x="4236" y="3081"/>
              <a:ext cx="352" cy="232"/>
              <a:chOff x="3853" y="576"/>
              <a:chExt cx="594" cy="480"/>
            </a:xfrm>
          </p:grpSpPr>
          <p:sp>
            <p:nvSpPr>
              <p:cNvPr id="2067546" name="Rectangle 90"/>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7547" name="Text Box 91"/>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067548" name="Freeform 92"/>
            <p:cNvSpPr>
              <a:spLocks noChangeAspect="1"/>
            </p:cNvSpPr>
            <p:nvPr/>
          </p:nvSpPr>
          <p:spPr bwMode="auto">
            <a:xfrm>
              <a:off x="4234" y="3197"/>
              <a:ext cx="425"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49" name="Line 93"/>
            <p:cNvSpPr>
              <a:spLocks noChangeAspect="1" noChangeShapeType="1"/>
            </p:cNvSpPr>
            <p:nvPr/>
          </p:nvSpPr>
          <p:spPr bwMode="auto">
            <a:xfrm>
              <a:off x="2943" y="3267"/>
              <a:ext cx="29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50" name="Line 94"/>
            <p:cNvSpPr>
              <a:spLocks noChangeAspect="1" noChangeShapeType="1"/>
            </p:cNvSpPr>
            <p:nvPr/>
          </p:nvSpPr>
          <p:spPr bwMode="auto">
            <a:xfrm>
              <a:off x="2905" y="3127"/>
              <a:ext cx="33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51" name="Rectangle 95"/>
            <p:cNvSpPr>
              <a:spLocks noChangeAspect="1" noChangeArrowheads="1"/>
            </p:cNvSpPr>
            <p:nvPr/>
          </p:nvSpPr>
          <p:spPr bwMode="auto">
            <a:xfrm>
              <a:off x="2684" y="3081"/>
              <a:ext cx="284" cy="23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7552" name="Text Box 96"/>
            <p:cNvSpPr txBox="1">
              <a:spLocks noChangeAspect="1" noChangeArrowheads="1"/>
            </p:cNvSpPr>
            <p:nvPr/>
          </p:nvSpPr>
          <p:spPr bwMode="auto">
            <a:xfrm>
              <a:off x="2640" y="3106"/>
              <a:ext cx="371"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nvGrpSpPr>
            <p:cNvPr id="2067553" name="Group 97"/>
            <p:cNvGrpSpPr>
              <a:grpSpLocks/>
            </p:cNvGrpSpPr>
            <p:nvPr/>
          </p:nvGrpSpPr>
          <p:grpSpPr bwMode="auto">
            <a:xfrm>
              <a:off x="3057" y="2976"/>
              <a:ext cx="1660" cy="441"/>
              <a:chOff x="2112" y="528"/>
              <a:chExt cx="2088" cy="681"/>
            </a:xfrm>
          </p:grpSpPr>
          <p:sp>
            <p:nvSpPr>
              <p:cNvPr id="2067554"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55"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56"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57"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7614" name="Rectangle 158"/>
            <p:cNvSpPr>
              <a:spLocks noChangeAspect="1" noChangeArrowheads="1"/>
            </p:cNvSpPr>
            <p:nvPr/>
          </p:nvSpPr>
          <p:spPr bwMode="auto">
            <a:xfrm>
              <a:off x="3357" y="3072"/>
              <a:ext cx="141" cy="23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615" name="Rectangle 159"/>
            <p:cNvSpPr>
              <a:spLocks noChangeAspect="1" noChangeArrowheads="1"/>
            </p:cNvSpPr>
            <p:nvPr/>
          </p:nvSpPr>
          <p:spPr bwMode="auto">
            <a:xfrm>
              <a:off x="3216" y="3072"/>
              <a:ext cx="282" cy="233"/>
            </a:xfrm>
            <a:prstGeom prst="rect">
              <a:avLst/>
            </a:prstGeom>
            <a:solidFill>
              <a:srgbClr val="0099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7616" name="Text Box 160"/>
            <p:cNvSpPr txBox="1">
              <a:spLocks noChangeAspect="1" noChangeArrowheads="1"/>
            </p:cNvSpPr>
            <p:nvPr/>
          </p:nvSpPr>
          <p:spPr bwMode="auto">
            <a:xfrm>
              <a:off x="3216" y="3072"/>
              <a:ext cx="254"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67617" name="Rectangle 161"/>
            <p:cNvSpPr>
              <a:spLocks noChangeAspect="1" noChangeArrowheads="1"/>
            </p:cNvSpPr>
            <p:nvPr/>
          </p:nvSpPr>
          <p:spPr bwMode="auto">
            <a:xfrm>
              <a:off x="5037" y="3072"/>
              <a:ext cx="141" cy="23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618" name="Rectangle 162"/>
            <p:cNvSpPr>
              <a:spLocks noChangeAspect="1" noChangeArrowheads="1"/>
            </p:cNvSpPr>
            <p:nvPr/>
          </p:nvSpPr>
          <p:spPr bwMode="auto">
            <a:xfrm>
              <a:off x="4896" y="3072"/>
              <a:ext cx="282" cy="233"/>
            </a:xfrm>
            <a:prstGeom prst="rect">
              <a:avLst/>
            </a:prstGeom>
            <a:solidFill>
              <a:srgbClr val="FF33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7619" name="Text Box 163"/>
            <p:cNvSpPr txBox="1">
              <a:spLocks noChangeAspect="1" noChangeArrowheads="1"/>
            </p:cNvSpPr>
            <p:nvPr/>
          </p:nvSpPr>
          <p:spPr bwMode="auto">
            <a:xfrm>
              <a:off x="4896" y="3072"/>
              <a:ext cx="254"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grpSp>
        <p:nvGrpSpPr>
          <p:cNvPr id="2067628" name="Group 172"/>
          <p:cNvGrpSpPr>
            <a:grpSpLocks/>
          </p:cNvGrpSpPr>
          <p:nvPr/>
        </p:nvGrpSpPr>
        <p:grpSpPr bwMode="auto">
          <a:xfrm>
            <a:off x="8153400" y="4953000"/>
            <a:ext cx="4017963" cy="700088"/>
            <a:chOff x="3175" y="3467"/>
            <a:chExt cx="2531" cy="441"/>
          </a:xfrm>
        </p:grpSpPr>
        <p:sp>
          <p:nvSpPr>
            <p:cNvPr id="2067565" name="Line 109"/>
            <p:cNvSpPr>
              <a:spLocks noChangeAspect="1" noChangeShapeType="1"/>
            </p:cNvSpPr>
            <p:nvPr/>
          </p:nvSpPr>
          <p:spPr bwMode="auto">
            <a:xfrm>
              <a:off x="4057" y="3618"/>
              <a:ext cx="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66" name="Line 110"/>
            <p:cNvSpPr>
              <a:spLocks noChangeAspect="1" noChangeShapeType="1"/>
            </p:cNvSpPr>
            <p:nvPr/>
          </p:nvSpPr>
          <p:spPr bwMode="auto">
            <a:xfrm>
              <a:off x="4057" y="3757"/>
              <a:ext cx="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68" name="AutoShape 112"/>
            <p:cNvSpPr>
              <a:spLocks noChangeAspect="1" noChangeArrowheads="1"/>
            </p:cNvSpPr>
            <p:nvPr/>
          </p:nvSpPr>
          <p:spPr bwMode="auto">
            <a:xfrm rot="-5400000">
              <a:off x="4262" y="3569"/>
              <a:ext cx="371" cy="23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67569" name="AutoShape 113"/>
            <p:cNvSpPr>
              <a:spLocks noChangeAspect="1" noChangeArrowheads="1"/>
            </p:cNvSpPr>
            <p:nvPr/>
          </p:nvSpPr>
          <p:spPr bwMode="auto">
            <a:xfrm rot="5400000">
              <a:off x="4317" y="3624"/>
              <a:ext cx="119" cy="127"/>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70" name="Freeform 114"/>
            <p:cNvSpPr>
              <a:spLocks noChangeAspect="1"/>
            </p:cNvSpPr>
            <p:nvPr/>
          </p:nvSpPr>
          <p:spPr bwMode="auto">
            <a:xfrm rot="5400000">
              <a:off x="4325" y="3639"/>
              <a:ext cx="105" cy="98"/>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71" name="Text Box 115"/>
            <p:cNvSpPr txBox="1">
              <a:spLocks noChangeAspect="1" noChangeArrowheads="1"/>
            </p:cNvSpPr>
            <p:nvPr/>
          </p:nvSpPr>
          <p:spPr bwMode="auto">
            <a:xfrm rot="-5400000">
              <a:off x="4343" y="3589"/>
              <a:ext cx="278"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sp>
          <p:nvSpPr>
            <p:cNvPr id="2067572" name="Line 116"/>
            <p:cNvSpPr>
              <a:spLocks noChangeAspect="1" noChangeShapeType="1"/>
            </p:cNvSpPr>
            <p:nvPr/>
          </p:nvSpPr>
          <p:spPr bwMode="auto">
            <a:xfrm>
              <a:off x="4570" y="3688"/>
              <a:ext cx="3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73" name="Line 117"/>
            <p:cNvSpPr>
              <a:spLocks noChangeAspect="1" noChangeShapeType="1"/>
            </p:cNvSpPr>
            <p:nvPr/>
          </p:nvSpPr>
          <p:spPr bwMode="auto">
            <a:xfrm>
              <a:off x="5111" y="3688"/>
              <a:ext cx="31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75" name="Rectangle 119"/>
            <p:cNvSpPr>
              <a:spLocks noChangeAspect="1" noChangeArrowheads="1"/>
            </p:cNvSpPr>
            <p:nvPr/>
          </p:nvSpPr>
          <p:spPr bwMode="auto">
            <a:xfrm>
              <a:off x="4808" y="3572"/>
              <a:ext cx="284" cy="23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7576" name="Text Box 120"/>
            <p:cNvSpPr txBox="1">
              <a:spLocks noChangeAspect="1" noChangeArrowheads="1"/>
            </p:cNvSpPr>
            <p:nvPr/>
          </p:nvSpPr>
          <p:spPr bwMode="auto">
            <a:xfrm>
              <a:off x="4771" y="3597"/>
              <a:ext cx="35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sp>
          <p:nvSpPr>
            <p:cNvPr id="2067577" name="Freeform 121"/>
            <p:cNvSpPr>
              <a:spLocks noChangeAspect="1"/>
            </p:cNvSpPr>
            <p:nvPr/>
          </p:nvSpPr>
          <p:spPr bwMode="auto">
            <a:xfrm>
              <a:off x="4769" y="3688"/>
              <a:ext cx="425"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78" name="Line 122"/>
            <p:cNvSpPr>
              <a:spLocks noChangeAspect="1" noChangeShapeType="1"/>
            </p:cNvSpPr>
            <p:nvPr/>
          </p:nvSpPr>
          <p:spPr bwMode="auto">
            <a:xfrm>
              <a:off x="3478" y="3758"/>
              <a:ext cx="29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79" name="Line 123"/>
            <p:cNvSpPr>
              <a:spLocks noChangeAspect="1" noChangeShapeType="1"/>
            </p:cNvSpPr>
            <p:nvPr/>
          </p:nvSpPr>
          <p:spPr bwMode="auto">
            <a:xfrm>
              <a:off x="3440" y="3618"/>
              <a:ext cx="33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81" name="Rectangle 125"/>
            <p:cNvSpPr>
              <a:spLocks noChangeAspect="1" noChangeArrowheads="1"/>
            </p:cNvSpPr>
            <p:nvPr/>
          </p:nvSpPr>
          <p:spPr bwMode="auto">
            <a:xfrm>
              <a:off x="3219" y="3572"/>
              <a:ext cx="284" cy="23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67582" name="Text Box 126"/>
            <p:cNvSpPr txBox="1">
              <a:spLocks noChangeAspect="1" noChangeArrowheads="1"/>
            </p:cNvSpPr>
            <p:nvPr/>
          </p:nvSpPr>
          <p:spPr bwMode="auto">
            <a:xfrm>
              <a:off x="3175" y="3597"/>
              <a:ext cx="371"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nvGrpSpPr>
            <p:cNvPr id="2067627" name="Group 171"/>
            <p:cNvGrpSpPr>
              <a:grpSpLocks/>
            </p:cNvGrpSpPr>
            <p:nvPr/>
          </p:nvGrpSpPr>
          <p:grpSpPr bwMode="auto">
            <a:xfrm>
              <a:off x="3592" y="3467"/>
              <a:ext cx="1660" cy="441"/>
              <a:chOff x="3592" y="3467"/>
              <a:chExt cx="1660" cy="441"/>
            </a:xfrm>
          </p:grpSpPr>
          <p:sp>
            <p:nvSpPr>
              <p:cNvPr id="2067584" name="Rectangle 128"/>
              <p:cNvSpPr>
                <a:spLocks noChangeAspect="1" noChangeArrowheads="1"/>
              </p:cNvSpPr>
              <p:nvPr/>
            </p:nvSpPr>
            <p:spPr bwMode="auto">
              <a:xfrm>
                <a:off x="4126" y="3467"/>
                <a:ext cx="57"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85" name="Rectangle 129"/>
              <p:cNvSpPr>
                <a:spLocks noChangeAspect="1" noChangeArrowheads="1"/>
              </p:cNvSpPr>
              <p:nvPr/>
            </p:nvSpPr>
            <p:spPr bwMode="auto">
              <a:xfrm>
                <a:off x="5195" y="3467"/>
                <a:ext cx="57"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86" name="Rectangle 130"/>
              <p:cNvSpPr>
                <a:spLocks noChangeAspect="1" noChangeArrowheads="1"/>
              </p:cNvSpPr>
              <p:nvPr/>
            </p:nvSpPr>
            <p:spPr bwMode="auto">
              <a:xfrm>
                <a:off x="3592" y="3467"/>
                <a:ext cx="57"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587" name="Rectangle 131"/>
              <p:cNvSpPr>
                <a:spLocks noChangeAspect="1" noChangeArrowheads="1"/>
              </p:cNvSpPr>
              <p:nvPr/>
            </p:nvSpPr>
            <p:spPr bwMode="auto">
              <a:xfrm>
                <a:off x="4661" y="3470"/>
                <a:ext cx="56" cy="435"/>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7620" name="Rectangle 164"/>
            <p:cNvSpPr>
              <a:spLocks noChangeAspect="1" noChangeArrowheads="1"/>
            </p:cNvSpPr>
            <p:nvPr/>
          </p:nvSpPr>
          <p:spPr bwMode="auto">
            <a:xfrm>
              <a:off x="3933" y="3552"/>
              <a:ext cx="141" cy="23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621" name="Rectangle 165"/>
            <p:cNvSpPr>
              <a:spLocks noChangeAspect="1" noChangeArrowheads="1"/>
            </p:cNvSpPr>
            <p:nvPr/>
          </p:nvSpPr>
          <p:spPr bwMode="auto">
            <a:xfrm>
              <a:off x="3792" y="3552"/>
              <a:ext cx="282" cy="233"/>
            </a:xfrm>
            <a:prstGeom prst="rect">
              <a:avLst/>
            </a:prstGeom>
            <a:solidFill>
              <a:srgbClr val="0099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7622" name="Text Box 166"/>
            <p:cNvSpPr txBox="1">
              <a:spLocks noChangeAspect="1" noChangeArrowheads="1"/>
            </p:cNvSpPr>
            <p:nvPr/>
          </p:nvSpPr>
          <p:spPr bwMode="auto">
            <a:xfrm>
              <a:off x="3792" y="3552"/>
              <a:ext cx="254"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67623" name="Rectangle 167"/>
            <p:cNvSpPr>
              <a:spLocks noChangeAspect="1" noChangeArrowheads="1"/>
            </p:cNvSpPr>
            <p:nvPr/>
          </p:nvSpPr>
          <p:spPr bwMode="auto">
            <a:xfrm>
              <a:off x="5565" y="3552"/>
              <a:ext cx="141" cy="23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624" name="Rectangle 168"/>
            <p:cNvSpPr>
              <a:spLocks noChangeAspect="1" noChangeArrowheads="1"/>
            </p:cNvSpPr>
            <p:nvPr/>
          </p:nvSpPr>
          <p:spPr bwMode="auto">
            <a:xfrm>
              <a:off x="5424" y="3552"/>
              <a:ext cx="282" cy="233"/>
            </a:xfrm>
            <a:prstGeom prst="rect">
              <a:avLst/>
            </a:prstGeom>
            <a:solidFill>
              <a:srgbClr val="FF33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67625" name="Text Box 169"/>
            <p:cNvSpPr txBox="1">
              <a:spLocks noChangeAspect="1" noChangeArrowheads="1"/>
            </p:cNvSpPr>
            <p:nvPr/>
          </p:nvSpPr>
          <p:spPr bwMode="auto">
            <a:xfrm>
              <a:off x="5424" y="3552"/>
              <a:ext cx="254"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sp>
        <p:nvSpPr>
          <p:cNvPr id="2067629" name="Text Box 173"/>
          <p:cNvSpPr txBox="1">
            <a:spLocks noChangeArrowheads="1"/>
          </p:cNvSpPr>
          <p:nvPr/>
        </p:nvSpPr>
        <p:spPr bwMode="auto">
          <a:xfrm>
            <a:off x="4191000" y="43434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C0C0C0"/>
                  </a:outerShdw>
                </a:effectLst>
              </a:rPr>
              <a:t>3 stalls cycles</a:t>
            </a:r>
          </a:p>
        </p:txBody>
      </p:sp>
    </p:spTree>
    <p:extLst>
      <p:ext uri="{BB962C8B-B14F-4D97-AF65-F5344CB8AC3E}">
        <p14:creationId xmlns:p14="http://schemas.microsoft.com/office/powerpoint/2010/main" val="15545279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67595"/>
                                        </p:tgtEl>
                                        <p:attrNameLst>
                                          <p:attrName>style.visibility</p:attrName>
                                        </p:attrNameLst>
                                      </p:cBhvr>
                                      <p:to>
                                        <p:strVal val="visible"/>
                                      </p:to>
                                    </p:set>
                                    <p:animEffect transition="in" filter="box(out)">
                                      <p:cBhvr>
                                        <p:cTn id="7" dur="500"/>
                                        <p:tgtEl>
                                          <p:spTgt spid="2067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7595"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0034" name="Rectangle 2"/>
          <p:cNvSpPr>
            <a:spLocks noGrp="1" noChangeArrowheads="1"/>
          </p:cNvSpPr>
          <p:nvPr>
            <p:ph type="title"/>
          </p:nvPr>
        </p:nvSpPr>
        <p:spPr>
          <a:xfrm>
            <a:off x="685800" y="228600"/>
            <a:ext cx="8077200" cy="533400"/>
          </a:xfrm>
          <a:noFill/>
          <a:ln/>
        </p:spPr>
        <p:txBody>
          <a:bodyPr lIns="92075" tIns="46038" rIns="92075" bIns="46038">
            <a:noAutofit/>
          </a:bodyPr>
          <a:lstStyle/>
          <a:p>
            <a:r>
              <a:rPr lang="en-US" sz="3200" dirty="0">
                <a:solidFill>
                  <a:srgbClr val="7030A0"/>
                </a:solidFill>
                <a:effectLst>
                  <a:outerShdw blurRad="38100" dist="38100" dir="2700000" algn="tl">
                    <a:srgbClr val="C0C0C0"/>
                  </a:outerShdw>
                </a:effectLst>
                <a:latin typeface="Monotype Corsiva" pitchFamily="66" charset="0"/>
              </a:rPr>
              <a:t>Compiler Instruction Scheduling Example</a:t>
            </a:r>
            <a:endParaRPr lang="en-US" sz="3200" dirty="0">
              <a:solidFill>
                <a:srgbClr val="7030A0"/>
              </a:solidFill>
              <a:latin typeface="Monotype Corsiva" pitchFamily="66" charset="0"/>
            </a:endParaRPr>
          </a:p>
        </p:txBody>
      </p:sp>
      <p:sp>
        <p:nvSpPr>
          <p:cNvPr id="2220035" name="Rectangle 3"/>
          <p:cNvSpPr>
            <a:spLocks noGrp="1" noChangeArrowheads="1"/>
          </p:cNvSpPr>
          <p:nvPr>
            <p:ph type="body" idx="1"/>
          </p:nvPr>
        </p:nvSpPr>
        <p:spPr>
          <a:xfrm>
            <a:off x="457200" y="812800"/>
            <a:ext cx="8458200" cy="2235200"/>
          </a:xfrm>
          <a:noFill/>
          <a:ln/>
        </p:spPr>
        <p:txBody>
          <a:bodyPr lIns="92075" tIns="46038" rIns="92075" bIns="46038">
            <a:noAutofit/>
          </a:bodyPr>
          <a:lstStyle/>
          <a:p>
            <a:pPr>
              <a:lnSpc>
                <a:spcPct val="90000"/>
              </a:lnSpc>
            </a:pPr>
            <a:r>
              <a:rPr lang="en-US" sz="2000" dirty="0">
                <a:latin typeface="Comic Sans MS" pitchFamily="66" charset="0"/>
              </a:rPr>
              <a:t>For the code sequence:</a:t>
            </a:r>
          </a:p>
          <a:p>
            <a:pPr>
              <a:lnSpc>
                <a:spcPct val="90000"/>
              </a:lnSpc>
              <a:buFontTx/>
              <a:buNone/>
            </a:pPr>
            <a:r>
              <a:rPr lang="en-US" sz="2000" dirty="0">
                <a:latin typeface="Comic Sans MS" pitchFamily="66" charset="0"/>
              </a:rPr>
              <a:t>                          a = b + c</a:t>
            </a:r>
          </a:p>
          <a:p>
            <a:pPr>
              <a:lnSpc>
                <a:spcPct val="90000"/>
              </a:lnSpc>
              <a:spcBef>
                <a:spcPct val="0"/>
              </a:spcBef>
              <a:buFontTx/>
              <a:buNone/>
            </a:pPr>
            <a:r>
              <a:rPr lang="en-US" sz="2000" dirty="0">
                <a:latin typeface="Comic Sans MS" pitchFamily="66" charset="0"/>
              </a:rPr>
              <a:t>                          d = e - f</a:t>
            </a:r>
          </a:p>
          <a:p>
            <a:pPr>
              <a:lnSpc>
                <a:spcPct val="90000"/>
              </a:lnSpc>
            </a:pPr>
            <a:r>
              <a:rPr lang="en-US" sz="2000" dirty="0">
                <a:latin typeface="Comic Sans MS" pitchFamily="66" charset="0"/>
              </a:rPr>
              <a:t>Assuming a load require a delay of one extra clock cycle before its result is available for the next instruction’s ALU input,  the following code or pipeline compiler schedule eliminates stalls:</a:t>
            </a:r>
          </a:p>
          <a:p>
            <a:pPr>
              <a:lnSpc>
                <a:spcPct val="90000"/>
              </a:lnSpc>
              <a:buFontTx/>
              <a:buNone/>
            </a:pPr>
            <a:r>
              <a:rPr lang="en-US" sz="2800" dirty="0"/>
              <a:t>	</a:t>
            </a:r>
            <a:r>
              <a:rPr lang="en-US" sz="2000" dirty="0"/>
              <a:t>			 				</a:t>
            </a:r>
          </a:p>
          <a:p>
            <a:pPr>
              <a:lnSpc>
                <a:spcPct val="90000"/>
              </a:lnSpc>
              <a:buFontTx/>
              <a:buNone/>
            </a:pPr>
            <a:r>
              <a:rPr lang="en-US" sz="2000" dirty="0"/>
              <a:t>	</a:t>
            </a:r>
          </a:p>
          <a:p>
            <a:pPr>
              <a:lnSpc>
                <a:spcPct val="90000"/>
              </a:lnSpc>
              <a:buFontTx/>
              <a:buNone/>
            </a:pPr>
            <a:r>
              <a:rPr lang="en-US" sz="2800" dirty="0"/>
              <a:t>        </a:t>
            </a:r>
          </a:p>
        </p:txBody>
      </p:sp>
      <p:grpSp>
        <p:nvGrpSpPr>
          <p:cNvPr id="2220036" name="Group 4"/>
          <p:cNvGrpSpPr>
            <a:grpSpLocks/>
          </p:cNvGrpSpPr>
          <p:nvPr/>
        </p:nvGrpSpPr>
        <p:grpSpPr bwMode="auto">
          <a:xfrm>
            <a:off x="5257800" y="990600"/>
            <a:ext cx="2209800" cy="838200"/>
            <a:chOff x="3312" y="672"/>
            <a:chExt cx="1392" cy="528"/>
          </a:xfrm>
        </p:grpSpPr>
        <p:sp>
          <p:nvSpPr>
            <p:cNvPr id="2220037" name="Text Box 5"/>
            <p:cNvSpPr txBox="1">
              <a:spLocks noChangeArrowheads="1"/>
            </p:cNvSpPr>
            <p:nvPr/>
          </p:nvSpPr>
          <p:spPr bwMode="auto">
            <a:xfrm>
              <a:off x="3408" y="720"/>
              <a:ext cx="126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effectLst/>
                </a:rPr>
                <a:t>a, b, c, d ,e, and f</a:t>
              </a:r>
            </a:p>
            <a:p>
              <a:pPr algn="l"/>
              <a:r>
                <a:rPr lang="en-US" sz="2000">
                  <a:effectLst/>
                </a:rPr>
                <a:t>  are in memory</a:t>
              </a:r>
            </a:p>
          </p:txBody>
        </p:sp>
        <p:sp>
          <p:nvSpPr>
            <p:cNvPr id="2220038" name="Rectangle 6"/>
            <p:cNvSpPr>
              <a:spLocks noChangeArrowheads="1"/>
            </p:cNvSpPr>
            <p:nvPr/>
          </p:nvSpPr>
          <p:spPr bwMode="auto">
            <a:xfrm>
              <a:off x="3312" y="672"/>
              <a:ext cx="1392" cy="528"/>
            </a:xfrm>
            <a:prstGeom prst="rect">
              <a:avLst/>
            </a:prstGeom>
            <a:noFill/>
            <a:ln w="12700">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20039" name="Rectangle 7"/>
          <p:cNvSpPr>
            <a:spLocks noChangeArrowheads="1"/>
          </p:cNvSpPr>
          <p:nvPr/>
        </p:nvSpPr>
        <p:spPr bwMode="auto">
          <a:xfrm>
            <a:off x="5105400" y="2916238"/>
            <a:ext cx="3581400" cy="2978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lgn="l">
              <a:spcBef>
                <a:spcPct val="20000"/>
              </a:spcBef>
            </a:pPr>
            <a:r>
              <a:rPr lang="en-US" sz="2000" b="0">
                <a:solidFill>
                  <a:srgbClr val="0000CC"/>
                </a:solidFill>
                <a:effectLst/>
              </a:rPr>
              <a:t>Scheduled code with no stalls:</a:t>
            </a:r>
          </a:p>
          <a:p>
            <a:pPr marL="342900" indent="-342900" algn="l">
              <a:spcBef>
                <a:spcPct val="20000"/>
              </a:spcBef>
            </a:pPr>
            <a:r>
              <a:rPr lang="en-US" sz="2000" b="0">
                <a:effectLst/>
              </a:rPr>
              <a:t>		LD 	Rb,b</a:t>
            </a:r>
          </a:p>
          <a:p>
            <a:pPr marL="342900" indent="-342900" algn="l">
              <a:spcBef>
                <a:spcPct val="20000"/>
              </a:spcBef>
            </a:pPr>
            <a:r>
              <a:rPr lang="en-US" sz="2000" b="0">
                <a:effectLst/>
              </a:rPr>
              <a:t>		LD 	Rc,c</a:t>
            </a:r>
          </a:p>
          <a:p>
            <a:pPr marL="342900" indent="-342900" algn="l">
              <a:spcBef>
                <a:spcPct val="20000"/>
              </a:spcBef>
            </a:pPr>
            <a:r>
              <a:rPr lang="en-US" sz="2000" b="0">
                <a:solidFill>
                  <a:srgbClr val="0000CC"/>
                </a:solidFill>
                <a:effectLst/>
              </a:rPr>
              <a:t>		LD 	Re,e </a:t>
            </a:r>
          </a:p>
          <a:p>
            <a:pPr marL="342900" indent="-342900" algn="l">
              <a:spcBef>
                <a:spcPct val="20000"/>
              </a:spcBef>
            </a:pPr>
            <a:r>
              <a:rPr lang="en-US" sz="2000" b="0">
                <a:effectLst/>
              </a:rPr>
              <a:t>		DADD 	Ra,Rb,Rc</a:t>
            </a:r>
          </a:p>
          <a:p>
            <a:pPr marL="342900" indent="-342900" algn="l">
              <a:spcBef>
                <a:spcPct val="20000"/>
              </a:spcBef>
            </a:pPr>
            <a:r>
              <a:rPr lang="en-US" sz="2000" b="0">
                <a:effectLst/>
              </a:rPr>
              <a:t>		LD 	Rf,f</a:t>
            </a:r>
          </a:p>
          <a:p>
            <a:pPr marL="342900" indent="-342900" algn="l">
              <a:spcBef>
                <a:spcPct val="20000"/>
              </a:spcBef>
            </a:pPr>
            <a:r>
              <a:rPr lang="en-US" sz="2000" b="0">
                <a:solidFill>
                  <a:srgbClr val="0000CC"/>
                </a:solidFill>
                <a:effectLst/>
              </a:rPr>
              <a:t>		SD  	Ra,a </a:t>
            </a:r>
          </a:p>
          <a:p>
            <a:pPr marL="342900" indent="-342900" algn="l">
              <a:spcBef>
                <a:spcPct val="20000"/>
              </a:spcBef>
            </a:pPr>
            <a:r>
              <a:rPr lang="en-US" sz="2000" b="0">
                <a:effectLst/>
              </a:rPr>
              <a:t>		DSUB 	Rd,Re,Rf</a:t>
            </a:r>
          </a:p>
          <a:p>
            <a:pPr marL="342900" indent="-342900" algn="l">
              <a:spcBef>
                <a:spcPct val="20000"/>
              </a:spcBef>
            </a:pPr>
            <a:r>
              <a:rPr lang="en-US" sz="2000" b="0">
                <a:effectLst/>
              </a:rPr>
              <a:t>		SD	Rd,d</a:t>
            </a:r>
          </a:p>
        </p:txBody>
      </p:sp>
      <p:sp>
        <p:nvSpPr>
          <p:cNvPr id="2220040" name="Text Box 8"/>
          <p:cNvSpPr txBox="1">
            <a:spLocks noChangeArrowheads="1"/>
          </p:cNvSpPr>
          <p:nvPr/>
        </p:nvSpPr>
        <p:spPr bwMode="auto">
          <a:xfrm>
            <a:off x="584200" y="2916238"/>
            <a:ext cx="3028950" cy="316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spcBef>
                <a:spcPct val="30000"/>
              </a:spcBef>
            </a:pPr>
            <a:r>
              <a:rPr lang="en-US" sz="1800">
                <a:effectLst/>
                <a:latin typeface="Arial" charset="0"/>
              </a:rPr>
              <a:t>Original code with stalls:</a:t>
            </a:r>
          </a:p>
          <a:p>
            <a:pPr algn="l">
              <a:lnSpc>
                <a:spcPct val="90000"/>
              </a:lnSpc>
              <a:spcBef>
                <a:spcPct val="30000"/>
              </a:spcBef>
            </a:pPr>
            <a:r>
              <a:rPr lang="en-US" sz="1800">
                <a:effectLst/>
                <a:latin typeface="Arial" charset="0"/>
              </a:rPr>
              <a:t>	LD 	Rb,b</a:t>
            </a:r>
          </a:p>
          <a:p>
            <a:pPr algn="l">
              <a:lnSpc>
                <a:spcPct val="90000"/>
              </a:lnSpc>
              <a:spcBef>
                <a:spcPct val="30000"/>
              </a:spcBef>
            </a:pPr>
            <a:r>
              <a:rPr lang="en-US" sz="1800">
                <a:effectLst/>
                <a:latin typeface="Arial" charset="0"/>
              </a:rPr>
              <a:t>	LD 	</a:t>
            </a:r>
            <a:r>
              <a:rPr lang="en-US" sz="1800">
                <a:solidFill>
                  <a:srgbClr val="0000CC"/>
                </a:solidFill>
                <a:effectLst/>
                <a:latin typeface="Arial" charset="0"/>
              </a:rPr>
              <a:t>Rc</a:t>
            </a:r>
            <a:r>
              <a:rPr lang="en-US" sz="1800">
                <a:effectLst/>
                <a:latin typeface="Arial" charset="0"/>
              </a:rPr>
              <a:t>,c</a:t>
            </a:r>
          </a:p>
          <a:p>
            <a:pPr algn="l">
              <a:lnSpc>
                <a:spcPct val="90000"/>
              </a:lnSpc>
              <a:spcBef>
                <a:spcPct val="30000"/>
              </a:spcBef>
            </a:pPr>
            <a:r>
              <a:rPr lang="en-US" sz="1800">
                <a:effectLst/>
                <a:latin typeface="Arial" charset="0"/>
              </a:rPr>
              <a:t>	DADD 	Ra,Rb,</a:t>
            </a:r>
            <a:r>
              <a:rPr lang="en-US" sz="1800">
                <a:solidFill>
                  <a:srgbClr val="0000CC"/>
                </a:solidFill>
                <a:effectLst/>
                <a:latin typeface="Arial" charset="0"/>
              </a:rPr>
              <a:t>Rc</a:t>
            </a:r>
          </a:p>
          <a:p>
            <a:pPr algn="l">
              <a:lnSpc>
                <a:spcPct val="90000"/>
              </a:lnSpc>
              <a:spcBef>
                <a:spcPct val="30000"/>
              </a:spcBef>
            </a:pPr>
            <a:r>
              <a:rPr lang="en-US" sz="1800">
                <a:effectLst/>
                <a:latin typeface="Arial" charset="0"/>
              </a:rPr>
              <a:t>	SD  	Ra,a </a:t>
            </a:r>
          </a:p>
          <a:p>
            <a:pPr algn="l">
              <a:lnSpc>
                <a:spcPct val="90000"/>
              </a:lnSpc>
              <a:spcBef>
                <a:spcPct val="30000"/>
              </a:spcBef>
            </a:pPr>
            <a:r>
              <a:rPr lang="en-US" sz="1800">
                <a:effectLst/>
                <a:latin typeface="Arial" charset="0"/>
              </a:rPr>
              <a:t>	LD 	Re,e </a:t>
            </a:r>
          </a:p>
          <a:p>
            <a:pPr algn="l">
              <a:lnSpc>
                <a:spcPct val="90000"/>
              </a:lnSpc>
              <a:spcBef>
                <a:spcPct val="30000"/>
              </a:spcBef>
            </a:pPr>
            <a:r>
              <a:rPr lang="en-US" sz="1800">
                <a:effectLst/>
                <a:latin typeface="Arial" charset="0"/>
              </a:rPr>
              <a:t>	LD 	</a:t>
            </a:r>
            <a:r>
              <a:rPr lang="en-US" sz="1800">
                <a:solidFill>
                  <a:srgbClr val="0000CC"/>
                </a:solidFill>
                <a:effectLst/>
                <a:latin typeface="Arial" charset="0"/>
              </a:rPr>
              <a:t>Rf</a:t>
            </a:r>
            <a:r>
              <a:rPr lang="en-US" sz="1800">
                <a:effectLst/>
                <a:latin typeface="Arial" charset="0"/>
              </a:rPr>
              <a:t>,f</a:t>
            </a:r>
          </a:p>
          <a:p>
            <a:pPr algn="l">
              <a:lnSpc>
                <a:spcPct val="90000"/>
              </a:lnSpc>
              <a:spcBef>
                <a:spcPct val="30000"/>
              </a:spcBef>
            </a:pPr>
            <a:r>
              <a:rPr lang="en-US" sz="1800">
                <a:effectLst/>
                <a:latin typeface="Arial" charset="0"/>
              </a:rPr>
              <a:t>	DSUB 	Rd,Re,</a:t>
            </a:r>
            <a:r>
              <a:rPr lang="en-US" sz="1800">
                <a:solidFill>
                  <a:srgbClr val="0000CC"/>
                </a:solidFill>
                <a:effectLst/>
                <a:latin typeface="Arial" charset="0"/>
              </a:rPr>
              <a:t>Rf</a:t>
            </a:r>
          </a:p>
          <a:p>
            <a:pPr algn="l">
              <a:lnSpc>
                <a:spcPct val="90000"/>
              </a:lnSpc>
              <a:spcBef>
                <a:spcPct val="30000"/>
              </a:spcBef>
            </a:pPr>
            <a:r>
              <a:rPr lang="en-US" sz="1800">
                <a:effectLst/>
                <a:latin typeface="Arial" charset="0"/>
              </a:rPr>
              <a:t>	SD	Rd,d</a:t>
            </a:r>
          </a:p>
          <a:p>
            <a:pPr algn="l"/>
            <a:endParaRPr lang="en-US" sz="1200">
              <a:effectLst/>
            </a:endParaRPr>
          </a:p>
        </p:txBody>
      </p:sp>
      <p:sp>
        <p:nvSpPr>
          <p:cNvPr id="2220041" name="Line 9"/>
          <p:cNvSpPr>
            <a:spLocks noChangeShapeType="1"/>
          </p:cNvSpPr>
          <p:nvPr/>
        </p:nvSpPr>
        <p:spPr bwMode="auto">
          <a:xfrm flipV="1">
            <a:off x="3124200" y="4175125"/>
            <a:ext cx="2895600" cy="531813"/>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0042" name="Line 10"/>
          <p:cNvSpPr>
            <a:spLocks noChangeShapeType="1"/>
          </p:cNvSpPr>
          <p:nvPr/>
        </p:nvSpPr>
        <p:spPr bwMode="auto">
          <a:xfrm>
            <a:off x="3124200" y="4402138"/>
            <a:ext cx="2819400" cy="83978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20043" name="Group 11"/>
          <p:cNvGrpSpPr>
            <a:grpSpLocks/>
          </p:cNvGrpSpPr>
          <p:nvPr/>
        </p:nvGrpSpPr>
        <p:grpSpPr bwMode="auto">
          <a:xfrm>
            <a:off x="685800" y="4997450"/>
            <a:ext cx="927100" cy="396875"/>
            <a:chOff x="2544" y="3552"/>
            <a:chExt cx="584" cy="250"/>
          </a:xfrm>
        </p:grpSpPr>
        <p:sp>
          <p:nvSpPr>
            <p:cNvPr id="2220044" name="Text Box 12"/>
            <p:cNvSpPr txBox="1">
              <a:spLocks noChangeArrowheads="1"/>
            </p:cNvSpPr>
            <p:nvPr/>
          </p:nvSpPr>
          <p:spPr bwMode="auto">
            <a:xfrm>
              <a:off x="2544" y="3552"/>
              <a:ext cx="4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i="1">
                  <a:effectLst/>
                </a:rPr>
                <a:t>Stall</a:t>
              </a:r>
            </a:p>
          </p:txBody>
        </p:sp>
        <p:sp>
          <p:nvSpPr>
            <p:cNvPr id="2220045" name="Line 13"/>
            <p:cNvSpPr>
              <a:spLocks noChangeShapeType="1"/>
            </p:cNvSpPr>
            <p:nvPr/>
          </p:nvSpPr>
          <p:spPr bwMode="auto">
            <a:xfrm>
              <a:off x="2936" y="3688"/>
              <a:ext cx="192"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20046" name="Group 14"/>
          <p:cNvGrpSpPr>
            <a:grpSpLocks/>
          </p:cNvGrpSpPr>
          <p:nvPr/>
        </p:nvGrpSpPr>
        <p:grpSpPr bwMode="auto">
          <a:xfrm>
            <a:off x="647700" y="3663950"/>
            <a:ext cx="927100" cy="396875"/>
            <a:chOff x="2544" y="3552"/>
            <a:chExt cx="584" cy="250"/>
          </a:xfrm>
        </p:grpSpPr>
        <p:sp>
          <p:nvSpPr>
            <p:cNvPr id="2220047" name="Text Box 15"/>
            <p:cNvSpPr txBox="1">
              <a:spLocks noChangeArrowheads="1"/>
            </p:cNvSpPr>
            <p:nvPr/>
          </p:nvSpPr>
          <p:spPr bwMode="auto">
            <a:xfrm>
              <a:off x="2544" y="3552"/>
              <a:ext cx="4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i="1">
                  <a:effectLst/>
                </a:rPr>
                <a:t>Stall</a:t>
              </a:r>
            </a:p>
          </p:txBody>
        </p:sp>
        <p:sp>
          <p:nvSpPr>
            <p:cNvPr id="2220048" name="Line 16"/>
            <p:cNvSpPr>
              <a:spLocks noChangeShapeType="1"/>
            </p:cNvSpPr>
            <p:nvPr/>
          </p:nvSpPr>
          <p:spPr bwMode="auto">
            <a:xfrm>
              <a:off x="2936" y="3688"/>
              <a:ext cx="192"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042918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26F6BFB-57E0-47BB-9A91-C23AA39D7CEC}" type="slidenum">
              <a:rPr lang="en-US"/>
              <a:pPr/>
              <a:t>31</a:t>
            </a:fld>
            <a:endParaRPr lang="en-US"/>
          </a:p>
        </p:txBody>
      </p:sp>
      <p:sp>
        <p:nvSpPr>
          <p:cNvPr id="2221058" name="Rectangle 2"/>
          <p:cNvSpPr>
            <a:spLocks noGrp="1" noChangeArrowheads="1"/>
          </p:cNvSpPr>
          <p:nvPr>
            <p:ph type="title"/>
          </p:nvPr>
        </p:nvSpPr>
        <p:spPr>
          <a:xfrm>
            <a:off x="584200" y="152400"/>
            <a:ext cx="8026400" cy="609600"/>
          </a:xfrm>
          <a:noFill/>
          <a:ln/>
        </p:spPr>
        <p:txBody>
          <a:bodyPr lIns="92075" tIns="46038" rIns="92075" bIns="46038">
            <a:noAutofit/>
          </a:bodyPr>
          <a:lstStyle/>
          <a:p>
            <a:r>
              <a:rPr lang="en-US" sz="3600" dirty="0">
                <a:solidFill>
                  <a:srgbClr val="7030A0"/>
                </a:solidFill>
                <a:effectLst>
                  <a:outerShdw blurRad="38100" dist="38100" dir="2700000" algn="tl">
                    <a:srgbClr val="C0C0C0"/>
                  </a:outerShdw>
                </a:effectLst>
                <a:latin typeface="Monotype Corsiva" pitchFamily="66" charset="0"/>
              </a:rPr>
              <a:t>Pipeline Hazards</a:t>
            </a:r>
            <a:endParaRPr lang="en-US" sz="3600" dirty="0">
              <a:solidFill>
                <a:srgbClr val="7030A0"/>
              </a:solidFill>
              <a:latin typeface="Monotype Corsiva" pitchFamily="66" charset="0"/>
            </a:endParaRPr>
          </a:p>
        </p:txBody>
      </p:sp>
      <p:sp>
        <p:nvSpPr>
          <p:cNvPr id="2221059" name="Rectangle 3"/>
          <p:cNvSpPr>
            <a:spLocks noGrp="1" noChangeArrowheads="1"/>
          </p:cNvSpPr>
          <p:nvPr>
            <p:ph type="body" idx="1"/>
          </p:nvPr>
        </p:nvSpPr>
        <p:spPr>
          <a:xfrm>
            <a:off x="457200" y="990600"/>
            <a:ext cx="8305800" cy="5092700"/>
          </a:xfrm>
          <a:noFill/>
          <a:ln/>
        </p:spPr>
        <p:txBody>
          <a:bodyPr lIns="92075" tIns="46038" rIns="92075" bIns="46038"/>
          <a:lstStyle/>
          <a:p>
            <a:pPr>
              <a:spcBef>
                <a:spcPct val="50000"/>
              </a:spcBef>
            </a:pPr>
            <a:r>
              <a:rPr lang="en-US" sz="2400">
                <a:latin typeface="Comic Sans MS" pitchFamily="66" charset="0"/>
              </a:rPr>
              <a:t>Hazards reduce the ideal speedup gained from pipelining and are classified into three classes:</a:t>
            </a:r>
          </a:p>
          <a:p>
            <a:pPr lvl="1">
              <a:spcBef>
                <a:spcPct val="50000"/>
              </a:spcBef>
            </a:pPr>
            <a:r>
              <a:rPr lang="en-US" sz="2000" b="1" i="1" u="sng">
                <a:solidFill>
                  <a:srgbClr val="0000CC"/>
                </a:solidFill>
                <a:latin typeface="Comic Sans MS" pitchFamily="66" charset="0"/>
              </a:rPr>
              <a:t>Structural hazards</a:t>
            </a:r>
            <a:r>
              <a:rPr lang="en-US" sz="2000" b="1" u="sng">
                <a:solidFill>
                  <a:srgbClr val="0000CC"/>
                </a:solidFill>
                <a:latin typeface="Comic Sans MS" pitchFamily="66" charset="0"/>
              </a:rPr>
              <a:t>:</a:t>
            </a:r>
            <a:r>
              <a:rPr lang="en-US" sz="2000" b="1">
                <a:latin typeface="Comic Sans MS" pitchFamily="66" charset="0"/>
              </a:rPr>
              <a:t>   </a:t>
            </a:r>
            <a:r>
              <a:rPr lang="en-US" sz="2000">
                <a:latin typeface="Comic Sans MS" pitchFamily="66" charset="0"/>
              </a:rPr>
              <a:t>Arise from hardware resource conflicts when the available hardware cannot support all possible combinations of instructions.</a:t>
            </a:r>
          </a:p>
          <a:p>
            <a:pPr lvl="1">
              <a:spcBef>
                <a:spcPct val="50000"/>
              </a:spcBef>
            </a:pPr>
            <a:r>
              <a:rPr lang="en-US" sz="2000" b="1" i="1" u="sng">
                <a:solidFill>
                  <a:srgbClr val="0000CC"/>
                </a:solidFill>
                <a:latin typeface="Comic Sans MS" pitchFamily="66" charset="0"/>
              </a:rPr>
              <a:t>Data hazards</a:t>
            </a:r>
            <a:r>
              <a:rPr lang="en-US" sz="2000" b="1" u="sng">
                <a:solidFill>
                  <a:srgbClr val="0000CC"/>
                </a:solidFill>
                <a:latin typeface="Comic Sans MS" pitchFamily="66" charset="0"/>
              </a:rPr>
              <a:t>:</a:t>
            </a:r>
            <a:r>
              <a:rPr lang="en-US" sz="2000" b="1">
                <a:latin typeface="Comic Sans MS" pitchFamily="66" charset="0"/>
              </a:rPr>
              <a:t> </a:t>
            </a:r>
            <a:r>
              <a:rPr lang="en-US" sz="2000">
                <a:latin typeface="Comic Sans MS" pitchFamily="66" charset="0"/>
              </a:rPr>
              <a:t>Arise when an instruction depends on the results of a previous instruction in a way that is exposed by the overlapping of instructions in the pipeline</a:t>
            </a:r>
          </a:p>
          <a:p>
            <a:pPr lvl="1">
              <a:spcBef>
                <a:spcPct val="50000"/>
              </a:spcBef>
            </a:pPr>
            <a:r>
              <a:rPr lang="en-US" sz="2800" b="1" i="1" u="sng">
                <a:solidFill>
                  <a:srgbClr val="009900"/>
                </a:solidFill>
                <a:latin typeface="Comic Sans MS" pitchFamily="66" charset="0"/>
              </a:rPr>
              <a:t>Control hazards:</a:t>
            </a:r>
            <a:r>
              <a:rPr lang="en-US" sz="2000">
                <a:latin typeface="Comic Sans MS" pitchFamily="66" charset="0"/>
              </a:rPr>
              <a:t> Arise from the pipelining of conditional  branches and other instructions that change the PC</a:t>
            </a:r>
          </a:p>
          <a:p>
            <a:r>
              <a:rPr lang="en-US" altLang="zh-CN" sz="2400" b="1">
                <a:solidFill>
                  <a:srgbClr val="A50021"/>
                </a:solidFill>
                <a:effectLst>
                  <a:outerShdw blurRad="38100" dist="38100" dir="2700000" algn="tl">
                    <a:srgbClr val="C0C0C0"/>
                  </a:outerShdw>
                </a:effectLst>
                <a:ea typeface="SimSun" pitchFamily="2" charset="-122"/>
              </a:rPr>
              <a:t>Can always resolve hazards by waiting</a:t>
            </a:r>
            <a:endParaRPr lang="en-US" sz="2400" b="1">
              <a:solidFill>
                <a:srgbClr val="A50021"/>
              </a:solidFill>
              <a:effectLst>
                <a:outerShdw blurRad="38100" dist="38100" dir="2700000" algn="tl">
                  <a:srgbClr val="C0C0C0"/>
                </a:outerShdw>
              </a:effectLst>
              <a:ea typeface="SimSun" pitchFamily="2" charset="-122"/>
            </a:endParaRPr>
          </a:p>
        </p:txBody>
      </p:sp>
    </p:spTree>
    <p:extLst>
      <p:ext uri="{BB962C8B-B14F-4D97-AF65-F5344CB8AC3E}">
        <p14:creationId xmlns:p14="http://schemas.microsoft.com/office/powerpoint/2010/main" val="24081211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FA8A85F-75C2-407F-9946-7A8F162366EA}" type="slidenum">
              <a:rPr lang="en-US"/>
              <a:pPr/>
              <a:t>32</a:t>
            </a:fld>
            <a:endParaRPr lang="en-US"/>
          </a:p>
        </p:txBody>
      </p:sp>
      <p:sp>
        <p:nvSpPr>
          <p:cNvPr id="2222082" name="Rectangle 2"/>
          <p:cNvSpPr>
            <a:spLocks noGrp="1" noChangeArrowheads="1"/>
          </p:cNvSpPr>
          <p:nvPr>
            <p:ph type="title"/>
          </p:nvPr>
        </p:nvSpPr>
        <p:spPr>
          <a:xfrm>
            <a:off x="457200" y="152400"/>
            <a:ext cx="7772400" cy="762000"/>
          </a:xfrm>
        </p:spPr>
        <p:txBody>
          <a:bodyPr>
            <a:normAutofit/>
          </a:bodyPr>
          <a:lstStyle/>
          <a:p>
            <a:r>
              <a:rPr lang="en-US" altLang="zh-CN" sz="3600" dirty="0">
                <a:solidFill>
                  <a:srgbClr val="7030A0"/>
                </a:solidFill>
                <a:effectLst>
                  <a:outerShdw blurRad="38100" dist="38100" dir="2700000" algn="tl">
                    <a:srgbClr val="000000">
                      <a:alpha val="43137"/>
                    </a:srgbClr>
                  </a:outerShdw>
                </a:effectLst>
                <a:latin typeface="Monotype Corsiva" pitchFamily="66" charset="0"/>
                <a:ea typeface="SimSun" pitchFamily="2" charset="-122"/>
              </a:rPr>
              <a:t>Control Hazards</a:t>
            </a:r>
          </a:p>
        </p:txBody>
      </p:sp>
      <p:sp>
        <p:nvSpPr>
          <p:cNvPr id="2222083" name="Rectangle 3"/>
          <p:cNvSpPr>
            <a:spLocks noGrp="1" noChangeArrowheads="1"/>
          </p:cNvSpPr>
          <p:nvPr>
            <p:ph type="body" idx="1"/>
          </p:nvPr>
        </p:nvSpPr>
        <p:spPr>
          <a:xfrm>
            <a:off x="457200" y="1066800"/>
            <a:ext cx="7696200" cy="5029200"/>
          </a:xfrm>
        </p:spPr>
        <p:txBody>
          <a:bodyPr/>
          <a:lstStyle/>
          <a:p>
            <a:pPr marL="0" indent="0" algn="just">
              <a:buFontTx/>
              <a:buNone/>
            </a:pPr>
            <a:r>
              <a:rPr lang="en-US" altLang="zh-CN" dirty="0">
                <a:ea typeface="SimSun" pitchFamily="2" charset="-122"/>
              </a:rPr>
              <a:t>A </a:t>
            </a:r>
            <a:r>
              <a:rPr lang="en-US" altLang="zh-CN" i="1" dirty="0">
                <a:solidFill>
                  <a:srgbClr val="CC0000"/>
                </a:solidFill>
                <a:ea typeface="SimSun" pitchFamily="2" charset="-122"/>
              </a:rPr>
              <a:t>control hazard</a:t>
            </a:r>
            <a:r>
              <a:rPr lang="en-US" altLang="zh-CN" dirty="0">
                <a:ea typeface="SimSun" pitchFamily="2" charset="-122"/>
              </a:rPr>
              <a:t> is when we need to find the destination of a branch, and can</a:t>
            </a:r>
            <a:r>
              <a:rPr lang="en-US" altLang="zh-CN" dirty="0">
                <a:latin typeface="Arial"/>
                <a:ea typeface="SimSun" pitchFamily="2" charset="-122"/>
              </a:rPr>
              <a:t>’</a:t>
            </a:r>
            <a:r>
              <a:rPr lang="en-US" altLang="zh-CN" dirty="0">
                <a:ea typeface="SimSun" pitchFamily="2" charset="-122"/>
              </a:rPr>
              <a:t>t fetch any new instructions until we know that destination.</a:t>
            </a:r>
          </a:p>
          <a:p>
            <a:pPr marL="0" indent="0" algn="just">
              <a:buFontTx/>
              <a:buNone/>
            </a:pPr>
            <a:endParaRPr lang="en-US" altLang="zh-CN" dirty="0">
              <a:ea typeface="SimSun" pitchFamily="2" charset="-122"/>
            </a:endParaRPr>
          </a:p>
          <a:p>
            <a:pPr marL="0" indent="0">
              <a:buFontTx/>
              <a:buNone/>
            </a:pPr>
            <a:r>
              <a:rPr lang="en-US" altLang="zh-CN" dirty="0">
                <a:ea typeface="SimSun" pitchFamily="2" charset="-122"/>
              </a:rPr>
              <a:t>A branch is either</a:t>
            </a:r>
          </a:p>
          <a:p>
            <a:pPr lvl="1">
              <a:buClr>
                <a:schemeClr val="tx1"/>
              </a:buClr>
            </a:pPr>
            <a:r>
              <a:rPr lang="en-US" altLang="zh-CN" dirty="0">
                <a:solidFill>
                  <a:srgbClr val="CC0000"/>
                </a:solidFill>
                <a:ea typeface="SimSun" pitchFamily="2" charset="-122"/>
              </a:rPr>
              <a:t>Taken</a:t>
            </a:r>
            <a:r>
              <a:rPr lang="en-US" altLang="zh-CN" dirty="0">
                <a:ea typeface="SimSun" pitchFamily="2" charset="-122"/>
              </a:rPr>
              <a:t>: PC &lt;= PC + 4 + </a:t>
            </a:r>
            <a:r>
              <a:rPr lang="en-US" altLang="zh-CN" dirty="0">
                <a:solidFill>
                  <a:srgbClr val="0000CC"/>
                </a:solidFill>
                <a:ea typeface="SimSun" pitchFamily="2" charset="-122"/>
              </a:rPr>
              <a:t>Immediate</a:t>
            </a:r>
          </a:p>
          <a:p>
            <a:pPr lvl="1">
              <a:buClr>
                <a:schemeClr val="tx1"/>
              </a:buClr>
            </a:pPr>
            <a:r>
              <a:rPr lang="en-US" altLang="zh-CN" dirty="0">
                <a:solidFill>
                  <a:srgbClr val="CC0000"/>
                </a:solidFill>
                <a:ea typeface="SimSun" pitchFamily="2" charset="-122"/>
              </a:rPr>
              <a:t>Not Taken</a:t>
            </a:r>
            <a:r>
              <a:rPr lang="en-US" altLang="zh-CN" dirty="0">
                <a:ea typeface="SimSun" pitchFamily="2" charset="-122"/>
              </a:rPr>
              <a:t>: PC &lt;= PC + 4</a:t>
            </a:r>
          </a:p>
          <a:p>
            <a:pPr marL="0" indent="0" algn="just">
              <a:buFontTx/>
              <a:buNone/>
            </a:pPr>
            <a:endParaRPr lang="zh-CN" altLang="en-US" dirty="0">
              <a:ea typeface="SimSun" pitchFamily="2" charset="-122"/>
            </a:endParaRPr>
          </a:p>
        </p:txBody>
      </p:sp>
      <p:sp>
        <p:nvSpPr>
          <p:cNvPr id="2222084" name="Rectangle 4"/>
          <p:cNvSpPr>
            <a:spLocks noChangeArrowheads="1"/>
          </p:cNvSpPr>
          <p:nvPr/>
        </p:nvSpPr>
        <p:spPr bwMode="auto">
          <a:xfrm>
            <a:off x="914400" y="5257800"/>
            <a:ext cx="7086600" cy="533400"/>
          </a:xfrm>
          <a:prstGeom prst="rect">
            <a:avLst/>
          </a:prstGeom>
          <a:noFill/>
          <a:ln w="12700">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effectLst/>
              </a:rPr>
              <a:t>if  (cond)   PC   </a:t>
            </a:r>
            <a:r>
              <a:rPr lang="en-US">
                <a:effectLst/>
                <a:latin typeface="Symbol" pitchFamily="18" charset="2"/>
              </a:rPr>
              <a:t>¬</a:t>
            </a:r>
            <a:r>
              <a:rPr lang="en-US">
                <a:effectLst/>
              </a:rPr>
              <a:t>   </a:t>
            </a:r>
            <a:r>
              <a:rPr lang="en-US" b="0">
                <a:effectLst/>
              </a:rPr>
              <a:t>ALUOutput    else    PC    </a:t>
            </a:r>
            <a:r>
              <a:rPr lang="en-US">
                <a:effectLst/>
                <a:latin typeface="Symbol" pitchFamily="18" charset="2"/>
              </a:rPr>
              <a:t>¬</a:t>
            </a:r>
            <a:r>
              <a:rPr lang="en-US">
                <a:effectLst/>
              </a:rPr>
              <a:t>  </a:t>
            </a:r>
            <a:r>
              <a:rPr lang="en-US" b="0">
                <a:effectLst/>
              </a:rPr>
              <a:t>NPC</a:t>
            </a:r>
          </a:p>
        </p:txBody>
      </p:sp>
    </p:spTree>
    <p:extLst>
      <p:ext uri="{BB962C8B-B14F-4D97-AF65-F5344CB8AC3E}">
        <p14:creationId xmlns:p14="http://schemas.microsoft.com/office/powerpoint/2010/main" val="253470160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D38564A-5C55-49E1-8909-12BEED134AF2}" type="slidenum">
              <a:rPr lang="en-US"/>
              <a:pPr/>
              <a:t>33</a:t>
            </a:fld>
            <a:endParaRPr lang="en-US"/>
          </a:p>
        </p:txBody>
      </p:sp>
      <p:sp>
        <p:nvSpPr>
          <p:cNvPr id="2224130" name="Rectangle 2"/>
          <p:cNvSpPr>
            <a:spLocks noGrp="1" noChangeArrowheads="1"/>
          </p:cNvSpPr>
          <p:nvPr>
            <p:ph type="title"/>
          </p:nvPr>
        </p:nvSpPr>
        <p:spPr>
          <a:xfrm>
            <a:off x="457200" y="304800"/>
            <a:ext cx="8039100" cy="381000"/>
          </a:xfrm>
          <a:noFill/>
          <a:ln/>
        </p:spPr>
        <p:txBody>
          <a:bodyPr lIns="92075" tIns="46038" rIns="92075" bIns="46038">
            <a:noAutofit/>
          </a:bodyPr>
          <a:lstStyle/>
          <a:p>
            <a:r>
              <a:rPr lang="en-US" sz="3600">
                <a:solidFill>
                  <a:srgbClr val="7030A0"/>
                </a:solidFill>
                <a:effectLst>
                  <a:outerShdw blurRad="38100" dist="38100" dir="2700000" algn="tl">
                    <a:srgbClr val="000000">
                      <a:alpha val="43137"/>
                    </a:srgbClr>
                  </a:outerShdw>
                </a:effectLst>
                <a:latin typeface="Monotype Corsiva" pitchFamily="66" charset="0"/>
              </a:rPr>
              <a:t>Control Hazards</a:t>
            </a:r>
          </a:p>
        </p:txBody>
      </p:sp>
      <p:sp>
        <p:nvSpPr>
          <p:cNvPr id="2224131" name="Rectangle 3"/>
          <p:cNvSpPr>
            <a:spLocks noGrp="1" noChangeArrowheads="1"/>
          </p:cNvSpPr>
          <p:nvPr>
            <p:ph type="body" idx="1"/>
          </p:nvPr>
        </p:nvSpPr>
        <p:spPr>
          <a:xfrm>
            <a:off x="381000" y="838200"/>
            <a:ext cx="8305800" cy="5181600"/>
          </a:xfrm>
          <a:noFill/>
          <a:ln/>
        </p:spPr>
        <p:txBody>
          <a:bodyPr lIns="92075" tIns="46038" rIns="92075" bIns="46038"/>
          <a:lstStyle/>
          <a:p>
            <a:r>
              <a:rPr lang="en-US" sz="2200">
                <a:latin typeface="Comic Sans MS" pitchFamily="66" charset="0"/>
              </a:rPr>
              <a:t>When a conditional branch is executed it may change the PC and, without any special measures, leads to stalling the pipeline for a number of cycles until the branch condition is known.</a:t>
            </a:r>
          </a:p>
          <a:p>
            <a:r>
              <a:rPr lang="en-US" sz="2200">
                <a:latin typeface="Comic Sans MS" pitchFamily="66" charset="0"/>
              </a:rPr>
              <a:t>In current MIPS pipeline, the conditional branch  is resolved in the MEM stage resulting in three stall cycles as shown below:    </a:t>
            </a:r>
          </a:p>
          <a:p>
            <a:pPr>
              <a:buFontTx/>
              <a:buNone/>
            </a:pPr>
            <a:endParaRPr lang="en-US" sz="2200">
              <a:latin typeface="Comic Sans MS" pitchFamily="66" charset="0"/>
            </a:endParaRPr>
          </a:p>
          <a:p>
            <a:pPr>
              <a:buFontTx/>
              <a:buNone/>
            </a:pPr>
            <a:endParaRPr lang="en-US"/>
          </a:p>
          <a:p>
            <a:pPr>
              <a:buFontTx/>
              <a:buNone/>
            </a:pPr>
            <a:r>
              <a:rPr lang="en-US"/>
              <a:t>    </a:t>
            </a:r>
          </a:p>
        </p:txBody>
      </p:sp>
      <p:sp>
        <p:nvSpPr>
          <p:cNvPr id="2224132" name="Rectangle 4"/>
          <p:cNvSpPr>
            <a:spLocks noChangeArrowheads="1"/>
          </p:cNvSpPr>
          <p:nvPr/>
        </p:nvSpPr>
        <p:spPr bwMode="auto">
          <a:xfrm>
            <a:off x="431800" y="3302000"/>
            <a:ext cx="8480425"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sz="1800">
                <a:effectLst/>
              </a:rPr>
              <a:t>Branch instruction        IF    ID    EX    MEM   WB</a:t>
            </a:r>
          </a:p>
          <a:p>
            <a:pPr algn="l"/>
            <a:r>
              <a:rPr lang="en-US" sz="1800">
                <a:effectLst/>
              </a:rPr>
              <a:t>Branch successor                   IF    stall   stall       IF    ID    EX     MEM   WB</a:t>
            </a:r>
          </a:p>
          <a:p>
            <a:pPr algn="l"/>
            <a:r>
              <a:rPr lang="en-US" sz="1800">
                <a:effectLst/>
              </a:rPr>
              <a:t>Branch successor + 1                                                     IF     ID     EX        MEM   WB  </a:t>
            </a:r>
          </a:p>
          <a:p>
            <a:pPr algn="l"/>
            <a:r>
              <a:rPr lang="en-US" sz="1800">
                <a:effectLst/>
              </a:rPr>
              <a:t>Branch successor + 2                                                              IF     ID          EX        MEM</a:t>
            </a:r>
          </a:p>
          <a:p>
            <a:pPr algn="l"/>
            <a:r>
              <a:rPr lang="en-US" sz="1800">
                <a:effectLst/>
              </a:rPr>
              <a:t>Branch successor + 3                                                                       IF          ID          EX</a:t>
            </a:r>
          </a:p>
          <a:p>
            <a:pPr algn="l"/>
            <a:r>
              <a:rPr lang="en-US" sz="1800">
                <a:effectLst/>
              </a:rPr>
              <a:t>Branch successor + 4                                                                                     IF          ID</a:t>
            </a:r>
          </a:p>
          <a:p>
            <a:pPr algn="l"/>
            <a:r>
              <a:rPr lang="en-US" sz="1800">
                <a:effectLst/>
              </a:rPr>
              <a:t>Branch successor + 5                                                                                                   IF</a:t>
            </a:r>
          </a:p>
          <a:p>
            <a:pPr algn="l"/>
            <a:endParaRPr lang="en-US" sz="1800">
              <a:effectLst/>
            </a:endParaRPr>
          </a:p>
          <a:p>
            <a:pPr algn="l"/>
            <a:r>
              <a:rPr lang="en-US" sz="1800">
                <a:effectLst/>
              </a:rPr>
              <a:t>           </a:t>
            </a:r>
            <a:r>
              <a:rPr lang="en-US" sz="1800">
                <a:solidFill>
                  <a:srgbClr val="0000FF"/>
                </a:solidFill>
                <a:effectLst/>
              </a:rPr>
              <a:t>Three clock cycles</a:t>
            </a:r>
            <a:r>
              <a:rPr lang="en-US" sz="1800">
                <a:effectLst/>
              </a:rPr>
              <a:t> are wasted for every branch for current MIPS pipeline</a:t>
            </a:r>
          </a:p>
        </p:txBody>
      </p:sp>
      <p:sp>
        <p:nvSpPr>
          <p:cNvPr id="2224133" name="Rectangle 5"/>
          <p:cNvSpPr>
            <a:spLocks noChangeArrowheads="1"/>
          </p:cNvSpPr>
          <p:nvPr/>
        </p:nvSpPr>
        <p:spPr bwMode="auto">
          <a:xfrm>
            <a:off x="990600" y="5486400"/>
            <a:ext cx="7391400" cy="457200"/>
          </a:xfrm>
          <a:prstGeom prst="rect">
            <a:avLst/>
          </a:prstGeom>
          <a:noFill/>
          <a:ln w="12700">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501290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lide Number Placeholder 3"/>
          <p:cNvSpPr>
            <a:spLocks noGrp="1"/>
          </p:cNvSpPr>
          <p:nvPr>
            <p:ph type="sldNum" sz="quarter" idx="10"/>
          </p:nvPr>
        </p:nvSpPr>
        <p:spPr/>
        <p:txBody>
          <a:bodyPr/>
          <a:lstStyle/>
          <a:p>
            <a:fld id="{384E91A1-DC35-464A-B278-3EBA18EC3462}" type="slidenum">
              <a:rPr lang="en-US"/>
              <a:pPr/>
              <a:t>34</a:t>
            </a:fld>
            <a:endParaRPr lang="en-US"/>
          </a:p>
        </p:txBody>
      </p:sp>
      <p:sp>
        <p:nvSpPr>
          <p:cNvPr id="2225154" name="Rectangle 2"/>
          <p:cNvSpPr>
            <a:spLocks noGrp="1" noChangeArrowheads="1"/>
          </p:cNvSpPr>
          <p:nvPr>
            <p:ph type="title"/>
          </p:nvPr>
        </p:nvSpPr>
        <p:spPr>
          <a:xfrm>
            <a:off x="152399" y="274638"/>
            <a:ext cx="8798171"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Autofit/>
          </a:bodyPr>
          <a:lstStyle/>
          <a:p>
            <a:r>
              <a:rPr lang="en-US" sz="3600" dirty="0">
                <a:solidFill>
                  <a:srgbClr val="7030A0"/>
                </a:solidFill>
                <a:effectLst>
                  <a:outerShdw blurRad="38100" dist="38100" dir="2700000" algn="tl">
                    <a:srgbClr val="C0C0C0"/>
                  </a:outerShdw>
                </a:effectLst>
                <a:latin typeface="Monotype Corsiva" pitchFamily="66" charset="0"/>
              </a:rPr>
              <a:t>Control Hazard on </a:t>
            </a:r>
            <a:r>
              <a:rPr lang="en-US" sz="3600" dirty="0" smtClean="0">
                <a:solidFill>
                  <a:srgbClr val="7030A0"/>
                </a:solidFill>
                <a:effectLst>
                  <a:outerShdw blurRad="38100" dist="38100" dir="2700000" algn="tl">
                    <a:srgbClr val="C0C0C0"/>
                  </a:outerShdw>
                </a:effectLst>
                <a:latin typeface="Monotype Corsiva" pitchFamily="66" charset="0"/>
              </a:rPr>
              <a:t>Branches: Three-Cycle </a:t>
            </a:r>
            <a:r>
              <a:rPr lang="en-US" sz="3600" dirty="0">
                <a:solidFill>
                  <a:srgbClr val="7030A0"/>
                </a:solidFill>
                <a:effectLst>
                  <a:outerShdw blurRad="38100" dist="38100" dir="2700000" algn="tl">
                    <a:srgbClr val="C0C0C0"/>
                  </a:outerShdw>
                </a:effectLst>
                <a:latin typeface="Monotype Corsiva" pitchFamily="66" charset="0"/>
              </a:rPr>
              <a:t>Stall</a:t>
            </a:r>
            <a:endParaRPr lang="en-US" sz="5400" dirty="0">
              <a:solidFill>
                <a:srgbClr val="7030A0"/>
              </a:solidFill>
              <a:effectLst>
                <a:outerShdw blurRad="38100" dist="38100" dir="2700000" algn="tl">
                  <a:srgbClr val="C0C0C0"/>
                </a:outerShdw>
              </a:effectLst>
              <a:latin typeface="Monotype Corsiva" pitchFamily="66" charset="0"/>
            </a:endParaRPr>
          </a:p>
        </p:txBody>
      </p:sp>
      <p:sp>
        <p:nvSpPr>
          <p:cNvPr id="2225155" name="Rectangle 3"/>
          <p:cNvSpPr>
            <a:spLocks noChangeArrowheads="1"/>
          </p:cNvSpPr>
          <p:nvPr/>
        </p:nvSpPr>
        <p:spPr bwMode="auto">
          <a:xfrm>
            <a:off x="1970088" y="2133600"/>
            <a:ext cx="1143000" cy="3962400"/>
          </a:xfrm>
          <a:prstGeom prst="rect">
            <a:avLst/>
          </a:prstGeom>
          <a:solidFill>
            <a:srgbClr val="00FFFF"/>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25156" name="Group 4"/>
          <p:cNvGrpSpPr>
            <a:grpSpLocks/>
          </p:cNvGrpSpPr>
          <p:nvPr/>
        </p:nvGrpSpPr>
        <p:grpSpPr bwMode="auto">
          <a:xfrm>
            <a:off x="0" y="2286000"/>
            <a:ext cx="3475038" cy="3797300"/>
            <a:chOff x="473" y="1446"/>
            <a:chExt cx="1827" cy="2392"/>
          </a:xfrm>
        </p:grpSpPr>
        <p:sp>
          <p:nvSpPr>
            <p:cNvPr id="2225157" name="Rectangle 5"/>
            <p:cNvSpPr>
              <a:spLocks noChangeArrowheads="1"/>
            </p:cNvSpPr>
            <p:nvPr/>
          </p:nvSpPr>
          <p:spPr bwMode="auto">
            <a:xfrm>
              <a:off x="473" y="1446"/>
              <a:ext cx="1631" cy="516"/>
            </a:xfrm>
            <a:prstGeom prst="rect">
              <a:avLst/>
            </a:prstGeom>
            <a:solidFill>
              <a:srgbClr val="00FFFF"/>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solidFill>
                    <a:srgbClr val="FF3300"/>
                  </a:solidFill>
                  <a:effectLst/>
                  <a:latin typeface="Courier New" pitchFamily="49" charset="0"/>
                </a:rPr>
                <a:t>12: beq r1,r3,36</a:t>
              </a:r>
            </a:p>
            <a:p>
              <a:pPr algn="l" latinLnBrk="1"/>
              <a:endParaRPr lang="en-US">
                <a:solidFill>
                  <a:srgbClr val="FF3300"/>
                </a:solidFill>
                <a:effectLst/>
                <a:latin typeface="Courier New" pitchFamily="49" charset="0"/>
              </a:endParaRPr>
            </a:p>
          </p:txBody>
        </p:sp>
        <p:sp>
          <p:nvSpPr>
            <p:cNvPr id="2225158" name="Rectangle 6"/>
            <p:cNvSpPr>
              <a:spLocks noChangeArrowheads="1"/>
            </p:cNvSpPr>
            <p:nvPr/>
          </p:nvSpPr>
          <p:spPr bwMode="auto">
            <a:xfrm>
              <a:off x="473" y="1998"/>
              <a:ext cx="1727" cy="516"/>
            </a:xfrm>
            <a:prstGeom prst="rect">
              <a:avLst/>
            </a:prstGeom>
            <a:solidFill>
              <a:srgbClr val="00FFFF"/>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16: and r2,r3,r5 </a:t>
              </a:r>
            </a:p>
            <a:p>
              <a:pPr algn="l" latinLnBrk="1"/>
              <a:endParaRPr lang="en-US">
                <a:effectLst/>
                <a:latin typeface="Courier New" pitchFamily="49" charset="0"/>
              </a:endParaRPr>
            </a:p>
          </p:txBody>
        </p:sp>
        <p:sp>
          <p:nvSpPr>
            <p:cNvPr id="2225159" name="Rectangle 7"/>
            <p:cNvSpPr>
              <a:spLocks noChangeArrowheads="1"/>
            </p:cNvSpPr>
            <p:nvPr/>
          </p:nvSpPr>
          <p:spPr bwMode="auto">
            <a:xfrm>
              <a:off x="473" y="2526"/>
              <a:ext cx="1631" cy="516"/>
            </a:xfrm>
            <a:prstGeom prst="rect">
              <a:avLst/>
            </a:prstGeom>
            <a:solidFill>
              <a:srgbClr val="00FFFF"/>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20: or  r6,r1,r7</a:t>
              </a:r>
            </a:p>
            <a:p>
              <a:pPr algn="l" latinLnBrk="1"/>
              <a:endParaRPr lang="en-US">
                <a:effectLst/>
                <a:latin typeface="Courier New" pitchFamily="49" charset="0"/>
              </a:endParaRPr>
            </a:p>
          </p:txBody>
        </p:sp>
        <p:sp>
          <p:nvSpPr>
            <p:cNvPr id="2225160" name="Rectangle 8"/>
            <p:cNvSpPr>
              <a:spLocks noChangeArrowheads="1"/>
            </p:cNvSpPr>
            <p:nvPr/>
          </p:nvSpPr>
          <p:spPr bwMode="auto">
            <a:xfrm>
              <a:off x="473" y="3066"/>
              <a:ext cx="1631" cy="516"/>
            </a:xfrm>
            <a:prstGeom prst="rect">
              <a:avLst/>
            </a:prstGeom>
            <a:solidFill>
              <a:srgbClr val="00FFFF"/>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24: add r8,r1,r9</a:t>
              </a:r>
            </a:p>
            <a:p>
              <a:pPr algn="l" latinLnBrk="1"/>
              <a:endParaRPr lang="en-US">
                <a:effectLst/>
                <a:latin typeface="Courier New" pitchFamily="49" charset="0"/>
              </a:endParaRPr>
            </a:p>
          </p:txBody>
        </p:sp>
        <p:sp>
          <p:nvSpPr>
            <p:cNvPr id="2225161" name="Rectangle 9"/>
            <p:cNvSpPr>
              <a:spLocks noChangeArrowheads="1"/>
            </p:cNvSpPr>
            <p:nvPr/>
          </p:nvSpPr>
          <p:spPr bwMode="auto">
            <a:xfrm>
              <a:off x="477" y="3552"/>
              <a:ext cx="1823" cy="286"/>
            </a:xfrm>
            <a:prstGeom prst="rect">
              <a:avLst/>
            </a:prstGeom>
            <a:solidFill>
              <a:srgbClr val="00FFFF"/>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36: xor r10,r1,r11</a:t>
              </a:r>
            </a:p>
          </p:txBody>
        </p:sp>
      </p:grpSp>
      <p:sp>
        <p:nvSpPr>
          <p:cNvPr id="2225162" name="Freeform 10"/>
          <p:cNvSpPr>
            <a:spLocks/>
          </p:cNvSpPr>
          <p:nvPr/>
        </p:nvSpPr>
        <p:spPr bwMode="auto">
          <a:xfrm>
            <a:off x="1828800" y="2895600"/>
            <a:ext cx="1447800" cy="2590800"/>
          </a:xfrm>
          <a:custGeom>
            <a:avLst/>
            <a:gdLst>
              <a:gd name="T0" fmla="*/ 0 w 960"/>
              <a:gd name="T1" fmla="*/ 0 h 1920"/>
              <a:gd name="T2" fmla="*/ 0 w 960"/>
              <a:gd name="T3" fmla="*/ 192 h 1920"/>
              <a:gd name="T4" fmla="*/ 960 w 960"/>
              <a:gd name="T5" fmla="*/ 192 h 1920"/>
              <a:gd name="T6" fmla="*/ 960 w 960"/>
              <a:gd name="T7" fmla="*/ 1728 h 1920"/>
              <a:gd name="T8" fmla="*/ 48 w 960"/>
              <a:gd name="T9" fmla="*/ 1728 h 1920"/>
              <a:gd name="T10" fmla="*/ 48 w 960"/>
              <a:gd name="T11" fmla="*/ 1920 h 1920"/>
            </a:gdLst>
            <a:ahLst/>
            <a:cxnLst>
              <a:cxn ang="0">
                <a:pos x="T0" y="T1"/>
              </a:cxn>
              <a:cxn ang="0">
                <a:pos x="T2" y="T3"/>
              </a:cxn>
              <a:cxn ang="0">
                <a:pos x="T4" y="T5"/>
              </a:cxn>
              <a:cxn ang="0">
                <a:pos x="T6" y="T7"/>
              </a:cxn>
              <a:cxn ang="0">
                <a:pos x="T8" y="T9"/>
              </a:cxn>
              <a:cxn ang="0">
                <a:pos x="T10" y="T11"/>
              </a:cxn>
            </a:cxnLst>
            <a:rect l="0" t="0" r="r" b="b"/>
            <a:pathLst>
              <a:path w="960" h="1920">
                <a:moveTo>
                  <a:pt x="0" y="0"/>
                </a:moveTo>
                <a:lnTo>
                  <a:pt x="0" y="192"/>
                </a:lnTo>
                <a:lnTo>
                  <a:pt x="960" y="192"/>
                </a:lnTo>
                <a:lnTo>
                  <a:pt x="960" y="1728"/>
                </a:lnTo>
                <a:lnTo>
                  <a:pt x="48" y="1728"/>
                </a:lnTo>
                <a:lnTo>
                  <a:pt x="48" y="1920"/>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25163" name="Group 11"/>
          <p:cNvGrpSpPr>
            <a:grpSpLocks/>
          </p:cNvGrpSpPr>
          <p:nvPr/>
        </p:nvGrpSpPr>
        <p:grpSpPr bwMode="auto">
          <a:xfrm>
            <a:off x="3352800" y="2133600"/>
            <a:ext cx="5786438" cy="4057650"/>
            <a:chOff x="2047" y="1344"/>
            <a:chExt cx="3710" cy="2556"/>
          </a:xfrm>
        </p:grpSpPr>
        <p:grpSp>
          <p:nvGrpSpPr>
            <p:cNvPr id="2225164" name="Group 12"/>
            <p:cNvGrpSpPr>
              <a:grpSpLocks/>
            </p:cNvGrpSpPr>
            <p:nvPr/>
          </p:nvGrpSpPr>
          <p:grpSpPr bwMode="auto">
            <a:xfrm>
              <a:off x="2902" y="2419"/>
              <a:ext cx="2003" cy="441"/>
              <a:chOff x="1924" y="1200"/>
              <a:chExt cx="1972" cy="441"/>
            </a:xfrm>
          </p:grpSpPr>
          <p:grpSp>
            <p:nvGrpSpPr>
              <p:cNvPr id="2225165" name="Group 13"/>
              <p:cNvGrpSpPr>
                <a:grpSpLocks noChangeAspect="1"/>
              </p:cNvGrpSpPr>
              <p:nvPr/>
            </p:nvGrpSpPr>
            <p:grpSpPr bwMode="auto">
              <a:xfrm>
                <a:off x="2415" y="1304"/>
                <a:ext cx="254" cy="233"/>
                <a:chOff x="1344" y="528"/>
                <a:chExt cx="550" cy="432"/>
              </a:xfrm>
            </p:grpSpPr>
            <p:grpSp>
              <p:nvGrpSpPr>
                <p:cNvPr id="2225166" name="Group 14"/>
                <p:cNvGrpSpPr>
                  <a:grpSpLocks noChangeAspect="1"/>
                </p:cNvGrpSpPr>
                <p:nvPr/>
              </p:nvGrpSpPr>
              <p:grpSpPr bwMode="auto">
                <a:xfrm>
                  <a:off x="1374" y="528"/>
                  <a:ext cx="480" cy="432"/>
                  <a:chOff x="1392" y="528"/>
                  <a:chExt cx="480" cy="432"/>
                </a:xfrm>
              </p:grpSpPr>
              <p:sp>
                <p:nvSpPr>
                  <p:cNvPr id="2225167" name="Rectangle 15"/>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168" name="Rectangle 16"/>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225169" name="Text Box 17"/>
                <p:cNvSpPr txBox="1">
                  <a:spLocks noChangeAspect="1" noChangeArrowheads="1"/>
                </p:cNvSpPr>
                <p:nvPr/>
              </p:nvSpPr>
              <p:spPr bwMode="auto">
                <a:xfrm>
                  <a:off x="1344" y="574"/>
                  <a:ext cx="550"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sp>
            <p:nvSpPr>
              <p:cNvPr id="2225170" name="Line 18"/>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171" name="Line 19"/>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25172" name="Group 20"/>
              <p:cNvGrpSpPr>
                <a:grpSpLocks noChangeAspect="1"/>
              </p:cNvGrpSpPr>
              <p:nvPr/>
            </p:nvGrpSpPr>
            <p:grpSpPr bwMode="auto">
              <a:xfrm>
                <a:off x="2851" y="1235"/>
                <a:ext cx="212" cy="371"/>
                <a:chOff x="2991" y="411"/>
                <a:chExt cx="383" cy="768"/>
              </a:xfrm>
            </p:grpSpPr>
            <p:sp>
              <p:nvSpPr>
                <p:cNvPr id="2225173" name="AutoShape 21"/>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225174" name="AutoShape 22"/>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175" name="Freeform 23"/>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176" name="Text Box 24"/>
                <p:cNvSpPr txBox="1">
                  <a:spLocks noChangeAspect="1" noChangeArrowheads="1"/>
                </p:cNvSpPr>
                <p:nvPr/>
              </p:nvSpPr>
              <p:spPr bwMode="auto">
                <a:xfrm rot="-5400000">
                  <a:off x="2948" y="604"/>
                  <a:ext cx="57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225177" name="Line 25"/>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178" name="Line 26"/>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25179" name="Group 27"/>
              <p:cNvGrpSpPr>
                <a:grpSpLocks noChangeAspect="1"/>
              </p:cNvGrpSpPr>
              <p:nvPr/>
            </p:nvGrpSpPr>
            <p:grpSpPr bwMode="auto">
              <a:xfrm>
                <a:off x="3171" y="1305"/>
                <a:ext cx="353" cy="232"/>
                <a:chOff x="3771" y="576"/>
                <a:chExt cx="763" cy="480"/>
              </a:xfrm>
            </p:grpSpPr>
            <p:sp>
              <p:nvSpPr>
                <p:cNvPr id="2225180" name="Rectangle 28"/>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225181" name="Text Box 29"/>
                <p:cNvSpPr txBox="1">
                  <a:spLocks noChangeAspect="1" noChangeArrowheads="1"/>
                </p:cNvSpPr>
                <p:nvPr/>
              </p:nvSpPr>
              <p:spPr bwMode="auto">
                <a:xfrm>
                  <a:off x="3771" y="628"/>
                  <a:ext cx="763"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225182" name="Freeform 30"/>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183" name="Line 31"/>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184" name="Line 32"/>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25185" name="Group 33"/>
              <p:cNvGrpSpPr>
                <a:grpSpLocks noChangeAspect="1"/>
              </p:cNvGrpSpPr>
              <p:nvPr/>
            </p:nvGrpSpPr>
            <p:grpSpPr bwMode="auto">
              <a:xfrm>
                <a:off x="1924" y="1305"/>
                <a:ext cx="372" cy="232"/>
                <a:chOff x="1042" y="576"/>
                <a:chExt cx="803" cy="480"/>
              </a:xfrm>
            </p:grpSpPr>
            <p:sp>
              <p:nvSpPr>
                <p:cNvPr id="2225186" name="Rectangle 34"/>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225187" name="Text Box 35"/>
                <p:cNvSpPr txBox="1">
                  <a:spLocks noChangeAspect="1" noChangeArrowheads="1"/>
                </p:cNvSpPr>
                <p:nvPr/>
              </p:nvSpPr>
              <p:spPr bwMode="auto">
                <a:xfrm>
                  <a:off x="1042" y="628"/>
                  <a:ext cx="803"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grpSp>
            <p:nvGrpSpPr>
              <p:cNvPr id="2225188" name="Group 36"/>
              <p:cNvGrpSpPr>
                <a:grpSpLocks/>
              </p:cNvGrpSpPr>
              <p:nvPr/>
            </p:nvGrpSpPr>
            <p:grpSpPr bwMode="auto">
              <a:xfrm>
                <a:off x="2288" y="1200"/>
                <a:ext cx="1297" cy="441"/>
                <a:chOff x="2112" y="528"/>
                <a:chExt cx="2088" cy="681"/>
              </a:xfrm>
            </p:grpSpPr>
            <p:sp>
              <p:nvSpPr>
                <p:cNvPr id="2225189" name="Rectangle 37"/>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190" name="Rectangle 38"/>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191" name="Rectangle 39"/>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192" name="Rectangle 40"/>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25193" name="Group 41"/>
              <p:cNvGrpSpPr>
                <a:grpSpLocks noChangeAspect="1"/>
              </p:cNvGrpSpPr>
              <p:nvPr/>
            </p:nvGrpSpPr>
            <p:grpSpPr bwMode="auto">
              <a:xfrm flipH="1">
                <a:off x="3642" y="1296"/>
                <a:ext cx="254" cy="233"/>
                <a:chOff x="1360" y="528"/>
                <a:chExt cx="546" cy="432"/>
              </a:xfrm>
            </p:grpSpPr>
            <p:grpSp>
              <p:nvGrpSpPr>
                <p:cNvPr id="2225194" name="Group 42"/>
                <p:cNvGrpSpPr>
                  <a:grpSpLocks noChangeAspect="1"/>
                </p:cNvGrpSpPr>
                <p:nvPr/>
              </p:nvGrpSpPr>
              <p:grpSpPr bwMode="auto">
                <a:xfrm>
                  <a:off x="1374" y="528"/>
                  <a:ext cx="480" cy="432"/>
                  <a:chOff x="1392" y="528"/>
                  <a:chExt cx="480" cy="432"/>
                </a:xfrm>
              </p:grpSpPr>
              <p:sp>
                <p:nvSpPr>
                  <p:cNvPr id="2225195" name="Rectangle 43"/>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196" name="Rectangle 44"/>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225197" name="Text Box 45"/>
                <p:cNvSpPr txBox="1">
                  <a:spLocks noChangeAspect="1" noChangeArrowheads="1"/>
                </p:cNvSpPr>
                <p:nvPr/>
              </p:nvSpPr>
              <p:spPr bwMode="auto">
                <a:xfrm>
                  <a:off x="1360" y="574"/>
                  <a:ext cx="546"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grpSp>
        <p:grpSp>
          <p:nvGrpSpPr>
            <p:cNvPr id="2225198" name="Group 46"/>
            <p:cNvGrpSpPr>
              <a:grpSpLocks/>
            </p:cNvGrpSpPr>
            <p:nvPr/>
          </p:nvGrpSpPr>
          <p:grpSpPr bwMode="auto">
            <a:xfrm>
              <a:off x="2474" y="1883"/>
              <a:ext cx="2003" cy="441"/>
              <a:chOff x="1923" y="1200"/>
              <a:chExt cx="1972" cy="441"/>
            </a:xfrm>
          </p:grpSpPr>
          <p:grpSp>
            <p:nvGrpSpPr>
              <p:cNvPr id="2225199" name="Group 47"/>
              <p:cNvGrpSpPr>
                <a:grpSpLocks noChangeAspect="1"/>
              </p:cNvGrpSpPr>
              <p:nvPr/>
            </p:nvGrpSpPr>
            <p:grpSpPr bwMode="auto">
              <a:xfrm>
                <a:off x="2414" y="1304"/>
                <a:ext cx="255" cy="233"/>
                <a:chOff x="1341" y="528"/>
                <a:chExt cx="553" cy="432"/>
              </a:xfrm>
            </p:grpSpPr>
            <p:grpSp>
              <p:nvGrpSpPr>
                <p:cNvPr id="2225200" name="Group 48"/>
                <p:cNvGrpSpPr>
                  <a:grpSpLocks noChangeAspect="1"/>
                </p:cNvGrpSpPr>
                <p:nvPr/>
              </p:nvGrpSpPr>
              <p:grpSpPr bwMode="auto">
                <a:xfrm>
                  <a:off x="1374" y="528"/>
                  <a:ext cx="480" cy="432"/>
                  <a:chOff x="1392" y="528"/>
                  <a:chExt cx="480" cy="432"/>
                </a:xfrm>
              </p:grpSpPr>
              <p:sp>
                <p:nvSpPr>
                  <p:cNvPr id="2225201" name="Rectangle 49"/>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02" name="Rectangle 50"/>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225203" name="Text Box 51"/>
                <p:cNvSpPr txBox="1">
                  <a:spLocks noChangeAspect="1" noChangeArrowheads="1"/>
                </p:cNvSpPr>
                <p:nvPr/>
              </p:nvSpPr>
              <p:spPr bwMode="auto">
                <a:xfrm>
                  <a:off x="1341" y="574"/>
                  <a:ext cx="5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sp>
            <p:nvSpPr>
              <p:cNvPr id="2225204" name="Line 52"/>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05" name="Line 53"/>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25206" name="Group 54"/>
              <p:cNvGrpSpPr>
                <a:grpSpLocks noChangeAspect="1"/>
              </p:cNvGrpSpPr>
              <p:nvPr/>
            </p:nvGrpSpPr>
            <p:grpSpPr bwMode="auto">
              <a:xfrm>
                <a:off x="2851" y="1235"/>
                <a:ext cx="209" cy="371"/>
                <a:chOff x="2991" y="411"/>
                <a:chExt cx="377" cy="768"/>
              </a:xfrm>
            </p:grpSpPr>
            <p:sp>
              <p:nvSpPr>
                <p:cNvPr id="2225207" name="AutoShape 55"/>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225208" name="AutoShape 56"/>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09" name="Freeform 57"/>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10" name="Text Box 58"/>
                <p:cNvSpPr txBox="1">
                  <a:spLocks noChangeAspect="1" noChangeArrowheads="1"/>
                </p:cNvSpPr>
                <p:nvPr/>
              </p:nvSpPr>
              <p:spPr bwMode="auto">
                <a:xfrm rot="-5400000">
                  <a:off x="2941" y="608"/>
                  <a:ext cx="575"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225211" name="Line 59"/>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12" name="Line 60"/>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25213" name="Group 61"/>
              <p:cNvGrpSpPr>
                <a:grpSpLocks noChangeAspect="1"/>
              </p:cNvGrpSpPr>
              <p:nvPr/>
            </p:nvGrpSpPr>
            <p:grpSpPr bwMode="auto">
              <a:xfrm>
                <a:off x="3172" y="1305"/>
                <a:ext cx="353" cy="232"/>
                <a:chOff x="3773" y="576"/>
                <a:chExt cx="763" cy="480"/>
              </a:xfrm>
            </p:grpSpPr>
            <p:sp>
              <p:nvSpPr>
                <p:cNvPr id="2225214" name="Rectangle 62"/>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225215" name="Text Box 63"/>
                <p:cNvSpPr txBox="1">
                  <a:spLocks noChangeAspect="1" noChangeArrowheads="1"/>
                </p:cNvSpPr>
                <p:nvPr/>
              </p:nvSpPr>
              <p:spPr bwMode="auto">
                <a:xfrm>
                  <a:off x="3773" y="628"/>
                  <a:ext cx="763"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225216" name="Freeform 64"/>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17" name="Line 65"/>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18" name="Line 66"/>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25219" name="Group 67"/>
              <p:cNvGrpSpPr>
                <a:grpSpLocks noChangeAspect="1"/>
              </p:cNvGrpSpPr>
              <p:nvPr/>
            </p:nvGrpSpPr>
            <p:grpSpPr bwMode="auto">
              <a:xfrm>
                <a:off x="1923" y="1305"/>
                <a:ext cx="372" cy="232"/>
                <a:chOff x="1039" y="576"/>
                <a:chExt cx="802" cy="480"/>
              </a:xfrm>
            </p:grpSpPr>
            <p:sp>
              <p:nvSpPr>
                <p:cNvPr id="2225220" name="Rectangle 68"/>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225221" name="Text Box 69"/>
                <p:cNvSpPr txBox="1">
                  <a:spLocks noChangeAspect="1" noChangeArrowheads="1"/>
                </p:cNvSpPr>
                <p:nvPr/>
              </p:nvSpPr>
              <p:spPr bwMode="auto">
                <a:xfrm>
                  <a:off x="1039" y="628"/>
                  <a:ext cx="802"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grpSp>
            <p:nvGrpSpPr>
              <p:cNvPr id="2225222" name="Group 70"/>
              <p:cNvGrpSpPr>
                <a:grpSpLocks/>
              </p:cNvGrpSpPr>
              <p:nvPr/>
            </p:nvGrpSpPr>
            <p:grpSpPr bwMode="auto">
              <a:xfrm>
                <a:off x="2288" y="1200"/>
                <a:ext cx="1297" cy="441"/>
                <a:chOff x="2112" y="528"/>
                <a:chExt cx="2088" cy="681"/>
              </a:xfrm>
            </p:grpSpPr>
            <p:sp>
              <p:nvSpPr>
                <p:cNvPr id="2225223" name="Rectangle 71"/>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24" name="Rectangle 72"/>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25" name="Rectangle 73"/>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26" name="Rectangle 74"/>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25227" name="Group 75"/>
              <p:cNvGrpSpPr>
                <a:grpSpLocks noChangeAspect="1"/>
              </p:cNvGrpSpPr>
              <p:nvPr/>
            </p:nvGrpSpPr>
            <p:grpSpPr bwMode="auto">
              <a:xfrm flipH="1">
                <a:off x="3640" y="1296"/>
                <a:ext cx="255" cy="233"/>
                <a:chOff x="1356" y="528"/>
                <a:chExt cx="548" cy="432"/>
              </a:xfrm>
            </p:grpSpPr>
            <p:grpSp>
              <p:nvGrpSpPr>
                <p:cNvPr id="2225228" name="Group 76"/>
                <p:cNvGrpSpPr>
                  <a:grpSpLocks noChangeAspect="1"/>
                </p:cNvGrpSpPr>
                <p:nvPr/>
              </p:nvGrpSpPr>
              <p:grpSpPr bwMode="auto">
                <a:xfrm>
                  <a:off x="1374" y="528"/>
                  <a:ext cx="480" cy="432"/>
                  <a:chOff x="1392" y="528"/>
                  <a:chExt cx="480" cy="432"/>
                </a:xfrm>
              </p:grpSpPr>
              <p:sp>
                <p:nvSpPr>
                  <p:cNvPr id="2225229" name="Rectangle 77"/>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30" name="Rectangle 78"/>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225231" name="Text Box 79"/>
                <p:cNvSpPr txBox="1">
                  <a:spLocks noChangeAspect="1" noChangeArrowheads="1"/>
                </p:cNvSpPr>
                <p:nvPr/>
              </p:nvSpPr>
              <p:spPr bwMode="auto">
                <a:xfrm>
                  <a:off x="1356" y="574"/>
                  <a:ext cx="54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grpSp>
        <p:grpSp>
          <p:nvGrpSpPr>
            <p:cNvPr id="2225232" name="Group 80"/>
            <p:cNvGrpSpPr>
              <a:grpSpLocks/>
            </p:cNvGrpSpPr>
            <p:nvPr/>
          </p:nvGrpSpPr>
          <p:grpSpPr bwMode="auto">
            <a:xfrm>
              <a:off x="2055" y="1363"/>
              <a:ext cx="2003" cy="441"/>
              <a:chOff x="1923" y="1200"/>
              <a:chExt cx="1972" cy="441"/>
            </a:xfrm>
          </p:grpSpPr>
          <p:grpSp>
            <p:nvGrpSpPr>
              <p:cNvPr id="2225233" name="Group 81"/>
              <p:cNvGrpSpPr>
                <a:grpSpLocks noChangeAspect="1"/>
              </p:cNvGrpSpPr>
              <p:nvPr/>
            </p:nvGrpSpPr>
            <p:grpSpPr bwMode="auto">
              <a:xfrm>
                <a:off x="2414" y="1304"/>
                <a:ext cx="254" cy="233"/>
                <a:chOff x="1342" y="528"/>
                <a:chExt cx="550" cy="432"/>
              </a:xfrm>
            </p:grpSpPr>
            <p:grpSp>
              <p:nvGrpSpPr>
                <p:cNvPr id="2225234" name="Group 82"/>
                <p:cNvGrpSpPr>
                  <a:grpSpLocks noChangeAspect="1"/>
                </p:cNvGrpSpPr>
                <p:nvPr/>
              </p:nvGrpSpPr>
              <p:grpSpPr bwMode="auto">
                <a:xfrm>
                  <a:off x="1374" y="528"/>
                  <a:ext cx="480" cy="432"/>
                  <a:chOff x="1392" y="528"/>
                  <a:chExt cx="480" cy="432"/>
                </a:xfrm>
              </p:grpSpPr>
              <p:sp>
                <p:nvSpPr>
                  <p:cNvPr id="2225235" name="Rectangle 83"/>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36" name="Rectangle 84"/>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225237" name="Text Box 85"/>
                <p:cNvSpPr txBox="1">
                  <a:spLocks noChangeAspect="1" noChangeArrowheads="1"/>
                </p:cNvSpPr>
                <p:nvPr/>
              </p:nvSpPr>
              <p:spPr bwMode="auto">
                <a:xfrm>
                  <a:off x="1342" y="574"/>
                  <a:ext cx="550"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sp>
            <p:nvSpPr>
              <p:cNvPr id="2225238" name="Line 86"/>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39" name="Line 87"/>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25240" name="Group 88"/>
              <p:cNvGrpSpPr>
                <a:grpSpLocks noChangeAspect="1"/>
              </p:cNvGrpSpPr>
              <p:nvPr/>
            </p:nvGrpSpPr>
            <p:grpSpPr bwMode="auto">
              <a:xfrm>
                <a:off x="2851" y="1235"/>
                <a:ext cx="210" cy="371"/>
                <a:chOff x="2991" y="411"/>
                <a:chExt cx="379" cy="768"/>
              </a:xfrm>
            </p:grpSpPr>
            <p:sp>
              <p:nvSpPr>
                <p:cNvPr id="2225241" name="AutoShape 89"/>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225242" name="AutoShape 90"/>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43" name="Freeform 91"/>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44" name="Text Box 92"/>
                <p:cNvSpPr txBox="1">
                  <a:spLocks noChangeAspect="1" noChangeArrowheads="1"/>
                </p:cNvSpPr>
                <p:nvPr/>
              </p:nvSpPr>
              <p:spPr bwMode="auto">
                <a:xfrm rot="-5400000">
                  <a:off x="2944" y="607"/>
                  <a:ext cx="575"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225245" name="Line 93"/>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46" name="Line 94"/>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25247" name="Group 95"/>
              <p:cNvGrpSpPr>
                <a:grpSpLocks noChangeAspect="1"/>
              </p:cNvGrpSpPr>
              <p:nvPr/>
            </p:nvGrpSpPr>
            <p:grpSpPr bwMode="auto">
              <a:xfrm>
                <a:off x="3171" y="1305"/>
                <a:ext cx="354" cy="232"/>
                <a:chOff x="3771" y="576"/>
                <a:chExt cx="765" cy="480"/>
              </a:xfrm>
            </p:grpSpPr>
            <p:sp>
              <p:nvSpPr>
                <p:cNvPr id="2225248" name="Rectangle 96"/>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225249" name="Text Box 97"/>
                <p:cNvSpPr txBox="1">
                  <a:spLocks noChangeAspect="1" noChangeArrowheads="1"/>
                </p:cNvSpPr>
                <p:nvPr/>
              </p:nvSpPr>
              <p:spPr bwMode="auto">
                <a:xfrm>
                  <a:off x="3771" y="628"/>
                  <a:ext cx="765"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225250" name="Freeform 98"/>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51" name="Line 99"/>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52" name="Line 100"/>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25253" name="Group 101"/>
              <p:cNvGrpSpPr>
                <a:grpSpLocks noChangeAspect="1"/>
              </p:cNvGrpSpPr>
              <p:nvPr/>
            </p:nvGrpSpPr>
            <p:grpSpPr bwMode="auto">
              <a:xfrm>
                <a:off x="1923" y="1305"/>
                <a:ext cx="372" cy="232"/>
                <a:chOff x="1039" y="576"/>
                <a:chExt cx="803" cy="480"/>
              </a:xfrm>
            </p:grpSpPr>
            <p:sp>
              <p:nvSpPr>
                <p:cNvPr id="2225254" name="Rectangle 102"/>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225255" name="Text Box 103"/>
                <p:cNvSpPr txBox="1">
                  <a:spLocks noChangeAspect="1" noChangeArrowheads="1"/>
                </p:cNvSpPr>
                <p:nvPr/>
              </p:nvSpPr>
              <p:spPr bwMode="auto">
                <a:xfrm>
                  <a:off x="1039" y="628"/>
                  <a:ext cx="803"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grpSp>
            <p:nvGrpSpPr>
              <p:cNvPr id="2225256" name="Group 104"/>
              <p:cNvGrpSpPr>
                <a:grpSpLocks/>
              </p:cNvGrpSpPr>
              <p:nvPr/>
            </p:nvGrpSpPr>
            <p:grpSpPr bwMode="auto">
              <a:xfrm>
                <a:off x="2288" y="1200"/>
                <a:ext cx="1297" cy="441"/>
                <a:chOff x="2112" y="528"/>
                <a:chExt cx="2088" cy="681"/>
              </a:xfrm>
            </p:grpSpPr>
            <p:sp>
              <p:nvSpPr>
                <p:cNvPr id="2225257" name="Rectangle 105"/>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58" name="Rectangle 106"/>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59" name="Rectangle 107"/>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60" name="Rectangle 108"/>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25261" name="Group 109"/>
              <p:cNvGrpSpPr>
                <a:grpSpLocks noChangeAspect="1"/>
              </p:cNvGrpSpPr>
              <p:nvPr/>
            </p:nvGrpSpPr>
            <p:grpSpPr bwMode="auto">
              <a:xfrm flipH="1">
                <a:off x="3641" y="1296"/>
                <a:ext cx="254" cy="233"/>
                <a:chOff x="1358" y="528"/>
                <a:chExt cx="546" cy="432"/>
              </a:xfrm>
            </p:grpSpPr>
            <p:grpSp>
              <p:nvGrpSpPr>
                <p:cNvPr id="2225262" name="Group 110"/>
                <p:cNvGrpSpPr>
                  <a:grpSpLocks noChangeAspect="1"/>
                </p:cNvGrpSpPr>
                <p:nvPr/>
              </p:nvGrpSpPr>
              <p:grpSpPr bwMode="auto">
                <a:xfrm>
                  <a:off x="1374" y="528"/>
                  <a:ext cx="480" cy="432"/>
                  <a:chOff x="1392" y="528"/>
                  <a:chExt cx="480" cy="432"/>
                </a:xfrm>
              </p:grpSpPr>
              <p:sp>
                <p:nvSpPr>
                  <p:cNvPr id="2225263" name="Rectangle 111"/>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64" name="Rectangle 112"/>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225265" name="Text Box 113"/>
                <p:cNvSpPr txBox="1">
                  <a:spLocks noChangeAspect="1" noChangeArrowheads="1"/>
                </p:cNvSpPr>
                <p:nvPr/>
              </p:nvSpPr>
              <p:spPr bwMode="auto">
                <a:xfrm>
                  <a:off x="1358" y="574"/>
                  <a:ext cx="546"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grpSp>
        <p:grpSp>
          <p:nvGrpSpPr>
            <p:cNvPr id="2225266" name="Group 114"/>
            <p:cNvGrpSpPr>
              <a:grpSpLocks noChangeAspect="1"/>
            </p:cNvGrpSpPr>
            <p:nvPr/>
          </p:nvGrpSpPr>
          <p:grpSpPr bwMode="auto">
            <a:xfrm>
              <a:off x="3824" y="3051"/>
              <a:ext cx="259" cy="233"/>
              <a:chOff x="1338" y="528"/>
              <a:chExt cx="552" cy="432"/>
            </a:xfrm>
          </p:grpSpPr>
          <p:grpSp>
            <p:nvGrpSpPr>
              <p:cNvPr id="2225267" name="Group 115"/>
              <p:cNvGrpSpPr>
                <a:grpSpLocks noChangeAspect="1"/>
              </p:cNvGrpSpPr>
              <p:nvPr/>
            </p:nvGrpSpPr>
            <p:grpSpPr bwMode="auto">
              <a:xfrm>
                <a:off x="1374" y="528"/>
                <a:ext cx="480" cy="432"/>
                <a:chOff x="1392" y="528"/>
                <a:chExt cx="480" cy="432"/>
              </a:xfrm>
            </p:grpSpPr>
            <p:sp>
              <p:nvSpPr>
                <p:cNvPr id="2225268" name="Rectangle 11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69" name="Rectangle 11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225270" name="Text Box 118"/>
              <p:cNvSpPr txBox="1">
                <a:spLocks noChangeAspect="1" noChangeArrowheads="1"/>
              </p:cNvSpPr>
              <p:nvPr/>
            </p:nvSpPr>
            <p:spPr bwMode="auto">
              <a:xfrm>
                <a:off x="1338" y="574"/>
                <a:ext cx="55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sp>
          <p:nvSpPr>
            <p:cNvPr id="2225271" name="Line 119"/>
            <p:cNvSpPr>
              <a:spLocks noChangeAspect="1" noChangeShapeType="1"/>
            </p:cNvSpPr>
            <p:nvPr/>
          </p:nvSpPr>
          <p:spPr bwMode="auto">
            <a:xfrm>
              <a:off x="4067" y="3098"/>
              <a:ext cx="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72" name="Line 120"/>
            <p:cNvSpPr>
              <a:spLocks noChangeAspect="1" noChangeShapeType="1"/>
            </p:cNvSpPr>
            <p:nvPr/>
          </p:nvSpPr>
          <p:spPr bwMode="auto">
            <a:xfrm>
              <a:off x="4067" y="3237"/>
              <a:ext cx="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25273" name="Group 121"/>
            <p:cNvGrpSpPr>
              <a:grpSpLocks noChangeAspect="1"/>
            </p:cNvGrpSpPr>
            <p:nvPr/>
          </p:nvGrpSpPr>
          <p:grpSpPr bwMode="auto">
            <a:xfrm>
              <a:off x="4270" y="2982"/>
              <a:ext cx="213" cy="371"/>
              <a:chOff x="2991" y="411"/>
              <a:chExt cx="379" cy="768"/>
            </a:xfrm>
          </p:grpSpPr>
          <p:sp>
            <p:nvSpPr>
              <p:cNvPr id="2225274" name="AutoShape 12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225275" name="AutoShape 12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76" name="Freeform 12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77" name="Text Box 125"/>
              <p:cNvSpPr txBox="1">
                <a:spLocks noChangeAspect="1" noChangeArrowheads="1"/>
              </p:cNvSpPr>
              <p:nvPr/>
            </p:nvSpPr>
            <p:spPr bwMode="auto">
              <a:xfrm rot="-5400000">
                <a:off x="2943" y="609"/>
                <a:ext cx="575" cy="2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225278" name="Line 126"/>
            <p:cNvSpPr>
              <a:spLocks noChangeAspect="1" noChangeShapeType="1"/>
            </p:cNvSpPr>
            <p:nvPr/>
          </p:nvSpPr>
          <p:spPr bwMode="auto">
            <a:xfrm>
              <a:off x="4474" y="3168"/>
              <a:ext cx="24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79" name="Line 127"/>
            <p:cNvSpPr>
              <a:spLocks noChangeAspect="1" noChangeShapeType="1"/>
            </p:cNvSpPr>
            <p:nvPr/>
          </p:nvSpPr>
          <p:spPr bwMode="auto">
            <a:xfrm>
              <a:off x="4904" y="3168"/>
              <a:ext cx="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25280" name="Group 128"/>
            <p:cNvGrpSpPr>
              <a:grpSpLocks noChangeAspect="1"/>
            </p:cNvGrpSpPr>
            <p:nvPr/>
          </p:nvGrpSpPr>
          <p:grpSpPr bwMode="auto">
            <a:xfrm>
              <a:off x="4595" y="3052"/>
              <a:ext cx="358" cy="232"/>
              <a:chOff x="3771" y="576"/>
              <a:chExt cx="762" cy="480"/>
            </a:xfrm>
          </p:grpSpPr>
          <p:sp>
            <p:nvSpPr>
              <p:cNvPr id="2225281" name="Rectangle 12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225282" name="Text Box 130"/>
              <p:cNvSpPr txBox="1">
                <a:spLocks noChangeAspect="1" noChangeArrowheads="1"/>
              </p:cNvSpPr>
              <p:nvPr/>
            </p:nvSpPr>
            <p:spPr bwMode="auto">
              <a:xfrm>
                <a:off x="3771" y="628"/>
                <a:ext cx="762"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225283" name="Freeform 131"/>
            <p:cNvSpPr>
              <a:spLocks noChangeAspect="1"/>
            </p:cNvSpPr>
            <p:nvPr/>
          </p:nvSpPr>
          <p:spPr bwMode="auto">
            <a:xfrm>
              <a:off x="4633" y="3168"/>
              <a:ext cx="337"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84" name="Line 132"/>
            <p:cNvSpPr>
              <a:spLocks noChangeAspect="1" noChangeShapeType="1"/>
            </p:cNvSpPr>
            <p:nvPr/>
          </p:nvSpPr>
          <p:spPr bwMode="auto">
            <a:xfrm>
              <a:off x="3608" y="3238"/>
              <a:ext cx="23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85" name="Line 133"/>
            <p:cNvSpPr>
              <a:spLocks noChangeAspect="1" noChangeShapeType="1"/>
            </p:cNvSpPr>
            <p:nvPr/>
          </p:nvSpPr>
          <p:spPr bwMode="auto">
            <a:xfrm>
              <a:off x="3578" y="3098"/>
              <a:ext cx="2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25286" name="Group 134"/>
            <p:cNvGrpSpPr>
              <a:grpSpLocks noChangeAspect="1"/>
            </p:cNvGrpSpPr>
            <p:nvPr/>
          </p:nvGrpSpPr>
          <p:grpSpPr bwMode="auto">
            <a:xfrm>
              <a:off x="3327" y="3052"/>
              <a:ext cx="378" cy="232"/>
              <a:chOff x="1038" y="576"/>
              <a:chExt cx="801" cy="480"/>
            </a:xfrm>
          </p:grpSpPr>
          <p:sp>
            <p:nvSpPr>
              <p:cNvPr id="2225287" name="Rectangle 13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225288" name="Text Box 136"/>
              <p:cNvSpPr txBox="1">
                <a:spLocks noChangeAspect="1" noChangeArrowheads="1"/>
              </p:cNvSpPr>
              <p:nvPr/>
            </p:nvSpPr>
            <p:spPr bwMode="auto">
              <a:xfrm>
                <a:off x="1038" y="628"/>
                <a:ext cx="801"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sp>
          <p:nvSpPr>
            <p:cNvPr id="2225289" name="Rectangle 137"/>
            <p:cNvSpPr>
              <a:spLocks noChangeAspect="1" noChangeArrowheads="1"/>
            </p:cNvSpPr>
            <p:nvPr/>
          </p:nvSpPr>
          <p:spPr bwMode="auto">
            <a:xfrm>
              <a:off x="4123" y="2947"/>
              <a:ext cx="45"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90" name="Rectangle 138"/>
            <p:cNvSpPr>
              <a:spLocks noChangeAspect="1" noChangeArrowheads="1"/>
            </p:cNvSpPr>
            <p:nvPr/>
          </p:nvSpPr>
          <p:spPr bwMode="auto">
            <a:xfrm>
              <a:off x="4970" y="2947"/>
              <a:ext cx="45"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91" name="Rectangle 139"/>
            <p:cNvSpPr>
              <a:spLocks noChangeAspect="1" noChangeArrowheads="1"/>
            </p:cNvSpPr>
            <p:nvPr/>
          </p:nvSpPr>
          <p:spPr bwMode="auto">
            <a:xfrm>
              <a:off x="3699" y="2947"/>
              <a:ext cx="45"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92" name="Rectangle 140"/>
            <p:cNvSpPr>
              <a:spLocks noChangeAspect="1" noChangeArrowheads="1"/>
            </p:cNvSpPr>
            <p:nvPr/>
          </p:nvSpPr>
          <p:spPr bwMode="auto">
            <a:xfrm>
              <a:off x="4546" y="2950"/>
              <a:ext cx="45" cy="435"/>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25293" name="Group 141"/>
            <p:cNvGrpSpPr>
              <a:grpSpLocks noChangeAspect="1"/>
            </p:cNvGrpSpPr>
            <p:nvPr/>
          </p:nvGrpSpPr>
          <p:grpSpPr bwMode="auto">
            <a:xfrm flipH="1">
              <a:off x="5069" y="3043"/>
              <a:ext cx="258" cy="233"/>
              <a:chOff x="1352" y="528"/>
              <a:chExt cx="545" cy="432"/>
            </a:xfrm>
          </p:grpSpPr>
          <p:grpSp>
            <p:nvGrpSpPr>
              <p:cNvPr id="2225294" name="Group 142"/>
              <p:cNvGrpSpPr>
                <a:grpSpLocks noChangeAspect="1"/>
              </p:cNvGrpSpPr>
              <p:nvPr/>
            </p:nvGrpSpPr>
            <p:grpSpPr bwMode="auto">
              <a:xfrm>
                <a:off x="1374" y="528"/>
                <a:ext cx="480" cy="432"/>
                <a:chOff x="1392" y="528"/>
                <a:chExt cx="480" cy="432"/>
              </a:xfrm>
            </p:grpSpPr>
            <p:sp>
              <p:nvSpPr>
                <p:cNvPr id="2225295" name="Rectangle 143"/>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296" name="Rectangle 144"/>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225297" name="Text Box 145"/>
              <p:cNvSpPr txBox="1">
                <a:spLocks noChangeAspect="1" noChangeArrowheads="1"/>
              </p:cNvSpPr>
              <p:nvPr/>
            </p:nvSpPr>
            <p:spPr bwMode="auto">
              <a:xfrm>
                <a:off x="1352" y="574"/>
                <a:ext cx="545"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grpSp>
          <p:nvGrpSpPr>
            <p:cNvPr id="2225298" name="Group 146"/>
            <p:cNvGrpSpPr>
              <a:grpSpLocks/>
            </p:cNvGrpSpPr>
            <p:nvPr/>
          </p:nvGrpSpPr>
          <p:grpSpPr bwMode="auto">
            <a:xfrm>
              <a:off x="3755" y="3459"/>
              <a:ext cx="2002" cy="441"/>
              <a:chOff x="1924" y="1200"/>
              <a:chExt cx="1971" cy="441"/>
            </a:xfrm>
          </p:grpSpPr>
          <p:grpSp>
            <p:nvGrpSpPr>
              <p:cNvPr id="2225299" name="Group 147"/>
              <p:cNvGrpSpPr>
                <a:grpSpLocks noChangeAspect="1"/>
              </p:cNvGrpSpPr>
              <p:nvPr/>
            </p:nvGrpSpPr>
            <p:grpSpPr bwMode="auto">
              <a:xfrm>
                <a:off x="2413" y="1304"/>
                <a:ext cx="254" cy="233"/>
                <a:chOff x="1340" y="528"/>
                <a:chExt cx="550" cy="432"/>
              </a:xfrm>
            </p:grpSpPr>
            <p:grpSp>
              <p:nvGrpSpPr>
                <p:cNvPr id="2225300" name="Group 148"/>
                <p:cNvGrpSpPr>
                  <a:grpSpLocks noChangeAspect="1"/>
                </p:cNvGrpSpPr>
                <p:nvPr/>
              </p:nvGrpSpPr>
              <p:grpSpPr bwMode="auto">
                <a:xfrm>
                  <a:off x="1374" y="528"/>
                  <a:ext cx="480" cy="432"/>
                  <a:chOff x="1392" y="528"/>
                  <a:chExt cx="480" cy="432"/>
                </a:xfrm>
              </p:grpSpPr>
              <p:sp>
                <p:nvSpPr>
                  <p:cNvPr id="2225301" name="Rectangle 149"/>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302" name="Rectangle 150"/>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225303" name="Text Box 151"/>
                <p:cNvSpPr txBox="1">
                  <a:spLocks noChangeAspect="1" noChangeArrowheads="1"/>
                </p:cNvSpPr>
                <p:nvPr/>
              </p:nvSpPr>
              <p:spPr bwMode="auto">
                <a:xfrm>
                  <a:off x="1340" y="574"/>
                  <a:ext cx="550"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sp>
            <p:nvSpPr>
              <p:cNvPr id="2225304" name="Line 152"/>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305" name="Line 153"/>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25306" name="Group 154"/>
              <p:cNvGrpSpPr>
                <a:grpSpLocks noChangeAspect="1"/>
              </p:cNvGrpSpPr>
              <p:nvPr/>
            </p:nvGrpSpPr>
            <p:grpSpPr bwMode="auto">
              <a:xfrm>
                <a:off x="2851" y="1235"/>
                <a:ext cx="208" cy="371"/>
                <a:chOff x="2991" y="411"/>
                <a:chExt cx="375" cy="768"/>
              </a:xfrm>
            </p:grpSpPr>
            <p:sp>
              <p:nvSpPr>
                <p:cNvPr id="2225307" name="AutoShape 155"/>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225308" name="AutoShape 156"/>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309" name="Freeform 157"/>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310" name="Text Box 158"/>
                <p:cNvSpPr txBox="1">
                  <a:spLocks noChangeAspect="1" noChangeArrowheads="1"/>
                </p:cNvSpPr>
                <p:nvPr/>
              </p:nvSpPr>
              <p:spPr bwMode="auto">
                <a:xfrm rot="-5400000">
                  <a:off x="2939" y="610"/>
                  <a:ext cx="575"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225311" name="Line 159"/>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312" name="Line 160"/>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25313" name="Group 161"/>
              <p:cNvGrpSpPr>
                <a:grpSpLocks noChangeAspect="1"/>
              </p:cNvGrpSpPr>
              <p:nvPr/>
            </p:nvGrpSpPr>
            <p:grpSpPr bwMode="auto">
              <a:xfrm>
                <a:off x="3170" y="1305"/>
                <a:ext cx="353" cy="232"/>
                <a:chOff x="3769" y="576"/>
                <a:chExt cx="762" cy="480"/>
              </a:xfrm>
            </p:grpSpPr>
            <p:sp>
              <p:nvSpPr>
                <p:cNvPr id="2225314" name="Rectangle 162"/>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225315" name="Text Box 163"/>
                <p:cNvSpPr txBox="1">
                  <a:spLocks noChangeAspect="1" noChangeArrowheads="1"/>
                </p:cNvSpPr>
                <p:nvPr/>
              </p:nvSpPr>
              <p:spPr bwMode="auto">
                <a:xfrm>
                  <a:off x="3769" y="628"/>
                  <a:ext cx="762"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225316" name="Freeform 164"/>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317" name="Line 165"/>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318" name="Line 166"/>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25319" name="Group 167"/>
              <p:cNvGrpSpPr>
                <a:grpSpLocks noChangeAspect="1"/>
              </p:cNvGrpSpPr>
              <p:nvPr/>
            </p:nvGrpSpPr>
            <p:grpSpPr bwMode="auto">
              <a:xfrm>
                <a:off x="1924" y="1305"/>
                <a:ext cx="372" cy="232"/>
                <a:chOff x="1042" y="576"/>
                <a:chExt cx="803" cy="480"/>
              </a:xfrm>
            </p:grpSpPr>
            <p:sp>
              <p:nvSpPr>
                <p:cNvPr id="2225320" name="Rectangle 168"/>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225321" name="Text Box 169"/>
                <p:cNvSpPr txBox="1">
                  <a:spLocks noChangeAspect="1" noChangeArrowheads="1"/>
                </p:cNvSpPr>
                <p:nvPr/>
              </p:nvSpPr>
              <p:spPr bwMode="auto">
                <a:xfrm>
                  <a:off x="1042" y="628"/>
                  <a:ext cx="803"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grpSp>
            <p:nvGrpSpPr>
              <p:cNvPr id="2225322" name="Group 170"/>
              <p:cNvGrpSpPr>
                <a:grpSpLocks/>
              </p:cNvGrpSpPr>
              <p:nvPr/>
            </p:nvGrpSpPr>
            <p:grpSpPr bwMode="auto">
              <a:xfrm>
                <a:off x="2288" y="1200"/>
                <a:ext cx="1297" cy="441"/>
                <a:chOff x="2112" y="528"/>
                <a:chExt cx="2088" cy="681"/>
              </a:xfrm>
            </p:grpSpPr>
            <p:sp>
              <p:nvSpPr>
                <p:cNvPr id="2225323" name="Rectangle 171"/>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324" name="Rectangle 172"/>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325" name="Rectangle 173"/>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326" name="Rectangle 174"/>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25327" name="Group 175"/>
              <p:cNvGrpSpPr>
                <a:grpSpLocks noChangeAspect="1"/>
              </p:cNvGrpSpPr>
              <p:nvPr/>
            </p:nvGrpSpPr>
            <p:grpSpPr bwMode="auto">
              <a:xfrm flipH="1">
                <a:off x="3641" y="1296"/>
                <a:ext cx="254" cy="233"/>
                <a:chOff x="1358" y="528"/>
                <a:chExt cx="546" cy="432"/>
              </a:xfrm>
            </p:grpSpPr>
            <p:grpSp>
              <p:nvGrpSpPr>
                <p:cNvPr id="2225328" name="Group 176"/>
                <p:cNvGrpSpPr>
                  <a:grpSpLocks noChangeAspect="1"/>
                </p:cNvGrpSpPr>
                <p:nvPr/>
              </p:nvGrpSpPr>
              <p:grpSpPr bwMode="auto">
                <a:xfrm>
                  <a:off x="1374" y="528"/>
                  <a:ext cx="480" cy="432"/>
                  <a:chOff x="1392" y="528"/>
                  <a:chExt cx="480" cy="432"/>
                </a:xfrm>
              </p:grpSpPr>
              <p:sp>
                <p:nvSpPr>
                  <p:cNvPr id="2225329" name="Rectangle 177"/>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330" name="Rectangle 178"/>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grpSp>
            <p:sp>
              <p:nvSpPr>
                <p:cNvPr id="2225331" name="Text Box 179"/>
                <p:cNvSpPr txBox="1">
                  <a:spLocks noChangeAspect="1" noChangeArrowheads="1"/>
                </p:cNvSpPr>
                <p:nvPr/>
              </p:nvSpPr>
              <p:spPr bwMode="auto">
                <a:xfrm>
                  <a:off x="1358" y="574"/>
                  <a:ext cx="546"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grpSp>
        </p:grpSp>
        <p:sp>
          <p:nvSpPr>
            <p:cNvPr id="2225332" name="Rectangle 180"/>
            <p:cNvSpPr>
              <a:spLocks noChangeAspect="1" noChangeArrowheads="1"/>
            </p:cNvSpPr>
            <p:nvPr/>
          </p:nvSpPr>
          <p:spPr bwMode="auto">
            <a:xfrm>
              <a:off x="3716" y="3450"/>
              <a:ext cx="45"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333" name="Line 181"/>
            <p:cNvSpPr>
              <a:spLocks noChangeShapeType="1"/>
            </p:cNvSpPr>
            <p:nvPr/>
          </p:nvSpPr>
          <p:spPr bwMode="auto">
            <a:xfrm>
              <a:off x="3312" y="1584"/>
              <a:ext cx="384" cy="2064"/>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334" name="Rectangle 182"/>
            <p:cNvSpPr>
              <a:spLocks noChangeAspect="1" noChangeArrowheads="1"/>
            </p:cNvSpPr>
            <p:nvPr/>
          </p:nvSpPr>
          <p:spPr bwMode="auto">
            <a:xfrm>
              <a:off x="3264" y="2928"/>
              <a:ext cx="45"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335" name="Rectangle 183"/>
            <p:cNvSpPr>
              <a:spLocks noChangeAspect="1" noChangeArrowheads="1"/>
            </p:cNvSpPr>
            <p:nvPr/>
          </p:nvSpPr>
          <p:spPr bwMode="auto">
            <a:xfrm>
              <a:off x="3264" y="2928"/>
              <a:ext cx="45"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336" name="Rectangle 184"/>
            <p:cNvSpPr>
              <a:spLocks noChangeAspect="1" noChangeArrowheads="1"/>
            </p:cNvSpPr>
            <p:nvPr/>
          </p:nvSpPr>
          <p:spPr bwMode="auto">
            <a:xfrm>
              <a:off x="2832" y="2400"/>
              <a:ext cx="45"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337" name="Rectangle 185"/>
            <p:cNvSpPr>
              <a:spLocks noChangeAspect="1" noChangeArrowheads="1"/>
            </p:cNvSpPr>
            <p:nvPr/>
          </p:nvSpPr>
          <p:spPr bwMode="auto">
            <a:xfrm>
              <a:off x="2417" y="1862"/>
              <a:ext cx="45"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5338" name="Rectangle 186"/>
            <p:cNvSpPr>
              <a:spLocks noChangeAspect="1" noChangeArrowheads="1"/>
            </p:cNvSpPr>
            <p:nvPr/>
          </p:nvSpPr>
          <p:spPr bwMode="auto">
            <a:xfrm>
              <a:off x="2047" y="1344"/>
              <a:ext cx="45"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25339" name="Text Box 187"/>
          <p:cNvSpPr txBox="1">
            <a:spLocks noChangeArrowheads="1"/>
          </p:cNvSpPr>
          <p:nvPr/>
        </p:nvSpPr>
        <p:spPr bwMode="auto">
          <a:xfrm>
            <a:off x="609600" y="1219200"/>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GB" b="0">
                <a:solidFill>
                  <a:srgbClr val="000000"/>
                </a:solidFill>
                <a:effectLst/>
                <a:latin typeface="Helvetica" pitchFamily="34" charset="0"/>
                <a:cs typeface="Times New Roman" pitchFamily="18" charset="0"/>
              </a:rPr>
              <a:t>If CPI = 1, 30% branch, Stall 3 cycles ==&gt; new CPI = 1.9!</a:t>
            </a:r>
            <a:endParaRPr lang="en-US" b="0">
              <a:solidFill>
                <a:srgbClr val="000000"/>
              </a:solidFill>
              <a:effectLst/>
              <a:latin typeface="Helvetica" pitchFamily="34" charset="0"/>
              <a:cs typeface="Times New Roman" pitchFamily="18" charset="0"/>
            </a:endParaRPr>
          </a:p>
        </p:txBody>
      </p:sp>
    </p:spTree>
    <p:extLst>
      <p:ext uri="{BB962C8B-B14F-4D97-AF65-F5344CB8AC3E}">
        <p14:creationId xmlns:p14="http://schemas.microsoft.com/office/powerpoint/2010/main" val="399234915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23ECE82-5F53-43F4-A211-9BD5F1936715}" type="slidenum">
              <a:rPr lang="en-US"/>
              <a:pPr/>
              <a:t>35</a:t>
            </a:fld>
            <a:endParaRPr lang="en-US"/>
          </a:p>
        </p:txBody>
      </p:sp>
      <p:sp>
        <p:nvSpPr>
          <p:cNvPr id="2226178" name="Rectangle 2"/>
          <p:cNvSpPr>
            <a:spLocks noGrp="1" noChangeArrowheads="1"/>
          </p:cNvSpPr>
          <p:nvPr>
            <p:ph type="title"/>
          </p:nvPr>
        </p:nvSpPr>
        <p:spPr>
          <a:xfrm>
            <a:off x="669925" y="180975"/>
            <a:ext cx="8001000" cy="533400"/>
          </a:xfrm>
          <a:noFill/>
          <a:ln/>
        </p:spPr>
        <p:txBody>
          <a:bodyPr lIns="92075" tIns="46038" rIns="92075" bIns="46038">
            <a:noAutofit/>
          </a:bodyPr>
          <a:lstStyle/>
          <a:p>
            <a:r>
              <a:rPr lang="en-US" sz="3600" dirty="0">
                <a:solidFill>
                  <a:srgbClr val="7030A0"/>
                </a:solidFill>
                <a:effectLst>
                  <a:outerShdw blurRad="38100" dist="38100" dir="2700000" algn="tl">
                    <a:srgbClr val="C0C0C0"/>
                  </a:outerShdw>
                </a:effectLst>
                <a:latin typeface="Monotype Corsiva" pitchFamily="66" charset="0"/>
              </a:rPr>
              <a:t>Reducing Branch Stall Cycles</a:t>
            </a:r>
            <a:endParaRPr lang="en-US" sz="3600" dirty="0">
              <a:solidFill>
                <a:srgbClr val="7030A0"/>
              </a:solidFill>
              <a:latin typeface="Monotype Corsiva" pitchFamily="66" charset="0"/>
            </a:endParaRPr>
          </a:p>
        </p:txBody>
      </p:sp>
      <p:sp>
        <p:nvSpPr>
          <p:cNvPr id="2226179" name="Rectangle 3"/>
          <p:cNvSpPr>
            <a:spLocks noGrp="1" noChangeArrowheads="1"/>
          </p:cNvSpPr>
          <p:nvPr>
            <p:ph type="body" idx="1"/>
          </p:nvPr>
        </p:nvSpPr>
        <p:spPr>
          <a:xfrm>
            <a:off x="590550" y="860425"/>
            <a:ext cx="8185150" cy="5197475"/>
          </a:xfrm>
          <a:noFill/>
          <a:ln/>
        </p:spPr>
        <p:txBody>
          <a:bodyPr lIns="92075" tIns="46038" rIns="92075" bIns="46038"/>
          <a:lstStyle/>
          <a:p>
            <a:pPr>
              <a:lnSpc>
                <a:spcPct val="90000"/>
              </a:lnSpc>
              <a:buSzPct val="150000"/>
            </a:pPr>
            <a:r>
              <a:rPr lang="en-US" sz="2400" dirty="0">
                <a:latin typeface="Comic Sans MS" pitchFamily="66" charset="0"/>
              </a:rPr>
              <a:t>Pipeline hardware measures to reduce branch stall cycles:</a:t>
            </a:r>
          </a:p>
          <a:p>
            <a:pPr>
              <a:lnSpc>
                <a:spcPct val="90000"/>
              </a:lnSpc>
              <a:buFontTx/>
              <a:buNone/>
            </a:pPr>
            <a:endParaRPr lang="en-US" sz="500" dirty="0">
              <a:latin typeface="Comic Sans MS" pitchFamily="66" charset="0"/>
            </a:endParaRPr>
          </a:p>
          <a:p>
            <a:pPr>
              <a:lnSpc>
                <a:spcPct val="90000"/>
              </a:lnSpc>
              <a:spcBef>
                <a:spcPct val="10000"/>
              </a:spcBef>
              <a:buFontTx/>
              <a:buNone/>
            </a:pPr>
            <a:r>
              <a:rPr lang="en-US" sz="2000" dirty="0">
                <a:latin typeface="Comic Sans MS" pitchFamily="66" charset="0"/>
              </a:rPr>
              <a:t>  </a:t>
            </a:r>
            <a:r>
              <a:rPr lang="en-US" sz="2300" dirty="0">
                <a:latin typeface="Comic Sans MS" pitchFamily="66" charset="0"/>
              </a:rPr>
              <a:t>1-  Find out whether a branch is taken earlier in the pipeline. </a:t>
            </a:r>
          </a:p>
          <a:p>
            <a:pPr>
              <a:lnSpc>
                <a:spcPct val="90000"/>
              </a:lnSpc>
              <a:spcBef>
                <a:spcPct val="10000"/>
              </a:spcBef>
              <a:buFontTx/>
              <a:buNone/>
            </a:pPr>
            <a:r>
              <a:rPr lang="en-US" sz="2300" dirty="0">
                <a:latin typeface="Comic Sans MS" pitchFamily="66" charset="0"/>
              </a:rPr>
              <a:t>  2-  Compute the taken PC earlier in the pipeline.</a:t>
            </a:r>
          </a:p>
          <a:p>
            <a:pPr>
              <a:lnSpc>
                <a:spcPct val="90000"/>
              </a:lnSpc>
              <a:buFontTx/>
              <a:buNone/>
            </a:pPr>
            <a:endParaRPr lang="en-US" sz="1000" dirty="0">
              <a:latin typeface="Comic Sans MS" pitchFamily="66" charset="0"/>
            </a:endParaRPr>
          </a:p>
          <a:p>
            <a:pPr>
              <a:lnSpc>
                <a:spcPct val="90000"/>
              </a:lnSpc>
              <a:buFontTx/>
              <a:buNone/>
            </a:pPr>
            <a:r>
              <a:rPr lang="en-US" sz="2000" dirty="0">
                <a:latin typeface="Comic Sans MS" pitchFamily="66" charset="0"/>
              </a:rPr>
              <a:t>  </a:t>
            </a:r>
            <a:r>
              <a:rPr lang="en-US" sz="2400" dirty="0">
                <a:latin typeface="Comic Sans MS" pitchFamily="66" charset="0"/>
              </a:rPr>
              <a:t>In MIPS:</a:t>
            </a:r>
          </a:p>
          <a:p>
            <a:pPr>
              <a:lnSpc>
                <a:spcPct val="90000"/>
              </a:lnSpc>
              <a:buFontTx/>
              <a:buNone/>
            </a:pPr>
            <a:endParaRPr lang="en-US" sz="500" dirty="0">
              <a:latin typeface="Comic Sans MS" pitchFamily="66" charset="0"/>
            </a:endParaRPr>
          </a:p>
          <a:p>
            <a:pPr lvl="1">
              <a:lnSpc>
                <a:spcPct val="90000"/>
              </a:lnSpc>
              <a:spcBef>
                <a:spcPct val="10000"/>
              </a:spcBef>
            </a:pPr>
            <a:r>
              <a:rPr lang="en-US" sz="1800" b="1" dirty="0">
                <a:latin typeface="Comic Sans MS" pitchFamily="66" charset="0"/>
              </a:rPr>
              <a:t>In MIPS branch instructions BEQZ, BNZ, test a register for equality to zero.</a:t>
            </a:r>
          </a:p>
          <a:p>
            <a:pPr lvl="1">
              <a:lnSpc>
                <a:spcPct val="90000"/>
              </a:lnSpc>
              <a:buFontTx/>
              <a:buNone/>
            </a:pPr>
            <a:endParaRPr lang="en-US" sz="200" b="1" dirty="0">
              <a:latin typeface="Comic Sans MS" pitchFamily="66" charset="0"/>
            </a:endParaRPr>
          </a:p>
          <a:p>
            <a:pPr lvl="1">
              <a:lnSpc>
                <a:spcPct val="90000"/>
              </a:lnSpc>
              <a:spcBef>
                <a:spcPct val="10000"/>
              </a:spcBef>
            </a:pPr>
            <a:r>
              <a:rPr lang="en-US" sz="1800" b="1" dirty="0">
                <a:latin typeface="Comic Sans MS" pitchFamily="66" charset="0"/>
              </a:rPr>
              <a:t>This can be completed in the ID cycle by moving the zero test into that cycle.</a:t>
            </a:r>
          </a:p>
          <a:p>
            <a:pPr lvl="1">
              <a:lnSpc>
                <a:spcPct val="90000"/>
              </a:lnSpc>
              <a:buFontTx/>
              <a:buNone/>
            </a:pPr>
            <a:endParaRPr lang="en-US" sz="200" b="1" dirty="0">
              <a:latin typeface="Comic Sans MS" pitchFamily="66" charset="0"/>
            </a:endParaRPr>
          </a:p>
          <a:p>
            <a:pPr lvl="1">
              <a:lnSpc>
                <a:spcPct val="90000"/>
              </a:lnSpc>
              <a:spcBef>
                <a:spcPct val="10000"/>
              </a:spcBef>
            </a:pPr>
            <a:r>
              <a:rPr lang="en-US" sz="1800" b="1" dirty="0">
                <a:latin typeface="Comic Sans MS" pitchFamily="66" charset="0"/>
              </a:rPr>
              <a:t>Both PCs (taken and not taken) must be computed early.</a:t>
            </a:r>
          </a:p>
          <a:p>
            <a:pPr lvl="1">
              <a:lnSpc>
                <a:spcPct val="90000"/>
              </a:lnSpc>
            </a:pPr>
            <a:endParaRPr lang="en-US" sz="200" b="1" dirty="0">
              <a:latin typeface="Comic Sans MS" pitchFamily="66" charset="0"/>
            </a:endParaRPr>
          </a:p>
          <a:p>
            <a:pPr lvl="1">
              <a:lnSpc>
                <a:spcPct val="90000"/>
              </a:lnSpc>
              <a:spcBef>
                <a:spcPct val="10000"/>
              </a:spcBef>
            </a:pPr>
            <a:r>
              <a:rPr lang="en-US" sz="1800" b="1" dirty="0">
                <a:latin typeface="Comic Sans MS" pitchFamily="66" charset="0"/>
              </a:rPr>
              <a:t>Requires an additional adder because the current ALU is not useable until EX cycle.</a:t>
            </a:r>
          </a:p>
          <a:p>
            <a:pPr lvl="1">
              <a:lnSpc>
                <a:spcPct val="90000"/>
              </a:lnSpc>
            </a:pPr>
            <a:endParaRPr lang="en-US" sz="200" b="1" dirty="0">
              <a:latin typeface="Comic Sans MS" pitchFamily="66" charset="0"/>
            </a:endParaRPr>
          </a:p>
          <a:p>
            <a:pPr lvl="1">
              <a:lnSpc>
                <a:spcPct val="90000"/>
              </a:lnSpc>
              <a:spcBef>
                <a:spcPct val="10000"/>
              </a:spcBef>
            </a:pPr>
            <a:r>
              <a:rPr lang="en-US" sz="1800" b="1" dirty="0">
                <a:latin typeface="Comic Sans MS" pitchFamily="66" charset="0"/>
              </a:rPr>
              <a:t>This results in just a </a:t>
            </a:r>
            <a:r>
              <a:rPr lang="en-US" sz="2000" b="1" dirty="0">
                <a:solidFill>
                  <a:srgbClr val="0000FF"/>
                </a:solidFill>
                <a:effectLst>
                  <a:outerShdw blurRad="38100" dist="38100" dir="2700000" algn="tl">
                    <a:srgbClr val="C0C0C0"/>
                  </a:outerShdw>
                </a:effectLst>
                <a:latin typeface="Comic Sans MS" pitchFamily="66" charset="0"/>
              </a:rPr>
              <a:t>single cycle stall</a:t>
            </a:r>
            <a:r>
              <a:rPr lang="en-US" sz="1800" b="1" dirty="0">
                <a:latin typeface="Comic Sans MS" pitchFamily="66" charset="0"/>
              </a:rPr>
              <a:t> on branches. </a:t>
            </a:r>
            <a:endParaRPr lang="en-US" sz="2000" dirty="0">
              <a:latin typeface="Comic Sans MS" pitchFamily="66" charset="0"/>
            </a:endParaRPr>
          </a:p>
        </p:txBody>
      </p:sp>
    </p:spTree>
    <p:extLst>
      <p:ext uri="{BB962C8B-B14F-4D97-AF65-F5344CB8AC3E}">
        <p14:creationId xmlns:p14="http://schemas.microsoft.com/office/powerpoint/2010/main" val="6593799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8198C7AE-CF45-48CD-9F6F-84ECB9A7A0D9}" type="slidenum">
              <a:rPr lang="en-US"/>
              <a:pPr/>
              <a:t>36</a:t>
            </a:fld>
            <a:endParaRPr lang="en-US"/>
          </a:p>
        </p:txBody>
      </p:sp>
      <p:pic>
        <p:nvPicPr>
          <p:cNvPr id="222720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28675"/>
            <a:ext cx="830580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7203"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5702300"/>
            <a:ext cx="83851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7204" name="Text Box 4"/>
          <p:cNvSpPr txBox="1">
            <a:spLocks noChangeArrowheads="1"/>
          </p:cNvSpPr>
          <p:nvPr/>
        </p:nvSpPr>
        <p:spPr bwMode="auto">
          <a:xfrm>
            <a:off x="5397500" y="279400"/>
            <a:ext cx="3429000" cy="114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300">
                <a:effectLst>
                  <a:outerShdw blurRad="38100" dist="38100" dir="2700000" algn="tl">
                    <a:srgbClr val="C0C0C0"/>
                  </a:outerShdw>
                </a:effectLst>
              </a:rPr>
              <a:t>Modified MIPS Pipeline:</a:t>
            </a:r>
          </a:p>
          <a:p>
            <a:pPr algn="l"/>
            <a:r>
              <a:rPr lang="en-US" sz="2300">
                <a:effectLst>
                  <a:outerShdw blurRad="38100" dist="38100" dir="2700000" algn="tl">
                    <a:srgbClr val="C0C0C0"/>
                  </a:outerShdw>
                </a:effectLst>
              </a:rPr>
              <a:t>  Conditional Branches   </a:t>
            </a:r>
          </a:p>
          <a:p>
            <a:pPr algn="l"/>
            <a:r>
              <a:rPr lang="en-US" sz="2300">
                <a:effectLst>
                  <a:outerShdw blurRad="38100" dist="38100" dir="2700000" algn="tl">
                    <a:srgbClr val="C0C0C0"/>
                  </a:outerShdw>
                </a:effectLst>
              </a:rPr>
              <a:t>  Completed in ID Stage</a:t>
            </a:r>
            <a:r>
              <a:rPr lang="en-US">
                <a:effectLst/>
              </a:rPr>
              <a:t> </a:t>
            </a:r>
          </a:p>
        </p:txBody>
      </p:sp>
      <p:sp>
        <p:nvSpPr>
          <p:cNvPr id="2227205" name="Rectangle 5"/>
          <p:cNvSpPr>
            <a:spLocks noChangeArrowheads="1"/>
          </p:cNvSpPr>
          <p:nvPr/>
        </p:nvSpPr>
        <p:spPr bwMode="auto">
          <a:xfrm>
            <a:off x="5384800" y="266700"/>
            <a:ext cx="3352800" cy="1219200"/>
          </a:xfrm>
          <a:prstGeom prst="rect">
            <a:avLst/>
          </a:prstGeom>
          <a:noFill/>
          <a:ln w="28575">
            <a:solidFill>
              <a:srgbClr val="352BF7"/>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7206" name="Rectangle 6"/>
          <p:cNvSpPr>
            <a:spLocks noChangeArrowheads="1"/>
          </p:cNvSpPr>
          <p:nvPr/>
        </p:nvSpPr>
        <p:spPr bwMode="auto">
          <a:xfrm>
            <a:off x="457200" y="5562600"/>
            <a:ext cx="990600" cy="3048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628067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p:cNvSpPr>
            <a:spLocks noGrp="1"/>
          </p:cNvSpPr>
          <p:nvPr>
            <p:ph type="sldNum" sz="quarter" idx="10"/>
          </p:nvPr>
        </p:nvSpPr>
        <p:spPr/>
        <p:txBody>
          <a:bodyPr/>
          <a:lstStyle/>
          <a:p>
            <a:fld id="{564ACD5C-D958-4504-A7EC-7DFD14D9440B}" type="slidenum">
              <a:rPr lang="en-US"/>
              <a:pPr/>
              <a:t>37</a:t>
            </a:fld>
            <a:endParaRPr lang="en-US"/>
          </a:p>
        </p:txBody>
      </p:sp>
      <p:sp>
        <p:nvSpPr>
          <p:cNvPr id="2231298" name="Rectangle 2"/>
          <p:cNvSpPr>
            <a:spLocks noGrp="1" noChangeArrowheads="1"/>
          </p:cNvSpPr>
          <p:nvPr>
            <p:ph type="title"/>
          </p:nvPr>
        </p:nvSpPr>
        <p:spPr>
          <a:xfrm>
            <a:off x="457200" y="274638"/>
            <a:ext cx="8229600" cy="868362"/>
          </a:xfrm>
        </p:spPr>
        <p:txBody>
          <a:bodyPr>
            <a:normAutofit/>
          </a:bodyPr>
          <a:lstStyle/>
          <a:p>
            <a:r>
              <a:rPr lang="en-US" altLang="zh-CN" sz="3600" dirty="0">
                <a:solidFill>
                  <a:srgbClr val="7030A0"/>
                </a:solidFill>
                <a:effectLst>
                  <a:outerShdw blurRad="38100" dist="38100" dir="2700000" algn="tl">
                    <a:srgbClr val="000000">
                      <a:alpha val="43137"/>
                    </a:srgbClr>
                  </a:outerShdw>
                </a:effectLst>
                <a:latin typeface="Monotype Corsiva" pitchFamily="66" charset="0"/>
                <a:ea typeface="SimSun" pitchFamily="2" charset="-122"/>
              </a:rPr>
              <a:t>Control Hazard - Stall</a:t>
            </a:r>
          </a:p>
        </p:txBody>
      </p:sp>
      <p:grpSp>
        <p:nvGrpSpPr>
          <p:cNvPr id="2231299" name="Group 3"/>
          <p:cNvGrpSpPr>
            <a:grpSpLocks/>
          </p:cNvGrpSpPr>
          <p:nvPr/>
        </p:nvGrpSpPr>
        <p:grpSpPr bwMode="auto">
          <a:xfrm>
            <a:off x="3308350" y="3810000"/>
            <a:ext cx="1111250" cy="2560638"/>
            <a:chOff x="2084" y="2400"/>
            <a:chExt cx="700" cy="1613"/>
          </a:xfrm>
        </p:grpSpPr>
        <p:sp>
          <p:nvSpPr>
            <p:cNvPr id="2231300" name="Text Box 4"/>
            <p:cNvSpPr txBox="1">
              <a:spLocks noChangeArrowheads="1"/>
            </p:cNvSpPr>
            <p:nvPr/>
          </p:nvSpPr>
          <p:spPr bwMode="auto">
            <a:xfrm>
              <a:off x="2084" y="3493"/>
              <a:ext cx="700" cy="52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600">
                  <a:solidFill>
                    <a:srgbClr val="990000"/>
                  </a:solidFill>
                  <a:effectLst/>
                  <a:latin typeface="Helvetica" pitchFamily="34" charset="0"/>
                  <a:ea typeface="SimSun" pitchFamily="2" charset="-122"/>
                </a:rPr>
                <a:t>beq</a:t>
              </a:r>
            </a:p>
            <a:p>
              <a:r>
                <a:rPr lang="en-US" altLang="zh-CN" sz="1600">
                  <a:solidFill>
                    <a:srgbClr val="990000"/>
                  </a:solidFill>
                  <a:effectLst/>
                  <a:latin typeface="Helvetica" pitchFamily="34" charset="0"/>
                  <a:ea typeface="SimSun" pitchFamily="2" charset="-122"/>
                </a:rPr>
                <a:t>writes PC</a:t>
              </a:r>
            </a:p>
            <a:p>
              <a:r>
                <a:rPr lang="en-US" altLang="zh-CN" sz="1600">
                  <a:solidFill>
                    <a:srgbClr val="990000"/>
                  </a:solidFill>
                  <a:effectLst/>
                  <a:latin typeface="Helvetica" pitchFamily="34" charset="0"/>
                  <a:ea typeface="SimSun" pitchFamily="2" charset="-122"/>
                </a:rPr>
                <a:t>here</a:t>
              </a:r>
              <a:endParaRPr lang="en-US" altLang="zh-CN" sz="1200">
                <a:effectLst/>
                <a:latin typeface="Helvetica" pitchFamily="34" charset="0"/>
                <a:ea typeface="SimSun" pitchFamily="2" charset="-122"/>
              </a:endParaRPr>
            </a:p>
          </p:txBody>
        </p:sp>
        <p:sp>
          <p:nvSpPr>
            <p:cNvPr id="2231301" name="Line 5"/>
            <p:cNvSpPr>
              <a:spLocks noChangeShapeType="1"/>
            </p:cNvSpPr>
            <p:nvPr/>
          </p:nvSpPr>
          <p:spPr bwMode="auto">
            <a:xfrm flipV="1">
              <a:off x="2448" y="2400"/>
              <a:ext cx="144" cy="115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31302" name="Group 6"/>
          <p:cNvGrpSpPr>
            <a:grpSpLocks/>
          </p:cNvGrpSpPr>
          <p:nvPr/>
        </p:nvGrpSpPr>
        <p:grpSpPr bwMode="auto">
          <a:xfrm>
            <a:off x="4800600" y="5670550"/>
            <a:ext cx="1143000" cy="654050"/>
            <a:chOff x="3024" y="3572"/>
            <a:chExt cx="720" cy="412"/>
          </a:xfrm>
        </p:grpSpPr>
        <p:sp>
          <p:nvSpPr>
            <p:cNvPr id="2231303" name="Text Box 7"/>
            <p:cNvSpPr txBox="1">
              <a:spLocks noChangeArrowheads="1"/>
            </p:cNvSpPr>
            <p:nvPr/>
          </p:nvSpPr>
          <p:spPr bwMode="auto">
            <a:xfrm>
              <a:off x="3024" y="3618"/>
              <a:ext cx="720" cy="36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1600">
                  <a:solidFill>
                    <a:srgbClr val="990000"/>
                  </a:solidFill>
                  <a:effectLst/>
                  <a:latin typeface="Helvetica" pitchFamily="34" charset="0"/>
                  <a:ea typeface="SimSun" pitchFamily="2" charset="-122"/>
                </a:rPr>
                <a:t>new PC</a:t>
              </a:r>
            </a:p>
            <a:p>
              <a:pPr algn="l"/>
              <a:r>
                <a:rPr lang="en-US" altLang="zh-CN" sz="1600">
                  <a:solidFill>
                    <a:srgbClr val="990000"/>
                  </a:solidFill>
                  <a:effectLst/>
                  <a:latin typeface="Helvetica" pitchFamily="34" charset="0"/>
                  <a:ea typeface="SimSun" pitchFamily="2" charset="-122"/>
                </a:rPr>
                <a:t>used here</a:t>
              </a:r>
              <a:endParaRPr lang="en-US" altLang="zh-CN" sz="1600">
                <a:effectLst/>
                <a:latin typeface="Helvetica" pitchFamily="34" charset="0"/>
                <a:ea typeface="SimSun" pitchFamily="2" charset="-122"/>
              </a:endParaRPr>
            </a:p>
          </p:txBody>
        </p:sp>
        <p:sp>
          <p:nvSpPr>
            <p:cNvPr id="2231304" name="Line 8"/>
            <p:cNvSpPr>
              <a:spLocks noChangeShapeType="1"/>
            </p:cNvSpPr>
            <p:nvPr/>
          </p:nvSpPr>
          <p:spPr bwMode="auto">
            <a:xfrm flipH="1" flipV="1">
              <a:off x="3024" y="3572"/>
              <a:ext cx="48" cy="26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223130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 y="1447800"/>
            <a:ext cx="9131300" cy="4368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98859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770733D-B3D9-498D-9DF8-E2E69EA27D00}" type="slidenum">
              <a:rPr lang="en-US"/>
              <a:pPr/>
              <a:t>38</a:t>
            </a:fld>
            <a:endParaRPr lang="en-US"/>
          </a:p>
        </p:txBody>
      </p:sp>
      <p:sp>
        <p:nvSpPr>
          <p:cNvPr id="2228226" name="Rectangle 2"/>
          <p:cNvSpPr>
            <a:spLocks noGrp="1" noChangeArrowheads="1"/>
          </p:cNvSpPr>
          <p:nvPr>
            <p:ph type="title"/>
          </p:nvPr>
        </p:nvSpPr>
        <p:spPr>
          <a:xfrm>
            <a:off x="457200" y="76200"/>
            <a:ext cx="8382000" cy="609600"/>
          </a:xfrm>
          <a:noFill/>
          <a:ln/>
        </p:spPr>
        <p:txBody>
          <a:bodyPr lIns="92075" tIns="46038" rIns="92075" bIns="46038">
            <a:noAutofit/>
          </a:bodyPr>
          <a:lstStyle/>
          <a:p>
            <a:r>
              <a:rPr lang="en-US" sz="3200" b="1" dirty="0" smtClean="0">
                <a:solidFill>
                  <a:srgbClr val="002060"/>
                </a:solidFill>
                <a:effectLst>
                  <a:outerShdw blurRad="38100" dist="38100" dir="2700000" algn="tl">
                    <a:srgbClr val="000000">
                      <a:alpha val="43137"/>
                    </a:srgbClr>
                  </a:outerShdw>
                </a:effectLst>
                <a:latin typeface="Monotype Corsiva" pitchFamily="66" charset="0"/>
              </a:rPr>
              <a:t>Reducing Branch </a:t>
            </a:r>
            <a:r>
              <a:rPr lang="en-US" sz="3200" b="1" dirty="0">
                <a:solidFill>
                  <a:srgbClr val="002060"/>
                </a:solidFill>
                <a:effectLst>
                  <a:outerShdw blurRad="38100" dist="38100" dir="2700000" algn="tl">
                    <a:srgbClr val="000000">
                      <a:alpha val="43137"/>
                    </a:srgbClr>
                  </a:outerShdw>
                </a:effectLst>
                <a:latin typeface="Monotype Corsiva" pitchFamily="66" charset="0"/>
              </a:rPr>
              <a:t>Penalties</a:t>
            </a:r>
            <a:r>
              <a:rPr lang="en-US" sz="4800" dirty="0">
                <a:solidFill>
                  <a:srgbClr val="002060"/>
                </a:solidFill>
                <a:effectLst>
                  <a:outerShdw blurRad="38100" dist="38100" dir="2700000" algn="tl">
                    <a:srgbClr val="000000">
                      <a:alpha val="43137"/>
                    </a:srgbClr>
                  </a:outerShdw>
                </a:effectLst>
                <a:latin typeface="Monotype Corsiva" pitchFamily="66" charset="0"/>
              </a:rPr>
              <a:t> </a:t>
            </a:r>
          </a:p>
        </p:txBody>
      </p:sp>
      <p:sp>
        <p:nvSpPr>
          <p:cNvPr id="2228227" name="Rectangle 3"/>
          <p:cNvSpPr>
            <a:spLocks noGrp="1" noChangeArrowheads="1"/>
          </p:cNvSpPr>
          <p:nvPr>
            <p:ph type="body" idx="1"/>
          </p:nvPr>
        </p:nvSpPr>
        <p:spPr>
          <a:xfrm>
            <a:off x="685800" y="685800"/>
            <a:ext cx="8001000" cy="5486400"/>
          </a:xfrm>
          <a:noFill/>
          <a:ln/>
        </p:spPr>
        <p:txBody>
          <a:bodyPr lIns="92075" tIns="46038" rIns="92075" bIns="46038"/>
          <a:lstStyle/>
          <a:p>
            <a:pPr>
              <a:lnSpc>
                <a:spcPct val="90000"/>
              </a:lnSpc>
              <a:buFontTx/>
              <a:buNone/>
            </a:pPr>
            <a:endParaRPr lang="en-US" sz="600" dirty="0"/>
          </a:p>
          <a:p>
            <a:pPr>
              <a:lnSpc>
                <a:spcPct val="90000"/>
              </a:lnSpc>
              <a:spcBef>
                <a:spcPct val="30000"/>
              </a:spcBef>
            </a:pPr>
            <a:r>
              <a:rPr lang="en-US" sz="2400" dirty="0">
                <a:latin typeface="Comic Sans MS" pitchFamily="66" charset="0"/>
              </a:rPr>
              <a:t>One scheme is to </a:t>
            </a:r>
            <a:r>
              <a:rPr lang="en-US" sz="2400" i="1" dirty="0">
                <a:solidFill>
                  <a:srgbClr val="0000CC"/>
                </a:solidFill>
                <a:latin typeface="Comic Sans MS" pitchFamily="66" charset="0"/>
              </a:rPr>
              <a:t>flush</a:t>
            </a:r>
            <a:r>
              <a:rPr lang="en-US" sz="2400" i="1" dirty="0">
                <a:latin typeface="Comic Sans MS" pitchFamily="66" charset="0"/>
              </a:rPr>
              <a:t> or </a:t>
            </a:r>
            <a:r>
              <a:rPr lang="en-US" sz="2400" i="1" dirty="0">
                <a:solidFill>
                  <a:srgbClr val="0000CC"/>
                </a:solidFill>
                <a:latin typeface="Comic Sans MS" pitchFamily="66" charset="0"/>
              </a:rPr>
              <a:t>freeze</a:t>
            </a:r>
            <a:r>
              <a:rPr lang="en-US" sz="2400" dirty="0">
                <a:latin typeface="Comic Sans MS" pitchFamily="66" charset="0"/>
              </a:rPr>
              <a:t> the pipeline whenever a conditional branch is decoded by deleting or holding any instructions in the pipeline until the branch destination is known (zero pipeline registers, control lines).</a:t>
            </a:r>
          </a:p>
          <a:p>
            <a:pPr>
              <a:lnSpc>
                <a:spcPct val="90000"/>
              </a:lnSpc>
              <a:spcBef>
                <a:spcPct val="30000"/>
              </a:spcBef>
            </a:pPr>
            <a:r>
              <a:rPr lang="en-US" sz="2400" dirty="0">
                <a:latin typeface="Comic Sans MS" pitchFamily="66" charset="0"/>
              </a:rPr>
              <a:t>Another method is to </a:t>
            </a:r>
            <a:r>
              <a:rPr lang="en-US" sz="2400" i="1" dirty="0">
                <a:solidFill>
                  <a:srgbClr val="0000CC"/>
                </a:solidFill>
                <a:latin typeface="Comic Sans MS" pitchFamily="66" charset="0"/>
              </a:rPr>
              <a:t>predict that the branch is not taken</a:t>
            </a:r>
            <a:r>
              <a:rPr lang="en-US" sz="2400" dirty="0">
                <a:latin typeface="Comic Sans MS" pitchFamily="66" charset="0"/>
              </a:rPr>
              <a:t> where the state of the machine is not changed until the branch outcome is definitely known.  Execution here continues with the next instruction; </a:t>
            </a:r>
            <a:r>
              <a:rPr lang="en-US" sz="2400" i="1" dirty="0">
                <a:solidFill>
                  <a:srgbClr val="0000CC"/>
                </a:solidFill>
                <a:latin typeface="Comic Sans MS" pitchFamily="66" charset="0"/>
              </a:rPr>
              <a:t>stall occurs here when the branch is taken.</a:t>
            </a:r>
          </a:p>
          <a:p>
            <a:pPr>
              <a:lnSpc>
                <a:spcPct val="90000"/>
              </a:lnSpc>
              <a:spcBef>
                <a:spcPct val="30000"/>
              </a:spcBef>
            </a:pPr>
            <a:r>
              <a:rPr lang="en-US" sz="2400" dirty="0">
                <a:latin typeface="Comic Sans MS" pitchFamily="66" charset="0"/>
              </a:rPr>
              <a:t>Another method is to </a:t>
            </a:r>
            <a:r>
              <a:rPr lang="en-US" sz="2400" i="1" dirty="0">
                <a:solidFill>
                  <a:srgbClr val="0000CC"/>
                </a:solidFill>
                <a:latin typeface="Comic Sans MS" pitchFamily="66" charset="0"/>
              </a:rPr>
              <a:t>predict that the branch is taken</a:t>
            </a:r>
            <a:r>
              <a:rPr lang="en-US" sz="2400" dirty="0">
                <a:latin typeface="Comic Sans MS" pitchFamily="66" charset="0"/>
              </a:rPr>
              <a:t> and begin fetching and executing at the target; </a:t>
            </a:r>
            <a:r>
              <a:rPr lang="en-US" sz="2400" i="1" dirty="0">
                <a:solidFill>
                  <a:srgbClr val="0000CC"/>
                </a:solidFill>
                <a:latin typeface="Comic Sans MS" pitchFamily="66" charset="0"/>
              </a:rPr>
              <a:t>stalls occur here if the branch is not taken.</a:t>
            </a:r>
          </a:p>
          <a:p>
            <a:pPr>
              <a:lnSpc>
                <a:spcPct val="90000"/>
              </a:lnSpc>
              <a:buFontTx/>
              <a:buNone/>
            </a:pPr>
            <a:endParaRPr lang="en-US" sz="2400" dirty="0">
              <a:solidFill>
                <a:srgbClr val="0000CC"/>
              </a:solidFill>
              <a:latin typeface="Comic Sans MS" pitchFamily="66" charset="0"/>
            </a:endParaRPr>
          </a:p>
        </p:txBody>
      </p:sp>
    </p:spTree>
    <p:extLst>
      <p:ext uri="{BB962C8B-B14F-4D97-AF65-F5344CB8AC3E}">
        <p14:creationId xmlns:p14="http://schemas.microsoft.com/office/powerpoint/2010/main" val="27372020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B2029811-EB68-4858-9B70-9F6623BC4BB1}" type="slidenum">
              <a:rPr lang="en-US"/>
              <a:pPr/>
              <a:t>39</a:t>
            </a:fld>
            <a:endParaRPr lang="en-US"/>
          </a:p>
        </p:txBody>
      </p:sp>
      <p:pic>
        <p:nvPicPr>
          <p:cNvPr id="22292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532813" cy="308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925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4776788"/>
            <a:ext cx="8447088"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9252" name="Text Box 4"/>
          <p:cNvSpPr txBox="1">
            <a:spLocks noChangeArrowheads="1"/>
          </p:cNvSpPr>
          <p:nvPr/>
        </p:nvSpPr>
        <p:spPr bwMode="auto">
          <a:xfrm>
            <a:off x="2270125" y="493713"/>
            <a:ext cx="184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sz="1200">
              <a:effectLst/>
            </a:endParaRPr>
          </a:p>
        </p:txBody>
      </p:sp>
      <p:sp>
        <p:nvSpPr>
          <p:cNvPr id="2229253" name="Text Box 5"/>
          <p:cNvSpPr txBox="1">
            <a:spLocks noChangeArrowheads="1"/>
          </p:cNvSpPr>
          <p:nvPr/>
        </p:nvSpPr>
        <p:spPr bwMode="auto">
          <a:xfrm>
            <a:off x="2057400" y="170547"/>
            <a:ext cx="45063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dirty="0">
                <a:solidFill>
                  <a:srgbClr val="7030A0"/>
                </a:solidFill>
                <a:effectLst>
                  <a:outerShdw blurRad="38100" dist="38100" dir="2700000" algn="tl">
                    <a:srgbClr val="C0C0C0"/>
                  </a:outerShdw>
                </a:effectLst>
                <a:latin typeface="Monotype Corsiva" pitchFamily="66" charset="0"/>
              </a:rPr>
              <a:t>Predict Not-Taken Scheme</a:t>
            </a:r>
          </a:p>
        </p:txBody>
      </p:sp>
      <p:sp>
        <p:nvSpPr>
          <p:cNvPr id="2229254" name="Rectangle 6"/>
          <p:cNvSpPr>
            <a:spLocks noChangeArrowheads="1"/>
          </p:cNvSpPr>
          <p:nvPr/>
        </p:nvSpPr>
        <p:spPr bwMode="auto">
          <a:xfrm>
            <a:off x="457200" y="4724400"/>
            <a:ext cx="914400" cy="3048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526957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CE2BF81-D2E0-4318-9E0D-25076742CD48}" type="slidenum">
              <a:rPr lang="en-US"/>
              <a:pPr/>
              <a:t>4</a:t>
            </a:fld>
            <a:endParaRPr lang="en-US"/>
          </a:p>
        </p:txBody>
      </p:sp>
      <p:sp>
        <p:nvSpPr>
          <p:cNvPr id="2108418" name="Rectangle 2"/>
          <p:cNvSpPr>
            <a:spLocks noGrp="1" noChangeArrowheads="1"/>
          </p:cNvSpPr>
          <p:nvPr>
            <p:ph type="title"/>
          </p:nvPr>
        </p:nvSpPr>
        <p:spPr>
          <a:xfrm>
            <a:off x="457200" y="274638"/>
            <a:ext cx="8229600" cy="639762"/>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US" sz="3600" dirty="0">
                <a:solidFill>
                  <a:srgbClr val="7030A0"/>
                </a:solidFill>
                <a:latin typeface="Monotype Corsiva" pitchFamily="66" charset="0"/>
              </a:rPr>
              <a:t>Pipelining is Not That Easy for Computers</a:t>
            </a:r>
          </a:p>
        </p:txBody>
      </p:sp>
      <p:sp>
        <p:nvSpPr>
          <p:cNvPr id="2108419" name="Rectangle 3"/>
          <p:cNvSpPr>
            <a:spLocks noGrp="1" noChangeArrowheads="1"/>
          </p:cNvSpPr>
          <p:nvPr>
            <p:ph type="body" idx="1"/>
          </p:nvPr>
        </p:nvSpPr>
        <p:spPr>
          <a:xfrm>
            <a:off x="381000" y="1295400"/>
            <a:ext cx="8534400" cy="5257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spcBef>
                <a:spcPct val="70000"/>
              </a:spcBef>
            </a:pPr>
            <a:r>
              <a:rPr lang="en-US" sz="2400">
                <a:latin typeface="Comic Sans MS" pitchFamily="66" charset="0"/>
              </a:rPr>
              <a:t>Limits to pipelining:</a:t>
            </a:r>
            <a:r>
              <a:rPr lang="en-US" sz="2400">
                <a:solidFill>
                  <a:schemeClr val="hlink"/>
                </a:solidFill>
                <a:latin typeface="Comic Sans MS" pitchFamily="66" charset="0"/>
              </a:rPr>
              <a:t> </a:t>
            </a:r>
            <a:r>
              <a:rPr lang="en-US" sz="2400" b="1">
                <a:solidFill>
                  <a:srgbClr val="0000CC"/>
                </a:solidFill>
                <a:latin typeface="Comic Sans MS" pitchFamily="66" charset="0"/>
              </a:rPr>
              <a:t>Hazards</a:t>
            </a:r>
            <a:r>
              <a:rPr lang="en-US" sz="2400">
                <a:latin typeface="Comic Sans MS" pitchFamily="66" charset="0"/>
              </a:rPr>
              <a:t> prevent next instruction from executing during its designated clock cycle</a:t>
            </a:r>
          </a:p>
          <a:p>
            <a:pPr lvl="1">
              <a:spcBef>
                <a:spcPct val="70000"/>
              </a:spcBef>
            </a:pPr>
            <a:r>
              <a:rPr lang="en-US" sz="2000" b="1" u="sng">
                <a:solidFill>
                  <a:srgbClr val="0000CC"/>
                </a:solidFill>
                <a:latin typeface="Comic Sans MS" pitchFamily="66" charset="0"/>
              </a:rPr>
              <a:t>Structural hazards</a:t>
            </a:r>
            <a:r>
              <a:rPr lang="en-US" sz="2000">
                <a:latin typeface="Comic Sans MS" pitchFamily="66" charset="0"/>
              </a:rPr>
              <a:t>: </a:t>
            </a:r>
            <a:r>
              <a:rPr lang="en-US" sz="2000" b="1">
                <a:latin typeface="Comic Sans MS" pitchFamily="66" charset="0"/>
              </a:rPr>
              <a:t>Arise from hardware resource conflicts when the available hardware cannot support all possible combinations of instructions.</a:t>
            </a:r>
            <a:endParaRPr lang="en-US" sz="2000">
              <a:latin typeface="Comic Sans MS" pitchFamily="66" charset="0"/>
            </a:endParaRPr>
          </a:p>
          <a:p>
            <a:pPr lvl="1">
              <a:spcBef>
                <a:spcPct val="70000"/>
              </a:spcBef>
            </a:pPr>
            <a:r>
              <a:rPr lang="en-US" sz="2000" b="1" u="sng">
                <a:solidFill>
                  <a:srgbClr val="0000CC"/>
                </a:solidFill>
                <a:latin typeface="Comic Sans MS" pitchFamily="66" charset="0"/>
              </a:rPr>
              <a:t>Data hazards</a:t>
            </a:r>
            <a:r>
              <a:rPr lang="en-US" sz="2000" b="1">
                <a:solidFill>
                  <a:srgbClr val="0000CC"/>
                </a:solidFill>
                <a:latin typeface="Comic Sans MS" pitchFamily="66" charset="0"/>
              </a:rPr>
              <a:t>:</a:t>
            </a:r>
            <a:r>
              <a:rPr lang="en-US" sz="2000">
                <a:latin typeface="Comic Sans MS" pitchFamily="66" charset="0"/>
              </a:rPr>
              <a:t> </a:t>
            </a:r>
            <a:r>
              <a:rPr lang="en-US" sz="2000" b="1">
                <a:latin typeface="Comic Sans MS" pitchFamily="66" charset="0"/>
              </a:rPr>
              <a:t>Arise when an instruction depends on the results of a previous instruction in a way that is exposed by the overlapping of instructions in the pipeline</a:t>
            </a:r>
          </a:p>
          <a:p>
            <a:pPr lvl="1">
              <a:spcBef>
                <a:spcPct val="70000"/>
              </a:spcBef>
            </a:pPr>
            <a:r>
              <a:rPr lang="en-US" sz="2000" b="1" u="sng">
                <a:solidFill>
                  <a:srgbClr val="0000CC"/>
                </a:solidFill>
                <a:latin typeface="Comic Sans MS" pitchFamily="66" charset="0"/>
              </a:rPr>
              <a:t>Control hazards</a:t>
            </a:r>
            <a:r>
              <a:rPr lang="en-US" sz="2000" b="1">
                <a:solidFill>
                  <a:srgbClr val="0000CC"/>
                </a:solidFill>
                <a:latin typeface="Comic Sans MS" pitchFamily="66" charset="0"/>
              </a:rPr>
              <a:t>:</a:t>
            </a:r>
            <a:r>
              <a:rPr lang="en-US" sz="2000">
                <a:latin typeface="Comic Sans MS" pitchFamily="66" charset="0"/>
              </a:rPr>
              <a:t> </a:t>
            </a:r>
            <a:r>
              <a:rPr lang="en-US" sz="2000" b="1">
                <a:latin typeface="Comic Sans MS" pitchFamily="66" charset="0"/>
              </a:rPr>
              <a:t>Arise from the pipelining of conditional  branches and other instructions that change the PC</a:t>
            </a:r>
            <a:endParaRPr lang="en-US" sz="2000">
              <a:latin typeface="Comic Sans MS" pitchFamily="66" charset="0"/>
            </a:endParaRPr>
          </a:p>
          <a:p>
            <a:pPr>
              <a:spcBef>
                <a:spcPct val="70000"/>
              </a:spcBef>
            </a:pPr>
            <a:r>
              <a:rPr lang="en-GB" sz="2000">
                <a:solidFill>
                  <a:srgbClr val="000000"/>
                </a:solidFill>
                <a:latin typeface="Comic Sans MS" pitchFamily="66" charset="0"/>
                <a:cs typeface="Times New Roman" pitchFamily="18" charset="0"/>
              </a:rPr>
              <a:t>A possible solution is to “stall” the pipeline until the hazard is resolved, inserting one or more “bubbles” in the pipeline</a:t>
            </a:r>
            <a:r>
              <a:rPr lang="en-US" sz="2000">
                <a:latin typeface="Comic Sans MS" pitchFamily="66" charset="0"/>
              </a:rPr>
              <a:t> </a:t>
            </a:r>
          </a:p>
          <a:p>
            <a:pPr lvl="1">
              <a:spcBef>
                <a:spcPct val="70000"/>
              </a:spcBef>
            </a:pPr>
            <a:r>
              <a:rPr lang="en-US" sz="1800">
                <a:latin typeface="Comic Sans MS" pitchFamily="66" charset="0"/>
              </a:rPr>
              <a:t>You can always resolve pipeline hazards by waiting</a:t>
            </a:r>
          </a:p>
        </p:txBody>
      </p:sp>
    </p:spTree>
    <p:extLst>
      <p:ext uri="{BB962C8B-B14F-4D97-AF65-F5344CB8AC3E}">
        <p14:creationId xmlns:p14="http://schemas.microsoft.com/office/powerpoint/2010/main" val="337859641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p:txBody>
          <a:bodyPr/>
          <a:lstStyle/>
          <a:p>
            <a:fld id="{130226FD-661E-4075-90CE-D5D022F06E10}" type="slidenum">
              <a:rPr lang="en-US"/>
              <a:pPr/>
              <a:t>40</a:t>
            </a:fld>
            <a:endParaRPr lang="en-US"/>
          </a:p>
        </p:txBody>
      </p:sp>
      <p:sp>
        <p:nvSpPr>
          <p:cNvPr id="2233346" name="Rectangle 2"/>
          <p:cNvSpPr>
            <a:spLocks noGrp="1" noChangeArrowheads="1"/>
          </p:cNvSpPr>
          <p:nvPr>
            <p:ph type="title"/>
          </p:nvPr>
        </p:nvSpPr>
        <p:spPr>
          <a:xfrm>
            <a:off x="458788" y="152400"/>
            <a:ext cx="8229600" cy="838200"/>
          </a:xfrm>
        </p:spPr>
        <p:txBody>
          <a:bodyPr>
            <a:normAutofit/>
          </a:bodyPr>
          <a:lstStyle/>
          <a:p>
            <a:r>
              <a:rPr lang="en-US" altLang="zh-CN" sz="3200" dirty="0">
                <a:solidFill>
                  <a:srgbClr val="002060"/>
                </a:solidFill>
                <a:effectLst>
                  <a:outerShdw blurRad="38100" dist="38100" dir="2700000" algn="tl">
                    <a:srgbClr val="000000">
                      <a:alpha val="43137"/>
                    </a:srgbClr>
                  </a:outerShdw>
                </a:effectLst>
                <a:latin typeface="Monotype Corsiva" pitchFamily="66" charset="0"/>
                <a:ea typeface="SimSun" pitchFamily="2" charset="-122"/>
              </a:rPr>
              <a:t>Control Hazard - Correct Predict-Taken</a:t>
            </a:r>
          </a:p>
        </p:txBody>
      </p:sp>
      <p:grpSp>
        <p:nvGrpSpPr>
          <p:cNvPr id="2233347" name="Group 3"/>
          <p:cNvGrpSpPr>
            <a:grpSpLocks/>
          </p:cNvGrpSpPr>
          <p:nvPr/>
        </p:nvGrpSpPr>
        <p:grpSpPr bwMode="auto">
          <a:xfrm>
            <a:off x="2819400" y="5181600"/>
            <a:ext cx="1924050" cy="1022350"/>
            <a:chOff x="1776" y="3264"/>
            <a:chExt cx="1212" cy="644"/>
          </a:xfrm>
        </p:grpSpPr>
        <p:sp>
          <p:nvSpPr>
            <p:cNvPr id="2233348" name="Line 4"/>
            <p:cNvSpPr>
              <a:spLocks noChangeShapeType="1"/>
            </p:cNvSpPr>
            <p:nvPr/>
          </p:nvSpPr>
          <p:spPr bwMode="auto">
            <a:xfrm flipV="1">
              <a:off x="2400" y="3264"/>
              <a:ext cx="0" cy="240"/>
            </a:xfrm>
            <a:prstGeom prst="line">
              <a:avLst/>
            </a:prstGeom>
            <a:noFill/>
            <a:ln w="3810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349" name="Text Box 5"/>
            <p:cNvSpPr txBox="1">
              <a:spLocks noChangeArrowheads="1"/>
            </p:cNvSpPr>
            <p:nvPr/>
          </p:nvSpPr>
          <p:spPr bwMode="auto">
            <a:xfrm>
              <a:off x="1776" y="3504"/>
              <a:ext cx="1212"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800">
                  <a:solidFill>
                    <a:srgbClr val="990000"/>
                  </a:solidFill>
                  <a:effectLst/>
                  <a:latin typeface="Helvetica" pitchFamily="34" charset="0"/>
                  <a:ea typeface="SimSun" pitchFamily="2" charset="-122"/>
                </a:rPr>
                <a:t>Fetch assuming</a:t>
              </a:r>
            </a:p>
            <a:p>
              <a:r>
                <a:rPr lang="en-US" altLang="zh-CN" sz="1800">
                  <a:solidFill>
                    <a:srgbClr val="990000"/>
                  </a:solidFill>
                  <a:effectLst/>
                  <a:latin typeface="Helvetica" pitchFamily="34" charset="0"/>
                  <a:ea typeface="SimSun" pitchFamily="2" charset="-122"/>
                </a:rPr>
                <a:t>branch taken</a:t>
              </a:r>
              <a:endParaRPr lang="en-US" altLang="zh-CN" sz="1800">
                <a:effectLst/>
                <a:latin typeface="Helvetica" pitchFamily="34" charset="0"/>
                <a:ea typeface="SimSun" pitchFamily="2" charset="-122"/>
              </a:endParaRPr>
            </a:p>
          </p:txBody>
        </p:sp>
      </p:grpSp>
      <p:pic>
        <p:nvPicPr>
          <p:cNvPr id="22333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 y="1689100"/>
            <a:ext cx="9131300" cy="3721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762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p:txBody>
          <a:bodyPr/>
          <a:lstStyle/>
          <a:p>
            <a:fld id="{F772E20E-5F6F-4DDC-9688-7F8004C9C27F}" type="slidenum">
              <a:rPr lang="en-US"/>
              <a:pPr/>
              <a:t>41</a:t>
            </a:fld>
            <a:endParaRPr lang="en-US"/>
          </a:p>
        </p:txBody>
      </p:sp>
      <p:sp>
        <p:nvSpPr>
          <p:cNvPr id="2235394" name="Rectangle 2"/>
          <p:cNvSpPr>
            <a:spLocks noGrp="1" noChangeArrowheads="1"/>
          </p:cNvSpPr>
          <p:nvPr>
            <p:ph type="title"/>
          </p:nvPr>
        </p:nvSpPr>
        <p:spPr>
          <a:xfrm>
            <a:off x="457200" y="274638"/>
            <a:ext cx="8229600" cy="639762"/>
          </a:xfrm>
        </p:spPr>
        <p:txBody>
          <a:bodyPr>
            <a:normAutofit fontScale="90000"/>
          </a:bodyPr>
          <a:lstStyle/>
          <a:p>
            <a:r>
              <a:rPr lang="en-US" altLang="zh-CN" sz="3600" dirty="0">
                <a:solidFill>
                  <a:srgbClr val="002060"/>
                </a:solidFill>
                <a:effectLst>
                  <a:outerShdw blurRad="38100" dist="38100" dir="2700000" algn="tl">
                    <a:srgbClr val="000000">
                      <a:alpha val="43137"/>
                    </a:srgbClr>
                  </a:outerShdw>
                </a:effectLst>
                <a:latin typeface="Monotype Corsiva" pitchFamily="66" charset="0"/>
                <a:ea typeface="SimSun" pitchFamily="2" charset="-122"/>
              </a:rPr>
              <a:t>Control Hazard - Incorrect Predict-Taken</a:t>
            </a:r>
          </a:p>
        </p:txBody>
      </p:sp>
      <p:grpSp>
        <p:nvGrpSpPr>
          <p:cNvPr id="2235395" name="Group 3"/>
          <p:cNvGrpSpPr>
            <a:grpSpLocks/>
          </p:cNvGrpSpPr>
          <p:nvPr/>
        </p:nvGrpSpPr>
        <p:grpSpPr bwMode="auto">
          <a:xfrm>
            <a:off x="3116263" y="4800600"/>
            <a:ext cx="1504950" cy="1479550"/>
            <a:chOff x="1963" y="3024"/>
            <a:chExt cx="948" cy="932"/>
          </a:xfrm>
        </p:grpSpPr>
        <p:sp>
          <p:nvSpPr>
            <p:cNvPr id="2235396" name="Text Box 4"/>
            <p:cNvSpPr txBox="1">
              <a:spLocks noChangeArrowheads="1"/>
            </p:cNvSpPr>
            <p:nvPr/>
          </p:nvSpPr>
          <p:spPr bwMode="auto">
            <a:xfrm>
              <a:off x="1963" y="3552"/>
              <a:ext cx="948" cy="40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800">
                  <a:solidFill>
                    <a:srgbClr val="990000"/>
                  </a:solidFill>
                  <a:effectLst/>
                  <a:latin typeface="Helvetica" pitchFamily="34" charset="0"/>
                  <a:ea typeface="SimSun" pitchFamily="2" charset="-122"/>
                </a:rPr>
                <a:t>“</a:t>
              </a:r>
              <a:r>
                <a:rPr lang="en-US" altLang="zh-CN" sz="1800">
                  <a:solidFill>
                    <a:srgbClr val="990000"/>
                  </a:solidFill>
                  <a:effectLst/>
                  <a:latin typeface="Helvetica" pitchFamily="34" charset="0"/>
                  <a:ea typeface="SimSun" pitchFamily="2" charset="-122"/>
                </a:rPr>
                <a:t>Squashed”</a:t>
              </a:r>
            </a:p>
            <a:p>
              <a:r>
                <a:rPr lang="en-US" altLang="zh-CN" sz="1800">
                  <a:solidFill>
                    <a:srgbClr val="990000"/>
                  </a:solidFill>
                  <a:effectLst/>
                  <a:latin typeface="Helvetica" pitchFamily="34" charset="0"/>
                  <a:ea typeface="SimSun" pitchFamily="2" charset="-122"/>
                </a:rPr>
                <a:t>instruction</a:t>
              </a:r>
              <a:endParaRPr lang="en-US" altLang="zh-CN" sz="1200">
                <a:effectLst/>
                <a:latin typeface="Helvetica" pitchFamily="34" charset="0"/>
                <a:ea typeface="SimSun" pitchFamily="2" charset="-122"/>
              </a:endParaRPr>
            </a:p>
          </p:txBody>
        </p:sp>
        <p:sp>
          <p:nvSpPr>
            <p:cNvPr id="2235397" name="Line 5"/>
            <p:cNvSpPr>
              <a:spLocks noChangeShapeType="1"/>
            </p:cNvSpPr>
            <p:nvPr/>
          </p:nvSpPr>
          <p:spPr bwMode="auto">
            <a:xfrm flipV="1">
              <a:off x="2448" y="3024"/>
              <a:ext cx="0" cy="528"/>
            </a:xfrm>
            <a:prstGeom prst="line">
              <a:avLst/>
            </a:prstGeom>
            <a:noFill/>
            <a:ln w="3810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22353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1498600"/>
            <a:ext cx="9131300" cy="4368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1756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24D06395-ED34-4B30-9EEF-6C753E5A1400}" type="slidenum">
              <a:rPr lang="en-US"/>
              <a:pPr/>
              <a:t>42</a:t>
            </a:fld>
            <a:endParaRPr lang="en-US"/>
          </a:p>
        </p:txBody>
      </p:sp>
      <p:sp>
        <p:nvSpPr>
          <p:cNvPr id="2249730" name="Rectangle 2"/>
          <p:cNvSpPr>
            <a:spLocks noGrp="1" noChangeArrowheads="1"/>
          </p:cNvSpPr>
          <p:nvPr>
            <p:ph type="title"/>
          </p:nvPr>
        </p:nvSpPr>
        <p:spPr>
          <a:xfrm>
            <a:off x="457200" y="228600"/>
            <a:ext cx="8305800" cy="533400"/>
          </a:xfrm>
          <a:noFill/>
          <a:ln/>
        </p:spPr>
        <p:txBody>
          <a:bodyPr lIns="92075" tIns="46038" rIns="92075" bIns="46038">
            <a:noAutofit/>
          </a:bodyPr>
          <a:lstStyle/>
          <a:p>
            <a:r>
              <a:rPr lang="en-US" sz="3600" dirty="0">
                <a:solidFill>
                  <a:srgbClr val="7030A0"/>
                </a:solidFill>
                <a:effectLst>
                  <a:outerShdw blurRad="38100" dist="38100" dir="2700000" algn="tl">
                    <a:srgbClr val="C0C0C0"/>
                  </a:outerShdw>
                </a:effectLst>
                <a:latin typeface="Monotype Corsiva" pitchFamily="66" charset="0"/>
              </a:rPr>
              <a:t>Canceling Branches</a:t>
            </a:r>
            <a:endParaRPr lang="en-US" sz="3600" dirty="0">
              <a:solidFill>
                <a:srgbClr val="7030A0"/>
              </a:solidFill>
              <a:latin typeface="Monotype Corsiva" pitchFamily="66" charset="0"/>
            </a:endParaRPr>
          </a:p>
        </p:txBody>
      </p:sp>
      <p:sp>
        <p:nvSpPr>
          <p:cNvPr id="2249731" name="Rectangle 3"/>
          <p:cNvSpPr>
            <a:spLocks noGrp="1" noChangeArrowheads="1"/>
          </p:cNvSpPr>
          <p:nvPr>
            <p:ph type="body" idx="1"/>
          </p:nvPr>
        </p:nvSpPr>
        <p:spPr>
          <a:xfrm>
            <a:off x="609600" y="838200"/>
            <a:ext cx="8001000" cy="2971800"/>
          </a:xfrm>
          <a:noFill/>
          <a:ln/>
        </p:spPr>
        <p:txBody>
          <a:bodyPr lIns="92075" tIns="46038" rIns="92075" bIns="46038"/>
          <a:lstStyle/>
          <a:p>
            <a:pPr>
              <a:lnSpc>
                <a:spcPct val="95000"/>
              </a:lnSpc>
              <a:spcBef>
                <a:spcPct val="35000"/>
              </a:spcBef>
              <a:buSzPct val="160000"/>
            </a:pPr>
            <a:r>
              <a:rPr lang="en-US" sz="2200">
                <a:latin typeface="Comic Sans MS" pitchFamily="66" charset="0"/>
              </a:rPr>
              <a:t>When the branch goes as predicted, the instruction in the branch delay slot is executed normally.</a:t>
            </a:r>
          </a:p>
          <a:p>
            <a:pPr>
              <a:lnSpc>
                <a:spcPct val="95000"/>
              </a:lnSpc>
              <a:spcBef>
                <a:spcPct val="35000"/>
              </a:spcBef>
              <a:buSzPct val="160000"/>
            </a:pPr>
            <a:r>
              <a:rPr lang="en-US" sz="2200">
                <a:latin typeface="Comic Sans MS" pitchFamily="66" charset="0"/>
              </a:rPr>
              <a:t>When the branch does not go as predicted the instruction is turned into a no-op.</a:t>
            </a:r>
          </a:p>
          <a:p>
            <a:pPr>
              <a:lnSpc>
                <a:spcPct val="95000"/>
              </a:lnSpc>
              <a:spcBef>
                <a:spcPct val="35000"/>
              </a:spcBef>
              <a:buSzPct val="160000"/>
            </a:pPr>
            <a:r>
              <a:rPr lang="en-US" sz="2200">
                <a:latin typeface="Comic Sans MS" pitchFamily="66" charset="0"/>
              </a:rPr>
              <a:t>The effectiveness of this method depends on whether we predict the branch correctly.</a:t>
            </a:r>
          </a:p>
          <a:p>
            <a:pPr>
              <a:lnSpc>
                <a:spcPct val="90000"/>
              </a:lnSpc>
              <a:buSzPct val="160000"/>
              <a:buFontTx/>
              <a:buNone/>
            </a:pPr>
            <a:r>
              <a:rPr lang="en-US" sz="2400"/>
              <a:t>      </a:t>
            </a:r>
          </a:p>
        </p:txBody>
      </p:sp>
      <p:pic>
        <p:nvPicPr>
          <p:cNvPr id="2249732"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8000"/>
            <a:ext cx="64770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45708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7740AB7-275D-460A-A2BD-3D73B80D050C}" type="slidenum">
              <a:rPr lang="en-US"/>
              <a:pPr/>
              <a:t>43</a:t>
            </a:fld>
            <a:endParaRPr lang="en-US"/>
          </a:p>
        </p:txBody>
      </p:sp>
      <p:sp>
        <p:nvSpPr>
          <p:cNvPr id="2230274" name="Rectangle 2"/>
          <p:cNvSpPr>
            <a:spLocks noGrp="1" noChangeArrowheads="1"/>
          </p:cNvSpPr>
          <p:nvPr>
            <p:ph type="title"/>
          </p:nvPr>
        </p:nvSpPr>
        <p:spPr>
          <a:xfrm>
            <a:off x="533400" y="304800"/>
            <a:ext cx="8229600" cy="609600"/>
          </a:xfrm>
          <a:noFill/>
          <a:ln/>
        </p:spPr>
        <p:txBody>
          <a:bodyPr lIns="92075" tIns="46038" rIns="92075" bIns="46038">
            <a:noAutofit/>
          </a:bodyPr>
          <a:lstStyle/>
          <a:p>
            <a:r>
              <a:rPr lang="en-US" sz="3600" dirty="0">
                <a:solidFill>
                  <a:srgbClr val="7030A0"/>
                </a:solidFill>
                <a:effectLst>
                  <a:outerShdw blurRad="38100" dist="38100" dir="2700000" algn="tl">
                    <a:srgbClr val="C0C0C0"/>
                  </a:outerShdw>
                </a:effectLst>
                <a:latin typeface="Monotype Corsiva" pitchFamily="66" charset="0"/>
              </a:rPr>
              <a:t>Static Compiler Branch Prediction</a:t>
            </a:r>
            <a:endParaRPr lang="en-US" sz="3600" dirty="0">
              <a:solidFill>
                <a:srgbClr val="7030A0"/>
              </a:solidFill>
              <a:latin typeface="Monotype Corsiva" pitchFamily="66" charset="0"/>
            </a:endParaRPr>
          </a:p>
        </p:txBody>
      </p:sp>
      <p:sp>
        <p:nvSpPr>
          <p:cNvPr id="2230275" name="Rectangle 3"/>
          <p:cNvSpPr>
            <a:spLocks noGrp="1" noChangeArrowheads="1"/>
          </p:cNvSpPr>
          <p:nvPr>
            <p:ph type="body" idx="1"/>
          </p:nvPr>
        </p:nvSpPr>
        <p:spPr>
          <a:xfrm>
            <a:off x="533400" y="1143000"/>
            <a:ext cx="8305800" cy="5410200"/>
          </a:xfrm>
          <a:noFill/>
          <a:ln/>
        </p:spPr>
        <p:txBody>
          <a:bodyPr lIns="92075" tIns="46038" rIns="92075" bIns="46038"/>
          <a:lstStyle/>
          <a:p>
            <a:pPr>
              <a:lnSpc>
                <a:spcPct val="90000"/>
              </a:lnSpc>
              <a:buSzPct val="150000"/>
            </a:pPr>
            <a:r>
              <a:rPr lang="en-US" sz="2700">
                <a:latin typeface="Comic Sans MS" pitchFamily="66" charset="0"/>
              </a:rPr>
              <a:t>Two basic methods exist to statically predict branches at compile time:</a:t>
            </a:r>
          </a:p>
          <a:p>
            <a:pPr>
              <a:lnSpc>
                <a:spcPct val="90000"/>
              </a:lnSpc>
              <a:buFontTx/>
              <a:buNone/>
            </a:pPr>
            <a:endParaRPr lang="en-US" sz="800">
              <a:latin typeface="Comic Sans MS" pitchFamily="66" charset="0"/>
            </a:endParaRPr>
          </a:p>
          <a:p>
            <a:pPr>
              <a:lnSpc>
                <a:spcPct val="90000"/>
              </a:lnSpc>
              <a:buFontTx/>
              <a:buChar char="1"/>
            </a:pPr>
            <a:r>
              <a:rPr lang="en-US" sz="2400">
                <a:latin typeface="Comic Sans MS" pitchFamily="66" charset="0"/>
              </a:rPr>
              <a:t>By examination of program behavior and the use of information collected from earlier runs of the program.</a:t>
            </a:r>
          </a:p>
          <a:p>
            <a:pPr>
              <a:lnSpc>
                <a:spcPct val="90000"/>
              </a:lnSpc>
              <a:buFontTx/>
              <a:buNone/>
            </a:pPr>
            <a:endParaRPr lang="en-US" sz="900">
              <a:latin typeface="Comic Sans MS" pitchFamily="66" charset="0"/>
            </a:endParaRPr>
          </a:p>
          <a:p>
            <a:pPr lvl="1">
              <a:lnSpc>
                <a:spcPct val="90000"/>
              </a:lnSpc>
            </a:pPr>
            <a:r>
              <a:rPr lang="en-US" sz="1800" b="1">
                <a:latin typeface="Comic Sans MS" pitchFamily="66" charset="0"/>
              </a:rPr>
              <a:t>For example, a program profile may show that most branches are taken.  The simplest scheme in this case is to just predict the branch as taken</a:t>
            </a:r>
          </a:p>
          <a:p>
            <a:pPr lvl="1">
              <a:lnSpc>
                <a:spcPct val="90000"/>
              </a:lnSpc>
            </a:pPr>
            <a:r>
              <a:rPr lang="en-US" sz="1800" b="1">
                <a:latin typeface="Comic Sans MS" pitchFamily="66" charset="0"/>
              </a:rPr>
              <a:t>Different branch instructions may have different behavior</a:t>
            </a:r>
          </a:p>
          <a:p>
            <a:pPr lvl="1">
              <a:lnSpc>
                <a:spcPct val="90000"/>
              </a:lnSpc>
              <a:buFontTx/>
              <a:buNone/>
            </a:pPr>
            <a:endParaRPr lang="en-US" sz="600" b="1">
              <a:latin typeface="Comic Sans MS" pitchFamily="66" charset="0"/>
            </a:endParaRPr>
          </a:p>
          <a:p>
            <a:pPr>
              <a:lnSpc>
                <a:spcPct val="90000"/>
              </a:lnSpc>
              <a:buFontTx/>
              <a:buChar char="2"/>
            </a:pPr>
            <a:r>
              <a:rPr lang="en-US" sz="2400">
                <a:latin typeface="Comic Sans MS" pitchFamily="66" charset="0"/>
              </a:rPr>
              <a:t>To predict branches on the basis of branch direction,  choosing backward branches </a:t>
            </a:r>
            <a:r>
              <a:rPr lang="en-US" sz="2400" b="1">
                <a:solidFill>
                  <a:srgbClr val="0000CC"/>
                </a:solidFill>
                <a:latin typeface="Comic Sans MS" pitchFamily="66" charset="0"/>
              </a:rPr>
              <a:t>(loop)</a:t>
            </a:r>
            <a:r>
              <a:rPr lang="en-US" sz="2400">
                <a:latin typeface="Comic Sans MS" pitchFamily="66" charset="0"/>
              </a:rPr>
              <a:t> as taken and forward branches </a:t>
            </a:r>
            <a:r>
              <a:rPr lang="en-US" sz="2400" b="1">
                <a:solidFill>
                  <a:srgbClr val="0000CC"/>
                </a:solidFill>
                <a:latin typeface="Comic Sans MS" pitchFamily="66" charset="0"/>
              </a:rPr>
              <a:t>(if)</a:t>
            </a:r>
            <a:r>
              <a:rPr lang="en-US" sz="2400">
                <a:latin typeface="Comic Sans MS" pitchFamily="66" charset="0"/>
              </a:rPr>
              <a:t> as not taken.</a:t>
            </a:r>
          </a:p>
        </p:txBody>
      </p:sp>
    </p:spTree>
    <p:extLst>
      <p:ext uri="{BB962C8B-B14F-4D97-AF65-F5344CB8AC3E}">
        <p14:creationId xmlns:p14="http://schemas.microsoft.com/office/powerpoint/2010/main" val="3957074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F4C0E995-7EB8-4838-8BAD-37C82ED57403}" type="slidenum">
              <a:rPr lang="en-US"/>
              <a:pPr/>
              <a:t>44</a:t>
            </a:fld>
            <a:endParaRPr lang="en-US"/>
          </a:p>
        </p:txBody>
      </p:sp>
      <p:pic>
        <p:nvPicPr>
          <p:cNvPr id="223744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238125"/>
            <a:ext cx="6858000"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7443"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88" y="5308600"/>
            <a:ext cx="7300912"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37444" name="Text Box 4"/>
          <p:cNvSpPr txBox="1">
            <a:spLocks noChangeArrowheads="1"/>
          </p:cNvSpPr>
          <p:nvPr/>
        </p:nvSpPr>
        <p:spPr bwMode="auto">
          <a:xfrm>
            <a:off x="4038600" y="277813"/>
            <a:ext cx="47164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200">
                <a:effectLst/>
              </a:rPr>
              <a:t>         Profile-Based Compiler Branch </a:t>
            </a:r>
          </a:p>
          <a:p>
            <a:pPr algn="l"/>
            <a:r>
              <a:rPr lang="en-US" sz="2200">
                <a:effectLst/>
              </a:rPr>
              <a:t>        Misprediction  Rates for SPEC92</a:t>
            </a:r>
          </a:p>
        </p:txBody>
      </p:sp>
      <p:sp>
        <p:nvSpPr>
          <p:cNvPr id="2237445" name="Text Box 5"/>
          <p:cNvSpPr txBox="1">
            <a:spLocks noChangeArrowheads="1"/>
          </p:cNvSpPr>
          <p:nvPr/>
        </p:nvSpPr>
        <p:spPr bwMode="auto">
          <a:xfrm>
            <a:off x="838200" y="5257800"/>
            <a:ext cx="12954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effectLst/>
                <a:latin typeface="Arial Unicode MS" pitchFamily="34" charset="-128"/>
                <a:ea typeface="Arial Unicode MS" pitchFamily="34" charset="-128"/>
                <a:cs typeface="Arial Unicode MS" pitchFamily="34" charset="-128"/>
              </a:rPr>
              <a:t>FIGURE 2.3</a:t>
            </a:r>
          </a:p>
        </p:txBody>
      </p:sp>
    </p:spTree>
    <p:extLst>
      <p:ext uri="{BB962C8B-B14F-4D97-AF65-F5344CB8AC3E}">
        <p14:creationId xmlns:p14="http://schemas.microsoft.com/office/powerpoint/2010/main" val="14044148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07F10B-721C-4891-A8FC-707AFC7232CC}" type="slidenum">
              <a:rPr lang="en-US"/>
              <a:pPr/>
              <a:t>45</a:t>
            </a:fld>
            <a:endParaRPr lang="en-US"/>
          </a:p>
        </p:txBody>
      </p:sp>
      <p:pic>
        <p:nvPicPr>
          <p:cNvPr id="223846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04850"/>
            <a:ext cx="7391400" cy="407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38467" name="Text Box 3"/>
          <p:cNvSpPr txBox="1">
            <a:spLocks noChangeArrowheads="1"/>
          </p:cNvSpPr>
          <p:nvPr/>
        </p:nvSpPr>
        <p:spPr bwMode="auto">
          <a:xfrm>
            <a:off x="914400" y="5334000"/>
            <a:ext cx="7543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800" b="0">
                <a:effectLst/>
                <a:latin typeface="Arial Unicode MS" pitchFamily="34" charset="-128"/>
                <a:ea typeface="Arial Unicode MS" pitchFamily="34" charset="-128"/>
                <a:cs typeface="Arial Unicode MS" pitchFamily="34" charset="-128"/>
              </a:rPr>
              <a:t>Accuracy of a predict-taken strategy and a profile-based predictor as measured by the number of instructions executed between mispredicted branches and shown on log scale</a:t>
            </a:r>
          </a:p>
        </p:txBody>
      </p:sp>
    </p:spTree>
    <p:extLst>
      <p:ext uri="{BB962C8B-B14F-4D97-AF65-F5344CB8AC3E}">
        <p14:creationId xmlns:p14="http://schemas.microsoft.com/office/powerpoint/2010/main" val="25112107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61D7A0A7-A000-4B0C-B232-1ECC1A7579F5}" type="slidenum">
              <a:rPr lang="en-US"/>
              <a:pPr/>
              <a:t>46</a:t>
            </a:fld>
            <a:endParaRPr lang="en-US"/>
          </a:p>
        </p:txBody>
      </p:sp>
      <p:sp>
        <p:nvSpPr>
          <p:cNvPr id="2239490" name="Rectangle 2"/>
          <p:cNvSpPr>
            <a:spLocks noGrp="1" noChangeArrowheads="1"/>
          </p:cNvSpPr>
          <p:nvPr>
            <p:ph type="title"/>
          </p:nvPr>
        </p:nvSpPr>
        <p:spPr>
          <a:xfrm>
            <a:off x="685800" y="152400"/>
            <a:ext cx="7772400" cy="395288"/>
          </a:xfrm>
          <a:noFill/>
          <a:ln/>
        </p:spPr>
        <p:txBody>
          <a:bodyPr lIns="92075" tIns="46038" rIns="92075" bIns="46038">
            <a:noAutofit/>
          </a:bodyPr>
          <a:lstStyle/>
          <a:p>
            <a:r>
              <a:rPr lang="en-US" sz="3600" dirty="0">
                <a:solidFill>
                  <a:srgbClr val="7030A0"/>
                </a:solidFill>
                <a:effectLst>
                  <a:outerShdw blurRad="38100" dist="38100" dir="2700000" algn="tl">
                    <a:srgbClr val="C0C0C0"/>
                  </a:outerShdw>
                </a:effectLst>
                <a:latin typeface="Monotype Corsiva" pitchFamily="66" charset="0"/>
              </a:rPr>
              <a:t>Pipeline Performance Example</a:t>
            </a:r>
            <a:endParaRPr lang="en-US" sz="3600" dirty="0">
              <a:solidFill>
                <a:srgbClr val="7030A0"/>
              </a:solidFill>
              <a:latin typeface="Monotype Corsiva" pitchFamily="66" charset="0"/>
            </a:endParaRPr>
          </a:p>
        </p:txBody>
      </p:sp>
      <p:sp>
        <p:nvSpPr>
          <p:cNvPr id="2239491" name="Rectangle 3"/>
          <p:cNvSpPr>
            <a:spLocks noGrp="1" noChangeArrowheads="1"/>
          </p:cNvSpPr>
          <p:nvPr>
            <p:ph type="body" idx="1"/>
          </p:nvPr>
        </p:nvSpPr>
        <p:spPr>
          <a:xfrm>
            <a:off x="533400" y="609600"/>
            <a:ext cx="8153400" cy="4419600"/>
          </a:xfrm>
          <a:noFill/>
          <a:ln/>
        </p:spPr>
        <p:txBody>
          <a:bodyPr lIns="92075" tIns="46038" rIns="92075" bIns="46038">
            <a:noAutofit/>
          </a:bodyPr>
          <a:lstStyle/>
          <a:p>
            <a:pPr>
              <a:lnSpc>
                <a:spcPct val="90000"/>
              </a:lnSpc>
            </a:pPr>
            <a:r>
              <a:rPr lang="en-US" sz="2400" dirty="0">
                <a:latin typeface="Comic Sans MS" pitchFamily="66" charset="0"/>
              </a:rPr>
              <a:t>Assume the following MIPS instruction mix:</a:t>
            </a:r>
          </a:p>
          <a:p>
            <a:pPr>
              <a:lnSpc>
                <a:spcPct val="90000"/>
              </a:lnSpc>
            </a:pPr>
            <a:endParaRPr lang="en-US" sz="2400" dirty="0">
              <a:latin typeface="Comic Sans MS" pitchFamily="66" charset="0"/>
            </a:endParaRPr>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sz="1200" dirty="0"/>
          </a:p>
          <a:p>
            <a:pPr>
              <a:lnSpc>
                <a:spcPct val="90000"/>
              </a:lnSpc>
            </a:pPr>
            <a:endParaRPr lang="en-US" sz="800" dirty="0"/>
          </a:p>
          <a:p>
            <a:pPr>
              <a:lnSpc>
                <a:spcPct val="90000"/>
              </a:lnSpc>
            </a:pPr>
            <a:r>
              <a:rPr lang="en-US" sz="2400" dirty="0">
                <a:latin typeface="Comic Sans MS" pitchFamily="66" charset="0"/>
              </a:rPr>
              <a:t>What is the resulting CPI for the pipelined MIPS with forwarding and branch address calculation in ID stage when using a predict branch not-taken scheme?</a:t>
            </a:r>
          </a:p>
          <a:p>
            <a:pPr>
              <a:lnSpc>
                <a:spcPct val="90000"/>
              </a:lnSpc>
            </a:pPr>
            <a:r>
              <a:rPr lang="en-US" sz="2000" dirty="0"/>
              <a:t>CPI  =  Ideal CPI  +  Pipeline stall clock cycles per instruction</a:t>
            </a:r>
          </a:p>
          <a:p>
            <a:pPr>
              <a:lnSpc>
                <a:spcPct val="90000"/>
              </a:lnSpc>
              <a:buFontTx/>
              <a:buNone/>
            </a:pPr>
            <a:r>
              <a:rPr lang="en-US" sz="2000" dirty="0"/>
              <a:t>              =          1    +              stalls by loads   +    stalls by branches</a:t>
            </a:r>
          </a:p>
          <a:p>
            <a:pPr>
              <a:lnSpc>
                <a:spcPct val="90000"/>
              </a:lnSpc>
              <a:buFontTx/>
              <a:buNone/>
            </a:pPr>
            <a:r>
              <a:rPr lang="en-US" sz="2000" dirty="0"/>
              <a:t>              =           1   +                 .3 x .25 x 1       +            .2 x .45 x 1</a:t>
            </a:r>
          </a:p>
          <a:p>
            <a:pPr>
              <a:lnSpc>
                <a:spcPct val="90000"/>
              </a:lnSpc>
              <a:buFontTx/>
              <a:buNone/>
            </a:pPr>
            <a:r>
              <a:rPr lang="en-US" sz="2000" dirty="0"/>
              <a:t>              =           1   +                 .075                  +              .09        </a:t>
            </a:r>
          </a:p>
          <a:p>
            <a:pPr>
              <a:lnSpc>
                <a:spcPct val="90000"/>
              </a:lnSpc>
              <a:buFontTx/>
              <a:buNone/>
            </a:pPr>
            <a:r>
              <a:rPr lang="en-US" sz="2000" dirty="0"/>
              <a:t>              =        1.165</a:t>
            </a:r>
          </a:p>
        </p:txBody>
      </p:sp>
      <p:sp>
        <p:nvSpPr>
          <p:cNvPr id="2239492" name="Rectangle 4"/>
          <p:cNvSpPr>
            <a:spLocks noChangeArrowheads="1"/>
          </p:cNvSpPr>
          <p:nvPr/>
        </p:nvSpPr>
        <p:spPr bwMode="auto">
          <a:xfrm>
            <a:off x="838200" y="1143000"/>
            <a:ext cx="7427913" cy="17621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tabLst>
                <a:tab pos="1658938" algn="l"/>
                <a:tab pos="3606800" algn="l"/>
                <a:tab pos="4978400" algn="l"/>
              </a:tabLst>
            </a:pPr>
            <a:r>
              <a:rPr lang="en-US" sz="1800" b="0">
                <a:effectLst/>
                <a:latin typeface="Arial" charset="0"/>
              </a:rPr>
              <a:t>Type	Frequency	</a:t>
            </a:r>
          </a:p>
          <a:p>
            <a:pPr algn="l">
              <a:tabLst>
                <a:tab pos="1658938" algn="l"/>
                <a:tab pos="3606800" algn="l"/>
                <a:tab pos="4978400" algn="l"/>
              </a:tabLst>
            </a:pPr>
            <a:r>
              <a:rPr lang="en-US" sz="1800" b="0">
                <a:effectLst/>
                <a:latin typeface="Arial" charset="0"/>
              </a:rPr>
              <a:t>Arith/Logic	40%	</a:t>
            </a:r>
          </a:p>
          <a:p>
            <a:pPr algn="l">
              <a:tabLst>
                <a:tab pos="1658938" algn="l"/>
                <a:tab pos="3606800" algn="l"/>
                <a:tab pos="4978400" algn="l"/>
              </a:tabLst>
            </a:pPr>
            <a:r>
              <a:rPr lang="en-US" sz="1800" b="0">
                <a:effectLst/>
                <a:latin typeface="Arial" charset="0"/>
              </a:rPr>
              <a:t>Load	30%         of which 25% are followed immediately by </a:t>
            </a:r>
          </a:p>
          <a:p>
            <a:pPr algn="l">
              <a:tabLst>
                <a:tab pos="1658938" algn="l"/>
                <a:tab pos="3606800" algn="l"/>
                <a:tab pos="4978400" algn="l"/>
              </a:tabLst>
            </a:pPr>
            <a:r>
              <a:rPr lang="en-US" sz="1800" b="0">
                <a:effectLst/>
                <a:latin typeface="Arial" charset="0"/>
              </a:rPr>
              <a:t>                                          an ALU instruction using the loaded value </a:t>
            </a:r>
          </a:p>
          <a:p>
            <a:pPr algn="l">
              <a:tabLst>
                <a:tab pos="1658938" algn="l"/>
                <a:tab pos="3606800" algn="l"/>
                <a:tab pos="4978400" algn="l"/>
              </a:tabLst>
            </a:pPr>
            <a:r>
              <a:rPr lang="en-US" sz="1800" b="0">
                <a:effectLst/>
                <a:latin typeface="Arial" charset="0"/>
              </a:rPr>
              <a:t>Store	10%		</a:t>
            </a:r>
          </a:p>
          <a:p>
            <a:pPr algn="l">
              <a:tabLst>
                <a:tab pos="1658938" algn="l"/>
                <a:tab pos="3606800" algn="l"/>
                <a:tab pos="4978400" algn="l"/>
              </a:tabLst>
            </a:pPr>
            <a:r>
              <a:rPr lang="en-US" sz="1800" b="0">
                <a:effectLst/>
                <a:latin typeface="Arial" charset="0"/>
              </a:rPr>
              <a:t>branch	20%         of which 45% are taken</a:t>
            </a:r>
          </a:p>
        </p:txBody>
      </p:sp>
    </p:spTree>
    <p:extLst>
      <p:ext uri="{BB962C8B-B14F-4D97-AF65-F5344CB8AC3E}">
        <p14:creationId xmlns:p14="http://schemas.microsoft.com/office/powerpoint/2010/main" val="30089891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1AE1147-4419-48A0-BA99-6C40B8739E29}" type="slidenum">
              <a:rPr lang="en-US"/>
              <a:pPr/>
              <a:t>47</a:t>
            </a:fld>
            <a:endParaRPr lang="en-US"/>
          </a:p>
        </p:txBody>
      </p:sp>
      <p:sp>
        <p:nvSpPr>
          <p:cNvPr id="2334722" name="Rectangle 2"/>
          <p:cNvSpPr>
            <a:spLocks noGrp="1" noChangeArrowheads="1"/>
          </p:cNvSpPr>
          <p:nvPr>
            <p:ph type="ctrTitle"/>
          </p:nvPr>
        </p:nvSpPr>
        <p:spPr>
          <a:xfrm>
            <a:off x="609600" y="381000"/>
            <a:ext cx="8001000" cy="5638800"/>
          </a:xfrm>
          <a:noFill/>
          <a:extLst>
            <a:ext uri="{909E8E84-426E-40DD-AFC4-6F175D3DCCD1}">
              <a14:hiddenFill xmlns:a14="http://schemas.microsoft.com/office/drawing/2010/main">
                <a:solidFill>
                  <a:srgbClr val="00FFFF"/>
                </a:solidFill>
              </a14:hiddenFill>
            </a:ext>
          </a:extLst>
        </p:spPr>
        <p:txBody>
          <a:bodyPr/>
          <a:lstStyle/>
          <a:p>
            <a:pPr>
              <a:spcBef>
                <a:spcPct val="150000"/>
              </a:spcBef>
            </a:pPr>
            <a:r>
              <a:rPr lang="en-US" sz="5400" b="1" u="sng">
                <a:solidFill>
                  <a:srgbClr val="0000FF"/>
                </a:solidFill>
                <a:latin typeface="Helvetica" pitchFamily="34" charset="0"/>
                <a:cs typeface="Times New Roman" pitchFamily="18" charset="0"/>
              </a:rPr>
              <a:t/>
            </a:r>
            <a:br>
              <a:rPr lang="en-US" sz="5400" b="1" u="sng">
                <a:solidFill>
                  <a:srgbClr val="0000FF"/>
                </a:solidFill>
                <a:latin typeface="Helvetica" pitchFamily="34" charset="0"/>
                <a:cs typeface="Times New Roman" pitchFamily="18" charset="0"/>
              </a:rPr>
            </a:br>
            <a:r>
              <a:rPr lang="en-US" sz="5400" b="1">
                <a:solidFill>
                  <a:srgbClr val="FF0000"/>
                </a:solidFill>
                <a:effectLst>
                  <a:outerShdw blurRad="38100" dist="38100" dir="2700000" algn="tl">
                    <a:srgbClr val="C0C0C0"/>
                  </a:outerShdw>
                </a:effectLst>
                <a:latin typeface="Comic Sans MS" pitchFamily="66" charset="0"/>
                <a:cs typeface="Times New Roman" pitchFamily="18" charset="0"/>
              </a:rPr>
              <a:t/>
            </a:r>
            <a:br>
              <a:rPr lang="en-US" sz="5400" b="1">
                <a:solidFill>
                  <a:srgbClr val="FF0000"/>
                </a:solidFill>
                <a:effectLst>
                  <a:outerShdw blurRad="38100" dist="38100" dir="2700000" algn="tl">
                    <a:srgbClr val="C0C0C0"/>
                  </a:outerShdw>
                </a:effectLst>
                <a:latin typeface="Comic Sans MS" pitchFamily="66" charset="0"/>
                <a:cs typeface="Times New Roman" pitchFamily="18" charset="0"/>
              </a:rPr>
            </a:br>
            <a:r>
              <a:rPr lang="en-US" sz="5400" b="1">
                <a:solidFill>
                  <a:srgbClr val="FF0000"/>
                </a:solidFill>
                <a:latin typeface="Helvetica" pitchFamily="34" charset="0"/>
                <a:cs typeface="Times New Roman" pitchFamily="18" charset="0"/>
              </a:rPr>
              <a:t/>
            </a:r>
            <a:br>
              <a:rPr lang="en-US" sz="5400" b="1">
                <a:solidFill>
                  <a:srgbClr val="FF0000"/>
                </a:solidFill>
                <a:latin typeface="Helvetica" pitchFamily="34" charset="0"/>
                <a:cs typeface="Times New Roman" pitchFamily="18" charset="0"/>
              </a:rPr>
            </a:br>
            <a:endParaRPr lang="en-US" sz="5400" b="1">
              <a:solidFill>
                <a:srgbClr val="000000"/>
              </a:solidFill>
              <a:latin typeface="Times" pitchFamily="18" charset="0"/>
              <a:cs typeface="Times New Roman" pitchFamily="18" charset="0"/>
            </a:endParaRPr>
          </a:p>
        </p:txBody>
      </p:sp>
      <p:sp>
        <p:nvSpPr>
          <p:cNvPr id="2334723" name="Rectangle 3"/>
          <p:cNvSpPr>
            <a:spLocks noChangeArrowheads="1"/>
          </p:cNvSpPr>
          <p:nvPr/>
        </p:nvSpPr>
        <p:spPr bwMode="auto">
          <a:xfrm>
            <a:off x="1143000" y="2133600"/>
            <a:ext cx="67818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6000">
                <a:solidFill>
                  <a:schemeClr val="accent2"/>
                </a:solidFill>
                <a:effectLst>
                  <a:outerShdw blurRad="38100" dist="38100" dir="2700000" algn="tl">
                    <a:srgbClr val="C0C0C0"/>
                  </a:outerShdw>
                </a:effectLst>
                <a:ea typeface="Arial Unicode MS" pitchFamily="34" charset="-128"/>
                <a:cs typeface="Arial Unicode MS" pitchFamily="34" charset="-128"/>
              </a:rPr>
              <a:t>Dynamic Branch Prediction</a:t>
            </a:r>
          </a:p>
        </p:txBody>
      </p:sp>
    </p:spTree>
    <p:extLst>
      <p:ext uri="{BB962C8B-B14F-4D97-AF65-F5344CB8AC3E}">
        <p14:creationId xmlns:p14="http://schemas.microsoft.com/office/powerpoint/2010/main" val="36053488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E7ED09-E9C1-4416-9879-158D8AAEC823}" type="slidenum">
              <a:rPr lang="en-US"/>
              <a:pPr/>
              <a:t>48</a:t>
            </a:fld>
            <a:endParaRPr lang="en-US"/>
          </a:p>
        </p:txBody>
      </p:sp>
      <p:sp>
        <p:nvSpPr>
          <p:cNvPr id="2336770" name="Rectangle 1026"/>
          <p:cNvSpPr>
            <a:spLocks noGrp="1" noChangeArrowheads="1"/>
          </p:cNvSpPr>
          <p:nvPr>
            <p:ph type="title"/>
          </p:nvPr>
        </p:nvSpPr>
        <p:spPr>
          <a:xfrm>
            <a:off x="457200" y="274638"/>
            <a:ext cx="8229600" cy="792162"/>
          </a:xfrm>
        </p:spPr>
        <p:txBody>
          <a:bodyPr/>
          <a:lstStyle/>
          <a:p>
            <a:r>
              <a:rPr lang="en-US" dirty="0">
                <a:solidFill>
                  <a:srgbClr val="0070C0"/>
                </a:solidFill>
                <a:effectLst>
                  <a:outerShdw blurRad="38100" dist="38100" dir="2700000" algn="tl">
                    <a:srgbClr val="000000">
                      <a:alpha val="43137"/>
                    </a:srgbClr>
                  </a:outerShdw>
                </a:effectLst>
                <a:latin typeface="Monotype Corsiva" pitchFamily="66" charset="0"/>
              </a:rPr>
              <a:t>Dynamic Branch Prediction</a:t>
            </a:r>
          </a:p>
        </p:txBody>
      </p:sp>
      <p:sp>
        <p:nvSpPr>
          <p:cNvPr id="2336771" name="Rectangle 1027"/>
          <p:cNvSpPr>
            <a:spLocks noGrp="1" noChangeArrowheads="1"/>
          </p:cNvSpPr>
          <p:nvPr>
            <p:ph type="body" idx="1"/>
          </p:nvPr>
        </p:nvSpPr>
        <p:spPr>
          <a:xfrm>
            <a:off x="685800" y="1447800"/>
            <a:ext cx="7772400" cy="4343400"/>
          </a:xfrm>
        </p:spPr>
        <p:txBody>
          <a:bodyPr>
            <a:normAutofit lnSpcReduction="10000"/>
          </a:bodyPr>
          <a:lstStyle/>
          <a:p>
            <a:pPr marL="285750" indent="-285750"/>
            <a:r>
              <a:rPr lang="en-US"/>
              <a:t>Builds on the premise that history matters</a:t>
            </a:r>
          </a:p>
          <a:p>
            <a:pPr marL="685800" lvl="1" indent="-228600"/>
            <a:r>
              <a:rPr lang="en-US"/>
              <a:t>Observe the behavior of branches in previous instances and try to predict future branch behavior</a:t>
            </a:r>
          </a:p>
          <a:p>
            <a:pPr marL="685800" lvl="1" indent="-228600"/>
            <a:r>
              <a:rPr lang="en-US"/>
              <a:t>Try to predict the outcome of a branch early on in order to avoid stalls</a:t>
            </a:r>
          </a:p>
          <a:p>
            <a:pPr marL="685800" lvl="1" indent="-228600"/>
            <a:r>
              <a:rPr lang="en-US"/>
              <a:t>Branch prediction is critical for multiple issue processors</a:t>
            </a:r>
          </a:p>
          <a:p>
            <a:pPr lvl="2"/>
            <a:r>
              <a:rPr lang="en-US"/>
              <a:t>In an n-issue processor, branches will come n times faster than a single issue processor</a:t>
            </a:r>
          </a:p>
          <a:p>
            <a:pPr marL="285750" indent="-285750"/>
            <a:endParaRPr lang="en-US"/>
          </a:p>
        </p:txBody>
      </p:sp>
    </p:spTree>
    <p:extLst>
      <p:ext uri="{BB962C8B-B14F-4D97-AF65-F5344CB8AC3E}">
        <p14:creationId xmlns:p14="http://schemas.microsoft.com/office/powerpoint/2010/main" val="2191965015"/>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0"/>
          </p:nvPr>
        </p:nvSpPr>
        <p:spPr/>
        <p:txBody>
          <a:bodyPr/>
          <a:lstStyle/>
          <a:p>
            <a:fld id="{A8AD870E-5A1D-47FC-8333-EF32A1328C7E}" type="slidenum">
              <a:rPr lang="en-US"/>
              <a:pPr/>
              <a:t>49</a:t>
            </a:fld>
            <a:endParaRPr lang="en-US"/>
          </a:p>
        </p:txBody>
      </p:sp>
      <p:sp>
        <p:nvSpPr>
          <p:cNvPr id="2337794" name="Rectangle 2"/>
          <p:cNvSpPr>
            <a:spLocks noGrp="1" noChangeArrowheads="1"/>
          </p:cNvSpPr>
          <p:nvPr>
            <p:ph type="title"/>
          </p:nvPr>
        </p:nvSpPr>
        <p:spPr>
          <a:xfrm>
            <a:off x="457200" y="274638"/>
            <a:ext cx="8229600" cy="639762"/>
          </a:xfrm>
        </p:spPr>
        <p:txBody>
          <a:bodyPr>
            <a:normAutofit fontScale="90000"/>
          </a:bodyPr>
          <a:lstStyle/>
          <a:p>
            <a:r>
              <a:rPr lang="en-US" dirty="0">
                <a:solidFill>
                  <a:srgbClr val="0070C0"/>
                </a:solidFill>
                <a:effectLst>
                  <a:outerShdw blurRad="38100" dist="38100" dir="2700000" algn="tl">
                    <a:srgbClr val="000000">
                      <a:alpha val="43137"/>
                    </a:srgbClr>
                  </a:outerShdw>
                </a:effectLst>
                <a:latin typeface="Monotype Corsiva" pitchFamily="66" charset="0"/>
              </a:rPr>
              <a:t>Basic Branch Predictor</a:t>
            </a:r>
          </a:p>
        </p:txBody>
      </p:sp>
      <p:sp>
        <p:nvSpPr>
          <p:cNvPr id="2337795" name="Rectangle 3"/>
          <p:cNvSpPr>
            <a:spLocks noGrp="1" noChangeArrowheads="1"/>
          </p:cNvSpPr>
          <p:nvPr>
            <p:ph type="body" idx="1"/>
          </p:nvPr>
        </p:nvSpPr>
        <p:spPr>
          <a:xfrm>
            <a:off x="685800" y="1143000"/>
            <a:ext cx="7772400" cy="2667000"/>
          </a:xfrm>
        </p:spPr>
        <p:txBody>
          <a:bodyPr/>
          <a:lstStyle/>
          <a:p>
            <a:pPr marL="285750" indent="-285750">
              <a:lnSpc>
                <a:spcPct val="80000"/>
              </a:lnSpc>
            </a:pPr>
            <a:r>
              <a:rPr lang="en-US"/>
              <a:t>1-bit predictor: use a </a:t>
            </a:r>
            <a:r>
              <a:rPr lang="en-US" i="1"/>
              <a:t>1-bit branch predictor buffer</a:t>
            </a:r>
            <a:r>
              <a:rPr lang="en-US"/>
              <a:t> or </a:t>
            </a:r>
            <a:r>
              <a:rPr lang="en-US" i="1"/>
              <a:t>branch history table</a:t>
            </a:r>
          </a:p>
          <a:p>
            <a:pPr marL="285750" indent="-285750">
              <a:lnSpc>
                <a:spcPct val="80000"/>
              </a:lnSpc>
            </a:pPr>
            <a:r>
              <a:rPr lang="en-US"/>
              <a:t>1 bit of memory stating whether the branch was recently taken or not</a:t>
            </a:r>
          </a:p>
          <a:p>
            <a:pPr marL="285750" indent="-285750">
              <a:lnSpc>
                <a:spcPct val="80000"/>
              </a:lnSpc>
            </a:pPr>
            <a:r>
              <a:rPr lang="en-US"/>
              <a:t>Bit entry updated each time the branch instruction is executed</a:t>
            </a:r>
          </a:p>
          <a:p>
            <a:pPr marL="285750" indent="-285750">
              <a:lnSpc>
                <a:spcPct val="80000"/>
              </a:lnSpc>
              <a:buFontTx/>
              <a:buNone/>
            </a:pPr>
            <a:endParaRPr lang="en-US"/>
          </a:p>
        </p:txBody>
      </p:sp>
      <p:grpSp>
        <p:nvGrpSpPr>
          <p:cNvPr id="2337796" name="Group 4"/>
          <p:cNvGrpSpPr>
            <a:grpSpLocks/>
          </p:cNvGrpSpPr>
          <p:nvPr/>
        </p:nvGrpSpPr>
        <p:grpSpPr bwMode="auto">
          <a:xfrm>
            <a:off x="228600" y="3581400"/>
            <a:ext cx="8763000" cy="1905000"/>
            <a:chOff x="48" y="720"/>
            <a:chExt cx="5520" cy="1200"/>
          </a:xfrm>
        </p:grpSpPr>
        <p:grpSp>
          <p:nvGrpSpPr>
            <p:cNvPr id="2337797" name="Group 5"/>
            <p:cNvGrpSpPr>
              <a:grpSpLocks/>
            </p:cNvGrpSpPr>
            <p:nvPr/>
          </p:nvGrpSpPr>
          <p:grpSpPr bwMode="auto">
            <a:xfrm>
              <a:off x="3936" y="1008"/>
              <a:ext cx="816" cy="384"/>
              <a:chOff x="3936" y="816"/>
              <a:chExt cx="816" cy="384"/>
            </a:xfrm>
          </p:grpSpPr>
          <p:sp>
            <p:nvSpPr>
              <p:cNvPr id="2337798" name="Line 6"/>
              <p:cNvSpPr>
                <a:spLocks noChangeShapeType="1"/>
              </p:cNvSpPr>
              <p:nvPr/>
            </p:nvSpPr>
            <p:spPr bwMode="auto">
              <a:xfrm>
                <a:off x="3936" y="1200"/>
                <a:ext cx="8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7799" name="Text Box 7"/>
              <p:cNvSpPr txBox="1">
                <a:spLocks noChangeArrowheads="1"/>
              </p:cNvSpPr>
              <p:nvPr/>
            </p:nvSpPr>
            <p:spPr bwMode="auto">
              <a:xfrm>
                <a:off x="4158" y="816"/>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b="0">
                    <a:solidFill>
                      <a:schemeClr val="hlink"/>
                    </a:solidFill>
                    <a:effectLst/>
                    <a:latin typeface="Arial" charset="0"/>
                  </a:rPr>
                  <a:t>NT</a:t>
                </a:r>
              </a:p>
            </p:txBody>
          </p:sp>
        </p:grpSp>
        <p:graphicFrame>
          <p:nvGraphicFramePr>
            <p:cNvPr id="2337800" name="Object 8"/>
            <p:cNvGraphicFramePr>
              <a:graphicFrameLocks noChangeAspect="1"/>
            </p:cNvGraphicFramePr>
            <p:nvPr/>
          </p:nvGraphicFramePr>
          <p:xfrm>
            <a:off x="48" y="1008"/>
            <a:ext cx="2880" cy="720"/>
          </p:xfrm>
          <a:graphic>
            <a:graphicData uri="http://schemas.openxmlformats.org/presentationml/2006/ole">
              <mc:AlternateContent xmlns:mc="http://schemas.openxmlformats.org/markup-compatibility/2006">
                <mc:Choice xmlns:v="urn:schemas-microsoft-com:vml" Requires="v">
                  <p:oleObj spid="_x0000_s15369" name="Worksheet" r:id="rId3" imgW="2705360" imgH="676746" progId="Excel.Sheet.8">
                    <p:embed/>
                  </p:oleObj>
                </mc:Choice>
                <mc:Fallback>
                  <p:oleObj name="Worksheet" r:id="rId3" imgW="2705360" imgH="676746"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 y="1008"/>
                          <a:ext cx="2880" cy="720"/>
                        </a:xfrm>
                        <a:prstGeom prst="rect">
                          <a:avLst/>
                        </a:prstGeom>
                        <a:solidFill>
                          <a:srgbClr val="EAEAE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37801" name="Oval 9"/>
            <p:cNvSpPr>
              <a:spLocks noChangeArrowheads="1"/>
            </p:cNvSpPr>
            <p:nvPr/>
          </p:nvSpPr>
          <p:spPr bwMode="auto">
            <a:xfrm>
              <a:off x="4752" y="1104"/>
              <a:ext cx="816" cy="816"/>
            </a:xfrm>
            <a:prstGeom prst="ellipse">
              <a:avLst/>
            </a:prstGeom>
            <a:solidFill>
              <a:srgbClr val="CCEC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solidFill>
                    <a:schemeClr val="bg2"/>
                  </a:solidFill>
                  <a:effectLst/>
                  <a:latin typeface="Arial" charset="0"/>
                </a:rPr>
                <a:t>State 0</a:t>
              </a:r>
            </a:p>
            <a:p>
              <a:endParaRPr lang="en-US" sz="1400">
                <a:solidFill>
                  <a:schemeClr val="bg2"/>
                </a:solidFill>
                <a:effectLst/>
                <a:latin typeface="Arial" charset="0"/>
              </a:endParaRPr>
            </a:p>
            <a:p>
              <a:r>
                <a:rPr lang="en-US" sz="1400">
                  <a:solidFill>
                    <a:schemeClr val="bg2"/>
                  </a:solidFill>
                  <a:effectLst/>
                  <a:latin typeface="Arial" charset="0"/>
                </a:rPr>
                <a:t>Predict</a:t>
              </a:r>
            </a:p>
            <a:p>
              <a:r>
                <a:rPr lang="en-US" sz="1400">
                  <a:solidFill>
                    <a:schemeClr val="bg2"/>
                  </a:solidFill>
                  <a:effectLst/>
                  <a:latin typeface="Arial" charset="0"/>
                </a:rPr>
                <a:t> Not Taken</a:t>
              </a:r>
            </a:p>
          </p:txBody>
        </p:sp>
        <p:sp>
          <p:nvSpPr>
            <p:cNvPr id="2337802" name="Oval 10"/>
            <p:cNvSpPr>
              <a:spLocks noChangeArrowheads="1"/>
            </p:cNvSpPr>
            <p:nvPr/>
          </p:nvSpPr>
          <p:spPr bwMode="auto">
            <a:xfrm>
              <a:off x="3168" y="1104"/>
              <a:ext cx="816" cy="816"/>
            </a:xfrm>
            <a:prstGeom prst="ellipse">
              <a:avLst/>
            </a:prstGeom>
            <a:solidFill>
              <a:srgbClr val="CCEC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solidFill>
                    <a:schemeClr val="bg2"/>
                  </a:solidFill>
                  <a:effectLst/>
                  <a:latin typeface="Arial" charset="0"/>
                </a:rPr>
                <a:t>State 1</a:t>
              </a:r>
            </a:p>
            <a:p>
              <a:endParaRPr lang="en-US" sz="1400">
                <a:solidFill>
                  <a:schemeClr val="bg2"/>
                </a:solidFill>
                <a:effectLst/>
                <a:latin typeface="Arial" charset="0"/>
              </a:endParaRPr>
            </a:p>
            <a:p>
              <a:r>
                <a:rPr lang="en-US" sz="1400">
                  <a:solidFill>
                    <a:schemeClr val="bg2"/>
                  </a:solidFill>
                  <a:effectLst/>
                  <a:latin typeface="Arial" charset="0"/>
                </a:rPr>
                <a:t>Predict </a:t>
              </a:r>
            </a:p>
            <a:p>
              <a:r>
                <a:rPr lang="en-US" sz="1400">
                  <a:solidFill>
                    <a:schemeClr val="bg2"/>
                  </a:solidFill>
                  <a:effectLst/>
                  <a:latin typeface="Arial" charset="0"/>
                </a:rPr>
                <a:t>Taken</a:t>
              </a:r>
            </a:p>
          </p:txBody>
        </p:sp>
        <p:grpSp>
          <p:nvGrpSpPr>
            <p:cNvPr id="2337803" name="Group 11"/>
            <p:cNvGrpSpPr>
              <a:grpSpLocks/>
            </p:cNvGrpSpPr>
            <p:nvPr/>
          </p:nvGrpSpPr>
          <p:grpSpPr bwMode="auto">
            <a:xfrm>
              <a:off x="3296" y="720"/>
              <a:ext cx="661" cy="432"/>
              <a:chOff x="3296" y="528"/>
              <a:chExt cx="661" cy="432"/>
            </a:xfrm>
          </p:grpSpPr>
          <p:sp>
            <p:nvSpPr>
              <p:cNvPr id="2337804" name="Freeform 12"/>
              <p:cNvSpPr>
                <a:spLocks/>
              </p:cNvSpPr>
              <p:nvPr/>
            </p:nvSpPr>
            <p:spPr bwMode="auto">
              <a:xfrm>
                <a:off x="3296" y="552"/>
                <a:ext cx="472" cy="408"/>
              </a:xfrm>
              <a:custGeom>
                <a:avLst/>
                <a:gdLst>
                  <a:gd name="T0" fmla="*/ 64 w 472"/>
                  <a:gd name="T1" fmla="*/ 408 h 408"/>
                  <a:gd name="T2" fmla="*/ 16 w 472"/>
                  <a:gd name="T3" fmla="*/ 168 h 408"/>
                  <a:gd name="T4" fmla="*/ 160 w 472"/>
                  <a:gd name="T5" fmla="*/ 24 h 408"/>
                  <a:gd name="T6" fmla="*/ 304 w 472"/>
                  <a:gd name="T7" fmla="*/ 24 h 408"/>
                  <a:gd name="T8" fmla="*/ 448 w 472"/>
                  <a:gd name="T9" fmla="*/ 120 h 408"/>
                  <a:gd name="T10" fmla="*/ 448 w 472"/>
                  <a:gd name="T11" fmla="*/ 408 h 408"/>
                </a:gdLst>
                <a:ahLst/>
                <a:cxnLst>
                  <a:cxn ang="0">
                    <a:pos x="T0" y="T1"/>
                  </a:cxn>
                  <a:cxn ang="0">
                    <a:pos x="T2" y="T3"/>
                  </a:cxn>
                  <a:cxn ang="0">
                    <a:pos x="T4" y="T5"/>
                  </a:cxn>
                  <a:cxn ang="0">
                    <a:pos x="T6" y="T7"/>
                  </a:cxn>
                  <a:cxn ang="0">
                    <a:pos x="T8" y="T9"/>
                  </a:cxn>
                  <a:cxn ang="0">
                    <a:pos x="T10" y="T11"/>
                  </a:cxn>
                </a:cxnLst>
                <a:rect l="0" t="0" r="r" b="b"/>
                <a:pathLst>
                  <a:path w="472" h="408">
                    <a:moveTo>
                      <a:pt x="64" y="408"/>
                    </a:moveTo>
                    <a:cubicBezTo>
                      <a:pt x="32" y="320"/>
                      <a:pt x="0" y="232"/>
                      <a:pt x="16" y="168"/>
                    </a:cubicBezTo>
                    <a:cubicBezTo>
                      <a:pt x="32" y="104"/>
                      <a:pt x="112" y="48"/>
                      <a:pt x="160" y="24"/>
                    </a:cubicBezTo>
                    <a:cubicBezTo>
                      <a:pt x="208" y="0"/>
                      <a:pt x="256" y="8"/>
                      <a:pt x="304" y="24"/>
                    </a:cubicBezTo>
                    <a:cubicBezTo>
                      <a:pt x="352" y="40"/>
                      <a:pt x="424" y="56"/>
                      <a:pt x="448" y="120"/>
                    </a:cubicBezTo>
                    <a:cubicBezTo>
                      <a:pt x="472" y="184"/>
                      <a:pt x="460" y="296"/>
                      <a:pt x="448" y="408"/>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7805" name="Text Box 13"/>
              <p:cNvSpPr txBox="1">
                <a:spLocks noChangeArrowheads="1"/>
              </p:cNvSpPr>
              <p:nvPr/>
            </p:nvSpPr>
            <p:spPr bwMode="auto">
              <a:xfrm>
                <a:off x="3724" y="528"/>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b="0">
                    <a:solidFill>
                      <a:srgbClr val="009900"/>
                    </a:solidFill>
                    <a:effectLst/>
                    <a:latin typeface="Arial" charset="0"/>
                  </a:rPr>
                  <a:t>T</a:t>
                </a:r>
              </a:p>
            </p:txBody>
          </p:sp>
        </p:grpSp>
        <p:grpSp>
          <p:nvGrpSpPr>
            <p:cNvPr id="2337806" name="Group 14"/>
            <p:cNvGrpSpPr>
              <a:grpSpLocks/>
            </p:cNvGrpSpPr>
            <p:nvPr/>
          </p:nvGrpSpPr>
          <p:grpSpPr bwMode="auto">
            <a:xfrm>
              <a:off x="4539" y="720"/>
              <a:ext cx="837" cy="432"/>
              <a:chOff x="4539" y="528"/>
              <a:chExt cx="837" cy="432"/>
            </a:xfrm>
          </p:grpSpPr>
          <p:sp>
            <p:nvSpPr>
              <p:cNvPr id="2337807" name="Freeform 15"/>
              <p:cNvSpPr>
                <a:spLocks/>
              </p:cNvSpPr>
              <p:nvPr/>
            </p:nvSpPr>
            <p:spPr bwMode="auto">
              <a:xfrm>
                <a:off x="4904" y="552"/>
                <a:ext cx="472" cy="408"/>
              </a:xfrm>
              <a:custGeom>
                <a:avLst/>
                <a:gdLst>
                  <a:gd name="T0" fmla="*/ 64 w 472"/>
                  <a:gd name="T1" fmla="*/ 408 h 408"/>
                  <a:gd name="T2" fmla="*/ 16 w 472"/>
                  <a:gd name="T3" fmla="*/ 168 h 408"/>
                  <a:gd name="T4" fmla="*/ 160 w 472"/>
                  <a:gd name="T5" fmla="*/ 24 h 408"/>
                  <a:gd name="T6" fmla="*/ 304 w 472"/>
                  <a:gd name="T7" fmla="*/ 24 h 408"/>
                  <a:gd name="T8" fmla="*/ 448 w 472"/>
                  <a:gd name="T9" fmla="*/ 120 h 408"/>
                  <a:gd name="T10" fmla="*/ 448 w 472"/>
                  <a:gd name="T11" fmla="*/ 408 h 408"/>
                </a:gdLst>
                <a:ahLst/>
                <a:cxnLst>
                  <a:cxn ang="0">
                    <a:pos x="T0" y="T1"/>
                  </a:cxn>
                  <a:cxn ang="0">
                    <a:pos x="T2" y="T3"/>
                  </a:cxn>
                  <a:cxn ang="0">
                    <a:pos x="T4" y="T5"/>
                  </a:cxn>
                  <a:cxn ang="0">
                    <a:pos x="T6" y="T7"/>
                  </a:cxn>
                  <a:cxn ang="0">
                    <a:pos x="T8" y="T9"/>
                  </a:cxn>
                  <a:cxn ang="0">
                    <a:pos x="T10" y="T11"/>
                  </a:cxn>
                </a:cxnLst>
                <a:rect l="0" t="0" r="r" b="b"/>
                <a:pathLst>
                  <a:path w="472" h="408">
                    <a:moveTo>
                      <a:pt x="64" y="408"/>
                    </a:moveTo>
                    <a:cubicBezTo>
                      <a:pt x="32" y="320"/>
                      <a:pt x="0" y="232"/>
                      <a:pt x="16" y="168"/>
                    </a:cubicBezTo>
                    <a:cubicBezTo>
                      <a:pt x="32" y="104"/>
                      <a:pt x="112" y="48"/>
                      <a:pt x="160" y="24"/>
                    </a:cubicBezTo>
                    <a:cubicBezTo>
                      <a:pt x="208" y="0"/>
                      <a:pt x="256" y="8"/>
                      <a:pt x="304" y="24"/>
                    </a:cubicBezTo>
                    <a:cubicBezTo>
                      <a:pt x="352" y="40"/>
                      <a:pt x="424" y="56"/>
                      <a:pt x="448" y="120"/>
                    </a:cubicBezTo>
                    <a:cubicBezTo>
                      <a:pt x="472" y="184"/>
                      <a:pt x="460" y="296"/>
                      <a:pt x="448" y="408"/>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7808" name="Text Box 16"/>
              <p:cNvSpPr txBox="1">
                <a:spLocks noChangeArrowheads="1"/>
              </p:cNvSpPr>
              <p:nvPr/>
            </p:nvSpPr>
            <p:spPr bwMode="auto">
              <a:xfrm>
                <a:off x="4539" y="528"/>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b="0">
                    <a:solidFill>
                      <a:srgbClr val="009900"/>
                    </a:solidFill>
                    <a:effectLst/>
                    <a:latin typeface="Arial" charset="0"/>
                  </a:rPr>
                  <a:t>NT</a:t>
                </a:r>
              </a:p>
            </p:txBody>
          </p:sp>
        </p:grpSp>
      </p:grpSp>
      <p:grpSp>
        <p:nvGrpSpPr>
          <p:cNvPr id="2337809" name="Group 17"/>
          <p:cNvGrpSpPr>
            <a:grpSpLocks/>
          </p:cNvGrpSpPr>
          <p:nvPr/>
        </p:nvGrpSpPr>
        <p:grpSpPr bwMode="auto">
          <a:xfrm>
            <a:off x="6477000" y="5029200"/>
            <a:ext cx="1295400" cy="609600"/>
            <a:chOff x="3984" y="1488"/>
            <a:chExt cx="816" cy="384"/>
          </a:xfrm>
        </p:grpSpPr>
        <p:sp>
          <p:nvSpPr>
            <p:cNvPr id="2337810" name="Line 18"/>
            <p:cNvSpPr>
              <a:spLocks noChangeShapeType="1"/>
            </p:cNvSpPr>
            <p:nvPr/>
          </p:nvSpPr>
          <p:spPr bwMode="auto">
            <a:xfrm>
              <a:off x="3984" y="1488"/>
              <a:ext cx="816"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7811" name="Text Box 19"/>
            <p:cNvSpPr txBox="1">
              <a:spLocks noChangeArrowheads="1"/>
            </p:cNvSpPr>
            <p:nvPr/>
          </p:nvSpPr>
          <p:spPr bwMode="auto">
            <a:xfrm>
              <a:off x="4276" y="1584"/>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b="0">
                  <a:solidFill>
                    <a:schemeClr val="hlink"/>
                  </a:solidFill>
                  <a:effectLst/>
                  <a:latin typeface="Arial" charset="0"/>
                </a:rPr>
                <a:t>T</a:t>
              </a:r>
            </a:p>
          </p:txBody>
        </p:sp>
      </p:grpSp>
    </p:spTree>
    <p:extLst>
      <p:ext uri="{BB962C8B-B14F-4D97-AF65-F5344CB8AC3E}">
        <p14:creationId xmlns:p14="http://schemas.microsoft.com/office/powerpoint/2010/main" val="137650838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3"/>
          <p:cNvSpPr>
            <a:spLocks noGrp="1"/>
          </p:cNvSpPr>
          <p:nvPr>
            <p:ph type="sldNum" sz="quarter" idx="10"/>
          </p:nvPr>
        </p:nvSpPr>
        <p:spPr/>
        <p:txBody>
          <a:bodyPr/>
          <a:lstStyle/>
          <a:p>
            <a:fld id="{6FD7EED2-89C6-47A8-B75B-D14BB649B8C6}" type="slidenum">
              <a:rPr lang="en-US"/>
              <a:pPr/>
              <a:t>5</a:t>
            </a:fld>
            <a:endParaRPr lang="en-US"/>
          </a:p>
        </p:txBody>
      </p:sp>
      <p:sp>
        <p:nvSpPr>
          <p:cNvPr id="2054146" name="Rectangle 2"/>
          <p:cNvSpPr>
            <a:spLocks noGrp="1" noChangeArrowheads="1"/>
          </p:cNvSpPr>
          <p:nvPr>
            <p:ph type="title"/>
          </p:nvPr>
        </p:nvSpPr>
        <p:spPr>
          <a:xfrm>
            <a:off x="2412174" y="152400"/>
            <a:ext cx="4438715" cy="605294"/>
          </a:xfrm>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r>
              <a:rPr lang="en-US" altLang="zh-TW" sz="3600" dirty="0">
                <a:solidFill>
                  <a:srgbClr val="7030A0"/>
                </a:solidFill>
                <a:effectLst>
                  <a:outerShdw blurRad="38100" dist="38100" dir="2700000" algn="tl">
                    <a:srgbClr val="C0C0C0"/>
                  </a:outerShdw>
                </a:effectLst>
                <a:latin typeface="Monotype Corsiva" pitchFamily="66" charset="0"/>
                <a:ea typeface="PMingLiU" pitchFamily="18" charset="-120"/>
              </a:rPr>
              <a:t>Stalling for Data Hazards</a:t>
            </a:r>
          </a:p>
        </p:txBody>
      </p:sp>
      <p:sp>
        <p:nvSpPr>
          <p:cNvPr id="2054147" name="Rectangle 3"/>
          <p:cNvSpPr>
            <a:spLocks noGrp="1" noChangeArrowheads="1"/>
          </p:cNvSpPr>
          <p:nvPr>
            <p:ph type="body" idx="1"/>
          </p:nvPr>
        </p:nvSpPr>
        <p:spPr>
          <a:xfrm>
            <a:off x="876300" y="914400"/>
            <a:ext cx="77724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US" altLang="zh-TW" sz="2800" dirty="0">
                <a:ea typeface="PMingLiU" pitchFamily="18" charset="-120"/>
              </a:rPr>
              <a:t>Operation</a:t>
            </a:r>
          </a:p>
          <a:p>
            <a:pPr lvl="1"/>
            <a:r>
              <a:rPr lang="en-US" altLang="zh-TW" sz="2400" dirty="0">
                <a:ea typeface="PMingLiU" pitchFamily="18" charset="-120"/>
              </a:rPr>
              <a:t>First instruction progresses unimpeded</a:t>
            </a:r>
          </a:p>
          <a:p>
            <a:pPr lvl="1"/>
            <a:r>
              <a:rPr lang="en-US" altLang="zh-TW" sz="2400" dirty="0">
                <a:ea typeface="PMingLiU" pitchFamily="18" charset="-120"/>
              </a:rPr>
              <a:t>Second waits in ID until first hits WB (</a:t>
            </a:r>
            <a:r>
              <a:rPr lang="en-US" altLang="zh-TW" sz="2400" b="1" i="1" dirty="0">
                <a:solidFill>
                  <a:srgbClr val="0000FF"/>
                </a:solidFill>
                <a:effectLst>
                  <a:outerShdw blurRad="38100" dist="38100" dir="2700000" algn="tl">
                    <a:srgbClr val="C0C0C0"/>
                  </a:outerShdw>
                </a:effectLst>
                <a:ea typeface="PMingLiU" pitchFamily="18" charset="-120"/>
              </a:rPr>
              <a:t>2 stall cycles</a:t>
            </a:r>
            <a:r>
              <a:rPr lang="en-US" altLang="zh-TW" sz="2400" dirty="0">
                <a:ea typeface="PMingLiU" pitchFamily="18" charset="-120"/>
              </a:rPr>
              <a:t>)</a:t>
            </a:r>
          </a:p>
          <a:p>
            <a:pPr lvl="1"/>
            <a:r>
              <a:rPr lang="en-US" altLang="zh-TW" sz="2400" dirty="0">
                <a:ea typeface="PMingLiU" pitchFamily="18" charset="-120"/>
              </a:rPr>
              <a:t>Third waits in IF until second allowed to progress</a:t>
            </a:r>
          </a:p>
        </p:txBody>
      </p:sp>
      <p:grpSp>
        <p:nvGrpSpPr>
          <p:cNvPr id="2054148" name="Group 4"/>
          <p:cNvGrpSpPr>
            <a:grpSpLocks/>
          </p:cNvGrpSpPr>
          <p:nvPr/>
        </p:nvGrpSpPr>
        <p:grpSpPr bwMode="auto">
          <a:xfrm>
            <a:off x="2444750" y="3054350"/>
            <a:ext cx="1892300" cy="215900"/>
            <a:chOff x="1540" y="1924"/>
            <a:chExt cx="1192" cy="136"/>
          </a:xfrm>
        </p:grpSpPr>
        <p:sp>
          <p:nvSpPr>
            <p:cNvPr id="2054149" name="Rectangle 5"/>
            <p:cNvSpPr>
              <a:spLocks noChangeArrowheads="1"/>
            </p:cNvSpPr>
            <p:nvPr/>
          </p:nvSpPr>
          <p:spPr bwMode="auto">
            <a:xfrm>
              <a:off x="1540" y="1924"/>
              <a:ext cx="232"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IF</a:t>
              </a:r>
            </a:p>
          </p:txBody>
        </p:sp>
        <p:sp>
          <p:nvSpPr>
            <p:cNvPr id="2054150" name="Rectangle 6"/>
            <p:cNvSpPr>
              <a:spLocks noChangeArrowheads="1"/>
            </p:cNvSpPr>
            <p:nvPr/>
          </p:nvSpPr>
          <p:spPr bwMode="auto">
            <a:xfrm>
              <a:off x="1780" y="1924"/>
              <a:ext cx="232"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ID</a:t>
              </a:r>
            </a:p>
          </p:txBody>
        </p:sp>
        <p:sp>
          <p:nvSpPr>
            <p:cNvPr id="2054151" name="Rectangle 7"/>
            <p:cNvSpPr>
              <a:spLocks noChangeArrowheads="1"/>
            </p:cNvSpPr>
            <p:nvPr/>
          </p:nvSpPr>
          <p:spPr bwMode="auto">
            <a:xfrm>
              <a:off x="2020" y="1924"/>
              <a:ext cx="232"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EX</a:t>
              </a:r>
            </a:p>
          </p:txBody>
        </p:sp>
        <p:sp>
          <p:nvSpPr>
            <p:cNvPr id="2054152" name="Rectangle 8"/>
            <p:cNvSpPr>
              <a:spLocks noChangeArrowheads="1"/>
            </p:cNvSpPr>
            <p:nvPr/>
          </p:nvSpPr>
          <p:spPr bwMode="auto">
            <a:xfrm>
              <a:off x="2260" y="1924"/>
              <a:ext cx="232"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M</a:t>
              </a:r>
            </a:p>
          </p:txBody>
        </p:sp>
        <p:sp>
          <p:nvSpPr>
            <p:cNvPr id="2054153" name="Rectangle 9"/>
            <p:cNvSpPr>
              <a:spLocks noChangeArrowheads="1"/>
            </p:cNvSpPr>
            <p:nvPr/>
          </p:nvSpPr>
          <p:spPr bwMode="auto">
            <a:xfrm>
              <a:off x="2500" y="1924"/>
              <a:ext cx="232"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WB</a:t>
              </a:r>
            </a:p>
          </p:txBody>
        </p:sp>
      </p:grpSp>
      <p:sp>
        <p:nvSpPr>
          <p:cNvPr id="2054154" name="Rectangle 10"/>
          <p:cNvSpPr>
            <a:spLocks noChangeArrowheads="1"/>
          </p:cNvSpPr>
          <p:nvPr/>
        </p:nvSpPr>
        <p:spPr bwMode="auto">
          <a:xfrm>
            <a:off x="2838450" y="3435350"/>
            <a:ext cx="3683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IF</a:t>
            </a:r>
          </a:p>
        </p:txBody>
      </p:sp>
      <p:sp>
        <p:nvSpPr>
          <p:cNvPr id="2054155" name="Rectangle 11"/>
          <p:cNvSpPr>
            <a:spLocks noChangeArrowheads="1"/>
          </p:cNvSpPr>
          <p:nvPr/>
        </p:nvSpPr>
        <p:spPr bwMode="auto">
          <a:xfrm>
            <a:off x="3968750" y="3435350"/>
            <a:ext cx="3683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i="1">
                <a:effectLst/>
                <a:latin typeface="Arial" charset="0"/>
                <a:ea typeface="PMingLiU" pitchFamily="18" charset="-120"/>
              </a:rPr>
              <a:t>ID</a:t>
            </a:r>
          </a:p>
        </p:txBody>
      </p:sp>
      <p:sp>
        <p:nvSpPr>
          <p:cNvPr id="2054157" name="Rectangle 13"/>
          <p:cNvSpPr>
            <a:spLocks noChangeArrowheads="1"/>
          </p:cNvSpPr>
          <p:nvPr/>
        </p:nvSpPr>
        <p:spPr bwMode="auto">
          <a:xfrm>
            <a:off x="4337050" y="3422650"/>
            <a:ext cx="3683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EX</a:t>
            </a:r>
          </a:p>
        </p:txBody>
      </p:sp>
      <p:sp>
        <p:nvSpPr>
          <p:cNvPr id="2054158" name="Rectangle 14"/>
          <p:cNvSpPr>
            <a:spLocks noChangeArrowheads="1"/>
          </p:cNvSpPr>
          <p:nvPr/>
        </p:nvSpPr>
        <p:spPr bwMode="auto">
          <a:xfrm>
            <a:off x="4718050" y="3422650"/>
            <a:ext cx="3683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M</a:t>
            </a:r>
          </a:p>
        </p:txBody>
      </p:sp>
      <p:sp>
        <p:nvSpPr>
          <p:cNvPr id="2054159" name="Rectangle 15"/>
          <p:cNvSpPr>
            <a:spLocks noChangeArrowheads="1"/>
          </p:cNvSpPr>
          <p:nvPr/>
        </p:nvSpPr>
        <p:spPr bwMode="auto">
          <a:xfrm>
            <a:off x="3206750" y="3816350"/>
            <a:ext cx="3683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IF</a:t>
            </a:r>
          </a:p>
        </p:txBody>
      </p:sp>
      <p:sp>
        <p:nvSpPr>
          <p:cNvPr id="2054161" name="Rectangle 17"/>
          <p:cNvSpPr>
            <a:spLocks noChangeArrowheads="1"/>
          </p:cNvSpPr>
          <p:nvPr/>
        </p:nvSpPr>
        <p:spPr bwMode="auto">
          <a:xfrm>
            <a:off x="4711700" y="3803650"/>
            <a:ext cx="3683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EX</a:t>
            </a:r>
          </a:p>
        </p:txBody>
      </p:sp>
      <p:sp>
        <p:nvSpPr>
          <p:cNvPr id="2054162" name="Rectangle 18"/>
          <p:cNvSpPr>
            <a:spLocks noChangeArrowheads="1"/>
          </p:cNvSpPr>
          <p:nvPr/>
        </p:nvSpPr>
        <p:spPr bwMode="auto">
          <a:xfrm>
            <a:off x="5092700" y="3803650"/>
            <a:ext cx="3683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M</a:t>
            </a:r>
          </a:p>
        </p:txBody>
      </p:sp>
      <p:sp>
        <p:nvSpPr>
          <p:cNvPr id="2054163" name="Rectangle 19"/>
          <p:cNvSpPr>
            <a:spLocks noChangeArrowheads="1"/>
          </p:cNvSpPr>
          <p:nvPr/>
        </p:nvSpPr>
        <p:spPr bwMode="auto">
          <a:xfrm>
            <a:off x="5473700" y="3803650"/>
            <a:ext cx="3683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WB</a:t>
            </a:r>
          </a:p>
        </p:txBody>
      </p:sp>
      <p:grpSp>
        <p:nvGrpSpPr>
          <p:cNvPr id="2054164" name="Group 20"/>
          <p:cNvGrpSpPr>
            <a:grpSpLocks/>
          </p:cNvGrpSpPr>
          <p:nvPr/>
        </p:nvGrpSpPr>
        <p:grpSpPr bwMode="auto">
          <a:xfrm>
            <a:off x="4330700" y="4184650"/>
            <a:ext cx="1892300" cy="215900"/>
            <a:chOff x="2740" y="2644"/>
            <a:chExt cx="1192" cy="136"/>
          </a:xfrm>
        </p:grpSpPr>
        <p:sp>
          <p:nvSpPr>
            <p:cNvPr id="2054165" name="Rectangle 21"/>
            <p:cNvSpPr>
              <a:spLocks noChangeArrowheads="1"/>
            </p:cNvSpPr>
            <p:nvPr/>
          </p:nvSpPr>
          <p:spPr bwMode="auto">
            <a:xfrm>
              <a:off x="2740" y="2644"/>
              <a:ext cx="232"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IF</a:t>
              </a:r>
            </a:p>
          </p:txBody>
        </p:sp>
        <p:sp>
          <p:nvSpPr>
            <p:cNvPr id="2054166" name="Rectangle 22"/>
            <p:cNvSpPr>
              <a:spLocks noChangeArrowheads="1"/>
            </p:cNvSpPr>
            <p:nvPr/>
          </p:nvSpPr>
          <p:spPr bwMode="auto">
            <a:xfrm>
              <a:off x="2980" y="2644"/>
              <a:ext cx="232"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ID</a:t>
              </a:r>
            </a:p>
          </p:txBody>
        </p:sp>
        <p:sp>
          <p:nvSpPr>
            <p:cNvPr id="2054167" name="Rectangle 23"/>
            <p:cNvSpPr>
              <a:spLocks noChangeArrowheads="1"/>
            </p:cNvSpPr>
            <p:nvPr/>
          </p:nvSpPr>
          <p:spPr bwMode="auto">
            <a:xfrm>
              <a:off x="3220" y="2644"/>
              <a:ext cx="232"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EX</a:t>
              </a:r>
            </a:p>
          </p:txBody>
        </p:sp>
        <p:sp>
          <p:nvSpPr>
            <p:cNvPr id="2054168" name="Rectangle 24"/>
            <p:cNvSpPr>
              <a:spLocks noChangeArrowheads="1"/>
            </p:cNvSpPr>
            <p:nvPr/>
          </p:nvSpPr>
          <p:spPr bwMode="auto">
            <a:xfrm>
              <a:off x="3460" y="2644"/>
              <a:ext cx="232"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M</a:t>
              </a:r>
            </a:p>
          </p:txBody>
        </p:sp>
        <p:sp>
          <p:nvSpPr>
            <p:cNvPr id="2054169" name="Rectangle 25"/>
            <p:cNvSpPr>
              <a:spLocks noChangeArrowheads="1"/>
            </p:cNvSpPr>
            <p:nvPr/>
          </p:nvSpPr>
          <p:spPr bwMode="auto">
            <a:xfrm>
              <a:off x="3700" y="2644"/>
              <a:ext cx="232"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WB</a:t>
              </a:r>
            </a:p>
          </p:txBody>
        </p:sp>
      </p:grpSp>
      <p:grpSp>
        <p:nvGrpSpPr>
          <p:cNvPr id="2054170" name="Group 26"/>
          <p:cNvGrpSpPr>
            <a:grpSpLocks/>
          </p:cNvGrpSpPr>
          <p:nvPr/>
        </p:nvGrpSpPr>
        <p:grpSpPr bwMode="auto">
          <a:xfrm>
            <a:off x="4711700" y="4565650"/>
            <a:ext cx="1892300" cy="215900"/>
            <a:chOff x="2980" y="2884"/>
            <a:chExt cx="1192" cy="136"/>
          </a:xfrm>
        </p:grpSpPr>
        <p:sp>
          <p:nvSpPr>
            <p:cNvPr id="2054171" name="Rectangle 27"/>
            <p:cNvSpPr>
              <a:spLocks noChangeArrowheads="1"/>
            </p:cNvSpPr>
            <p:nvPr/>
          </p:nvSpPr>
          <p:spPr bwMode="auto">
            <a:xfrm>
              <a:off x="2980" y="2884"/>
              <a:ext cx="232"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IF</a:t>
              </a:r>
            </a:p>
          </p:txBody>
        </p:sp>
        <p:sp>
          <p:nvSpPr>
            <p:cNvPr id="2054172" name="Rectangle 28"/>
            <p:cNvSpPr>
              <a:spLocks noChangeArrowheads="1"/>
            </p:cNvSpPr>
            <p:nvPr/>
          </p:nvSpPr>
          <p:spPr bwMode="auto">
            <a:xfrm>
              <a:off x="3220" y="2884"/>
              <a:ext cx="232"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ID</a:t>
              </a:r>
            </a:p>
          </p:txBody>
        </p:sp>
        <p:sp>
          <p:nvSpPr>
            <p:cNvPr id="2054173" name="Rectangle 29"/>
            <p:cNvSpPr>
              <a:spLocks noChangeArrowheads="1"/>
            </p:cNvSpPr>
            <p:nvPr/>
          </p:nvSpPr>
          <p:spPr bwMode="auto">
            <a:xfrm>
              <a:off x="3460" y="2884"/>
              <a:ext cx="232"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EX</a:t>
              </a:r>
            </a:p>
          </p:txBody>
        </p:sp>
        <p:sp>
          <p:nvSpPr>
            <p:cNvPr id="2054174" name="Rectangle 30"/>
            <p:cNvSpPr>
              <a:spLocks noChangeArrowheads="1"/>
            </p:cNvSpPr>
            <p:nvPr/>
          </p:nvSpPr>
          <p:spPr bwMode="auto">
            <a:xfrm>
              <a:off x="3700" y="2884"/>
              <a:ext cx="232"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M</a:t>
              </a:r>
            </a:p>
          </p:txBody>
        </p:sp>
        <p:sp>
          <p:nvSpPr>
            <p:cNvPr id="2054175" name="Rectangle 31"/>
            <p:cNvSpPr>
              <a:spLocks noChangeArrowheads="1"/>
            </p:cNvSpPr>
            <p:nvPr/>
          </p:nvSpPr>
          <p:spPr bwMode="auto">
            <a:xfrm>
              <a:off x="3940" y="2884"/>
              <a:ext cx="232"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WB</a:t>
              </a:r>
            </a:p>
          </p:txBody>
        </p:sp>
      </p:grpSp>
      <p:grpSp>
        <p:nvGrpSpPr>
          <p:cNvPr id="2054176" name="Group 32"/>
          <p:cNvGrpSpPr>
            <a:grpSpLocks/>
          </p:cNvGrpSpPr>
          <p:nvPr/>
        </p:nvGrpSpPr>
        <p:grpSpPr bwMode="auto">
          <a:xfrm>
            <a:off x="2266950" y="5229225"/>
            <a:ext cx="1714500" cy="376238"/>
            <a:chOff x="1428" y="3294"/>
            <a:chExt cx="1080" cy="237"/>
          </a:xfrm>
        </p:grpSpPr>
        <p:sp>
          <p:nvSpPr>
            <p:cNvPr id="2054177" name="Line 33"/>
            <p:cNvSpPr>
              <a:spLocks noChangeShapeType="1"/>
            </p:cNvSpPr>
            <p:nvPr/>
          </p:nvSpPr>
          <p:spPr bwMode="auto">
            <a:xfrm flipH="1">
              <a:off x="1428" y="3408"/>
              <a:ext cx="1080" cy="0"/>
            </a:xfrm>
            <a:prstGeom prst="line">
              <a:avLst/>
            </a:prstGeom>
            <a:noFill/>
            <a:ln w="38100" cmpd="dbl">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178" name="Rectangle 34"/>
            <p:cNvSpPr>
              <a:spLocks noChangeArrowheads="1"/>
            </p:cNvSpPr>
            <p:nvPr/>
          </p:nvSpPr>
          <p:spPr bwMode="auto">
            <a:xfrm>
              <a:off x="1607" y="3294"/>
              <a:ext cx="530" cy="2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TW" sz="1800" b="0">
                  <a:effectLst/>
                  <a:latin typeface="Arial" charset="0"/>
                  <a:ea typeface="PMingLiU" pitchFamily="18" charset="-120"/>
                </a:rPr>
                <a:t>Time</a:t>
              </a:r>
            </a:p>
          </p:txBody>
        </p:sp>
      </p:grpSp>
      <p:sp>
        <p:nvSpPr>
          <p:cNvPr id="2054179" name="Rectangle 35"/>
          <p:cNvSpPr>
            <a:spLocks noChangeArrowheads="1"/>
          </p:cNvSpPr>
          <p:nvPr/>
        </p:nvSpPr>
        <p:spPr bwMode="auto">
          <a:xfrm>
            <a:off x="3733800" y="4924425"/>
            <a:ext cx="11207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TW" sz="1800" b="0">
                <a:effectLst/>
                <a:latin typeface="Arial" charset="0"/>
                <a:ea typeface="PMingLiU" pitchFamily="18" charset="-120"/>
              </a:rPr>
              <a:t>r1 written</a:t>
            </a:r>
          </a:p>
        </p:txBody>
      </p:sp>
      <p:sp>
        <p:nvSpPr>
          <p:cNvPr id="2054180" name="Rectangle 36"/>
          <p:cNvSpPr>
            <a:spLocks noChangeArrowheads="1"/>
          </p:cNvSpPr>
          <p:nvPr/>
        </p:nvSpPr>
        <p:spPr bwMode="auto">
          <a:xfrm>
            <a:off x="3587750" y="3435350"/>
            <a:ext cx="3683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i="1">
                <a:effectLst/>
                <a:latin typeface="Arial" charset="0"/>
                <a:ea typeface="PMingLiU" pitchFamily="18" charset="-120"/>
              </a:rPr>
              <a:t>ID</a:t>
            </a:r>
          </a:p>
        </p:txBody>
      </p:sp>
      <p:sp>
        <p:nvSpPr>
          <p:cNvPr id="2054181" name="Rectangle 37"/>
          <p:cNvSpPr>
            <a:spLocks noChangeArrowheads="1"/>
          </p:cNvSpPr>
          <p:nvPr/>
        </p:nvSpPr>
        <p:spPr bwMode="auto">
          <a:xfrm>
            <a:off x="3206750" y="3435350"/>
            <a:ext cx="3683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ID</a:t>
            </a:r>
          </a:p>
        </p:txBody>
      </p:sp>
      <p:sp>
        <p:nvSpPr>
          <p:cNvPr id="2054182" name="Rectangle 38"/>
          <p:cNvSpPr>
            <a:spLocks noChangeArrowheads="1"/>
          </p:cNvSpPr>
          <p:nvPr/>
        </p:nvSpPr>
        <p:spPr bwMode="auto">
          <a:xfrm>
            <a:off x="3587750" y="3816350"/>
            <a:ext cx="3683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i="1">
                <a:effectLst/>
                <a:latin typeface="Arial" charset="0"/>
                <a:ea typeface="PMingLiU" pitchFamily="18" charset="-120"/>
              </a:rPr>
              <a:t>IF</a:t>
            </a:r>
          </a:p>
        </p:txBody>
      </p:sp>
      <p:sp>
        <p:nvSpPr>
          <p:cNvPr id="2054183" name="Rectangle 39"/>
          <p:cNvSpPr>
            <a:spLocks noChangeArrowheads="1"/>
          </p:cNvSpPr>
          <p:nvPr/>
        </p:nvSpPr>
        <p:spPr bwMode="auto">
          <a:xfrm>
            <a:off x="3968750" y="3816350"/>
            <a:ext cx="3683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i="1">
                <a:effectLst/>
                <a:latin typeface="Arial" charset="0"/>
                <a:ea typeface="PMingLiU" pitchFamily="18" charset="-120"/>
              </a:rPr>
              <a:t>IF</a:t>
            </a:r>
          </a:p>
        </p:txBody>
      </p:sp>
      <p:sp>
        <p:nvSpPr>
          <p:cNvPr id="2054184" name="Line 40"/>
          <p:cNvSpPr>
            <a:spLocks noChangeShapeType="1"/>
          </p:cNvSpPr>
          <p:nvPr/>
        </p:nvSpPr>
        <p:spPr bwMode="auto">
          <a:xfrm>
            <a:off x="4294188" y="3302000"/>
            <a:ext cx="0" cy="16256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185" name="Rectangle 41"/>
          <p:cNvSpPr>
            <a:spLocks noChangeArrowheads="1"/>
          </p:cNvSpPr>
          <p:nvPr/>
        </p:nvSpPr>
        <p:spPr bwMode="auto">
          <a:xfrm>
            <a:off x="6667500" y="2971800"/>
            <a:ext cx="15398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TW" sz="1800" b="0">
                <a:effectLst/>
                <a:latin typeface="Arial" charset="0"/>
                <a:ea typeface="PMingLiU" pitchFamily="18" charset="-120"/>
              </a:rPr>
              <a:t>add r1, 63, r0</a:t>
            </a:r>
          </a:p>
        </p:txBody>
      </p:sp>
      <p:sp>
        <p:nvSpPr>
          <p:cNvPr id="2054186" name="Rectangle 42"/>
          <p:cNvSpPr>
            <a:spLocks noChangeArrowheads="1"/>
          </p:cNvSpPr>
          <p:nvPr/>
        </p:nvSpPr>
        <p:spPr bwMode="auto">
          <a:xfrm>
            <a:off x="6677025" y="3336925"/>
            <a:ext cx="14128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TW" sz="1800" b="0">
                <a:effectLst/>
                <a:latin typeface="Arial" charset="0"/>
                <a:ea typeface="PMingLiU" pitchFamily="18" charset="-120"/>
              </a:rPr>
              <a:t>add r2, 0, r1</a:t>
            </a:r>
          </a:p>
        </p:txBody>
      </p:sp>
      <p:sp>
        <p:nvSpPr>
          <p:cNvPr id="2054187" name="Rectangle 43"/>
          <p:cNvSpPr>
            <a:spLocks noChangeArrowheads="1"/>
          </p:cNvSpPr>
          <p:nvPr/>
        </p:nvSpPr>
        <p:spPr bwMode="auto">
          <a:xfrm>
            <a:off x="6677025" y="3717925"/>
            <a:ext cx="14128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TW" sz="1800" b="0">
                <a:effectLst/>
                <a:latin typeface="Arial" charset="0"/>
                <a:ea typeface="PMingLiU" pitchFamily="18" charset="-120"/>
              </a:rPr>
              <a:t>add r3, 0, r1</a:t>
            </a:r>
          </a:p>
        </p:txBody>
      </p:sp>
      <p:sp>
        <p:nvSpPr>
          <p:cNvPr id="2054188" name="Rectangle 44"/>
          <p:cNvSpPr>
            <a:spLocks noChangeArrowheads="1"/>
          </p:cNvSpPr>
          <p:nvPr/>
        </p:nvSpPr>
        <p:spPr bwMode="auto">
          <a:xfrm>
            <a:off x="6677025" y="4098925"/>
            <a:ext cx="14128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TW" sz="1800" b="0">
                <a:effectLst/>
                <a:latin typeface="Arial" charset="0"/>
                <a:ea typeface="PMingLiU" pitchFamily="18" charset="-120"/>
              </a:rPr>
              <a:t>add r4, 0, r1</a:t>
            </a:r>
          </a:p>
        </p:txBody>
      </p:sp>
      <p:sp>
        <p:nvSpPr>
          <p:cNvPr id="2054189" name="Rectangle 45"/>
          <p:cNvSpPr>
            <a:spLocks noChangeArrowheads="1"/>
          </p:cNvSpPr>
          <p:nvPr/>
        </p:nvSpPr>
        <p:spPr bwMode="auto">
          <a:xfrm>
            <a:off x="6677025" y="4479925"/>
            <a:ext cx="14128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TW" sz="1800" b="0">
                <a:effectLst/>
                <a:latin typeface="Arial" charset="0"/>
                <a:ea typeface="PMingLiU" pitchFamily="18" charset="-120"/>
              </a:rPr>
              <a:t>add r5, 0, r1</a:t>
            </a:r>
          </a:p>
        </p:txBody>
      </p:sp>
      <p:sp>
        <p:nvSpPr>
          <p:cNvPr id="2054190" name="Rectangle 46"/>
          <p:cNvSpPr>
            <a:spLocks noChangeArrowheads="1"/>
          </p:cNvSpPr>
          <p:nvPr/>
        </p:nvSpPr>
        <p:spPr bwMode="auto">
          <a:xfrm>
            <a:off x="400050" y="3041650"/>
            <a:ext cx="1739900" cy="21209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054191" name="Rectangle 47"/>
          <p:cNvSpPr>
            <a:spLocks noChangeArrowheads="1"/>
          </p:cNvSpPr>
          <p:nvPr/>
        </p:nvSpPr>
        <p:spPr bwMode="auto">
          <a:xfrm>
            <a:off x="1111250" y="3282950"/>
            <a:ext cx="520700" cy="2921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192" name="Rectangle 48"/>
          <p:cNvSpPr>
            <a:spLocks noChangeArrowheads="1"/>
          </p:cNvSpPr>
          <p:nvPr/>
        </p:nvSpPr>
        <p:spPr bwMode="auto">
          <a:xfrm>
            <a:off x="525463" y="3222625"/>
            <a:ext cx="3841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TW" sz="1800" b="0">
                <a:effectLst/>
                <a:latin typeface="Arial" charset="0"/>
                <a:ea typeface="PMingLiU" pitchFamily="18" charset="-120"/>
              </a:rPr>
              <a:t>r1</a:t>
            </a:r>
          </a:p>
        </p:txBody>
      </p:sp>
      <p:sp>
        <p:nvSpPr>
          <p:cNvPr id="2054193" name="Rectangle 49"/>
          <p:cNvSpPr>
            <a:spLocks noChangeArrowheads="1"/>
          </p:cNvSpPr>
          <p:nvPr/>
        </p:nvSpPr>
        <p:spPr bwMode="auto">
          <a:xfrm>
            <a:off x="1111250" y="3587750"/>
            <a:ext cx="520700" cy="2921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194" name="Rectangle 50"/>
          <p:cNvSpPr>
            <a:spLocks noChangeArrowheads="1"/>
          </p:cNvSpPr>
          <p:nvPr/>
        </p:nvSpPr>
        <p:spPr bwMode="auto">
          <a:xfrm>
            <a:off x="525463" y="3527425"/>
            <a:ext cx="3841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TW" sz="1800" b="0">
                <a:effectLst/>
                <a:latin typeface="Arial" charset="0"/>
                <a:ea typeface="PMingLiU" pitchFamily="18" charset="-120"/>
              </a:rPr>
              <a:t>r2</a:t>
            </a:r>
          </a:p>
        </p:txBody>
      </p:sp>
      <p:sp>
        <p:nvSpPr>
          <p:cNvPr id="2054195" name="Rectangle 51"/>
          <p:cNvSpPr>
            <a:spLocks noChangeArrowheads="1"/>
          </p:cNvSpPr>
          <p:nvPr/>
        </p:nvSpPr>
        <p:spPr bwMode="auto">
          <a:xfrm>
            <a:off x="1111250" y="3892550"/>
            <a:ext cx="520700" cy="2921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196" name="Rectangle 52"/>
          <p:cNvSpPr>
            <a:spLocks noChangeArrowheads="1"/>
          </p:cNvSpPr>
          <p:nvPr/>
        </p:nvSpPr>
        <p:spPr bwMode="auto">
          <a:xfrm>
            <a:off x="525463" y="3832225"/>
            <a:ext cx="3841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TW" sz="1800" b="0">
                <a:effectLst/>
                <a:latin typeface="Arial" charset="0"/>
                <a:ea typeface="PMingLiU" pitchFamily="18" charset="-120"/>
              </a:rPr>
              <a:t>r3</a:t>
            </a:r>
          </a:p>
        </p:txBody>
      </p:sp>
      <p:sp>
        <p:nvSpPr>
          <p:cNvPr id="2054197" name="Rectangle 53"/>
          <p:cNvSpPr>
            <a:spLocks noChangeArrowheads="1"/>
          </p:cNvSpPr>
          <p:nvPr/>
        </p:nvSpPr>
        <p:spPr bwMode="auto">
          <a:xfrm>
            <a:off x="1111250" y="4197350"/>
            <a:ext cx="520700" cy="2921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198" name="Rectangle 54"/>
          <p:cNvSpPr>
            <a:spLocks noChangeArrowheads="1"/>
          </p:cNvSpPr>
          <p:nvPr/>
        </p:nvSpPr>
        <p:spPr bwMode="auto">
          <a:xfrm>
            <a:off x="525463" y="4137025"/>
            <a:ext cx="3841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TW" sz="1800" b="0">
                <a:effectLst/>
                <a:latin typeface="Arial" charset="0"/>
                <a:ea typeface="PMingLiU" pitchFamily="18" charset="-120"/>
              </a:rPr>
              <a:t>r4</a:t>
            </a:r>
          </a:p>
        </p:txBody>
      </p:sp>
      <p:sp>
        <p:nvSpPr>
          <p:cNvPr id="2054199" name="Rectangle 55"/>
          <p:cNvSpPr>
            <a:spLocks noChangeArrowheads="1"/>
          </p:cNvSpPr>
          <p:nvPr/>
        </p:nvSpPr>
        <p:spPr bwMode="auto">
          <a:xfrm>
            <a:off x="1111250" y="4502150"/>
            <a:ext cx="520700" cy="2921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200" name="Rectangle 56"/>
          <p:cNvSpPr>
            <a:spLocks noChangeArrowheads="1"/>
          </p:cNvSpPr>
          <p:nvPr/>
        </p:nvSpPr>
        <p:spPr bwMode="auto">
          <a:xfrm>
            <a:off x="525463" y="4441825"/>
            <a:ext cx="3841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TW" sz="1800" b="0">
                <a:effectLst/>
                <a:latin typeface="Arial" charset="0"/>
                <a:ea typeface="PMingLiU" pitchFamily="18" charset="-120"/>
              </a:rPr>
              <a:t>r5</a:t>
            </a:r>
          </a:p>
        </p:txBody>
      </p:sp>
      <p:sp>
        <p:nvSpPr>
          <p:cNvPr id="2054201" name="Rectangle 57"/>
          <p:cNvSpPr>
            <a:spLocks noChangeArrowheads="1"/>
          </p:cNvSpPr>
          <p:nvPr/>
        </p:nvSpPr>
        <p:spPr bwMode="auto">
          <a:xfrm>
            <a:off x="5092700" y="3429000"/>
            <a:ext cx="3683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WB</a:t>
            </a:r>
          </a:p>
        </p:txBody>
      </p:sp>
      <p:sp>
        <p:nvSpPr>
          <p:cNvPr id="2054202" name="Rectangle 58"/>
          <p:cNvSpPr>
            <a:spLocks noChangeArrowheads="1"/>
          </p:cNvSpPr>
          <p:nvPr/>
        </p:nvSpPr>
        <p:spPr bwMode="auto">
          <a:xfrm>
            <a:off x="4343400" y="3810000"/>
            <a:ext cx="3683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r>
              <a:rPr lang="en-US" altLang="zh-TW" sz="1400" b="0">
                <a:effectLst/>
                <a:latin typeface="Arial" charset="0"/>
                <a:ea typeface="PMingLiU" pitchFamily="18" charset="-120"/>
              </a:rPr>
              <a:t>ID</a:t>
            </a:r>
          </a:p>
        </p:txBody>
      </p:sp>
    </p:spTree>
    <p:extLst>
      <p:ext uri="{BB962C8B-B14F-4D97-AF65-F5344CB8AC3E}">
        <p14:creationId xmlns:p14="http://schemas.microsoft.com/office/powerpoint/2010/main" val="2952241468"/>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0"/>
          </p:nvPr>
        </p:nvSpPr>
        <p:spPr/>
        <p:txBody>
          <a:bodyPr/>
          <a:lstStyle/>
          <a:p>
            <a:fld id="{C78A2E35-3F8F-473A-AE1B-4210D7C92B28}" type="slidenum">
              <a:rPr lang="en-US"/>
              <a:pPr/>
              <a:t>50</a:t>
            </a:fld>
            <a:endParaRPr lang="en-US"/>
          </a:p>
        </p:txBody>
      </p:sp>
      <p:sp>
        <p:nvSpPr>
          <p:cNvPr id="2351106" name="Rectangle 2"/>
          <p:cNvSpPr>
            <a:spLocks noGrp="1" noChangeArrowheads="1"/>
          </p:cNvSpPr>
          <p:nvPr>
            <p:ph type="title"/>
          </p:nvPr>
        </p:nvSpPr>
        <p:spPr>
          <a:xfrm>
            <a:off x="685800" y="228600"/>
            <a:ext cx="7772400" cy="609600"/>
          </a:xfrm>
        </p:spPr>
        <p:txBody>
          <a:bodyPr>
            <a:noAutofit/>
          </a:bodyPr>
          <a:lstStyle/>
          <a:p>
            <a:r>
              <a:rPr lang="en-US" sz="3600" dirty="0">
                <a:solidFill>
                  <a:srgbClr val="0070C0"/>
                </a:solidFill>
                <a:effectLst>
                  <a:outerShdw blurRad="38100" dist="38100" dir="2700000" algn="tl">
                    <a:srgbClr val="000000">
                      <a:alpha val="43137"/>
                    </a:srgbClr>
                  </a:outerShdw>
                </a:effectLst>
                <a:latin typeface="Monotype Corsiva" pitchFamily="66" charset="0"/>
              </a:rPr>
              <a:t>Branch-Prediction Buffer</a:t>
            </a:r>
          </a:p>
        </p:txBody>
      </p:sp>
      <p:sp>
        <p:nvSpPr>
          <p:cNvPr id="2351107" name="Rectangle 3"/>
          <p:cNvSpPr>
            <a:spLocks noGrp="1" noChangeArrowheads="1"/>
          </p:cNvSpPr>
          <p:nvPr>
            <p:ph type="body" sz="half" idx="1"/>
          </p:nvPr>
        </p:nvSpPr>
        <p:spPr>
          <a:xfrm>
            <a:off x="304800" y="1143000"/>
            <a:ext cx="4572000" cy="3505200"/>
          </a:xfrm>
        </p:spPr>
        <p:txBody>
          <a:bodyPr/>
          <a:lstStyle/>
          <a:p>
            <a:pPr marL="285750" indent="-285750">
              <a:lnSpc>
                <a:spcPct val="80000"/>
              </a:lnSpc>
            </a:pPr>
            <a:endParaRPr lang="en-US" sz="2400" i="1"/>
          </a:p>
          <a:p>
            <a:pPr marL="285750" indent="-285750">
              <a:lnSpc>
                <a:spcPct val="80000"/>
              </a:lnSpc>
            </a:pPr>
            <a:r>
              <a:rPr lang="en-US" sz="2400"/>
              <a:t>A small (fast) memory indexed by the lower portion of the address of the branch instructions</a:t>
            </a:r>
          </a:p>
          <a:p>
            <a:pPr marL="685800" lvl="1" indent="-228600">
              <a:lnSpc>
                <a:spcPct val="80000"/>
              </a:lnSpc>
            </a:pPr>
            <a:r>
              <a:rPr lang="en-US" sz="2000"/>
              <a:t>Essentially a cache with every access being a hit</a:t>
            </a:r>
          </a:p>
          <a:p>
            <a:pPr marL="685800" lvl="1" indent="-228600">
              <a:lnSpc>
                <a:spcPct val="80000"/>
              </a:lnSpc>
            </a:pPr>
            <a:endParaRPr lang="en-US" sz="2000"/>
          </a:p>
          <a:p>
            <a:pPr marL="285750" indent="-285750">
              <a:lnSpc>
                <a:spcPct val="80000"/>
              </a:lnSpc>
            </a:pPr>
            <a:r>
              <a:rPr lang="en-US" sz="2400"/>
              <a:t>Maintained by the processor</a:t>
            </a:r>
          </a:p>
        </p:txBody>
      </p:sp>
      <p:graphicFrame>
        <p:nvGraphicFramePr>
          <p:cNvPr id="2351183" name="Group 79"/>
          <p:cNvGraphicFramePr>
            <a:graphicFrameLocks noGrp="1"/>
          </p:cNvGraphicFramePr>
          <p:nvPr>
            <p:ph sz="half" idx="2"/>
          </p:nvPr>
        </p:nvGraphicFramePr>
        <p:xfrm>
          <a:off x="7315200" y="1676400"/>
          <a:ext cx="1219518" cy="4048125"/>
        </p:xfrm>
        <a:graphic>
          <a:graphicData uri="http://schemas.openxmlformats.org/drawingml/2006/table">
            <a:tbl>
              <a:tblPr/>
              <a:tblGrid>
                <a:gridCol w="1011238"/>
                <a:gridCol w="208280"/>
              </a:tblGrid>
              <a:tr h="673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FF0000"/>
                          </a:solidFill>
                          <a:effectLst/>
                          <a:latin typeface="Arial Unicode MS" pitchFamily="34" charset="-128"/>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rowSpan="6">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FF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76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00FF"/>
                          </a:solidFill>
                          <a:effectLst/>
                          <a:latin typeface="Arial Unicode MS" pitchFamily="34" charset="-128"/>
                          <a:cs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vMerge="1">
                  <a:txBody>
                    <a:bodyPr/>
                    <a:lstStyle/>
                    <a:p>
                      <a:endParaRPr lang="en-US"/>
                    </a:p>
                  </a:txBody>
                  <a:tcPr/>
                </a:tc>
              </a:tr>
              <a:tr h="673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00FF"/>
                          </a:solidFill>
                          <a:effectLst/>
                          <a:latin typeface="Arial Unicode MS" pitchFamily="34" charset="-128"/>
                          <a:cs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vMerge="1">
                  <a:txBody>
                    <a:bodyPr/>
                    <a:lstStyle/>
                    <a:p>
                      <a:endParaRPr lang="en-US"/>
                    </a:p>
                  </a:txBody>
                  <a:tcPr/>
                </a:tc>
              </a:tr>
              <a:tr h="676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0000"/>
                          </a:solidFill>
                          <a:effectLst/>
                          <a:latin typeface="Arial Unicode MS" pitchFamily="34" charset="-128"/>
                          <a:cs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vMerge="1">
                  <a:txBody>
                    <a:bodyPr/>
                    <a:lstStyle/>
                    <a:p>
                      <a:endParaRPr lang="en-US"/>
                    </a:p>
                  </a:txBody>
                  <a:tcPr/>
                </a:tc>
              </a:tr>
              <a:tr h="673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FF0000"/>
                          </a:solidFill>
                          <a:effectLst/>
                          <a:latin typeface="Arial Unicode MS" pitchFamily="34" charset="-128"/>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vMerge="1">
                  <a:txBody>
                    <a:bodyPr/>
                    <a:lstStyle/>
                    <a:p>
                      <a:endParaRPr lang="en-US"/>
                    </a:p>
                  </a:txBody>
                  <a:tcPr/>
                </a:tc>
              </a:tr>
              <a:tr h="676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FF0000"/>
                          </a:solidFill>
                          <a:effectLst/>
                          <a:latin typeface="Arial Unicode MS" pitchFamily="34" charset="-128"/>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vMerge="1">
                  <a:txBody>
                    <a:bodyPr/>
                    <a:lstStyle/>
                    <a:p>
                      <a:endParaRPr lang="en-US"/>
                    </a:p>
                  </a:txBody>
                  <a:tcPr/>
                </a:tc>
              </a:tr>
            </a:tbl>
          </a:graphicData>
        </a:graphic>
      </p:graphicFrame>
      <p:sp>
        <p:nvSpPr>
          <p:cNvPr id="2351174" name="Text Box 70"/>
          <p:cNvSpPr txBox="1">
            <a:spLocks noChangeArrowheads="1"/>
          </p:cNvSpPr>
          <p:nvPr/>
        </p:nvSpPr>
        <p:spPr bwMode="auto">
          <a:xfrm>
            <a:off x="6096000" y="17526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C0C0C0"/>
                  </a:outerShdw>
                </a:effectLst>
              </a:rPr>
              <a:t>000</a:t>
            </a:r>
          </a:p>
        </p:txBody>
      </p:sp>
      <p:sp>
        <p:nvSpPr>
          <p:cNvPr id="2351175" name="Text Box 71"/>
          <p:cNvSpPr txBox="1">
            <a:spLocks noChangeArrowheads="1"/>
          </p:cNvSpPr>
          <p:nvPr/>
        </p:nvSpPr>
        <p:spPr bwMode="auto">
          <a:xfrm>
            <a:off x="6096000" y="24384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C0C0C0"/>
                  </a:outerShdw>
                </a:effectLst>
              </a:rPr>
              <a:t>004</a:t>
            </a:r>
          </a:p>
        </p:txBody>
      </p:sp>
      <p:sp>
        <p:nvSpPr>
          <p:cNvPr id="2351176" name="Text Box 72"/>
          <p:cNvSpPr txBox="1">
            <a:spLocks noChangeArrowheads="1"/>
          </p:cNvSpPr>
          <p:nvPr/>
        </p:nvSpPr>
        <p:spPr bwMode="auto">
          <a:xfrm>
            <a:off x="6096000" y="32004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C0C0C0"/>
                  </a:outerShdw>
                </a:effectLst>
              </a:rPr>
              <a:t>008</a:t>
            </a:r>
          </a:p>
        </p:txBody>
      </p:sp>
      <p:sp>
        <p:nvSpPr>
          <p:cNvPr id="2351177" name="Text Box 73"/>
          <p:cNvSpPr txBox="1">
            <a:spLocks noChangeArrowheads="1"/>
          </p:cNvSpPr>
          <p:nvPr/>
        </p:nvSpPr>
        <p:spPr bwMode="auto">
          <a:xfrm>
            <a:off x="6019800" y="4419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C0C0C0"/>
                  </a:outerShdw>
                </a:effectLst>
              </a:rPr>
              <a:t>ff8</a:t>
            </a:r>
          </a:p>
        </p:txBody>
      </p:sp>
      <p:sp>
        <p:nvSpPr>
          <p:cNvPr id="2351178" name="Text Box 74"/>
          <p:cNvSpPr txBox="1">
            <a:spLocks noChangeArrowheads="1"/>
          </p:cNvSpPr>
          <p:nvPr/>
        </p:nvSpPr>
        <p:spPr bwMode="auto">
          <a:xfrm>
            <a:off x="6019800" y="51054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C0C0C0"/>
                  </a:outerShdw>
                </a:effectLst>
              </a:rPr>
              <a:t>ffc</a:t>
            </a:r>
          </a:p>
        </p:txBody>
      </p:sp>
      <p:sp>
        <p:nvSpPr>
          <p:cNvPr id="2351179" name="Text Box 75"/>
          <p:cNvSpPr txBox="1">
            <a:spLocks noChangeArrowheads="1"/>
          </p:cNvSpPr>
          <p:nvPr/>
        </p:nvSpPr>
        <p:spPr bwMode="auto">
          <a:xfrm>
            <a:off x="5181600" y="5867400"/>
            <a:ext cx="3810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effectLst>
                  <a:outerShdw blurRad="38100" dist="38100" dir="2700000" algn="tl">
                    <a:srgbClr val="C0C0C0"/>
                  </a:outerShdw>
                </a:effectLst>
              </a:rPr>
              <a:t>1024-entry branch-prediction buffer indexed by 10 bits bits (12</a:t>
            </a:r>
            <a:r>
              <a:rPr lang="en-US" sz="1800" baseline="30000">
                <a:effectLst>
                  <a:outerShdw blurRad="38100" dist="38100" dir="2700000" algn="tl">
                    <a:srgbClr val="C0C0C0"/>
                  </a:outerShdw>
                </a:effectLst>
              </a:rPr>
              <a:t>th</a:t>
            </a:r>
            <a:r>
              <a:rPr lang="en-US" sz="1800">
                <a:effectLst>
                  <a:outerShdw blurRad="38100" dist="38100" dir="2700000" algn="tl">
                    <a:srgbClr val="C0C0C0"/>
                  </a:outerShdw>
                </a:effectLst>
              </a:rPr>
              <a:t> — 3</a:t>
            </a:r>
            <a:r>
              <a:rPr lang="en-US" sz="1800" baseline="30000">
                <a:effectLst>
                  <a:outerShdw blurRad="38100" dist="38100" dir="2700000" algn="tl">
                    <a:srgbClr val="C0C0C0"/>
                  </a:outerShdw>
                </a:effectLst>
              </a:rPr>
              <a:t>rd </a:t>
            </a:r>
            <a:r>
              <a:rPr lang="en-US" sz="1800">
                <a:effectLst>
                  <a:outerShdw blurRad="38100" dist="38100" dir="2700000" algn="tl">
                    <a:srgbClr val="C0C0C0"/>
                  </a:outerShdw>
                </a:effectLst>
              </a:rPr>
              <a:t>least significant bits)</a:t>
            </a:r>
          </a:p>
        </p:txBody>
      </p:sp>
      <p:sp>
        <p:nvSpPr>
          <p:cNvPr id="2351180" name="Rectangle 76"/>
          <p:cNvSpPr>
            <a:spLocks noChangeArrowheads="1"/>
          </p:cNvSpPr>
          <p:nvPr/>
        </p:nvSpPr>
        <p:spPr bwMode="auto">
          <a:xfrm>
            <a:off x="152400" y="5029200"/>
            <a:ext cx="3733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effectLst>
                  <a:outerShdw blurRad="38100" dist="38100" dir="2700000" algn="tl">
                    <a:srgbClr val="C0C0C0"/>
                  </a:outerShdw>
                </a:effectLst>
              </a:rPr>
              <a:t>PC=1a305ff8: bnz r3, label</a:t>
            </a:r>
          </a:p>
        </p:txBody>
      </p:sp>
      <p:cxnSp>
        <p:nvCxnSpPr>
          <p:cNvPr id="2351181" name="AutoShape 77"/>
          <p:cNvCxnSpPr>
            <a:cxnSpLocks noChangeShapeType="1"/>
            <a:stCxn id="2351180" idx="3"/>
            <a:endCxn id="2351177" idx="1"/>
          </p:cNvCxnSpPr>
          <p:nvPr/>
        </p:nvCxnSpPr>
        <p:spPr bwMode="auto">
          <a:xfrm flipV="1">
            <a:off x="3886200" y="4648200"/>
            <a:ext cx="2133600" cy="685800"/>
          </a:xfrm>
          <a:prstGeom prst="bentConnector3">
            <a:avLst>
              <a:gd name="adj1" fmla="val 50000"/>
            </a:avLst>
          </a:prstGeom>
          <a:noFill/>
          <a:ln w="635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319566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1180"/>
                                        </p:tgtEl>
                                        <p:attrNameLst>
                                          <p:attrName>style.visibility</p:attrName>
                                        </p:attrNameLst>
                                      </p:cBhvr>
                                      <p:to>
                                        <p:strVal val="visible"/>
                                      </p:to>
                                    </p:set>
                                    <p:animEffect transition="in" filter="blinds(horizontal)">
                                      <p:cBhvr>
                                        <p:cTn id="7" dur="500"/>
                                        <p:tgtEl>
                                          <p:spTgt spid="2351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51181"/>
                                        </p:tgtEl>
                                        <p:attrNameLst>
                                          <p:attrName>style.visibility</p:attrName>
                                        </p:attrNameLst>
                                      </p:cBhvr>
                                      <p:to>
                                        <p:strVal val="visible"/>
                                      </p:to>
                                    </p:set>
                                    <p:animEffect transition="in" filter="wipe(left)">
                                      <p:cBhvr>
                                        <p:cTn id="12" dur="500"/>
                                        <p:tgtEl>
                                          <p:spTgt spid="2351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118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631B12AB-2664-472D-A150-72FC7D8E8B3C}" type="slidenum">
              <a:rPr lang="en-US"/>
              <a:pPr/>
              <a:t>51</a:t>
            </a:fld>
            <a:endParaRPr lang="en-US"/>
          </a:p>
        </p:txBody>
      </p:sp>
      <p:sp>
        <p:nvSpPr>
          <p:cNvPr id="2357250" name="Rectangle 2"/>
          <p:cNvSpPr>
            <a:spLocks noGrp="1" noChangeArrowheads="1"/>
          </p:cNvSpPr>
          <p:nvPr>
            <p:ph type="title"/>
          </p:nvPr>
        </p:nvSpPr>
        <p:spPr>
          <a:xfrm>
            <a:off x="685800" y="0"/>
            <a:ext cx="8047038" cy="914400"/>
          </a:xfrm>
        </p:spPr>
        <p:txBody>
          <a:bodyPr>
            <a:normAutofit/>
          </a:bodyPr>
          <a:lstStyle/>
          <a:p>
            <a:pPr defTabSz="449263"/>
            <a:r>
              <a:rPr lang="en-US" sz="4000" dirty="0">
                <a:solidFill>
                  <a:srgbClr val="0070C0"/>
                </a:solidFill>
                <a:effectLst>
                  <a:outerShdw blurRad="38100" dist="38100" dir="2700000" algn="tl">
                    <a:srgbClr val="000000">
                      <a:alpha val="43137"/>
                    </a:srgbClr>
                  </a:outerShdw>
                </a:effectLst>
                <a:latin typeface="Monotype Corsiva" pitchFamily="66" charset="0"/>
              </a:rPr>
              <a:t>1-bit Branch Prediction Buffer</a:t>
            </a:r>
          </a:p>
        </p:txBody>
      </p:sp>
      <p:sp>
        <p:nvSpPr>
          <p:cNvPr id="2357251" name="Rectangle 3"/>
          <p:cNvSpPr>
            <a:spLocks noGrp="1" noChangeArrowheads="1"/>
          </p:cNvSpPr>
          <p:nvPr>
            <p:ph type="body" idx="1"/>
          </p:nvPr>
        </p:nvSpPr>
        <p:spPr>
          <a:xfrm>
            <a:off x="609600" y="1066800"/>
            <a:ext cx="8156575" cy="5095875"/>
          </a:xfrm>
          <a:noFill/>
          <a:ln/>
        </p:spPr>
        <p:txBody>
          <a:bodyPr lIns="0" tIns="0" rIns="0" bIns="0">
            <a:normAutofit lnSpcReduction="10000"/>
          </a:bodyPr>
          <a:lstStyle/>
          <a:p>
            <a:pPr marL="431800" indent="-323850" defTabSz="449263">
              <a:buSzPct val="70000"/>
              <a:buFont typeface="Wingdings" pitchFamily="2" charset="2"/>
              <a:buChar char="Ø"/>
            </a:pPr>
            <a:r>
              <a:rPr lang="en-US"/>
              <a:t>Problem – even simplest branches are mispredicted twice</a:t>
            </a:r>
          </a:p>
          <a:p>
            <a:pPr marL="431800" indent="-323850" defTabSz="449263">
              <a:buSzPct val="70000"/>
              <a:buFont typeface="Wingdings" pitchFamily="2" charset="2"/>
              <a:buNone/>
            </a:pPr>
            <a:r>
              <a:rPr lang="en-US"/>
              <a:t>	</a:t>
            </a:r>
            <a:r>
              <a:rPr lang="en-US" sz="2000">
                <a:latin typeface="Arial" charset="0"/>
              </a:rPr>
              <a:t>			LD R3, #10</a:t>
            </a:r>
          </a:p>
          <a:p>
            <a:pPr marL="431800" indent="-323850" defTabSz="449263">
              <a:buSzPct val="70000"/>
              <a:buFont typeface="Wingdings" pitchFamily="2" charset="2"/>
              <a:buNone/>
            </a:pPr>
            <a:r>
              <a:rPr lang="en-US" sz="2000">
                <a:latin typeface="Arial" charset="0"/>
              </a:rPr>
              <a:t>	Outer_loop:</a:t>
            </a:r>
          </a:p>
          <a:p>
            <a:pPr marL="431800" indent="-323850" defTabSz="449263">
              <a:buSzPct val="70000"/>
              <a:buFont typeface="Wingdings" pitchFamily="2" charset="2"/>
              <a:buNone/>
            </a:pPr>
            <a:r>
              <a:rPr lang="en-US" sz="2000">
                <a:latin typeface="Arial" charset="0"/>
              </a:rPr>
              <a:t>				LD R1, #5</a:t>
            </a:r>
          </a:p>
          <a:p>
            <a:pPr marL="431800" indent="-323850" defTabSz="449263">
              <a:buSzPct val="70000"/>
              <a:buFont typeface="Wingdings" pitchFamily="2" charset="2"/>
              <a:buNone/>
            </a:pPr>
            <a:r>
              <a:rPr lang="en-US" sz="2000">
                <a:latin typeface="Arial" charset="0"/>
              </a:rPr>
              <a:t>	Loop: 	LD R2, 0(R5)</a:t>
            </a:r>
          </a:p>
          <a:p>
            <a:pPr marL="431800" indent="-323850" defTabSz="449263">
              <a:buSzPct val="70000"/>
              <a:buFont typeface="Wingdings" pitchFamily="2" charset="2"/>
              <a:buNone/>
            </a:pPr>
            <a:r>
              <a:rPr lang="en-US" sz="2000">
                <a:latin typeface="Arial" charset="0"/>
              </a:rPr>
              <a:t>				ADD R2, R2, R4</a:t>
            </a:r>
          </a:p>
          <a:p>
            <a:pPr marL="431800" indent="-323850" defTabSz="449263">
              <a:buSzPct val="70000"/>
              <a:buFont typeface="Wingdings" pitchFamily="2" charset="2"/>
              <a:buNone/>
            </a:pPr>
            <a:r>
              <a:rPr lang="en-US" sz="2000">
                <a:latin typeface="Arial" charset="0"/>
              </a:rPr>
              <a:t>				STORE R2, 0(R5)</a:t>
            </a:r>
          </a:p>
          <a:p>
            <a:pPr marL="431800" indent="-323850" defTabSz="449263">
              <a:buSzPct val="70000"/>
              <a:buFont typeface="Wingdings" pitchFamily="2" charset="2"/>
              <a:buNone/>
            </a:pPr>
            <a:r>
              <a:rPr lang="en-US" sz="2000">
                <a:latin typeface="Arial" charset="0"/>
              </a:rPr>
              <a:t>				ADD R5, R5, #4</a:t>
            </a:r>
          </a:p>
          <a:p>
            <a:pPr marL="431800" indent="-323850" defTabSz="449263">
              <a:buSzPct val="70000"/>
              <a:buFont typeface="Wingdings" pitchFamily="2" charset="2"/>
              <a:buNone/>
            </a:pPr>
            <a:r>
              <a:rPr lang="en-US" sz="2000">
                <a:latin typeface="Arial" charset="0"/>
              </a:rPr>
              <a:t>				SUB R1, R1, #1</a:t>
            </a:r>
          </a:p>
          <a:p>
            <a:pPr marL="431800" indent="-323850" defTabSz="449263">
              <a:buSzPct val="70000"/>
              <a:buFont typeface="Wingdings" pitchFamily="2" charset="2"/>
              <a:buNone/>
            </a:pPr>
            <a:r>
              <a:rPr lang="en-US" sz="2000">
                <a:latin typeface="Arial" charset="0"/>
              </a:rPr>
              <a:t>				BNEZ R1, Loop</a:t>
            </a:r>
          </a:p>
          <a:p>
            <a:pPr marL="431800" indent="-323850" defTabSz="449263">
              <a:buSzPct val="70000"/>
              <a:buFont typeface="Wingdings" pitchFamily="2" charset="2"/>
              <a:buNone/>
            </a:pPr>
            <a:r>
              <a:rPr lang="en-US" sz="2000">
                <a:latin typeface="Arial" charset="0"/>
              </a:rPr>
              <a:t>				SUB R3, R3, #1</a:t>
            </a:r>
          </a:p>
          <a:p>
            <a:pPr marL="431800" indent="-323850" defTabSz="449263">
              <a:buSzPct val="70000"/>
              <a:buFont typeface="Wingdings" pitchFamily="2" charset="2"/>
              <a:buNone/>
            </a:pPr>
            <a:r>
              <a:rPr lang="en-US" sz="2000">
                <a:latin typeface="Arial" charset="0"/>
              </a:rPr>
              <a:t>				BNEZ R3, Outer_loop</a:t>
            </a:r>
          </a:p>
          <a:p>
            <a:pPr marL="863600" lvl="1" indent="-287338" defTabSz="449263">
              <a:buSzPct val="70000"/>
              <a:buFont typeface="Wingdings" pitchFamily="2" charset="2"/>
              <a:buChar char="Ø"/>
            </a:pPr>
            <a:endParaRPr lang="en-US" sz="1800">
              <a:latin typeface="Arial" charset="0"/>
            </a:endParaRPr>
          </a:p>
        </p:txBody>
      </p:sp>
      <p:sp>
        <p:nvSpPr>
          <p:cNvPr id="2357252" name="Text Box 4"/>
          <p:cNvSpPr txBox="1">
            <a:spLocks noChangeArrowheads="1"/>
          </p:cNvSpPr>
          <p:nvPr/>
        </p:nvSpPr>
        <p:spPr bwMode="auto">
          <a:xfrm>
            <a:off x="4765675" y="2268538"/>
            <a:ext cx="3927475" cy="10763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spAutoFit/>
          </a:bodyPr>
          <a:lstStyle>
            <a:lvl1pPr algn="l" defTabSz="828675">
              <a:defRPr sz="2400">
                <a:solidFill>
                  <a:schemeClr val="tx1"/>
                </a:solidFill>
                <a:latin typeface="Times New Roman" pitchFamily="18" charset="0"/>
              </a:defRPr>
            </a:lvl1pPr>
            <a:lvl2pPr marL="414338" algn="l" defTabSz="828675">
              <a:defRPr sz="2400">
                <a:solidFill>
                  <a:schemeClr val="tx1"/>
                </a:solidFill>
                <a:latin typeface="Times New Roman" pitchFamily="18" charset="0"/>
              </a:defRPr>
            </a:lvl2pPr>
            <a:lvl3pPr marL="828675" algn="l" defTabSz="828675">
              <a:defRPr sz="2400">
                <a:solidFill>
                  <a:schemeClr val="tx1"/>
                </a:solidFill>
                <a:latin typeface="Times New Roman" pitchFamily="18" charset="0"/>
              </a:defRPr>
            </a:lvl3pPr>
            <a:lvl4pPr marL="1244600" algn="l" defTabSz="828675">
              <a:defRPr sz="2400">
                <a:solidFill>
                  <a:schemeClr val="tx1"/>
                </a:solidFill>
                <a:latin typeface="Times New Roman" pitchFamily="18" charset="0"/>
              </a:defRPr>
            </a:lvl4pPr>
            <a:lvl5pPr marL="1658938" algn="l" defTabSz="828675">
              <a:defRPr sz="2400">
                <a:solidFill>
                  <a:schemeClr val="tx1"/>
                </a:solidFill>
                <a:latin typeface="Times New Roman" pitchFamily="18" charset="0"/>
              </a:defRPr>
            </a:lvl5pPr>
            <a:lvl6pPr marL="2116138" defTabSz="828675" eaLnBrk="0" fontAlgn="base" hangingPunct="0">
              <a:spcBef>
                <a:spcPct val="0"/>
              </a:spcBef>
              <a:spcAft>
                <a:spcPct val="0"/>
              </a:spcAft>
              <a:defRPr sz="2400">
                <a:solidFill>
                  <a:schemeClr val="tx1"/>
                </a:solidFill>
                <a:latin typeface="Times New Roman" pitchFamily="18" charset="0"/>
              </a:defRPr>
            </a:lvl6pPr>
            <a:lvl7pPr marL="2573338" defTabSz="828675" eaLnBrk="0" fontAlgn="base" hangingPunct="0">
              <a:spcBef>
                <a:spcPct val="0"/>
              </a:spcBef>
              <a:spcAft>
                <a:spcPct val="0"/>
              </a:spcAft>
              <a:defRPr sz="2400">
                <a:solidFill>
                  <a:schemeClr val="tx1"/>
                </a:solidFill>
                <a:latin typeface="Times New Roman" pitchFamily="18" charset="0"/>
              </a:defRPr>
            </a:lvl7pPr>
            <a:lvl8pPr marL="3030538" defTabSz="828675" eaLnBrk="0" fontAlgn="base" hangingPunct="0">
              <a:spcBef>
                <a:spcPct val="0"/>
              </a:spcBef>
              <a:spcAft>
                <a:spcPct val="0"/>
              </a:spcAft>
              <a:defRPr sz="2400">
                <a:solidFill>
                  <a:schemeClr val="tx1"/>
                </a:solidFill>
                <a:latin typeface="Times New Roman" pitchFamily="18" charset="0"/>
              </a:defRPr>
            </a:lvl8pPr>
            <a:lvl9pPr marL="3487738" defTabSz="828675" eaLnBrk="0" fontAlgn="base" hangingPunct="0">
              <a:spcBef>
                <a:spcPct val="0"/>
              </a:spcBef>
              <a:spcAft>
                <a:spcPct val="0"/>
              </a:spcAft>
              <a:defRPr sz="2400">
                <a:solidFill>
                  <a:schemeClr val="tx1"/>
                </a:solidFill>
                <a:latin typeface="Times New Roman" pitchFamily="18" charset="0"/>
              </a:defRPr>
            </a:lvl9pPr>
          </a:lstStyle>
          <a:p>
            <a:r>
              <a:rPr lang="en-US" sz="2200" b="0">
                <a:solidFill>
                  <a:srgbClr val="000000"/>
                </a:solidFill>
                <a:effectLst/>
              </a:rPr>
              <a:t>First time: prediction = 0 </a:t>
            </a:r>
            <a:br>
              <a:rPr lang="en-US" sz="2200" b="0">
                <a:solidFill>
                  <a:srgbClr val="000000"/>
                </a:solidFill>
                <a:effectLst/>
              </a:rPr>
            </a:br>
            <a:r>
              <a:rPr lang="en-US" sz="2200" b="0">
                <a:solidFill>
                  <a:srgbClr val="000000"/>
                </a:solidFill>
                <a:effectLst/>
              </a:rPr>
              <a:t>but the branch is taken </a:t>
            </a:r>
            <a:r>
              <a:rPr lang="en-US" sz="2200" b="0">
                <a:solidFill>
                  <a:srgbClr val="000000"/>
                </a:solidFill>
                <a:effectLst/>
                <a:sym typeface="Symbol" pitchFamily="18" charset="2"/>
              </a:rPr>
              <a:t> change </a:t>
            </a:r>
            <a:br>
              <a:rPr lang="en-US" sz="2200" b="0">
                <a:solidFill>
                  <a:srgbClr val="000000"/>
                </a:solidFill>
                <a:effectLst/>
                <a:sym typeface="Symbol" pitchFamily="18" charset="2"/>
              </a:rPr>
            </a:br>
            <a:r>
              <a:rPr lang="en-US" sz="2200" b="0">
                <a:solidFill>
                  <a:srgbClr val="000000"/>
                </a:solidFill>
                <a:effectLst/>
                <a:sym typeface="Symbol" pitchFamily="18" charset="2"/>
              </a:rPr>
              <a:t>prediction to 1 </a:t>
            </a:r>
            <a:r>
              <a:rPr lang="en-US" sz="2200" b="0">
                <a:solidFill>
                  <a:srgbClr val="FF0000"/>
                </a:solidFill>
                <a:effectLst/>
                <a:sym typeface="Symbol" pitchFamily="18" charset="2"/>
              </a:rPr>
              <a:t>miss</a:t>
            </a:r>
          </a:p>
        </p:txBody>
      </p:sp>
      <p:sp>
        <p:nvSpPr>
          <p:cNvPr id="2357253" name="Text Box 5"/>
          <p:cNvSpPr txBox="1">
            <a:spLocks noChangeArrowheads="1"/>
          </p:cNvSpPr>
          <p:nvPr/>
        </p:nvSpPr>
        <p:spPr bwMode="auto">
          <a:xfrm>
            <a:off x="4779963" y="3457575"/>
            <a:ext cx="3273425" cy="7461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spAutoFit/>
          </a:bodyPr>
          <a:lstStyle>
            <a:lvl1pPr algn="l" defTabSz="828675">
              <a:defRPr sz="2400">
                <a:solidFill>
                  <a:schemeClr val="tx1"/>
                </a:solidFill>
                <a:latin typeface="Times New Roman" pitchFamily="18" charset="0"/>
              </a:defRPr>
            </a:lvl1pPr>
            <a:lvl2pPr marL="414338" algn="l" defTabSz="828675">
              <a:defRPr sz="2400">
                <a:solidFill>
                  <a:schemeClr val="tx1"/>
                </a:solidFill>
                <a:latin typeface="Times New Roman" pitchFamily="18" charset="0"/>
              </a:defRPr>
            </a:lvl2pPr>
            <a:lvl3pPr marL="828675" algn="l" defTabSz="828675">
              <a:defRPr sz="2400">
                <a:solidFill>
                  <a:schemeClr val="tx1"/>
                </a:solidFill>
                <a:latin typeface="Times New Roman" pitchFamily="18" charset="0"/>
              </a:defRPr>
            </a:lvl3pPr>
            <a:lvl4pPr marL="1244600" algn="l" defTabSz="828675">
              <a:defRPr sz="2400">
                <a:solidFill>
                  <a:schemeClr val="tx1"/>
                </a:solidFill>
                <a:latin typeface="Times New Roman" pitchFamily="18" charset="0"/>
              </a:defRPr>
            </a:lvl4pPr>
            <a:lvl5pPr marL="1658938" algn="l" defTabSz="828675">
              <a:defRPr sz="2400">
                <a:solidFill>
                  <a:schemeClr val="tx1"/>
                </a:solidFill>
                <a:latin typeface="Times New Roman" pitchFamily="18" charset="0"/>
              </a:defRPr>
            </a:lvl5pPr>
            <a:lvl6pPr marL="2116138" defTabSz="828675" eaLnBrk="0" fontAlgn="base" hangingPunct="0">
              <a:spcBef>
                <a:spcPct val="0"/>
              </a:spcBef>
              <a:spcAft>
                <a:spcPct val="0"/>
              </a:spcAft>
              <a:defRPr sz="2400">
                <a:solidFill>
                  <a:schemeClr val="tx1"/>
                </a:solidFill>
                <a:latin typeface="Times New Roman" pitchFamily="18" charset="0"/>
              </a:defRPr>
            </a:lvl6pPr>
            <a:lvl7pPr marL="2573338" defTabSz="828675" eaLnBrk="0" fontAlgn="base" hangingPunct="0">
              <a:spcBef>
                <a:spcPct val="0"/>
              </a:spcBef>
              <a:spcAft>
                <a:spcPct val="0"/>
              </a:spcAft>
              <a:defRPr sz="2400">
                <a:solidFill>
                  <a:schemeClr val="tx1"/>
                </a:solidFill>
                <a:latin typeface="Times New Roman" pitchFamily="18" charset="0"/>
              </a:defRPr>
            </a:lvl7pPr>
            <a:lvl8pPr marL="3030538" defTabSz="828675" eaLnBrk="0" fontAlgn="base" hangingPunct="0">
              <a:spcBef>
                <a:spcPct val="0"/>
              </a:spcBef>
              <a:spcAft>
                <a:spcPct val="0"/>
              </a:spcAft>
              <a:defRPr sz="2400">
                <a:solidFill>
                  <a:schemeClr val="tx1"/>
                </a:solidFill>
                <a:latin typeface="Times New Roman" pitchFamily="18" charset="0"/>
              </a:defRPr>
            </a:lvl8pPr>
            <a:lvl9pPr marL="3487738" defTabSz="828675" eaLnBrk="0" fontAlgn="base" hangingPunct="0">
              <a:spcBef>
                <a:spcPct val="0"/>
              </a:spcBef>
              <a:spcAft>
                <a:spcPct val="0"/>
              </a:spcAft>
              <a:defRPr sz="2400">
                <a:solidFill>
                  <a:schemeClr val="tx1"/>
                </a:solidFill>
                <a:latin typeface="Times New Roman" pitchFamily="18" charset="0"/>
              </a:defRPr>
            </a:lvl9pPr>
          </a:lstStyle>
          <a:p>
            <a:r>
              <a:rPr lang="en-US" sz="2200" b="0">
                <a:solidFill>
                  <a:srgbClr val="000000"/>
                </a:solidFill>
                <a:effectLst/>
              </a:rPr>
              <a:t>Time 2, 3, 4: prediction = 1 </a:t>
            </a:r>
            <a:br>
              <a:rPr lang="en-US" sz="2200" b="0">
                <a:solidFill>
                  <a:srgbClr val="000000"/>
                </a:solidFill>
                <a:effectLst/>
              </a:rPr>
            </a:br>
            <a:r>
              <a:rPr lang="en-US" sz="2200" b="0">
                <a:solidFill>
                  <a:srgbClr val="000000"/>
                </a:solidFill>
                <a:effectLst/>
              </a:rPr>
              <a:t>and the branch is taken</a:t>
            </a:r>
            <a:endParaRPr lang="en-US" sz="2200" b="0">
              <a:solidFill>
                <a:srgbClr val="000000"/>
              </a:solidFill>
              <a:effectLst/>
              <a:sym typeface="Symbol" pitchFamily="18" charset="2"/>
            </a:endParaRPr>
          </a:p>
        </p:txBody>
      </p:sp>
      <p:sp>
        <p:nvSpPr>
          <p:cNvPr id="2357254" name="Text Box 6"/>
          <p:cNvSpPr txBox="1">
            <a:spLocks noChangeArrowheads="1"/>
          </p:cNvSpPr>
          <p:nvPr/>
        </p:nvSpPr>
        <p:spPr bwMode="auto">
          <a:xfrm>
            <a:off x="4779963" y="4287838"/>
            <a:ext cx="4349750" cy="10763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spAutoFit/>
          </a:bodyPr>
          <a:lstStyle>
            <a:lvl1pPr algn="l" defTabSz="828675">
              <a:defRPr sz="2400">
                <a:solidFill>
                  <a:schemeClr val="tx1"/>
                </a:solidFill>
                <a:latin typeface="Times New Roman" pitchFamily="18" charset="0"/>
              </a:defRPr>
            </a:lvl1pPr>
            <a:lvl2pPr marL="414338" algn="l" defTabSz="828675">
              <a:defRPr sz="2400">
                <a:solidFill>
                  <a:schemeClr val="tx1"/>
                </a:solidFill>
                <a:latin typeface="Times New Roman" pitchFamily="18" charset="0"/>
              </a:defRPr>
            </a:lvl2pPr>
            <a:lvl3pPr marL="828675" algn="l" defTabSz="828675">
              <a:defRPr sz="2400">
                <a:solidFill>
                  <a:schemeClr val="tx1"/>
                </a:solidFill>
                <a:latin typeface="Times New Roman" pitchFamily="18" charset="0"/>
              </a:defRPr>
            </a:lvl3pPr>
            <a:lvl4pPr marL="1244600" algn="l" defTabSz="828675">
              <a:defRPr sz="2400">
                <a:solidFill>
                  <a:schemeClr val="tx1"/>
                </a:solidFill>
                <a:latin typeface="Times New Roman" pitchFamily="18" charset="0"/>
              </a:defRPr>
            </a:lvl4pPr>
            <a:lvl5pPr marL="1658938" algn="l" defTabSz="828675">
              <a:defRPr sz="2400">
                <a:solidFill>
                  <a:schemeClr val="tx1"/>
                </a:solidFill>
                <a:latin typeface="Times New Roman" pitchFamily="18" charset="0"/>
              </a:defRPr>
            </a:lvl5pPr>
            <a:lvl6pPr marL="2116138" defTabSz="828675" eaLnBrk="0" fontAlgn="base" hangingPunct="0">
              <a:spcBef>
                <a:spcPct val="0"/>
              </a:spcBef>
              <a:spcAft>
                <a:spcPct val="0"/>
              </a:spcAft>
              <a:defRPr sz="2400">
                <a:solidFill>
                  <a:schemeClr val="tx1"/>
                </a:solidFill>
                <a:latin typeface="Times New Roman" pitchFamily="18" charset="0"/>
              </a:defRPr>
            </a:lvl6pPr>
            <a:lvl7pPr marL="2573338" defTabSz="828675" eaLnBrk="0" fontAlgn="base" hangingPunct="0">
              <a:spcBef>
                <a:spcPct val="0"/>
              </a:spcBef>
              <a:spcAft>
                <a:spcPct val="0"/>
              </a:spcAft>
              <a:defRPr sz="2400">
                <a:solidFill>
                  <a:schemeClr val="tx1"/>
                </a:solidFill>
                <a:latin typeface="Times New Roman" pitchFamily="18" charset="0"/>
              </a:defRPr>
            </a:lvl7pPr>
            <a:lvl8pPr marL="3030538" defTabSz="828675" eaLnBrk="0" fontAlgn="base" hangingPunct="0">
              <a:spcBef>
                <a:spcPct val="0"/>
              </a:spcBef>
              <a:spcAft>
                <a:spcPct val="0"/>
              </a:spcAft>
              <a:defRPr sz="2400">
                <a:solidFill>
                  <a:schemeClr val="tx1"/>
                </a:solidFill>
                <a:latin typeface="Times New Roman" pitchFamily="18" charset="0"/>
              </a:defRPr>
            </a:lvl8pPr>
            <a:lvl9pPr marL="3487738" defTabSz="828675" eaLnBrk="0" fontAlgn="base" hangingPunct="0">
              <a:spcBef>
                <a:spcPct val="0"/>
              </a:spcBef>
              <a:spcAft>
                <a:spcPct val="0"/>
              </a:spcAft>
              <a:defRPr sz="2400">
                <a:solidFill>
                  <a:schemeClr val="tx1"/>
                </a:solidFill>
                <a:latin typeface="Times New Roman" pitchFamily="18" charset="0"/>
              </a:defRPr>
            </a:lvl9pPr>
          </a:lstStyle>
          <a:p>
            <a:r>
              <a:rPr lang="en-US" sz="2200" b="0">
                <a:solidFill>
                  <a:srgbClr val="000000"/>
                </a:solidFill>
                <a:effectLst/>
              </a:rPr>
              <a:t>Time 5: prediction = 1 </a:t>
            </a:r>
            <a:br>
              <a:rPr lang="en-US" sz="2200" b="0">
                <a:solidFill>
                  <a:srgbClr val="000000"/>
                </a:solidFill>
                <a:effectLst/>
              </a:rPr>
            </a:br>
            <a:r>
              <a:rPr lang="en-US" sz="2200" b="0">
                <a:solidFill>
                  <a:srgbClr val="000000"/>
                </a:solidFill>
                <a:effectLst/>
              </a:rPr>
              <a:t>but the branch is not taken </a:t>
            </a:r>
            <a:r>
              <a:rPr lang="en-US" sz="2200" b="0">
                <a:solidFill>
                  <a:srgbClr val="000000"/>
                </a:solidFill>
                <a:effectLst/>
                <a:sym typeface="Symbol" pitchFamily="18" charset="2"/>
              </a:rPr>
              <a:t> change </a:t>
            </a:r>
            <a:br>
              <a:rPr lang="en-US" sz="2200" b="0">
                <a:solidFill>
                  <a:srgbClr val="000000"/>
                </a:solidFill>
                <a:effectLst/>
                <a:sym typeface="Symbol" pitchFamily="18" charset="2"/>
              </a:rPr>
            </a:br>
            <a:r>
              <a:rPr lang="en-US" sz="2200" b="0">
                <a:solidFill>
                  <a:srgbClr val="000000"/>
                </a:solidFill>
                <a:effectLst/>
                <a:sym typeface="Symbol" pitchFamily="18" charset="2"/>
              </a:rPr>
              <a:t>prediction to 0 </a:t>
            </a:r>
            <a:r>
              <a:rPr lang="en-US" sz="2200" b="0">
                <a:solidFill>
                  <a:srgbClr val="FF0000"/>
                </a:solidFill>
                <a:effectLst/>
                <a:sym typeface="Symbol" pitchFamily="18" charset="2"/>
              </a:rPr>
              <a:t>miss</a:t>
            </a:r>
            <a:endParaRPr lang="en-US" sz="2200" b="0">
              <a:solidFill>
                <a:srgbClr val="000000"/>
              </a:solidFill>
              <a:effectLst/>
              <a:sym typeface="Symbol" pitchFamily="18" charset="2"/>
            </a:endParaRPr>
          </a:p>
        </p:txBody>
      </p:sp>
      <p:sp>
        <p:nvSpPr>
          <p:cNvPr id="2357255" name="AutoShape 7"/>
          <p:cNvSpPr>
            <a:spLocks/>
          </p:cNvSpPr>
          <p:nvPr/>
        </p:nvSpPr>
        <p:spPr bwMode="auto">
          <a:xfrm>
            <a:off x="1676400" y="3352800"/>
            <a:ext cx="228600" cy="1905000"/>
          </a:xfrm>
          <a:prstGeom prst="leftBracket">
            <a:avLst>
              <a:gd name="adj" fmla="val 69444"/>
            </a:avLst>
          </a:prstGeom>
          <a:noFill/>
          <a:ln w="4127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256" name="AutoShape 8"/>
          <p:cNvSpPr>
            <a:spLocks/>
          </p:cNvSpPr>
          <p:nvPr/>
        </p:nvSpPr>
        <p:spPr bwMode="auto">
          <a:xfrm>
            <a:off x="914400" y="2971800"/>
            <a:ext cx="914400" cy="2971800"/>
          </a:xfrm>
          <a:prstGeom prst="leftBracket">
            <a:avLst>
              <a:gd name="adj" fmla="val 27083"/>
            </a:avLst>
          </a:prstGeom>
          <a:noFill/>
          <a:ln w="4127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257" name="AutoShape 9"/>
          <p:cNvSpPr>
            <a:spLocks noChangeArrowheads="1"/>
          </p:cNvSpPr>
          <p:nvPr/>
        </p:nvSpPr>
        <p:spPr bwMode="auto">
          <a:xfrm>
            <a:off x="4495800" y="2133600"/>
            <a:ext cx="4419600" cy="3352800"/>
          </a:xfrm>
          <a:prstGeom prst="wedgeRoundRectCallout">
            <a:avLst>
              <a:gd name="adj1" fmla="val -66486"/>
              <a:gd name="adj2" fmla="val 41287"/>
              <a:gd name="adj3" fmla="val 16667"/>
            </a:avLst>
          </a:prstGeom>
          <a:noFill/>
          <a:ln w="2857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4111889615"/>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9D585A3-3357-42F0-81B9-CB84E0DABEC9}" type="slidenum">
              <a:rPr lang="en-US"/>
              <a:pPr/>
              <a:t>52</a:t>
            </a:fld>
            <a:endParaRPr lang="en-US"/>
          </a:p>
        </p:txBody>
      </p:sp>
      <p:sp>
        <p:nvSpPr>
          <p:cNvPr id="2338820" name="Rectangle 3" descr="Rectangle: Click to edit Master text styles&#10;Second level&#10;Third level&#10;Fourth level&#10;Fifth level"/>
          <p:cNvSpPr>
            <a:spLocks noGrp="1" noChangeArrowheads="1"/>
          </p:cNvSpPr>
          <p:nvPr>
            <p:ph type="body" idx="4294967295"/>
          </p:nvPr>
        </p:nvSpPr>
        <p:spPr>
          <a:xfrm>
            <a:off x="685800" y="1447800"/>
            <a:ext cx="7772400" cy="4648200"/>
          </a:xfrm>
          <a:noFill/>
        </p:spPr>
        <p:txBody>
          <a:bodyPr lIns="90488" tIns="44450" rIns="90488" bIns="44450"/>
          <a:lstStyle/>
          <a:p>
            <a:pPr marL="285750" indent="-285750" eaLnBrk="1" hangingPunct="1">
              <a:lnSpc>
                <a:spcPct val="80000"/>
              </a:lnSpc>
            </a:pPr>
            <a:r>
              <a:rPr lang="en-US" altLang="en-US" sz="2400"/>
              <a:t>1 mis-prediction changes the prediction</a:t>
            </a:r>
          </a:p>
          <a:p>
            <a:pPr marL="685800" lvl="1" eaLnBrk="1" hangingPunct="1">
              <a:lnSpc>
                <a:spcPct val="80000"/>
              </a:lnSpc>
            </a:pPr>
            <a:r>
              <a:rPr lang="en-US" altLang="en-US" sz="2000"/>
              <a:t>Only considers the </a:t>
            </a:r>
            <a:r>
              <a:rPr lang="en-US" altLang="en-US" sz="2000">
                <a:solidFill>
                  <a:srgbClr val="FF0000"/>
                </a:solidFill>
              </a:rPr>
              <a:t>taken</a:t>
            </a:r>
            <a:r>
              <a:rPr lang="en-US" altLang="en-US" sz="2000"/>
              <a:t>/</a:t>
            </a:r>
            <a:r>
              <a:rPr lang="en-US" altLang="en-US" sz="2000">
                <a:solidFill>
                  <a:srgbClr val="0000FF"/>
                </a:solidFill>
              </a:rPr>
              <a:t>not-taken </a:t>
            </a:r>
            <a:r>
              <a:rPr lang="en-US" altLang="en-US" sz="2000"/>
              <a:t>(</a:t>
            </a:r>
            <a:r>
              <a:rPr lang="en-US" altLang="en-US" sz="2000">
                <a:solidFill>
                  <a:srgbClr val="FF0000"/>
                </a:solidFill>
              </a:rPr>
              <a:t>T</a:t>
            </a:r>
            <a:r>
              <a:rPr lang="en-US" altLang="en-US" sz="2000"/>
              <a:t>/</a:t>
            </a:r>
            <a:r>
              <a:rPr lang="en-US" altLang="en-US" sz="2000">
                <a:solidFill>
                  <a:srgbClr val="0000FF"/>
                </a:solidFill>
              </a:rPr>
              <a:t>NT</a:t>
            </a:r>
            <a:r>
              <a:rPr lang="en-US" altLang="en-US" sz="2000"/>
              <a:t>) of the last time</a:t>
            </a:r>
          </a:p>
          <a:p>
            <a:pPr marL="685800" lvl="1" eaLnBrk="1" hangingPunct="1">
              <a:lnSpc>
                <a:spcPct val="80000"/>
              </a:lnSpc>
            </a:pPr>
            <a:endParaRPr lang="en-US" altLang="en-US" sz="2000"/>
          </a:p>
          <a:p>
            <a:pPr marL="285750" indent="-285750" eaLnBrk="1" hangingPunct="1">
              <a:lnSpc>
                <a:spcPct val="80000"/>
              </a:lnSpc>
            </a:pPr>
            <a:r>
              <a:rPr lang="en-US" altLang="en-US" sz="2400"/>
              <a:t>No consideration of the biased distribution of T/NT</a:t>
            </a:r>
            <a:r>
              <a:rPr lang="en-US" altLang="en-US" sz="2400">
                <a:solidFill>
                  <a:srgbClr val="0070C0"/>
                </a:solidFill>
              </a:rPr>
              <a:t> </a:t>
            </a:r>
            <a:r>
              <a:rPr lang="en-US" altLang="en-US" sz="2400"/>
              <a:t>for branches</a:t>
            </a:r>
          </a:p>
          <a:p>
            <a:pPr marL="685800" lvl="1" eaLnBrk="1" hangingPunct="1">
              <a:lnSpc>
                <a:spcPct val="80000"/>
              </a:lnSpc>
            </a:pPr>
            <a:r>
              <a:rPr lang="en-US" altLang="en-US" sz="2000"/>
              <a:t>Braches are highly biased on T/NT, e.g., one braches prefer </a:t>
            </a:r>
            <a:r>
              <a:rPr lang="en-US" altLang="en-US" sz="2000">
                <a:solidFill>
                  <a:srgbClr val="FF0000"/>
                </a:solidFill>
              </a:rPr>
              <a:t>T</a:t>
            </a:r>
            <a:r>
              <a:rPr lang="en-US" altLang="en-US" sz="2000"/>
              <a:t> and another prefer </a:t>
            </a:r>
            <a:r>
              <a:rPr lang="en-US" altLang="en-US" sz="2000">
                <a:solidFill>
                  <a:srgbClr val="0000FF"/>
                </a:solidFill>
              </a:rPr>
              <a:t>NT</a:t>
            </a:r>
          </a:p>
          <a:p>
            <a:pPr marL="685800" lvl="1" eaLnBrk="1" hangingPunct="1">
              <a:lnSpc>
                <a:spcPct val="80000"/>
              </a:lnSpc>
            </a:pPr>
            <a:r>
              <a:rPr lang="en-US" altLang="en-US" sz="2000"/>
              <a:t>Every change of branch outcome is likely to generate two mis-predictions</a:t>
            </a:r>
          </a:p>
        </p:txBody>
      </p:sp>
      <p:sp>
        <p:nvSpPr>
          <p:cNvPr id="2338821" name="TextBox 4"/>
          <p:cNvSpPr txBox="1">
            <a:spLocks noChangeArrowheads="1"/>
          </p:cNvSpPr>
          <p:nvPr/>
        </p:nvSpPr>
        <p:spPr bwMode="auto">
          <a:xfrm>
            <a:off x="1752600" y="4876800"/>
            <a:ext cx="571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4000" b="0">
                <a:effectLst/>
                <a:latin typeface="Calibri" pitchFamily="34" charset="0"/>
                <a:cs typeface="Arial" charset="0"/>
              </a:rPr>
              <a:t>High mis-prediction rate!</a:t>
            </a:r>
          </a:p>
        </p:txBody>
      </p:sp>
      <p:sp>
        <p:nvSpPr>
          <p:cNvPr id="2338822" name="Rectangle 6"/>
          <p:cNvSpPr>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3200" dirty="0">
                <a:solidFill>
                  <a:srgbClr val="0070C0"/>
                </a:solidFill>
                <a:effectLst>
                  <a:outerShdw blurRad="38100" dist="38100" dir="2700000" algn="tl">
                    <a:srgbClr val="000000">
                      <a:alpha val="43137"/>
                    </a:srgbClr>
                  </a:outerShdw>
                </a:effectLst>
                <a:latin typeface="Monotype Corsiva" pitchFamily="66" charset="0"/>
              </a:rPr>
              <a:t>Limitations of 1-bit Predictors</a:t>
            </a:r>
          </a:p>
        </p:txBody>
      </p:sp>
    </p:spTree>
    <p:extLst>
      <p:ext uri="{BB962C8B-B14F-4D97-AF65-F5344CB8AC3E}">
        <p14:creationId xmlns:p14="http://schemas.microsoft.com/office/powerpoint/2010/main" val="3433997476"/>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 name="Slide Number Placeholder 1"/>
          <p:cNvSpPr>
            <a:spLocks noGrp="1"/>
          </p:cNvSpPr>
          <p:nvPr>
            <p:ph type="sldNum" sz="quarter" idx="10"/>
          </p:nvPr>
        </p:nvSpPr>
        <p:spPr/>
        <p:txBody>
          <a:bodyPr/>
          <a:lstStyle/>
          <a:p>
            <a:fld id="{6110900C-0025-4C1E-A8BE-7DCC2E34CF57}" type="slidenum">
              <a:rPr lang="en-US"/>
              <a:pPr/>
              <a:t>53</a:t>
            </a:fld>
            <a:endParaRPr lang="en-US"/>
          </a:p>
        </p:txBody>
      </p:sp>
      <p:sp>
        <p:nvSpPr>
          <p:cNvPr id="2340867" name="Rectangle 2" descr="Rectangle: Click to edit Master text styles&#10;Second level&#10;Third level&#10;Fourth level&#10;Fifth level"/>
          <p:cNvSpPr>
            <a:spLocks noGrp="1" noChangeArrowheads="1"/>
          </p:cNvSpPr>
          <p:nvPr>
            <p:ph type="body" idx="4294967295"/>
          </p:nvPr>
        </p:nvSpPr>
        <p:spPr>
          <a:xfrm>
            <a:off x="228600" y="1219200"/>
            <a:ext cx="8686800" cy="5105400"/>
          </a:xfrm>
          <a:noFill/>
        </p:spPr>
        <p:txBody>
          <a:bodyPr lIns="90488" tIns="44450" rIns="90488" bIns="44450"/>
          <a:lstStyle/>
          <a:p>
            <a:pPr eaLnBrk="1" hangingPunct="1">
              <a:lnSpc>
                <a:spcPct val="90000"/>
              </a:lnSpc>
            </a:pPr>
            <a:r>
              <a:rPr lang="en-US" altLang="en-US" sz="2400"/>
              <a:t>2-bit scheme </a:t>
            </a:r>
            <a:r>
              <a:rPr lang="en-US" altLang="en-US" sz="2400">
                <a:sym typeface="Wingdings" pitchFamily="2" charset="2"/>
              </a:rPr>
              <a:t> 2 mis-predictions change the prediction</a:t>
            </a:r>
            <a:r>
              <a:rPr lang="en-US" altLang="en-US" sz="2400"/>
              <a:t/>
            </a:r>
            <a:br>
              <a:rPr lang="en-US" altLang="en-US" sz="2400"/>
            </a:br>
            <a:r>
              <a:rPr lang="en-US" altLang="en-US" sz="2400"/>
              <a:t/>
            </a:r>
            <a:br>
              <a:rPr lang="en-US" altLang="en-US" sz="2400"/>
            </a:br>
            <a:r>
              <a:rPr lang="en-US" altLang="en-US" sz="2400"/>
              <a:t/>
            </a:r>
            <a:br>
              <a:rPr lang="en-US" altLang="en-US" sz="2400"/>
            </a:br>
            <a:r>
              <a:rPr lang="en-US" altLang="en-US" sz="2400"/>
              <a:t/>
            </a:r>
            <a:br>
              <a:rPr lang="en-US" altLang="en-US" sz="2400"/>
            </a:br>
            <a:r>
              <a:rPr lang="en-US" altLang="en-US" sz="2400"/>
              <a:t/>
            </a:r>
            <a:br>
              <a:rPr lang="en-US" altLang="en-US" sz="2400"/>
            </a:br>
            <a:r>
              <a:rPr lang="en-US" altLang="en-US" sz="2400"/>
              <a:t/>
            </a:r>
            <a:br>
              <a:rPr lang="en-US" altLang="en-US" sz="2400"/>
            </a:br>
            <a:r>
              <a:rPr lang="en-US" altLang="en-US" sz="2400"/>
              <a:t/>
            </a:r>
            <a:br>
              <a:rPr lang="en-US" altLang="en-US" sz="2400"/>
            </a:br>
            <a:r>
              <a:rPr lang="en-US" altLang="en-US" sz="2400"/>
              <a:t/>
            </a:r>
            <a:br>
              <a:rPr lang="en-US" altLang="en-US" sz="2400"/>
            </a:br>
            <a:r>
              <a:rPr lang="en-US" altLang="en-US" sz="2400"/>
              <a:t/>
            </a:r>
            <a:br>
              <a:rPr lang="en-US" altLang="en-US" sz="2400"/>
            </a:br>
            <a:endParaRPr lang="en-US" altLang="en-US" sz="2400">
              <a:solidFill>
                <a:schemeClr val="hlink"/>
              </a:solidFill>
            </a:endParaRPr>
          </a:p>
          <a:p>
            <a:pPr eaLnBrk="1" hangingPunct="1">
              <a:lnSpc>
                <a:spcPct val="90000"/>
              </a:lnSpc>
            </a:pPr>
            <a:r>
              <a:rPr lang="en-US" altLang="en-US" sz="2400"/>
              <a:t>Greatly improve the prediction performance</a:t>
            </a:r>
          </a:p>
        </p:txBody>
      </p:sp>
      <p:sp>
        <p:nvSpPr>
          <p:cNvPr id="2340869" name="Rectangle 4"/>
          <p:cNvSpPr>
            <a:spLocks noChangeArrowheads="1"/>
          </p:cNvSpPr>
          <p:nvPr/>
        </p:nvSpPr>
        <p:spPr bwMode="auto">
          <a:xfrm>
            <a:off x="3425825" y="2327275"/>
            <a:ext cx="1588" cy="15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eaLnBrk="1" hangingPunct="1"/>
            <a:endParaRPr lang="en-US" sz="1800" b="0">
              <a:effectLst/>
              <a:latin typeface="Calibri" pitchFamily="34" charset="0"/>
              <a:cs typeface="Arial" charset="0"/>
            </a:endParaRPr>
          </a:p>
        </p:txBody>
      </p:sp>
      <p:sp>
        <p:nvSpPr>
          <p:cNvPr id="2340870" name="Rectangle 5"/>
          <p:cNvSpPr>
            <a:spLocks noChangeArrowheads="1"/>
          </p:cNvSpPr>
          <p:nvPr/>
        </p:nvSpPr>
        <p:spPr bwMode="auto">
          <a:xfrm>
            <a:off x="3425825" y="2327275"/>
            <a:ext cx="1588" cy="15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eaLnBrk="1" hangingPunct="1"/>
            <a:endParaRPr lang="en-US" sz="1800" b="0">
              <a:effectLst/>
              <a:latin typeface="Calibri" pitchFamily="34" charset="0"/>
              <a:cs typeface="Arial" charset="0"/>
            </a:endParaRPr>
          </a:p>
        </p:txBody>
      </p:sp>
      <p:sp>
        <p:nvSpPr>
          <p:cNvPr id="2340871" name="Rectangle 6"/>
          <p:cNvSpPr>
            <a:spLocks noChangeArrowheads="1"/>
          </p:cNvSpPr>
          <p:nvPr/>
        </p:nvSpPr>
        <p:spPr bwMode="auto">
          <a:xfrm>
            <a:off x="3425825" y="2327275"/>
            <a:ext cx="1588" cy="15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eaLnBrk="1" hangingPunct="1"/>
            <a:endParaRPr lang="en-US" sz="1800" b="0">
              <a:effectLst/>
              <a:latin typeface="Calibri" pitchFamily="34" charset="0"/>
              <a:cs typeface="Arial" charset="0"/>
            </a:endParaRPr>
          </a:p>
        </p:txBody>
      </p:sp>
      <p:sp>
        <p:nvSpPr>
          <p:cNvPr id="2340872" name="Rectangle 7"/>
          <p:cNvSpPr>
            <a:spLocks noChangeArrowheads="1"/>
          </p:cNvSpPr>
          <p:nvPr/>
        </p:nvSpPr>
        <p:spPr bwMode="auto">
          <a:xfrm>
            <a:off x="3425825" y="2327275"/>
            <a:ext cx="1588" cy="15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eaLnBrk="1" hangingPunct="1"/>
            <a:endParaRPr lang="en-US" sz="1800" b="0">
              <a:effectLst/>
              <a:latin typeface="Calibri" pitchFamily="34" charset="0"/>
              <a:cs typeface="Arial" charset="0"/>
            </a:endParaRPr>
          </a:p>
        </p:txBody>
      </p:sp>
      <p:sp>
        <p:nvSpPr>
          <p:cNvPr id="2340873" name="Rectangle 12"/>
          <p:cNvSpPr>
            <a:spLocks noChangeArrowheads="1"/>
          </p:cNvSpPr>
          <p:nvPr/>
        </p:nvSpPr>
        <p:spPr bwMode="auto">
          <a:xfrm>
            <a:off x="1404938" y="2374900"/>
            <a:ext cx="1846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r>
              <a:rPr lang="en-US" altLang="en-US" sz="2000">
                <a:solidFill>
                  <a:srgbClr val="FF0000"/>
                </a:solidFill>
                <a:effectLst/>
                <a:latin typeface="Arial" charset="0"/>
                <a:cs typeface="Arial" charset="0"/>
              </a:rPr>
              <a:t>Predict Taken</a:t>
            </a:r>
          </a:p>
        </p:txBody>
      </p:sp>
      <p:sp>
        <p:nvSpPr>
          <p:cNvPr id="2340874" name="Rectangle 13"/>
          <p:cNvSpPr>
            <a:spLocks noChangeArrowheads="1"/>
          </p:cNvSpPr>
          <p:nvPr/>
        </p:nvSpPr>
        <p:spPr bwMode="auto">
          <a:xfrm>
            <a:off x="1262063" y="3517900"/>
            <a:ext cx="27066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en-US" sz="2000">
                <a:solidFill>
                  <a:schemeClr val="hlink"/>
                </a:solidFill>
                <a:effectLst/>
                <a:latin typeface="Arial" charset="0"/>
                <a:cs typeface="Arial" charset="0"/>
              </a:rPr>
              <a:t>Predict :Not Taken</a:t>
            </a:r>
          </a:p>
        </p:txBody>
      </p:sp>
      <p:sp>
        <p:nvSpPr>
          <p:cNvPr id="2340875" name="Line 33"/>
          <p:cNvSpPr>
            <a:spLocks noChangeShapeType="1"/>
          </p:cNvSpPr>
          <p:nvPr/>
        </p:nvSpPr>
        <p:spPr bwMode="auto">
          <a:xfrm>
            <a:off x="1143000" y="3032125"/>
            <a:ext cx="7239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nvGrpSpPr>
          <p:cNvPr id="2340876" name="Group 42"/>
          <p:cNvGrpSpPr>
            <a:grpSpLocks/>
          </p:cNvGrpSpPr>
          <p:nvPr/>
        </p:nvGrpSpPr>
        <p:grpSpPr bwMode="auto">
          <a:xfrm>
            <a:off x="3876675" y="1752600"/>
            <a:ext cx="3289300" cy="3044825"/>
            <a:chOff x="3876732" y="2378075"/>
            <a:chExt cx="3289300" cy="3044825"/>
          </a:xfrm>
        </p:grpSpPr>
        <p:sp>
          <p:nvSpPr>
            <p:cNvPr id="2340877" name="Rectangle 10"/>
            <p:cNvSpPr>
              <a:spLocks noChangeArrowheads="1"/>
            </p:cNvSpPr>
            <p:nvPr/>
          </p:nvSpPr>
          <p:spPr bwMode="auto">
            <a:xfrm>
              <a:off x="4119620" y="3505200"/>
              <a:ext cx="336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r>
                <a:rPr lang="en-US" altLang="en-US" sz="2000">
                  <a:solidFill>
                    <a:srgbClr val="FF0000"/>
                  </a:solidFill>
                  <a:effectLst/>
                  <a:latin typeface="Arial" charset="0"/>
                  <a:cs typeface="Arial" charset="0"/>
                </a:rPr>
                <a:t>T</a:t>
              </a:r>
            </a:p>
          </p:txBody>
        </p:sp>
        <p:sp>
          <p:nvSpPr>
            <p:cNvPr id="2340878" name="Rectangle 11"/>
            <p:cNvSpPr>
              <a:spLocks noChangeArrowheads="1"/>
            </p:cNvSpPr>
            <p:nvPr/>
          </p:nvSpPr>
          <p:spPr bwMode="auto">
            <a:xfrm>
              <a:off x="6543732" y="5029200"/>
              <a:ext cx="520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r>
                <a:rPr lang="en-US" altLang="en-US" sz="2000">
                  <a:solidFill>
                    <a:schemeClr val="hlink"/>
                  </a:solidFill>
                  <a:effectLst/>
                  <a:latin typeface="Arial" charset="0"/>
                  <a:cs typeface="Arial" charset="0"/>
                </a:rPr>
                <a:t>NT</a:t>
              </a:r>
            </a:p>
          </p:txBody>
        </p:sp>
        <p:sp>
          <p:nvSpPr>
            <p:cNvPr id="2340879" name="Oval 16"/>
            <p:cNvSpPr>
              <a:spLocks noChangeArrowheads="1"/>
            </p:cNvSpPr>
            <p:nvPr/>
          </p:nvSpPr>
          <p:spPr bwMode="auto">
            <a:xfrm>
              <a:off x="3876732" y="2895600"/>
              <a:ext cx="1270000" cy="508000"/>
            </a:xfrm>
            <a:prstGeom prst="ellipse">
              <a:avLst/>
            </a:prstGeom>
            <a:solidFill>
              <a:srgbClr val="FF0000"/>
            </a:solidFill>
            <a:ln w="12700">
              <a:solidFill>
                <a:schemeClr val="tx1"/>
              </a:solidFill>
              <a:round/>
              <a:headEnd/>
              <a:tailEnd/>
            </a:ln>
          </p:spPr>
          <p:txBody>
            <a:bodyPr wrap="none" anchor="ctr"/>
            <a:lstStyle/>
            <a:p>
              <a:pPr eaLnBrk="1" hangingPunct="1"/>
              <a:r>
                <a:rPr lang="en-US" sz="2800" b="0">
                  <a:effectLst/>
                  <a:latin typeface="Calibri" pitchFamily="34" charset="0"/>
                  <a:cs typeface="Arial" charset="0"/>
                </a:rPr>
                <a:t>11</a:t>
              </a:r>
            </a:p>
          </p:txBody>
        </p:sp>
        <p:sp>
          <p:nvSpPr>
            <p:cNvPr id="2340880" name="Oval 17"/>
            <p:cNvSpPr>
              <a:spLocks noChangeArrowheads="1"/>
            </p:cNvSpPr>
            <p:nvPr/>
          </p:nvSpPr>
          <p:spPr bwMode="auto">
            <a:xfrm>
              <a:off x="5896032" y="2908300"/>
              <a:ext cx="1270000" cy="508000"/>
            </a:xfrm>
            <a:prstGeom prst="ellipse">
              <a:avLst/>
            </a:prstGeom>
            <a:solidFill>
              <a:srgbClr val="FF0000"/>
            </a:solidFill>
            <a:ln w="12700">
              <a:solidFill>
                <a:schemeClr val="tx1"/>
              </a:solidFill>
              <a:round/>
              <a:headEnd/>
              <a:tailEnd/>
            </a:ln>
          </p:spPr>
          <p:txBody>
            <a:bodyPr wrap="none" anchor="ctr"/>
            <a:lstStyle/>
            <a:p>
              <a:pPr eaLnBrk="1" hangingPunct="1"/>
              <a:r>
                <a:rPr lang="en-US" sz="2800" b="0">
                  <a:effectLst/>
                  <a:latin typeface="Calibri" pitchFamily="34" charset="0"/>
                  <a:cs typeface="Arial" charset="0"/>
                </a:rPr>
                <a:t>10</a:t>
              </a:r>
            </a:p>
          </p:txBody>
        </p:sp>
        <p:sp>
          <p:nvSpPr>
            <p:cNvPr id="2340881" name="Oval 18"/>
            <p:cNvSpPr>
              <a:spLocks noChangeArrowheads="1"/>
            </p:cNvSpPr>
            <p:nvPr/>
          </p:nvSpPr>
          <p:spPr bwMode="auto">
            <a:xfrm>
              <a:off x="3889432" y="4025900"/>
              <a:ext cx="1270000" cy="508000"/>
            </a:xfrm>
            <a:prstGeom prst="ellipse">
              <a:avLst/>
            </a:prstGeom>
            <a:solidFill>
              <a:srgbClr val="0000FF"/>
            </a:solidFill>
            <a:ln w="12700">
              <a:solidFill>
                <a:srgbClr val="0000FF"/>
              </a:solidFill>
              <a:round/>
              <a:headEnd/>
              <a:tailEnd/>
            </a:ln>
          </p:spPr>
          <p:txBody>
            <a:bodyPr wrap="none" anchor="ctr"/>
            <a:lstStyle/>
            <a:p>
              <a:pPr eaLnBrk="1" hangingPunct="1"/>
              <a:r>
                <a:rPr lang="en-US" sz="2800" b="0">
                  <a:effectLst/>
                  <a:latin typeface="Calibri" pitchFamily="34" charset="0"/>
                  <a:cs typeface="Arial" charset="0"/>
                </a:rPr>
                <a:t>01</a:t>
              </a:r>
            </a:p>
          </p:txBody>
        </p:sp>
        <p:sp>
          <p:nvSpPr>
            <p:cNvPr id="2340882" name="Oval 19"/>
            <p:cNvSpPr>
              <a:spLocks noChangeArrowheads="1"/>
            </p:cNvSpPr>
            <p:nvPr/>
          </p:nvSpPr>
          <p:spPr bwMode="auto">
            <a:xfrm>
              <a:off x="5896032" y="4025900"/>
              <a:ext cx="1270000" cy="508000"/>
            </a:xfrm>
            <a:prstGeom prst="ellipse">
              <a:avLst/>
            </a:prstGeom>
            <a:solidFill>
              <a:schemeClr val="hlink"/>
            </a:solidFill>
            <a:ln w="12700">
              <a:solidFill>
                <a:schemeClr val="tx1"/>
              </a:solidFill>
              <a:round/>
              <a:headEnd/>
              <a:tailEnd/>
            </a:ln>
          </p:spPr>
          <p:txBody>
            <a:bodyPr wrap="none" anchor="ctr"/>
            <a:lstStyle/>
            <a:p>
              <a:pPr eaLnBrk="1" hangingPunct="1"/>
              <a:r>
                <a:rPr lang="en-US" sz="2800" b="0">
                  <a:effectLst/>
                  <a:latin typeface="Calibri" pitchFamily="34" charset="0"/>
                  <a:cs typeface="Arial" charset="0"/>
                </a:rPr>
                <a:t>00</a:t>
              </a:r>
            </a:p>
          </p:txBody>
        </p:sp>
        <p:sp>
          <p:nvSpPr>
            <p:cNvPr id="2340883" name="Arc 20"/>
            <p:cNvSpPr>
              <a:spLocks/>
            </p:cNvSpPr>
            <p:nvPr/>
          </p:nvSpPr>
          <p:spPr bwMode="auto">
            <a:xfrm>
              <a:off x="4224395" y="2378075"/>
              <a:ext cx="762000" cy="554038"/>
            </a:xfrm>
            <a:custGeom>
              <a:avLst/>
              <a:gdLst>
                <a:gd name="T0" fmla="*/ 11316124 w 43200"/>
                <a:gd name="T1" fmla="*/ 168307396 h 31458"/>
                <a:gd name="T2" fmla="*/ 224014443 w 43200"/>
                <a:gd name="T3" fmla="*/ 171852760 h 31458"/>
                <a:gd name="T4" fmla="*/ 118540664 w 43200"/>
                <a:gd name="T5" fmla="*/ 117999216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close/>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l" eaLnBrk="1" hangingPunct="1"/>
              <a:endParaRPr lang="en-US" sz="1800" b="0">
                <a:effectLst/>
                <a:latin typeface="Calibri" pitchFamily="34" charset="0"/>
                <a:cs typeface="Arial" charset="0"/>
              </a:endParaRPr>
            </a:p>
          </p:txBody>
        </p:sp>
        <p:sp>
          <p:nvSpPr>
            <p:cNvPr id="2340884" name="Arc 21"/>
            <p:cNvSpPr>
              <a:spLocks/>
            </p:cNvSpPr>
            <p:nvPr/>
          </p:nvSpPr>
          <p:spPr bwMode="auto">
            <a:xfrm flipH="1" flipV="1">
              <a:off x="6238932" y="4495800"/>
              <a:ext cx="762000" cy="554038"/>
            </a:xfrm>
            <a:custGeom>
              <a:avLst/>
              <a:gdLst>
                <a:gd name="T0" fmla="*/ 11316124 w 43200"/>
                <a:gd name="T1" fmla="*/ 168307396 h 31458"/>
                <a:gd name="T2" fmla="*/ 224014443 w 43200"/>
                <a:gd name="T3" fmla="*/ 171852760 h 31458"/>
                <a:gd name="T4" fmla="*/ 118540664 w 43200"/>
                <a:gd name="T5" fmla="*/ 117999216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close/>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wrap="none" anchor="ctr"/>
            <a:lstStyle/>
            <a:p>
              <a:pPr algn="l" eaLnBrk="1" hangingPunct="1"/>
              <a:endParaRPr lang="en-US" sz="1800" b="0">
                <a:effectLst/>
                <a:latin typeface="Calibri" pitchFamily="34" charset="0"/>
                <a:cs typeface="Arial" charset="0"/>
              </a:endParaRPr>
            </a:p>
          </p:txBody>
        </p:sp>
        <p:sp>
          <p:nvSpPr>
            <p:cNvPr id="2340885" name="Line 22"/>
            <p:cNvSpPr>
              <a:spLocks noChangeShapeType="1"/>
            </p:cNvSpPr>
            <p:nvPr/>
          </p:nvSpPr>
          <p:spPr bwMode="auto">
            <a:xfrm flipH="1">
              <a:off x="5172132" y="4343400"/>
              <a:ext cx="762000" cy="0"/>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40886" name="Rectangle 24"/>
            <p:cNvSpPr>
              <a:spLocks noChangeArrowheads="1"/>
            </p:cNvSpPr>
            <p:nvPr/>
          </p:nvSpPr>
          <p:spPr bwMode="auto">
            <a:xfrm>
              <a:off x="5273732" y="3835400"/>
              <a:ext cx="520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r>
                <a:rPr lang="en-US" altLang="en-US" sz="2000">
                  <a:solidFill>
                    <a:schemeClr val="hlink"/>
                  </a:solidFill>
                  <a:effectLst/>
                  <a:latin typeface="Arial" charset="0"/>
                  <a:cs typeface="Arial" charset="0"/>
                </a:rPr>
                <a:t>NT</a:t>
              </a:r>
            </a:p>
          </p:txBody>
        </p:sp>
        <p:sp>
          <p:nvSpPr>
            <p:cNvPr id="2340887" name="Line 25"/>
            <p:cNvSpPr>
              <a:spLocks noChangeShapeType="1"/>
            </p:cNvSpPr>
            <p:nvPr/>
          </p:nvSpPr>
          <p:spPr bwMode="auto">
            <a:xfrm>
              <a:off x="5172132" y="4191000"/>
              <a:ext cx="7620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40888" name="Line 26"/>
            <p:cNvSpPr>
              <a:spLocks noChangeShapeType="1"/>
            </p:cNvSpPr>
            <p:nvPr/>
          </p:nvSpPr>
          <p:spPr bwMode="auto">
            <a:xfrm flipH="1">
              <a:off x="5122920" y="3224213"/>
              <a:ext cx="76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40889" name="Rectangle 28"/>
            <p:cNvSpPr>
              <a:spLocks noChangeArrowheads="1"/>
            </p:cNvSpPr>
            <p:nvPr/>
          </p:nvSpPr>
          <p:spPr bwMode="auto">
            <a:xfrm>
              <a:off x="5224520" y="2716213"/>
              <a:ext cx="520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r>
                <a:rPr lang="en-US" altLang="en-US" sz="2000">
                  <a:solidFill>
                    <a:schemeClr val="hlink"/>
                  </a:solidFill>
                  <a:effectLst/>
                  <a:latin typeface="Arial" charset="0"/>
                  <a:cs typeface="Arial" charset="0"/>
                </a:rPr>
                <a:t>NT</a:t>
              </a:r>
            </a:p>
          </p:txBody>
        </p:sp>
        <p:sp>
          <p:nvSpPr>
            <p:cNvPr id="2340890" name="Line 29"/>
            <p:cNvSpPr>
              <a:spLocks noChangeShapeType="1"/>
            </p:cNvSpPr>
            <p:nvPr/>
          </p:nvSpPr>
          <p:spPr bwMode="auto">
            <a:xfrm>
              <a:off x="5122920" y="3071813"/>
              <a:ext cx="7620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40891" name="Rectangle 32"/>
            <p:cNvSpPr>
              <a:spLocks noChangeArrowheads="1"/>
            </p:cNvSpPr>
            <p:nvPr/>
          </p:nvSpPr>
          <p:spPr bwMode="auto">
            <a:xfrm>
              <a:off x="6048436" y="3505200"/>
              <a:ext cx="520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r>
                <a:rPr lang="en-US" altLang="en-US" sz="2000">
                  <a:solidFill>
                    <a:schemeClr val="hlink"/>
                  </a:solidFill>
                  <a:effectLst/>
                  <a:latin typeface="Arial" charset="0"/>
                  <a:cs typeface="Arial" charset="0"/>
                </a:rPr>
                <a:t>NT</a:t>
              </a:r>
            </a:p>
          </p:txBody>
        </p:sp>
        <p:cxnSp>
          <p:nvCxnSpPr>
            <p:cNvPr id="37" name="Straight Arrow Connector 36"/>
            <p:cNvCxnSpPr>
              <a:stCxn id="2340881" idx="0"/>
              <a:endCxn id="2340879" idx="4"/>
            </p:cNvCxnSpPr>
            <p:nvPr/>
          </p:nvCxnSpPr>
          <p:spPr>
            <a:xfrm rot="16200000" flipV="1">
              <a:off x="4206932" y="3708400"/>
              <a:ext cx="622300" cy="127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40893" name="Rectangle 10"/>
            <p:cNvSpPr>
              <a:spLocks noChangeArrowheads="1"/>
            </p:cNvSpPr>
            <p:nvPr/>
          </p:nvSpPr>
          <p:spPr bwMode="auto">
            <a:xfrm>
              <a:off x="3922770" y="2428875"/>
              <a:ext cx="336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r>
                <a:rPr lang="en-US" altLang="en-US" sz="2000">
                  <a:solidFill>
                    <a:srgbClr val="FF0000"/>
                  </a:solidFill>
                  <a:effectLst/>
                  <a:latin typeface="Arial" charset="0"/>
                  <a:cs typeface="Arial" charset="0"/>
                </a:rPr>
                <a:t>T</a:t>
              </a:r>
            </a:p>
          </p:txBody>
        </p:sp>
        <p:cxnSp>
          <p:nvCxnSpPr>
            <p:cNvPr id="40" name="Straight Arrow Connector 39"/>
            <p:cNvCxnSpPr/>
            <p:nvPr/>
          </p:nvCxnSpPr>
          <p:spPr>
            <a:xfrm rot="5400000">
              <a:off x="6243695" y="3733800"/>
              <a:ext cx="622300" cy="1270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40895" name="Rectangle 10"/>
            <p:cNvSpPr>
              <a:spLocks noChangeArrowheads="1"/>
            </p:cNvSpPr>
            <p:nvPr/>
          </p:nvSpPr>
          <p:spPr bwMode="auto">
            <a:xfrm>
              <a:off x="5351520" y="4357688"/>
              <a:ext cx="336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r>
                <a:rPr lang="en-US" altLang="en-US" sz="2000">
                  <a:solidFill>
                    <a:srgbClr val="FF0000"/>
                  </a:solidFill>
                  <a:effectLst/>
                  <a:latin typeface="Arial" charset="0"/>
                  <a:cs typeface="Arial" charset="0"/>
                </a:rPr>
                <a:t>T</a:t>
              </a:r>
            </a:p>
          </p:txBody>
        </p:sp>
        <p:sp>
          <p:nvSpPr>
            <p:cNvPr id="2340896" name="Rectangle 10"/>
            <p:cNvSpPr>
              <a:spLocks noChangeArrowheads="1"/>
            </p:cNvSpPr>
            <p:nvPr/>
          </p:nvSpPr>
          <p:spPr bwMode="auto">
            <a:xfrm>
              <a:off x="5334057" y="3175000"/>
              <a:ext cx="336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r>
                <a:rPr lang="en-US" altLang="en-US" sz="2000">
                  <a:solidFill>
                    <a:srgbClr val="FF0000"/>
                  </a:solidFill>
                  <a:effectLst/>
                  <a:latin typeface="Arial" charset="0"/>
                  <a:cs typeface="Arial" charset="0"/>
                </a:rPr>
                <a:t>T</a:t>
              </a:r>
            </a:p>
          </p:txBody>
        </p:sp>
      </p:grpSp>
      <p:sp>
        <p:nvSpPr>
          <p:cNvPr id="2340897" name="Rectangle 33"/>
          <p:cNvSpPr>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3200" dirty="0">
                <a:solidFill>
                  <a:srgbClr val="0070C0"/>
                </a:solidFill>
                <a:effectLst>
                  <a:outerShdw blurRad="38100" dist="38100" dir="2700000" algn="tl">
                    <a:srgbClr val="000000">
                      <a:alpha val="43137"/>
                    </a:srgbClr>
                  </a:outerShdw>
                </a:effectLst>
                <a:latin typeface="Monotype Corsiva" pitchFamily="66" charset="0"/>
              </a:rPr>
              <a:t>2-bit Predictors</a:t>
            </a:r>
          </a:p>
        </p:txBody>
      </p:sp>
    </p:spTree>
    <p:extLst>
      <p:ext uri="{BB962C8B-B14F-4D97-AF65-F5344CB8AC3E}">
        <p14:creationId xmlns:p14="http://schemas.microsoft.com/office/powerpoint/2010/main" val="192577008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fld id="{489F9A6C-C426-452A-9E21-4DD676591EFB}" type="slidenum">
              <a:rPr lang="en-US"/>
              <a:pPr/>
              <a:t>54</a:t>
            </a:fld>
            <a:endParaRPr lang="en-US"/>
          </a:p>
        </p:txBody>
      </p:sp>
      <p:sp>
        <p:nvSpPr>
          <p:cNvPr id="3" name="Content Placeholder 2"/>
          <p:cNvSpPr>
            <a:spLocks noGrp="1"/>
          </p:cNvSpPr>
          <p:nvPr>
            <p:ph idx="4294967295"/>
          </p:nvPr>
        </p:nvSpPr>
        <p:spPr>
          <a:xfrm>
            <a:off x="228600" y="1219200"/>
            <a:ext cx="4876800" cy="3200400"/>
          </a:xfrm>
        </p:spPr>
        <p:txBody>
          <a:bodyPr/>
          <a:lstStyle/>
          <a:p>
            <a:pPr eaLnBrk="1" hangingPunct="1"/>
            <a:r>
              <a:rPr lang="en-US" sz="2400"/>
              <a:t>How to implement it?</a:t>
            </a:r>
          </a:p>
          <a:p>
            <a:pPr lvl="1" eaLnBrk="1" hangingPunct="1"/>
            <a:r>
              <a:rPr lang="en-US" sz="2000"/>
              <a:t>A separate memory (cache)</a:t>
            </a:r>
          </a:p>
          <a:p>
            <a:pPr lvl="1" eaLnBrk="1" hangingPunct="1"/>
            <a:r>
              <a:rPr lang="en-US" sz="2000"/>
              <a:t>Bits attached to each instruction cache line</a:t>
            </a:r>
          </a:p>
          <a:p>
            <a:pPr lvl="1" eaLnBrk="1" hangingPunct="1"/>
            <a:endParaRPr lang="en-US" sz="2000"/>
          </a:p>
          <a:p>
            <a:pPr eaLnBrk="1" hangingPunct="1"/>
            <a:r>
              <a:rPr lang="en-US" sz="2400"/>
              <a:t>Do we need address tags?</a:t>
            </a:r>
          </a:p>
          <a:p>
            <a:pPr eaLnBrk="1" hangingPunct="1"/>
            <a:endParaRPr lang="en-US" sz="2400"/>
          </a:p>
          <a:p>
            <a:pPr eaLnBrk="1" hangingPunct="1"/>
            <a:r>
              <a:rPr lang="en-US" sz="2400"/>
              <a:t>Size of storage needed?</a:t>
            </a:r>
          </a:p>
          <a:p>
            <a:pPr lvl="1" eaLnBrk="1" hangingPunct="1"/>
            <a:endParaRPr lang="en-US" sz="2000"/>
          </a:p>
        </p:txBody>
      </p:sp>
      <p:graphicFrame>
        <p:nvGraphicFramePr>
          <p:cNvPr id="2341956" name="Group 68"/>
          <p:cNvGraphicFramePr>
            <a:graphicFrameLocks noGrp="1"/>
          </p:cNvGraphicFramePr>
          <p:nvPr/>
        </p:nvGraphicFramePr>
        <p:xfrm>
          <a:off x="6934200" y="1447800"/>
          <a:ext cx="1371600" cy="4048125"/>
        </p:xfrm>
        <a:graphic>
          <a:graphicData uri="http://schemas.openxmlformats.org/drawingml/2006/table">
            <a:tbl>
              <a:tblPr/>
              <a:tblGrid>
                <a:gridCol w="995363"/>
                <a:gridCol w="376237"/>
              </a:tblGrid>
              <a:tr h="673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FF0000"/>
                          </a:solidFill>
                          <a:effectLst/>
                          <a:latin typeface="Arial Unicode MS" pitchFamily="34" charset="-128"/>
                          <a:cs typeface="Arial" charset="0"/>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rowSpan="6">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FF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76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00FF"/>
                          </a:solidFill>
                          <a:effectLst/>
                          <a:latin typeface="Arial Unicode MS" pitchFamily="34" charset="-128"/>
                          <a:cs typeface="Arial" charset="0"/>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vMerge="1">
                  <a:txBody>
                    <a:bodyPr/>
                    <a:lstStyle/>
                    <a:p>
                      <a:endParaRPr lang="en-US"/>
                    </a:p>
                  </a:txBody>
                  <a:tcPr/>
                </a:tc>
              </a:tr>
              <a:tr h="673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FF0000"/>
                          </a:solidFill>
                          <a:effectLst/>
                          <a:latin typeface="Arial Unicode MS" pitchFamily="34" charset="-128"/>
                          <a:cs typeface="Arial"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vMerge="1">
                  <a:txBody>
                    <a:bodyPr/>
                    <a:lstStyle/>
                    <a:p>
                      <a:endParaRPr lang="en-US"/>
                    </a:p>
                  </a:txBody>
                  <a:tcPr/>
                </a:tc>
              </a:tr>
              <a:tr h="676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0000"/>
                          </a:solidFill>
                          <a:effectLst/>
                          <a:latin typeface="Arial Unicode MS" pitchFamily="34" charset="-128"/>
                          <a:cs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vMerge="1">
                  <a:txBody>
                    <a:bodyPr/>
                    <a:lstStyle/>
                    <a:p>
                      <a:endParaRPr lang="en-US"/>
                    </a:p>
                  </a:txBody>
                  <a:tcPr/>
                </a:tc>
              </a:tr>
              <a:tr h="673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00FF"/>
                          </a:solidFill>
                          <a:effectLst/>
                          <a:latin typeface="Arial Unicode MS" pitchFamily="34" charset="-128"/>
                          <a:cs typeface="Arial" charset="0"/>
                        </a:rPr>
                        <a:t>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vMerge="1">
                  <a:txBody>
                    <a:bodyPr/>
                    <a:lstStyle/>
                    <a:p>
                      <a:endParaRPr lang="en-US"/>
                    </a:p>
                  </a:txBody>
                  <a:tcPr/>
                </a:tc>
              </a:tr>
              <a:tr h="676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FF0000"/>
                          </a:solidFill>
                          <a:effectLst/>
                          <a:latin typeface="Arial Unicode MS" pitchFamily="34" charset="-128"/>
                          <a:cs typeface="Arial" charset="0"/>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vMerge="1">
                  <a:txBody>
                    <a:bodyPr/>
                    <a:lstStyle/>
                    <a:p>
                      <a:endParaRPr lang="en-US"/>
                    </a:p>
                  </a:txBody>
                  <a:tcPr/>
                </a:tc>
              </a:tr>
            </a:tbl>
          </a:graphicData>
        </a:graphic>
      </p:graphicFrame>
      <p:sp>
        <p:nvSpPr>
          <p:cNvPr id="2341947" name="Text Box 59"/>
          <p:cNvSpPr txBox="1">
            <a:spLocks noChangeArrowheads="1"/>
          </p:cNvSpPr>
          <p:nvPr/>
        </p:nvSpPr>
        <p:spPr bwMode="auto">
          <a:xfrm>
            <a:off x="5867400" y="1524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C0C0C0"/>
                  </a:outerShdw>
                </a:effectLst>
              </a:rPr>
              <a:t>000</a:t>
            </a:r>
          </a:p>
        </p:txBody>
      </p:sp>
      <p:sp>
        <p:nvSpPr>
          <p:cNvPr id="2341948" name="Text Box 60"/>
          <p:cNvSpPr txBox="1">
            <a:spLocks noChangeArrowheads="1"/>
          </p:cNvSpPr>
          <p:nvPr/>
        </p:nvSpPr>
        <p:spPr bwMode="auto">
          <a:xfrm>
            <a:off x="5867400" y="22098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C0C0C0"/>
                  </a:outerShdw>
                </a:effectLst>
              </a:rPr>
              <a:t>004</a:t>
            </a:r>
          </a:p>
        </p:txBody>
      </p:sp>
      <p:sp>
        <p:nvSpPr>
          <p:cNvPr id="2341949" name="Text Box 61"/>
          <p:cNvSpPr txBox="1">
            <a:spLocks noChangeArrowheads="1"/>
          </p:cNvSpPr>
          <p:nvPr/>
        </p:nvSpPr>
        <p:spPr bwMode="auto">
          <a:xfrm>
            <a:off x="5867400" y="29718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C0C0C0"/>
                  </a:outerShdw>
                </a:effectLst>
              </a:rPr>
              <a:t>008</a:t>
            </a:r>
          </a:p>
        </p:txBody>
      </p:sp>
      <p:sp>
        <p:nvSpPr>
          <p:cNvPr id="2341950" name="Text Box 62"/>
          <p:cNvSpPr txBox="1">
            <a:spLocks noChangeArrowheads="1"/>
          </p:cNvSpPr>
          <p:nvPr/>
        </p:nvSpPr>
        <p:spPr bwMode="auto">
          <a:xfrm>
            <a:off x="5791200" y="41910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C0C0C0"/>
                  </a:outerShdw>
                </a:effectLst>
              </a:rPr>
              <a:t>ff8</a:t>
            </a:r>
          </a:p>
        </p:txBody>
      </p:sp>
      <p:sp>
        <p:nvSpPr>
          <p:cNvPr id="2341951" name="Text Box 63"/>
          <p:cNvSpPr txBox="1">
            <a:spLocks noChangeArrowheads="1"/>
          </p:cNvSpPr>
          <p:nvPr/>
        </p:nvSpPr>
        <p:spPr bwMode="auto">
          <a:xfrm>
            <a:off x="5791200" y="48768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C0C0C0"/>
                  </a:outerShdw>
                </a:effectLst>
              </a:rPr>
              <a:t>ffc</a:t>
            </a:r>
          </a:p>
        </p:txBody>
      </p:sp>
      <p:sp>
        <p:nvSpPr>
          <p:cNvPr id="2341952" name="Text Box 64"/>
          <p:cNvSpPr txBox="1">
            <a:spLocks noChangeArrowheads="1"/>
          </p:cNvSpPr>
          <p:nvPr/>
        </p:nvSpPr>
        <p:spPr bwMode="auto">
          <a:xfrm>
            <a:off x="5410200" y="5638800"/>
            <a:ext cx="3429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effectLst>
                  <a:outerShdw blurRad="38100" dist="38100" dir="2700000" algn="tl">
                    <a:srgbClr val="C0C0C0"/>
                  </a:outerShdw>
                </a:effectLst>
              </a:rPr>
              <a:t>1024-entry 2-bit prediction buffer indexed by 10 bits (12</a:t>
            </a:r>
            <a:r>
              <a:rPr lang="en-US" sz="1800" baseline="30000">
                <a:effectLst>
                  <a:outerShdw blurRad="38100" dist="38100" dir="2700000" algn="tl">
                    <a:srgbClr val="C0C0C0"/>
                  </a:outerShdw>
                </a:effectLst>
              </a:rPr>
              <a:t>th</a:t>
            </a:r>
            <a:r>
              <a:rPr lang="en-US" sz="1800">
                <a:effectLst>
                  <a:outerShdw blurRad="38100" dist="38100" dir="2700000" algn="tl">
                    <a:srgbClr val="C0C0C0"/>
                  </a:outerShdw>
                </a:effectLst>
              </a:rPr>
              <a:t> — 3</a:t>
            </a:r>
            <a:r>
              <a:rPr lang="en-US" sz="1800" baseline="30000">
                <a:effectLst>
                  <a:outerShdw blurRad="38100" dist="38100" dir="2700000" algn="tl">
                    <a:srgbClr val="C0C0C0"/>
                  </a:outerShdw>
                </a:effectLst>
              </a:rPr>
              <a:t>rd </a:t>
            </a:r>
            <a:r>
              <a:rPr lang="en-US" sz="1800">
                <a:effectLst>
                  <a:outerShdw blurRad="38100" dist="38100" dir="2700000" algn="tl">
                    <a:srgbClr val="C0C0C0"/>
                  </a:outerShdw>
                </a:effectLst>
              </a:rPr>
              <a:t>least significant bits)</a:t>
            </a:r>
          </a:p>
        </p:txBody>
      </p:sp>
      <p:sp>
        <p:nvSpPr>
          <p:cNvPr id="2341953" name="Rectangle 65"/>
          <p:cNvSpPr>
            <a:spLocks noChangeArrowheads="1"/>
          </p:cNvSpPr>
          <p:nvPr/>
        </p:nvSpPr>
        <p:spPr bwMode="auto">
          <a:xfrm>
            <a:off x="228600" y="5105400"/>
            <a:ext cx="3810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effectLst>
                  <a:outerShdw blurRad="38100" dist="38100" dir="2700000" algn="tl">
                    <a:srgbClr val="C0C0C0"/>
                  </a:outerShdw>
                </a:effectLst>
              </a:rPr>
              <a:t>PC=1a305ff8: bnz r3, label</a:t>
            </a:r>
          </a:p>
        </p:txBody>
      </p:sp>
      <p:cxnSp>
        <p:nvCxnSpPr>
          <p:cNvPr id="2341954" name="AutoShape 66"/>
          <p:cNvCxnSpPr>
            <a:cxnSpLocks noChangeShapeType="1"/>
            <a:stCxn id="2341953" idx="3"/>
            <a:endCxn id="2341950" idx="1"/>
          </p:cNvCxnSpPr>
          <p:nvPr/>
        </p:nvCxnSpPr>
        <p:spPr bwMode="auto">
          <a:xfrm flipV="1">
            <a:off x="4038600" y="4419600"/>
            <a:ext cx="1752600" cy="990600"/>
          </a:xfrm>
          <a:prstGeom prst="bentConnector3">
            <a:avLst>
              <a:gd name="adj1" fmla="val 50000"/>
            </a:avLst>
          </a:prstGeom>
          <a:noFill/>
          <a:ln w="635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41955" name="Rectangle 67"/>
          <p:cNvSpPr>
            <a:spLocks noChangeArrowheads="1"/>
          </p:cNvSpPr>
          <p:nvPr/>
        </p:nvSpPr>
        <p:spPr bwMode="auto">
          <a:xfrm>
            <a:off x="263236"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3200" dirty="0">
                <a:solidFill>
                  <a:srgbClr val="0070C0"/>
                </a:solidFill>
                <a:effectLst>
                  <a:outerShdw blurRad="38100" dist="38100" dir="2700000" algn="tl">
                    <a:srgbClr val="000000">
                      <a:alpha val="43137"/>
                    </a:srgbClr>
                  </a:outerShdw>
                </a:effectLst>
                <a:latin typeface="Monotype Corsiva" pitchFamily="66" charset="0"/>
              </a:rPr>
              <a:t>2-bit Prediction Buffer</a:t>
            </a:r>
          </a:p>
        </p:txBody>
      </p:sp>
    </p:spTree>
    <p:extLst>
      <p:ext uri="{BB962C8B-B14F-4D97-AF65-F5344CB8AC3E}">
        <p14:creationId xmlns:p14="http://schemas.microsoft.com/office/powerpoint/2010/main" val="23250588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CEC28A9F-7320-4C83-A7ED-1F21A50D3AB9}" type="slidenum">
              <a:rPr lang="en-US"/>
              <a:pPr/>
              <a:t>55</a:t>
            </a:fld>
            <a:endParaRPr lang="en-US"/>
          </a:p>
        </p:txBody>
      </p:sp>
      <p:sp>
        <p:nvSpPr>
          <p:cNvPr id="2359298" name="Rectangle 1026"/>
          <p:cNvSpPr>
            <a:spLocks noGrp="1" noChangeArrowheads="1"/>
          </p:cNvSpPr>
          <p:nvPr>
            <p:ph type="title"/>
          </p:nvPr>
        </p:nvSpPr>
        <p:spPr>
          <a:xfrm>
            <a:off x="685800" y="228600"/>
            <a:ext cx="7772400" cy="609600"/>
          </a:xfrm>
        </p:spPr>
        <p:txBody>
          <a:bodyPr>
            <a:noAutofit/>
          </a:bodyPr>
          <a:lstStyle/>
          <a:p>
            <a:r>
              <a:rPr lang="en-US" sz="3600" dirty="0">
                <a:solidFill>
                  <a:srgbClr val="0070C0"/>
                </a:solidFill>
                <a:effectLst>
                  <a:outerShdw blurRad="38100" dist="38100" dir="2700000" algn="tl">
                    <a:srgbClr val="000000">
                      <a:alpha val="43137"/>
                    </a:srgbClr>
                  </a:outerShdw>
                </a:effectLst>
                <a:latin typeface="Monotype Corsiva" pitchFamily="66" charset="0"/>
              </a:rPr>
              <a:t>Performance of 2-bit Predictor</a:t>
            </a:r>
          </a:p>
        </p:txBody>
      </p:sp>
      <p:graphicFrame>
        <p:nvGraphicFramePr>
          <p:cNvPr id="2359301" name="Object 1029"/>
          <p:cNvGraphicFramePr>
            <a:graphicFrameLocks noChangeAspect="1"/>
          </p:cNvGraphicFramePr>
          <p:nvPr/>
        </p:nvGraphicFramePr>
        <p:xfrm>
          <a:off x="228600" y="2209800"/>
          <a:ext cx="5886450" cy="4149725"/>
        </p:xfrm>
        <a:graphic>
          <a:graphicData uri="http://schemas.openxmlformats.org/presentationml/2006/ole">
            <mc:AlternateContent xmlns:mc="http://schemas.openxmlformats.org/markup-compatibility/2006">
              <mc:Choice xmlns:v="urn:schemas-microsoft-com:vml" Requires="v">
                <p:oleObj spid="_x0000_s16393" name="Bitmap Image" r:id="rId3" imgW="3390476" imgH="2390476" progId="Paint.Picture">
                  <p:embed/>
                </p:oleObj>
              </mc:Choice>
              <mc:Fallback>
                <p:oleObj name="Bitmap Image" r:id="rId3" imgW="3390476" imgH="2390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09800"/>
                        <a:ext cx="5886450" cy="414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9300" name="Rectangle 1028"/>
          <p:cNvSpPr>
            <a:spLocks noGrp="1" noChangeArrowheads="1"/>
          </p:cNvSpPr>
          <p:nvPr>
            <p:ph type="body" sz="half" idx="1"/>
          </p:nvPr>
        </p:nvSpPr>
        <p:spPr>
          <a:xfrm>
            <a:off x="4343400" y="1219200"/>
            <a:ext cx="4648200" cy="2743200"/>
          </a:xfrm>
        </p:spPr>
        <p:txBody>
          <a:bodyPr/>
          <a:lstStyle/>
          <a:p>
            <a:pPr marL="285750" indent="-285750">
              <a:lnSpc>
                <a:spcPct val="80000"/>
              </a:lnSpc>
            </a:pPr>
            <a:r>
              <a:rPr lang="en-US" sz="2400"/>
              <a:t>4096-entry 2-bit prediction buffer on SPEC89</a:t>
            </a:r>
          </a:p>
          <a:p>
            <a:pPr marL="285750" indent="-285750">
              <a:lnSpc>
                <a:spcPct val="80000"/>
              </a:lnSpc>
            </a:pPr>
            <a:endParaRPr lang="en-US" sz="2400" i="1"/>
          </a:p>
          <a:p>
            <a:pPr marL="285750" indent="-285750">
              <a:lnSpc>
                <a:spcPct val="80000"/>
              </a:lnSpc>
            </a:pPr>
            <a:r>
              <a:rPr lang="en-US" sz="2400"/>
              <a:t>Misprediction rates average 11% for integer programs and 4% for FP programs.</a:t>
            </a:r>
          </a:p>
        </p:txBody>
      </p:sp>
    </p:spTree>
    <p:extLst>
      <p:ext uri="{BB962C8B-B14F-4D97-AF65-F5344CB8AC3E}">
        <p14:creationId xmlns:p14="http://schemas.microsoft.com/office/powerpoint/2010/main" val="428101897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B4E53B3-E78E-46F4-97EF-F99E93A2F3F9}" type="slidenum">
              <a:rPr lang="en-US"/>
              <a:pPr/>
              <a:t>56</a:t>
            </a:fld>
            <a:endParaRPr lang="en-US"/>
          </a:p>
        </p:txBody>
      </p:sp>
      <p:sp>
        <p:nvSpPr>
          <p:cNvPr id="2354182" name="Rectangle 6"/>
          <p:cNvSpPr>
            <a:spLocks noChangeArrowheads="1"/>
          </p:cNvSpPr>
          <p:nvPr/>
        </p:nvSpPr>
        <p:spPr bwMode="auto">
          <a:xfrm>
            <a:off x="3810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3200">
                <a:solidFill>
                  <a:srgbClr val="0070C0"/>
                </a:solidFill>
                <a:effectLst>
                  <a:outerShdw blurRad="38100" dist="38100" dir="2700000" algn="tl">
                    <a:srgbClr val="000000">
                      <a:alpha val="43137"/>
                    </a:srgbClr>
                  </a:outerShdw>
                </a:effectLst>
                <a:latin typeface="Monotype Corsiva" pitchFamily="66" charset="0"/>
              </a:rPr>
              <a:t>Further improvements?</a:t>
            </a:r>
          </a:p>
        </p:txBody>
      </p:sp>
      <p:pic>
        <p:nvPicPr>
          <p:cNvPr id="2354184" name="Picture 8" descr="I:\d\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9175" y="1143000"/>
            <a:ext cx="5508625" cy="551973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4294967295"/>
          </p:nvPr>
        </p:nvSpPr>
        <p:spPr>
          <a:xfrm>
            <a:off x="0" y="1600200"/>
            <a:ext cx="4343400" cy="4443413"/>
          </a:xfrm>
        </p:spPr>
        <p:txBody>
          <a:bodyPr/>
          <a:lstStyle/>
          <a:p>
            <a:pPr eaLnBrk="1" hangingPunct="1"/>
            <a:r>
              <a:rPr lang="en-US" sz="2400"/>
              <a:t>2-bit to more-bits?</a:t>
            </a:r>
          </a:p>
          <a:p>
            <a:pPr lvl="1" eaLnBrk="1" hangingPunct="1"/>
            <a:r>
              <a:rPr lang="en-US" sz="2000">
                <a:solidFill>
                  <a:srgbClr val="0000FF"/>
                </a:solidFill>
              </a:rPr>
              <a:t>No</a:t>
            </a:r>
            <a:r>
              <a:rPr lang="en-US" sz="2000"/>
              <a:t> much help because 2-bit predictor already captures the biased preferences of branches</a:t>
            </a:r>
          </a:p>
          <a:p>
            <a:pPr eaLnBrk="1" hangingPunct="1"/>
            <a:r>
              <a:rPr lang="en-US" sz="2400"/>
              <a:t>More entries (unlimited?)</a:t>
            </a:r>
          </a:p>
          <a:p>
            <a:pPr lvl="1" eaLnBrk="1" hangingPunct="1"/>
            <a:r>
              <a:rPr lang="en-US" sz="2000">
                <a:solidFill>
                  <a:srgbClr val="0000FF"/>
                </a:solidFill>
              </a:rPr>
              <a:t>No</a:t>
            </a:r>
            <a:r>
              <a:rPr lang="en-US" sz="2000"/>
              <a:t> much help because in run-time there are not so many concurrent branches  </a:t>
            </a:r>
          </a:p>
        </p:txBody>
      </p:sp>
    </p:spTree>
    <p:extLst>
      <p:ext uri="{BB962C8B-B14F-4D97-AF65-F5344CB8AC3E}">
        <p14:creationId xmlns:p14="http://schemas.microsoft.com/office/powerpoint/2010/main" val="19018759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
          <p:cNvSpPr>
            <a:spLocks noGrp="1"/>
          </p:cNvSpPr>
          <p:nvPr>
            <p:ph type="sldNum" sz="quarter" idx="10"/>
          </p:nvPr>
        </p:nvSpPr>
        <p:spPr/>
        <p:txBody>
          <a:bodyPr/>
          <a:lstStyle/>
          <a:p>
            <a:fld id="{E8EB33F9-A776-4721-9BDA-1097CBABE2A5}" type="slidenum">
              <a:rPr lang="en-US"/>
              <a:pPr/>
              <a:t>57</a:t>
            </a:fld>
            <a:endParaRPr lang="en-US"/>
          </a:p>
        </p:txBody>
      </p:sp>
      <p:sp>
        <p:nvSpPr>
          <p:cNvPr id="4" name="Text Placeholder 3"/>
          <p:cNvSpPr>
            <a:spLocks noGrp="1"/>
          </p:cNvSpPr>
          <p:nvPr>
            <p:ph type="body" idx="4294967295"/>
          </p:nvPr>
        </p:nvSpPr>
        <p:spPr>
          <a:xfrm>
            <a:off x="457200" y="1535113"/>
            <a:ext cx="4040188" cy="639762"/>
          </a:xfrm>
        </p:spPr>
        <p:txBody>
          <a:bodyPr anchor="b">
            <a:normAutofit/>
          </a:bodyPr>
          <a:lstStyle/>
          <a:p>
            <a:pPr marL="0" indent="0" eaLnBrk="1" hangingPunct="1">
              <a:lnSpc>
                <a:spcPct val="80000"/>
              </a:lnSpc>
              <a:buFontTx/>
              <a:buNone/>
            </a:pPr>
            <a:r>
              <a:rPr lang="en-US" sz="1700" b="1"/>
              <a:t>You jump, I jump !</a:t>
            </a:r>
          </a:p>
          <a:p>
            <a:pPr marL="0" indent="0" eaLnBrk="1" hangingPunct="1">
              <a:lnSpc>
                <a:spcPct val="80000"/>
              </a:lnSpc>
              <a:buFontTx/>
              <a:buNone/>
            </a:pPr>
            <a:r>
              <a:rPr lang="en-US" sz="1700" b="1"/>
              <a:t>		--- Jack in Titanic</a:t>
            </a:r>
          </a:p>
        </p:txBody>
      </p:sp>
      <p:sp>
        <p:nvSpPr>
          <p:cNvPr id="6" name="Text Placeholder 5"/>
          <p:cNvSpPr>
            <a:spLocks noGrp="1"/>
          </p:cNvSpPr>
          <p:nvPr>
            <p:ph type="body" sz="quarter" idx="4294967295"/>
          </p:nvPr>
        </p:nvSpPr>
        <p:spPr>
          <a:xfrm>
            <a:off x="4645025" y="1535113"/>
            <a:ext cx="4041775" cy="639762"/>
          </a:xfrm>
        </p:spPr>
        <p:txBody>
          <a:bodyPr anchor="b">
            <a:normAutofit/>
          </a:bodyPr>
          <a:lstStyle/>
          <a:p>
            <a:pPr marL="0" indent="0" eaLnBrk="1" hangingPunct="1">
              <a:lnSpc>
                <a:spcPct val="80000"/>
              </a:lnSpc>
              <a:buFontTx/>
              <a:buNone/>
            </a:pPr>
            <a:r>
              <a:rPr lang="en-US" sz="1700" b="1"/>
              <a:t>You jump, I laugh</a:t>
            </a:r>
          </a:p>
          <a:p>
            <a:pPr marL="0" indent="0" eaLnBrk="1" hangingPunct="1">
              <a:lnSpc>
                <a:spcPct val="80000"/>
              </a:lnSpc>
              <a:buFontTx/>
              <a:buNone/>
            </a:pPr>
            <a:r>
              <a:rPr lang="en-US" sz="1700" b="1"/>
              <a:t>		-- Cartoons</a:t>
            </a:r>
          </a:p>
        </p:txBody>
      </p:sp>
      <p:pic>
        <p:nvPicPr>
          <p:cNvPr id="9" name="Content Placeholder 8" descr="ucryicry.jpg"/>
          <p:cNvPicPr>
            <a:picLocks noGrp="1" noChangeAspect="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5467350" y="2266950"/>
            <a:ext cx="1647825" cy="3379788"/>
          </a:xfrm>
        </p:spPr>
      </p:pic>
      <p:pic>
        <p:nvPicPr>
          <p:cNvPr id="1026" name="Picture 2"/>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520825" y="2252663"/>
            <a:ext cx="2146300" cy="3362325"/>
          </a:xfrm>
          <a:noFill/>
        </p:spPr>
      </p:pic>
      <p:sp>
        <p:nvSpPr>
          <p:cNvPr id="10" name="TextBox 9"/>
          <p:cNvSpPr txBox="1">
            <a:spLocks noChangeArrowheads="1"/>
          </p:cNvSpPr>
          <p:nvPr/>
        </p:nvSpPr>
        <p:spPr bwMode="auto">
          <a:xfrm>
            <a:off x="4572000" y="3571875"/>
            <a:ext cx="785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0">
                <a:effectLst/>
                <a:latin typeface="Calibri" pitchFamily="34" charset="0"/>
                <a:cs typeface="Arial" charset="0"/>
              </a:rPr>
              <a:t>U </a:t>
            </a:r>
            <a:r>
              <a:rPr lang="en-US" sz="1800" b="0">
                <a:solidFill>
                  <a:srgbClr val="0000FF"/>
                </a:solidFill>
                <a:effectLst/>
                <a:latin typeface="Calibri" pitchFamily="34" charset="0"/>
                <a:cs typeface="Arial" charset="0"/>
              </a:rPr>
              <a:t>cry</a:t>
            </a:r>
            <a:r>
              <a:rPr lang="en-US" sz="1800" b="0">
                <a:effectLst/>
                <a:latin typeface="Calibri" pitchFamily="34" charset="0"/>
                <a:cs typeface="Arial" charset="0"/>
              </a:rPr>
              <a:t>,</a:t>
            </a:r>
          </a:p>
        </p:txBody>
      </p:sp>
      <p:sp>
        <p:nvSpPr>
          <p:cNvPr id="11" name="TextBox 10"/>
          <p:cNvSpPr txBox="1">
            <a:spLocks noChangeArrowheads="1"/>
          </p:cNvSpPr>
          <p:nvPr/>
        </p:nvSpPr>
        <p:spPr bwMode="auto">
          <a:xfrm>
            <a:off x="7358063" y="3643313"/>
            <a:ext cx="785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0">
                <a:effectLst/>
                <a:latin typeface="Calibri" pitchFamily="34" charset="0"/>
                <a:cs typeface="Arial" charset="0"/>
              </a:rPr>
              <a:t>I </a:t>
            </a:r>
            <a:r>
              <a:rPr lang="en-US" sz="1800" b="0">
                <a:solidFill>
                  <a:srgbClr val="0000FF"/>
                </a:solidFill>
                <a:effectLst/>
                <a:latin typeface="Calibri" pitchFamily="34" charset="0"/>
                <a:cs typeface="Arial" charset="0"/>
              </a:rPr>
              <a:t>cry</a:t>
            </a:r>
            <a:r>
              <a:rPr lang="en-US" sz="1800" b="0">
                <a:effectLst/>
                <a:latin typeface="Calibri" pitchFamily="34" charset="0"/>
                <a:cs typeface="Arial" charset="0"/>
              </a:rPr>
              <a:t>.</a:t>
            </a:r>
          </a:p>
        </p:txBody>
      </p:sp>
      <p:sp>
        <p:nvSpPr>
          <p:cNvPr id="12" name="TextBox 11"/>
          <p:cNvSpPr txBox="1">
            <a:spLocks noChangeArrowheads="1"/>
          </p:cNvSpPr>
          <p:nvPr/>
        </p:nvSpPr>
        <p:spPr bwMode="auto">
          <a:xfrm>
            <a:off x="4572000" y="4286250"/>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0">
                <a:effectLst/>
                <a:latin typeface="Calibri" pitchFamily="34" charset="0"/>
                <a:cs typeface="Arial" charset="0"/>
              </a:rPr>
              <a:t>U </a:t>
            </a:r>
            <a:r>
              <a:rPr lang="en-US" sz="1800" b="0">
                <a:solidFill>
                  <a:srgbClr val="FF0000"/>
                </a:solidFill>
                <a:effectLst/>
                <a:latin typeface="Calibri" pitchFamily="34" charset="0"/>
                <a:cs typeface="Arial" charset="0"/>
              </a:rPr>
              <a:t>laugh</a:t>
            </a:r>
            <a:r>
              <a:rPr lang="en-US" sz="1800" b="0">
                <a:effectLst/>
                <a:latin typeface="Calibri" pitchFamily="34" charset="0"/>
                <a:cs typeface="Arial" charset="0"/>
              </a:rPr>
              <a:t>,</a:t>
            </a:r>
          </a:p>
        </p:txBody>
      </p:sp>
      <p:sp>
        <p:nvSpPr>
          <p:cNvPr id="13" name="TextBox 12"/>
          <p:cNvSpPr txBox="1">
            <a:spLocks noChangeArrowheads="1"/>
          </p:cNvSpPr>
          <p:nvPr/>
        </p:nvSpPr>
        <p:spPr bwMode="auto">
          <a:xfrm>
            <a:off x="7358063" y="4344988"/>
            <a:ext cx="1000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0">
                <a:effectLst/>
                <a:latin typeface="Calibri" pitchFamily="34" charset="0"/>
                <a:cs typeface="Arial" charset="0"/>
              </a:rPr>
              <a:t>I </a:t>
            </a:r>
            <a:r>
              <a:rPr lang="en-US" sz="1800" b="0">
                <a:solidFill>
                  <a:srgbClr val="FF0000"/>
                </a:solidFill>
                <a:effectLst/>
                <a:latin typeface="Calibri" pitchFamily="34" charset="0"/>
                <a:cs typeface="Arial" charset="0"/>
              </a:rPr>
              <a:t>laugh</a:t>
            </a:r>
            <a:r>
              <a:rPr lang="en-US" sz="1800" b="0">
                <a:effectLst/>
                <a:latin typeface="Calibri" pitchFamily="34" charset="0"/>
                <a:cs typeface="Arial" charset="0"/>
              </a:rPr>
              <a:t>.</a:t>
            </a:r>
          </a:p>
        </p:txBody>
      </p:sp>
      <p:sp>
        <p:nvSpPr>
          <p:cNvPr id="14" name="TextBox 13"/>
          <p:cNvSpPr txBox="1">
            <a:spLocks noChangeArrowheads="1"/>
          </p:cNvSpPr>
          <p:nvPr/>
        </p:nvSpPr>
        <p:spPr bwMode="auto">
          <a:xfrm>
            <a:off x="4572000" y="5214938"/>
            <a:ext cx="1000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0">
                <a:effectLst/>
                <a:latin typeface="Calibri" pitchFamily="34" charset="0"/>
                <a:cs typeface="Arial" charset="0"/>
              </a:rPr>
              <a:t>U </a:t>
            </a:r>
            <a:r>
              <a:rPr lang="en-US" sz="1800" b="0">
                <a:solidFill>
                  <a:srgbClr val="0000FF"/>
                </a:solidFill>
                <a:effectLst/>
                <a:latin typeface="Calibri" pitchFamily="34" charset="0"/>
                <a:cs typeface="Arial" charset="0"/>
              </a:rPr>
              <a:t>jump</a:t>
            </a:r>
            <a:r>
              <a:rPr lang="en-US" sz="1800" b="0">
                <a:effectLst/>
                <a:latin typeface="Calibri" pitchFamily="34" charset="0"/>
                <a:cs typeface="Arial" charset="0"/>
              </a:rPr>
              <a:t>,</a:t>
            </a:r>
          </a:p>
        </p:txBody>
      </p:sp>
      <p:sp>
        <p:nvSpPr>
          <p:cNvPr id="15" name="TextBox 14"/>
          <p:cNvSpPr txBox="1">
            <a:spLocks noChangeArrowheads="1"/>
          </p:cNvSpPr>
          <p:nvPr/>
        </p:nvSpPr>
        <p:spPr bwMode="auto">
          <a:xfrm>
            <a:off x="7358063" y="5214938"/>
            <a:ext cx="1500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0">
                <a:effectLst/>
                <a:latin typeface="Calibri" pitchFamily="34" charset="0"/>
                <a:cs typeface="Arial" charset="0"/>
              </a:rPr>
              <a:t>I </a:t>
            </a:r>
            <a:r>
              <a:rPr lang="en-US" sz="1800" b="0">
                <a:solidFill>
                  <a:srgbClr val="FF0000"/>
                </a:solidFill>
                <a:effectLst/>
                <a:latin typeface="Calibri" pitchFamily="34" charset="0"/>
                <a:cs typeface="Arial" charset="0"/>
              </a:rPr>
              <a:t>laugh</a:t>
            </a:r>
            <a:r>
              <a:rPr lang="en-US" sz="1800" b="0">
                <a:effectLst/>
                <a:latin typeface="Calibri" pitchFamily="34" charset="0"/>
                <a:cs typeface="Arial" charset="0"/>
              </a:rPr>
              <a:t>, again!</a:t>
            </a:r>
          </a:p>
          <a:p>
            <a:pPr eaLnBrk="1" hangingPunct="1"/>
            <a:r>
              <a:rPr lang="en-US" sz="1800" b="0">
                <a:effectLst/>
                <a:latin typeface="Calibri" pitchFamily="34" charset="0"/>
                <a:cs typeface="Arial" charset="0"/>
              </a:rPr>
              <a:t>Haha!</a:t>
            </a:r>
          </a:p>
        </p:txBody>
      </p:sp>
      <p:sp>
        <p:nvSpPr>
          <p:cNvPr id="16" name="TextBox 15"/>
          <p:cNvSpPr txBox="1">
            <a:spLocks noChangeArrowheads="1"/>
          </p:cNvSpPr>
          <p:nvPr/>
        </p:nvSpPr>
        <p:spPr bwMode="auto">
          <a:xfrm>
            <a:off x="7358063" y="2643188"/>
            <a:ext cx="16430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0">
                <a:effectLst/>
                <a:latin typeface="Calibri" pitchFamily="34" charset="0"/>
                <a:cs typeface="Arial" charset="0"/>
              </a:rPr>
              <a:t>Friends mean a lot.</a:t>
            </a:r>
          </a:p>
        </p:txBody>
      </p:sp>
      <p:sp>
        <p:nvSpPr>
          <p:cNvPr id="2342926" name="Rectangle 14"/>
          <p:cNvSpPr>
            <a:spLocks noChangeArrowheads="1"/>
          </p:cNvSpPr>
          <p:nvPr/>
        </p:nvSpPr>
        <p:spPr bwMode="auto">
          <a:xfrm>
            <a:off x="335756"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3200" dirty="0">
                <a:solidFill>
                  <a:srgbClr val="0070C0"/>
                </a:solidFill>
                <a:effectLst>
                  <a:outerShdw blurRad="38100" dist="38100" dir="2700000" algn="tl">
                    <a:srgbClr val="000000">
                      <a:alpha val="43137"/>
                    </a:srgbClr>
                  </a:outerShdw>
                </a:effectLst>
                <a:latin typeface="Monotype Corsiva" pitchFamily="66" charset="0"/>
              </a:rPr>
              <a:t>Correlating Branch Predictors</a:t>
            </a:r>
          </a:p>
        </p:txBody>
      </p:sp>
    </p:spTree>
    <p:extLst>
      <p:ext uri="{BB962C8B-B14F-4D97-AF65-F5344CB8AC3E}">
        <p14:creationId xmlns:p14="http://schemas.microsoft.com/office/powerpoint/2010/main" val="3346244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linds(horizontal)">
                                      <p:cBhvr>
                                        <p:cTn id="11" dur="500"/>
                                        <p:tgtEl>
                                          <p:spTgt spid="6">
                                            <p:txEl>
                                              <p:pRg st="1" end="1"/>
                                            </p:txEl>
                                          </p:spTgt>
                                        </p:tgtEl>
                                      </p:cBhvr>
                                    </p:animEffec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3" presetClass="entr" presetSubtype="1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par>
                          <p:cTn id="18" fill="hold" nodeType="afterGroup">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par>
                          <p:cTn id="25" fill="hold" nodeType="afterGroup">
                            <p:stCondLst>
                              <p:cond delay="2000"/>
                            </p:stCondLst>
                            <p:childTnLst>
                              <p:par>
                                <p:cTn id="26" presetID="3"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childTnLst>
                          </p:cTn>
                        </p:par>
                        <p:par>
                          <p:cTn id="32" fill="hold" nodeType="afterGroup">
                            <p:stCondLst>
                              <p:cond delay="2500"/>
                            </p:stCondLst>
                            <p:childTnLst>
                              <p:par>
                                <p:cTn id="33" presetID="3" presetClass="entr" presetSubtype="1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childTnLst>
                          </p:cTn>
                        </p:par>
                        <p:par>
                          <p:cTn id="36" fill="hold" nodeType="afterGroup">
                            <p:stCondLst>
                              <p:cond delay="3000"/>
                            </p:stCondLst>
                            <p:childTnLst>
                              <p:par>
                                <p:cTn id="37" presetID="3" presetClass="entr" presetSubtype="1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p:bldP spid="11" grpId="0"/>
      <p:bldP spid="12" grpId="0"/>
      <p:bldP spid="13" grpId="0"/>
      <p:bldP spid="14" grpId="0"/>
      <p:bldP spid="15" grpId="0"/>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A594DA0E-B95E-4613-B2E1-28F6721AE3E2}" type="slidenum">
              <a:rPr lang="en-US"/>
              <a:pPr/>
              <a:t>58</a:t>
            </a:fld>
            <a:endParaRPr lang="en-US"/>
          </a:p>
        </p:txBody>
      </p:sp>
      <p:sp>
        <p:nvSpPr>
          <p:cNvPr id="8" name="Content Placeholder 7"/>
          <p:cNvSpPr>
            <a:spLocks noGrp="1"/>
          </p:cNvSpPr>
          <p:nvPr>
            <p:ph idx="4294967295"/>
          </p:nvPr>
        </p:nvSpPr>
        <p:spPr>
          <a:xfrm>
            <a:off x="762000" y="1295400"/>
            <a:ext cx="7924800" cy="5043488"/>
          </a:xfrm>
        </p:spPr>
        <p:txBody>
          <a:bodyPr>
            <a:normAutofit/>
          </a:bodyPr>
          <a:lstStyle/>
          <a:p>
            <a:pPr eaLnBrk="1" hangingPunct="1">
              <a:lnSpc>
                <a:spcPct val="90000"/>
              </a:lnSpc>
            </a:pPr>
            <a:r>
              <a:rPr lang="en-US"/>
              <a:t>Correlated branches</a:t>
            </a:r>
          </a:p>
          <a:p>
            <a:pPr lvl="1" eaLnBrk="1" hangingPunct="1">
              <a:lnSpc>
                <a:spcPct val="90000"/>
              </a:lnSpc>
              <a:buFontTx/>
              <a:buNone/>
            </a:pPr>
            <a:r>
              <a:rPr lang="en-US" sz="1800">
                <a:latin typeface="Helvetica" pitchFamily="34" charset="0"/>
              </a:rPr>
              <a:t>	if (a==8) b = 5;</a:t>
            </a:r>
          </a:p>
          <a:p>
            <a:pPr lvl="1" eaLnBrk="1" hangingPunct="1">
              <a:lnSpc>
                <a:spcPct val="90000"/>
              </a:lnSpc>
              <a:buFontTx/>
              <a:buNone/>
            </a:pPr>
            <a:r>
              <a:rPr lang="en-US" sz="1800">
                <a:latin typeface="Helvetica" pitchFamily="34" charset="0"/>
              </a:rPr>
              <a:t>	if (a==9) b = 22;</a:t>
            </a:r>
          </a:p>
          <a:p>
            <a:pPr lvl="1" eaLnBrk="1" hangingPunct="1">
              <a:lnSpc>
                <a:spcPct val="90000"/>
              </a:lnSpc>
              <a:buFontTx/>
              <a:buNone/>
            </a:pPr>
            <a:r>
              <a:rPr lang="en-US" sz="1800">
                <a:latin typeface="Helvetica" pitchFamily="34" charset="0"/>
              </a:rPr>
              <a:t>	…</a:t>
            </a:r>
          </a:p>
          <a:p>
            <a:pPr lvl="1" eaLnBrk="1" hangingPunct="1">
              <a:lnSpc>
                <a:spcPct val="90000"/>
              </a:lnSpc>
              <a:buFontTx/>
              <a:buNone/>
            </a:pPr>
            <a:endParaRPr lang="en-US" sz="1800">
              <a:latin typeface="Helvetica" pitchFamily="34" charset="0"/>
            </a:endParaRPr>
          </a:p>
          <a:p>
            <a:pPr lvl="1" eaLnBrk="1" hangingPunct="1">
              <a:lnSpc>
                <a:spcPct val="90000"/>
              </a:lnSpc>
              <a:buFontTx/>
              <a:buNone/>
            </a:pPr>
            <a:r>
              <a:rPr lang="en-US" sz="1800">
                <a:latin typeface="Helvetica" pitchFamily="34" charset="0"/>
              </a:rPr>
              <a:t>	if (a==3) a = 0;</a:t>
            </a:r>
          </a:p>
          <a:p>
            <a:pPr lvl="1" eaLnBrk="1" hangingPunct="1">
              <a:lnSpc>
                <a:spcPct val="90000"/>
              </a:lnSpc>
              <a:buFontTx/>
              <a:buNone/>
            </a:pPr>
            <a:r>
              <a:rPr lang="en-US" sz="1800">
                <a:latin typeface="Helvetica" pitchFamily="34" charset="0"/>
              </a:rPr>
              <a:t>	if (b==9) b = 0;</a:t>
            </a:r>
          </a:p>
          <a:p>
            <a:pPr lvl="1" eaLnBrk="1" hangingPunct="1">
              <a:lnSpc>
                <a:spcPct val="90000"/>
              </a:lnSpc>
              <a:buFontTx/>
              <a:buNone/>
            </a:pPr>
            <a:r>
              <a:rPr lang="en-US" sz="1800">
                <a:latin typeface="Helvetica" pitchFamily="34" charset="0"/>
              </a:rPr>
              <a:t>	if (a!=b) c = 0;</a:t>
            </a:r>
          </a:p>
          <a:p>
            <a:pPr lvl="1" eaLnBrk="1" hangingPunct="1">
              <a:lnSpc>
                <a:spcPct val="90000"/>
              </a:lnSpc>
              <a:buFontTx/>
              <a:buNone/>
            </a:pPr>
            <a:r>
              <a:rPr lang="en-US" sz="1800">
                <a:latin typeface="Helvetica" pitchFamily="34" charset="0"/>
              </a:rPr>
              <a:t>	… </a:t>
            </a:r>
          </a:p>
          <a:p>
            <a:pPr eaLnBrk="1" hangingPunct="1">
              <a:lnSpc>
                <a:spcPct val="90000"/>
              </a:lnSpc>
            </a:pPr>
            <a:endParaRPr lang="en-US"/>
          </a:p>
          <a:p>
            <a:pPr eaLnBrk="1" hangingPunct="1">
              <a:lnSpc>
                <a:spcPct val="90000"/>
              </a:lnSpc>
            </a:pPr>
            <a:r>
              <a:rPr lang="en-US"/>
              <a:t>We may predict the branch directions based on the outcome of the last few branches</a:t>
            </a:r>
          </a:p>
        </p:txBody>
      </p:sp>
      <p:sp>
        <p:nvSpPr>
          <p:cNvPr id="5" name="Rectangle 14"/>
          <p:cNvSpPr>
            <a:spLocks noChangeArrowheads="1"/>
          </p:cNvSpPr>
          <p:nvPr/>
        </p:nvSpPr>
        <p:spPr bwMode="auto">
          <a:xfrm>
            <a:off x="335756"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3200" dirty="0">
                <a:solidFill>
                  <a:srgbClr val="0070C0"/>
                </a:solidFill>
                <a:effectLst>
                  <a:outerShdw blurRad="38100" dist="38100" dir="2700000" algn="tl">
                    <a:srgbClr val="000000">
                      <a:alpha val="43137"/>
                    </a:srgbClr>
                  </a:outerShdw>
                </a:effectLst>
                <a:latin typeface="Monotype Corsiva" pitchFamily="66" charset="0"/>
              </a:rPr>
              <a:t>Correlating Branch Predictors</a:t>
            </a:r>
          </a:p>
        </p:txBody>
      </p:sp>
    </p:spTree>
    <p:extLst>
      <p:ext uri="{BB962C8B-B14F-4D97-AF65-F5344CB8AC3E}">
        <p14:creationId xmlns:p14="http://schemas.microsoft.com/office/powerpoint/2010/main" val="15650978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E1967318-25D7-45F7-90AB-0D66D8895FF3}" type="slidenum">
              <a:rPr lang="en-US"/>
              <a:pPr/>
              <a:t>59</a:t>
            </a:fld>
            <a:endParaRPr lang="en-US"/>
          </a:p>
        </p:txBody>
      </p:sp>
      <p:sp>
        <p:nvSpPr>
          <p:cNvPr id="8" name="Content Placeholder 7"/>
          <p:cNvSpPr>
            <a:spLocks noGrp="1"/>
          </p:cNvSpPr>
          <p:nvPr>
            <p:ph idx="4294967295"/>
          </p:nvPr>
        </p:nvSpPr>
        <p:spPr>
          <a:xfrm>
            <a:off x="457200" y="1066800"/>
            <a:ext cx="8229600" cy="5272088"/>
          </a:xfrm>
        </p:spPr>
        <p:txBody>
          <a:bodyPr>
            <a:normAutofit lnSpcReduction="10000"/>
          </a:bodyPr>
          <a:lstStyle/>
          <a:p>
            <a:pPr eaLnBrk="1" hangingPunct="1">
              <a:lnSpc>
                <a:spcPct val="90000"/>
              </a:lnSpc>
            </a:pPr>
            <a:r>
              <a:rPr lang="en-US"/>
              <a:t>Consider last </a:t>
            </a:r>
            <a:r>
              <a:rPr lang="en-US" i="1">
                <a:solidFill>
                  <a:srgbClr val="FF0000"/>
                </a:solidFill>
              </a:rPr>
              <a:t>m</a:t>
            </a:r>
            <a:r>
              <a:rPr lang="en-US" i="1"/>
              <a:t> </a:t>
            </a:r>
            <a:r>
              <a:rPr lang="en-US"/>
              <a:t>branches’ decisions (T or NT)</a:t>
            </a:r>
          </a:p>
          <a:p>
            <a:pPr lvl="1" eaLnBrk="1" hangingPunct="1">
              <a:lnSpc>
                <a:spcPct val="90000"/>
              </a:lnSpc>
            </a:pPr>
            <a:r>
              <a:rPr lang="en-US"/>
              <a:t>E.g., m=3</a:t>
            </a:r>
          </a:p>
          <a:p>
            <a:pPr eaLnBrk="1" hangingPunct="1">
              <a:lnSpc>
                <a:spcPct val="90000"/>
              </a:lnSpc>
            </a:pPr>
            <a:r>
              <a:rPr lang="en-US"/>
              <a:t>For each pattern of these </a:t>
            </a:r>
            <a:r>
              <a:rPr lang="en-US" i="1">
                <a:solidFill>
                  <a:srgbClr val="FF0000"/>
                </a:solidFill>
              </a:rPr>
              <a:t>m</a:t>
            </a:r>
            <a:r>
              <a:rPr lang="en-US"/>
              <a:t> prior branches, construct an n-bit predictor</a:t>
            </a:r>
          </a:p>
          <a:p>
            <a:pPr lvl="1" eaLnBrk="1" hangingPunct="1">
              <a:lnSpc>
                <a:spcPct val="90000"/>
              </a:lnSpc>
            </a:pPr>
            <a:r>
              <a:rPr lang="en-US"/>
              <a:t>n bits (e.g., 2 bits) for each predictor</a:t>
            </a:r>
          </a:p>
          <a:p>
            <a:pPr lvl="1" eaLnBrk="1" hangingPunct="1">
              <a:lnSpc>
                <a:spcPct val="90000"/>
              </a:lnSpc>
            </a:pPr>
            <a:r>
              <a:rPr lang="en-US"/>
              <a:t>Based on the state of the last m branches, and the state of the predictor, make the prediction for the current branch</a:t>
            </a:r>
          </a:p>
          <a:p>
            <a:pPr lvl="1" eaLnBrk="1" hangingPunct="1">
              <a:lnSpc>
                <a:spcPct val="90000"/>
              </a:lnSpc>
            </a:pPr>
            <a:r>
              <a:rPr lang="en-US"/>
              <a:t>Current branch’s direction (taken or not taken) will affect the prediction of the next branch</a:t>
            </a:r>
          </a:p>
          <a:p>
            <a:pPr eaLnBrk="1" hangingPunct="1">
              <a:lnSpc>
                <a:spcPct val="90000"/>
              </a:lnSpc>
            </a:pPr>
            <a:r>
              <a:rPr lang="en-US"/>
              <a:t>(m,n) pridictor: “To see the last m branches, each predictor has n-bit” (e.g.,m=3,n=2)</a:t>
            </a:r>
          </a:p>
          <a:p>
            <a:pPr lvl="1" eaLnBrk="1" hangingPunct="1">
              <a:lnSpc>
                <a:spcPct val="90000"/>
              </a:lnSpc>
            </a:pPr>
            <a:endParaRPr lang="en-US"/>
          </a:p>
          <a:p>
            <a:pPr lvl="1" eaLnBrk="1" hangingPunct="1">
              <a:lnSpc>
                <a:spcPct val="90000"/>
              </a:lnSpc>
              <a:buFontTx/>
              <a:buNone/>
            </a:pPr>
            <a:endParaRPr lang="en-US"/>
          </a:p>
        </p:txBody>
      </p:sp>
      <p:sp>
        <p:nvSpPr>
          <p:cNvPr id="5" name="Rectangle 14"/>
          <p:cNvSpPr>
            <a:spLocks noChangeArrowheads="1"/>
          </p:cNvSpPr>
          <p:nvPr/>
        </p:nvSpPr>
        <p:spPr bwMode="auto">
          <a:xfrm>
            <a:off x="335756"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3200" dirty="0">
                <a:solidFill>
                  <a:srgbClr val="0070C0"/>
                </a:solidFill>
                <a:effectLst>
                  <a:outerShdw blurRad="38100" dist="38100" dir="2700000" algn="tl">
                    <a:srgbClr val="000000">
                      <a:alpha val="43137"/>
                    </a:srgbClr>
                  </a:outerShdw>
                </a:effectLst>
                <a:latin typeface="Monotype Corsiva" pitchFamily="66" charset="0"/>
              </a:rPr>
              <a:t>Correlating Branch Predictors</a:t>
            </a:r>
          </a:p>
        </p:txBody>
      </p:sp>
    </p:spTree>
    <p:extLst>
      <p:ext uri="{BB962C8B-B14F-4D97-AF65-F5344CB8AC3E}">
        <p14:creationId xmlns:p14="http://schemas.microsoft.com/office/powerpoint/2010/main" val="1559349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C54DB8-5EE2-418A-9C79-D9957C429886}" type="slidenum">
              <a:rPr lang="en-US"/>
              <a:pPr/>
              <a:t>6</a:t>
            </a:fld>
            <a:endParaRPr lang="en-US"/>
          </a:p>
        </p:txBody>
      </p:sp>
      <p:sp>
        <p:nvSpPr>
          <p:cNvPr id="2113538" name="Rectangle 2"/>
          <p:cNvSpPr>
            <a:spLocks noGrp="1" noChangeArrowheads="1"/>
          </p:cNvSpPr>
          <p:nvPr>
            <p:ph type="title"/>
          </p:nvPr>
        </p:nvSpPr>
        <p:spPr>
          <a:xfrm>
            <a:off x="685800" y="228600"/>
            <a:ext cx="7772400" cy="374650"/>
          </a:xfrm>
          <a:noFill/>
          <a:ln/>
        </p:spPr>
        <p:txBody>
          <a:bodyPr lIns="92075" tIns="46038" rIns="92075" bIns="46038">
            <a:noAutofit/>
          </a:bodyPr>
          <a:lstStyle/>
          <a:p>
            <a:r>
              <a:rPr lang="en-US" sz="3600" dirty="0">
                <a:solidFill>
                  <a:srgbClr val="7030A0"/>
                </a:solidFill>
                <a:latin typeface="Monotype Corsiva" pitchFamily="66" charset="0"/>
              </a:rPr>
              <a:t>Structural Hazards</a:t>
            </a:r>
          </a:p>
        </p:txBody>
      </p:sp>
      <p:sp>
        <p:nvSpPr>
          <p:cNvPr id="2113539" name="Rectangle 3"/>
          <p:cNvSpPr>
            <a:spLocks noGrp="1" noChangeArrowheads="1"/>
          </p:cNvSpPr>
          <p:nvPr>
            <p:ph type="body" idx="1"/>
          </p:nvPr>
        </p:nvSpPr>
        <p:spPr>
          <a:xfrm>
            <a:off x="533400" y="838200"/>
            <a:ext cx="8153400" cy="5486400"/>
          </a:xfrm>
          <a:noFill/>
          <a:ln/>
        </p:spPr>
        <p:txBody>
          <a:bodyPr lIns="92075" tIns="46038" rIns="92075" bIns="46038"/>
          <a:lstStyle/>
          <a:p>
            <a:r>
              <a:rPr lang="en-US" sz="2400" dirty="0">
                <a:latin typeface="Comic Sans MS" pitchFamily="66" charset="0"/>
              </a:rPr>
              <a:t>In pipelined processors,  overlapped instruction execution requires pipelining of functional units and duplication of resources to allow all possible combinations of instructions in the pipeline.</a:t>
            </a:r>
          </a:p>
          <a:p>
            <a:endParaRPr lang="en-US" sz="1000" dirty="0">
              <a:latin typeface="Comic Sans MS" pitchFamily="66" charset="0"/>
            </a:endParaRPr>
          </a:p>
          <a:p>
            <a:r>
              <a:rPr lang="en-US" sz="2400" dirty="0">
                <a:latin typeface="Comic Sans MS" pitchFamily="66" charset="0"/>
              </a:rPr>
              <a:t>If a resource conflict arises due to a hardware resource being required by more than one instruction in a single cycle, and one or more such instructions cannot be accommodated,  </a:t>
            </a:r>
            <a:r>
              <a:rPr lang="en-US" sz="2400" dirty="0" smtClean="0">
                <a:latin typeface="Comic Sans MS" pitchFamily="66" charset="0"/>
              </a:rPr>
              <a:t>a </a:t>
            </a:r>
            <a:r>
              <a:rPr lang="en-US" sz="2400" dirty="0">
                <a:latin typeface="Comic Sans MS" pitchFamily="66" charset="0"/>
              </a:rPr>
              <a:t>structural hazard has occurred, for example:</a:t>
            </a:r>
          </a:p>
          <a:p>
            <a:endParaRPr lang="en-US" sz="300" dirty="0">
              <a:latin typeface="Comic Sans MS" pitchFamily="66" charset="0"/>
            </a:endParaRPr>
          </a:p>
          <a:p>
            <a:pPr lvl="1"/>
            <a:r>
              <a:rPr lang="en-US" sz="1800" b="1" dirty="0">
                <a:latin typeface="Comic Sans MS" pitchFamily="66" charset="0"/>
              </a:rPr>
              <a:t>when a machine has only one register file write port </a:t>
            </a:r>
          </a:p>
          <a:p>
            <a:pPr lvl="1"/>
            <a:r>
              <a:rPr lang="en-US" sz="1800" b="1" dirty="0">
                <a:latin typeface="Comic Sans MS" pitchFamily="66" charset="0"/>
              </a:rPr>
              <a:t>or when a pipelined machine has a shared single-memory pipeline for data and instructions.</a:t>
            </a:r>
          </a:p>
        </p:txBody>
      </p:sp>
    </p:spTree>
    <p:extLst>
      <p:ext uri="{BB962C8B-B14F-4D97-AF65-F5344CB8AC3E}">
        <p14:creationId xmlns:p14="http://schemas.microsoft.com/office/powerpoint/2010/main" val="18045609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lide Number Placeholder 1"/>
          <p:cNvSpPr>
            <a:spLocks noGrp="1"/>
          </p:cNvSpPr>
          <p:nvPr>
            <p:ph type="sldNum" sz="quarter" idx="10"/>
          </p:nvPr>
        </p:nvSpPr>
        <p:spPr/>
        <p:txBody>
          <a:bodyPr/>
          <a:lstStyle/>
          <a:p>
            <a:fld id="{C60BDB73-4C8F-4CCE-A258-82F49B9985E0}" type="slidenum">
              <a:rPr lang="en-US"/>
              <a:pPr/>
              <a:t>60</a:t>
            </a:fld>
            <a:endParaRPr lang="en-US"/>
          </a:p>
        </p:txBody>
      </p:sp>
      <p:sp>
        <p:nvSpPr>
          <p:cNvPr id="5" name="Content Placeholder 4"/>
          <p:cNvSpPr>
            <a:spLocks noGrp="1"/>
          </p:cNvSpPr>
          <p:nvPr>
            <p:ph sz="half" idx="4294967295"/>
          </p:nvPr>
        </p:nvSpPr>
        <p:spPr>
          <a:xfrm>
            <a:off x="152400" y="1295400"/>
            <a:ext cx="2686050" cy="3951288"/>
          </a:xfrm>
        </p:spPr>
        <p:txBody>
          <a:bodyPr>
            <a:normAutofit/>
          </a:bodyPr>
          <a:lstStyle/>
          <a:p>
            <a:pPr eaLnBrk="1" hangingPunct="1">
              <a:lnSpc>
                <a:spcPct val="90000"/>
              </a:lnSpc>
              <a:buFontTx/>
              <a:buNone/>
            </a:pPr>
            <a:r>
              <a:rPr lang="en-US" sz="2000"/>
              <a:t>B1: ...</a:t>
            </a:r>
          </a:p>
          <a:p>
            <a:pPr eaLnBrk="1" hangingPunct="1">
              <a:lnSpc>
                <a:spcPct val="90000"/>
              </a:lnSpc>
              <a:buFontTx/>
              <a:buNone/>
            </a:pPr>
            <a:r>
              <a:rPr lang="en-US" sz="2000"/>
              <a:t>       …</a:t>
            </a:r>
          </a:p>
          <a:p>
            <a:pPr eaLnBrk="1" hangingPunct="1">
              <a:lnSpc>
                <a:spcPct val="90000"/>
              </a:lnSpc>
              <a:buFontTx/>
              <a:buNone/>
            </a:pPr>
            <a:r>
              <a:rPr lang="en-US" sz="2000"/>
              <a:t>       …</a:t>
            </a:r>
          </a:p>
          <a:p>
            <a:pPr eaLnBrk="1" hangingPunct="1">
              <a:lnSpc>
                <a:spcPct val="90000"/>
              </a:lnSpc>
              <a:buFontTx/>
              <a:buNone/>
            </a:pPr>
            <a:r>
              <a:rPr lang="en-US" sz="2000"/>
              <a:t>       ...</a:t>
            </a:r>
          </a:p>
          <a:p>
            <a:pPr eaLnBrk="1" hangingPunct="1">
              <a:lnSpc>
                <a:spcPct val="90000"/>
              </a:lnSpc>
              <a:buFontTx/>
              <a:buNone/>
            </a:pPr>
            <a:r>
              <a:rPr lang="en-US" sz="2000"/>
              <a:t>B2: ...</a:t>
            </a:r>
          </a:p>
          <a:p>
            <a:pPr eaLnBrk="1" hangingPunct="1">
              <a:lnSpc>
                <a:spcPct val="90000"/>
              </a:lnSpc>
              <a:buFontTx/>
              <a:buNone/>
            </a:pPr>
            <a:r>
              <a:rPr lang="en-US" sz="2000"/>
              <a:t>       …</a:t>
            </a:r>
          </a:p>
          <a:p>
            <a:pPr eaLnBrk="1" hangingPunct="1">
              <a:lnSpc>
                <a:spcPct val="90000"/>
              </a:lnSpc>
              <a:buFontTx/>
              <a:buNone/>
            </a:pPr>
            <a:r>
              <a:rPr lang="en-US" sz="2000"/>
              <a:t>B3: …</a:t>
            </a:r>
          </a:p>
          <a:p>
            <a:pPr eaLnBrk="1" hangingPunct="1">
              <a:lnSpc>
                <a:spcPct val="90000"/>
              </a:lnSpc>
              <a:buFontTx/>
              <a:buNone/>
            </a:pPr>
            <a:r>
              <a:rPr lang="en-US" sz="2000"/>
              <a:t>       …</a:t>
            </a:r>
          </a:p>
          <a:p>
            <a:pPr eaLnBrk="1" hangingPunct="1">
              <a:lnSpc>
                <a:spcPct val="90000"/>
              </a:lnSpc>
              <a:buFontTx/>
              <a:buNone/>
            </a:pPr>
            <a:r>
              <a:rPr lang="en-US" sz="2000"/>
              <a:t>B4: …</a:t>
            </a:r>
          </a:p>
          <a:p>
            <a:pPr eaLnBrk="1" hangingPunct="1">
              <a:lnSpc>
                <a:spcPct val="90000"/>
              </a:lnSpc>
              <a:buFontTx/>
              <a:buNone/>
            </a:pPr>
            <a:r>
              <a:rPr lang="en-US" sz="2000"/>
              <a:t>       …</a:t>
            </a:r>
          </a:p>
        </p:txBody>
      </p:sp>
      <p:graphicFrame>
        <p:nvGraphicFramePr>
          <p:cNvPr id="2345129" name="Group 169"/>
          <p:cNvGraphicFramePr>
            <a:graphicFrameLocks noGrp="1"/>
          </p:cNvGraphicFramePr>
          <p:nvPr>
            <p:ph sz="quarter" idx="4294967295"/>
          </p:nvPr>
        </p:nvGraphicFramePr>
        <p:xfrm>
          <a:off x="4191000" y="1125538"/>
          <a:ext cx="2395538" cy="4132263"/>
        </p:xfrm>
        <a:graphic>
          <a:graphicData uri="http://schemas.openxmlformats.org/drawingml/2006/table">
            <a:tbl>
              <a:tblPr/>
              <a:tblGrid>
                <a:gridCol w="798513"/>
                <a:gridCol w="798512"/>
                <a:gridCol w="798513"/>
              </a:tblGrid>
              <a:tr h="685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2"/>
                          </a:solidFill>
                          <a:effectLst/>
                          <a:latin typeface="Times New Roman" pitchFamily="18" charset="0"/>
                          <a:cs typeface="Arial" charset="0"/>
                        </a:rPr>
                        <a:t>B1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2"/>
                          </a:solidFill>
                          <a:effectLst/>
                          <a:latin typeface="Times New Roman" pitchFamily="18" charset="0"/>
                          <a:cs typeface="Arial" charset="0"/>
                        </a:rPr>
                        <a:t>(0=NT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2"/>
                          </a:solidFill>
                          <a:effectLst/>
                          <a:latin typeface="Times New Roman" pitchFamily="18" charset="0"/>
                          <a:cs typeface="Arial" charset="0"/>
                        </a:rPr>
                        <a:t>B2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2"/>
                          </a:solidFill>
                          <a:effectLst/>
                          <a:latin typeface="Times New Roman" pitchFamily="18" charset="0"/>
                          <a:cs typeface="Arial" charset="0"/>
                        </a:rPr>
                        <a:t>1=T)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2"/>
                          </a:solidFill>
                          <a:effectLst/>
                          <a:latin typeface="Times New Roman" pitchFamily="18" charset="0"/>
                          <a:cs typeface="Arial" charset="0"/>
                        </a:rPr>
                        <a:t>B3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74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FF"/>
                          </a:solidFill>
                          <a:effectLst/>
                          <a:latin typeface="Times New Roman" pitchFamily="18" charset="0"/>
                          <a:cs typeface="Arial" charset="0"/>
                        </a:rPr>
                        <a:t>0</a:t>
                      </a:r>
                      <a:endParaRPr kumimoji="0" lang="en-US" sz="16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FF"/>
                          </a:solidFill>
                          <a:effectLst/>
                          <a:latin typeface="Times New Roman" pitchFamily="18" charset="0"/>
                          <a:cs typeface="Arial" charset="0"/>
                        </a:rPr>
                        <a:t>0</a:t>
                      </a:r>
                      <a:endParaRPr kumimoji="0" lang="en-US" sz="16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FF"/>
                          </a:solidFill>
                          <a:effectLst/>
                          <a:latin typeface="Times New Roman" pitchFamily="18" charset="0"/>
                          <a:cs typeface="Arial" charset="0"/>
                        </a:rPr>
                        <a:t>0</a:t>
                      </a:r>
                      <a:endParaRPr kumimoji="0" lang="en-US" sz="16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74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FF"/>
                          </a:solidFill>
                          <a:effectLst/>
                          <a:latin typeface="Times New Roman" pitchFamily="18" charset="0"/>
                          <a:cs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FF"/>
                          </a:solidFill>
                          <a:effectLst/>
                          <a:latin typeface="Times New Roman" pitchFamily="18" charset="0"/>
                          <a:cs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73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FF"/>
                          </a:solidFill>
                          <a:effectLst/>
                          <a:latin typeface="Times New Roman" pitchFamily="18" charset="0"/>
                          <a:cs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FF"/>
                          </a:solidFill>
                          <a:effectLst/>
                          <a:latin typeface="Times New Roman" pitchFamily="18" charset="0"/>
                          <a:cs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74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74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FF"/>
                          </a:solidFill>
                          <a:effectLst/>
                          <a:latin typeface="Times New Roman" pitchFamily="18" charset="0"/>
                          <a:cs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74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344998" name="TextBox 10"/>
          <p:cNvSpPr txBox="1">
            <a:spLocks noChangeArrowheads="1"/>
          </p:cNvSpPr>
          <p:nvPr/>
        </p:nvSpPr>
        <p:spPr bwMode="auto">
          <a:xfrm>
            <a:off x="1123950" y="1522413"/>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0">
                <a:solidFill>
                  <a:srgbClr val="0000FF"/>
                </a:solidFill>
                <a:effectLst/>
                <a:latin typeface="Calibri" pitchFamily="34" charset="0"/>
                <a:cs typeface="Arial" charset="0"/>
              </a:rPr>
              <a:t>NT</a:t>
            </a:r>
          </a:p>
        </p:txBody>
      </p:sp>
      <p:sp>
        <p:nvSpPr>
          <p:cNvPr id="2344999" name="TextBox 12"/>
          <p:cNvSpPr txBox="1">
            <a:spLocks noChangeArrowheads="1"/>
          </p:cNvSpPr>
          <p:nvPr/>
        </p:nvSpPr>
        <p:spPr bwMode="auto">
          <a:xfrm>
            <a:off x="1838325" y="1593850"/>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0">
                <a:solidFill>
                  <a:srgbClr val="FF0000"/>
                </a:solidFill>
                <a:effectLst/>
                <a:latin typeface="Calibri" pitchFamily="34" charset="0"/>
                <a:cs typeface="Arial" charset="0"/>
              </a:rPr>
              <a:t>T</a:t>
            </a:r>
          </a:p>
        </p:txBody>
      </p:sp>
      <p:sp>
        <p:nvSpPr>
          <p:cNvPr id="14" name="Curved Left Arrow 13"/>
          <p:cNvSpPr/>
          <p:nvPr/>
        </p:nvSpPr>
        <p:spPr>
          <a:xfrm>
            <a:off x="1552575" y="1522413"/>
            <a:ext cx="357188" cy="1143000"/>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sz="1800" b="0">
              <a:solidFill>
                <a:schemeClr val="tx1"/>
              </a:solidFill>
              <a:effectLst/>
            </a:endParaRPr>
          </a:p>
        </p:txBody>
      </p:sp>
      <p:sp>
        <p:nvSpPr>
          <p:cNvPr id="15" name="Curved Left Arrow 14"/>
          <p:cNvSpPr/>
          <p:nvPr/>
        </p:nvSpPr>
        <p:spPr>
          <a:xfrm>
            <a:off x="909638" y="1522413"/>
            <a:ext cx="214312" cy="428625"/>
          </a:xfrm>
          <a:prstGeom prst="curvedLeftArrow">
            <a:avLst>
              <a:gd name="adj1" fmla="val 25000"/>
              <a:gd name="adj2" fmla="val 50000"/>
              <a:gd name="adj3" fmla="val 38230"/>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sz="1800" b="0">
              <a:solidFill>
                <a:schemeClr val="tx1"/>
              </a:solidFill>
              <a:effectLst/>
            </a:endParaRPr>
          </a:p>
        </p:txBody>
      </p:sp>
      <p:sp>
        <p:nvSpPr>
          <p:cNvPr id="18" name="Curved Left Arrow 17"/>
          <p:cNvSpPr/>
          <p:nvPr/>
        </p:nvSpPr>
        <p:spPr>
          <a:xfrm>
            <a:off x="909638" y="2951163"/>
            <a:ext cx="214312" cy="428625"/>
          </a:xfrm>
          <a:prstGeom prst="curvedLeftArrow">
            <a:avLst>
              <a:gd name="adj1" fmla="val 25000"/>
              <a:gd name="adj2" fmla="val 50000"/>
              <a:gd name="adj3" fmla="val 38230"/>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sz="1800" b="0">
              <a:solidFill>
                <a:schemeClr val="tx1"/>
              </a:solidFill>
              <a:effectLst/>
            </a:endParaRPr>
          </a:p>
        </p:txBody>
      </p:sp>
      <p:sp>
        <p:nvSpPr>
          <p:cNvPr id="19" name="Curved Left Arrow 18"/>
          <p:cNvSpPr/>
          <p:nvPr/>
        </p:nvSpPr>
        <p:spPr>
          <a:xfrm>
            <a:off x="909638" y="3736975"/>
            <a:ext cx="214312" cy="428625"/>
          </a:xfrm>
          <a:prstGeom prst="curvedLeftArrow">
            <a:avLst>
              <a:gd name="adj1" fmla="val 25000"/>
              <a:gd name="adj2" fmla="val 50000"/>
              <a:gd name="adj3" fmla="val 3823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sz="1800" b="0">
              <a:solidFill>
                <a:schemeClr val="tx1"/>
              </a:solidFill>
              <a:effectLst/>
            </a:endParaRPr>
          </a:p>
        </p:txBody>
      </p:sp>
      <p:grpSp>
        <p:nvGrpSpPr>
          <p:cNvPr id="2345005" name="Group 20"/>
          <p:cNvGrpSpPr>
            <a:grpSpLocks/>
          </p:cNvGrpSpPr>
          <p:nvPr/>
        </p:nvGrpSpPr>
        <p:grpSpPr bwMode="auto">
          <a:xfrm>
            <a:off x="7221538" y="1852613"/>
            <a:ext cx="860425" cy="814387"/>
            <a:chOff x="3864549" y="2378075"/>
            <a:chExt cx="3301483" cy="3807262"/>
          </a:xfrm>
        </p:grpSpPr>
        <p:sp>
          <p:nvSpPr>
            <p:cNvPr id="2345006" name="Rectangle 10"/>
            <p:cNvSpPr>
              <a:spLocks noChangeArrowheads="1"/>
            </p:cNvSpPr>
            <p:nvPr/>
          </p:nvSpPr>
          <p:spPr bwMode="auto">
            <a:xfrm>
              <a:off x="3864549" y="3491310"/>
              <a:ext cx="694408" cy="184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endParaRPr lang="en-US" altLang="en-US" sz="2000">
                <a:solidFill>
                  <a:srgbClr val="FF0000"/>
                </a:solidFill>
                <a:effectLst/>
                <a:latin typeface="Arial" charset="0"/>
                <a:cs typeface="Arial" charset="0"/>
              </a:endParaRPr>
            </a:p>
          </p:txBody>
        </p:sp>
        <p:sp>
          <p:nvSpPr>
            <p:cNvPr id="2345007" name="Oval 16"/>
            <p:cNvSpPr>
              <a:spLocks noChangeArrowheads="1"/>
            </p:cNvSpPr>
            <p:nvPr/>
          </p:nvSpPr>
          <p:spPr bwMode="auto">
            <a:xfrm>
              <a:off x="3876732" y="2895600"/>
              <a:ext cx="1270000" cy="508000"/>
            </a:xfrm>
            <a:prstGeom prst="ellipse">
              <a:avLst/>
            </a:prstGeom>
            <a:solidFill>
              <a:srgbClr val="FF0000"/>
            </a:solidFill>
            <a:ln w="12700">
              <a:solidFill>
                <a:schemeClr val="tx1"/>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008" name="Oval 17"/>
            <p:cNvSpPr>
              <a:spLocks noChangeArrowheads="1"/>
            </p:cNvSpPr>
            <p:nvPr/>
          </p:nvSpPr>
          <p:spPr bwMode="auto">
            <a:xfrm>
              <a:off x="5896032" y="2908300"/>
              <a:ext cx="1270000" cy="508000"/>
            </a:xfrm>
            <a:prstGeom prst="ellipse">
              <a:avLst/>
            </a:prstGeom>
            <a:solidFill>
              <a:srgbClr val="FF0000"/>
            </a:solidFill>
            <a:ln w="12700">
              <a:solidFill>
                <a:schemeClr val="tx1"/>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009" name="Oval 18"/>
            <p:cNvSpPr>
              <a:spLocks noChangeArrowheads="1"/>
            </p:cNvSpPr>
            <p:nvPr/>
          </p:nvSpPr>
          <p:spPr bwMode="auto">
            <a:xfrm>
              <a:off x="3889432" y="4025900"/>
              <a:ext cx="1270000" cy="508000"/>
            </a:xfrm>
            <a:prstGeom prst="ellipse">
              <a:avLst/>
            </a:prstGeom>
            <a:solidFill>
              <a:srgbClr val="0000FF"/>
            </a:solidFill>
            <a:ln w="12700">
              <a:solidFill>
                <a:srgbClr val="0000FF"/>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010" name="Oval 19"/>
            <p:cNvSpPr>
              <a:spLocks noChangeArrowheads="1"/>
            </p:cNvSpPr>
            <p:nvPr/>
          </p:nvSpPr>
          <p:spPr bwMode="auto">
            <a:xfrm>
              <a:off x="5896032" y="4025900"/>
              <a:ext cx="1270000" cy="508000"/>
            </a:xfrm>
            <a:prstGeom prst="ellipse">
              <a:avLst/>
            </a:prstGeom>
            <a:solidFill>
              <a:schemeClr val="hlink"/>
            </a:solidFill>
            <a:ln w="12700">
              <a:solidFill>
                <a:schemeClr val="tx1"/>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011" name="Arc 20"/>
            <p:cNvSpPr>
              <a:spLocks/>
            </p:cNvSpPr>
            <p:nvPr/>
          </p:nvSpPr>
          <p:spPr bwMode="auto">
            <a:xfrm>
              <a:off x="4224395" y="2378075"/>
              <a:ext cx="762000" cy="554038"/>
            </a:xfrm>
            <a:custGeom>
              <a:avLst/>
              <a:gdLst>
                <a:gd name="T0" fmla="*/ 11316124 w 43200"/>
                <a:gd name="T1" fmla="*/ 168307396 h 31458"/>
                <a:gd name="T2" fmla="*/ 224014443 w 43200"/>
                <a:gd name="T3" fmla="*/ 171852760 h 31458"/>
                <a:gd name="T4" fmla="*/ 118540664 w 43200"/>
                <a:gd name="T5" fmla="*/ 117999216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close/>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l" eaLnBrk="1" hangingPunct="1"/>
              <a:endParaRPr lang="en-US" sz="1800" b="0">
                <a:effectLst/>
                <a:latin typeface="Calibri" pitchFamily="34" charset="0"/>
                <a:cs typeface="Arial" charset="0"/>
              </a:endParaRPr>
            </a:p>
          </p:txBody>
        </p:sp>
        <p:sp>
          <p:nvSpPr>
            <p:cNvPr id="2345012" name="Arc 21"/>
            <p:cNvSpPr>
              <a:spLocks/>
            </p:cNvSpPr>
            <p:nvPr/>
          </p:nvSpPr>
          <p:spPr bwMode="auto">
            <a:xfrm flipH="1" flipV="1">
              <a:off x="6238932" y="4495800"/>
              <a:ext cx="762000" cy="554038"/>
            </a:xfrm>
            <a:custGeom>
              <a:avLst/>
              <a:gdLst>
                <a:gd name="T0" fmla="*/ 11316124 w 43200"/>
                <a:gd name="T1" fmla="*/ 168307396 h 31458"/>
                <a:gd name="T2" fmla="*/ 224014443 w 43200"/>
                <a:gd name="T3" fmla="*/ 171852760 h 31458"/>
                <a:gd name="T4" fmla="*/ 118540664 w 43200"/>
                <a:gd name="T5" fmla="*/ 117999216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close/>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wrap="none" anchor="ctr"/>
            <a:lstStyle/>
            <a:p>
              <a:pPr algn="l" eaLnBrk="1" hangingPunct="1"/>
              <a:endParaRPr lang="en-US" sz="1800" b="0">
                <a:effectLst/>
                <a:latin typeface="Calibri" pitchFamily="34" charset="0"/>
                <a:cs typeface="Arial" charset="0"/>
              </a:endParaRPr>
            </a:p>
          </p:txBody>
        </p:sp>
        <p:sp>
          <p:nvSpPr>
            <p:cNvPr id="2345013" name="Line 22"/>
            <p:cNvSpPr>
              <a:spLocks noChangeShapeType="1"/>
            </p:cNvSpPr>
            <p:nvPr/>
          </p:nvSpPr>
          <p:spPr bwMode="auto">
            <a:xfrm flipH="1">
              <a:off x="5172132" y="4343400"/>
              <a:ext cx="762000" cy="0"/>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45014" name="Line 25"/>
            <p:cNvSpPr>
              <a:spLocks noChangeShapeType="1"/>
            </p:cNvSpPr>
            <p:nvPr/>
          </p:nvSpPr>
          <p:spPr bwMode="auto">
            <a:xfrm>
              <a:off x="5172132" y="4191000"/>
              <a:ext cx="7620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45015" name="Line 26"/>
            <p:cNvSpPr>
              <a:spLocks noChangeShapeType="1"/>
            </p:cNvSpPr>
            <p:nvPr/>
          </p:nvSpPr>
          <p:spPr bwMode="auto">
            <a:xfrm flipH="1">
              <a:off x="5122920" y="3224213"/>
              <a:ext cx="76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45016" name="Line 29"/>
            <p:cNvSpPr>
              <a:spLocks noChangeShapeType="1"/>
            </p:cNvSpPr>
            <p:nvPr/>
          </p:nvSpPr>
          <p:spPr bwMode="auto">
            <a:xfrm>
              <a:off x="5122920" y="3071813"/>
              <a:ext cx="7620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37" name="Straight Arrow Connector 36"/>
            <p:cNvCxnSpPr>
              <a:stCxn id="2345009" idx="0"/>
              <a:endCxn id="2345007" idx="4"/>
            </p:cNvCxnSpPr>
            <p:nvPr/>
          </p:nvCxnSpPr>
          <p:spPr>
            <a:xfrm rot="16200000" flipV="1">
              <a:off x="4204614" y="3707864"/>
              <a:ext cx="623412" cy="1218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6248908" y="3733838"/>
              <a:ext cx="615988" cy="12183"/>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45019" name="Rectangle 10"/>
            <p:cNvSpPr>
              <a:spLocks noChangeArrowheads="1"/>
            </p:cNvSpPr>
            <p:nvPr/>
          </p:nvSpPr>
          <p:spPr bwMode="auto">
            <a:xfrm>
              <a:off x="5094991" y="4344789"/>
              <a:ext cx="694408" cy="184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endParaRPr lang="en-US" altLang="en-US" sz="2000">
                <a:solidFill>
                  <a:srgbClr val="FF0000"/>
                </a:solidFill>
                <a:effectLst/>
                <a:latin typeface="Arial" charset="0"/>
                <a:cs typeface="Arial" charset="0"/>
              </a:endParaRPr>
            </a:p>
          </p:txBody>
        </p:sp>
        <p:sp>
          <p:nvSpPr>
            <p:cNvPr id="2345020" name="Rectangle 10"/>
            <p:cNvSpPr>
              <a:spLocks noChangeArrowheads="1"/>
            </p:cNvSpPr>
            <p:nvPr/>
          </p:nvSpPr>
          <p:spPr bwMode="auto">
            <a:xfrm>
              <a:off x="5076717" y="3164761"/>
              <a:ext cx="694408" cy="184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endParaRPr lang="en-US" altLang="en-US" sz="2000">
                <a:solidFill>
                  <a:srgbClr val="FF0000"/>
                </a:solidFill>
                <a:effectLst/>
                <a:latin typeface="Arial" charset="0"/>
                <a:cs typeface="Arial" charset="0"/>
              </a:endParaRPr>
            </a:p>
          </p:txBody>
        </p:sp>
      </p:grpSp>
      <p:sp>
        <p:nvSpPr>
          <p:cNvPr id="2345021" name="TextBox 41"/>
          <p:cNvSpPr txBox="1">
            <a:spLocks noChangeArrowheads="1"/>
          </p:cNvSpPr>
          <p:nvPr/>
        </p:nvSpPr>
        <p:spPr bwMode="auto">
          <a:xfrm>
            <a:off x="6715125" y="1219200"/>
            <a:ext cx="2428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b="0">
                <a:effectLst/>
                <a:latin typeface="Calibri" pitchFamily="34" charset="0"/>
                <a:cs typeface="Arial" charset="0"/>
              </a:rPr>
              <a:t>2-bit predictor</a:t>
            </a:r>
            <a:endParaRPr lang="en-US" sz="2800" b="0">
              <a:solidFill>
                <a:srgbClr val="FF0000"/>
              </a:solidFill>
              <a:effectLst/>
              <a:latin typeface="Calibri" pitchFamily="34" charset="0"/>
              <a:cs typeface="Arial" charset="0"/>
            </a:endParaRPr>
          </a:p>
        </p:txBody>
      </p:sp>
      <p:grpSp>
        <p:nvGrpSpPr>
          <p:cNvPr id="2345022" name="Group 42"/>
          <p:cNvGrpSpPr>
            <a:grpSpLocks/>
          </p:cNvGrpSpPr>
          <p:nvPr/>
        </p:nvGrpSpPr>
        <p:grpSpPr bwMode="auto">
          <a:xfrm>
            <a:off x="7292975" y="2362200"/>
            <a:ext cx="860425" cy="814388"/>
            <a:chOff x="3864549" y="2378075"/>
            <a:chExt cx="3301483" cy="3807262"/>
          </a:xfrm>
        </p:grpSpPr>
        <p:sp>
          <p:nvSpPr>
            <p:cNvPr id="2345023" name="Rectangle 10"/>
            <p:cNvSpPr>
              <a:spLocks noChangeArrowheads="1"/>
            </p:cNvSpPr>
            <p:nvPr/>
          </p:nvSpPr>
          <p:spPr bwMode="auto">
            <a:xfrm>
              <a:off x="3864549" y="3491310"/>
              <a:ext cx="694408" cy="184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endParaRPr lang="en-US" altLang="en-US" sz="2000">
                <a:solidFill>
                  <a:srgbClr val="FF0000"/>
                </a:solidFill>
                <a:effectLst/>
                <a:latin typeface="Arial" charset="0"/>
                <a:cs typeface="Arial" charset="0"/>
              </a:endParaRPr>
            </a:p>
          </p:txBody>
        </p:sp>
        <p:sp>
          <p:nvSpPr>
            <p:cNvPr id="2345024" name="Oval 16"/>
            <p:cNvSpPr>
              <a:spLocks noChangeArrowheads="1"/>
            </p:cNvSpPr>
            <p:nvPr/>
          </p:nvSpPr>
          <p:spPr bwMode="auto">
            <a:xfrm>
              <a:off x="3876732" y="2895600"/>
              <a:ext cx="1270000" cy="508000"/>
            </a:xfrm>
            <a:prstGeom prst="ellipse">
              <a:avLst/>
            </a:prstGeom>
            <a:solidFill>
              <a:srgbClr val="FF0000"/>
            </a:solidFill>
            <a:ln w="12700">
              <a:solidFill>
                <a:schemeClr val="tx1"/>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025" name="Oval 17"/>
            <p:cNvSpPr>
              <a:spLocks noChangeArrowheads="1"/>
            </p:cNvSpPr>
            <p:nvPr/>
          </p:nvSpPr>
          <p:spPr bwMode="auto">
            <a:xfrm>
              <a:off x="5896032" y="2908300"/>
              <a:ext cx="1270000" cy="508000"/>
            </a:xfrm>
            <a:prstGeom prst="ellipse">
              <a:avLst/>
            </a:prstGeom>
            <a:solidFill>
              <a:srgbClr val="FF0000"/>
            </a:solidFill>
            <a:ln w="12700">
              <a:solidFill>
                <a:schemeClr val="tx1"/>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026" name="Oval 18"/>
            <p:cNvSpPr>
              <a:spLocks noChangeArrowheads="1"/>
            </p:cNvSpPr>
            <p:nvPr/>
          </p:nvSpPr>
          <p:spPr bwMode="auto">
            <a:xfrm>
              <a:off x="3889432" y="4025900"/>
              <a:ext cx="1270000" cy="508000"/>
            </a:xfrm>
            <a:prstGeom prst="ellipse">
              <a:avLst/>
            </a:prstGeom>
            <a:solidFill>
              <a:srgbClr val="0000FF"/>
            </a:solidFill>
            <a:ln w="12700">
              <a:solidFill>
                <a:srgbClr val="0000FF"/>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027" name="Oval 19"/>
            <p:cNvSpPr>
              <a:spLocks noChangeArrowheads="1"/>
            </p:cNvSpPr>
            <p:nvPr/>
          </p:nvSpPr>
          <p:spPr bwMode="auto">
            <a:xfrm>
              <a:off x="5896032" y="4025900"/>
              <a:ext cx="1270000" cy="508000"/>
            </a:xfrm>
            <a:prstGeom prst="ellipse">
              <a:avLst/>
            </a:prstGeom>
            <a:solidFill>
              <a:schemeClr val="hlink"/>
            </a:solidFill>
            <a:ln w="12700">
              <a:solidFill>
                <a:schemeClr val="tx1"/>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028" name="Arc 20"/>
            <p:cNvSpPr>
              <a:spLocks/>
            </p:cNvSpPr>
            <p:nvPr/>
          </p:nvSpPr>
          <p:spPr bwMode="auto">
            <a:xfrm>
              <a:off x="4224395" y="2378075"/>
              <a:ext cx="762000" cy="554038"/>
            </a:xfrm>
            <a:custGeom>
              <a:avLst/>
              <a:gdLst>
                <a:gd name="T0" fmla="*/ 11316124 w 43200"/>
                <a:gd name="T1" fmla="*/ 168307396 h 31458"/>
                <a:gd name="T2" fmla="*/ 224014443 w 43200"/>
                <a:gd name="T3" fmla="*/ 171852760 h 31458"/>
                <a:gd name="T4" fmla="*/ 118540664 w 43200"/>
                <a:gd name="T5" fmla="*/ 117999216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close/>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l" eaLnBrk="1" hangingPunct="1"/>
              <a:endParaRPr lang="en-US" sz="1800" b="0">
                <a:effectLst/>
                <a:latin typeface="Calibri" pitchFamily="34" charset="0"/>
                <a:cs typeface="Arial" charset="0"/>
              </a:endParaRPr>
            </a:p>
          </p:txBody>
        </p:sp>
        <p:sp>
          <p:nvSpPr>
            <p:cNvPr id="2345029" name="Arc 21"/>
            <p:cNvSpPr>
              <a:spLocks/>
            </p:cNvSpPr>
            <p:nvPr/>
          </p:nvSpPr>
          <p:spPr bwMode="auto">
            <a:xfrm flipH="1" flipV="1">
              <a:off x="6238932" y="4495800"/>
              <a:ext cx="762000" cy="554038"/>
            </a:xfrm>
            <a:custGeom>
              <a:avLst/>
              <a:gdLst>
                <a:gd name="T0" fmla="*/ 11316124 w 43200"/>
                <a:gd name="T1" fmla="*/ 168307396 h 31458"/>
                <a:gd name="T2" fmla="*/ 224014443 w 43200"/>
                <a:gd name="T3" fmla="*/ 171852760 h 31458"/>
                <a:gd name="T4" fmla="*/ 118540664 w 43200"/>
                <a:gd name="T5" fmla="*/ 117999216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close/>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wrap="none" anchor="ctr"/>
            <a:lstStyle/>
            <a:p>
              <a:pPr algn="l" eaLnBrk="1" hangingPunct="1"/>
              <a:endParaRPr lang="en-US" sz="1800" b="0">
                <a:effectLst/>
                <a:latin typeface="Calibri" pitchFamily="34" charset="0"/>
                <a:cs typeface="Arial" charset="0"/>
              </a:endParaRPr>
            </a:p>
          </p:txBody>
        </p:sp>
        <p:sp>
          <p:nvSpPr>
            <p:cNvPr id="2345030" name="Line 22"/>
            <p:cNvSpPr>
              <a:spLocks noChangeShapeType="1"/>
            </p:cNvSpPr>
            <p:nvPr/>
          </p:nvSpPr>
          <p:spPr bwMode="auto">
            <a:xfrm flipH="1">
              <a:off x="5172132" y="4343400"/>
              <a:ext cx="762000" cy="0"/>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45031" name="Line 25"/>
            <p:cNvSpPr>
              <a:spLocks noChangeShapeType="1"/>
            </p:cNvSpPr>
            <p:nvPr/>
          </p:nvSpPr>
          <p:spPr bwMode="auto">
            <a:xfrm>
              <a:off x="5172132" y="4191000"/>
              <a:ext cx="7620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45032" name="Line 26"/>
            <p:cNvSpPr>
              <a:spLocks noChangeShapeType="1"/>
            </p:cNvSpPr>
            <p:nvPr/>
          </p:nvSpPr>
          <p:spPr bwMode="auto">
            <a:xfrm flipH="1">
              <a:off x="5122920" y="3224213"/>
              <a:ext cx="76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45033" name="Line 29"/>
            <p:cNvSpPr>
              <a:spLocks noChangeShapeType="1"/>
            </p:cNvSpPr>
            <p:nvPr/>
          </p:nvSpPr>
          <p:spPr bwMode="auto">
            <a:xfrm>
              <a:off x="5122920" y="3071813"/>
              <a:ext cx="7620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2" name="Straight Arrow Connector 54"/>
            <p:cNvCxnSpPr/>
            <p:nvPr/>
          </p:nvCxnSpPr>
          <p:spPr>
            <a:xfrm rot="16200000" flipV="1">
              <a:off x="4204614" y="3707862"/>
              <a:ext cx="623411" cy="1218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55"/>
            <p:cNvCxnSpPr/>
            <p:nvPr/>
          </p:nvCxnSpPr>
          <p:spPr>
            <a:xfrm rot="5400000">
              <a:off x="6248908" y="3733841"/>
              <a:ext cx="615992" cy="12183"/>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45036" name="Rectangle 10"/>
            <p:cNvSpPr>
              <a:spLocks noChangeArrowheads="1"/>
            </p:cNvSpPr>
            <p:nvPr/>
          </p:nvSpPr>
          <p:spPr bwMode="auto">
            <a:xfrm>
              <a:off x="5094991" y="4344789"/>
              <a:ext cx="694408" cy="184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endParaRPr lang="en-US" altLang="en-US" sz="2000">
                <a:solidFill>
                  <a:srgbClr val="FF0000"/>
                </a:solidFill>
                <a:effectLst/>
                <a:latin typeface="Arial" charset="0"/>
                <a:cs typeface="Arial" charset="0"/>
              </a:endParaRPr>
            </a:p>
          </p:txBody>
        </p:sp>
        <p:sp>
          <p:nvSpPr>
            <p:cNvPr id="2345037" name="Rectangle 10"/>
            <p:cNvSpPr>
              <a:spLocks noChangeArrowheads="1"/>
            </p:cNvSpPr>
            <p:nvPr/>
          </p:nvSpPr>
          <p:spPr bwMode="auto">
            <a:xfrm>
              <a:off x="5076717" y="3164761"/>
              <a:ext cx="694408" cy="184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endParaRPr lang="en-US" altLang="en-US" sz="2000">
                <a:solidFill>
                  <a:srgbClr val="FF0000"/>
                </a:solidFill>
                <a:effectLst/>
                <a:latin typeface="Arial" charset="0"/>
                <a:cs typeface="Arial" charset="0"/>
              </a:endParaRPr>
            </a:p>
          </p:txBody>
        </p:sp>
      </p:grpSp>
      <p:sp>
        <p:nvSpPr>
          <p:cNvPr id="2345054" name="TextBox 74"/>
          <p:cNvSpPr txBox="1">
            <a:spLocks noChangeArrowheads="1"/>
          </p:cNvSpPr>
          <p:nvPr/>
        </p:nvSpPr>
        <p:spPr bwMode="auto">
          <a:xfrm>
            <a:off x="7705725" y="3652838"/>
            <a:ext cx="857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b="0">
                <a:effectLst/>
                <a:latin typeface="Calibri" pitchFamily="34" charset="0"/>
                <a:cs typeface="Arial" charset="0"/>
              </a:rPr>
              <a:t>…</a:t>
            </a:r>
            <a:endParaRPr lang="en-US" sz="2800" b="0">
              <a:solidFill>
                <a:srgbClr val="FF0000"/>
              </a:solidFill>
              <a:effectLst/>
              <a:latin typeface="Calibri" pitchFamily="34" charset="0"/>
              <a:cs typeface="Arial" charset="0"/>
            </a:endParaRPr>
          </a:p>
        </p:txBody>
      </p:sp>
      <p:sp>
        <p:nvSpPr>
          <p:cNvPr id="2345072" name="AutoShape 112"/>
          <p:cNvSpPr>
            <a:spLocks noChangeArrowheads="1"/>
          </p:cNvSpPr>
          <p:nvPr/>
        </p:nvSpPr>
        <p:spPr bwMode="auto">
          <a:xfrm>
            <a:off x="6629400" y="2081213"/>
            <a:ext cx="457200" cy="76200"/>
          </a:xfrm>
          <a:prstGeom prst="rightArrow">
            <a:avLst>
              <a:gd name="adj1" fmla="val 50000"/>
              <a:gd name="adj2" fmla="val 1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73" name="AutoShape 113"/>
          <p:cNvSpPr>
            <a:spLocks noChangeArrowheads="1"/>
          </p:cNvSpPr>
          <p:nvPr/>
        </p:nvSpPr>
        <p:spPr bwMode="auto">
          <a:xfrm>
            <a:off x="6629400" y="2633663"/>
            <a:ext cx="457200" cy="76200"/>
          </a:xfrm>
          <a:prstGeom prst="rightArrow">
            <a:avLst>
              <a:gd name="adj1" fmla="val 50000"/>
              <a:gd name="adj2" fmla="val 1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45074" name="Group 42"/>
          <p:cNvGrpSpPr>
            <a:grpSpLocks/>
          </p:cNvGrpSpPr>
          <p:nvPr/>
        </p:nvGrpSpPr>
        <p:grpSpPr bwMode="auto">
          <a:xfrm>
            <a:off x="7292975" y="2971800"/>
            <a:ext cx="860425" cy="814388"/>
            <a:chOff x="3864549" y="2378075"/>
            <a:chExt cx="3301483" cy="3807262"/>
          </a:xfrm>
        </p:grpSpPr>
        <p:sp>
          <p:nvSpPr>
            <p:cNvPr id="2345075" name="Rectangle 10"/>
            <p:cNvSpPr>
              <a:spLocks noChangeArrowheads="1"/>
            </p:cNvSpPr>
            <p:nvPr/>
          </p:nvSpPr>
          <p:spPr bwMode="auto">
            <a:xfrm>
              <a:off x="3864549" y="3491310"/>
              <a:ext cx="694408" cy="184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endParaRPr lang="en-US" altLang="en-US" sz="2000">
                <a:solidFill>
                  <a:srgbClr val="FF0000"/>
                </a:solidFill>
                <a:effectLst/>
                <a:latin typeface="Arial" charset="0"/>
                <a:cs typeface="Arial" charset="0"/>
              </a:endParaRPr>
            </a:p>
          </p:txBody>
        </p:sp>
        <p:sp>
          <p:nvSpPr>
            <p:cNvPr id="2345076" name="Oval 16"/>
            <p:cNvSpPr>
              <a:spLocks noChangeArrowheads="1"/>
            </p:cNvSpPr>
            <p:nvPr/>
          </p:nvSpPr>
          <p:spPr bwMode="auto">
            <a:xfrm>
              <a:off x="3876732" y="2895600"/>
              <a:ext cx="1270000" cy="508000"/>
            </a:xfrm>
            <a:prstGeom prst="ellipse">
              <a:avLst/>
            </a:prstGeom>
            <a:solidFill>
              <a:srgbClr val="FF0000"/>
            </a:solidFill>
            <a:ln w="12700">
              <a:solidFill>
                <a:schemeClr val="tx1"/>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077" name="Oval 17"/>
            <p:cNvSpPr>
              <a:spLocks noChangeArrowheads="1"/>
            </p:cNvSpPr>
            <p:nvPr/>
          </p:nvSpPr>
          <p:spPr bwMode="auto">
            <a:xfrm>
              <a:off x="5896032" y="2908300"/>
              <a:ext cx="1270000" cy="508000"/>
            </a:xfrm>
            <a:prstGeom prst="ellipse">
              <a:avLst/>
            </a:prstGeom>
            <a:solidFill>
              <a:srgbClr val="FF0000"/>
            </a:solidFill>
            <a:ln w="12700">
              <a:solidFill>
                <a:schemeClr val="tx1"/>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078" name="Oval 18"/>
            <p:cNvSpPr>
              <a:spLocks noChangeArrowheads="1"/>
            </p:cNvSpPr>
            <p:nvPr/>
          </p:nvSpPr>
          <p:spPr bwMode="auto">
            <a:xfrm>
              <a:off x="3889432" y="4025900"/>
              <a:ext cx="1270000" cy="508000"/>
            </a:xfrm>
            <a:prstGeom prst="ellipse">
              <a:avLst/>
            </a:prstGeom>
            <a:solidFill>
              <a:srgbClr val="0000FF"/>
            </a:solidFill>
            <a:ln w="12700">
              <a:solidFill>
                <a:srgbClr val="0000FF"/>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079" name="Oval 19"/>
            <p:cNvSpPr>
              <a:spLocks noChangeArrowheads="1"/>
            </p:cNvSpPr>
            <p:nvPr/>
          </p:nvSpPr>
          <p:spPr bwMode="auto">
            <a:xfrm>
              <a:off x="5896032" y="4025900"/>
              <a:ext cx="1270000" cy="508000"/>
            </a:xfrm>
            <a:prstGeom prst="ellipse">
              <a:avLst/>
            </a:prstGeom>
            <a:solidFill>
              <a:schemeClr val="hlink"/>
            </a:solidFill>
            <a:ln w="12700">
              <a:solidFill>
                <a:schemeClr val="tx1"/>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080" name="Arc 20"/>
            <p:cNvSpPr>
              <a:spLocks/>
            </p:cNvSpPr>
            <p:nvPr/>
          </p:nvSpPr>
          <p:spPr bwMode="auto">
            <a:xfrm>
              <a:off x="4224395" y="2378075"/>
              <a:ext cx="762000" cy="554038"/>
            </a:xfrm>
            <a:custGeom>
              <a:avLst/>
              <a:gdLst>
                <a:gd name="T0" fmla="*/ 11316124 w 43200"/>
                <a:gd name="T1" fmla="*/ 168307396 h 31458"/>
                <a:gd name="T2" fmla="*/ 224014443 w 43200"/>
                <a:gd name="T3" fmla="*/ 171852760 h 31458"/>
                <a:gd name="T4" fmla="*/ 118540664 w 43200"/>
                <a:gd name="T5" fmla="*/ 117999216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close/>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l" eaLnBrk="1" hangingPunct="1"/>
              <a:endParaRPr lang="en-US" sz="1800" b="0">
                <a:effectLst/>
                <a:latin typeface="Calibri" pitchFamily="34" charset="0"/>
                <a:cs typeface="Arial" charset="0"/>
              </a:endParaRPr>
            </a:p>
          </p:txBody>
        </p:sp>
        <p:sp>
          <p:nvSpPr>
            <p:cNvPr id="2345081" name="Arc 21"/>
            <p:cNvSpPr>
              <a:spLocks/>
            </p:cNvSpPr>
            <p:nvPr/>
          </p:nvSpPr>
          <p:spPr bwMode="auto">
            <a:xfrm flipH="1" flipV="1">
              <a:off x="6238932" y="4495800"/>
              <a:ext cx="762000" cy="554038"/>
            </a:xfrm>
            <a:custGeom>
              <a:avLst/>
              <a:gdLst>
                <a:gd name="T0" fmla="*/ 11316124 w 43200"/>
                <a:gd name="T1" fmla="*/ 168307396 h 31458"/>
                <a:gd name="T2" fmla="*/ 224014443 w 43200"/>
                <a:gd name="T3" fmla="*/ 171852760 h 31458"/>
                <a:gd name="T4" fmla="*/ 118540664 w 43200"/>
                <a:gd name="T5" fmla="*/ 117999216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close/>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wrap="none" anchor="ctr"/>
            <a:lstStyle/>
            <a:p>
              <a:pPr algn="l" eaLnBrk="1" hangingPunct="1"/>
              <a:endParaRPr lang="en-US" sz="1800" b="0">
                <a:effectLst/>
                <a:latin typeface="Calibri" pitchFamily="34" charset="0"/>
                <a:cs typeface="Arial" charset="0"/>
              </a:endParaRPr>
            </a:p>
          </p:txBody>
        </p:sp>
        <p:sp>
          <p:nvSpPr>
            <p:cNvPr id="2345082" name="Line 22"/>
            <p:cNvSpPr>
              <a:spLocks noChangeShapeType="1"/>
            </p:cNvSpPr>
            <p:nvPr/>
          </p:nvSpPr>
          <p:spPr bwMode="auto">
            <a:xfrm flipH="1">
              <a:off x="5172132" y="4343400"/>
              <a:ext cx="762000" cy="0"/>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45083" name="Line 25"/>
            <p:cNvSpPr>
              <a:spLocks noChangeShapeType="1"/>
            </p:cNvSpPr>
            <p:nvPr/>
          </p:nvSpPr>
          <p:spPr bwMode="auto">
            <a:xfrm>
              <a:off x="5172132" y="4191000"/>
              <a:ext cx="7620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45084" name="Line 26"/>
            <p:cNvSpPr>
              <a:spLocks noChangeShapeType="1"/>
            </p:cNvSpPr>
            <p:nvPr/>
          </p:nvSpPr>
          <p:spPr bwMode="auto">
            <a:xfrm flipH="1">
              <a:off x="5122920" y="3224213"/>
              <a:ext cx="76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45085" name="Line 29"/>
            <p:cNvSpPr>
              <a:spLocks noChangeShapeType="1"/>
            </p:cNvSpPr>
            <p:nvPr/>
          </p:nvSpPr>
          <p:spPr bwMode="auto">
            <a:xfrm>
              <a:off x="5122920" y="3071813"/>
              <a:ext cx="7620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4" name="Straight Arrow Connector 54"/>
            <p:cNvCxnSpPr/>
            <p:nvPr/>
          </p:nvCxnSpPr>
          <p:spPr>
            <a:xfrm rot="16200000" flipV="1">
              <a:off x="4204614" y="3707862"/>
              <a:ext cx="623411" cy="1218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5"/>
            <p:cNvCxnSpPr/>
            <p:nvPr/>
          </p:nvCxnSpPr>
          <p:spPr>
            <a:xfrm rot="5400000">
              <a:off x="6248908" y="3733841"/>
              <a:ext cx="615992" cy="12183"/>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45088" name="Rectangle 10"/>
            <p:cNvSpPr>
              <a:spLocks noChangeArrowheads="1"/>
            </p:cNvSpPr>
            <p:nvPr/>
          </p:nvSpPr>
          <p:spPr bwMode="auto">
            <a:xfrm>
              <a:off x="5094991" y="4344789"/>
              <a:ext cx="694408" cy="184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endParaRPr lang="en-US" altLang="en-US" sz="2000">
                <a:solidFill>
                  <a:srgbClr val="FF0000"/>
                </a:solidFill>
                <a:effectLst/>
                <a:latin typeface="Arial" charset="0"/>
                <a:cs typeface="Arial" charset="0"/>
              </a:endParaRPr>
            </a:p>
          </p:txBody>
        </p:sp>
        <p:sp>
          <p:nvSpPr>
            <p:cNvPr id="2345089" name="Rectangle 10"/>
            <p:cNvSpPr>
              <a:spLocks noChangeArrowheads="1"/>
            </p:cNvSpPr>
            <p:nvPr/>
          </p:nvSpPr>
          <p:spPr bwMode="auto">
            <a:xfrm>
              <a:off x="5076717" y="3164761"/>
              <a:ext cx="694408" cy="184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endParaRPr lang="en-US" altLang="en-US" sz="2000">
                <a:solidFill>
                  <a:srgbClr val="FF0000"/>
                </a:solidFill>
                <a:effectLst/>
                <a:latin typeface="Arial" charset="0"/>
                <a:cs typeface="Arial" charset="0"/>
              </a:endParaRPr>
            </a:p>
          </p:txBody>
        </p:sp>
      </p:grpSp>
      <p:sp>
        <p:nvSpPr>
          <p:cNvPr id="2345090" name="AutoShape 130"/>
          <p:cNvSpPr>
            <a:spLocks noChangeArrowheads="1"/>
          </p:cNvSpPr>
          <p:nvPr/>
        </p:nvSpPr>
        <p:spPr bwMode="auto">
          <a:xfrm>
            <a:off x="6629400" y="3243263"/>
            <a:ext cx="457200" cy="76200"/>
          </a:xfrm>
          <a:prstGeom prst="rightArrow">
            <a:avLst>
              <a:gd name="adj1" fmla="val 50000"/>
              <a:gd name="adj2" fmla="val 1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45091" name="Group 42"/>
          <p:cNvGrpSpPr>
            <a:grpSpLocks/>
          </p:cNvGrpSpPr>
          <p:nvPr/>
        </p:nvGrpSpPr>
        <p:grpSpPr bwMode="auto">
          <a:xfrm>
            <a:off x="7315200" y="4038600"/>
            <a:ext cx="860425" cy="814388"/>
            <a:chOff x="3864549" y="2378075"/>
            <a:chExt cx="3301483" cy="3807262"/>
          </a:xfrm>
        </p:grpSpPr>
        <p:sp>
          <p:nvSpPr>
            <p:cNvPr id="2345092" name="Rectangle 10"/>
            <p:cNvSpPr>
              <a:spLocks noChangeArrowheads="1"/>
            </p:cNvSpPr>
            <p:nvPr/>
          </p:nvSpPr>
          <p:spPr bwMode="auto">
            <a:xfrm>
              <a:off x="3864549" y="3491310"/>
              <a:ext cx="694408" cy="184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endParaRPr lang="en-US" altLang="en-US" sz="2000">
                <a:solidFill>
                  <a:srgbClr val="FF0000"/>
                </a:solidFill>
                <a:effectLst/>
                <a:latin typeface="Arial" charset="0"/>
                <a:cs typeface="Arial" charset="0"/>
              </a:endParaRPr>
            </a:p>
          </p:txBody>
        </p:sp>
        <p:sp>
          <p:nvSpPr>
            <p:cNvPr id="2345093" name="Oval 16"/>
            <p:cNvSpPr>
              <a:spLocks noChangeArrowheads="1"/>
            </p:cNvSpPr>
            <p:nvPr/>
          </p:nvSpPr>
          <p:spPr bwMode="auto">
            <a:xfrm>
              <a:off x="3876732" y="2895600"/>
              <a:ext cx="1270000" cy="508000"/>
            </a:xfrm>
            <a:prstGeom prst="ellipse">
              <a:avLst/>
            </a:prstGeom>
            <a:solidFill>
              <a:srgbClr val="FF0000"/>
            </a:solidFill>
            <a:ln w="12700">
              <a:solidFill>
                <a:schemeClr val="tx1"/>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094" name="Oval 17"/>
            <p:cNvSpPr>
              <a:spLocks noChangeArrowheads="1"/>
            </p:cNvSpPr>
            <p:nvPr/>
          </p:nvSpPr>
          <p:spPr bwMode="auto">
            <a:xfrm>
              <a:off x="5896032" y="2908300"/>
              <a:ext cx="1270000" cy="508000"/>
            </a:xfrm>
            <a:prstGeom prst="ellipse">
              <a:avLst/>
            </a:prstGeom>
            <a:solidFill>
              <a:srgbClr val="FF0000"/>
            </a:solidFill>
            <a:ln w="12700">
              <a:solidFill>
                <a:schemeClr val="tx1"/>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095" name="Oval 18"/>
            <p:cNvSpPr>
              <a:spLocks noChangeArrowheads="1"/>
            </p:cNvSpPr>
            <p:nvPr/>
          </p:nvSpPr>
          <p:spPr bwMode="auto">
            <a:xfrm>
              <a:off x="3889432" y="4025900"/>
              <a:ext cx="1270000" cy="508000"/>
            </a:xfrm>
            <a:prstGeom prst="ellipse">
              <a:avLst/>
            </a:prstGeom>
            <a:solidFill>
              <a:srgbClr val="0000FF"/>
            </a:solidFill>
            <a:ln w="12700">
              <a:solidFill>
                <a:srgbClr val="0000FF"/>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096" name="Oval 19"/>
            <p:cNvSpPr>
              <a:spLocks noChangeArrowheads="1"/>
            </p:cNvSpPr>
            <p:nvPr/>
          </p:nvSpPr>
          <p:spPr bwMode="auto">
            <a:xfrm>
              <a:off x="5896032" y="4025900"/>
              <a:ext cx="1270000" cy="508000"/>
            </a:xfrm>
            <a:prstGeom prst="ellipse">
              <a:avLst/>
            </a:prstGeom>
            <a:solidFill>
              <a:schemeClr val="hlink"/>
            </a:solidFill>
            <a:ln w="12700">
              <a:solidFill>
                <a:schemeClr val="tx1"/>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097" name="Arc 20"/>
            <p:cNvSpPr>
              <a:spLocks/>
            </p:cNvSpPr>
            <p:nvPr/>
          </p:nvSpPr>
          <p:spPr bwMode="auto">
            <a:xfrm>
              <a:off x="4224395" y="2378075"/>
              <a:ext cx="762000" cy="554038"/>
            </a:xfrm>
            <a:custGeom>
              <a:avLst/>
              <a:gdLst>
                <a:gd name="T0" fmla="*/ 11316124 w 43200"/>
                <a:gd name="T1" fmla="*/ 168307396 h 31458"/>
                <a:gd name="T2" fmla="*/ 224014443 w 43200"/>
                <a:gd name="T3" fmla="*/ 171852760 h 31458"/>
                <a:gd name="T4" fmla="*/ 118540664 w 43200"/>
                <a:gd name="T5" fmla="*/ 117999216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close/>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l" eaLnBrk="1" hangingPunct="1"/>
              <a:endParaRPr lang="en-US" sz="1800" b="0">
                <a:effectLst/>
                <a:latin typeface="Calibri" pitchFamily="34" charset="0"/>
                <a:cs typeface="Arial" charset="0"/>
              </a:endParaRPr>
            </a:p>
          </p:txBody>
        </p:sp>
        <p:sp>
          <p:nvSpPr>
            <p:cNvPr id="2345098" name="Arc 21"/>
            <p:cNvSpPr>
              <a:spLocks/>
            </p:cNvSpPr>
            <p:nvPr/>
          </p:nvSpPr>
          <p:spPr bwMode="auto">
            <a:xfrm flipH="1" flipV="1">
              <a:off x="6238932" y="4495800"/>
              <a:ext cx="762000" cy="554038"/>
            </a:xfrm>
            <a:custGeom>
              <a:avLst/>
              <a:gdLst>
                <a:gd name="T0" fmla="*/ 11316124 w 43200"/>
                <a:gd name="T1" fmla="*/ 168307396 h 31458"/>
                <a:gd name="T2" fmla="*/ 224014443 w 43200"/>
                <a:gd name="T3" fmla="*/ 171852760 h 31458"/>
                <a:gd name="T4" fmla="*/ 118540664 w 43200"/>
                <a:gd name="T5" fmla="*/ 117999216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close/>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wrap="none" anchor="ctr"/>
            <a:lstStyle/>
            <a:p>
              <a:pPr algn="l" eaLnBrk="1" hangingPunct="1"/>
              <a:endParaRPr lang="en-US" sz="1800" b="0">
                <a:effectLst/>
                <a:latin typeface="Calibri" pitchFamily="34" charset="0"/>
                <a:cs typeface="Arial" charset="0"/>
              </a:endParaRPr>
            </a:p>
          </p:txBody>
        </p:sp>
        <p:sp>
          <p:nvSpPr>
            <p:cNvPr id="2345099" name="Line 22"/>
            <p:cNvSpPr>
              <a:spLocks noChangeShapeType="1"/>
            </p:cNvSpPr>
            <p:nvPr/>
          </p:nvSpPr>
          <p:spPr bwMode="auto">
            <a:xfrm flipH="1">
              <a:off x="5172132" y="4343400"/>
              <a:ext cx="762000" cy="0"/>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45100" name="Line 25"/>
            <p:cNvSpPr>
              <a:spLocks noChangeShapeType="1"/>
            </p:cNvSpPr>
            <p:nvPr/>
          </p:nvSpPr>
          <p:spPr bwMode="auto">
            <a:xfrm>
              <a:off x="5172132" y="4191000"/>
              <a:ext cx="7620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45101" name="Line 26"/>
            <p:cNvSpPr>
              <a:spLocks noChangeShapeType="1"/>
            </p:cNvSpPr>
            <p:nvPr/>
          </p:nvSpPr>
          <p:spPr bwMode="auto">
            <a:xfrm flipH="1">
              <a:off x="5122920" y="3224213"/>
              <a:ext cx="76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45102" name="Line 29"/>
            <p:cNvSpPr>
              <a:spLocks noChangeShapeType="1"/>
            </p:cNvSpPr>
            <p:nvPr/>
          </p:nvSpPr>
          <p:spPr bwMode="auto">
            <a:xfrm>
              <a:off x="5122920" y="3071813"/>
              <a:ext cx="7620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7" name="Straight Arrow Connector 54"/>
            <p:cNvCxnSpPr/>
            <p:nvPr/>
          </p:nvCxnSpPr>
          <p:spPr>
            <a:xfrm rot="16200000" flipV="1">
              <a:off x="4204614" y="3707862"/>
              <a:ext cx="623411" cy="1218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55"/>
            <p:cNvCxnSpPr/>
            <p:nvPr/>
          </p:nvCxnSpPr>
          <p:spPr>
            <a:xfrm rot="5400000">
              <a:off x="6248908" y="3733841"/>
              <a:ext cx="615992" cy="12183"/>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45105" name="Rectangle 10"/>
            <p:cNvSpPr>
              <a:spLocks noChangeArrowheads="1"/>
            </p:cNvSpPr>
            <p:nvPr/>
          </p:nvSpPr>
          <p:spPr bwMode="auto">
            <a:xfrm>
              <a:off x="5094991" y="4344789"/>
              <a:ext cx="694408" cy="184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endParaRPr lang="en-US" altLang="en-US" sz="2000">
                <a:solidFill>
                  <a:srgbClr val="FF0000"/>
                </a:solidFill>
                <a:effectLst/>
                <a:latin typeface="Arial" charset="0"/>
                <a:cs typeface="Arial" charset="0"/>
              </a:endParaRPr>
            </a:p>
          </p:txBody>
        </p:sp>
        <p:sp>
          <p:nvSpPr>
            <p:cNvPr id="2345106" name="Rectangle 10"/>
            <p:cNvSpPr>
              <a:spLocks noChangeArrowheads="1"/>
            </p:cNvSpPr>
            <p:nvPr/>
          </p:nvSpPr>
          <p:spPr bwMode="auto">
            <a:xfrm>
              <a:off x="5076717" y="3164761"/>
              <a:ext cx="694408" cy="184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endParaRPr lang="en-US" altLang="en-US" sz="2000">
                <a:solidFill>
                  <a:srgbClr val="FF0000"/>
                </a:solidFill>
                <a:effectLst/>
                <a:latin typeface="Arial" charset="0"/>
                <a:cs typeface="Arial" charset="0"/>
              </a:endParaRPr>
            </a:p>
          </p:txBody>
        </p:sp>
      </p:grpSp>
      <p:sp>
        <p:nvSpPr>
          <p:cNvPr id="2345107" name="AutoShape 147"/>
          <p:cNvSpPr>
            <a:spLocks noChangeArrowheads="1"/>
          </p:cNvSpPr>
          <p:nvPr/>
        </p:nvSpPr>
        <p:spPr bwMode="auto">
          <a:xfrm>
            <a:off x="6651625" y="4310063"/>
            <a:ext cx="457200" cy="76200"/>
          </a:xfrm>
          <a:prstGeom prst="rightArrow">
            <a:avLst>
              <a:gd name="adj1" fmla="val 50000"/>
              <a:gd name="adj2" fmla="val 1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45108" name="Group 42"/>
          <p:cNvGrpSpPr>
            <a:grpSpLocks/>
          </p:cNvGrpSpPr>
          <p:nvPr/>
        </p:nvGrpSpPr>
        <p:grpSpPr bwMode="auto">
          <a:xfrm>
            <a:off x="7315200" y="4648200"/>
            <a:ext cx="860425" cy="814388"/>
            <a:chOff x="3864549" y="2378075"/>
            <a:chExt cx="3301483" cy="3807262"/>
          </a:xfrm>
        </p:grpSpPr>
        <p:sp>
          <p:nvSpPr>
            <p:cNvPr id="2345109" name="Rectangle 10"/>
            <p:cNvSpPr>
              <a:spLocks noChangeArrowheads="1"/>
            </p:cNvSpPr>
            <p:nvPr/>
          </p:nvSpPr>
          <p:spPr bwMode="auto">
            <a:xfrm>
              <a:off x="3864549" y="3491310"/>
              <a:ext cx="694408" cy="184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endParaRPr lang="en-US" altLang="en-US" sz="2000">
                <a:solidFill>
                  <a:srgbClr val="FF0000"/>
                </a:solidFill>
                <a:effectLst/>
                <a:latin typeface="Arial" charset="0"/>
                <a:cs typeface="Arial" charset="0"/>
              </a:endParaRPr>
            </a:p>
          </p:txBody>
        </p:sp>
        <p:sp>
          <p:nvSpPr>
            <p:cNvPr id="2345110" name="Oval 16"/>
            <p:cNvSpPr>
              <a:spLocks noChangeArrowheads="1"/>
            </p:cNvSpPr>
            <p:nvPr/>
          </p:nvSpPr>
          <p:spPr bwMode="auto">
            <a:xfrm>
              <a:off x="3876732" y="2895600"/>
              <a:ext cx="1270000" cy="508000"/>
            </a:xfrm>
            <a:prstGeom prst="ellipse">
              <a:avLst/>
            </a:prstGeom>
            <a:solidFill>
              <a:srgbClr val="FF0000"/>
            </a:solidFill>
            <a:ln w="12700">
              <a:solidFill>
                <a:schemeClr val="tx1"/>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111" name="Oval 17"/>
            <p:cNvSpPr>
              <a:spLocks noChangeArrowheads="1"/>
            </p:cNvSpPr>
            <p:nvPr/>
          </p:nvSpPr>
          <p:spPr bwMode="auto">
            <a:xfrm>
              <a:off x="5896032" y="2908300"/>
              <a:ext cx="1270000" cy="508000"/>
            </a:xfrm>
            <a:prstGeom prst="ellipse">
              <a:avLst/>
            </a:prstGeom>
            <a:solidFill>
              <a:srgbClr val="FF0000"/>
            </a:solidFill>
            <a:ln w="12700">
              <a:solidFill>
                <a:schemeClr val="tx1"/>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112" name="Oval 18"/>
            <p:cNvSpPr>
              <a:spLocks noChangeArrowheads="1"/>
            </p:cNvSpPr>
            <p:nvPr/>
          </p:nvSpPr>
          <p:spPr bwMode="auto">
            <a:xfrm>
              <a:off x="3889432" y="4025900"/>
              <a:ext cx="1270000" cy="508000"/>
            </a:xfrm>
            <a:prstGeom prst="ellipse">
              <a:avLst/>
            </a:prstGeom>
            <a:solidFill>
              <a:srgbClr val="0000FF"/>
            </a:solidFill>
            <a:ln w="12700">
              <a:solidFill>
                <a:srgbClr val="0000FF"/>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113" name="Oval 19"/>
            <p:cNvSpPr>
              <a:spLocks noChangeArrowheads="1"/>
            </p:cNvSpPr>
            <p:nvPr/>
          </p:nvSpPr>
          <p:spPr bwMode="auto">
            <a:xfrm>
              <a:off x="5896032" y="4025900"/>
              <a:ext cx="1270000" cy="508000"/>
            </a:xfrm>
            <a:prstGeom prst="ellipse">
              <a:avLst/>
            </a:prstGeom>
            <a:solidFill>
              <a:schemeClr val="hlink"/>
            </a:solidFill>
            <a:ln w="12700">
              <a:solidFill>
                <a:schemeClr val="tx1"/>
              </a:solidFill>
              <a:round/>
              <a:headEnd/>
              <a:tailEnd/>
            </a:ln>
          </p:spPr>
          <p:txBody>
            <a:bodyPr wrap="none" anchor="ctr"/>
            <a:lstStyle/>
            <a:p>
              <a:pPr eaLnBrk="1" hangingPunct="1"/>
              <a:endParaRPr lang="en-US" sz="2800" b="0">
                <a:effectLst/>
                <a:latin typeface="Calibri" pitchFamily="34" charset="0"/>
                <a:cs typeface="Arial" charset="0"/>
              </a:endParaRPr>
            </a:p>
          </p:txBody>
        </p:sp>
        <p:sp>
          <p:nvSpPr>
            <p:cNvPr id="2345114" name="Arc 20"/>
            <p:cNvSpPr>
              <a:spLocks/>
            </p:cNvSpPr>
            <p:nvPr/>
          </p:nvSpPr>
          <p:spPr bwMode="auto">
            <a:xfrm>
              <a:off x="4224395" y="2378075"/>
              <a:ext cx="762000" cy="554038"/>
            </a:xfrm>
            <a:custGeom>
              <a:avLst/>
              <a:gdLst>
                <a:gd name="T0" fmla="*/ 11316124 w 43200"/>
                <a:gd name="T1" fmla="*/ 168307396 h 31458"/>
                <a:gd name="T2" fmla="*/ 224014443 w 43200"/>
                <a:gd name="T3" fmla="*/ 171852760 h 31458"/>
                <a:gd name="T4" fmla="*/ 118540664 w 43200"/>
                <a:gd name="T5" fmla="*/ 117999216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close/>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l" eaLnBrk="1" hangingPunct="1"/>
              <a:endParaRPr lang="en-US" sz="1800" b="0">
                <a:effectLst/>
                <a:latin typeface="Calibri" pitchFamily="34" charset="0"/>
                <a:cs typeface="Arial" charset="0"/>
              </a:endParaRPr>
            </a:p>
          </p:txBody>
        </p:sp>
        <p:sp>
          <p:nvSpPr>
            <p:cNvPr id="2345115" name="Arc 21"/>
            <p:cNvSpPr>
              <a:spLocks/>
            </p:cNvSpPr>
            <p:nvPr/>
          </p:nvSpPr>
          <p:spPr bwMode="auto">
            <a:xfrm flipH="1" flipV="1">
              <a:off x="6238932" y="4495800"/>
              <a:ext cx="762000" cy="554038"/>
            </a:xfrm>
            <a:custGeom>
              <a:avLst/>
              <a:gdLst>
                <a:gd name="T0" fmla="*/ 11316124 w 43200"/>
                <a:gd name="T1" fmla="*/ 168307396 h 31458"/>
                <a:gd name="T2" fmla="*/ 224014443 w 43200"/>
                <a:gd name="T3" fmla="*/ 171852760 h 31458"/>
                <a:gd name="T4" fmla="*/ 118540664 w 43200"/>
                <a:gd name="T5" fmla="*/ 117999216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close/>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wrap="none" anchor="ctr"/>
            <a:lstStyle/>
            <a:p>
              <a:pPr algn="l" eaLnBrk="1" hangingPunct="1"/>
              <a:endParaRPr lang="en-US" sz="1800" b="0">
                <a:effectLst/>
                <a:latin typeface="Calibri" pitchFamily="34" charset="0"/>
                <a:cs typeface="Arial" charset="0"/>
              </a:endParaRPr>
            </a:p>
          </p:txBody>
        </p:sp>
        <p:sp>
          <p:nvSpPr>
            <p:cNvPr id="2345116" name="Line 22"/>
            <p:cNvSpPr>
              <a:spLocks noChangeShapeType="1"/>
            </p:cNvSpPr>
            <p:nvPr/>
          </p:nvSpPr>
          <p:spPr bwMode="auto">
            <a:xfrm flipH="1">
              <a:off x="5172132" y="4343400"/>
              <a:ext cx="762000" cy="0"/>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45117" name="Line 25"/>
            <p:cNvSpPr>
              <a:spLocks noChangeShapeType="1"/>
            </p:cNvSpPr>
            <p:nvPr/>
          </p:nvSpPr>
          <p:spPr bwMode="auto">
            <a:xfrm>
              <a:off x="5172132" y="4191000"/>
              <a:ext cx="7620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45118" name="Line 26"/>
            <p:cNvSpPr>
              <a:spLocks noChangeShapeType="1"/>
            </p:cNvSpPr>
            <p:nvPr/>
          </p:nvSpPr>
          <p:spPr bwMode="auto">
            <a:xfrm flipH="1">
              <a:off x="5122920" y="3224213"/>
              <a:ext cx="76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45119" name="Line 29"/>
            <p:cNvSpPr>
              <a:spLocks noChangeShapeType="1"/>
            </p:cNvSpPr>
            <p:nvPr/>
          </p:nvSpPr>
          <p:spPr bwMode="auto">
            <a:xfrm>
              <a:off x="5122920" y="3071813"/>
              <a:ext cx="7620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55" name="Straight Arrow Connector 54"/>
            <p:cNvCxnSpPr>
              <a:stCxn id="2345112" idx="0"/>
              <a:endCxn id="2345110" idx="4"/>
            </p:cNvCxnSpPr>
            <p:nvPr/>
          </p:nvCxnSpPr>
          <p:spPr>
            <a:xfrm rot="16200000" flipV="1">
              <a:off x="4204614" y="3707862"/>
              <a:ext cx="623411" cy="1218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5400000">
              <a:off x="6248908" y="3733841"/>
              <a:ext cx="615992" cy="12183"/>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45122" name="Rectangle 10"/>
            <p:cNvSpPr>
              <a:spLocks noChangeArrowheads="1"/>
            </p:cNvSpPr>
            <p:nvPr/>
          </p:nvSpPr>
          <p:spPr bwMode="auto">
            <a:xfrm>
              <a:off x="5094991" y="4344789"/>
              <a:ext cx="694408" cy="184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endParaRPr lang="en-US" altLang="en-US" sz="2000">
                <a:solidFill>
                  <a:srgbClr val="FF0000"/>
                </a:solidFill>
                <a:effectLst/>
                <a:latin typeface="Arial" charset="0"/>
                <a:cs typeface="Arial" charset="0"/>
              </a:endParaRPr>
            </a:p>
          </p:txBody>
        </p:sp>
        <p:sp>
          <p:nvSpPr>
            <p:cNvPr id="2345123" name="Rectangle 10"/>
            <p:cNvSpPr>
              <a:spLocks noChangeArrowheads="1"/>
            </p:cNvSpPr>
            <p:nvPr/>
          </p:nvSpPr>
          <p:spPr bwMode="auto">
            <a:xfrm>
              <a:off x="5076717" y="3164761"/>
              <a:ext cx="694408" cy="184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endParaRPr lang="en-US" altLang="en-US" sz="2000">
                <a:solidFill>
                  <a:srgbClr val="FF0000"/>
                </a:solidFill>
                <a:effectLst/>
                <a:latin typeface="Arial" charset="0"/>
                <a:cs typeface="Arial" charset="0"/>
              </a:endParaRPr>
            </a:p>
          </p:txBody>
        </p:sp>
      </p:grpSp>
      <p:sp>
        <p:nvSpPr>
          <p:cNvPr id="2345124" name="AutoShape 164"/>
          <p:cNvSpPr>
            <a:spLocks noChangeArrowheads="1"/>
          </p:cNvSpPr>
          <p:nvPr/>
        </p:nvSpPr>
        <p:spPr bwMode="auto">
          <a:xfrm>
            <a:off x="6651625" y="4919663"/>
            <a:ext cx="457200" cy="76200"/>
          </a:xfrm>
          <a:prstGeom prst="rightArrow">
            <a:avLst>
              <a:gd name="adj1" fmla="val 50000"/>
              <a:gd name="adj2" fmla="val 1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25" name="Rectangle 165"/>
          <p:cNvSpPr>
            <a:spLocks noChangeArrowheads="1"/>
          </p:cNvSpPr>
          <p:nvPr/>
        </p:nvSpPr>
        <p:spPr bwMode="auto">
          <a:xfrm>
            <a:off x="76200" y="5334000"/>
            <a:ext cx="3733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effectLst>
                  <a:outerShdw blurRad="38100" dist="38100" dir="2700000" algn="tl">
                    <a:srgbClr val="C0C0C0"/>
                  </a:outerShdw>
                </a:effectLst>
              </a:rPr>
              <a:t>PC=1a305ff8:  bnz r3, label</a:t>
            </a:r>
          </a:p>
        </p:txBody>
      </p:sp>
      <p:cxnSp>
        <p:nvCxnSpPr>
          <p:cNvPr id="2345126" name="AutoShape 166"/>
          <p:cNvCxnSpPr>
            <a:cxnSpLocks noChangeShapeType="1"/>
            <a:stCxn id="2345125" idx="0"/>
          </p:cNvCxnSpPr>
          <p:nvPr/>
        </p:nvCxnSpPr>
        <p:spPr bwMode="auto">
          <a:xfrm rot="16200000">
            <a:off x="1809750" y="3333750"/>
            <a:ext cx="2133600" cy="1866900"/>
          </a:xfrm>
          <a:prstGeom prst="bentConnector3">
            <a:avLst>
              <a:gd name="adj1" fmla="val 100000"/>
            </a:avLst>
          </a:prstGeom>
          <a:noFill/>
          <a:ln w="635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45127" name="Rectangle 167"/>
          <p:cNvSpPr>
            <a:spLocks noChangeArrowheads="1"/>
          </p:cNvSpPr>
          <p:nvPr/>
        </p:nvSpPr>
        <p:spPr bwMode="auto">
          <a:xfrm>
            <a:off x="266535" y="3810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3200" dirty="0">
                <a:solidFill>
                  <a:schemeClr val="accent3">
                    <a:lumMod val="50000"/>
                  </a:schemeClr>
                </a:solidFill>
                <a:effectLst/>
              </a:rPr>
              <a:t>Example: m=3, n=2</a:t>
            </a:r>
          </a:p>
        </p:txBody>
      </p:sp>
    </p:spTree>
    <p:extLst>
      <p:ext uri="{BB962C8B-B14F-4D97-AF65-F5344CB8AC3E}">
        <p14:creationId xmlns:p14="http://schemas.microsoft.com/office/powerpoint/2010/main" val="3108606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45125"/>
                                        </p:tgtEl>
                                        <p:attrNameLst>
                                          <p:attrName>style.visibility</p:attrName>
                                        </p:attrNameLst>
                                      </p:cBhvr>
                                      <p:to>
                                        <p:strVal val="visible"/>
                                      </p:to>
                                    </p:set>
                                    <p:animEffect transition="in" filter="blinds(horizontal)">
                                      <p:cBhvr>
                                        <p:cTn id="7" dur="500"/>
                                        <p:tgtEl>
                                          <p:spTgt spid="23451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45126"/>
                                        </p:tgtEl>
                                        <p:attrNameLst>
                                          <p:attrName>style.visibility</p:attrName>
                                        </p:attrNameLst>
                                      </p:cBhvr>
                                      <p:to>
                                        <p:strVal val="visible"/>
                                      </p:to>
                                    </p:set>
                                    <p:animEffect transition="in" filter="wipe(left)">
                                      <p:cBhvr>
                                        <p:cTn id="12" dur="500"/>
                                        <p:tgtEl>
                                          <p:spTgt spid="234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2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8362900-704A-4D6E-8A4C-42CD331BC669}" type="slidenum">
              <a:rPr lang="en-US"/>
              <a:pPr/>
              <a:t>61</a:t>
            </a:fld>
            <a:endParaRPr lang="en-US"/>
          </a:p>
        </p:txBody>
      </p:sp>
      <p:sp>
        <p:nvSpPr>
          <p:cNvPr id="2345988" name="Rectangle 4"/>
          <p:cNvSpPr>
            <a:spLocks noChangeArrowheads="1"/>
          </p:cNvSpPr>
          <p:nvPr/>
        </p:nvSpPr>
        <p:spPr bwMode="auto">
          <a:xfrm>
            <a:off x="381000" y="845127"/>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3200" dirty="0">
                <a:solidFill>
                  <a:schemeClr val="accent3">
                    <a:lumMod val="50000"/>
                  </a:schemeClr>
                </a:solidFill>
                <a:effectLst/>
              </a:rPr>
              <a:t>Comparison</a:t>
            </a:r>
          </a:p>
        </p:txBody>
      </p:sp>
      <p:pic>
        <p:nvPicPr>
          <p:cNvPr id="2345989" name="Picture 5" descr="I:\d\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1066800"/>
            <a:ext cx="5867400" cy="5691188"/>
          </a:xfrm>
          <a:prstGeom prst="rect">
            <a:avLst/>
          </a:prstGeom>
          <a:noFill/>
          <a:extLst>
            <a:ext uri="{909E8E84-426E-40DD-AFC4-6F175D3DCCD1}">
              <a14:hiddenFill xmlns:a14="http://schemas.microsoft.com/office/drawing/2010/main">
                <a:solidFill>
                  <a:srgbClr val="FFFFFF"/>
                </a:solidFill>
              </a14:hiddenFill>
            </a:ext>
          </a:extLst>
        </p:spPr>
      </p:pic>
      <p:sp>
        <p:nvSpPr>
          <p:cNvPr id="2345987" name="Content Placeholder 7"/>
          <p:cNvSpPr>
            <a:spLocks noGrp="1"/>
          </p:cNvSpPr>
          <p:nvPr>
            <p:ph idx="4294967295"/>
          </p:nvPr>
        </p:nvSpPr>
        <p:spPr>
          <a:xfrm>
            <a:off x="304800" y="2057400"/>
            <a:ext cx="4495800" cy="3810000"/>
          </a:xfrm>
        </p:spPr>
        <p:txBody>
          <a:bodyPr>
            <a:normAutofit lnSpcReduction="10000"/>
          </a:bodyPr>
          <a:lstStyle/>
          <a:p>
            <a:pPr eaLnBrk="1" hangingPunct="1"/>
            <a:r>
              <a:rPr lang="en-US"/>
              <a:t>(m,n) predictor</a:t>
            </a:r>
          </a:p>
          <a:p>
            <a:pPr lvl="1" eaLnBrk="1" hangingPunct="1"/>
            <a:r>
              <a:rPr lang="en-US"/>
              <a:t>It is called </a:t>
            </a:r>
            <a:r>
              <a:rPr lang="en-US" i="1"/>
              <a:t>global </a:t>
            </a:r>
            <a:r>
              <a:rPr lang="en-US"/>
              <a:t>predictor</a:t>
            </a:r>
          </a:p>
          <a:p>
            <a:pPr eaLnBrk="1" hangingPunct="1"/>
            <a:r>
              <a:rPr lang="en-US"/>
              <a:t>Original 2-bit predictor is actually (0,2) predictor</a:t>
            </a:r>
          </a:p>
          <a:p>
            <a:pPr lvl="1" eaLnBrk="1" hangingPunct="1"/>
            <a:r>
              <a:rPr lang="en-US"/>
              <a:t>It is called local predictor</a:t>
            </a:r>
          </a:p>
          <a:p>
            <a:pPr eaLnBrk="1" hangingPunct="1">
              <a:buFontTx/>
              <a:buNone/>
            </a:pPr>
            <a:endParaRPr lang="en-US"/>
          </a:p>
          <a:p>
            <a:pPr eaLnBrk="1" hangingPunct="1"/>
            <a:endParaRPr lang="en-US"/>
          </a:p>
        </p:txBody>
      </p:sp>
    </p:spTree>
    <p:extLst>
      <p:ext uri="{BB962C8B-B14F-4D97-AF65-F5344CB8AC3E}">
        <p14:creationId xmlns:p14="http://schemas.microsoft.com/office/powerpoint/2010/main" val="9989635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D0FD92BE-B477-4004-A270-92CD0FB2B063}" type="slidenum">
              <a:rPr lang="en-US"/>
              <a:pPr/>
              <a:t>62</a:t>
            </a:fld>
            <a:endParaRPr lang="en-US"/>
          </a:p>
        </p:txBody>
      </p:sp>
      <p:sp>
        <p:nvSpPr>
          <p:cNvPr id="2347011" name="Content Placeholder 2"/>
          <p:cNvSpPr>
            <a:spLocks noGrp="1"/>
          </p:cNvSpPr>
          <p:nvPr>
            <p:ph idx="4294967295"/>
          </p:nvPr>
        </p:nvSpPr>
        <p:spPr>
          <a:xfrm>
            <a:off x="685800" y="1676400"/>
            <a:ext cx="7772400" cy="4419600"/>
          </a:xfrm>
        </p:spPr>
        <p:txBody>
          <a:bodyPr/>
          <a:lstStyle/>
          <a:p>
            <a:pPr eaLnBrk="1" hangingPunct="1"/>
            <a:r>
              <a:rPr lang="en-US"/>
              <a:t>Given a (m,n) predictor</a:t>
            </a:r>
          </a:p>
          <a:p>
            <a:pPr lvl="1" eaLnBrk="1" hangingPunct="1"/>
            <a:r>
              <a:rPr lang="en-US"/>
              <a:t>Each entry has 2</a:t>
            </a:r>
            <a:r>
              <a:rPr lang="en-US" baseline="30000"/>
              <a:t>m</a:t>
            </a:r>
            <a:r>
              <a:rPr lang="en-US"/>
              <a:t> predictors</a:t>
            </a:r>
          </a:p>
          <a:p>
            <a:pPr lvl="1" eaLnBrk="1" hangingPunct="1"/>
            <a:r>
              <a:rPr lang="en-US"/>
              <a:t>Each predictor has n-bit</a:t>
            </a:r>
          </a:p>
          <a:p>
            <a:pPr lvl="1" eaLnBrk="1" hangingPunct="1"/>
            <a:endParaRPr lang="en-US"/>
          </a:p>
          <a:p>
            <a:pPr eaLnBrk="1" hangingPunct="1"/>
            <a:r>
              <a:rPr lang="en-US"/>
              <a:t>To carry E entries we need, 2</a:t>
            </a:r>
            <a:r>
              <a:rPr lang="en-US" baseline="30000"/>
              <a:t>m</a:t>
            </a:r>
            <a:r>
              <a:rPr lang="en-US"/>
              <a:t>∙n∙E bits</a:t>
            </a:r>
          </a:p>
          <a:p>
            <a:pPr eaLnBrk="1" hangingPunct="1"/>
            <a:endParaRPr lang="en-US"/>
          </a:p>
          <a:p>
            <a:pPr lvl="1" eaLnBrk="1" hangingPunct="1">
              <a:buFontTx/>
              <a:buNone/>
            </a:pPr>
            <a:endParaRPr lang="en-US"/>
          </a:p>
        </p:txBody>
      </p:sp>
      <p:sp>
        <p:nvSpPr>
          <p:cNvPr id="2347012" name="Rectangle 4"/>
          <p:cNvSpPr>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3200" dirty="0">
                <a:solidFill>
                  <a:srgbClr val="0070C0"/>
                </a:solidFill>
                <a:effectLst>
                  <a:outerShdw blurRad="38100" dist="38100" dir="2700000" algn="tl">
                    <a:srgbClr val="000000">
                      <a:alpha val="43137"/>
                    </a:srgbClr>
                  </a:outerShdw>
                </a:effectLst>
                <a:latin typeface="Monotype Corsiva" pitchFamily="66" charset="0"/>
              </a:rPr>
              <a:t>Storage Size</a:t>
            </a:r>
          </a:p>
        </p:txBody>
      </p:sp>
    </p:spTree>
    <p:extLst>
      <p:ext uri="{BB962C8B-B14F-4D97-AF65-F5344CB8AC3E}">
        <p14:creationId xmlns:p14="http://schemas.microsoft.com/office/powerpoint/2010/main" val="29891693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A8E679D5-6A06-426A-ACD6-048C1F7329A8}" type="slidenum">
              <a:rPr lang="en-US"/>
              <a:pPr/>
              <a:t>63</a:t>
            </a:fld>
            <a:endParaRPr lang="en-US"/>
          </a:p>
        </p:txBody>
      </p:sp>
      <p:sp>
        <p:nvSpPr>
          <p:cNvPr id="2348035" name="Content Placeholder 2"/>
          <p:cNvSpPr>
            <a:spLocks noGrp="1"/>
          </p:cNvSpPr>
          <p:nvPr>
            <p:ph sz="half" idx="4294967295"/>
          </p:nvPr>
        </p:nvSpPr>
        <p:spPr>
          <a:xfrm>
            <a:off x="685800" y="762000"/>
            <a:ext cx="7732713" cy="1689100"/>
          </a:xfrm>
        </p:spPr>
        <p:txBody>
          <a:bodyPr/>
          <a:lstStyle/>
          <a:p>
            <a:pPr eaLnBrk="1" hangingPunct="1"/>
            <a:r>
              <a:rPr lang="en-US" sz="2400"/>
              <a:t>A combination of the local and global predictor</a:t>
            </a:r>
          </a:p>
          <a:p>
            <a:pPr eaLnBrk="1" hangingPunct="1"/>
            <a:r>
              <a:rPr lang="en-US" sz="2400"/>
              <a:t>Select the predictor with the best prediction rate</a:t>
            </a:r>
          </a:p>
          <a:p>
            <a:pPr eaLnBrk="1" hangingPunct="1"/>
            <a:r>
              <a:rPr lang="en-US" sz="2400"/>
              <a:t>Slightly better</a:t>
            </a:r>
          </a:p>
        </p:txBody>
      </p:sp>
      <p:sp>
        <p:nvSpPr>
          <p:cNvPr id="2348037" name="Rectangle 5"/>
          <p:cNvSpPr>
            <a:spLocks noChangeArrowheads="1"/>
          </p:cNvSpPr>
          <p:nvPr/>
        </p:nvSpPr>
        <p:spPr bwMode="auto">
          <a:xfrm>
            <a:off x="495300" y="762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3200" dirty="0">
                <a:solidFill>
                  <a:srgbClr val="0070C0"/>
                </a:solidFill>
                <a:effectLst>
                  <a:outerShdw blurRad="38100" dist="38100" dir="2700000" algn="tl">
                    <a:srgbClr val="000000">
                      <a:alpha val="43137"/>
                    </a:srgbClr>
                  </a:outerShdw>
                </a:effectLst>
                <a:latin typeface="Monotype Corsiva" pitchFamily="66" charset="0"/>
              </a:rPr>
              <a:t>Tournament Predictor</a:t>
            </a:r>
          </a:p>
        </p:txBody>
      </p:sp>
      <p:pic>
        <p:nvPicPr>
          <p:cNvPr id="2348039" name="Picture 7" descr="I:\d\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211388"/>
            <a:ext cx="6324600" cy="3617912"/>
          </a:xfrm>
          <a:prstGeom prst="rect">
            <a:avLst/>
          </a:prstGeom>
          <a:noFill/>
          <a:extLst>
            <a:ext uri="{909E8E84-426E-40DD-AFC4-6F175D3DCCD1}">
              <a14:hiddenFill xmlns:a14="http://schemas.microsoft.com/office/drawing/2010/main">
                <a:solidFill>
                  <a:srgbClr val="FFFFFF"/>
                </a:solidFill>
              </a14:hiddenFill>
            </a:ext>
          </a:extLst>
        </p:spPr>
      </p:pic>
      <p:sp>
        <p:nvSpPr>
          <p:cNvPr id="2348038" name="Text Box 6"/>
          <p:cNvSpPr txBox="1">
            <a:spLocks noChangeArrowheads="1"/>
          </p:cNvSpPr>
          <p:nvPr/>
        </p:nvSpPr>
        <p:spPr bwMode="auto">
          <a:xfrm>
            <a:off x="2895600" y="5867400"/>
            <a:ext cx="3429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C0C0C0"/>
                  </a:outerShdw>
                </a:effectLst>
              </a:rPr>
              <a:t>How to implement a tournament predictor?</a:t>
            </a:r>
          </a:p>
        </p:txBody>
      </p:sp>
    </p:spTree>
    <p:extLst>
      <p:ext uri="{BB962C8B-B14F-4D97-AF65-F5344CB8AC3E}">
        <p14:creationId xmlns:p14="http://schemas.microsoft.com/office/powerpoint/2010/main" val="436105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48038"/>
                                        </p:tgtEl>
                                        <p:attrNameLst>
                                          <p:attrName>style.visibility</p:attrName>
                                        </p:attrNameLst>
                                      </p:cBhvr>
                                      <p:to>
                                        <p:strVal val="visible"/>
                                      </p:to>
                                    </p:set>
                                    <p:animEffect transition="in" filter="box(in)">
                                      <p:cBhvr>
                                        <p:cTn id="7" dur="500"/>
                                        <p:tgtEl>
                                          <p:spTgt spid="2348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8038"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57A7E27-C0A1-4266-8B40-D65263A1BAAA}" type="slidenum">
              <a:rPr lang="en-US"/>
              <a:pPr/>
              <a:t>64</a:t>
            </a:fld>
            <a:endParaRPr lang="en-US"/>
          </a:p>
        </p:txBody>
      </p:sp>
      <p:sp>
        <p:nvSpPr>
          <p:cNvPr id="2135042" name="Rectangle 2"/>
          <p:cNvSpPr>
            <a:spLocks noGrp="1" noChangeArrowheads="1"/>
          </p:cNvSpPr>
          <p:nvPr>
            <p:ph type="title"/>
          </p:nvPr>
        </p:nvSpPr>
        <p:spPr>
          <a:xfrm>
            <a:off x="762000" y="228600"/>
            <a:ext cx="7677150" cy="609600"/>
          </a:xfrm>
          <a:noFill/>
          <a:ln/>
        </p:spPr>
        <p:txBody>
          <a:bodyPr lIns="92075" tIns="46038" rIns="92075" bIns="46038">
            <a:noAutofit/>
          </a:bodyPr>
          <a:lstStyle/>
          <a:p>
            <a:r>
              <a:rPr lang="en-US" sz="3600" dirty="0" smtClean="0">
                <a:solidFill>
                  <a:srgbClr val="7030A0"/>
                </a:solidFill>
                <a:effectLst>
                  <a:outerShdw blurRad="38100" dist="38100" dir="2700000" algn="tl">
                    <a:srgbClr val="000000">
                      <a:alpha val="43137"/>
                    </a:srgbClr>
                  </a:outerShdw>
                </a:effectLst>
                <a:latin typeface="Monotype Corsiva" pitchFamily="66" charset="0"/>
              </a:rPr>
              <a:t>Tackle Branch Hazards</a:t>
            </a:r>
            <a:endParaRPr lang="en-US" sz="3600" dirty="0">
              <a:solidFill>
                <a:srgbClr val="7030A0"/>
              </a:solidFill>
              <a:effectLst>
                <a:outerShdw blurRad="38100" dist="38100" dir="2700000" algn="tl">
                  <a:srgbClr val="000000">
                    <a:alpha val="43137"/>
                  </a:srgbClr>
                </a:outerShdw>
              </a:effectLst>
              <a:latin typeface="Monotype Corsiva" pitchFamily="66" charset="0"/>
            </a:endParaRPr>
          </a:p>
        </p:txBody>
      </p:sp>
      <p:sp>
        <p:nvSpPr>
          <p:cNvPr id="2135043" name="Rectangle 3"/>
          <p:cNvSpPr>
            <a:spLocks noGrp="1" noChangeArrowheads="1"/>
          </p:cNvSpPr>
          <p:nvPr>
            <p:ph type="body" idx="1"/>
          </p:nvPr>
        </p:nvSpPr>
        <p:spPr>
          <a:xfrm>
            <a:off x="457200" y="1066800"/>
            <a:ext cx="8305800" cy="5486400"/>
          </a:xfrm>
          <a:noFill/>
          <a:ln/>
        </p:spPr>
        <p:txBody>
          <a:bodyPr lIns="92075" tIns="46038" rIns="92075" bIns="46038">
            <a:normAutofit fontScale="77500" lnSpcReduction="20000"/>
          </a:bodyPr>
          <a:lstStyle/>
          <a:p>
            <a:pPr marL="285750" indent="-285750">
              <a:buFontTx/>
              <a:buNone/>
            </a:pPr>
            <a:r>
              <a:rPr lang="en-US" sz="2400" dirty="0"/>
              <a:t>#1: Stall until branch direction is </a:t>
            </a:r>
            <a:r>
              <a:rPr lang="en-US" sz="2400" dirty="0" smtClean="0"/>
              <a:t>clear</a:t>
            </a:r>
          </a:p>
          <a:p>
            <a:pPr marL="285750" indent="-285750">
              <a:buFontTx/>
              <a:buNone/>
            </a:pPr>
            <a:r>
              <a:rPr lang="en-US" sz="2400" dirty="0" smtClean="0"/>
              <a:t>#2: Determine branch outcome and target earlier</a:t>
            </a:r>
            <a:endParaRPr lang="en-US" sz="2400" dirty="0"/>
          </a:p>
          <a:p>
            <a:pPr marL="285750" indent="-285750">
              <a:buFontTx/>
              <a:buNone/>
            </a:pPr>
            <a:r>
              <a:rPr lang="en-US" sz="2400" dirty="0" smtClean="0"/>
              <a:t>#3: Predict the branch outcome and target</a:t>
            </a:r>
          </a:p>
          <a:p>
            <a:pPr marL="285750" indent="-285750">
              <a:buFontTx/>
              <a:buNone/>
            </a:pPr>
            <a:r>
              <a:rPr lang="en-US" sz="2400" dirty="0"/>
              <a:t>	</a:t>
            </a:r>
            <a:r>
              <a:rPr lang="en-US" sz="2400" dirty="0" smtClean="0"/>
              <a:t>Static branch prediction</a:t>
            </a:r>
          </a:p>
          <a:p>
            <a:pPr marL="285750" indent="-285750">
              <a:buFontTx/>
              <a:buNone/>
            </a:pPr>
            <a:r>
              <a:rPr lang="en-US" sz="2400" dirty="0"/>
              <a:t>	 </a:t>
            </a:r>
            <a:r>
              <a:rPr lang="en-US" sz="2400" dirty="0" smtClean="0"/>
              <a:t> Predict </a:t>
            </a:r>
            <a:r>
              <a:rPr lang="en-US" sz="2400" dirty="0"/>
              <a:t>Branch Not Taken</a:t>
            </a:r>
          </a:p>
          <a:p>
            <a:pPr marL="685800" lvl="1" indent="-228600"/>
            <a:r>
              <a:rPr lang="en-US" sz="2000" dirty="0"/>
              <a:t>Execute successor instructions in sequence</a:t>
            </a:r>
          </a:p>
          <a:p>
            <a:pPr marL="685800" lvl="1" indent="-228600"/>
            <a:r>
              <a:rPr lang="en-US" sz="2000" dirty="0"/>
              <a:t>“Squash” instructions in pipeline if branch actually taken</a:t>
            </a:r>
          </a:p>
          <a:p>
            <a:pPr marL="685800" lvl="1" indent="-228600"/>
            <a:r>
              <a:rPr lang="en-US" sz="2000" dirty="0"/>
              <a:t>Advantage of late pipeline state update</a:t>
            </a:r>
          </a:p>
          <a:p>
            <a:pPr marL="685800" lvl="1" indent="-228600"/>
            <a:r>
              <a:rPr lang="en-US" sz="2000" dirty="0"/>
              <a:t>47% MIPS branches not taken on average</a:t>
            </a:r>
          </a:p>
          <a:p>
            <a:pPr marL="685800" lvl="1" indent="-228600"/>
            <a:r>
              <a:rPr lang="en-US" sz="2000" dirty="0"/>
              <a:t>PC+4 already calculated, so use it to get next instruction</a:t>
            </a:r>
          </a:p>
          <a:p>
            <a:pPr marL="285750" indent="-285750">
              <a:buFontTx/>
              <a:buNone/>
            </a:pPr>
            <a:r>
              <a:rPr lang="en-US" sz="2400" dirty="0"/>
              <a:t>	</a:t>
            </a:r>
            <a:r>
              <a:rPr lang="en-US" sz="2400" dirty="0" smtClean="0"/>
              <a:t>  Predict </a:t>
            </a:r>
            <a:r>
              <a:rPr lang="en-US" sz="2400" dirty="0"/>
              <a:t>Branch Taken</a:t>
            </a:r>
          </a:p>
          <a:p>
            <a:pPr marL="685800" lvl="1" indent="-228600"/>
            <a:r>
              <a:rPr lang="en-US" sz="2000" dirty="0"/>
              <a:t>53% MIPS branches taken on average</a:t>
            </a:r>
          </a:p>
          <a:p>
            <a:pPr marL="685800" lvl="1" indent="-228600"/>
            <a:r>
              <a:rPr lang="en-US" sz="2000" dirty="0">
                <a:solidFill>
                  <a:srgbClr val="0000CC"/>
                </a:solidFill>
              </a:rPr>
              <a:t>But haven’t calculated branch target address in MIPS</a:t>
            </a:r>
          </a:p>
          <a:p>
            <a:pPr lvl="2"/>
            <a:r>
              <a:rPr lang="en-US" sz="1800" dirty="0"/>
              <a:t>MIPS still incurs 1 cycle branch penalty</a:t>
            </a:r>
          </a:p>
          <a:p>
            <a:pPr lvl="2"/>
            <a:r>
              <a:rPr lang="en-US" sz="1800" dirty="0"/>
              <a:t>Other machines: branch target known before </a:t>
            </a:r>
            <a:r>
              <a:rPr lang="en-US" sz="1800" dirty="0" smtClean="0"/>
              <a:t>outcome</a:t>
            </a:r>
          </a:p>
          <a:p>
            <a:pPr marL="285750" indent="-285750">
              <a:buFontTx/>
              <a:buNone/>
            </a:pPr>
            <a:r>
              <a:rPr lang="en-US" sz="2400" dirty="0"/>
              <a:t>	</a:t>
            </a:r>
            <a:r>
              <a:rPr lang="en-US" sz="2400" dirty="0" smtClean="0"/>
              <a:t>Dynamic </a:t>
            </a:r>
            <a:r>
              <a:rPr lang="en-US" sz="2400" dirty="0"/>
              <a:t>branch prediction</a:t>
            </a:r>
          </a:p>
          <a:p>
            <a:pPr marL="285750" indent="-285750">
              <a:buFontTx/>
              <a:buNone/>
            </a:pPr>
            <a:r>
              <a:rPr lang="en-US" sz="2400" dirty="0"/>
              <a:t>	  </a:t>
            </a:r>
            <a:r>
              <a:rPr lang="en-US" sz="2400" dirty="0" smtClean="0"/>
              <a:t>1-bit predictor, 2-bit predictor</a:t>
            </a:r>
          </a:p>
          <a:p>
            <a:pPr marL="285750" indent="-285750">
              <a:buNone/>
            </a:pPr>
            <a:r>
              <a:rPr lang="en-US" sz="2400" dirty="0"/>
              <a:t>	  </a:t>
            </a:r>
            <a:r>
              <a:rPr lang="en-US" sz="2400" dirty="0" smtClean="0"/>
              <a:t>Correlating branch predictor</a:t>
            </a:r>
            <a:endParaRPr lang="en-US" sz="2400" dirty="0"/>
          </a:p>
          <a:p>
            <a:pPr marL="285750" indent="-285750">
              <a:buNone/>
            </a:pPr>
            <a:r>
              <a:rPr lang="en-US" sz="2400" dirty="0"/>
              <a:t>	  </a:t>
            </a:r>
            <a:r>
              <a:rPr lang="en-US" sz="2400" dirty="0" smtClean="0"/>
              <a:t>tournament predictor</a:t>
            </a:r>
          </a:p>
          <a:p>
            <a:pPr marL="285750" indent="-285750">
              <a:buNone/>
            </a:pPr>
            <a:r>
              <a:rPr lang="en-US" sz="2800" dirty="0"/>
              <a:t>#4: </a:t>
            </a:r>
            <a:r>
              <a:rPr lang="en-US" sz="2400" dirty="0"/>
              <a:t>Delayed </a:t>
            </a:r>
            <a:r>
              <a:rPr lang="en-US" sz="2400" dirty="0" smtClean="0"/>
              <a:t>Branch</a:t>
            </a:r>
            <a:endParaRPr lang="en-US" sz="2400" dirty="0"/>
          </a:p>
          <a:p>
            <a:pPr marL="285750" indent="-285750">
              <a:buNone/>
            </a:pPr>
            <a:endParaRPr lang="en-US" sz="2400" dirty="0"/>
          </a:p>
          <a:p>
            <a:pPr marL="285750" indent="-285750">
              <a:buFontTx/>
              <a:buNone/>
            </a:pPr>
            <a:endParaRPr lang="en-US" sz="2400" dirty="0"/>
          </a:p>
          <a:p>
            <a:pPr lvl="2"/>
            <a:endParaRPr lang="en-US" sz="1800" dirty="0"/>
          </a:p>
        </p:txBody>
      </p:sp>
    </p:spTree>
    <p:extLst>
      <p:ext uri="{BB962C8B-B14F-4D97-AF65-F5344CB8AC3E}">
        <p14:creationId xmlns:p14="http://schemas.microsoft.com/office/powerpoint/2010/main" val="386932912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35043">
                                            <p:txEl>
                                              <p:pRg st="0" end="0"/>
                                            </p:txEl>
                                          </p:spTgt>
                                        </p:tgtEl>
                                        <p:attrNameLst>
                                          <p:attrName>style.visibility</p:attrName>
                                        </p:attrNameLst>
                                      </p:cBhvr>
                                      <p:to>
                                        <p:strVal val="visible"/>
                                      </p:to>
                                    </p:set>
                                    <p:anim calcmode="lin" valueType="num">
                                      <p:cBhvr additive="base">
                                        <p:cTn id="7" dur="500" fill="hold"/>
                                        <p:tgtEl>
                                          <p:spTgt spid="21350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35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35043">
                                            <p:txEl>
                                              <p:pRg st="1" end="1"/>
                                            </p:txEl>
                                          </p:spTgt>
                                        </p:tgtEl>
                                        <p:attrNameLst>
                                          <p:attrName>style.visibility</p:attrName>
                                        </p:attrNameLst>
                                      </p:cBhvr>
                                      <p:to>
                                        <p:strVal val="visible"/>
                                      </p:to>
                                    </p:set>
                                    <p:anim calcmode="lin" valueType="num">
                                      <p:cBhvr additive="base">
                                        <p:cTn id="13" dur="500" fill="hold"/>
                                        <p:tgtEl>
                                          <p:spTgt spid="21350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35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35043">
                                            <p:txEl>
                                              <p:pRg st="2" end="2"/>
                                            </p:txEl>
                                          </p:spTgt>
                                        </p:tgtEl>
                                        <p:attrNameLst>
                                          <p:attrName>style.visibility</p:attrName>
                                        </p:attrNameLst>
                                      </p:cBhvr>
                                      <p:to>
                                        <p:strVal val="visible"/>
                                      </p:to>
                                    </p:set>
                                    <p:anim calcmode="lin" valueType="num">
                                      <p:cBhvr additive="base">
                                        <p:cTn id="19" dur="500" fill="hold"/>
                                        <p:tgtEl>
                                          <p:spTgt spid="21350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35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35043">
                                            <p:txEl>
                                              <p:pRg st="3" end="3"/>
                                            </p:txEl>
                                          </p:spTgt>
                                        </p:tgtEl>
                                        <p:attrNameLst>
                                          <p:attrName>style.visibility</p:attrName>
                                        </p:attrNameLst>
                                      </p:cBhvr>
                                      <p:to>
                                        <p:strVal val="visible"/>
                                      </p:to>
                                    </p:set>
                                    <p:anim calcmode="lin" valueType="num">
                                      <p:cBhvr additive="base">
                                        <p:cTn id="25" dur="500" fill="hold"/>
                                        <p:tgtEl>
                                          <p:spTgt spid="213504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35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35043">
                                            <p:txEl>
                                              <p:pRg st="4" end="4"/>
                                            </p:txEl>
                                          </p:spTgt>
                                        </p:tgtEl>
                                        <p:attrNameLst>
                                          <p:attrName>style.visibility</p:attrName>
                                        </p:attrNameLst>
                                      </p:cBhvr>
                                      <p:to>
                                        <p:strVal val="visible"/>
                                      </p:to>
                                    </p:set>
                                    <p:anim calcmode="lin" valueType="num">
                                      <p:cBhvr additive="base">
                                        <p:cTn id="31" dur="500" fill="hold"/>
                                        <p:tgtEl>
                                          <p:spTgt spid="213504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135043">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135043">
                                            <p:txEl>
                                              <p:pRg st="5" end="5"/>
                                            </p:txEl>
                                          </p:spTgt>
                                        </p:tgtEl>
                                        <p:attrNameLst>
                                          <p:attrName>style.visibility</p:attrName>
                                        </p:attrNameLst>
                                      </p:cBhvr>
                                      <p:to>
                                        <p:strVal val="visible"/>
                                      </p:to>
                                    </p:set>
                                    <p:anim calcmode="lin" valueType="num">
                                      <p:cBhvr additive="base">
                                        <p:cTn id="35" dur="500" fill="hold"/>
                                        <p:tgtEl>
                                          <p:spTgt spid="2135043">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135043">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135043">
                                            <p:txEl>
                                              <p:pRg st="6" end="6"/>
                                            </p:txEl>
                                          </p:spTgt>
                                        </p:tgtEl>
                                        <p:attrNameLst>
                                          <p:attrName>style.visibility</p:attrName>
                                        </p:attrNameLst>
                                      </p:cBhvr>
                                      <p:to>
                                        <p:strVal val="visible"/>
                                      </p:to>
                                    </p:set>
                                    <p:anim calcmode="lin" valueType="num">
                                      <p:cBhvr additive="base">
                                        <p:cTn id="39" dur="500" fill="hold"/>
                                        <p:tgtEl>
                                          <p:spTgt spid="2135043">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2135043">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135043">
                                            <p:txEl>
                                              <p:pRg st="7" end="7"/>
                                            </p:txEl>
                                          </p:spTgt>
                                        </p:tgtEl>
                                        <p:attrNameLst>
                                          <p:attrName>style.visibility</p:attrName>
                                        </p:attrNameLst>
                                      </p:cBhvr>
                                      <p:to>
                                        <p:strVal val="visible"/>
                                      </p:to>
                                    </p:set>
                                    <p:anim calcmode="lin" valueType="num">
                                      <p:cBhvr additive="base">
                                        <p:cTn id="43" dur="500" fill="hold"/>
                                        <p:tgtEl>
                                          <p:spTgt spid="2135043">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135043">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135043">
                                            <p:txEl>
                                              <p:pRg st="8" end="8"/>
                                            </p:txEl>
                                          </p:spTgt>
                                        </p:tgtEl>
                                        <p:attrNameLst>
                                          <p:attrName>style.visibility</p:attrName>
                                        </p:attrNameLst>
                                      </p:cBhvr>
                                      <p:to>
                                        <p:strVal val="visible"/>
                                      </p:to>
                                    </p:set>
                                    <p:anim calcmode="lin" valueType="num">
                                      <p:cBhvr additive="base">
                                        <p:cTn id="47" dur="500" fill="hold"/>
                                        <p:tgtEl>
                                          <p:spTgt spid="2135043">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135043">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2135043">
                                            <p:txEl>
                                              <p:pRg st="9" end="9"/>
                                            </p:txEl>
                                          </p:spTgt>
                                        </p:tgtEl>
                                        <p:attrNameLst>
                                          <p:attrName>style.visibility</p:attrName>
                                        </p:attrNameLst>
                                      </p:cBhvr>
                                      <p:to>
                                        <p:strVal val="visible"/>
                                      </p:to>
                                    </p:set>
                                    <p:anim calcmode="lin" valueType="num">
                                      <p:cBhvr additive="base">
                                        <p:cTn id="51" dur="500" fill="hold"/>
                                        <p:tgtEl>
                                          <p:spTgt spid="2135043">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13504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2135043">
                                            <p:txEl>
                                              <p:pRg st="10" end="10"/>
                                            </p:txEl>
                                          </p:spTgt>
                                        </p:tgtEl>
                                        <p:attrNameLst>
                                          <p:attrName>style.visibility</p:attrName>
                                        </p:attrNameLst>
                                      </p:cBhvr>
                                      <p:to>
                                        <p:strVal val="visible"/>
                                      </p:to>
                                    </p:set>
                                    <p:anim calcmode="lin" valueType="num">
                                      <p:cBhvr additive="base">
                                        <p:cTn id="57" dur="500" fill="hold"/>
                                        <p:tgtEl>
                                          <p:spTgt spid="2135043">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2135043">
                                            <p:txEl>
                                              <p:pRg st="10" end="10"/>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2135043">
                                            <p:txEl>
                                              <p:pRg st="11" end="11"/>
                                            </p:txEl>
                                          </p:spTgt>
                                        </p:tgtEl>
                                        <p:attrNameLst>
                                          <p:attrName>style.visibility</p:attrName>
                                        </p:attrNameLst>
                                      </p:cBhvr>
                                      <p:to>
                                        <p:strVal val="visible"/>
                                      </p:to>
                                    </p:set>
                                    <p:anim calcmode="lin" valueType="num">
                                      <p:cBhvr additive="base">
                                        <p:cTn id="61" dur="500" fill="hold"/>
                                        <p:tgtEl>
                                          <p:spTgt spid="2135043">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135043">
                                            <p:txEl>
                                              <p:pRg st="11" end="11"/>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2135043">
                                            <p:txEl>
                                              <p:pRg st="12" end="12"/>
                                            </p:txEl>
                                          </p:spTgt>
                                        </p:tgtEl>
                                        <p:attrNameLst>
                                          <p:attrName>style.visibility</p:attrName>
                                        </p:attrNameLst>
                                      </p:cBhvr>
                                      <p:to>
                                        <p:strVal val="visible"/>
                                      </p:to>
                                    </p:set>
                                    <p:anim calcmode="lin" valueType="num">
                                      <p:cBhvr additive="base">
                                        <p:cTn id="65" dur="500" fill="hold"/>
                                        <p:tgtEl>
                                          <p:spTgt spid="2135043">
                                            <p:txEl>
                                              <p:pRg st="12" end="12"/>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2135043">
                                            <p:txEl>
                                              <p:pRg st="12" end="12"/>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2135043">
                                            <p:txEl>
                                              <p:pRg st="13" end="13"/>
                                            </p:txEl>
                                          </p:spTgt>
                                        </p:tgtEl>
                                        <p:attrNameLst>
                                          <p:attrName>style.visibility</p:attrName>
                                        </p:attrNameLst>
                                      </p:cBhvr>
                                      <p:to>
                                        <p:strVal val="visible"/>
                                      </p:to>
                                    </p:set>
                                    <p:anim calcmode="lin" valueType="num">
                                      <p:cBhvr additive="base">
                                        <p:cTn id="69" dur="500" fill="hold"/>
                                        <p:tgtEl>
                                          <p:spTgt spid="2135043">
                                            <p:txEl>
                                              <p:pRg st="13" end="13"/>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2135043">
                                            <p:txEl>
                                              <p:pRg st="13" end="13"/>
                                            </p:txEl>
                                          </p:spTgt>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2135043">
                                            <p:txEl>
                                              <p:pRg st="14" end="14"/>
                                            </p:txEl>
                                          </p:spTgt>
                                        </p:tgtEl>
                                        <p:attrNameLst>
                                          <p:attrName>style.visibility</p:attrName>
                                        </p:attrNameLst>
                                      </p:cBhvr>
                                      <p:to>
                                        <p:strVal val="visible"/>
                                      </p:to>
                                    </p:set>
                                    <p:anim calcmode="lin" valueType="num">
                                      <p:cBhvr additive="base">
                                        <p:cTn id="73" dur="500" fill="hold"/>
                                        <p:tgtEl>
                                          <p:spTgt spid="2135043">
                                            <p:txEl>
                                              <p:pRg st="14" end="14"/>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13504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2135043">
                                            <p:txEl>
                                              <p:pRg st="15" end="15"/>
                                            </p:txEl>
                                          </p:spTgt>
                                        </p:tgtEl>
                                        <p:attrNameLst>
                                          <p:attrName>style.visibility</p:attrName>
                                        </p:attrNameLst>
                                      </p:cBhvr>
                                      <p:to>
                                        <p:strVal val="visible"/>
                                      </p:to>
                                    </p:set>
                                    <p:anim calcmode="lin" valueType="num">
                                      <p:cBhvr additive="base">
                                        <p:cTn id="79" dur="500" fill="hold"/>
                                        <p:tgtEl>
                                          <p:spTgt spid="2135043">
                                            <p:txEl>
                                              <p:pRg st="15" end="15"/>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2135043">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2135043">
                                            <p:txEl>
                                              <p:pRg st="16" end="16"/>
                                            </p:txEl>
                                          </p:spTgt>
                                        </p:tgtEl>
                                        <p:attrNameLst>
                                          <p:attrName>style.visibility</p:attrName>
                                        </p:attrNameLst>
                                      </p:cBhvr>
                                      <p:to>
                                        <p:strVal val="visible"/>
                                      </p:to>
                                    </p:set>
                                    <p:anim calcmode="lin" valueType="num">
                                      <p:cBhvr additive="base">
                                        <p:cTn id="85" dur="500" fill="hold"/>
                                        <p:tgtEl>
                                          <p:spTgt spid="2135043">
                                            <p:txEl>
                                              <p:pRg st="16" end="16"/>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135043">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2135043">
                                            <p:txEl>
                                              <p:pRg st="17" end="17"/>
                                            </p:txEl>
                                          </p:spTgt>
                                        </p:tgtEl>
                                        <p:attrNameLst>
                                          <p:attrName>style.visibility</p:attrName>
                                        </p:attrNameLst>
                                      </p:cBhvr>
                                      <p:to>
                                        <p:strVal val="visible"/>
                                      </p:to>
                                    </p:set>
                                    <p:anim calcmode="lin" valueType="num">
                                      <p:cBhvr additive="base">
                                        <p:cTn id="91" dur="500" fill="hold"/>
                                        <p:tgtEl>
                                          <p:spTgt spid="2135043">
                                            <p:txEl>
                                              <p:pRg st="17" end="17"/>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2135043">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2135043">
                                            <p:txEl>
                                              <p:pRg st="18" end="18"/>
                                            </p:txEl>
                                          </p:spTgt>
                                        </p:tgtEl>
                                        <p:attrNameLst>
                                          <p:attrName>style.visibility</p:attrName>
                                        </p:attrNameLst>
                                      </p:cBhvr>
                                      <p:to>
                                        <p:strVal val="visible"/>
                                      </p:to>
                                    </p:set>
                                    <p:anim calcmode="lin" valueType="num">
                                      <p:cBhvr additive="base">
                                        <p:cTn id="97" dur="500" fill="hold"/>
                                        <p:tgtEl>
                                          <p:spTgt spid="2135043">
                                            <p:txEl>
                                              <p:pRg st="18" end="18"/>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2135043">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2135043">
                                            <p:txEl>
                                              <p:pRg st="19" end="19"/>
                                            </p:txEl>
                                          </p:spTgt>
                                        </p:tgtEl>
                                        <p:attrNameLst>
                                          <p:attrName>style.visibility</p:attrName>
                                        </p:attrNameLst>
                                      </p:cBhvr>
                                      <p:to>
                                        <p:strVal val="visible"/>
                                      </p:to>
                                    </p:set>
                                    <p:anim calcmode="lin" valueType="num">
                                      <p:cBhvr additive="base">
                                        <p:cTn id="103" dur="500" fill="hold"/>
                                        <p:tgtEl>
                                          <p:spTgt spid="2135043">
                                            <p:txEl>
                                              <p:pRg st="19" end="19"/>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2135043">
                                            <p:txEl>
                                              <p:pRg st="19"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5043"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678FE3EA-BB37-4251-A889-7C24E56FE379}" type="slidenum">
              <a:rPr lang="en-US"/>
              <a:pPr/>
              <a:t>65</a:t>
            </a:fld>
            <a:endParaRPr lang="en-US"/>
          </a:p>
        </p:txBody>
      </p:sp>
      <p:sp>
        <p:nvSpPr>
          <p:cNvPr id="2137091" name="Rectangle 3"/>
          <p:cNvSpPr>
            <a:spLocks noGrp="1" noChangeArrowheads="1"/>
          </p:cNvSpPr>
          <p:nvPr>
            <p:ph type="body" idx="1"/>
          </p:nvPr>
        </p:nvSpPr>
        <p:spPr>
          <a:xfrm>
            <a:off x="914400" y="1447800"/>
            <a:ext cx="7543800" cy="3333750"/>
          </a:xfrm>
          <a:noFill/>
          <a:ln/>
        </p:spPr>
        <p:txBody>
          <a:bodyPr lIns="92075" tIns="46038" rIns="92075" bIns="46038">
            <a:noAutofit/>
          </a:bodyPr>
          <a:lstStyle/>
          <a:p>
            <a:pPr marL="55563" indent="-55563">
              <a:buNone/>
            </a:pPr>
            <a:r>
              <a:rPr lang="en-US" sz="2400" dirty="0"/>
              <a:t>Define branch to take place </a:t>
            </a:r>
            <a:r>
              <a:rPr lang="en-US" sz="2400" dirty="0">
                <a:solidFill>
                  <a:srgbClr val="0000CC"/>
                </a:solidFill>
              </a:rPr>
              <a:t>AFTER</a:t>
            </a:r>
            <a:r>
              <a:rPr lang="en-US" sz="2400" dirty="0"/>
              <a:t> </a:t>
            </a:r>
            <a:r>
              <a:rPr lang="en-US" sz="2400" dirty="0" smtClean="0"/>
              <a:t>one or more following instruction(s)</a:t>
            </a:r>
            <a:endParaRPr lang="en-US" sz="2400" dirty="0"/>
          </a:p>
          <a:p>
            <a:pPr marL="685800" lvl="1" indent="-228600">
              <a:buFontTx/>
              <a:buNone/>
            </a:pPr>
            <a:r>
              <a:rPr lang="en-US" dirty="0">
                <a:latin typeface="Courier New" pitchFamily="49" charset="0"/>
              </a:rPr>
              <a:t>	</a:t>
            </a:r>
            <a:r>
              <a:rPr lang="en-US" sz="1800" dirty="0">
                <a:latin typeface="Courier New" pitchFamily="49" charset="0"/>
              </a:rPr>
              <a:t>branch instruction</a:t>
            </a:r>
            <a:br>
              <a:rPr lang="en-US" sz="1800" dirty="0">
                <a:latin typeface="Courier New" pitchFamily="49" charset="0"/>
              </a:rPr>
            </a:br>
            <a:r>
              <a:rPr lang="en-US" sz="1800" dirty="0">
                <a:latin typeface="Courier New" pitchFamily="49" charset="0"/>
              </a:rPr>
              <a:t>	sequential successor</a:t>
            </a:r>
            <a:r>
              <a:rPr lang="en-US" sz="1800" baseline="-25000" dirty="0">
                <a:latin typeface="Courier New" pitchFamily="49" charset="0"/>
              </a:rPr>
              <a:t>1</a:t>
            </a:r>
            <a:r>
              <a:rPr lang="en-US" sz="1800" dirty="0">
                <a:latin typeface="Courier New" pitchFamily="49" charset="0"/>
              </a:rPr>
              <a:t/>
            </a:r>
            <a:br>
              <a:rPr lang="en-US" sz="1800" dirty="0">
                <a:latin typeface="Courier New" pitchFamily="49" charset="0"/>
              </a:rPr>
            </a:br>
            <a:r>
              <a:rPr lang="en-US" sz="1800" dirty="0">
                <a:latin typeface="Courier New" pitchFamily="49" charset="0"/>
              </a:rPr>
              <a:t>	sequential successor</a:t>
            </a:r>
            <a:r>
              <a:rPr lang="en-US" sz="1800" baseline="-25000" dirty="0">
                <a:latin typeface="Courier New" pitchFamily="49" charset="0"/>
              </a:rPr>
              <a:t>2</a:t>
            </a:r>
            <a:r>
              <a:rPr lang="en-US" sz="1800" dirty="0">
                <a:latin typeface="Courier New" pitchFamily="49" charset="0"/>
              </a:rPr>
              <a:t/>
            </a:r>
            <a:br>
              <a:rPr lang="en-US" sz="1800" dirty="0">
                <a:latin typeface="Courier New" pitchFamily="49" charset="0"/>
              </a:rPr>
            </a:br>
            <a:r>
              <a:rPr lang="en-US" sz="1800" dirty="0">
                <a:latin typeface="Courier New" pitchFamily="49" charset="0"/>
              </a:rPr>
              <a:t>	........</a:t>
            </a:r>
            <a:br>
              <a:rPr lang="en-US" sz="1800" dirty="0">
                <a:latin typeface="Courier New" pitchFamily="49" charset="0"/>
              </a:rPr>
            </a:br>
            <a:r>
              <a:rPr lang="en-US" sz="1800" dirty="0">
                <a:latin typeface="Courier New" pitchFamily="49" charset="0"/>
              </a:rPr>
              <a:t>	sequential </a:t>
            </a:r>
            <a:r>
              <a:rPr lang="en-US" sz="1800" dirty="0" err="1">
                <a:latin typeface="Courier New" pitchFamily="49" charset="0"/>
              </a:rPr>
              <a:t>successor</a:t>
            </a:r>
            <a:r>
              <a:rPr lang="en-US" sz="1800" baseline="-25000" dirty="0" err="1">
                <a:latin typeface="Courier New" pitchFamily="49" charset="0"/>
              </a:rPr>
              <a:t>n</a:t>
            </a:r>
            <a:endParaRPr lang="en-US" sz="1800" dirty="0">
              <a:latin typeface="Courier New" pitchFamily="49" charset="0"/>
            </a:endParaRPr>
          </a:p>
          <a:p>
            <a:pPr marL="685800" lvl="1" indent="-228600">
              <a:buFontTx/>
              <a:buNone/>
            </a:pPr>
            <a:r>
              <a:rPr lang="en-US" sz="1800" dirty="0">
                <a:latin typeface="Courier New" pitchFamily="49" charset="0"/>
              </a:rPr>
              <a:t>	branch target if taken</a:t>
            </a:r>
            <a:br>
              <a:rPr lang="en-US" sz="1800" dirty="0">
                <a:latin typeface="Courier New" pitchFamily="49" charset="0"/>
              </a:rPr>
            </a:br>
            <a:endParaRPr lang="en-US" sz="1800" dirty="0"/>
          </a:p>
          <a:p>
            <a:pPr marL="685800" lvl="1" indent="-228600"/>
            <a:r>
              <a:rPr lang="en-US" sz="1800" dirty="0"/>
              <a:t>1 slot delay allows proper decision and branch target address in the 5-stage MIPS </a:t>
            </a:r>
            <a:r>
              <a:rPr lang="en-US" sz="1800" dirty="0" smtClean="0"/>
              <a:t>pipeline</a:t>
            </a:r>
          </a:p>
          <a:p>
            <a:pPr marL="685800" lvl="1" indent="-228600"/>
            <a:endParaRPr lang="en-US" sz="1800" dirty="0"/>
          </a:p>
          <a:p>
            <a:pPr marL="57150" indent="0">
              <a:buNone/>
            </a:pPr>
            <a:r>
              <a:rPr lang="en-US" sz="2400" dirty="0"/>
              <a:t>Requires </a:t>
            </a:r>
            <a:r>
              <a:rPr lang="en-US" sz="2400" dirty="0">
                <a:solidFill>
                  <a:srgbClr val="009900"/>
                </a:solidFill>
              </a:rPr>
              <a:t>compiler help</a:t>
            </a:r>
            <a:endParaRPr lang="en-US" sz="2400" dirty="0"/>
          </a:p>
          <a:p>
            <a:pPr marL="685800" lvl="1" indent="-228600"/>
            <a:endParaRPr lang="en-US" sz="1800" dirty="0"/>
          </a:p>
        </p:txBody>
      </p:sp>
      <p:sp>
        <p:nvSpPr>
          <p:cNvPr id="2137092" name="Rectangle 4"/>
          <p:cNvSpPr>
            <a:spLocks noChangeArrowheads="1"/>
          </p:cNvSpPr>
          <p:nvPr/>
        </p:nvSpPr>
        <p:spPr bwMode="auto">
          <a:xfrm>
            <a:off x="6096000" y="3581400"/>
            <a:ext cx="285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sz="1800">
                <a:effectLst/>
                <a:latin typeface="Arial" charset="0"/>
              </a:rPr>
              <a:t>Branch delay of length </a:t>
            </a:r>
            <a:r>
              <a:rPr lang="en-US" sz="1800" i="1">
                <a:effectLst/>
                <a:latin typeface="Arial" charset="0"/>
              </a:rPr>
              <a:t>n</a:t>
            </a:r>
          </a:p>
        </p:txBody>
      </p:sp>
      <p:sp>
        <p:nvSpPr>
          <p:cNvPr id="2137093" name="Line 5"/>
          <p:cNvSpPr>
            <a:spLocks noChangeShapeType="1"/>
          </p:cNvSpPr>
          <p:nvPr/>
        </p:nvSpPr>
        <p:spPr bwMode="auto">
          <a:xfrm>
            <a:off x="5105400" y="3200400"/>
            <a:ext cx="933450" cy="43815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7094" name="Line 6"/>
          <p:cNvSpPr>
            <a:spLocks noChangeShapeType="1"/>
          </p:cNvSpPr>
          <p:nvPr/>
        </p:nvSpPr>
        <p:spPr bwMode="auto">
          <a:xfrm flipH="1">
            <a:off x="5181600" y="3810000"/>
            <a:ext cx="895350" cy="3429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Rectangle 2"/>
          <p:cNvSpPr>
            <a:spLocks noGrp="1" noChangeArrowheads="1"/>
          </p:cNvSpPr>
          <p:nvPr>
            <p:ph type="title"/>
          </p:nvPr>
        </p:nvSpPr>
        <p:spPr>
          <a:xfrm>
            <a:off x="422275" y="250825"/>
            <a:ext cx="8321675" cy="800100"/>
          </a:xfrm>
          <a:noFill/>
          <a:ln/>
        </p:spPr>
        <p:txBody>
          <a:bodyPr lIns="92075" tIns="46038" rIns="92075" bIns="46038">
            <a:noAutofit/>
          </a:bodyPr>
          <a:lstStyle/>
          <a:p>
            <a:r>
              <a:rPr lang="en-US" sz="2400" dirty="0">
                <a:solidFill>
                  <a:srgbClr val="7030A0"/>
                </a:solidFill>
                <a:effectLst>
                  <a:outerShdw blurRad="38100" dist="38100" dir="2700000" algn="tl">
                    <a:srgbClr val="C0C0C0"/>
                  </a:outerShdw>
                </a:effectLst>
                <a:latin typeface="Monotype Corsiva" pitchFamily="66" charset="0"/>
              </a:rPr>
              <a:t>Reduction of Branch Penalties:</a:t>
            </a:r>
            <a:br>
              <a:rPr lang="en-US" sz="2400" dirty="0">
                <a:solidFill>
                  <a:srgbClr val="7030A0"/>
                </a:solidFill>
                <a:effectLst>
                  <a:outerShdw blurRad="38100" dist="38100" dir="2700000" algn="tl">
                    <a:srgbClr val="C0C0C0"/>
                  </a:outerShdw>
                </a:effectLst>
                <a:latin typeface="Monotype Corsiva" pitchFamily="66" charset="0"/>
              </a:rPr>
            </a:br>
            <a:r>
              <a:rPr lang="en-US" sz="3600" dirty="0">
                <a:solidFill>
                  <a:srgbClr val="7030A0"/>
                </a:solidFill>
                <a:effectLst>
                  <a:outerShdw blurRad="38100" dist="38100" dir="2700000" algn="tl">
                    <a:srgbClr val="C0C0C0"/>
                  </a:outerShdw>
                </a:effectLst>
                <a:latin typeface="Monotype Corsiva" pitchFamily="66" charset="0"/>
              </a:rPr>
              <a:t>Delayed Branch</a:t>
            </a:r>
            <a:r>
              <a:rPr lang="en-US" sz="2400" dirty="0">
                <a:solidFill>
                  <a:srgbClr val="7030A0"/>
                </a:solidFill>
                <a:latin typeface="Monotype Corsiva" pitchFamily="66" charset="0"/>
              </a:rPr>
              <a:t>      </a:t>
            </a:r>
            <a:endParaRPr lang="en-US" sz="2000" dirty="0">
              <a:solidFill>
                <a:srgbClr val="7030A0"/>
              </a:solidFill>
              <a:latin typeface="Monotype Corsiva" pitchFamily="66" charset="0"/>
            </a:endParaRPr>
          </a:p>
        </p:txBody>
      </p:sp>
    </p:spTree>
    <p:extLst>
      <p:ext uri="{BB962C8B-B14F-4D97-AF65-F5344CB8AC3E}">
        <p14:creationId xmlns:p14="http://schemas.microsoft.com/office/powerpoint/2010/main" val="3879030374"/>
      </p:ext>
    </p:extLst>
  </p:cSld>
  <p:clrMapOvr>
    <a:masterClrMapping/>
  </p:clrMapOvr>
  <p:transition>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93C7C70-8B65-4E9A-B3C9-C7FBA1C1C6B6}" type="slidenum">
              <a:rPr lang="en-US"/>
              <a:pPr/>
              <a:t>66</a:t>
            </a:fld>
            <a:endParaRPr lang="en-US"/>
          </a:p>
        </p:txBody>
      </p:sp>
      <p:sp>
        <p:nvSpPr>
          <p:cNvPr id="2046978" name="Rectangle 2"/>
          <p:cNvSpPr>
            <a:spLocks noGrp="1" noChangeArrowheads="1"/>
          </p:cNvSpPr>
          <p:nvPr>
            <p:ph type="title"/>
          </p:nvPr>
        </p:nvSpPr>
        <p:spPr>
          <a:xfrm>
            <a:off x="422275" y="250825"/>
            <a:ext cx="8321675" cy="800100"/>
          </a:xfrm>
          <a:noFill/>
          <a:ln/>
        </p:spPr>
        <p:txBody>
          <a:bodyPr lIns="92075" tIns="46038" rIns="92075" bIns="46038">
            <a:noAutofit/>
          </a:bodyPr>
          <a:lstStyle/>
          <a:p>
            <a:r>
              <a:rPr lang="en-US" sz="2400" dirty="0">
                <a:solidFill>
                  <a:srgbClr val="0070C0"/>
                </a:solidFill>
                <a:effectLst>
                  <a:outerShdw blurRad="38100" dist="38100" dir="2700000" algn="tl">
                    <a:srgbClr val="C0C0C0"/>
                  </a:outerShdw>
                </a:effectLst>
                <a:latin typeface="Monotype Corsiva" pitchFamily="66" charset="0"/>
              </a:rPr>
              <a:t>Reduction of Branch Penalties:</a:t>
            </a:r>
            <a:br>
              <a:rPr lang="en-US" sz="2400" dirty="0">
                <a:solidFill>
                  <a:srgbClr val="0070C0"/>
                </a:solidFill>
                <a:effectLst>
                  <a:outerShdw blurRad="38100" dist="38100" dir="2700000" algn="tl">
                    <a:srgbClr val="C0C0C0"/>
                  </a:outerShdw>
                </a:effectLst>
                <a:latin typeface="Monotype Corsiva" pitchFamily="66" charset="0"/>
              </a:rPr>
            </a:br>
            <a:r>
              <a:rPr lang="en-US" sz="3600" dirty="0">
                <a:solidFill>
                  <a:srgbClr val="0070C0"/>
                </a:solidFill>
                <a:effectLst>
                  <a:outerShdw blurRad="38100" dist="38100" dir="2700000" algn="tl">
                    <a:srgbClr val="C0C0C0"/>
                  </a:outerShdw>
                </a:effectLst>
                <a:latin typeface="Monotype Corsiva" pitchFamily="66" charset="0"/>
              </a:rPr>
              <a:t>Delayed Branch</a:t>
            </a:r>
            <a:r>
              <a:rPr lang="en-US" sz="2400" dirty="0">
                <a:solidFill>
                  <a:srgbClr val="0070C0"/>
                </a:solidFill>
                <a:latin typeface="Monotype Corsiva" pitchFamily="66" charset="0"/>
              </a:rPr>
              <a:t>      </a:t>
            </a:r>
            <a:endParaRPr lang="en-US" sz="2000" dirty="0">
              <a:solidFill>
                <a:srgbClr val="0070C0"/>
              </a:solidFill>
              <a:latin typeface="Monotype Corsiva" pitchFamily="66" charset="0"/>
            </a:endParaRPr>
          </a:p>
        </p:txBody>
      </p:sp>
      <p:sp>
        <p:nvSpPr>
          <p:cNvPr id="2046979" name="Rectangle 3"/>
          <p:cNvSpPr>
            <a:spLocks noGrp="1" noChangeArrowheads="1"/>
          </p:cNvSpPr>
          <p:nvPr>
            <p:ph type="body" idx="1"/>
          </p:nvPr>
        </p:nvSpPr>
        <p:spPr>
          <a:xfrm>
            <a:off x="381000" y="1162050"/>
            <a:ext cx="8350250" cy="5353050"/>
          </a:xfrm>
          <a:noFill/>
          <a:ln/>
        </p:spPr>
        <p:txBody>
          <a:bodyPr lIns="92075" tIns="46038" rIns="92075" bIns="46038"/>
          <a:lstStyle/>
          <a:p>
            <a:r>
              <a:rPr lang="en-US" sz="2400">
                <a:latin typeface="Comic Sans MS" pitchFamily="66" charset="0"/>
              </a:rPr>
              <a:t>When delayed branch is used,  the branch is delayed by  </a:t>
            </a:r>
            <a:r>
              <a:rPr lang="en-US" sz="2400" i="1">
                <a:latin typeface="Comic Sans MS" pitchFamily="66" charset="0"/>
              </a:rPr>
              <a:t>n  </a:t>
            </a:r>
            <a:r>
              <a:rPr lang="en-US" sz="2400">
                <a:latin typeface="Comic Sans MS" pitchFamily="66" charset="0"/>
              </a:rPr>
              <a:t>cycles, following this execution pattern:</a:t>
            </a:r>
          </a:p>
          <a:p>
            <a:pPr>
              <a:lnSpc>
                <a:spcPct val="85000"/>
              </a:lnSpc>
              <a:buFontTx/>
              <a:buNone/>
            </a:pPr>
            <a:r>
              <a:rPr lang="en-US" sz="2400">
                <a:latin typeface="Comic Sans MS" pitchFamily="66" charset="0"/>
              </a:rPr>
              <a:t>                              conditional branch instruction</a:t>
            </a:r>
          </a:p>
          <a:p>
            <a:pPr>
              <a:lnSpc>
                <a:spcPct val="85000"/>
              </a:lnSpc>
              <a:buFontTx/>
              <a:buNone/>
            </a:pPr>
            <a:r>
              <a:rPr lang="en-US" sz="2400">
                <a:latin typeface="Comic Sans MS" pitchFamily="66" charset="0"/>
              </a:rPr>
              <a:t>                               sequential successor</a:t>
            </a:r>
            <a:r>
              <a:rPr lang="en-US" sz="2400" baseline="-25000">
                <a:latin typeface="Comic Sans MS" pitchFamily="66" charset="0"/>
              </a:rPr>
              <a:t>1</a:t>
            </a:r>
            <a:endParaRPr lang="en-US" sz="2400">
              <a:latin typeface="Comic Sans MS" pitchFamily="66" charset="0"/>
            </a:endParaRPr>
          </a:p>
          <a:p>
            <a:pPr>
              <a:lnSpc>
                <a:spcPct val="85000"/>
              </a:lnSpc>
              <a:buFontTx/>
              <a:buNone/>
            </a:pPr>
            <a:r>
              <a:rPr lang="en-US" sz="2400">
                <a:latin typeface="Comic Sans MS" pitchFamily="66" charset="0"/>
              </a:rPr>
              <a:t>                               sequential successor</a:t>
            </a:r>
            <a:r>
              <a:rPr lang="en-US" sz="2400" baseline="-25000">
                <a:latin typeface="Comic Sans MS" pitchFamily="66" charset="0"/>
              </a:rPr>
              <a:t>2</a:t>
            </a:r>
            <a:endParaRPr lang="en-US" sz="2400">
              <a:latin typeface="Comic Sans MS" pitchFamily="66" charset="0"/>
            </a:endParaRPr>
          </a:p>
          <a:p>
            <a:pPr>
              <a:lnSpc>
                <a:spcPct val="85000"/>
              </a:lnSpc>
              <a:buFontTx/>
              <a:buNone/>
            </a:pPr>
            <a:r>
              <a:rPr lang="en-US" sz="2400">
                <a:latin typeface="Comic Sans MS" pitchFamily="66" charset="0"/>
              </a:rPr>
              <a:t>                                  ……..</a:t>
            </a:r>
          </a:p>
          <a:p>
            <a:pPr>
              <a:lnSpc>
                <a:spcPct val="85000"/>
              </a:lnSpc>
              <a:buFontTx/>
              <a:buNone/>
            </a:pPr>
            <a:r>
              <a:rPr lang="en-US" sz="2400">
                <a:latin typeface="Comic Sans MS" pitchFamily="66" charset="0"/>
              </a:rPr>
              <a:t>                               sequential successor</a:t>
            </a:r>
            <a:r>
              <a:rPr lang="en-US" sz="2400" baseline="-25000">
                <a:latin typeface="Comic Sans MS" pitchFamily="66" charset="0"/>
              </a:rPr>
              <a:t>n</a:t>
            </a:r>
          </a:p>
          <a:p>
            <a:pPr>
              <a:lnSpc>
                <a:spcPct val="85000"/>
              </a:lnSpc>
              <a:buFontTx/>
              <a:buNone/>
            </a:pPr>
            <a:r>
              <a:rPr lang="en-US" sz="2400" baseline="-25000">
                <a:latin typeface="Comic Sans MS" pitchFamily="66" charset="0"/>
              </a:rPr>
              <a:t>                                               </a:t>
            </a:r>
            <a:r>
              <a:rPr lang="en-US" sz="2400">
                <a:latin typeface="Comic Sans MS" pitchFamily="66" charset="0"/>
              </a:rPr>
              <a:t>branch target if taken</a:t>
            </a:r>
          </a:p>
          <a:p>
            <a:pPr>
              <a:buFontTx/>
              <a:buNone/>
            </a:pPr>
            <a:endParaRPr lang="en-US" sz="2400">
              <a:latin typeface="Comic Sans MS" pitchFamily="66" charset="0"/>
            </a:endParaRPr>
          </a:p>
          <a:p>
            <a:r>
              <a:rPr lang="en-US" sz="2400">
                <a:latin typeface="Comic Sans MS" pitchFamily="66" charset="0"/>
              </a:rPr>
              <a:t>The sequential successor instruction are said to be  in the branch delay slots.   These instructions are executed whether or not the branch is taken.</a:t>
            </a:r>
          </a:p>
          <a:p>
            <a:endParaRPr lang="en-US" sz="2400">
              <a:latin typeface="Comic Sans MS" pitchFamily="66" charset="0"/>
            </a:endParaRPr>
          </a:p>
        </p:txBody>
      </p:sp>
    </p:spTree>
    <p:extLst>
      <p:ext uri="{BB962C8B-B14F-4D97-AF65-F5344CB8AC3E}">
        <p14:creationId xmlns:p14="http://schemas.microsoft.com/office/powerpoint/2010/main" val="10042849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FC56BFB-2D6E-4DFE-B427-8C4A56735F21}" type="slidenum">
              <a:rPr lang="en-US"/>
              <a:pPr/>
              <a:t>67</a:t>
            </a:fld>
            <a:endParaRPr lang="en-US"/>
          </a:p>
        </p:txBody>
      </p:sp>
      <p:pic>
        <p:nvPicPr>
          <p:cNvPr id="214118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524000"/>
            <a:ext cx="8443913" cy="307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118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076825"/>
            <a:ext cx="7297738"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41188" name="Text Box 4"/>
          <p:cNvSpPr txBox="1">
            <a:spLocks noChangeArrowheads="1"/>
          </p:cNvSpPr>
          <p:nvPr/>
        </p:nvSpPr>
        <p:spPr bwMode="auto">
          <a:xfrm>
            <a:off x="304800" y="214312"/>
            <a:ext cx="55771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3600" dirty="0">
                <a:solidFill>
                  <a:srgbClr val="7030A0"/>
                </a:solidFill>
                <a:effectLst>
                  <a:outerShdw blurRad="38100" dist="38100" dir="2700000" algn="tl">
                    <a:srgbClr val="C0C0C0"/>
                  </a:outerShdw>
                </a:effectLst>
                <a:latin typeface="Monotype Corsiva" pitchFamily="66" charset="0"/>
              </a:rPr>
              <a:t>Delayed Branch Example (1-slot)</a:t>
            </a:r>
            <a:endParaRPr lang="en-US" sz="3600" dirty="0">
              <a:solidFill>
                <a:srgbClr val="7030A0"/>
              </a:solidFill>
              <a:effectLst/>
              <a:latin typeface="Monotype Corsiva" pitchFamily="66" charset="0"/>
            </a:endParaRPr>
          </a:p>
        </p:txBody>
      </p:sp>
      <p:sp>
        <p:nvSpPr>
          <p:cNvPr id="2141189" name="Rectangle 5"/>
          <p:cNvSpPr>
            <a:spLocks noChangeArrowheads="1"/>
          </p:cNvSpPr>
          <p:nvPr/>
        </p:nvSpPr>
        <p:spPr bwMode="auto">
          <a:xfrm>
            <a:off x="685800" y="4953000"/>
            <a:ext cx="1219200" cy="5334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5592121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DDD1446-8AB7-40C0-814F-53EA0314CF71}" type="slidenum">
              <a:rPr lang="en-US"/>
              <a:pPr/>
              <a:t>68</a:t>
            </a:fld>
            <a:endParaRPr lang="en-US"/>
          </a:p>
        </p:txBody>
      </p:sp>
      <p:sp>
        <p:nvSpPr>
          <p:cNvPr id="2099202" name="Rectangle 2"/>
          <p:cNvSpPr>
            <a:spLocks noGrp="1" noChangeArrowheads="1"/>
          </p:cNvSpPr>
          <p:nvPr>
            <p:ph type="title"/>
          </p:nvPr>
        </p:nvSpPr>
        <p:spPr>
          <a:xfrm>
            <a:off x="422275" y="250825"/>
            <a:ext cx="8321675" cy="800100"/>
          </a:xfrm>
          <a:noFill/>
          <a:ln/>
        </p:spPr>
        <p:txBody>
          <a:bodyPr lIns="92075" tIns="46038" rIns="92075" bIns="46038">
            <a:noAutofit/>
          </a:bodyPr>
          <a:lstStyle/>
          <a:p>
            <a:r>
              <a:rPr lang="en-US" sz="2400" dirty="0">
                <a:solidFill>
                  <a:srgbClr val="7030A0"/>
                </a:solidFill>
                <a:latin typeface="Monotype Corsiva" pitchFamily="66" charset="0"/>
              </a:rPr>
              <a:t>Reduction of Branch Penalties:</a:t>
            </a:r>
            <a:br>
              <a:rPr lang="en-US" sz="2400" dirty="0">
                <a:solidFill>
                  <a:srgbClr val="7030A0"/>
                </a:solidFill>
                <a:latin typeface="Monotype Corsiva" pitchFamily="66" charset="0"/>
              </a:rPr>
            </a:br>
            <a:r>
              <a:rPr lang="en-US" sz="3600" dirty="0">
                <a:solidFill>
                  <a:srgbClr val="7030A0"/>
                </a:solidFill>
                <a:latin typeface="Monotype Corsiva" pitchFamily="66" charset="0"/>
              </a:rPr>
              <a:t>Delayed Branch</a:t>
            </a:r>
            <a:r>
              <a:rPr lang="en-US" sz="2400" dirty="0">
                <a:solidFill>
                  <a:srgbClr val="7030A0"/>
                </a:solidFill>
                <a:latin typeface="Monotype Corsiva" pitchFamily="66" charset="0"/>
              </a:rPr>
              <a:t>      </a:t>
            </a:r>
            <a:endParaRPr lang="en-US" sz="2000" dirty="0">
              <a:solidFill>
                <a:srgbClr val="7030A0"/>
              </a:solidFill>
              <a:latin typeface="Monotype Corsiva" pitchFamily="66" charset="0"/>
            </a:endParaRPr>
          </a:p>
        </p:txBody>
      </p:sp>
      <p:sp>
        <p:nvSpPr>
          <p:cNvPr id="2099203" name="Rectangle 3"/>
          <p:cNvSpPr>
            <a:spLocks noGrp="1" noChangeArrowheads="1"/>
          </p:cNvSpPr>
          <p:nvPr>
            <p:ph type="body" idx="1"/>
          </p:nvPr>
        </p:nvSpPr>
        <p:spPr>
          <a:xfrm>
            <a:off x="381000" y="1162050"/>
            <a:ext cx="8350250" cy="5353050"/>
          </a:xfrm>
          <a:noFill/>
          <a:ln/>
        </p:spPr>
        <p:txBody>
          <a:bodyPr lIns="92075" tIns="46038" rIns="92075" bIns="46038"/>
          <a:lstStyle/>
          <a:p>
            <a:endParaRPr lang="en-US" sz="400" dirty="0"/>
          </a:p>
          <a:p>
            <a:pPr>
              <a:spcBef>
                <a:spcPct val="35000"/>
              </a:spcBef>
            </a:pPr>
            <a:r>
              <a:rPr lang="en-US" sz="2900" dirty="0"/>
              <a:t>In practice, </a:t>
            </a:r>
            <a:r>
              <a:rPr lang="en-US" sz="2900" dirty="0" smtClean="0"/>
              <a:t>almost all </a:t>
            </a:r>
            <a:r>
              <a:rPr lang="en-US" sz="2900" dirty="0"/>
              <a:t>machines that utilize delayed </a:t>
            </a:r>
            <a:r>
              <a:rPr lang="en-US" sz="2900" dirty="0" smtClean="0"/>
              <a:t>branches </a:t>
            </a:r>
            <a:r>
              <a:rPr lang="en-US" sz="2900" dirty="0"/>
              <a:t>have a single instruction delay slot.</a:t>
            </a:r>
          </a:p>
          <a:p>
            <a:pPr>
              <a:spcBef>
                <a:spcPct val="35000"/>
              </a:spcBef>
              <a:buFontTx/>
              <a:buNone/>
            </a:pPr>
            <a:endParaRPr lang="en-US" sz="400" dirty="0"/>
          </a:p>
          <a:p>
            <a:pPr>
              <a:spcBef>
                <a:spcPct val="35000"/>
              </a:spcBef>
            </a:pPr>
            <a:r>
              <a:rPr lang="en-US" sz="2900" dirty="0"/>
              <a:t>The job of the compiler is to make the successor instructions valid and useful instructions.</a:t>
            </a:r>
          </a:p>
          <a:p>
            <a:pPr lvl="1">
              <a:spcBef>
                <a:spcPct val="35000"/>
              </a:spcBef>
            </a:pPr>
            <a:r>
              <a:rPr lang="en-US" dirty="0"/>
              <a:t>Fills about 60% of branch delay slots</a:t>
            </a:r>
          </a:p>
          <a:p>
            <a:pPr lvl="1">
              <a:spcBef>
                <a:spcPct val="35000"/>
              </a:spcBef>
            </a:pPr>
            <a:r>
              <a:rPr lang="en-US" dirty="0"/>
              <a:t>About 80% of instructions executed in branch delay slots useful in computation</a:t>
            </a:r>
          </a:p>
          <a:p>
            <a:pPr lvl="1">
              <a:spcBef>
                <a:spcPct val="35000"/>
              </a:spcBef>
            </a:pPr>
            <a:r>
              <a:rPr lang="en-US" dirty="0"/>
              <a:t>About 50% (60% x 80%) of slots usefully filled</a:t>
            </a:r>
          </a:p>
          <a:p>
            <a:endParaRPr lang="en-US" sz="2900" dirty="0"/>
          </a:p>
        </p:txBody>
      </p:sp>
    </p:spTree>
    <p:extLst>
      <p:ext uri="{BB962C8B-B14F-4D97-AF65-F5344CB8AC3E}">
        <p14:creationId xmlns:p14="http://schemas.microsoft.com/office/powerpoint/2010/main" val="291530426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9104C48-5B0F-4D63-AB6B-2FCE97EBF91C}" type="slidenum">
              <a:rPr lang="en-US"/>
              <a:pPr/>
              <a:t>69</a:t>
            </a:fld>
            <a:endParaRPr lang="en-US"/>
          </a:p>
        </p:txBody>
      </p:sp>
      <p:sp>
        <p:nvSpPr>
          <p:cNvPr id="2049026" name="Rectangle 2"/>
          <p:cNvSpPr>
            <a:spLocks noGrp="1" noChangeArrowheads="1"/>
          </p:cNvSpPr>
          <p:nvPr>
            <p:ph type="title"/>
          </p:nvPr>
        </p:nvSpPr>
        <p:spPr>
          <a:xfrm>
            <a:off x="533400" y="152400"/>
            <a:ext cx="8153400" cy="533400"/>
          </a:xfrm>
          <a:noFill/>
          <a:ln/>
        </p:spPr>
        <p:txBody>
          <a:bodyPr lIns="92075" tIns="46038" rIns="92075" bIns="46038">
            <a:noAutofit/>
          </a:bodyPr>
          <a:lstStyle/>
          <a:p>
            <a:r>
              <a:rPr lang="en-US" sz="3200" dirty="0">
                <a:solidFill>
                  <a:srgbClr val="7030A0"/>
                </a:solidFill>
                <a:effectLst>
                  <a:outerShdw blurRad="38100" dist="38100" dir="2700000" algn="tl">
                    <a:srgbClr val="C0C0C0"/>
                  </a:outerShdw>
                </a:effectLst>
                <a:latin typeface="Monotype Corsiva" pitchFamily="66" charset="0"/>
              </a:rPr>
              <a:t>Delayed Branch-delay Slot Scheduling Strategies</a:t>
            </a:r>
            <a:endParaRPr lang="en-US" sz="3200" dirty="0">
              <a:solidFill>
                <a:srgbClr val="7030A0"/>
              </a:solidFill>
              <a:latin typeface="Monotype Corsiva" pitchFamily="66" charset="0"/>
            </a:endParaRPr>
          </a:p>
        </p:txBody>
      </p:sp>
      <p:sp>
        <p:nvSpPr>
          <p:cNvPr id="2049027" name="Rectangle 3"/>
          <p:cNvSpPr>
            <a:spLocks noGrp="1" noChangeArrowheads="1"/>
          </p:cNvSpPr>
          <p:nvPr>
            <p:ph type="body" idx="1"/>
          </p:nvPr>
        </p:nvSpPr>
        <p:spPr>
          <a:xfrm>
            <a:off x="304800" y="914400"/>
            <a:ext cx="8458200" cy="5181600"/>
          </a:xfrm>
          <a:noFill/>
          <a:ln/>
        </p:spPr>
        <p:txBody>
          <a:bodyPr lIns="92075" tIns="46038" rIns="92075" bIns="46038"/>
          <a:lstStyle/>
          <a:p>
            <a:pPr>
              <a:lnSpc>
                <a:spcPct val="80000"/>
              </a:lnSpc>
              <a:buFontTx/>
              <a:buNone/>
            </a:pPr>
            <a:r>
              <a:rPr lang="en-US" sz="2400" dirty="0"/>
              <a:t>The branch-delay slot instruction can be chosen from three cases:</a:t>
            </a:r>
          </a:p>
          <a:p>
            <a:pPr>
              <a:lnSpc>
                <a:spcPct val="80000"/>
              </a:lnSpc>
              <a:buFontTx/>
              <a:buNone/>
            </a:pPr>
            <a:endParaRPr lang="en-US" sz="2400" dirty="0"/>
          </a:p>
          <a:p>
            <a:pPr>
              <a:lnSpc>
                <a:spcPct val="80000"/>
              </a:lnSpc>
              <a:buClr>
                <a:schemeClr val="hlink"/>
              </a:buClr>
              <a:buSzPct val="130000"/>
              <a:buFontTx/>
              <a:buChar char="A"/>
            </a:pPr>
            <a:r>
              <a:rPr lang="en-US" sz="2400" b="1" dirty="0">
                <a:solidFill>
                  <a:srgbClr val="A50021"/>
                </a:solidFill>
                <a:effectLst>
                  <a:outerShdw blurRad="38100" dist="38100" dir="2700000" algn="tl">
                    <a:srgbClr val="C0C0C0"/>
                  </a:outerShdw>
                </a:effectLst>
              </a:rPr>
              <a:t>An independent  instruction from before the branch:</a:t>
            </a:r>
          </a:p>
          <a:p>
            <a:pPr>
              <a:lnSpc>
                <a:spcPct val="80000"/>
              </a:lnSpc>
              <a:buFontTx/>
              <a:buNone/>
            </a:pPr>
            <a:r>
              <a:rPr lang="en-US" sz="2400" dirty="0"/>
              <a:t>     Always  improves performance when used.  The branch  </a:t>
            </a:r>
          </a:p>
          <a:p>
            <a:pPr>
              <a:lnSpc>
                <a:spcPct val="80000"/>
              </a:lnSpc>
              <a:buFontTx/>
              <a:buNone/>
            </a:pPr>
            <a:r>
              <a:rPr lang="en-US" sz="2400" dirty="0"/>
              <a:t>     must not depend on the rescheduled instruction.</a:t>
            </a:r>
          </a:p>
          <a:p>
            <a:pPr>
              <a:lnSpc>
                <a:spcPct val="80000"/>
              </a:lnSpc>
              <a:buFontTx/>
              <a:buNone/>
            </a:pPr>
            <a:endParaRPr lang="en-US" sz="2400" dirty="0"/>
          </a:p>
          <a:p>
            <a:pPr>
              <a:lnSpc>
                <a:spcPct val="80000"/>
              </a:lnSpc>
              <a:buClr>
                <a:schemeClr val="hlink"/>
              </a:buClr>
              <a:buSzPct val="130000"/>
              <a:buFontTx/>
              <a:buChar char="B"/>
            </a:pPr>
            <a:r>
              <a:rPr lang="en-US" sz="2400" b="1" dirty="0">
                <a:solidFill>
                  <a:srgbClr val="A50021"/>
                </a:solidFill>
                <a:effectLst>
                  <a:outerShdw blurRad="38100" dist="38100" dir="2700000" algn="tl">
                    <a:srgbClr val="C0C0C0"/>
                  </a:outerShdw>
                </a:effectLst>
              </a:rPr>
              <a:t>An instruction from the target of the branch:</a:t>
            </a:r>
          </a:p>
          <a:p>
            <a:pPr>
              <a:lnSpc>
                <a:spcPct val="80000"/>
              </a:lnSpc>
              <a:buFontTx/>
              <a:buNone/>
            </a:pPr>
            <a:r>
              <a:rPr lang="en-US" sz="2400" dirty="0"/>
              <a:t>     Improves performance if the branch is taken and may require instruction duplication.   This instruction must be safe to execute if the branch is not taken.   </a:t>
            </a:r>
          </a:p>
          <a:p>
            <a:pPr>
              <a:lnSpc>
                <a:spcPct val="95000"/>
              </a:lnSpc>
              <a:spcBef>
                <a:spcPct val="40000"/>
              </a:spcBef>
              <a:buClr>
                <a:schemeClr val="hlink"/>
              </a:buClr>
              <a:buSzPct val="130000"/>
              <a:buFontTx/>
              <a:buChar char="C"/>
            </a:pPr>
            <a:r>
              <a:rPr lang="en-US" sz="2400" b="1" dirty="0">
                <a:solidFill>
                  <a:srgbClr val="A50021"/>
                </a:solidFill>
                <a:effectLst>
                  <a:outerShdw blurRad="38100" dist="38100" dir="2700000" algn="tl">
                    <a:srgbClr val="C0C0C0"/>
                  </a:outerShdw>
                </a:effectLst>
              </a:rPr>
              <a:t>An instruction from the fall through instruction stream:</a:t>
            </a:r>
          </a:p>
          <a:p>
            <a:pPr>
              <a:lnSpc>
                <a:spcPct val="80000"/>
              </a:lnSpc>
              <a:buFontTx/>
              <a:buNone/>
            </a:pPr>
            <a:r>
              <a:rPr lang="en-US" sz="2400" dirty="0"/>
              <a:t>     Improves performance when the branch is not taken.   The instruction must be safe to execute when the branch is taken.</a:t>
            </a:r>
          </a:p>
          <a:p>
            <a:pPr>
              <a:lnSpc>
                <a:spcPct val="80000"/>
              </a:lnSpc>
              <a:buFontTx/>
              <a:buNone/>
            </a:pPr>
            <a:endParaRPr lang="en-US" sz="2400" dirty="0"/>
          </a:p>
          <a:p>
            <a:pPr>
              <a:lnSpc>
                <a:spcPct val="80000"/>
              </a:lnSpc>
              <a:buFontTx/>
              <a:buNone/>
            </a:pPr>
            <a:endParaRPr lang="en-US" sz="2400" dirty="0"/>
          </a:p>
          <a:p>
            <a:pPr>
              <a:lnSpc>
                <a:spcPct val="80000"/>
              </a:lnSpc>
              <a:buFontTx/>
              <a:buNone/>
            </a:pPr>
            <a:endParaRPr lang="en-US" sz="2400" dirty="0"/>
          </a:p>
        </p:txBody>
      </p:sp>
    </p:spTree>
    <p:extLst>
      <p:ext uri="{BB962C8B-B14F-4D97-AF65-F5344CB8AC3E}">
        <p14:creationId xmlns:p14="http://schemas.microsoft.com/office/powerpoint/2010/main" val="3893466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lide Number Placeholder 3"/>
          <p:cNvSpPr>
            <a:spLocks noGrp="1"/>
          </p:cNvSpPr>
          <p:nvPr>
            <p:ph type="sldNum" sz="quarter" idx="10"/>
          </p:nvPr>
        </p:nvSpPr>
        <p:spPr/>
        <p:txBody>
          <a:bodyPr/>
          <a:lstStyle/>
          <a:p>
            <a:fld id="{AB7319AD-D314-4BE3-A4D8-AF20AE34BA72}" type="slidenum">
              <a:rPr lang="en-US"/>
              <a:pPr/>
              <a:t>7</a:t>
            </a:fld>
            <a:endParaRPr lang="en-US"/>
          </a:p>
        </p:txBody>
      </p:sp>
      <p:sp>
        <p:nvSpPr>
          <p:cNvPr id="2015235" name="Rectangle 3"/>
          <p:cNvSpPr>
            <a:spLocks noGrp="1" noChangeArrowheads="1"/>
          </p:cNvSpPr>
          <p:nvPr>
            <p:ph type="title"/>
          </p:nvPr>
        </p:nvSpPr>
        <p:spPr>
          <a:xfrm>
            <a:off x="457200" y="228600"/>
            <a:ext cx="8229600" cy="685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US" sz="3600" dirty="0">
                <a:solidFill>
                  <a:srgbClr val="7030A0"/>
                </a:solidFill>
                <a:latin typeface="Monotype Corsiva" pitchFamily="66" charset="0"/>
              </a:rPr>
              <a:t>Register File/Structural Hazards</a:t>
            </a:r>
            <a:endParaRPr lang="en-US" sz="1400" dirty="0">
              <a:solidFill>
                <a:srgbClr val="7030A0"/>
              </a:solidFill>
              <a:latin typeface="Monotype Corsiva" pitchFamily="66" charset="0"/>
            </a:endParaRPr>
          </a:p>
        </p:txBody>
      </p:sp>
      <p:sp>
        <p:nvSpPr>
          <p:cNvPr id="2015236" name="Rectangle 4"/>
          <p:cNvSpPr>
            <a:spLocks noChangeArrowheads="1"/>
          </p:cNvSpPr>
          <p:nvPr/>
        </p:nvSpPr>
        <p:spPr bwMode="auto">
          <a:xfrm>
            <a:off x="228600" y="2590800"/>
            <a:ext cx="412750" cy="3441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i="1">
                <a:effectLst/>
                <a:latin typeface="Comic Sans MS" pitchFamily="66" charset="0"/>
              </a:rPr>
              <a:t>I</a:t>
            </a:r>
          </a:p>
          <a:p>
            <a:r>
              <a:rPr lang="en-US" sz="2000" i="1">
                <a:effectLst/>
                <a:latin typeface="Comic Sans MS" pitchFamily="66" charset="0"/>
              </a:rPr>
              <a:t>n</a:t>
            </a:r>
          </a:p>
          <a:p>
            <a:r>
              <a:rPr lang="en-US" sz="2000" i="1">
                <a:effectLst/>
                <a:latin typeface="Comic Sans MS" pitchFamily="66" charset="0"/>
              </a:rPr>
              <a:t>s</a:t>
            </a:r>
          </a:p>
          <a:p>
            <a:r>
              <a:rPr lang="en-US" sz="2000" i="1">
                <a:effectLst/>
                <a:latin typeface="Comic Sans MS" pitchFamily="66" charset="0"/>
              </a:rPr>
              <a:t>t</a:t>
            </a:r>
          </a:p>
          <a:p>
            <a:r>
              <a:rPr lang="en-US" sz="2000" i="1">
                <a:effectLst/>
                <a:latin typeface="Comic Sans MS" pitchFamily="66" charset="0"/>
              </a:rPr>
              <a:t>r.</a:t>
            </a:r>
          </a:p>
          <a:p>
            <a:endParaRPr lang="en-US" sz="2000" i="1">
              <a:effectLst/>
              <a:latin typeface="Comic Sans MS" pitchFamily="66" charset="0"/>
            </a:endParaRPr>
          </a:p>
          <a:p>
            <a:r>
              <a:rPr lang="en-US" sz="2000" i="1">
                <a:effectLst/>
                <a:latin typeface="Comic Sans MS" pitchFamily="66" charset="0"/>
              </a:rPr>
              <a:t>O</a:t>
            </a:r>
          </a:p>
          <a:p>
            <a:r>
              <a:rPr lang="en-US" sz="2000" i="1">
                <a:effectLst/>
                <a:latin typeface="Comic Sans MS" pitchFamily="66" charset="0"/>
              </a:rPr>
              <a:t>r</a:t>
            </a:r>
          </a:p>
          <a:p>
            <a:r>
              <a:rPr lang="en-US" sz="2000" i="1">
                <a:effectLst/>
                <a:latin typeface="Comic Sans MS" pitchFamily="66" charset="0"/>
              </a:rPr>
              <a:t>d</a:t>
            </a:r>
          </a:p>
          <a:p>
            <a:r>
              <a:rPr lang="en-US" sz="2000" i="1">
                <a:effectLst/>
                <a:latin typeface="Comic Sans MS" pitchFamily="66" charset="0"/>
              </a:rPr>
              <a:t>e</a:t>
            </a:r>
          </a:p>
          <a:p>
            <a:r>
              <a:rPr lang="en-US" sz="2000" i="1">
                <a:effectLst/>
                <a:latin typeface="Comic Sans MS" pitchFamily="66" charset="0"/>
              </a:rPr>
              <a:t>r</a:t>
            </a:r>
          </a:p>
        </p:txBody>
      </p:sp>
      <p:sp>
        <p:nvSpPr>
          <p:cNvPr id="2015237" name="Line 5"/>
          <p:cNvSpPr>
            <a:spLocks noChangeShapeType="1"/>
          </p:cNvSpPr>
          <p:nvPr/>
        </p:nvSpPr>
        <p:spPr bwMode="auto">
          <a:xfrm flipH="1">
            <a:off x="685800" y="2209800"/>
            <a:ext cx="0" cy="3962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38" name="Rectangle 6"/>
          <p:cNvSpPr>
            <a:spLocks noChangeArrowheads="1"/>
          </p:cNvSpPr>
          <p:nvPr/>
        </p:nvSpPr>
        <p:spPr bwMode="auto">
          <a:xfrm>
            <a:off x="1066800" y="1524000"/>
            <a:ext cx="2508250" cy="393700"/>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000" i="1">
                <a:effectLst/>
                <a:latin typeface="Comic Sans MS" pitchFamily="66" charset="0"/>
              </a:rPr>
              <a:t>Time (clock cycles)</a:t>
            </a:r>
          </a:p>
        </p:txBody>
      </p:sp>
      <p:sp>
        <p:nvSpPr>
          <p:cNvPr id="2015239" name="Rectangle 7"/>
          <p:cNvSpPr>
            <a:spLocks noChangeArrowheads="1"/>
          </p:cNvSpPr>
          <p:nvPr/>
        </p:nvSpPr>
        <p:spPr bwMode="auto">
          <a:xfrm>
            <a:off x="685800" y="2590800"/>
            <a:ext cx="911225" cy="454025"/>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Load</a:t>
            </a:r>
          </a:p>
        </p:txBody>
      </p:sp>
      <p:sp>
        <p:nvSpPr>
          <p:cNvPr id="2015240" name="Rectangle 8"/>
          <p:cNvSpPr>
            <a:spLocks noChangeArrowheads="1"/>
          </p:cNvSpPr>
          <p:nvPr/>
        </p:nvSpPr>
        <p:spPr bwMode="auto">
          <a:xfrm>
            <a:off x="685800" y="3336925"/>
            <a:ext cx="1458913" cy="454025"/>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Instr 1</a:t>
            </a:r>
          </a:p>
        </p:txBody>
      </p:sp>
      <p:sp>
        <p:nvSpPr>
          <p:cNvPr id="2015241" name="Rectangle 9"/>
          <p:cNvSpPr>
            <a:spLocks noChangeArrowheads="1"/>
          </p:cNvSpPr>
          <p:nvPr/>
        </p:nvSpPr>
        <p:spPr bwMode="auto">
          <a:xfrm>
            <a:off x="736600" y="4130675"/>
            <a:ext cx="1458913" cy="454025"/>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Instr 2</a:t>
            </a:r>
          </a:p>
        </p:txBody>
      </p:sp>
      <p:sp>
        <p:nvSpPr>
          <p:cNvPr id="2015242" name="Rectangle 10"/>
          <p:cNvSpPr>
            <a:spLocks noChangeArrowheads="1"/>
          </p:cNvSpPr>
          <p:nvPr/>
        </p:nvSpPr>
        <p:spPr bwMode="auto">
          <a:xfrm>
            <a:off x="746125" y="4881563"/>
            <a:ext cx="1458913" cy="454025"/>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Instr 3</a:t>
            </a:r>
          </a:p>
        </p:txBody>
      </p:sp>
      <p:sp>
        <p:nvSpPr>
          <p:cNvPr id="2015243" name="Rectangle 11"/>
          <p:cNvSpPr>
            <a:spLocks noChangeArrowheads="1"/>
          </p:cNvSpPr>
          <p:nvPr/>
        </p:nvSpPr>
        <p:spPr bwMode="auto">
          <a:xfrm>
            <a:off x="784225" y="5662613"/>
            <a:ext cx="1458913" cy="454025"/>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effectLst/>
                <a:latin typeface="Courier New" pitchFamily="49" charset="0"/>
              </a:rPr>
              <a:t>Instr 4</a:t>
            </a:r>
          </a:p>
        </p:txBody>
      </p:sp>
      <p:sp>
        <p:nvSpPr>
          <p:cNvPr id="2015244" name="Line 12"/>
          <p:cNvSpPr>
            <a:spLocks noChangeShapeType="1"/>
          </p:cNvSpPr>
          <p:nvPr/>
        </p:nvSpPr>
        <p:spPr bwMode="auto">
          <a:xfrm>
            <a:off x="1219200" y="1981200"/>
            <a:ext cx="6553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48" name="Line 16"/>
          <p:cNvSpPr>
            <a:spLocks noChangeAspect="1" noChangeShapeType="1"/>
          </p:cNvSpPr>
          <p:nvPr/>
        </p:nvSpPr>
        <p:spPr bwMode="auto">
          <a:xfrm>
            <a:off x="3060700" y="2678113"/>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49" name="Line 17"/>
          <p:cNvSpPr>
            <a:spLocks noChangeAspect="1" noChangeShapeType="1"/>
          </p:cNvSpPr>
          <p:nvPr/>
        </p:nvSpPr>
        <p:spPr bwMode="auto">
          <a:xfrm>
            <a:off x="3060700" y="2898775"/>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15250" name="Group 18"/>
          <p:cNvGrpSpPr>
            <a:grpSpLocks noChangeAspect="1"/>
          </p:cNvGrpSpPr>
          <p:nvPr/>
        </p:nvGrpSpPr>
        <p:grpSpPr bwMode="auto">
          <a:xfrm>
            <a:off x="3467100" y="2493963"/>
            <a:ext cx="403225" cy="588962"/>
            <a:chOff x="2991" y="411"/>
            <a:chExt cx="359" cy="768"/>
          </a:xfrm>
        </p:grpSpPr>
        <p:sp>
          <p:nvSpPr>
            <p:cNvPr id="2015251" name="AutoShape 19"/>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15252" name="AutoShape 20"/>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53" name="Freeform 21"/>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54" name="Text Box 22"/>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015255" name="Line 23"/>
          <p:cNvSpPr>
            <a:spLocks noChangeAspect="1" noChangeShapeType="1"/>
          </p:cNvSpPr>
          <p:nvPr/>
        </p:nvSpPr>
        <p:spPr bwMode="auto">
          <a:xfrm>
            <a:off x="3875088" y="2789238"/>
            <a:ext cx="4968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56" name="Line 24"/>
          <p:cNvSpPr>
            <a:spLocks noChangeAspect="1" noChangeShapeType="1"/>
          </p:cNvSpPr>
          <p:nvPr/>
        </p:nvSpPr>
        <p:spPr bwMode="auto">
          <a:xfrm>
            <a:off x="4733925" y="2789238"/>
            <a:ext cx="498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57" name="Rectangle 25"/>
          <p:cNvSpPr>
            <a:spLocks noChangeAspect="1" noChangeArrowheads="1"/>
          </p:cNvSpPr>
          <p:nvPr/>
        </p:nvSpPr>
        <p:spPr bwMode="auto">
          <a:xfrm>
            <a:off x="4252913" y="2605088"/>
            <a:ext cx="450850" cy="3683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15258" name="Text Box 26"/>
          <p:cNvSpPr txBox="1">
            <a:spLocks noChangeAspect="1" noChangeArrowheads="1"/>
          </p:cNvSpPr>
          <p:nvPr/>
        </p:nvSpPr>
        <p:spPr bwMode="auto">
          <a:xfrm>
            <a:off x="4194175" y="2644775"/>
            <a:ext cx="558800" cy="2444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sp>
        <p:nvSpPr>
          <p:cNvPr id="2015259" name="Freeform 27"/>
          <p:cNvSpPr>
            <a:spLocks noChangeAspect="1"/>
          </p:cNvSpPr>
          <p:nvPr/>
        </p:nvSpPr>
        <p:spPr bwMode="auto">
          <a:xfrm>
            <a:off x="4191000" y="2789238"/>
            <a:ext cx="674688" cy="293687"/>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60" name="Line 28"/>
          <p:cNvSpPr>
            <a:spLocks noChangeAspect="1" noChangeShapeType="1"/>
          </p:cNvSpPr>
          <p:nvPr/>
        </p:nvSpPr>
        <p:spPr bwMode="auto">
          <a:xfrm>
            <a:off x="2141538" y="2900363"/>
            <a:ext cx="468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61" name="Line 29"/>
          <p:cNvSpPr>
            <a:spLocks noChangeAspect="1" noChangeShapeType="1"/>
          </p:cNvSpPr>
          <p:nvPr/>
        </p:nvSpPr>
        <p:spPr bwMode="auto">
          <a:xfrm>
            <a:off x="2081213" y="2678113"/>
            <a:ext cx="5254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15262" name="Group 30"/>
          <p:cNvGrpSpPr>
            <a:grpSpLocks noChangeAspect="1"/>
          </p:cNvGrpSpPr>
          <p:nvPr/>
        </p:nvGrpSpPr>
        <p:grpSpPr bwMode="auto">
          <a:xfrm>
            <a:off x="1660525" y="2605088"/>
            <a:ext cx="588963" cy="368300"/>
            <a:chOff x="1123" y="576"/>
            <a:chExt cx="626" cy="480"/>
          </a:xfrm>
        </p:grpSpPr>
        <p:sp>
          <p:nvSpPr>
            <p:cNvPr id="2015263" name="Rectangle 3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15264" name="Text Box 3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grpSp>
        <p:nvGrpSpPr>
          <p:cNvPr id="2015265" name="Group 33"/>
          <p:cNvGrpSpPr>
            <a:grpSpLocks/>
          </p:cNvGrpSpPr>
          <p:nvPr/>
        </p:nvGrpSpPr>
        <p:grpSpPr bwMode="auto">
          <a:xfrm>
            <a:off x="2322513" y="2438400"/>
            <a:ext cx="2635250" cy="700088"/>
            <a:chOff x="2112" y="528"/>
            <a:chExt cx="2088" cy="681"/>
          </a:xfrm>
        </p:grpSpPr>
        <p:sp>
          <p:nvSpPr>
            <p:cNvPr id="2015266" name="Rectangle 3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67" name="Rectangle 3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68" name="Rectangle 3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69" name="Rectangle 3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15279" name="Line 47"/>
          <p:cNvSpPr>
            <a:spLocks noChangeAspect="1" noChangeShapeType="1"/>
          </p:cNvSpPr>
          <p:nvPr/>
        </p:nvSpPr>
        <p:spPr bwMode="auto">
          <a:xfrm>
            <a:off x="3914775" y="3440113"/>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80" name="Line 48"/>
          <p:cNvSpPr>
            <a:spLocks noChangeAspect="1" noChangeShapeType="1"/>
          </p:cNvSpPr>
          <p:nvPr/>
        </p:nvSpPr>
        <p:spPr bwMode="auto">
          <a:xfrm>
            <a:off x="3914775" y="3660775"/>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15281" name="Group 49"/>
          <p:cNvGrpSpPr>
            <a:grpSpLocks noChangeAspect="1"/>
          </p:cNvGrpSpPr>
          <p:nvPr/>
        </p:nvGrpSpPr>
        <p:grpSpPr bwMode="auto">
          <a:xfrm>
            <a:off x="4321175" y="3255963"/>
            <a:ext cx="403225" cy="588962"/>
            <a:chOff x="2991" y="411"/>
            <a:chExt cx="359" cy="768"/>
          </a:xfrm>
        </p:grpSpPr>
        <p:sp>
          <p:nvSpPr>
            <p:cNvPr id="2015282" name="AutoShape 50"/>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15283" name="AutoShape 51"/>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84" name="Freeform 52"/>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85" name="Text Box 53"/>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015286" name="Line 54"/>
          <p:cNvSpPr>
            <a:spLocks noChangeAspect="1" noChangeShapeType="1"/>
          </p:cNvSpPr>
          <p:nvPr/>
        </p:nvSpPr>
        <p:spPr bwMode="auto">
          <a:xfrm>
            <a:off x="4729163" y="3551238"/>
            <a:ext cx="4968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87" name="Line 55"/>
          <p:cNvSpPr>
            <a:spLocks noChangeAspect="1" noChangeShapeType="1"/>
          </p:cNvSpPr>
          <p:nvPr/>
        </p:nvSpPr>
        <p:spPr bwMode="auto">
          <a:xfrm>
            <a:off x="5588000" y="3551238"/>
            <a:ext cx="498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15288" name="Group 56"/>
          <p:cNvGrpSpPr>
            <a:grpSpLocks noChangeAspect="1"/>
          </p:cNvGrpSpPr>
          <p:nvPr/>
        </p:nvGrpSpPr>
        <p:grpSpPr bwMode="auto">
          <a:xfrm>
            <a:off x="5048250" y="3367088"/>
            <a:ext cx="558800" cy="368300"/>
            <a:chOff x="3853" y="576"/>
            <a:chExt cx="594" cy="480"/>
          </a:xfrm>
        </p:grpSpPr>
        <p:sp>
          <p:nvSpPr>
            <p:cNvPr id="2015289" name="Rectangle 57"/>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15290" name="Text Box 58"/>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015291" name="Freeform 59"/>
          <p:cNvSpPr>
            <a:spLocks noChangeAspect="1"/>
          </p:cNvSpPr>
          <p:nvPr/>
        </p:nvSpPr>
        <p:spPr bwMode="auto">
          <a:xfrm>
            <a:off x="5045075" y="3551238"/>
            <a:ext cx="674688" cy="293687"/>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92" name="Line 60"/>
          <p:cNvSpPr>
            <a:spLocks noChangeAspect="1" noChangeShapeType="1"/>
          </p:cNvSpPr>
          <p:nvPr/>
        </p:nvSpPr>
        <p:spPr bwMode="auto">
          <a:xfrm>
            <a:off x="2995613" y="3662363"/>
            <a:ext cx="468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93" name="Line 61"/>
          <p:cNvSpPr>
            <a:spLocks noChangeAspect="1" noChangeShapeType="1"/>
          </p:cNvSpPr>
          <p:nvPr/>
        </p:nvSpPr>
        <p:spPr bwMode="auto">
          <a:xfrm>
            <a:off x="2935288" y="3440113"/>
            <a:ext cx="5254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15294" name="Group 62"/>
          <p:cNvGrpSpPr>
            <a:grpSpLocks noChangeAspect="1"/>
          </p:cNvGrpSpPr>
          <p:nvPr/>
        </p:nvGrpSpPr>
        <p:grpSpPr bwMode="auto">
          <a:xfrm>
            <a:off x="2514600" y="3367088"/>
            <a:ext cx="588963" cy="368300"/>
            <a:chOff x="1123" y="576"/>
            <a:chExt cx="626" cy="480"/>
          </a:xfrm>
        </p:grpSpPr>
        <p:sp>
          <p:nvSpPr>
            <p:cNvPr id="2015295" name="Rectangle 63"/>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15296" name="Text Box 64"/>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grpSp>
        <p:nvGrpSpPr>
          <p:cNvPr id="2015297" name="Group 65"/>
          <p:cNvGrpSpPr>
            <a:grpSpLocks/>
          </p:cNvGrpSpPr>
          <p:nvPr/>
        </p:nvGrpSpPr>
        <p:grpSpPr bwMode="auto">
          <a:xfrm>
            <a:off x="3176588" y="3200400"/>
            <a:ext cx="2635250" cy="700088"/>
            <a:chOff x="2112" y="528"/>
            <a:chExt cx="2088" cy="681"/>
          </a:xfrm>
        </p:grpSpPr>
        <p:sp>
          <p:nvSpPr>
            <p:cNvPr id="2015298" name="Rectangle 66"/>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99" name="Rectangle 67"/>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00" name="Rectangle 68"/>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01" name="Rectangle 69"/>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15313" name="Line 81"/>
          <p:cNvSpPr>
            <a:spLocks noChangeAspect="1" noChangeShapeType="1"/>
          </p:cNvSpPr>
          <p:nvPr/>
        </p:nvSpPr>
        <p:spPr bwMode="auto">
          <a:xfrm>
            <a:off x="4752975" y="4202113"/>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14" name="Line 82"/>
          <p:cNvSpPr>
            <a:spLocks noChangeAspect="1" noChangeShapeType="1"/>
          </p:cNvSpPr>
          <p:nvPr/>
        </p:nvSpPr>
        <p:spPr bwMode="auto">
          <a:xfrm>
            <a:off x="4752975" y="4422775"/>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15315" name="Group 83"/>
          <p:cNvGrpSpPr>
            <a:grpSpLocks noChangeAspect="1"/>
          </p:cNvGrpSpPr>
          <p:nvPr/>
        </p:nvGrpSpPr>
        <p:grpSpPr bwMode="auto">
          <a:xfrm>
            <a:off x="5159375" y="4017963"/>
            <a:ext cx="403225" cy="588962"/>
            <a:chOff x="2991" y="411"/>
            <a:chExt cx="359" cy="768"/>
          </a:xfrm>
        </p:grpSpPr>
        <p:sp>
          <p:nvSpPr>
            <p:cNvPr id="2015316" name="AutoShape 8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15317" name="AutoShape 8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18" name="Freeform 8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19" name="Text Box 8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015320" name="Line 88"/>
          <p:cNvSpPr>
            <a:spLocks noChangeAspect="1" noChangeShapeType="1"/>
          </p:cNvSpPr>
          <p:nvPr/>
        </p:nvSpPr>
        <p:spPr bwMode="auto">
          <a:xfrm>
            <a:off x="5567363" y="4313238"/>
            <a:ext cx="4968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21" name="Line 89"/>
          <p:cNvSpPr>
            <a:spLocks noChangeAspect="1" noChangeShapeType="1"/>
          </p:cNvSpPr>
          <p:nvPr/>
        </p:nvSpPr>
        <p:spPr bwMode="auto">
          <a:xfrm>
            <a:off x="6426200" y="4313238"/>
            <a:ext cx="498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15322" name="Group 90"/>
          <p:cNvGrpSpPr>
            <a:grpSpLocks noChangeAspect="1"/>
          </p:cNvGrpSpPr>
          <p:nvPr/>
        </p:nvGrpSpPr>
        <p:grpSpPr bwMode="auto">
          <a:xfrm>
            <a:off x="5886450" y="4129088"/>
            <a:ext cx="558800" cy="368300"/>
            <a:chOff x="3853" y="576"/>
            <a:chExt cx="594" cy="480"/>
          </a:xfrm>
        </p:grpSpPr>
        <p:sp>
          <p:nvSpPr>
            <p:cNvPr id="2015323" name="Rectangle 9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15324" name="Text Box 9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015325" name="Freeform 93"/>
          <p:cNvSpPr>
            <a:spLocks noChangeAspect="1"/>
          </p:cNvSpPr>
          <p:nvPr/>
        </p:nvSpPr>
        <p:spPr bwMode="auto">
          <a:xfrm>
            <a:off x="5883275" y="4313238"/>
            <a:ext cx="674688" cy="293687"/>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26" name="Line 94"/>
          <p:cNvSpPr>
            <a:spLocks noChangeAspect="1" noChangeShapeType="1"/>
          </p:cNvSpPr>
          <p:nvPr/>
        </p:nvSpPr>
        <p:spPr bwMode="auto">
          <a:xfrm>
            <a:off x="3833813" y="4424363"/>
            <a:ext cx="468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27" name="Line 95"/>
          <p:cNvSpPr>
            <a:spLocks noChangeAspect="1" noChangeShapeType="1"/>
          </p:cNvSpPr>
          <p:nvPr/>
        </p:nvSpPr>
        <p:spPr bwMode="auto">
          <a:xfrm>
            <a:off x="3773488" y="4202113"/>
            <a:ext cx="5254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15328" name="Group 96"/>
          <p:cNvGrpSpPr>
            <a:grpSpLocks noChangeAspect="1"/>
          </p:cNvGrpSpPr>
          <p:nvPr/>
        </p:nvGrpSpPr>
        <p:grpSpPr bwMode="auto">
          <a:xfrm>
            <a:off x="3352800" y="4129088"/>
            <a:ext cx="588963" cy="368300"/>
            <a:chOff x="1123" y="576"/>
            <a:chExt cx="626" cy="480"/>
          </a:xfrm>
        </p:grpSpPr>
        <p:sp>
          <p:nvSpPr>
            <p:cNvPr id="2015329" name="Rectangle 9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15330" name="Text Box 9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grpSp>
        <p:nvGrpSpPr>
          <p:cNvPr id="2015331" name="Group 99"/>
          <p:cNvGrpSpPr>
            <a:grpSpLocks/>
          </p:cNvGrpSpPr>
          <p:nvPr/>
        </p:nvGrpSpPr>
        <p:grpSpPr bwMode="auto">
          <a:xfrm>
            <a:off x="4014788" y="3962400"/>
            <a:ext cx="2635250" cy="700088"/>
            <a:chOff x="2112" y="528"/>
            <a:chExt cx="2088" cy="681"/>
          </a:xfrm>
        </p:grpSpPr>
        <p:sp>
          <p:nvSpPr>
            <p:cNvPr id="2015332" name="Rectangle 10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33" name="Rectangle 10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34" name="Rectangle 10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35" name="Rectangle 10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15346" name="Line 114"/>
          <p:cNvSpPr>
            <a:spLocks noChangeAspect="1" noChangeShapeType="1"/>
          </p:cNvSpPr>
          <p:nvPr/>
        </p:nvSpPr>
        <p:spPr bwMode="auto">
          <a:xfrm>
            <a:off x="5591175" y="4964113"/>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47" name="Line 115"/>
          <p:cNvSpPr>
            <a:spLocks noChangeAspect="1" noChangeShapeType="1"/>
          </p:cNvSpPr>
          <p:nvPr/>
        </p:nvSpPr>
        <p:spPr bwMode="auto">
          <a:xfrm>
            <a:off x="5591175" y="5184775"/>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15348" name="Group 116"/>
          <p:cNvGrpSpPr>
            <a:grpSpLocks noChangeAspect="1"/>
          </p:cNvGrpSpPr>
          <p:nvPr/>
        </p:nvGrpSpPr>
        <p:grpSpPr bwMode="auto">
          <a:xfrm>
            <a:off x="5997575" y="4779963"/>
            <a:ext cx="403225" cy="588962"/>
            <a:chOff x="2991" y="411"/>
            <a:chExt cx="359" cy="768"/>
          </a:xfrm>
        </p:grpSpPr>
        <p:sp>
          <p:nvSpPr>
            <p:cNvPr id="2015349" name="AutoShape 117"/>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15350" name="AutoShape 118"/>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51" name="Freeform 119"/>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52" name="Text Box 120"/>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015353" name="Line 121"/>
          <p:cNvSpPr>
            <a:spLocks noChangeAspect="1" noChangeShapeType="1"/>
          </p:cNvSpPr>
          <p:nvPr/>
        </p:nvSpPr>
        <p:spPr bwMode="auto">
          <a:xfrm>
            <a:off x="6405563" y="5075238"/>
            <a:ext cx="4968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54" name="Line 122"/>
          <p:cNvSpPr>
            <a:spLocks noChangeAspect="1" noChangeShapeType="1"/>
          </p:cNvSpPr>
          <p:nvPr/>
        </p:nvSpPr>
        <p:spPr bwMode="auto">
          <a:xfrm>
            <a:off x="7264400" y="5075238"/>
            <a:ext cx="498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15355" name="Group 123"/>
          <p:cNvGrpSpPr>
            <a:grpSpLocks noChangeAspect="1"/>
          </p:cNvGrpSpPr>
          <p:nvPr/>
        </p:nvGrpSpPr>
        <p:grpSpPr bwMode="auto">
          <a:xfrm>
            <a:off x="6724650" y="4891088"/>
            <a:ext cx="558800" cy="368300"/>
            <a:chOff x="3853" y="576"/>
            <a:chExt cx="594" cy="480"/>
          </a:xfrm>
        </p:grpSpPr>
        <p:sp>
          <p:nvSpPr>
            <p:cNvPr id="2015356" name="Rectangle 124"/>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15357" name="Text Box 125"/>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015358" name="Freeform 126"/>
          <p:cNvSpPr>
            <a:spLocks noChangeAspect="1"/>
          </p:cNvSpPr>
          <p:nvPr/>
        </p:nvSpPr>
        <p:spPr bwMode="auto">
          <a:xfrm>
            <a:off x="6721475" y="5075238"/>
            <a:ext cx="674688" cy="293687"/>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59" name="Line 127"/>
          <p:cNvSpPr>
            <a:spLocks noChangeAspect="1" noChangeShapeType="1"/>
          </p:cNvSpPr>
          <p:nvPr/>
        </p:nvSpPr>
        <p:spPr bwMode="auto">
          <a:xfrm>
            <a:off x="4672013" y="5186363"/>
            <a:ext cx="468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60" name="Line 128"/>
          <p:cNvSpPr>
            <a:spLocks noChangeAspect="1" noChangeShapeType="1"/>
          </p:cNvSpPr>
          <p:nvPr/>
        </p:nvSpPr>
        <p:spPr bwMode="auto">
          <a:xfrm>
            <a:off x="4611688" y="4964113"/>
            <a:ext cx="5254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61" name="Rectangle 129"/>
          <p:cNvSpPr>
            <a:spLocks noChangeAspect="1" noChangeArrowheads="1"/>
          </p:cNvSpPr>
          <p:nvPr/>
        </p:nvSpPr>
        <p:spPr bwMode="auto">
          <a:xfrm>
            <a:off x="4260850" y="4891088"/>
            <a:ext cx="450850" cy="3683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15362" name="Text Box 130"/>
          <p:cNvSpPr txBox="1">
            <a:spLocks noChangeAspect="1" noChangeArrowheads="1"/>
          </p:cNvSpPr>
          <p:nvPr/>
        </p:nvSpPr>
        <p:spPr bwMode="auto">
          <a:xfrm>
            <a:off x="4191000" y="4930775"/>
            <a:ext cx="588963"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nvGrpSpPr>
          <p:cNvPr id="2015363" name="Group 131"/>
          <p:cNvGrpSpPr>
            <a:grpSpLocks/>
          </p:cNvGrpSpPr>
          <p:nvPr/>
        </p:nvGrpSpPr>
        <p:grpSpPr bwMode="auto">
          <a:xfrm>
            <a:off x="4852988" y="4724400"/>
            <a:ext cx="2635250" cy="700088"/>
            <a:chOff x="2112" y="528"/>
            <a:chExt cx="2088" cy="681"/>
          </a:xfrm>
        </p:grpSpPr>
        <p:sp>
          <p:nvSpPr>
            <p:cNvPr id="2015364"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65"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66"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67"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15373" name="Text Box 141"/>
          <p:cNvSpPr txBox="1">
            <a:spLocks noChangeArrowheads="1"/>
          </p:cNvSpPr>
          <p:nvPr/>
        </p:nvSpPr>
        <p:spPr bwMode="auto">
          <a:xfrm>
            <a:off x="1490663" y="2006600"/>
            <a:ext cx="9096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1</a:t>
            </a:r>
            <a:endParaRPr lang="en-US" sz="1600" b="0">
              <a:effectLst/>
              <a:latin typeface="Comic Sans MS" pitchFamily="66" charset="0"/>
            </a:endParaRPr>
          </a:p>
        </p:txBody>
      </p:sp>
      <p:sp>
        <p:nvSpPr>
          <p:cNvPr id="2015374" name="Text Box 142"/>
          <p:cNvSpPr txBox="1">
            <a:spLocks noChangeArrowheads="1"/>
          </p:cNvSpPr>
          <p:nvPr/>
        </p:nvSpPr>
        <p:spPr bwMode="auto">
          <a:xfrm>
            <a:off x="2306638" y="2006600"/>
            <a:ext cx="9096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2</a:t>
            </a:r>
            <a:endParaRPr lang="en-US" sz="1600" b="0">
              <a:effectLst/>
              <a:latin typeface="Comic Sans MS" pitchFamily="66" charset="0"/>
            </a:endParaRPr>
          </a:p>
        </p:txBody>
      </p:sp>
      <p:sp>
        <p:nvSpPr>
          <p:cNvPr id="2015375" name="Text Box 143"/>
          <p:cNvSpPr txBox="1">
            <a:spLocks noChangeArrowheads="1"/>
          </p:cNvSpPr>
          <p:nvPr/>
        </p:nvSpPr>
        <p:spPr bwMode="auto">
          <a:xfrm>
            <a:off x="3171825" y="2006600"/>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3</a:t>
            </a:r>
            <a:endParaRPr lang="en-US" sz="1600" b="0">
              <a:effectLst/>
              <a:latin typeface="Comic Sans MS" pitchFamily="66" charset="0"/>
            </a:endParaRPr>
          </a:p>
        </p:txBody>
      </p:sp>
      <p:sp>
        <p:nvSpPr>
          <p:cNvPr id="2015376" name="Text Box 144"/>
          <p:cNvSpPr txBox="1">
            <a:spLocks noChangeArrowheads="1"/>
          </p:cNvSpPr>
          <p:nvPr/>
        </p:nvSpPr>
        <p:spPr bwMode="auto">
          <a:xfrm>
            <a:off x="4021138" y="2006600"/>
            <a:ext cx="9096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4</a:t>
            </a:r>
            <a:endParaRPr lang="en-US" sz="1600" b="0">
              <a:effectLst/>
              <a:latin typeface="Comic Sans MS" pitchFamily="66" charset="0"/>
            </a:endParaRPr>
          </a:p>
        </p:txBody>
      </p:sp>
      <p:sp>
        <p:nvSpPr>
          <p:cNvPr id="2015377" name="Text Box 145"/>
          <p:cNvSpPr txBox="1">
            <a:spLocks noChangeArrowheads="1"/>
          </p:cNvSpPr>
          <p:nvPr/>
        </p:nvSpPr>
        <p:spPr bwMode="auto">
          <a:xfrm>
            <a:off x="5754688" y="2006600"/>
            <a:ext cx="9096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6</a:t>
            </a:r>
            <a:endParaRPr lang="en-US" sz="1600" b="0">
              <a:effectLst/>
              <a:latin typeface="Comic Sans MS" pitchFamily="66" charset="0"/>
            </a:endParaRPr>
          </a:p>
        </p:txBody>
      </p:sp>
      <p:sp>
        <p:nvSpPr>
          <p:cNvPr id="2015378" name="Text Box 146"/>
          <p:cNvSpPr txBox="1">
            <a:spLocks noChangeArrowheads="1"/>
          </p:cNvSpPr>
          <p:nvPr/>
        </p:nvSpPr>
        <p:spPr bwMode="auto">
          <a:xfrm>
            <a:off x="6592888" y="2006600"/>
            <a:ext cx="9096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7</a:t>
            </a:r>
            <a:endParaRPr lang="en-US" sz="1600" b="0">
              <a:effectLst/>
              <a:latin typeface="Comic Sans MS" pitchFamily="66" charset="0"/>
            </a:endParaRPr>
          </a:p>
        </p:txBody>
      </p:sp>
      <p:sp>
        <p:nvSpPr>
          <p:cNvPr id="2015379" name="Text Box 147"/>
          <p:cNvSpPr txBox="1">
            <a:spLocks noChangeArrowheads="1"/>
          </p:cNvSpPr>
          <p:nvPr/>
        </p:nvSpPr>
        <p:spPr bwMode="auto">
          <a:xfrm>
            <a:off x="4840288" y="2006600"/>
            <a:ext cx="9096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600">
                <a:effectLst/>
                <a:latin typeface="Comic Sans MS" pitchFamily="66" charset="0"/>
              </a:rPr>
              <a:t>Cycle 5</a:t>
            </a:r>
            <a:endParaRPr lang="en-US" sz="1600" b="0">
              <a:effectLst/>
              <a:latin typeface="Comic Sans MS" pitchFamily="66" charset="0"/>
            </a:endParaRPr>
          </a:p>
        </p:txBody>
      </p:sp>
      <p:sp>
        <p:nvSpPr>
          <p:cNvPr id="2015386" name="Line 154"/>
          <p:cNvSpPr>
            <a:spLocks noChangeAspect="1" noChangeShapeType="1"/>
          </p:cNvSpPr>
          <p:nvPr/>
        </p:nvSpPr>
        <p:spPr bwMode="auto">
          <a:xfrm>
            <a:off x="6440488" y="5743575"/>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87" name="Line 155"/>
          <p:cNvSpPr>
            <a:spLocks noChangeAspect="1" noChangeShapeType="1"/>
          </p:cNvSpPr>
          <p:nvPr/>
        </p:nvSpPr>
        <p:spPr bwMode="auto">
          <a:xfrm>
            <a:off x="6440488" y="5964238"/>
            <a:ext cx="49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15388" name="Group 156"/>
          <p:cNvGrpSpPr>
            <a:grpSpLocks noChangeAspect="1"/>
          </p:cNvGrpSpPr>
          <p:nvPr/>
        </p:nvGrpSpPr>
        <p:grpSpPr bwMode="auto">
          <a:xfrm>
            <a:off x="6846888" y="5559425"/>
            <a:ext cx="403225" cy="588963"/>
            <a:chOff x="2991" y="411"/>
            <a:chExt cx="359" cy="768"/>
          </a:xfrm>
        </p:grpSpPr>
        <p:sp>
          <p:nvSpPr>
            <p:cNvPr id="2015389" name="AutoShape 157"/>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1000">
                <a:effectLst/>
                <a:latin typeface="Comic Sans MS" pitchFamily="66" charset="0"/>
              </a:endParaRPr>
            </a:p>
          </p:txBody>
        </p:sp>
        <p:sp>
          <p:nvSpPr>
            <p:cNvPr id="2015390" name="AutoShape 158"/>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91" name="Freeform 159"/>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92" name="Text Box 160"/>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ALU</a:t>
              </a:r>
            </a:p>
          </p:txBody>
        </p:sp>
      </p:grpSp>
      <p:sp>
        <p:nvSpPr>
          <p:cNvPr id="2015393" name="Line 161"/>
          <p:cNvSpPr>
            <a:spLocks noChangeAspect="1" noChangeShapeType="1"/>
          </p:cNvSpPr>
          <p:nvPr/>
        </p:nvSpPr>
        <p:spPr bwMode="auto">
          <a:xfrm>
            <a:off x="7254875" y="5854700"/>
            <a:ext cx="4968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94" name="Line 162"/>
          <p:cNvSpPr>
            <a:spLocks noChangeAspect="1" noChangeShapeType="1"/>
          </p:cNvSpPr>
          <p:nvPr/>
        </p:nvSpPr>
        <p:spPr bwMode="auto">
          <a:xfrm>
            <a:off x="8113713" y="5854700"/>
            <a:ext cx="498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15395" name="Group 163"/>
          <p:cNvGrpSpPr>
            <a:grpSpLocks noChangeAspect="1"/>
          </p:cNvGrpSpPr>
          <p:nvPr/>
        </p:nvGrpSpPr>
        <p:grpSpPr bwMode="auto">
          <a:xfrm>
            <a:off x="7573963" y="5670550"/>
            <a:ext cx="558800" cy="368300"/>
            <a:chOff x="3853" y="576"/>
            <a:chExt cx="594" cy="480"/>
          </a:xfrm>
        </p:grpSpPr>
        <p:sp>
          <p:nvSpPr>
            <p:cNvPr id="2015396" name="Rectangle 164"/>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15397" name="Text Box 165"/>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DMem</a:t>
              </a:r>
            </a:p>
          </p:txBody>
        </p:sp>
      </p:grpSp>
      <p:sp>
        <p:nvSpPr>
          <p:cNvPr id="2015398" name="Freeform 166"/>
          <p:cNvSpPr>
            <a:spLocks noChangeAspect="1"/>
          </p:cNvSpPr>
          <p:nvPr/>
        </p:nvSpPr>
        <p:spPr bwMode="auto">
          <a:xfrm>
            <a:off x="7570788" y="5854700"/>
            <a:ext cx="674687" cy="293688"/>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399" name="Line 167"/>
          <p:cNvSpPr>
            <a:spLocks noChangeAspect="1" noChangeShapeType="1"/>
          </p:cNvSpPr>
          <p:nvPr/>
        </p:nvSpPr>
        <p:spPr bwMode="auto">
          <a:xfrm>
            <a:off x="5521325" y="5965825"/>
            <a:ext cx="4683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00" name="Line 168"/>
          <p:cNvSpPr>
            <a:spLocks noChangeAspect="1" noChangeShapeType="1"/>
          </p:cNvSpPr>
          <p:nvPr/>
        </p:nvSpPr>
        <p:spPr bwMode="auto">
          <a:xfrm>
            <a:off x="5461000" y="5743575"/>
            <a:ext cx="5254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15401" name="Group 169"/>
          <p:cNvGrpSpPr>
            <a:grpSpLocks noChangeAspect="1"/>
          </p:cNvGrpSpPr>
          <p:nvPr/>
        </p:nvGrpSpPr>
        <p:grpSpPr bwMode="auto">
          <a:xfrm>
            <a:off x="5040313" y="5670550"/>
            <a:ext cx="588962" cy="368300"/>
            <a:chOff x="1123" y="576"/>
            <a:chExt cx="626" cy="480"/>
          </a:xfrm>
        </p:grpSpPr>
        <p:sp>
          <p:nvSpPr>
            <p:cNvPr id="2015402" name="Rectangle 170"/>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sz="1000">
                <a:effectLst/>
                <a:latin typeface="Comic Sans MS" pitchFamily="66" charset="0"/>
              </a:endParaRPr>
            </a:p>
          </p:txBody>
        </p:sp>
        <p:sp>
          <p:nvSpPr>
            <p:cNvPr id="2015403" name="Text Box 171"/>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Ifetch</a:t>
              </a:r>
            </a:p>
          </p:txBody>
        </p:sp>
      </p:grpSp>
      <p:grpSp>
        <p:nvGrpSpPr>
          <p:cNvPr id="2015404" name="Group 172"/>
          <p:cNvGrpSpPr>
            <a:grpSpLocks/>
          </p:cNvGrpSpPr>
          <p:nvPr/>
        </p:nvGrpSpPr>
        <p:grpSpPr bwMode="auto">
          <a:xfrm>
            <a:off x="5702300" y="5503863"/>
            <a:ext cx="2635250" cy="700087"/>
            <a:chOff x="2112" y="528"/>
            <a:chExt cx="2088" cy="681"/>
          </a:xfrm>
        </p:grpSpPr>
        <p:sp>
          <p:nvSpPr>
            <p:cNvPr id="2015405" name="Rectangle 173"/>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06" name="Rectangle 174"/>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07" name="Rectangle 175"/>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08" name="Rectangle 176"/>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15414" name="Line 182"/>
          <p:cNvSpPr>
            <a:spLocks noChangeShapeType="1"/>
          </p:cNvSpPr>
          <p:nvPr/>
        </p:nvSpPr>
        <p:spPr bwMode="auto">
          <a:xfrm>
            <a:off x="2362200" y="19812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15" name="Line 183"/>
          <p:cNvSpPr>
            <a:spLocks noChangeShapeType="1"/>
          </p:cNvSpPr>
          <p:nvPr/>
        </p:nvSpPr>
        <p:spPr bwMode="auto">
          <a:xfrm>
            <a:off x="4876800" y="19812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16" name="Line 184"/>
          <p:cNvSpPr>
            <a:spLocks noChangeShapeType="1"/>
          </p:cNvSpPr>
          <p:nvPr/>
        </p:nvSpPr>
        <p:spPr bwMode="auto">
          <a:xfrm>
            <a:off x="4038600" y="19812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17" name="Line 185"/>
          <p:cNvSpPr>
            <a:spLocks noChangeShapeType="1"/>
          </p:cNvSpPr>
          <p:nvPr/>
        </p:nvSpPr>
        <p:spPr bwMode="auto">
          <a:xfrm>
            <a:off x="3200400" y="19812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18" name="Line 186"/>
          <p:cNvSpPr>
            <a:spLocks noChangeShapeType="1"/>
          </p:cNvSpPr>
          <p:nvPr/>
        </p:nvSpPr>
        <p:spPr bwMode="auto">
          <a:xfrm>
            <a:off x="6629400" y="19812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19" name="Line 187"/>
          <p:cNvSpPr>
            <a:spLocks noChangeShapeType="1"/>
          </p:cNvSpPr>
          <p:nvPr/>
        </p:nvSpPr>
        <p:spPr bwMode="auto">
          <a:xfrm>
            <a:off x="5730875" y="19812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20" name="Line 188"/>
          <p:cNvSpPr>
            <a:spLocks noChangeShapeType="1"/>
          </p:cNvSpPr>
          <p:nvPr/>
        </p:nvSpPr>
        <p:spPr bwMode="auto">
          <a:xfrm>
            <a:off x="7467600" y="1981200"/>
            <a:ext cx="0" cy="464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21" name="Text Box 189"/>
          <p:cNvSpPr txBox="1">
            <a:spLocks noChangeArrowheads="1"/>
          </p:cNvSpPr>
          <p:nvPr/>
        </p:nvSpPr>
        <p:spPr bwMode="auto">
          <a:xfrm>
            <a:off x="6248400" y="2338388"/>
            <a:ext cx="2327275" cy="36671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latinLnBrk="1" hangingPunct="1"/>
            <a:r>
              <a:rPr kumimoji="1" lang="en-US" altLang="ko-KR" sz="1600">
                <a:solidFill>
                  <a:srgbClr val="FFFF00"/>
                </a:solidFill>
                <a:effectLst>
                  <a:outerShdw blurRad="38100" dist="38100" dir="2700000" algn="tl">
                    <a:srgbClr val="000000"/>
                  </a:outerShdw>
                </a:effectLst>
                <a:latin typeface="Arial" charset="0"/>
                <a:ea typeface="Gulim" pitchFamily="34" charset="-127"/>
              </a:rPr>
              <a:t>No stalls are required</a:t>
            </a:r>
            <a:r>
              <a:rPr kumimoji="1" lang="en-US" altLang="ko-KR" sz="1800">
                <a:solidFill>
                  <a:srgbClr val="FFFF00"/>
                </a:solidFill>
                <a:effectLst>
                  <a:outerShdw blurRad="38100" dist="38100" dir="2700000" algn="tl">
                    <a:srgbClr val="000000"/>
                  </a:outerShdw>
                </a:effectLst>
                <a:latin typeface="Arial" charset="0"/>
                <a:ea typeface="Gulim" pitchFamily="34" charset="-127"/>
              </a:rPr>
              <a:t> </a:t>
            </a:r>
          </a:p>
        </p:txBody>
      </p:sp>
      <p:sp>
        <p:nvSpPr>
          <p:cNvPr id="2015245" name="Rectangle 13"/>
          <p:cNvSpPr>
            <a:spLocks noChangeAspect="1" noChangeArrowheads="1"/>
          </p:cNvSpPr>
          <p:nvPr/>
        </p:nvSpPr>
        <p:spPr bwMode="auto">
          <a:xfrm>
            <a:off x="2814638" y="25908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46" name="Rectangle 14"/>
          <p:cNvSpPr>
            <a:spLocks noChangeAspect="1" noChangeArrowheads="1"/>
          </p:cNvSpPr>
          <p:nvPr/>
        </p:nvSpPr>
        <p:spPr bwMode="auto">
          <a:xfrm>
            <a:off x="2590800" y="2590800"/>
            <a:ext cx="447675" cy="3698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15422" name="Rectangle 190"/>
          <p:cNvSpPr>
            <a:spLocks noChangeArrowheads="1"/>
          </p:cNvSpPr>
          <p:nvPr/>
        </p:nvSpPr>
        <p:spPr bwMode="auto">
          <a:xfrm>
            <a:off x="2819400" y="2590800"/>
            <a:ext cx="228600" cy="3810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247" name="Text Box 15"/>
          <p:cNvSpPr txBox="1">
            <a:spLocks noChangeAspect="1" noChangeArrowheads="1"/>
          </p:cNvSpPr>
          <p:nvPr/>
        </p:nvSpPr>
        <p:spPr bwMode="auto">
          <a:xfrm>
            <a:off x="2590800" y="25908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15427" name="Rectangle 195"/>
          <p:cNvSpPr>
            <a:spLocks noChangeAspect="1" noChangeArrowheads="1"/>
          </p:cNvSpPr>
          <p:nvPr/>
        </p:nvSpPr>
        <p:spPr bwMode="auto">
          <a:xfrm>
            <a:off x="5405438" y="25908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28" name="Rectangle 196"/>
          <p:cNvSpPr>
            <a:spLocks noChangeAspect="1" noChangeArrowheads="1"/>
          </p:cNvSpPr>
          <p:nvPr/>
        </p:nvSpPr>
        <p:spPr bwMode="auto">
          <a:xfrm>
            <a:off x="5181600" y="2590800"/>
            <a:ext cx="447675" cy="369888"/>
          </a:xfrm>
          <a:prstGeom prst="rect">
            <a:avLst/>
          </a:prstGeom>
          <a:solidFill>
            <a:srgbClr val="FF33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15429" name="Rectangle 197"/>
          <p:cNvSpPr>
            <a:spLocks noChangeArrowheads="1"/>
          </p:cNvSpPr>
          <p:nvPr/>
        </p:nvSpPr>
        <p:spPr bwMode="auto">
          <a:xfrm>
            <a:off x="5410200" y="2590800"/>
            <a:ext cx="228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30" name="Text Box 198"/>
          <p:cNvSpPr txBox="1">
            <a:spLocks noChangeAspect="1" noChangeArrowheads="1"/>
          </p:cNvSpPr>
          <p:nvPr/>
        </p:nvSpPr>
        <p:spPr bwMode="auto">
          <a:xfrm>
            <a:off x="5181600" y="25908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15432" name="Rectangle 200"/>
          <p:cNvSpPr>
            <a:spLocks noChangeAspect="1" noChangeArrowheads="1"/>
          </p:cNvSpPr>
          <p:nvPr/>
        </p:nvSpPr>
        <p:spPr bwMode="auto">
          <a:xfrm>
            <a:off x="3652838" y="33528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33" name="Rectangle 201"/>
          <p:cNvSpPr>
            <a:spLocks noChangeAspect="1" noChangeArrowheads="1"/>
          </p:cNvSpPr>
          <p:nvPr/>
        </p:nvSpPr>
        <p:spPr bwMode="auto">
          <a:xfrm>
            <a:off x="3429000" y="3352800"/>
            <a:ext cx="447675" cy="3698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15434" name="Rectangle 202"/>
          <p:cNvSpPr>
            <a:spLocks noChangeArrowheads="1"/>
          </p:cNvSpPr>
          <p:nvPr/>
        </p:nvSpPr>
        <p:spPr bwMode="auto">
          <a:xfrm>
            <a:off x="3657600" y="3352800"/>
            <a:ext cx="228600" cy="3810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35" name="Text Box 203"/>
          <p:cNvSpPr txBox="1">
            <a:spLocks noChangeAspect="1" noChangeArrowheads="1"/>
          </p:cNvSpPr>
          <p:nvPr/>
        </p:nvSpPr>
        <p:spPr bwMode="auto">
          <a:xfrm>
            <a:off x="3429000" y="33528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15437" name="Rectangle 205"/>
          <p:cNvSpPr>
            <a:spLocks noChangeAspect="1" noChangeArrowheads="1"/>
          </p:cNvSpPr>
          <p:nvPr/>
        </p:nvSpPr>
        <p:spPr bwMode="auto">
          <a:xfrm>
            <a:off x="4491038" y="41148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38" name="Rectangle 206"/>
          <p:cNvSpPr>
            <a:spLocks noChangeAspect="1" noChangeArrowheads="1"/>
          </p:cNvSpPr>
          <p:nvPr/>
        </p:nvSpPr>
        <p:spPr bwMode="auto">
          <a:xfrm>
            <a:off x="4267200" y="4114800"/>
            <a:ext cx="447675" cy="3698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15439" name="Rectangle 207"/>
          <p:cNvSpPr>
            <a:spLocks noChangeArrowheads="1"/>
          </p:cNvSpPr>
          <p:nvPr/>
        </p:nvSpPr>
        <p:spPr bwMode="auto">
          <a:xfrm>
            <a:off x="4495800" y="4114800"/>
            <a:ext cx="228600" cy="3810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40" name="Text Box 208"/>
          <p:cNvSpPr txBox="1">
            <a:spLocks noChangeAspect="1" noChangeArrowheads="1"/>
          </p:cNvSpPr>
          <p:nvPr/>
        </p:nvSpPr>
        <p:spPr bwMode="auto">
          <a:xfrm>
            <a:off x="4267200" y="41148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15442" name="Rectangle 210"/>
          <p:cNvSpPr>
            <a:spLocks noChangeAspect="1" noChangeArrowheads="1"/>
          </p:cNvSpPr>
          <p:nvPr/>
        </p:nvSpPr>
        <p:spPr bwMode="auto">
          <a:xfrm>
            <a:off x="6319838" y="33528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43" name="Rectangle 211"/>
          <p:cNvSpPr>
            <a:spLocks noChangeAspect="1" noChangeArrowheads="1"/>
          </p:cNvSpPr>
          <p:nvPr/>
        </p:nvSpPr>
        <p:spPr bwMode="auto">
          <a:xfrm>
            <a:off x="6096000" y="3352800"/>
            <a:ext cx="447675" cy="369888"/>
          </a:xfrm>
          <a:prstGeom prst="rect">
            <a:avLst/>
          </a:prstGeom>
          <a:solidFill>
            <a:srgbClr val="FF33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15444" name="Rectangle 212"/>
          <p:cNvSpPr>
            <a:spLocks noChangeArrowheads="1"/>
          </p:cNvSpPr>
          <p:nvPr/>
        </p:nvSpPr>
        <p:spPr bwMode="auto">
          <a:xfrm>
            <a:off x="6324600" y="3352800"/>
            <a:ext cx="228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45" name="Text Box 213"/>
          <p:cNvSpPr txBox="1">
            <a:spLocks noChangeAspect="1" noChangeArrowheads="1"/>
          </p:cNvSpPr>
          <p:nvPr/>
        </p:nvSpPr>
        <p:spPr bwMode="auto">
          <a:xfrm>
            <a:off x="6096000" y="33528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15447" name="Rectangle 215"/>
          <p:cNvSpPr>
            <a:spLocks noChangeAspect="1" noChangeArrowheads="1"/>
          </p:cNvSpPr>
          <p:nvPr/>
        </p:nvSpPr>
        <p:spPr bwMode="auto">
          <a:xfrm>
            <a:off x="7158038" y="41148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48" name="Rectangle 216"/>
          <p:cNvSpPr>
            <a:spLocks noChangeAspect="1" noChangeArrowheads="1"/>
          </p:cNvSpPr>
          <p:nvPr/>
        </p:nvSpPr>
        <p:spPr bwMode="auto">
          <a:xfrm>
            <a:off x="6934200" y="4114800"/>
            <a:ext cx="447675" cy="369888"/>
          </a:xfrm>
          <a:prstGeom prst="rect">
            <a:avLst/>
          </a:prstGeom>
          <a:solidFill>
            <a:srgbClr val="FF33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15449" name="Rectangle 217"/>
          <p:cNvSpPr>
            <a:spLocks noChangeArrowheads="1"/>
          </p:cNvSpPr>
          <p:nvPr/>
        </p:nvSpPr>
        <p:spPr bwMode="auto">
          <a:xfrm>
            <a:off x="7162800" y="4114800"/>
            <a:ext cx="228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50" name="Text Box 218"/>
          <p:cNvSpPr txBox="1">
            <a:spLocks noChangeAspect="1" noChangeArrowheads="1"/>
          </p:cNvSpPr>
          <p:nvPr/>
        </p:nvSpPr>
        <p:spPr bwMode="auto">
          <a:xfrm>
            <a:off x="6934200" y="41148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15452" name="Rectangle 220"/>
          <p:cNvSpPr>
            <a:spLocks noChangeAspect="1" noChangeArrowheads="1"/>
          </p:cNvSpPr>
          <p:nvPr/>
        </p:nvSpPr>
        <p:spPr bwMode="auto">
          <a:xfrm>
            <a:off x="5329238" y="48768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53" name="Rectangle 221"/>
          <p:cNvSpPr>
            <a:spLocks noChangeAspect="1" noChangeArrowheads="1"/>
          </p:cNvSpPr>
          <p:nvPr/>
        </p:nvSpPr>
        <p:spPr bwMode="auto">
          <a:xfrm>
            <a:off x="5105400" y="4876800"/>
            <a:ext cx="447675" cy="3698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15454" name="Rectangle 222"/>
          <p:cNvSpPr>
            <a:spLocks noChangeArrowheads="1"/>
          </p:cNvSpPr>
          <p:nvPr/>
        </p:nvSpPr>
        <p:spPr bwMode="auto">
          <a:xfrm>
            <a:off x="5334000" y="4876800"/>
            <a:ext cx="228600" cy="3810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55" name="Text Box 223"/>
          <p:cNvSpPr txBox="1">
            <a:spLocks noChangeAspect="1" noChangeArrowheads="1"/>
          </p:cNvSpPr>
          <p:nvPr/>
        </p:nvSpPr>
        <p:spPr bwMode="auto">
          <a:xfrm>
            <a:off x="5105400" y="48768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15457" name="Rectangle 225"/>
          <p:cNvSpPr>
            <a:spLocks noChangeAspect="1" noChangeArrowheads="1"/>
          </p:cNvSpPr>
          <p:nvPr/>
        </p:nvSpPr>
        <p:spPr bwMode="auto">
          <a:xfrm>
            <a:off x="7996238" y="48768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58" name="Rectangle 226"/>
          <p:cNvSpPr>
            <a:spLocks noChangeAspect="1" noChangeArrowheads="1"/>
          </p:cNvSpPr>
          <p:nvPr/>
        </p:nvSpPr>
        <p:spPr bwMode="auto">
          <a:xfrm>
            <a:off x="7772400" y="4876800"/>
            <a:ext cx="447675" cy="369888"/>
          </a:xfrm>
          <a:prstGeom prst="rect">
            <a:avLst/>
          </a:prstGeom>
          <a:solidFill>
            <a:srgbClr val="FF33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15459" name="Rectangle 227"/>
          <p:cNvSpPr>
            <a:spLocks noChangeArrowheads="1"/>
          </p:cNvSpPr>
          <p:nvPr/>
        </p:nvSpPr>
        <p:spPr bwMode="auto">
          <a:xfrm>
            <a:off x="8001000" y="4876800"/>
            <a:ext cx="228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60" name="Text Box 228"/>
          <p:cNvSpPr txBox="1">
            <a:spLocks noChangeAspect="1" noChangeArrowheads="1"/>
          </p:cNvSpPr>
          <p:nvPr/>
        </p:nvSpPr>
        <p:spPr bwMode="auto">
          <a:xfrm>
            <a:off x="7772400" y="48768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15462" name="Rectangle 230"/>
          <p:cNvSpPr>
            <a:spLocks noChangeAspect="1" noChangeArrowheads="1"/>
          </p:cNvSpPr>
          <p:nvPr/>
        </p:nvSpPr>
        <p:spPr bwMode="auto">
          <a:xfrm>
            <a:off x="6243638" y="56388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63" name="Rectangle 231"/>
          <p:cNvSpPr>
            <a:spLocks noChangeAspect="1" noChangeArrowheads="1"/>
          </p:cNvSpPr>
          <p:nvPr/>
        </p:nvSpPr>
        <p:spPr bwMode="auto">
          <a:xfrm>
            <a:off x="6019800" y="5638800"/>
            <a:ext cx="447675" cy="3698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15464" name="Rectangle 232"/>
          <p:cNvSpPr>
            <a:spLocks noChangeArrowheads="1"/>
          </p:cNvSpPr>
          <p:nvPr/>
        </p:nvSpPr>
        <p:spPr bwMode="auto">
          <a:xfrm>
            <a:off x="6248400" y="5638800"/>
            <a:ext cx="228600" cy="3810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65" name="Text Box 233"/>
          <p:cNvSpPr txBox="1">
            <a:spLocks noChangeAspect="1" noChangeArrowheads="1"/>
          </p:cNvSpPr>
          <p:nvPr/>
        </p:nvSpPr>
        <p:spPr bwMode="auto">
          <a:xfrm>
            <a:off x="6019800" y="56388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15467" name="Rectangle 235"/>
          <p:cNvSpPr>
            <a:spLocks noChangeAspect="1" noChangeArrowheads="1"/>
          </p:cNvSpPr>
          <p:nvPr/>
        </p:nvSpPr>
        <p:spPr bwMode="auto">
          <a:xfrm>
            <a:off x="8834438" y="5638800"/>
            <a:ext cx="223837" cy="3651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68" name="Rectangle 236"/>
          <p:cNvSpPr>
            <a:spLocks noChangeAspect="1" noChangeArrowheads="1"/>
          </p:cNvSpPr>
          <p:nvPr/>
        </p:nvSpPr>
        <p:spPr bwMode="auto">
          <a:xfrm>
            <a:off x="8610600" y="5638800"/>
            <a:ext cx="447675" cy="369888"/>
          </a:xfrm>
          <a:prstGeom prst="rect">
            <a:avLst/>
          </a:prstGeom>
          <a:solidFill>
            <a:srgbClr val="FF33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effectLst/>
              <a:latin typeface="Comic Sans MS" pitchFamily="66" charset="0"/>
            </a:endParaRPr>
          </a:p>
        </p:txBody>
      </p:sp>
      <p:sp>
        <p:nvSpPr>
          <p:cNvPr id="2015469" name="Rectangle 237"/>
          <p:cNvSpPr>
            <a:spLocks noChangeArrowheads="1"/>
          </p:cNvSpPr>
          <p:nvPr/>
        </p:nvSpPr>
        <p:spPr bwMode="auto">
          <a:xfrm>
            <a:off x="8915400" y="5638800"/>
            <a:ext cx="228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5470" name="Text Box 238"/>
          <p:cNvSpPr txBox="1">
            <a:spLocks noChangeAspect="1" noChangeArrowheads="1"/>
          </p:cNvSpPr>
          <p:nvPr/>
        </p:nvSpPr>
        <p:spPr bwMode="auto">
          <a:xfrm>
            <a:off x="8610600" y="5638800"/>
            <a:ext cx="403225"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000">
                <a:effectLst/>
                <a:latin typeface="Comic Sans MS" pitchFamily="66" charset="0"/>
              </a:rPr>
              <a:t>Reg</a:t>
            </a:r>
          </a:p>
        </p:txBody>
      </p:sp>
      <p:sp>
        <p:nvSpPr>
          <p:cNvPr id="2015471" name="Text Box 239"/>
          <p:cNvSpPr txBox="1">
            <a:spLocks noChangeArrowheads="1"/>
          </p:cNvSpPr>
          <p:nvPr/>
        </p:nvSpPr>
        <p:spPr bwMode="auto">
          <a:xfrm>
            <a:off x="4267200" y="990600"/>
            <a:ext cx="4495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000">
                <a:effectLst>
                  <a:outerShdw blurRad="38100" dist="38100" dir="2700000" algn="tl">
                    <a:srgbClr val="C0C0C0"/>
                  </a:outerShdw>
                </a:effectLst>
              </a:rPr>
              <a:t>Allow writing registers in first ½ of cycle and reading in 2</a:t>
            </a:r>
            <a:r>
              <a:rPr lang="en-US" sz="2000" baseline="30000">
                <a:effectLst>
                  <a:outerShdw blurRad="38100" dist="38100" dir="2700000" algn="tl">
                    <a:srgbClr val="C0C0C0"/>
                  </a:outerShdw>
                </a:effectLst>
              </a:rPr>
              <a:t>nd</a:t>
            </a:r>
            <a:r>
              <a:rPr lang="en-US" sz="2000">
                <a:effectLst>
                  <a:outerShdw blurRad="38100" dist="38100" dir="2700000" algn="tl">
                    <a:srgbClr val="C0C0C0"/>
                  </a:outerShdw>
                </a:effectLst>
              </a:rPr>
              <a:t> ½ of cycle</a:t>
            </a:r>
          </a:p>
        </p:txBody>
      </p:sp>
    </p:spTree>
    <p:extLst>
      <p:ext uri="{BB962C8B-B14F-4D97-AF65-F5344CB8AC3E}">
        <p14:creationId xmlns:p14="http://schemas.microsoft.com/office/powerpoint/2010/main" val="42931669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15421"/>
                                        </p:tgtEl>
                                        <p:attrNameLst>
                                          <p:attrName>style.visibility</p:attrName>
                                        </p:attrNameLst>
                                      </p:cBhvr>
                                      <p:to>
                                        <p:strVal val="visible"/>
                                      </p:to>
                                    </p:set>
                                    <p:animEffect transition="in" filter="box(out)">
                                      <p:cBhvr>
                                        <p:cTn id="7" dur="500"/>
                                        <p:tgtEl>
                                          <p:spTgt spid="2015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5421"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D451FE95-673D-4BDE-96A9-AA4BD4925A31}" type="slidenum">
              <a:rPr lang="en-US"/>
              <a:pPr/>
              <a:t>70</a:t>
            </a:fld>
            <a:endParaRPr lang="en-US"/>
          </a:p>
        </p:txBody>
      </p:sp>
      <p:sp>
        <p:nvSpPr>
          <p:cNvPr id="2199554" name="Rectangle 2"/>
          <p:cNvSpPr>
            <a:spLocks noChangeArrowheads="1"/>
          </p:cNvSpPr>
          <p:nvPr/>
        </p:nvSpPr>
        <p:spPr bwMode="auto">
          <a:xfrm>
            <a:off x="4267200" y="2362200"/>
            <a:ext cx="3276600"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9555" name="Rectangle 3"/>
          <p:cNvSpPr>
            <a:spLocks noChangeArrowheads="1"/>
          </p:cNvSpPr>
          <p:nvPr/>
        </p:nvSpPr>
        <p:spPr bwMode="auto">
          <a:xfrm>
            <a:off x="685800" y="2362200"/>
            <a:ext cx="3276600"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9556" name="Rectangle 4"/>
          <p:cNvSpPr>
            <a:spLocks noGrp="1" noChangeArrowheads="1"/>
          </p:cNvSpPr>
          <p:nvPr>
            <p:ph type="title"/>
          </p:nvPr>
        </p:nvSpPr>
        <p:spPr>
          <a:xfrm>
            <a:off x="762000" y="228600"/>
            <a:ext cx="7772400" cy="533400"/>
          </a:xfrm>
        </p:spPr>
        <p:txBody>
          <a:bodyPr>
            <a:noAutofit/>
          </a:bodyPr>
          <a:lstStyle/>
          <a:p>
            <a:r>
              <a:rPr lang="en-US" sz="3600" dirty="0">
                <a:solidFill>
                  <a:srgbClr val="7030A0"/>
                </a:solidFill>
                <a:effectLst>
                  <a:outerShdw blurRad="38100" dist="38100" dir="2700000" algn="tl">
                    <a:srgbClr val="000000">
                      <a:alpha val="43137"/>
                    </a:srgbClr>
                  </a:outerShdw>
                </a:effectLst>
                <a:latin typeface="Monotype Corsiva" pitchFamily="66" charset="0"/>
              </a:rPr>
              <a:t>Delayed Branch</a:t>
            </a:r>
          </a:p>
        </p:txBody>
      </p:sp>
      <p:sp>
        <p:nvSpPr>
          <p:cNvPr id="2199557" name="Rectangle 5"/>
          <p:cNvSpPr>
            <a:spLocks noGrp="1" noChangeArrowheads="1"/>
          </p:cNvSpPr>
          <p:nvPr>
            <p:ph type="body" idx="1"/>
          </p:nvPr>
        </p:nvSpPr>
        <p:spPr>
          <a:xfrm>
            <a:off x="685800" y="838200"/>
            <a:ext cx="8077200" cy="5257800"/>
          </a:xfrm>
        </p:spPr>
        <p:txBody>
          <a:bodyPr/>
          <a:lstStyle/>
          <a:p>
            <a:pPr marL="381000" indent="-381000"/>
            <a:r>
              <a:rPr lang="en-US" sz="2400">
                <a:solidFill>
                  <a:schemeClr val="tx2"/>
                </a:solidFill>
              </a:rPr>
              <a:t>Instruction in branch delay slot is always executed </a:t>
            </a:r>
          </a:p>
          <a:p>
            <a:pPr marL="381000" indent="-381000"/>
            <a:r>
              <a:rPr lang="en-US" sz="2400">
                <a:solidFill>
                  <a:schemeClr val="tx2"/>
                </a:solidFill>
              </a:rPr>
              <a:t>Compiler (tries to) move a useful instruction into delay slot.</a:t>
            </a:r>
          </a:p>
          <a:p>
            <a:pPr marL="381000" indent="-381000">
              <a:buFontTx/>
              <a:buAutoNum type="alphaLcParenBoth"/>
            </a:pPr>
            <a:r>
              <a:rPr lang="en-US" sz="2400">
                <a:solidFill>
                  <a:schemeClr val="accent2"/>
                </a:solidFill>
              </a:rPr>
              <a:t>From before the Branch</a:t>
            </a:r>
            <a:r>
              <a:rPr lang="en-US" sz="2400">
                <a:solidFill>
                  <a:schemeClr val="tx2"/>
                </a:solidFill>
              </a:rPr>
              <a:t>:  Always helpful when possible</a:t>
            </a:r>
          </a:p>
          <a:p>
            <a:pPr marL="381000" indent="-381000">
              <a:spcBef>
                <a:spcPct val="85000"/>
              </a:spcBef>
              <a:buFontTx/>
              <a:buNone/>
            </a:pPr>
            <a:r>
              <a:rPr lang="en-US" sz="2400">
                <a:solidFill>
                  <a:schemeClr val="tx2"/>
                </a:solidFill>
              </a:rPr>
              <a:t>	</a:t>
            </a:r>
            <a:r>
              <a:rPr lang="en-US" sz="2000">
                <a:solidFill>
                  <a:schemeClr val="tx2"/>
                </a:solidFill>
              </a:rPr>
              <a:t>ADD R1, R2, R3		</a:t>
            </a:r>
          </a:p>
          <a:p>
            <a:pPr marL="381000" indent="-381000">
              <a:buFontTx/>
              <a:buNone/>
            </a:pPr>
            <a:r>
              <a:rPr lang="en-US" sz="2000">
                <a:solidFill>
                  <a:schemeClr val="tx2"/>
                </a:solidFill>
              </a:rPr>
              <a:t>	BEQZ R2, L1			BEQZ	R2, L1</a:t>
            </a:r>
          </a:p>
          <a:p>
            <a:pPr marL="381000" indent="-381000">
              <a:buFontTx/>
              <a:buNone/>
            </a:pPr>
            <a:r>
              <a:rPr lang="en-US" sz="2000">
                <a:solidFill>
                  <a:schemeClr val="tx2"/>
                </a:solidFill>
              </a:rPr>
              <a:t>	</a:t>
            </a:r>
            <a:r>
              <a:rPr lang="en-US" sz="2000" b="1">
                <a:solidFill>
                  <a:schemeClr val="tx2"/>
                </a:solidFill>
              </a:rPr>
              <a:t>DELAY SLOT		ADD R1, R2, R3</a:t>
            </a:r>
          </a:p>
          <a:p>
            <a:pPr marL="381000" indent="-381000">
              <a:buFontTx/>
              <a:buNone/>
            </a:pPr>
            <a:r>
              <a:rPr lang="en-US" sz="2000" b="1">
                <a:solidFill>
                  <a:schemeClr val="tx2"/>
                </a:solidFill>
              </a:rPr>
              <a:t>		-			-</a:t>
            </a:r>
          </a:p>
          <a:p>
            <a:pPr marL="381000" indent="-381000">
              <a:buFontTx/>
              <a:buNone/>
            </a:pPr>
            <a:r>
              <a:rPr lang="en-US" sz="2000">
                <a:solidFill>
                  <a:schemeClr val="tx2"/>
                </a:solidFill>
              </a:rPr>
              <a:t>L1:					L1:</a:t>
            </a:r>
          </a:p>
          <a:p>
            <a:pPr marL="381000" indent="-381000">
              <a:buFontTx/>
              <a:buNone/>
            </a:pPr>
            <a:endParaRPr lang="en-US" sz="2000">
              <a:solidFill>
                <a:schemeClr val="tx2"/>
              </a:solidFill>
            </a:endParaRPr>
          </a:p>
          <a:p>
            <a:pPr marL="381000" indent="-381000"/>
            <a:r>
              <a:rPr lang="en-US" sz="2400">
                <a:solidFill>
                  <a:schemeClr val="tx2"/>
                </a:solidFill>
              </a:rPr>
              <a:t>If the ADD instruction were: ADD R2, R1, R3 the move would not be possible</a:t>
            </a:r>
            <a:endParaRPr lang="en-US" sz="2400">
              <a:solidFill>
                <a:schemeClr val="accent2"/>
              </a:solidFill>
            </a:endParaRPr>
          </a:p>
        </p:txBody>
      </p:sp>
    </p:spTree>
    <p:extLst>
      <p:ext uri="{BB962C8B-B14F-4D97-AF65-F5344CB8AC3E}">
        <p14:creationId xmlns:p14="http://schemas.microsoft.com/office/powerpoint/2010/main" val="11922399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81B3E943-01DD-4145-8A28-6055C4204810}" type="slidenum">
              <a:rPr lang="en-US"/>
              <a:pPr/>
              <a:t>71</a:t>
            </a:fld>
            <a:endParaRPr lang="en-US"/>
          </a:p>
        </p:txBody>
      </p:sp>
      <p:sp>
        <p:nvSpPr>
          <p:cNvPr id="2201602" name="Rectangle 2"/>
          <p:cNvSpPr>
            <a:spLocks noChangeArrowheads="1"/>
          </p:cNvSpPr>
          <p:nvPr/>
        </p:nvSpPr>
        <p:spPr bwMode="auto">
          <a:xfrm>
            <a:off x="4267200" y="1905000"/>
            <a:ext cx="3810000" cy="2438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603" name="Rectangle 3"/>
          <p:cNvSpPr>
            <a:spLocks noChangeArrowheads="1"/>
          </p:cNvSpPr>
          <p:nvPr/>
        </p:nvSpPr>
        <p:spPr bwMode="auto">
          <a:xfrm>
            <a:off x="685800" y="1905000"/>
            <a:ext cx="3048000" cy="2438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604" name="Rectangle 4"/>
          <p:cNvSpPr>
            <a:spLocks noGrp="1" noChangeArrowheads="1"/>
          </p:cNvSpPr>
          <p:nvPr>
            <p:ph type="title"/>
          </p:nvPr>
        </p:nvSpPr>
        <p:spPr>
          <a:xfrm>
            <a:off x="762000" y="152400"/>
            <a:ext cx="7772400" cy="533400"/>
          </a:xfrm>
        </p:spPr>
        <p:txBody>
          <a:bodyPr>
            <a:noAutofit/>
          </a:bodyPr>
          <a:lstStyle/>
          <a:p>
            <a:r>
              <a:rPr lang="en-US" sz="3600" dirty="0">
                <a:solidFill>
                  <a:srgbClr val="7030A0"/>
                </a:solidFill>
                <a:effectLst>
                  <a:outerShdw blurRad="38100" dist="38100" dir="2700000" algn="tl">
                    <a:srgbClr val="000000">
                      <a:alpha val="43137"/>
                    </a:srgbClr>
                  </a:outerShdw>
                </a:effectLst>
                <a:latin typeface="Monotype Corsiva" pitchFamily="66" charset="0"/>
              </a:rPr>
              <a:t>Delayed Branch</a:t>
            </a:r>
          </a:p>
        </p:txBody>
      </p:sp>
      <p:sp>
        <p:nvSpPr>
          <p:cNvPr id="2201605" name="Rectangle 5"/>
          <p:cNvSpPr>
            <a:spLocks noGrp="1" noChangeArrowheads="1"/>
          </p:cNvSpPr>
          <p:nvPr>
            <p:ph type="body" idx="1"/>
          </p:nvPr>
        </p:nvSpPr>
        <p:spPr>
          <a:xfrm>
            <a:off x="304800" y="838200"/>
            <a:ext cx="8458200" cy="5486400"/>
          </a:xfrm>
        </p:spPr>
        <p:txBody>
          <a:bodyPr/>
          <a:lstStyle/>
          <a:p>
            <a:pPr>
              <a:buFontTx/>
              <a:buNone/>
            </a:pPr>
            <a:r>
              <a:rPr lang="en-US">
                <a:solidFill>
                  <a:schemeClr val="tx2"/>
                </a:solidFill>
              </a:rPr>
              <a:t>(b) </a:t>
            </a:r>
            <a:r>
              <a:rPr lang="en-US" sz="2400">
                <a:solidFill>
                  <a:schemeClr val="accent2"/>
                </a:solidFill>
              </a:rPr>
              <a:t>From the Target</a:t>
            </a:r>
            <a:r>
              <a:rPr lang="en-US" sz="2400">
                <a:solidFill>
                  <a:schemeClr val="tx2"/>
                </a:solidFill>
              </a:rPr>
              <a:t>:  Helps when branch is taken. May duplicate instructions</a:t>
            </a:r>
          </a:p>
          <a:p>
            <a:pPr>
              <a:spcBef>
                <a:spcPct val="50000"/>
              </a:spcBef>
              <a:buFontTx/>
              <a:buNone/>
            </a:pPr>
            <a:r>
              <a:rPr lang="en-US">
                <a:solidFill>
                  <a:schemeClr val="tx2"/>
                </a:solidFill>
              </a:rPr>
              <a:t>		</a:t>
            </a:r>
            <a:r>
              <a:rPr lang="en-US" sz="2000">
                <a:solidFill>
                  <a:schemeClr val="tx2"/>
                </a:solidFill>
              </a:rPr>
              <a:t>ADD R2, R1, R3			ADD	R2,  R1, R3	</a:t>
            </a:r>
          </a:p>
          <a:p>
            <a:pPr>
              <a:buFontTx/>
              <a:buNone/>
            </a:pPr>
            <a:r>
              <a:rPr lang="en-US" sz="2000">
                <a:solidFill>
                  <a:schemeClr val="tx2"/>
                </a:solidFill>
              </a:rPr>
              <a:t>		BEQZ R2, </a:t>
            </a:r>
            <a:r>
              <a:rPr lang="en-US" sz="2000">
                <a:solidFill>
                  <a:schemeClr val="accent2"/>
                </a:solidFill>
              </a:rPr>
              <a:t>L1</a:t>
            </a:r>
            <a:r>
              <a:rPr lang="en-US" sz="2000">
                <a:solidFill>
                  <a:schemeClr val="tx2"/>
                </a:solidFill>
              </a:rPr>
              <a:t>			BEQZ	R2,</a:t>
            </a:r>
            <a:r>
              <a:rPr lang="en-US" sz="2000">
                <a:solidFill>
                  <a:schemeClr val="accent2"/>
                </a:solidFill>
              </a:rPr>
              <a:t> L2</a:t>
            </a:r>
            <a:endParaRPr lang="en-US" sz="2000">
              <a:solidFill>
                <a:schemeClr val="tx2"/>
              </a:solidFill>
            </a:endParaRPr>
          </a:p>
          <a:p>
            <a:pPr>
              <a:buFontTx/>
              <a:buNone/>
            </a:pPr>
            <a:r>
              <a:rPr lang="en-US" sz="2000">
                <a:solidFill>
                  <a:schemeClr val="tx2"/>
                </a:solidFill>
              </a:rPr>
              <a:t>		</a:t>
            </a:r>
            <a:r>
              <a:rPr lang="en-US" sz="2000" b="1">
                <a:solidFill>
                  <a:schemeClr val="tx2"/>
                </a:solidFill>
              </a:rPr>
              <a:t>DELAY SLOT			SUB R4, R5, R6</a:t>
            </a:r>
          </a:p>
          <a:p>
            <a:pPr>
              <a:buFontTx/>
              <a:buNone/>
            </a:pPr>
            <a:r>
              <a:rPr lang="en-US" sz="2000" b="1">
                <a:solidFill>
                  <a:schemeClr val="tx2"/>
                </a:solidFill>
              </a:rPr>
              <a:t>		-				-</a:t>
            </a:r>
          </a:p>
          <a:p>
            <a:pPr>
              <a:buFontTx/>
              <a:buNone/>
            </a:pPr>
            <a:r>
              <a:rPr lang="en-US" sz="2000">
                <a:solidFill>
                  <a:schemeClr val="accent2"/>
                </a:solidFill>
              </a:rPr>
              <a:t>		L1</a:t>
            </a:r>
            <a:r>
              <a:rPr lang="en-US" sz="2000">
                <a:solidFill>
                  <a:schemeClr val="tx2"/>
                </a:solidFill>
              </a:rPr>
              <a:t>: SUB R4, R5, R6		L1:	SUB R4, R5, R6</a:t>
            </a:r>
          </a:p>
          <a:p>
            <a:pPr>
              <a:buFontTx/>
              <a:buNone/>
            </a:pPr>
            <a:r>
              <a:rPr lang="en-US" sz="2000">
                <a:solidFill>
                  <a:schemeClr val="tx2"/>
                </a:solidFill>
              </a:rPr>
              <a:t>		L2:				</a:t>
            </a:r>
            <a:r>
              <a:rPr lang="en-US" sz="2000">
                <a:solidFill>
                  <a:schemeClr val="accent2"/>
                </a:solidFill>
              </a:rPr>
              <a:t>L2</a:t>
            </a:r>
            <a:r>
              <a:rPr lang="en-US" sz="2000">
                <a:solidFill>
                  <a:schemeClr val="tx2"/>
                </a:solidFill>
              </a:rPr>
              <a:t>:</a:t>
            </a:r>
          </a:p>
          <a:p>
            <a:pPr>
              <a:buFontTx/>
              <a:buNone/>
            </a:pPr>
            <a:r>
              <a:rPr lang="en-US" sz="2400">
                <a:solidFill>
                  <a:schemeClr val="tx2"/>
                </a:solidFill>
              </a:rPr>
              <a:t>	 </a:t>
            </a:r>
          </a:p>
          <a:p>
            <a:pPr>
              <a:buFontTx/>
              <a:buNone/>
            </a:pPr>
            <a:r>
              <a:rPr lang="en-US" sz="2400">
                <a:solidFill>
                  <a:schemeClr val="tx2"/>
                </a:solidFill>
              </a:rPr>
              <a:t>Instructions between </a:t>
            </a:r>
            <a:r>
              <a:rPr lang="en-US" sz="2400">
                <a:solidFill>
                  <a:schemeClr val="accent2"/>
                </a:solidFill>
              </a:rPr>
              <a:t>BEQZ</a:t>
            </a:r>
            <a:r>
              <a:rPr lang="en-US" sz="2400">
                <a:solidFill>
                  <a:schemeClr val="tx2"/>
                </a:solidFill>
              </a:rPr>
              <a:t> and </a:t>
            </a:r>
            <a:r>
              <a:rPr lang="en-US" sz="2400">
                <a:solidFill>
                  <a:schemeClr val="accent2"/>
                </a:solidFill>
              </a:rPr>
              <a:t>SUB </a:t>
            </a:r>
            <a:r>
              <a:rPr lang="en-US" sz="2400">
                <a:solidFill>
                  <a:schemeClr val="tx2"/>
                </a:solidFill>
              </a:rPr>
              <a:t> (in fall through)  </a:t>
            </a:r>
            <a:r>
              <a:rPr lang="en-US" sz="2400">
                <a:solidFill>
                  <a:schemeClr val="accent2"/>
                </a:solidFill>
              </a:rPr>
              <a:t>must not use</a:t>
            </a:r>
            <a:r>
              <a:rPr lang="en-US" sz="2400">
                <a:solidFill>
                  <a:schemeClr val="tx2"/>
                </a:solidFill>
              </a:rPr>
              <a:t> </a:t>
            </a:r>
            <a:r>
              <a:rPr lang="en-US" sz="2400">
                <a:solidFill>
                  <a:schemeClr val="accent2"/>
                </a:solidFill>
              </a:rPr>
              <a:t>R4.</a:t>
            </a:r>
          </a:p>
          <a:p>
            <a:pPr>
              <a:buFontTx/>
              <a:buNone/>
            </a:pPr>
            <a:endParaRPr lang="en-US" sz="2400">
              <a:solidFill>
                <a:schemeClr val="accent2"/>
              </a:solidFill>
            </a:endParaRPr>
          </a:p>
        </p:txBody>
      </p:sp>
    </p:spTree>
    <p:extLst>
      <p:ext uri="{BB962C8B-B14F-4D97-AF65-F5344CB8AC3E}">
        <p14:creationId xmlns:p14="http://schemas.microsoft.com/office/powerpoint/2010/main" val="19115531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3650" name="Rectangle 2"/>
          <p:cNvSpPr>
            <a:spLocks noChangeArrowheads="1"/>
          </p:cNvSpPr>
          <p:nvPr/>
        </p:nvSpPr>
        <p:spPr bwMode="auto">
          <a:xfrm>
            <a:off x="4343400" y="1295400"/>
            <a:ext cx="3276600" cy="2819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3651" name="Rectangle 3"/>
          <p:cNvSpPr>
            <a:spLocks noChangeArrowheads="1"/>
          </p:cNvSpPr>
          <p:nvPr/>
        </p:nvSpPr>
        <p:spPr bwMode="auto">
          <a:xfrm>
            <a:off x="609600" y="1295400"/>
            <a:ext cx="3429000" cy="2819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3652" name="Rectangle 4"/>
          <p:cNvSpPr>
            <a:spLocks noGrp="1" noChangeArrowheads="1"/>
          </p:cNvSpPr>
          <p:nvPr>
            <p:ph type="title"/>
          </p:nvPr>
        </p:nvSpPr>
        <p:spPr>
          <a:xfrm>
            <a:off x="685800" y="152400"/>
            <a:ext cx="7772400" cy="533400"/>
          </a:xfrm>
        </p:spPr>
        <p:txBody>
          <a:bodyPr>
            <a:noAutofit/>
          </a:bodyPr>
          <a:lstStyle/>
          <a:p>
            <a:r>
              <a:rPr lang="en-US" sz="3600" dirty="0">
                <a:solidFill>
                  <a:srgbClr val="7030A0"/>
                </a:solidFill>
                <a:effectLst>
                  <a:outerShdw blurRad="38100" dist="38100" dir="2700000" algn="tl">
                    <a:srgbClr val="000000">
                      <a:alpha val="43137"/>
                    </a:srgbClr>
                  </a:outerShdw>
                </a:effectLst>
                <a:latin typeface="Monotype Corsiva" pitchFamily="66" charset="0"/>
              </a:rPr>
              <a:t>Delayed Branch</a:t>
            </a:r>
          </a:p>
        </p:txBody>
      </p:sp>
      <p:sp>
        <p:nvSpPr>
          <p:cNvPr id="2203653" name="Rectangle 5"/>
          <p:cNvSpPr>
            <a:spLocks noGrp="1" noChangeArrowheads="1"/>
          </p:cNvSpPr>
          <p:nvPr>
            <p:ph type="body" idx="1"/>
          </p:nvPr>
        </p:nvSpPr>
        <p:spPr>
          <a:xfrm>
            <a:off x="304800" y="838200"/>
            <a:ext cx="8839200" cy="5562600"/>
          </a:xfrm>
        </p:spPr>
        <p:txBody>
          <a:bodyPr>
            <a:noAutofit/>
          </a:bodyPr>
          <a:lstStyle/>
          <a:p>
            <a:pPr marL="381000" indent="-381000">
              <a:lnSpc>
                <a:spcPct val="90000"/>
              </a:lnSpc>
              <a:buFontTx/>
              <a:buNone/>
            </a:pPr>
            <a:r>
              <a:rPr lang="en-US" sz="2800" dirty="0">
                <a:solidFill>
                  <a:schemeClr val="accent2"/>
                </a:solidFill>
              </a:rPr>
              <a:t>( c ) From Fall Through</a:t>
            </a:r>
            <a:r>
              <a:rPr lang="en-US" sz="2800" dirty="0">
                <a:solidFill>
                  <a:schemeClr val="tx2"/>
                </a:solidFill>
              </a:rPr>
              <a:t>:  Helps when branch is  not taken. </a:t>
            </a:r>
          </a:p>
          <a:p>
            <a:pPr marL="381000" indent="-381000">
              <a:lnSpc>
                <a:spcPct val="90000"/>
              </a:lnSpc>
              <a:buFontTx/>
              <a:buNone/>
            </a:pPr>
            <a:r>
              <a:rPr lang="en-US" sz="3600" dirty="0">
                <a:solidFill>
                  <a:schemeClr val="tx2"/>
                </a:solidFill>
              </a:rPr>
              <a:t>	</a:t>
            </a:r>
            <a:r>
              <a:rPr lang="en-US" sz="2400" dirty="0">
                <a:solidFill>
                  <a:schemeClr val="tx2"/>
                </a:solidFill>
              </a:rPr>
              <a:t>ADD R2, R1, R3			ADD	R2,  R1, R3	</a:t>
            </a:r>
          </a:p>
          <a:p>
            <a:pPr marL="381000" indent="-381000">
              <a:lnSpc>
                <a:spcPct val="90000"/>
              </a:lnSpc>
              <a:buFontTx/>
              <a:buNone/>
            </a:pPr>
            <a:r>
              <a:rPr lang="en-US" sz="2400" dirty="0">
                <a:solidFill>
                  <a:schemeClr val="tx2"/>
                </a:solidFill>
              </a:rPr>
              <a:t>	BEQZ R2, </a:t>
            </a:r>
            <a:r>
              <a:rPr lang="en-US" sz="2400" dirty="0">
                <a:solidFill>
                  <a:schemeClr val="accent2"/>
                </a:solidFill>
              </a:rPr>
              <a:t>L1</a:t>
            </a:r>
            <a:r>
              <a:rPr lang="en-US" sz="2400" dirty="0">
                <a:solidFill>
                  <a:schemeClr val="tx2"/>
                </a:solidFill>
              </a:rPr>
              <a:t>				BEQZ	R2,</a:t>
            </a:r>
            <a:r>
              <a:rPr lang="en-US" sz="2400" dirty="0">
                <a:solidFill>
                  <a:schemeClr val="accent2"/>
                </a:solidFill>
              </a:rPr>
              <a:t> L1</a:t>
            </a:r>
            <a:endParaRPr lang="en-US" sz="2400" dirty="0">
              <a:solidFill>
                <a:schemeClr val="tx2"/>
              </a:solidFill>
            </a:endParaRPr>
          </a:p>
          <a:p>
            <a:pPr marL="381000" indent="-381000">
              <a:lnSpc>
                <a:spcPct val="90000"/>
              </a:lnSpc>
              <a:buFontTx/>
              <a:buNone/>
            </a:pPr>
            <a:r>
              <a:rPr lang="en-US" sz="2400" dirty="0">
                <a:solidFill>
                  <a:schemeClr val="tx2"/>
                </a:solidFill>
              </a:rPr>
              <a:t>	</a:t>
            </a:r>
            <a:r>
              <a:rPr lang="en-US" sz="2400" b="1" dirty="0">
                <a:solidFill>
                  <a:schemeClr val="tx2"/>
                </a:solidFill>
              </a:rPr>
              <a:t>DELAY SLOT			SUB R4, R5, R6</a:t>
            </a:r>
          </a:p>
          <a:p>
            <a:pPr marL="381000" indent="-381000">
              <a:lnSpc>
                <a:spcPct val="90000"/>
              </a:lnSpc>
              <a:buFontTx/>
              <a:buNone/>
            </a:pPr>
            <a:r>
              <a:rPr lang="en-US" sz="2400" b="1" dirty="0">
                <a:solidFill>
                  <a:schemeClr val="tx2"/>
                </a:solidFill>
              </a:rPr>
              <a:t>	 </a:t>
            </a:r>
            <a:r>
              <a:rPr lang="en-US" sz="2400" dirty="0">
                <a:solidFill>
                  <a:schemeClr val="tx2"/>
                </a:solidFill>
              </a:rPr>
              <a:t>SUB R4, R5, R6</a:t>
            </a:r>
            <a:r>
              <a:rPr lang="en-US" sz="2400" b="1" dirty="0">
                <a:solidFill>
                  <a:schemeClr val="tx2"/>
                </a:solidFill>
              </a:rPr>
              <a:t> 				-</a:t>
            </a:r>
          </a:p>
          <a:p>
            <a:pPr marL="381000" indent="-381000">
              <a:lnSpc>
                <a:spcPct val="90000"/>
              </a:lnSpc>
              <a:buFontTx/>
              <a:buNone/>
            </a:pPr>
            <a:r>
              <a:rPr lang="en-US" sz="2400" dirty="0">
                <a:solidFill>
                  <a:schemeClr val="accent2"/>
                </a:solidFill>
              </a:rPr>
              <a:t>		</a:t>
            </a:r>
            <a:r>
              <a:rPr lang="en-US" sz="2400" b="1" dirty="0">
                <a:solidFill>
                  <a:schemeClr val="accent2"/>
                </a:solidFill>
              </a:rPr>
              <a:t>-</a:t>
            </a:r>
          </a:p>
          <a:p>
            <a:pPr marL="381000" indent="-381000">
              <a:lnSpc>
                <a:spcPct val="90000"/>
              </a:lnSpc>
              <a:buFontTx/>
              <a:buNone/>
            </a:pPr>
            <a:r>
              <a:rPr lang="en-US" sz="2400" dirty="0">
                <a:solidFill>
                  <a:schemeClr val="accent2"/>
                </a:solidFill>
              </a:rPr>
              <a:t>	L1</a:t>
            </a:r>
            <a:r>
              <a:rPr lang="en-US" sz="2400" dirty="0">
                <a:solidFill>
                  <a:schemeClr val="tx2"/>
                </a:solidFill>
              </a:rPr>
              <a:t>: 					L1:	</a:t>
            </a:r>
            <a:r>
              <a:rPr lang="en-US" sz="3600" dirty="0">
                <a:solidFill>
                  <a:schemeClr val="tx2"/>
                </a:solidFill>
              </a:rPr>
              <a:t>	 </a:t>
            </a:r>
          </a:p>
          <a:p>
            <a:pPr marL="381000" indent="-381000">
              <a:lnSpc>
                <a:spcPct val="90000"/>
              </a:lnSpc>
              <a:buFontTx/>
              <a:buNone/>
            </a:pPr>
            <a:r>
              <a:rPr lang="en-US" sz="2800" dirty="0" smtClean="0"/>
              <a:t>Instructions </a:t>
            </a:r>
            <a:r>
              <a:rPr lang="en-US" sz="2800" dirty="0"/>
              <a:t>at target  (L1 and after)  </a:t>
            </a:r>
            <a:r>
              <a:rPr lang="en-US" sz="2800" b="1" u="sng" dirty="0"/>
              <a:t>must not</a:t>
            </a:r>
            <a:r>
              <a:rPr lang="en-US" sz="2800" dirty="0"/>
              <a:t> use R4 till set again.</a:t>
            </a:r>
          </a:p>
          <a:p>
            <a:pPr marL="381000" indent="-381000">
              <a:lnSpc>
                <a:spcPct val="90000"/>
              </a:lnSpc>
            </a:pPr>
            <a:r>
              <a:rPr lang="en-US" sz="2800" b="1" dirty="0"/>
              <a:t>Cancelling (Nullifying) Branch:</a:t>
            </a:r>
            <a:r>
              <a:rPr lang="en-US" sz="2800" dirty="0"/>
              <a:t>   </a:t>
            </a:r>
          </a:p>
          <a:p>
            <a:pPr marL="838200" lvl="1" indent="-381000">
              <a:lnSpc>
                <a:spcPct val="90000"/>
              </a:lnSpc>
              <a:buFontTx/>
              <a:buNone/>
            </a:pPr>
            <a:r>
              <a:rPr lang="en-US" sz="2400" dirty="0"/>
              <a:t>Branch instruction indicates direction of prediction. </a:t>
            </a:r>
          </a:p>
          <a:p>
            <a:pPr marL="838200" lvl="1" indent="-381000">
              <a:lnSpc>
                <a:spcPct val="90000"/>
              </a:lnSpc>
              <a:buFontTx/>
              <a:buNone/>
            </a:pPr>
            <a:r>
              <a:rPr lang="en-US" sz="2400" dirty="0"/>
              <a:t>If </a:t>
            </a:r>
            <a:r>
              <a:rPr lang="en-US" sz="2400" b="1" dirty="0" err="1"/>
              <a:t>mispredicted</a:t>
            </a:r>
            <a:r>
              <a:rPr lang="en-US" sz="2400" dirty="0"/>
              <a:t> the instruction in the delay slot is cancelled.</a:t>
            </a:r>
          </a:p>
          <a:p>
            <a:pPr marL="838200" lvl="1" indent="-381000">
              <a:lnSpc>
                <a:spcPct val="90000"/>
              </a:lnSpc>
              <a:buFontTx/>
              <a:buNone/>
            </a:pPr>
            <a:r>
              <a:rPr lang="en-US" sz="2400" dirty="0"/>
              <a:t>Greater flexibility for compiler to schedule instructions</a:t>
            </a:r>
            <a:r>
              <a:rPr lang="en-US" sz="3200" dirty="0"/>
              <a:t>.</a:t>
            </a:r>
          </a:p>
        </p:txBody>
      </p:sp>
    </p:spTree>
    <p:extLst>
      <p:ext uri="{BB962C8B-B14F-4D97-AF65-F5344CB8AC3E}">
        <p14:creationId xmlns:p14="http://schemas.microsoft.com/office/powerpoint/2010/main" val="97206930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404115E-1613-4BCE-AF98-34CF98CF5C41}" type="slidenum">
              <a:rPr lang="en-US"/>
              <a:pPr/>
              <a:t>73</a:t>
            </a:fld>
            <a:endParaRPr lang="en-US"/>
          </a:p>
        </p:txBody>
      </p:sp>
      <p:sp>
        <p:nvSpPr>
          <p:cNvPr id="2101250" name="Rectangle 2"/>
          <p:cNvSpPr>
            <a:spLocks noGrp="1" noChangeArrowheads="1"/>
          </p:cNvSpPr>
          <p:nvPr>
            <p:ph type="title"/>
          </p:nvPr>
        </p:nvSpPr>
        <p:spPr>
          <a:xfrm>
            <a:off x="457200" y="304800"/>
            <a:ext cx="8305800" cy="609600"/>
          </a:xfrm>
          <a:noFill/>
          <a:ln/>
        </p:spPr>
        <p:txBody>
          <a:bodyPr lIns="92075" tIns="46038" rIns="92075" bIns="46038">
            <a:noAutofit/>
          </a:bodyPr>
          <a:lstStyle/>
          <a:p>
            <a:r>
              <a:rPr lang="en-US" sz="3600" dirty="0">
                <a:solidFill>
                  <a:srgbClr val="7030A0"/>
                </a:solidFill>
                <a:effectLst>
                  <a:outerShdw blurRad="38100" dist="38100" dir="2700000" algn="tl">
                    <a:srgbClr val="C0C0C0"/>
                  </a:outerShdw>
                </a:effectLst>
                <a:latin typeface="Monotype Corsiva" pitchFamily="66" charset="0"/>
              </a:rPr>
              <a:t>Branch-delay Slot: Canceling Branches</a:t>
            </a:r>
            <a:endParaRPr lang="en-US" sz="3600" dirty="0">
              <a:solidFill>
                <a:srgbClr val="7030A0"/>
              </a:solidFill>
              <a:latin typeface="Monotype Corsiva" pitchFamily="66" charset="0"/>
            </a:endParaRPr>
          </a:p>
        </p:txBody>
      </p:sp>
      <p:sp>
        <p:nvSpPr>
          <p:cNvPr id="2101251" name="Rectangle 3"/>
          <p:cNvSpPr>
            <a:spLocks noGrp="1" noChangeArrowheads="1"/>
          </p:cNvSpPr>
          <p:nvPr>
            <p:ph type="body" idx="1"/>
          </p:nvPr>
        </p:nvSpPr>
        <p:spPr>
          <a:xfrm>
            <a:off x="622300" y="1117600"/>
            <a:ext cx="8001000" cy="4953000"/>
          </a:xfrm>
          <a:noFill/>
          <a:ln/>
        </p:spPr>
        <p:txBody>
          <a:bodyPr lIns="92075" tIns="46038" rIns="92075" bIns="46038"/>
          <a:lstStyle/>
          <a:p>
            <a:pPr>
              <a:lnSpc>
                <a:spcPct val="95000"/>
              </a:lnSpc>
              <a:spcBef>
                <a:spcPct val="35000"/>
              </a:spcBef>
              <a:buSzPct val="160000"/>
            </a:pPr>
            <a:r>
              <a:rPr lang="en-US" sz="2200">
                <a:latin typeface="Comic Sans MS" pitchFamily="66" charset="0"/>
              </a:rPr>
              <a:t>In a canceling branch, a static compiler branch direction prediction is included with the branch-delay slot instruction.</a:t>
            </a:r>
          </a:p>
          <a:p>
            <a:pPr>
              <a:lnSpc>
                <a:spcPct val="95000"/>
              </a:lnSpc>
              <a:spcBef>
                <a:spcPct val="35000"/>
              </a:spcBef>
              <a:buSzPct val="160000"/>
            </a:pPr>
            <a:r>
              <a:rPr lang="en-US" sz="2200">
                <a:latin typeface="Comic Sans MS" pitchFamily="66" charset="0"/>
              </a:rPr>
              <a:t>When the branch goes as the compiler expects, the instruction in the branch delay slot is executed normally.</a:t>
            </a:r>
          </a:p>
          <a:p>
            <a:pPr>
              <a:lnSpc>
                <a:spcPct val="95000"/>
              </a:lnSpc>
              <a:spcBef>
                <a:spcPct val="35000"/>
              </a:spcBef>
              <a:buSzPct val="160000"/>
            </a:pPr>
            <a:r>
              <a:rPr lang="en-US" sz="2200">
                <a:latin typeface="Comic Sans MS" pitchFamily="66" charset="0"/>
              </a:rPr>
              <a:t>When the branch does not go as expected the instruction is turned into a no-op.</a:t>
            </a:r>
          </a:p>
          <a:p>
            <a:pPr>
              <a:lnSpc>
                <a:spcPct val="95000"/>
              </a:lnSpc>
              <a:spcBef>
                <a:spcPct val="35000"/>
              </a:spcBef>
              <a:buSzPct val="160000"/>
            </a:pPr>
            <a:r>
              <a:rPr lang="en-US" sz="2200">
                <a:latin typeface="Comic Sans MS" pitchFamily="66" charset="0"/>
              </a:rPr>
              <a:t>Canceling branches eliminate the conditions on instruction selection in delay instruction strategies  </a:t>
            </a:r>
            <a:r>
              <a:rPr lang="en-US" sz="2200">
                <a:solidFill>
                  <a:schemeClr val="hlink"/>
                </a:solidFill>
                <a:latin typeface="Comic Sans MS" pitchFamily="66" charset="0"/>
              </a:rPr>
              <a:t>B</a:t>
            </a:r>
            <a:r>
              <a:rPr lang="en-US" sz="2200">
                <a:latin typeface="Comic Sans MS" pitchFamily="66" charset="0"/>
              </a:rPr>
              <a:t>,  </a:t>
            </a:r>
            <a:r>
              <a:rPr lang="en-US" sz="2200">
                <a:solidFill>
                  <a:schemeClr val="hlink"/>
                </a:solidFill>
                <a:latin typeface="Comic Sans MS" pitchFamily="66" charset="0"/>
              </a:rPr>
              <a:t>C</a:t>
            </a:r>
          </a:p>
          <a:p>
            <a:pPr>
              <a:lnSpc>
                <a:spcPct val="95000"/>
              </a:lnSpc>
              <a:spcBef>
                <a:spcPct val="35000"/>
              </a:spcBef>
              <a:buSzPct val="160000"/>
            </a:pPr>
            <a:r>
              <a:rPr lang="en-US" sz="2200">
                <a:latin typeface="Comic Sans MS" pitchFamily="66" charset="0"/>
              </a:rPr>
              <a:t>The effectiveness of this method depends on whether we predict the branch correctly.</a:t>
            </a:r>
          </a:p>
          <a:p>
            <a:pPr>
              <a:lnSpc>
                <a:spcPct val="95000"/>
              </a:lnSpc>
              <a:spcBef>
                <a:spcPct val="35000"/>
              </a:spcBef>
              <a:buSzPct val="160000"/>
            </a:pPr>
            <a:r>
              <a:rPr lang="en-US" sz="2200" b="1">
                <a:effectLst>
                  <a:outerShdw blurRad="38100" dist="38100" dir="2700000" algn="tl">
                    <a:srgbClr val="C0C0C0"/>
                  </a:outerShdw>
                </a:effectLst>
                <a:latin typeface="Comic Sans MS" pitchFamily="66" charset="0"/>
              </a:rPr>
              <a:t>In practice 50% of time, we have no stalls (nop).</a:t>
            </a:r>
          </a:p>
          <a:p>
            <a:pPr>
              <a:lnSpc>
                <a:spcPct val="90000"/>
              </a:lnSpc>
              <a:buSzPct val="160000"/>
              <a:buFontTx/>
              <a:buNone/>
            </a:pPr>
            <a:r>
              <a:rPr lang="en-US" sz="2400"/>
              <a:t>      </a:t>
            </a:r>
          </a:p>
        </p:txBody>
      </p:sp>
    </p:spTree>
    <p:extLst>
      <p:ext uri="{BB962C8B-B14F-4D97-AF65-F5344CB8AC3E}">
        <p14:creationId xmlns:p14="http://schemas.microsoft.com/office/powerpoint/2010/main" val="35583531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A7B29F7B-BEB4-4743-8234-105A14C7F613}" type="slidenum">
              <a:rPr lang="en-US"/>
              <a:pPr/>
              <a:t>74</a:t>
            </a:fld>
            <a:endParaRPr lang="en-US"/>
          </a:p>
        </p:txBody>
      </p:sp>
      <p:pic>
        <p:nvPicPr>
          <p:cNvPr id="2050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09600"/>
            <a:ext cx="7038975" cy="561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0052" name="Text Box 4"/>
          <p:cNvSpPr txBox="1">
            <a:spLocks noChangeArrowheads="1"/>
          </p:cNvSpPr>
          <p:nvPr/>
        </p:nvSpPr>
        <p:spPr bwMode="auto">
          <a:xfrm>
            <a:off x="1460500" y="171450"/>
            <a:ext cx="466725" cy="3365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solidFill>
                  <a:srgbClr val="A50021"/>
                </a:solidFill>
                <a:effectLst/>
              </a:rPr>
              <a:t>(A)</a:t>
            </a:r>
          </a:p>
        </p:txBody>
      </p:sp>
      <p:sp>
        <p:nvSpPr>
          <p:cNvPr id="2050053" name="Text Box 5"/>
          <p:cNvSpPr txBox="1">
            <a:spLocks noChangeArrowheads="1"/>
          </p:cNvSpPr>
          <p:nvPr/>
        </p:nvSpPr>
        <p:spPr bwMode="auto">
          <a:xfrm>
            <a:off x="3962400" y="152400"/>
            <a:ext cx="455613" cy="3365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solidFill>
                  <a:srgbClr val="A50021"/>
                </a:solidFill>
                <a:effectLst/>
              </a:rPr>
              <a:t>(B)</a:t>
            </a:r>
          </a:p>
        </p:txBody>
      </p:sp>
      <p:sp>
        <p:nvSpPr>
          <p:cNvPr id="2050054" name="Text Box 6"/>
          <p:cNvSpPr txBox="1">
            <a:spLocks noChangeArrowheads="1"/>
          </p:cNvSpPr>
          <p:nvPr/>
        </p:nvSpPr>
        <p:spPr bwMode="auto">
          <a:xfrm>
            <a:off x="6169025" y="171450"/>
            <a:ext cx="466725" cy="3365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solidFill>
                  <a:srgbClr val="A50021"/>
                </a:solidFill>
                <a:effectLst/>
              </a:rPr>
              <a:t>(C)</a:t>
            </a:r>
          </a:p>
        </p:txBody>
      </p:sp>
    </p:spTree>
    <p:extLst>
      <p:ext uri="{BB962C8B-B14F-4D97-AF65-F5344CB8AC3E}">
        <p14:creationId xmlns:p14="http://schemas.microsoft.com/office/powerpoint/2010/main" val="29513338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D543928F-C3F0-42DF-9309-41413048A278}" type="slidenum">
              <a:rPr lang="en-US"/>
              <a:pPr/>
              <a:t>75</a:t>
            </a:fld>
            <a:endParaRPr lang="en-US"/>
          </a:p>
        </p:txBody>
      </p:sp>
      <p:sp>
        <p:nvSpPr>
          <p:cNvPr id="2104322" name="Rectangle 2"/>
          <p:cNvSpPr>
            <a:spLocks noGrp="1" noChangeArrowheads="1"/>
          </p:cNvSpPr>
          <p:nvPr>
            <p:ph type="title"/>
          </p:nvPr>
        </p:nvSpPr>
        <p:spPr>
          <a:xfrm>
            <a:off x="381000" y="254000"/>
            <a:ext cx="8432800" cy="812800"/>
          </a:xfrm>
          <a:noFill/>
          <a:ln/>
        </p:spPr>
        <p:txBody>
          <a:bodyPr lIns="92075" tIns="46038" rIns="92075" bIns="46038"/>
          <a:lstStyle/>
          <a:p>
            <a:r>
              <a:rPr lang="en-US" sz="3600" dirty="0">
                <a:solidFill>
                  <a:srgbClr val="7030A0"/>
                </a:solidFill>
                <a:effectLst>
                  <a:outerShdw blurRad="38100" dist="38100" dir="2700000" algn="tl">
                    <a:srgbClr val="C0C0C0"/>
                  </a:outerShdw>
                </a:effectLst>
                <a:latin typeface="Monotype Corsiva" pitchFamily="66" charset="0"/>
              </a:rPr>
              <a:t>Performance of Branch Schemes</a:t>
            </a:r>
            <a:endParaRPr lang="en-US" sz="3600" dirty="0">
              <a:solidFill>
                <a:srgbClr val="7030A0"/>
              </a:solidFill>
              <a:latin typeface="Monotype Corsiva" pitchFamily="66" charset="0"/>
            </a:endParaRPr>
          </a:p>
        </p:txBody>
      </p:sp>
      <p:sp>
        <p:nvSpPr>
          <p:cNvPr id="2104323" name="Rectangle 3"/>
          <p:cNvSpPr>
            <a:spLocks noGrp="1" noChangeArrowheads="1"/>
          </p:cNvSpPr>
          <p:nvPr>
            <p:ph type="body" idx="1"/>
          </p:nvPr>
        </p:nvSpPr>
        <p:spPr>
          <a:xfrm>
            <a:off x="546100" y="1460500"/>
            <a:ext cx="8305800" cy="4343400"/>
          </a:xfrm>
          <a:noFill/>
          <a:ln/>
        </p:spPr>
        <p:txBody>
          <a:bodyPr lIns="92075" tIns="46038" rIns="92075" bIns="46038"/>
          <a:lstStyle/>
          <a:p>
            <a:r>
              <a:rPr lang="en-US" sz="2400"/>
              <a:t>The effective pipeline speedup with branch penalties:   (assuming an ideal pipeline CPI of 1)</a:t>
            </a:r>
          </a:p>
          <a:p>
            <a:endParaRPr lang="en-US" sz="400"/>
          </a:p>
          <a:p>
            <a:pPr>
              <a:buFontTx/>
              <a:buNone/>
            </a:pPr>
            <a:endParaRPr lang="en-US" sz="1200"/>
          </a:p>
          <a:p>
            <a:pPr>
              <a:buFontTx/>
              <a:buNone/>
            </a:pPr>
            <a:endParaRPr lang="en-US" sz="1200"/>
          </a:p>
          <a:p>
            <a:pPr>
              <a:buFontTx/>
              <a:buNone/>
            </a:pPr>
            <a:r>
              <a:rPr lang="en-US" sz="2000"/>
              <a:t>       Pipeline speedup  =                    Pipeline depth</a:t>
            </a:r>
          </a:p>
          <a:p>
            <a:pPr>
              <a:buFontTx/>
              <a:buNone/>
            </a:pPr>
            <a:r>
              <a:rPr lang="en-US" sz="2000"/>
              <a:t>                                             1  +  Pipeline stall cycles from branches</a:t>
            </a:r>
          </a:p>
          <a:p>
            <a:pPr>
              <a:buFontTx/>
              <a:buNone/>
            </a:pPr>
            <a:endParaRPr lang="en-US" sz="2000"/>
          </a:p>
          <a:p>
            <a:pPr>
              <a:buFontTx/>
              <a:buNone/>
            </a:pPr>
            <a:endParaRPr lang="en-US" sz="400"/>
          </a:p>
          <a:p>
            <a:pPr>
              <a:buFontTx/>
              <a:buNone/>
            </a:pPr>
            <a:r>
              <a:rPr lang="en-US" sz="2000"/>
              <a:t>Pipeline stall cycles from branches  = Branch frequency  X  branch penalty</a:t>
            </a:r>
          </a:p>
          <a:p>
            <a:pPr>
              <a:buFontTx/>
              <a:buNone/>
            </a:pPr>
            <a:endParaRPr lang="en-US" sz="400"/>
          </a:p>
          <a:p>
            <a:pPr>
              <a:buFontTx/>
              <a:buNone/>
            </a:pPr>
            <a:endParaRPr lang="en-US" sz="2000"/>
          </a:p>
          <a:p>
            <a:pPr>
              <a:buFontTx/>
              <a:buNone/>
            </a:pPr>
            <a:r>
              <a:rPr lang="en-US" sz="2000"/>
              <a:t>Pipeline speedup  =                  Pipeline Depth</a:t>
            </a:r>
          </a:p>
          <a:p>
            <a:pPr>
              <a:buFontTx/>
              <a:buNone/>
            </a:pPr>
            <a:r>
              <a:rPr lang="en-US" sz="2000"/>
              <a:t>                                    1 +  Branch frequency  X Branch penalty</a:t>
            </a:r>
          </a:p>
        </p:txBody>
      </p:sp>
      <p:sp>
        <p:nvSpPr>
          <p:cNvPr id="2104324" name="Line 4"/>
          <p:cNvSpPr>
            <a:spLocks noChangeShapeType="1"/>
          </p:cNvSpPr>
          <p:nvPr/>
        </p:nvSpPr>
        <p:spPr bwMode="auto">
          <a:xfrm>
            <a:off x="3238500" y="3136900"/>
            <a:ext cx="472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4325" name="Line 5"/>
          <p:cNvSpPr>
            <a:spLocks noChangeShapeType="1"/>
          </p:cNvSpPr>
          <p:nvPr/>
        </p:nvSpPr>
        <p:spPr bwMode="auto">
          <a:xfrm>
            <a:off x="2895600" y="5118100"/>
            <a:ext cx="441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5933041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450A4C17-FE22-4FCE-A2B8-D274A71010B3}" type="slidenum">
              <a:rPr lang="en-US"/>
              <a:pPr/>
              <a:t>76</a:t>
            </a:fld>
            <a:endParaRPr lang="en-US"/>
          </a:p>
        </p:txBody>
      </p:sp>
      <p:sp>
        <p:nvSpPr>
          <p:cNvPr id="2119682" name="Rectangle 2"/>
          <p:cNvSpPr>
            <a:spLocks noGrp="1" noChangeArrowheads="1"/>
          </p:cNvSpPr>
          <p:nvPr>
            <p:ph type="title"/>
          </p:nvPr>
        </p:nvSpPr>
        <p:spPr>
          <a:xfrm>
            <a:off x="457200" y="274638"/>
            <a:ext cx="8229600" cy="715962"/>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US" altLang="zh-TW" sz="3600" dirty="0">
                <a:solidFill>
                  <a:srgbClr val="7030A0"/>
                </a:solidFill>
                <a:effectLst>
                  <a:outerShdw blurRad="38100" dist="38100" dir="2700000" algn="tl">
                    <a:srgbClr val="C0C0C0"/>
                  </a:outerShdw>
                </a:effectLst>
                <a:latin typeface="Monotype Corsiva" pitchFamily="66" charset="0"/>
                <a:ea typeface="PMingLiU" pitchFamily="18" charset="-120"/>
              </a:rPr>
              <a:t>Evaluating Branch Alternatives (MIPS)</a:t>
            </a:r>
          </a:p>
        </p:txBody>
      </p:sp>
      <p:sp>
        <p:nvSpPr>
          <p:cNvPr id="2119683" name="Rectangle 3"/>
          <p:cNvSpPr>
            <a:spLocks noGrp="1" noChangeArrowheads="1"/>
          </p:cNvSpPr>
          <p:nvPr>
            <p:ph type="body" idx="1"/>
          </p:nvPr>
        </p:nvSpPr>
        <p:spPr>
          <a:xfrm>
            <a:off x="685800" y="2286000"/>
            <a:ext cx="7786688" cy="3217863"/>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2500" lnSpcReduction="10000"/>
          </a:bodyPr>
          <a:lstStyle/>
          <a:p>
            <a:pPr marL="285750" indent="-285750">
              <a:lnSpc>
                <a:spcPct val="90000"/>
              </a:lnSpc>
              <a:buFontTx/>
              <a:buNone/>
              <a:tabLst>
                <a:tab pos="2686050" algn="r"/>
                <a:tab pos="3486150" algn="r"/>
                <a:tab pos="5086350" algn="r"/>
                <a:tab pos="6743700" algn="r"/>
              </a:tabLst>
            </a:pPr>
            <a:r>
              <a:rPr lang="en-US" altLang="zh-TW" sz="2400" i="1">
                <a:ea typeface="PMingLiU" pitchFamily="18" charset="-120"/>
              </a:rPr>
              <a:t>Scheduling	Branch		CPI	speedup v.		 scheme	 penalty		unpipelined	</a:t>
            </a:r>
            <a:r>
              <a:rPr lang="en-US" altLang="zh-TW" sz="2400">
                <a:ea typeface="PMingLiU" pitchFamily="18" charset="-120"/>
              </a:rPr>
              <a:t>	</a:t>
            </a:r>
          </a:p>
          <a:p>
            <a:pPr marL="285750" indent="-285750">
              <a:lnSpc>
                <a:spcPct val="90000"/>
              </a:lnSpc>
              <a:buFontTx/>
              <a:buNone/>
              <a:tabLst>
                <a:tab pos="2686050" algn="r"/>
                <a:tab pos="3486150" algn="r"/>
                <a:tab pos="5086350" algn="r"/>
                <a:tab pos="6743700" algn="r"/>
              </a:tabLst>
            </a:pPr>
            <a:r>
              <a:rPr lang="en-US" altLang="zh-TW" sz="2400">
                <a:ea typeface="PMingLiU" pitchFamily="18" charset="-120"/>
              </a:rPr>
              <a:t>Stall pipeline	1		1.14	4.4	</a:t>
            </a:r>
          </a:p>
          <a:p>
            <a:pPr marL="285750" indent="-285750">
              <a:lnSpc>
                <a:spcPct val="90000"/>
              </a:lnSpc>
              <a:buFontTx/>
              <a:buNone/>
              <a:tabLst>
                <a:tab pos="2686050" algn="r"/>
                <a:tab pos="3486150" algn="r"/>
                <a:tab pos="5086350" algn="r"/>
                <a:tab pos="6743700" algn="r"/>
              </a:tabLst>
            </a:pPr>
            <a:r>
              <a:rPr lang="en-US" altLang="zh-TW" sz="2400">
                <a:ea typeface="PMingLiU" pitchFamily="18" charset="-120"/>
              </a:rPr>
              <a:t>Predict taken	1		1.14	4.4	</a:t>
            </a:r>
          </a:p>
          <a:p>
            <a:pPr marL="285750" indent="-285750">
              <a:lnSpc>
                <a:spcPct val="90000"/>
              </a:lnSpc>
              <a:buFontTx/>
              <a:buNone/>
              <a:tabLst>
                <a:tab pos="2686050" algn="r"/>
                <a:tab pos="3486150" algn="r"/>
                <a:tab pos="5086350" algn="r"/>
                <a:tab pos="6743700" algn="r"/>
              </a:tabLst>
            </a:pPr>
            <a:r>
              <a:rPr lang="en-US" altLang="zh-TW" sz="2400">
                <a:ea typeface="PMingLiU" pitchFamily="18" charset="-120"/>
              </a:rPr>
              <a:t>Predict not taken	1		1.09	4.5	</a:t>
            </a:r>
          </a:p>
          <a:p>
            <a:pPr marL="285750" indent="-285750">
              <a:lnSpc>
                <a:spcPct val="90000"/>
              </a:lnSpc>
              <a:buFontTx/>
              <a:buNone/>
              <a:tabLst>
                <a:tab pos="2686050" algn="r"/>
                <a:tab pos="3486150" algn="r"/>
                <a:tab pos="5086350" algn="r"/>
                <a:tab pos="6743700" algn="r"/>
              </a:tabLst>
            </a:pPr>
            <a:r>
              <a:rPr lang="en-US" altLang="zh-TW" sz="2400">
                <a:ea typeface="PMingLiU" pitchFamily="18" charset="-120"/>
              </a:rPr>
              <a:t>Delayed branch	0.5		1.07	4.6	</a:t>
            </a:r>
          </a:p>
          <a:p>
            <a:pPr marL="285750" indent="-285750">
              <a:lnSpc>
                <a:spcPct val="90000"/>
              </a:lnSpc>
              <a:buFontTx/>
              <a:buNone/>
              <a:tabLst>
                <a:tab pos="2686050" algn="r"/>
                <a:tab pos="3486150" algn="r"/>
                <a:tab pos="5086350" algn="r"/>
                <a:tab pos="6743700" algn="r"/>
              </a:tabLst>
            </a:pPr>
            <a:endParaRPr lang="en-US" altLang="zh-TW">
              <a:ea typeface="PMingLiU" pitchFamily="18" charset="-120"/>
            </a:endParaRPr>
          </a:p>
          <a:p>
            <a:pPr marL="285750" indent="-285750">
              <a:lnSpc>
                <a:spcPct val="90000"/>
              </a:lnSpc>
              <a:buFontTx/>
              <a:buNone/>
              <a:tabLst>
                <a:tab pos="2686050" algn="r"/>
                <a:tab pos="3486150" algn="r"/>
                <a:tab pos="5086350" algn="r"/>
                <a:tab pos="6743700" algn="r"/>
              </a:tabLst>
            </a:pPr>
            <a:r>
              <a:rPr lang="en-US" altLang="zh-TW" sz="2400">
                <a:ea typeface="PMingLiU" pitchFamily="18" charset="-120"/>
              </a:rPr>
              <a:t>Conditional &amp; Unconditional = 14%, 65% change PC (taken)</a:t>
            </a:r>
          </a:p>
        </p:txBody>
      </p:sp>
      <p:graphicFrame>
        <p:nvGraphicFramePr>
          <p:cNvPr id="2119684" name="Object 4">
            <a:hlinkClick r:id="" action="ppaction://ole?verb=0"/>
          </p:cNvPr>
          <p:cNvGraphicFramePr>
            <a:graphicFrameLocks/>
          </p:cNvGraphicFramePr>
          <p:nvPr/>
        </p:nvGraphicFramePr>
        <p:xfrm>
          <a:off x="914400" y="1371600"/>
          <a:ext cx="7137400" cy="609600"/>
        </p:xfrm>
        <a:graphic>
          <a:graphicData uri="http://schemas.openxmlformats.org/presentationml/2006/ole">
            <mc:AlternateContent xmlns:mc="http://schemas.openxmlformats.org/markup-compatibility/2006">
              <mc:Choice xmlns:v="urn:schemas-microsoft-com:vml" Requires="v">
                <p:oleObj spid="_x0000_s12333" name="Equation" r:id="rId3" imgW="5362560" imgH="466560" progId="Equation.2">
                  <p:embed/>
                </p:oleObj>
              </mc:Choice>
              <mc:Fallback>
                <p:oleObj name="Equation" r:id="rId3" imgW="5362560" imgH="46656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371600"/>
                        <a:ext cx="7137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35086605"/>
      </p:ext>
    </p:extLst>
  </p:cSld>
  <p:clrMapOvr>
    <a:masterClrMapping/>
  </p:clrMapOvr>
  <p:transition>
    <p:wip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18D93DB-7D35-40A5-85DB-DEA9DFF08B52}" type="slidenum">
              <a:rPr lang="en-US"/>
              <a:pPr/>
              <a:t>77</a:t>
            </a:fld>
            <a:endParaRPr lang="en-US"/>
          </a:p>
        </p:txBody>
      </p:sp>
      <p:sp>
        <p:nvSpPr>
          <p:cNvPr id="2205698" name="Rectangle 2"/>
          <p:cNvSpPr>
            <a:spLocks noGrp="1" noChangeArrowheads="1"/>
          </p:cNvSpPr>
          <p:nvPr>
            <p:ph type="title"/>
          </p:nvPr>
        </p:nvSpPr>
        <p:spPr>
          <a:xfrm>
            <a:off x="990600" y="304800"/>
            <a:ext cx="7162800"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Autofit/>
          </a:bodyPr>
          <a:lstStyle/>
          <a:p>
            <a:r>
              <a:rPr lang="en-US" sz="3600" dirty="0">
                <a:solidFill>
                  <a:srgbClr val="7030A0"/>
                </a:solidFill>
                <a:effectLst>
                  <a:outerShdw blurRad="38100" dist="38100" dir="2700000" algn="tl">
                    <a:srgbClr val="000000">
                      <a:alpha val="43137"/>
                    </a:srgbClr>
                  </a:outerShdw>
                </a:effectLst>
                <a:latin typeface="Monotype Corsiva" pitchFamily="66" charset="0"/>
              </a:rPr>
              <a:t>Delayed Branch</a:t>
            </a:r>
          </a:p>
        </p:txBody>
      </p:sp>
      <p:sp>
        <p:nvSpPr>
          <p:cNvPr id="2205699" name="Rectangle 3"/>
          <p:cNvSpPr>
            <a:spLocks noGrp="1" noChangeArrowheads="1"/>
          </p:cNvSpPr>
          <p:nvPr>
            <p:ph type="body" idx="1"/>
          </p:nvPr>
        </p:nvSpPr>
        <p:spPr>
          <a:xfrm>
            <a:off x="457200" y="1219200"/>
            <a:ext cx="81534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US" sz="3600"/>
              <a:t>Limitations of delayed branch</a:t>
            </a:r>
          </a:p>
          <a:p>
            <a:pPr lvl="1">
              <a:lnSpc>
                <a:spcPct val="90000"/>
              </a:lnSpc>
            </a:pPr>
            <a:r>
              <a:rPr lang="en-US" sz="2800"/>
              <a:t>Compiler may not find appropriate instructions to fill delay slots. Then it fills delay slots with no-ops.</a:t>
            </a:r>
          </a:p>
          <a:p>
            <a:pPr lvl="1">
              <a:lnSpc>
                <a:spcPct val="90000"/>
              </a:lnSpc>
            </a:pPr>
            <a:r>
              <a:rPr lang="en-US" sz="2800"/>
              <a:t>Visible architectural feature – likely to change with new implementations</a:t>
            </a:r>
            <a:r>
              <a:rPr lang="en-US" sz="3200"/>
              <a:t> </a:t>
            </a:r>
          </a:p>
          <a:p>
            <a:pPr lvl="2">
              <a:lnSpc>
                <a:spcPct val="90000"/>
              </a:lnSpc>
            </a:pPr>
            <a:r>
              <a:rPr lang="en-US" sz="2800"/>
              <a:t>Pipeline structure is </a:t>
            </a:r>
            <a:r>
              <a:rPr lang="en-US" sz="2800" b="1"/>
              <a:t>exposed</a:t>
            </a:r>
            <a:r>
              <a:rPr lang="en-US" sz="2800"/>
              <a:t> to compiler. Need to know how many delay slots.</a:t>
            </a:r>
          </a:p>
        </p:txBody>
      </p:sp>
    </p:spTree>
    <p:extLst>
      <p:ext uri="{BB962C8B-B14F-4D97-AF65-F5344CB8AC3E}">
        <p14:creationId xmlns:p14="http://schemas.microsoft.com/office/powerpoint/2010/main" val="581534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05699">
                                            <p:txEl>
                                              <p:pRg st="0" end="0"/>
                                            </p:txEl>
                                          </p:spTgt>
                                        </p:tgtEl>
                                        <p:attrNameLst>
                                          <p:attrName>style.visibility</p:attrName>
                                        </p:attrNameLst>
                                      </p:cBhvr>
                                      <p:to>
                                        <p:strVal val="visible"/>
                                      </p:to>
                                    </p:set>
                                    <p:anim calcmode="lin" valueType="num">
                                      <p:cBhvr additive="base">
                                        <p:cTn id="7" dur="500" fill="hold"/>
                                        <p:tgtEl>
                                          <p:spTgt spid="22056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2056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05699">
                                            <p:txEl>
                                              <p:pRg st="1" end="1"/>
                                            </p:txEl>
                                          </p:spTgt>
                                        </p:tgtEl>
                                        <p:attrNameLst>
                                          <p:attrName>style.visibility</p:attrName>
                                        </p:attrNameLst>
                                      </p:cBhvr>
                                      <p:to>
                                        <p:strVal val="visible"/>
                                      </p:to>
                                    </p:set>
                                    <p:anim calcmode="lin" valueType="num">
                                      <p:cBhvr additive="base">
                                        <p:cTn id="11" dur="500" fill="hold"/>
                                        <p:tgtEl>
                                          <p:spTgt spid="220569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20569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205699">
                                            <p:txEl>
                                              <p:pRg st="2" end="2"/>
                                            </p:txEl>
                                          </p:spTgt>
                                        </p:tgtEl>
                                        <p:attrNameLst>
                                          <p:attrName>style.visibility</p:attrName>
                                        </p:attrNameLst>
                                      </p:cBhvr>
                                      <p:to>
                                        <p:strVal val="visible"/>
                                      </p:to>
                                    </p:set>
                                    <p:anim calcmode="lin" valueType="num">
                                      <p:cBhvr additive="base">
                                        <p:cTn id="15" dur="500" fill="hold"/>
                                        <p:tgtEl>
                                          <p:spTgt spid="220569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20569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205699">
                                            <p:txEl>
                                              <p:pRg st="3" end="3"/>
                                            </p:txEl>
                                          </p:spTgt>
                                        </p:tgtEl>
                                        <p:attrNameLst>
                                          <p:attrName>style.visibility</p:attrName>
                                        </p:attrNameLst>
                                      </p:cBhvr>
                                      <p:to>
                                        <p:strVal val="visible"/>
                                      </p:to>
                                    </p:set>
                                    <p:anim calcmode="lin" valueType="num">
                                      <p:cBhvr additive="base">
                                        <p:cTn id="19" dur="500" fill="hold"/>
                                        <p:tgtEl>
                                          <p:spTgt spid="220569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2056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5699"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F264C45-4ACF-45B0-A2ED-919E9B39506A}" type="slidenum">
              <a:rPr lang="en-US"/>
              <a:pPr/>
              <a:t>78</a:t>
            </a:fld>
            <a:endParaRPr lang="en-US"/>
          </a:p>
        </p:txBody>
      </p:sp>
      <p:sp>
        <p:nvSpPr>
          <p:cNvPr id="2207746" name="Rectangle 2"/>
          <p:cNvSpPr>
            <a:spLocks noGrp="1" noChangeArrowheads="1"/>
          </p:cNvSpPr>
          <p:nvPr>
            <p:ph type="title"/>
          </p:nvPr>
        </p:nvSpPr>
        <p:spPr>
          <a:xfrm>
            <a:off x="990600" y="228600"/>
            <a:ext cx="7162800" cy="533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Autofit/>
          </a:bodyPr>
          <a:lstStyle/>
          <a:p>
            <a:r>
              <a:rPr lang="en-US" sz="3600" dirty="0">
                <a:solidFill>
                  <a:srgbClr val="7030A0"/>
                </a:solidFill>
                <a:effectLst>
                  <a:outerShdw blurRad="38100" dist="38100" dir="2700000" algn="tl">
                    <a:srgbClr val="000000">
                      <a:alpha val="43137"/>
                    </a:srgbClr>
                  </a:outerShdw>
                </a:effectLst>
                <a:latin typeface="Monotype Corsiva" pitchFamily="66" charset="0"/>
              </a:rPr>
              <a:t>Delayed Branch</a:t>
            </a:r>
          </a:p>
        </p:txBody>
      </p:sp>
      <p:sp>
        <p:nvSpPr>
          <p:cNvPr id="2207747" name="Rectangle 3"/>
          <p:cNvSpPr>
            <a:spLocks noGrp="1" noChangeArrowheads="1"/>
          </p:cNvSpPr>
          <p:nvPr>
            <p:ph type="body" idx="1"/>
          </p:nvPr>
        </p:nvSpPr>
        <p:spPr>
          <a:xfrm>
            <a:off x="381000" y="1066800"/>
            <a:ext cx="8458200" cy="5410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2500" lnSpcReduction="10000"/>
          </a:bodyPr>
          <a:lstStyle/>
          <a:p>
            <a:r>
              <a:rPr lang="en-US"/>
              <a:t>Compiler effectiveness for single branch delay slot:</a:t>
            </a:r>
          </a:p>
          <a:p>
            <a:pPr lvl="1"/>
            <a:r>
              <a:rPr lang="en-US"/>
              <a:t>Fills about 60% of branch delay slots</a:t>
            </a:r>
          </a:p>
          <a:p>
            <a:pPr lvl="1"/>
            <a:r>
              <a:rPr lang="en-US"/>
              <a:t>About 80% of instructions executed in branch delay slots useful in computation</a:t>
            </a:r>
          </a:p>
          <a:p>
            <a:pPr lvl="1"/>
            <a:r>
              <a:rPr lang="en-US"/>
              <a:t>About 50% (60% x 80%) of slots usefully filled</a:t>
            </a:r>
          </a:p>
          <a:p>
            <a:r>
              <a:rPr lang="en-US"/>
              <a:t>Delayed Branch downside: As processor go to deeper pipelines and multiple issue, the branch delay grows and need more than one delay slot</a:t>
            </a:r>
          </a:p>
          <a:p>
            <a:pPr lvl="1"/>
            <a:r>
              <a:rPr lang="en-US"/>
              <a:t>Delayed branching has lost popularity compared to more expensive but more flexible dynamic approaches</a:t>
            </a:r>
          </a:p>
          <a:p>
            <a:pPr lvl="1"/>
            <a:r>
              <a:rPr lang="en-US"/>
              <a:t>Growth in available transistors has made dynamic approaches relatively cheaper</a:t>
            </a:r>
          </a:p>
        </p:txBody>
      </p:sp>
    </p:spTree>
    <p:extLst>
      <p:ext uri="{BB962C8B-B14F-4D97-AF65-F5344CB8AC3E}">
        <p14:creationId xmlns:p14="http://schemas.microsoft.com/office/powerpoint/2010/main" val="26228859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07747">
                                            <p:txEl>
                                              <p:pRg st="0" end="0"/>
                                            </p:txEl>
                                          </p:spTgt>
                                        </p:tgtEl>
                                        <p:attrNameLst>
                                          <p:attrName>style.visibility</p:attrName>
                                        </p:attrNameLst>
                                      </p:cBhvr>
                                      <p:to>
                                        <p:strVal val="visible"/>
                                      </p:to>
                                    </p:set>
                                    <p:anim calcmode="lin" valueType="num">
                                      <p:cBhvr additive="base">
                                        <p:cTn id="7" dur="500" fill="hold"/>
                                        <p:tgtEl>
                                          <p:spTgt spid="2207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2077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07747">
                                            <p:txEl>
                                              <p:pRg st="1" end="1"/>
                                            </p:txEl>
                                          </p:spTgt>
                                        </p:tgtEl>
                                        <p:attrNameLst>
                                          <p:attrName>style.visibility</p:attrName>
                                        </p:attrNameLst>
                                      </p:cBhvr>
                                      <p:to>
                                        <p:strVal val="visible"/>
                                      </p:to>
                                    </p:set>
                                    <p:anim calcmode="lin" valueType="num">
                                      <p:cBhvr additive="base">
                                        <p:cTn id="11" dur="500" fill="hold"/>
                                        <p:tgtEl>
                                          <p:spTgt spid="22077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20774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207747">
                                            <p:txEl>
                                              <p:pRg st="2" end="2"/>
                                            </p:txEl>
                                          </p:spTgt>
                                        </p:tgtEl>
                                        <p:attrNameLst>
                                          <p:attrName>style.visibility</p:attrName>
                                        </p:attrNameLst>
                                      </p:cBhvr>
                                      <p:to>
                                        <p:strVal val="visible"/>
                                      </p:to>
                                    </p:set>
                                    <p:anim calcmode="lin" valueType="num">
                                      <p:cBhvr additive="base">
                                        <p:cTn id="15" dur="500" fill="hold"/>
                                        <p:tgtEl>
                                          <p:spTgt spid="220774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20774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207747">
                                            <p:txEl>
                                              <p:pRg st="3" end="3"/>
                                            </p:txEl>
                                          </p:spTgt>
                                        </p:tgtEl>
                                        <p:attrNameLst>
                                          <p:attrName>style.visibility</p:attrName>
                                        </p:attrNameLst>
                                      </p:cBhvr>
                                      <p:to>
                                        <p:strVal val="visible"/>
                                      </p:to>
                                    </p:set>
                                    <p:anim calcmode="lin" valueType="num">
                                      <p:cBhvr additive="base">
                                        <p:cTn id="19" dur="500" fill="hold"/>
                                        <p:tgtEl>
                                          <p:spTgt spid="220774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2077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07747">
                                            <p:txEl>
                                              <p:pRg st="4" end="4"/>
                                            </p:txEl>
                                          </p:spTgt>
                                        </p:tgtEl>
                                        <p:attrNameLst>
                                          <p:attrName>style.visibility</p:attrName>
                                        </p:attrNameLst>
                                      </p:cBhvr>
                                      <p:to>
                                        <p:strVal val="visible"/>
                                      </p:to>
                                    </p:set>
                                    <p:anim calcmode="lin" valueType="num">
                                      <p:cBhvr additive="base">
                                        <p:cTn id="25" dur="500" fill="hold"/>
                                        <p:tgtEl>
                                          <p:spTgt spid="220774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20774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207747">
                                            <p:txEl>
                                              <p:pRg st="5" end="5"/>
                                            </p:txEl>
                                          </p:spTgt>
                                        </p:tgtEl>
                                        <p:attrNameLst>
                                          <p:attrName>style.visibility</p:attrName>
                                        </p:attrNameLst>
                                      </p:cBhvr>
                                      <p:to>
                                        <p:strVal val="visible"/>
                                      </p:to>
                                    </p:set>
                                    <p:anim calcmode="lin" valueType="num">
                                      <p:cBhvr additive="base">
                                        <p:cTn id="29" dur="500" fill="hold"/>
                                        <p:tgtEl>
                                          <p:spTgt spid="2207747">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207747">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207747">
                                            <p:txEl>
                                              <p:pRg st="6" end="6"/>
                                            </p:txEl>
                                          </p:spTgt>
                                        </p:tgtEl>
                                        <p:attrNameLst>
                                          <p:attrName>style.visibility</p:attrName>
                                        </p:attrNameLst>
                                      </p:cBhvr>
                                      <p:to>
                                        <p:strVal val="visible"/>
                                      </p:to>
                                    </p:set>
                                    <p:anim calcmode="lin" valueType="num">
                                      <p:cBhvr additive="base">
                                        <p:cTn id="33" dur="500" fill="hold"/>
                                        <p:tgtEl>
                                          <p:spTgt spid="2207747">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0774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774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lide Number Placeholder 3"/>
          <p:cNvSpPr>
            <a:spLocks noGrp="1"/>
          </p:cNvSpPr>
          <p:nvPr>
            <p:ph type="sldNum" sz="quarter" idx="10"/>
          </p:nvPr>
        </p:nvSpPr>
        <p:spPr/>
        <p:txBody>
          <a:bodyPr/>
          <a:lstStyle/>
          <a:p>
            <a:fld id="{66EAC381-AE9F-47CD-8B90-C582966BEE55}" type="slidenum">
              <a:rPr lang="en-US"/>
              <a:pPr/>
              <a:t>8</a:t>
            </a:fld>
            <a:endParaRPr lang="en-US"/>
          </a:p>
        </p:txBody>
      </p:sp>
      <p:sp>
        <p:nvSpPr>
          <p:cNvPr id="2068482" name="Rectangle 2"/>
          <p:cNvSpPr>
            <a:spLocks noGrp="1" noChangeArrowheads="1"/>
          </p:cNvSpPr>
          <p:nvPr>
            <p:ph type="title"/>
          </p:nvPr>
        </p:nvSpPr>
        <p:spPr>
          <a:xfrm>
            <a:off x="414338" y="190500"/>
            <a:ext cx="8229600" cy="7239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zh-TW" altLang="zh-TW" sz="3600" dirty="0">
                <a:solidFill>
                  <a:srgbClr val="7030A0"/>
                </a:solidFill>
                <a:latin typeface="Monotype Corsiva" pitchFamily="66" charset="0"/>
                <a:ea typeface="PMingLiU" pitchFamily="18" charset="-120"/>
              </a:rPr>
              <a:t>1 </a:t>
            </a:r>
            <a:r>
              <a:rPr lang="en-US" altLang="zh-TW" sz="3600" dirty="0">
                <a:solidFill>
                  <a:srgbClr val="7030A0"/>
                </a:solidFill>
                <a:latin typeface="Monotype Corsiva" pitchFamily="66" charset="0"/>
                <a:ea typeface="PMingLiU" pitchFamily="18" charset="-120"/>
              </a:rPr>
              <a:t>Memory Port/Structural Hazards</a:t>
            </a:r>
            <a:endParaRPr lang="en-US" altLang="zh-TW" sz="1400" dirty="0">
              <a:solidFill>
                <a:srgbClr val="7030A0"/>
              </a:solidFill>
              <a:latin typeface="Monotype Corsiva" pitchFamily="66" charset="0"/>
              <a:ea typeface="PMingLiU" pitchFamily="18" charset="-120"/>
            </a:endParaRPr>
          </a:p>
        </p:txBody>
      </p:sp>
      <p:sp>
        <p:nvSpPr>
          <p:cNvPr id="2068483" name="Rectangle 3"/>
          <p:cNvSpPr>
            <a:spLocks noChangeArrowheads="1"/>
          </p:cNvSpPr>
          <p:nvPr/>
        </p:nvSpPr>
        <p:spPr bwMode="auto">
          <a:xfrm>
            <a:off x="1401763" y="2103438"/>
            <a:ext cx="454025" cy="423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8484" name="Group 4"/>
          <p:cNvGrpSpPr>
            <a:grpSpLocks/>
          </p:cNvGrpSpPr>
          <p:nvPr/>
        </p:nvGrpSpPr>
        <p:grpSpPr bwMode="auto">
          <a:xfrm>
            <a:off x="3132138" y="2014538"/>
            <a:ext cx="425450" cy="561975"/>
            <a:chOff x="2021" y="1315"/>
            <a:chExt cx="299" cy="448"/>
          </a:xfrm>
        </p:grpSpPr>
        <p:sp>
          <p:nvSpPr>
            <p:cNvPr id="2068485" name="Freeform 5"/>
            <p:cNvSpPr>
              <a:spLocks/>
            </p:cNvSpPr>
            <p:nvPr/>
          </p:nvSpPr>
          <p:spPr bwMode="auto">
            <a:xfrm>
              <a:off x="2021" y="1363"/>
              <a:ext cx="253" cy="400"/>
            </a:xfrm>
            <a:custGeom>
              <a:avLst/>
              <a:gdLst>
                <a:gd name="T0" fmla="*/ 0 w 484"/>
                <a:gd name="T1" fmla="*/ 774 h 774"/>
                <a:gd name="T2" fmla="*/ 0 w 484"/>
                <a:gd name="T3" fmla="*/ 579 h 774"/>
                <a:gd name="T4" fmla="*/ 242 w 484"/>
                <a:gd name="T5" fmla="*/ 532 h 774"/>
                <a:gd name="T6" fmla="*/ 242 w 484"/>
                <a:gd name="T7" fmla="*/ 243 h 774"/>
                <a:gd name="T8" fmla="*/ 0 w 484"/>
                <a:gd name="T9" fmla="*/ 195 h 774"/>
                <a:gd name="T10" fmla="*/ 0 w 484"/>
                <a:gd name="T11" fmla="*/ 0 h 774"/>
                <a:gd name="T12" fmla="*/ 484 w 484"/>
                <a:gd name="T13" fmla="*/ 101 h 774"/>
                <a:gd name="T14" fmla="*/ 484 w 484"/>
                <a:gd name="T15" fmla="*/ 674 h 774"/>
                <a:gd name="T16" fmla="*/ 0 w 484"/>
                <a:gd name="T1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774">
                  <a:moveTo>
                    <a:pt x="0" y="774"/>
                  </a:moveTo>
                  <a:lnTo>
                    <a:pt x="0" y="579"/>
                  </a:lnTo>
                  <a:lnTo>
                    <a:pt x="242" y="532"/>
                  </a:lnTo>
                  <a:lnTo>
                    <a:pt x="242" y="243"/>
                  </a:lnTo>
                  <a:lnTo>
                    <a:pt x="0" y="195"/>
                  </a:lnTo>
                  <a:lnTo>
                    <a:pt x="0" y="0"/>
                  </a:lnTo>
                  <a:lnTo>
                    <a:pt x="484" y="101"/>
                  </a:lnTo>
                  <a:lnTo>
                    <a:pt x="484" y="674"/>
                  </a:lnTo>
                  <a:lnTo>
                    <a:pt x="0" y="774"/>
                  </a:lnTo>
                  <a:close/>
                </a:path>
              </a:pathLst>
            </a:custGeom>
            <a:solidFill>
              <a:srgbClr val="FFFFFF"/>
            </a:solidFill>
            <a:ln w="9525">
              <a:solidFill>
                <a:srgbClr val="000000"/>
              </a:solidFill>
              <a:prstDash val="solid"/>
              <a:round/>
              <a:headEnd/>
              <a:tailEnd/>
            </a:ln>
          </p:spPr>
          <p:txBody>
            <a:bodyPr/>
            <a:lstStyle/>
            <a:p>
              <a:endParaRPr lang="en-US"/>
            </a:p>
          </p:txBody>
        </p:sp>
        <p:sp>
          <p:nvSpPr>
            <p:cNvPr id="2068486" name="Text Box 6"/>
            <p:cNvSpPr txBox="1">
              <a:spLocks noChangeArrowheads="1"/>
            </p:cNvSpPr>
            <p:nvPr/>
          </p:nvSpPr>
          <p:spPr bwMode="auto">
            <a:xfrm rot="-5400000">
              <a:off x="1994" y="1427"/>
              <a:ext cx="43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ALU</a:t>
              </a:r>
              <a:endParaRPr lang="en-US" altLang="zh-TW" b="0">
                <a:effectLst/>
                <a:ea typeface="PMingLiU" pitchFamily="18" charset="-120"/>
              </a:endParaRPr>
            </a:p>
          </p:txBody>
        </p:sp>
      </p:grpSp>
      <p:grpSp>
        <p:nvGrpSpPr>
          <p:cNvPr id="2068487" name="Group 7"/>
          <p:cNvGrpSpPr>
            <a:grpSpLocks/>
          </p:cNvGrpSpPr>
          <p:nvPr/>
        </p:nvGrpSpPr>
        <p:grpSpPr bwMode="auto">
          <a:xfrm>
            <a:off x="2244725" y="2114550"/>
            <a:ext cx="565150" cy="422275"/>
            <a:chOff x="1091" y="1668"/>
            <a:chExt cx="396" cy="336"/>
          </a:xfrm>
        </p:grpSpPr>
        <p:grpSp>
          <p:nvGrpSpPr>
            <p:cNvPr id="2068488" name="Group 8"/>
            <p:cNvGrpSpPr>
              <a:grpSpLocks/>
            </p:cNvGrpSpPr>
            <p:nvPr/>
          </p:nvGrpSpPr>
          <p:grpSpPr bwMode="auto">
            <a:xfrm>
              <a:off x="1091" y="1668"/>
              <a:ext cx="396" cy="318"/>
              <a:chOff x="1936" y="2560"/>
              <a:chExt cx="469" cy="400"/>
            </a:xfrm>
          </p:grpSpPr>
          <p:sp>
            <p:nvSpPr>
              <p:cNvPr id="2068489" name="Freeform 9"/>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490" name="Freeform 10"/>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8491" name="Text Box 11"/>
            <p:cNvSpPr txBox="1">
              <a:spLocks noChangeArrowheads="1"/>
            </p:cNvSpPr>
            <p:nvPr/>
          </p:nvSpPr>
          <p:spPr bwMode="auto">
            <a:xfrm>
              <a:off x="1152" y="1761"/>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8492" name="Rectangle 12"/>
          <p:cNvSpPr>
            <a:spLocks noChangeArrowheads="1"/>
          </p:cNvSpPr>
          <p:nvPr/>
        </p:nvSpPr>
        <p:spPr bwMode="auto">
          <a:xfrm>
            <a:off x="3833813" y="2125663"/>
            <a:ext cx="454025" cy="423862"/>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8493" name="Group 13"/>
          <p:cNvGrpSpPr>
            <a:grpSpLocks/>
          </p:cNvGrpSpPr>
          <p:nvPr/>
        </p:nvGrpSpPr>
        <p:grpSpPr bwMode="auto">
          <a:xfrm>
            <a:off x="4640263" y="2138363"/>
            <a:ext cx="565150" cy="398462"/>
            <a:chOff x="3069" y="1364"/>
            <a:chExt cx="396" cy="318"/>
          </a:xfrm>
        </p:grpSpPr>
        <p:grpSp>
          <p:nvGrpSpPr>
            <p:cNvPr id="2068494" name="Group 14"/>
            <p:cNvGrpSpPr>
              <a:grpSpLocks/>
            </p:cNvGrpSpPr>
            <p:nvPr/>
          </p:nvGrpSpPr>
          <p:grpSpPr bwMode="auto">
            <a:xfrm flipH="1">
              <a:off x="3069" y="1364"/>
              <a:ext cx="396" cy="318"/>
              <a:chOff x="1936" y="2560"/>
              <a:chExt cx="469" cy="400"/>
            </a:xfrm>
          </p:grpSpPr>
          <p:sp>
            <p:nvSpPr>
              <p:cNvPr id="2068495" name="Freeform 15"/>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496" name="Freeform 16"/>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8497" name="Text Box 17"/>
            <p:cNvSpPr txBox="1">
              <a:spLocks noChangeArrowheads="1"/>
            </p:cNvSpPr>
            <p:nvPr/>
          </p:nvSpPr>
          <p:spPr bwMode="auto">
            <a:xfrm>
              <a:off x="3134" y="1419"/>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8498" name="Line 18"/>
          <p:cNvSpPr>
            <a:spLocks noChangeShapeType="1"/>
          </p:cNvSpPr>
          <p:nvPr/>
        </p:nvSpPr>
        <p:spPr bwMode="auto">
          <a:xfrm>
            <a:off x="1870075" y="2384425"/>
            <a:ext cx="374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499" name="Freeform 19"/>
          <p:cNvSpPr>
            <a:spLocks/>
          </p:cNvSpPr>
          <p:nvPr/>
        </p:nvSpPr>
        <p:spPr bwMode="auto">
          <a:xfrm>
            <a:off x="2063750" y="2168525"/>
            <a:ext cx="180975" cy="215900"/>
          </a:xfrm>
          <a:custGeom>
            <a:avLst/>
            <a:gdLst>
              <a:gd name="T0" fmla="*/ 0 w 127"/>
              <a:gd name="T1" fmla="*/ 172 h 172"/>
              <a:gd name="T2" fmla="*/ 0 w 127"/>
              <a:gd name="T3" fmla="*/ 0 h 172"/>
              <a:gd name="T4" fmla="*/ 127 w 127"/>
              <a:gd name="T5" fmla="*/ 0 h 172"/>
            </a:gdLst>
            <a:ahLst/>
            <a:cxnLst>
              <a:cxn ang="0">
                <a:pos x="T0" y="T1"/>
              </a:cxn>
              <a:cxn ang="0">
                <a:pos x="T2" y="T3"/>
              </a:cxn>
              <a:cxn ang="0">
                <a:pos x="T4" y="T5"/>
              </a:cxn>
            </a:cxnLst>
            <a:rect l="0" t="0" r="r" b="b"/>
            <a:pathLst>
              <a:path w="127" h="172">
                <a:moveTo>
                  <a:pt x="0" y="172"/>
                </a:moveTo>
                <a:lnTo>
                  <a:pt x="0" y="0"/>
                </a:lnTo>
                <a:lnTo>
                  <a:pt x="1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00" name="Line 20"/>
          <p:cNvSpPr>
            <a:spLocks noChangeShapeType="1"/>
          </p:cNvSpPr>
          <p:nvPr/>
        </p:nvSpPr>
        <p:spPr bwMode="auto">
          <a:xfrm>
            <a:off x="2811463" y="2151063"/>
            <a:ext cx="322262"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01" name="Line 21"/>
          <p:cNvSpPr>
            <a:spLocks noChangeShapeType="1"/>
          </p:cNvSpPr>
          <p:nvPr/>
        </p:nvSpPr>
        <p:spPr bwMode="auto">
          <a:xfrm>
            <a:off x="2820988" y="2479675"/>
            <a:ext cx="3222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02" name="Freeform 22"/>
          <p:cNvSpPr>
            <a:spLocks/>
          </p:cNvSpPr>
          <p:nvPr/>
        </p:nvSpPr>
        <p:spPr bwMode="auto">
          <a:xfrm>
            <a:off x="2997200" y="2360613"/>
            <a:ext cx="625475" cy="296862"/>
          </a:xfrm>
          <a:custGeom>
            <a:avLst/>
            <a:gdLst>
              <a:gd name="T0" fmla="*/ 0 w 509"/>
              <a:gd name="T1" fmla="*/ 91 h 236"/>
              <a:gd name="T2" fmla="*/ 9 w 509"/>
              <a:gd name="T3" fmla="*/ 236 h 236"/>
              <a:gd name="T4" fmla="*/ 390 w 509"/>
              <a:gd name="T5" fmla="*/ 236 h 236"/>
              <a:gd name="T6" fmla="*/ 509 w 509"/>
              <a:gd name="T7" fmla="*/ 0 h 236"/>
            </a:gdLst>
            <a:ahLst/>
            <a:cxnLst>
              <a:cxn ang="0">
                <a:pos x="T0" y="T1"/>
              </a:cxn>
              <a:cxn ang="0">
                <a:pos x="T2" y="T3"/>
              </a:cxn>
              <a:cxn ang="0">
                <a:pos x="T4" y="T5"/>
              </a:cxn>
              <a:cxn ang="0">
                <a:pos x="T6" y="T7"/>
              </a:cxn>
            </a:cxnLst>
            <a:rect l="0" t="0" r="r" b="b"/>
            <a:pathLst>
              <a:path w="509" h="236">
                <a:moveTo>
                  <a:pt x="0" y="91"/>
                </a:moveTo>
                <a:lnTo>
                  <a:pt x="9" y="236"/>
                </a:lnTo>
                <a:lnTo>
                  <a:pt x="390" y="236"/>
                </a:lnTo>
                <a:lnTo>
                  <a:pt x="509"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03" name="Line 23"/>
          <p:cNvSpPr>
            <a:spLocks noChangeShapeType="1"/>
          </p:cNvSpPr>
          <p:nvPr/>
        </p:nvSpPr>
        <p:spPr bwMode="auto">
          <a:xfrm>
            <a:off x="3503613" y="2371725"/>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04" name="Freeform 24"/>
          <p:cNvSpPr>
            <a:spLocks/>
          </p:cNvSpPr>
          <p:nvPr/>
        </p:nvSpPr>
        <p:spPr bwMode="auto">
          <a:xfrm>
            <a:off x="3763963" y="2281238"/>
            <a:ext cx="777875" cy="369887"/>
          </a:xfrm>
          <a:custGeom>
            <a:avLst/>
            <a:gdLst>
              <a:gd name="T0" fmla="*/ 0 w 527"/>
              <a:gd name="T1" fmla="*/ 100 h 387"/>
              <a:gd name="T2" fmla="*/ 14 w 527"/>
              <a:gd name="T3" fmla="*/ 387 h 387"/>
              <a:gd name="T4" fmla="*/ 390 w 527"/>
              <a:gd name="T5" fmla="*/ 387 h 387"/>
              <a:gd name="T6" fmla="*/ 527 w 527"/>
              <a:gd name="T7" fmla="*/ 0 h 387"/>
            </a:gdLst>
            <a:ahLst/>
            <a:cxnLst>
              <a:cxn ang="0">
                <a:pos x="T0" y="T1"/>
              </a:cxn>
              <a:cxn ang="0">
                <a:pos x="T2" y="T3"/>
              </a:cxn>
              <a:cxn ang="0">
                <a:pos x="T4" y="T5"/>
              </a:cxn>
              <a:cxn ang="0">
                <a:pos x="T6" y="T7"/>
              </a:cxn>
            </a:cxnLst>
            <a:rect l="0" t="0" r="r" b="b"/>
            <a:pathLst>
              <a:path w="527" h="387">
                <a:moveTo>
                  <a:pt x="0" y="100"/>
                </a:moveTo>
                <a:lnTo>
                  <a:pt x="14" y="387"/>
                </a:lnTo>
                <a:lnTo>
                  <a:pt x="390" y="387"/>
                </a:lnTo>
                <a:lnTo>
                  <a:pt x="5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05" name="Line 25"/>
          <p:cNvSpPr>
            <a:spLocks noChangeShapeType="1"/>
          </p:cNvSpPr>
          <p:nvPr/>
        </p:nvSpPr>
        <p:spPr bwMode="auto">
          <a:xfrm flipV="1">
            <a:off x="4265613" y="2286000"/>
            <a:ext cx="376237"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06" name="Rectangle 26"/>
          <p:cNvSpPr>
            <a:spLocks noChangeArrowheads="1"/>
          </p:cNvSpPr>
          <p:nvPr/>
        </p:nvSpPr>
        <p:spPr bwMode="auto">
          <a:xfrm>
            <a:off x="2227263" y="2943225"/>
            <a:ext cx="454025"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8507" name="Group 27"/>
          <p:cNvGrpSpPr>
            <a:grpSpLocks/>
          </p:cNvGrpSpPr>
          <p:nvPr/>
        </p:nvGrpSpPr>
        <p:grpSpPr bwMode="auto">
          <a:xfrm>
            <a:off x="3956050" y="2855913"/>
            <a:ext cx="423863" cy="558800"/>
            <a:chOff x="2021" y="1317"/>
            <a:chExt cx="297" cy="446"/>
          </a:xfrm>
        </p:grpSpPr>
        <p:sp>
          <p:nvSpPr>
            <p:cNvPr id="2068508" name="Freeform 28"/>
            <p:cNvSpPr>
              <a:spLocks/>
            </p:cNvSpPr>
            <p:nvPr/>
          </p:nvSpPr>
          <p:spPr bwMode="auto">
            <a:xfrm>
              <a:off x="2021" y="1363"/>
              <a:ext cx="253" cy="400"/>
            </a:xfrm>
            <a:custGeom>
              <a:avLst/>
              <a:gdLst>
                <a:gd name="T0" fmla="*/ 0 w 484"/>
                <a:gd name="T1" fmla="*/ 774 h 774"/>
                <a:gd name="T2" fmla="*/ 0 w 484"/>
                <a:gd name="T3" fmla="*/ 579 h 774"/>
                <a:gd name="T4" fmla="*/ 242 w 484"/>
                <a:gd name="T5" fmla="*/ 532 h 774"/>
                <a:gd name="T6" fmla="*/ 242 w 484"/>
                <a:gd name="T7" fmla="*/ 243 h 774"/>
                <a:gd name="T8" fmla="*/ 0 w 484"/>
                <a:gd name="T9" fmla="*/ 195 h 774"/>
                <a:gd name="T10" fmla="*/ 0 w 484"/>
                <a:gd name="T11" fmla="*/ 0 h 774"/>
                <a:gd name="T12" fmla="*/ 484 w 484"/>
                <a:gd name="T13" fmla="*/ 101 h 774"/>
                <a:gd name="T14" fmla="*/ 484 w 484"/>
                <a:gd name="T15" fmla="*/ 674 h 774"/>
                <a:gd name="T16" fmla="*/ 0 w 484"/>
                <a:gd name="T1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774">
                  <a:moveTo>
                    <a:pt x="0" y="774"/>
                  </a:moveTo>
                  <a:lnTo>
                    <a:pt x="0" y="579"/>
                  </a:lnTo>
                  <a:lnTo>
                    <a:pt x="242" y="532"/>
                  </a:lnTo>
                  <a:lnTo>
                    <a:pt x="242" y="243"/>
                  </a:lnTo>
                  <a:lnTo>
                    <a:pt x="0" y="195"/>
                  </a:lnTo>
                  <a:lnTo>
                    <a:pt x="0" y="0"/>
                  </a:lnTo>
                  <a:lnTo>
                    <a:pt x="484" y="101"/>
                  </a:lnTo>
                  <a:lnTo>
                    <a:pt x="484" y="674"/>
                  </a:lnTo>
                  <a:lnTo>
                    <a:pt x="0" y="774"/>
                  </a:lnTo>
                  <a:close/>
                </a:path>
              </a:pathLst>
            </a:custGeom>
            <a:solidFill>
              <a:srgbClr val="FFFFFF"/>
            </a:solidFill>
            <a:ln w="9525">
              <a:solidFill>
                <a:srgbClr val="000000"/>
              </a:solidFill>
              <a:prstDash val="solid"/>
              <a:round/>
              <a:headEnd/>
              <a:tailEnd/>
            </a:ln>
          </p:spPr>
          <p:txBody>
            <a:bodyPr/>
            <a:lstStyle/>
            <a:p>
              <a:endParaRPr lang="en-US"/>
            </a:p>
          </p:txBody>
        </p:sp>
        <p:sp>
          <p:nvSpPr>
            <p:cNvPr id="2068509" name="Text Box 29"/>
            <p:cNvSpPr txBox="1">
              <a:spLocks noChangeArrowheads="1"/>
            </p:cNvSpPr>
            <p:nvPr/>
          </p:nvSpPr>
          <p:spPr bwMode="auto">
            <a:xfrm rot="-5400000">
              <a:off x="1992" y="1429"/>
              <a:ext cx="43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ALU</a:t>
              </a:r>
              <a:endParaRPr lang="en-US" altLang="zh-TW" b="0">
                <a:effectLst/>
                <a:ea typeface="PMingLiU" pitchFamily="18" charset="-120"/>
              </a:endParaRPr>
            </a:p>
          </p:txBody>
        </p:sp>
      </p:grpSp>
      <p:grpSp>
        <p:nvGrpSpPr>
          <p:cNvPr id="2068510" name="Group 30"/>
          <p:cNvGrpSpPr>
            <a:grpSpLocks/>
          </p:cNvGrpSpPr>
          <p:nvPr/>
        </p:nvGrpSpPr>
        <p:grpSpPr bwMode="auto">
          <a:xfrm>
            <a:off x="3070225" y="2954338"/>
            <a:ext cx="565150" cy="422275"/>
            <a:chOff x="1091" y="1668"/>
            <a:chExt cx="396" cy="337"/>
          </a:xfrm>
        </p:grpSpPr>
        <p:grpSp>
          <p:nvGrpSpPr>
            <p:cNvPr id="2068511" name="Group 31"/>
            <p:cNvGrpSpPr>
              <a:grpSpLocks/>
            </p:cNvGrpSpPr>
            <p:nvPr/>
          </p:nvGrpSpPr>
          <p:grpSpPr bwMode="auto">
            <a:xfrm>
              <a:off x="1091" y="1668"/>
              <a:ext cx="396" cy="318"/>
              <a:chOff x="1936" y="2560"/>
              <a:chExt cx="469" cy="400"/>
            </a:xfrm>
          </p:grpSpPr>
          <p:sp>
            <p:nvSpPr>
              <p:cNvPr id="2068512" name="Freeform 32"/>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13" name="Freeform 33"/>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8514" name="Text Box 34"/>
            <p:cNvSpPr txBox="1">
              <a:spLocks noChangeArrowheads="1"/>
            </p:cNvSpPr>
            <p:nvPr/>
          </p:nvSpPr>
          <p:spPr bwMode="auto">
            <a:xfrm>
              <a:off x="1152" y="1762"/>
              <a:ext cx="33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8515" name="Rectangle 35"/>
          <p:cNvSpPr>
            <a:spLocks noChangeArrowheads="1"/>
          </p:cNvSpPr>
          <p:nvPr/>
        </p:nvSpPr>
        <p:spPr bwMode="auto">
          <a:xfrm>
            <a:off x="4657725" y="2965450"/>
            <a:ext cx="454025"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8516" name="Group 36"/>
          <p:cNvGrpSpPr>
            <a:grpSpLocks/>
          </p:cNvGrpSpPr>
          <p:nvPr/>
        </p:nvGrpSpPr>
        <p:grpSpPr bwMode="auto">
          <a:xfrm>
            <a:off x="5464175" y="2976563"/>
            <a:ext cx="565150" cy="398462"/>
            <a:chOff x="3069" y="1364"/>
            <a:chExt cx="396" cy="318"/>
          </a:xfrm>
        </p:grpSpPr>
        <p:grpSp>
          <p:nvGrpSpPr>
            <p:cNvPr id="2068517" name="Group 37"/>
            <p:cNvGrpSpPr>
              <a:grpSpLocks/>
            </p:cNvGrpSpPr>
            <p:nvPr/>
          </p:nvGrpSpPr>
          <p:grpSpPr bwMode="auto">
            <a:xfrm flipH="1">
              <a:off x="3069" y="1364"/>
              <a:ext cx="396" cy="318"/>
              <a:chOff x="1936" y="2560"/>
              <a:chExt cx="469" cy="400"/>
            </a:xfrm>
          </p:grpSpPr>
          <p:sp>
            <p:nvSpPr>
              <p:cNvPr id="2068518" name="Freeform 38"/>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19" name="Freeform 39"/>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8520" name="Text Box 40"/>
            <p:cNvSpPr txBox="1">
              <a:spLocks noChangeArrowheads="1"/>
            </p:cNvSpPr>
            <p:nvPr/>
          </p:nvSpPr>
          <p:spPr bwMode="auto">
            <a:xfrm>
              <a:off x="3133" y="1417"/>
              <a:ext cx="33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8521" name="Line 41"/>
          <p:cNvSpPr>
            <a:spLocks noChangeShapeType="1"/>
          </p:cNvSpPr>
          <p:nvPr/>
        </p:nvSpPr>
        <p:spPr bwMode="auto">
          <a:xfrm>
            <a:off x="2695575" y="3222625"/>
            <a:ext cx="374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22" name="Freeform 42"/>
          <p:cNvSpPr>
            <a:spLocks/>
          </p:cNvSpPr>
          <p:nvPr/>
        </p:nvSpPr>
        <p:spPr bwMode="auto">
          <a:xfrm>
            <a:off x="2889250" y="3006725"/>
            <a:ext cx="180975" cy="215900"/>
          </a:xfrm>
          <a:custGeom>
            <a:avLst/>
            <a:gdLst>
              <a:gd name="T0" fmla="*/ 0 w 127"/>
              <a:gd name="T1" fmla="*/ 172 h 172"/>
              <a:gd name="T2" fmla="*/ 0 w 127"/>
              <a:gd name="T3" fmla="*/ 0 h 172"/>
              <a:gd name="T4" fmla="*/ 127 w 127"/>
              <a:gd name="T5" fmla="*/ 0 h 172"/>
            </a:gdLst>
            <a:ahLst/>
            <a:cxnLst>
              <a:cxn ang="0">
                <a:pos x="T0" y="T1"/>
              </a:cxn>
              <a:cxn ang="0">
                <a:pos x="T2" y="T3"/>
              </a:cxn>
              <a:cxn ang="0">
                <a:pos x="T4" y="T5"/>
              </a:cxn>
            </a:cxnLst>
            <a:rect l="0" t="0" r="r" b="b"/>
            <a:pathLst>
              <a:path w="127" h="172">
                <a:moveTo>
                  <a:pt x="0" y="172"/>
                </a:moveTo>
                <a:lnTo>
                  <a:pt x="0" y="0"/>
                </a:lnTo>
                <a:lnTo>
                  <a:pt x="1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23" name="Line 43"/>
          <p:cNvSpPr>
            <a:spLocks noChangeShapeType="1"/>
          </p:cNvSpPr>
          <p:nvPr/>
        </p:nvSpPr>
        <p:spPr bwMode="auto">
          <a:xfrm>
            <a:off x="3636963" y="2990850"/>
            <a:ext cx="3222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24" name="Line 44"/>
          <p:cNvSpPr>
            <a:spLocks noChangeShapeType="1"/>
          </p:cNvSpPr>
          <p:nvPr/>
        </p:nvSpPr>
        <p:spPr bwMode="auto">
          <a:xfrm>
            <a:off x="3644900" y="3317875"/>
            <a:ext cx="322263"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25" name="Freeform 45"/>
          <p:cNvSpPr>
            <a:spLocks/>
          </p:cNvSpPr>
          <p:nvPr/>
        </p:nvSpPr>
        <p:spPr bwMode="auto">
          <a:xfrm>
            <a:off x="3822700" y="3200400"/>
            <a:ext cx="623888" cy="295275"/>
          </a:xfrm>
          <a:custGeom>
            <a:avLst/>
            <a:gdLst>
              <a:gd name="T0" fmla="*/ 0 w 509"/>
              <a:gd name="T1" fmla="*/ 91 h 236"/>
              <a:gd name="T2" fmla="*/ 9 w 509"/>
              <a:gd name="T3" fmla="*/ 236 h 236"/>
              <a:gd name="T4" fmla="*/ 390 w 509"/>
              <a:gd name="T5" fmla="*/ 236 h 236"/>
              <a:gd name="T6" fmla="*/ 509 w 509"/>
              <a:gd name="T7" fmla="*/ 0 h 236"/>
            </a:gdLst>
            <a:ahLst/>
            <a:cxnLst>
              <a:cxn ang="0">
                <a:pos x="T0" y="T1"/>
              </a:cxn>
              <a:cxn ang="0">
                <a:pos x="T2" y="T3"/>
              </a:cxn>
              <a:cxn ang="0">
                <a:pos x="T4" y="T5"/>
              </a:cxn>
              <a:cxn ang="0">
                <a:pos x="T6" y="T7"/>
              </a:cxn>
            </a:cxnLst>
            <a:rect l="0" t="0" r="r" b="b"/>
            <a:pathLst>
              <a:path w="509" h="236">
                <a:moveTo>
                  <a:pt x="0" y="91"/>
                </a:moveTo>
                <a:lnTo>
                  <a:pt x="9" y="236"/>
                </a:lnTo>
                <a:lnTo>
                  <a:pt x="390" y="236"/>
                </a:lnTo>
                <a:lnTo>
                  <a:pt x="509"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26" name="Line 46"/>
          <p:cNvSpPr>
            <a:spLocks noChangeShapeType="1"/>
          </p:cNvSpPr>
          <p:nvPr/>
        </p:nvSpPr>
        <p:spPr bwMode="auto">
          <a:xfrm>
            <a:off x="4329113" y="3211513"/>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27" name="Freeform 47"/>
          <p:cNvSpPr>
            <a:spLocks/>
          </p:cNvSpPr>
          <p:nvPr/>
        </p:nvSpPr>
        <p:spPr bwMode="auto">
          <a:xfrm>
            <a:off x="4587875" y="3119438"/>
            <a:ext cx="777875" cy="369887"/>
          </a:xfrm>
          <a:custGeom>
            <a:avLst/>
            <a:gdLst>
              <a:gd name="T0" fmla="*/ 0 w 527"/>
              <a:gd name="T1" fmla="*/ 100 h 387"/>
              <a:gd name="T2" fmla="*/ 14 w 527"/>
              <a:gd name="T3" fmla="*/ 387 h 387"/>
              <a:gd name="T4" fmla="*/ 390 w 527"/>
              <a:gd name="T5" fmla="*/ 387 h 387"/>
              <a:gd name="T6" fmla="*/ 527 w 527"/>
              <a:gd name="T7" fmla="*/ 0 h 387"/>
            </a:gdLst>
            <a:ahLst/>
            <a:cxnLst>
              <a:cxn ang="0">
                <a:pos x="T0" y="T1"/>
              </a:cxn>
              <a:cxn ang="0">
                <a:pos x="T2" y="T3"/>
              </a:cxn>
              <a:cxn ang="0">
                <a:pos x="T4" y="T5"/>
              </a:cxn>
              <a:cxn ang="0">
                <a:pos x="T6" y="T7"/>
              </a:cxn>
            </a:cxnLst>
            <a:rect l="0" t="0" r="r" b="b"/>
            <a:pathLst>
              <a:path w="527" h="387">
                <a:moveTo>
                  <a:pt x="0" y="100"/>
                </a:moveTo>
                <a:lnTo>
                  <a:pt x="14" y="387"/>
                </a:lnTo>
                <a:lnTo>
                  <a:pt x="390" y="387"/>
                </a:lnTo>
                <a:lnTo>
                  <a:pt x="5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28" name="Line 48"/>
          <p:cNvSpPr>
            <a:spLocks noChangeShapeType="1"/>
          </p:cNvSpPr>
          <p:nvPr/>
        </p:nvSpPr>
        <p:spPr bwMode="auto">
          <a:xfrm flipV="1">
            <a:off x="5089525" y="3124200"/>
            <a:ext cx="37623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29" name="Rectangle 49"/>
          <p:cNvSpPr>
            <a:spLocks noChangeArrowheads="1"/>
          </p:cNvSpPr>
          <p:nvPr/>
        </p:nvSpPr>
        <p:spPr bwMode="auto">
          <a:xfrm>
            <a:off x="3051175" y="3781425"/>
            <a:ext cx="454025" cy="4238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8530" name="Group 50"/>
          <p:cNvGrpSpPr>
            <a:grpSpLocks/>
          </p:cNvGrpSpPr>
          <p:nvPr/>
        </p:nvGrpSpPr>
        <p:grpSpPr bwMode="auto">
          <a:xfrm>
            <a:off x="4781550" y="3687763"/>
            <a:ext cx="425450" cy="566737"/>
            <a:chOff x="2021" y="1311"/>
            <a:chExt cx="298" cy="452"/>
          </a:xfrm>
        </p:grpSpPr>
        <p:sp>
          <p:nvSpPr>
            <p:cNvPr id="2068531" name="Freeform 51"/>
            <p:cNvSpPr>
              <a:spLocks/>
            </p:cNvSpPr>
            <p:nvPr/>
          </p:nvSpPr>
          <p:spPr bwMode="auto">
            <a:xfrm>
              <a:off x="2021" y="1363"/>
              <a:ext cx="253" cy="400"/>
            </a:xfrm>
            <a:custGeom>
              <a:avLst/>
              <a:gdLst>
                <a:gd name="T0" fmla="*/ 0 w 484"/>
                <a:gd name="T1" fmla="*/ 774 h 774"/>
                <a:gd name="T2" fmla="*/ 0 w 484"/>
                <a:gd name="T3" fmla="*/ 579 h 774"/>
                <a:gd name="T4" fmla="*/ 242 w 484"/>
                <a:gd name="T5" fmla="*/ 532 h 774"/>
                <a:gd name="T6" fmla="*/ 242 w 484"/>
                <a:gd name="T7" fmla="*/ 243 h 774"/>
                <a:gd name="T8" fmla="*/ 0 w 484"/>
                <a:gd name="T9" fmla="*/ 195 h 774"/>
                <a:gd name="T10" fmla="*/ 0 w 484"/>
                <a:gd name="T11" fmla="*/ 0 h 774"/>
                <a:gd name="T12" fmla="*/ 484 w 484"/>
                <a:gd name="T13" fmla="*/ 101 h 774"/>
                <a:gd name="T14" fmla="*/ 484 w 484"/>
                <a:gd name="T15" fmla="*/ 674 h 774"/>
                <a:gd name="T16" fmla="*/ 0 w 484"/>
                <a:gd name="T1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774">
                  <a:moveTo>
                    <a:pt x="0" y="774"/>
                  </a:moveTo>
                  <a:lnTo>
                    <a:pt x="0" y="579"/>
                  </a:lnTo>
                  <a:lnTo>
                    <a:pt x="242" y="532"/>
                  </a:lnTo>
                  <a:lnTo>
                    <a:pt x="242" y="243"/>
                  </a:lnTo>
                  <a:lnTo>
                    <a:pt x="0" y="195"/>
                  </a:lnTo>
                  <a:lnTo>
                    <a:pt x="0" y="0"/>
                  </a:lnTo>
                  <a:lnTo>
                    <a:pt x="484" y="101"/>
                  </a:lnTo>
                  <a:lnTo>
                    <a:pt x="484" y="674"/>
                  </a:lnTo>
                  <a:lnTo>
                    <a:pt x="0" y="774"/>
                  </a:lnTo>
                  <a:close/>
                </a:path>
              </a:pathLst>
            </a:custGeom>
            <a:solidFill>
              <a:srgbClr val="FFFFFF"/>
            </a:solidFill>
            <a:ln w="9525">
              <a:solidFill>
                <a:srgbClr val="000000"/>
              </a:solidFill>
              <a:prstDash val="solid"/>
              <a:round/>
              <a:headEnd/>
              <a:tailEnd/>
            </a:ln>
          </p:spPr>
          <p:txBody>
            <a:bodyPr/>
            <a:lstStyle/>
            <a:p>
              <a:endParaRPr lang="en-US"/>
            </a:p>
          </p:txBody>
        </p:sp>
        <p:sp>
          <p:nvSpPr>
            <p:cNvPr id="2068532" name="Text Box 52"/>
            <p:cNvSpPr txBox="1">
              <a:spLocks noChangeArrowheads="1"/>
            </p:cNvSpPr>
            <p:nvPr/>
          </p:nvSpPr>
          <p:spPr bwMode="auto">
            <a:xfrm rot="-5400000">
              <a:off x="1994" y="1423"/>
              <a:ext cx="43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ALU</a:t>
              </a:r>
              <a:endParaRPr lang="en-US" altLang="zh-TW" b="0">
                <a:effectLst/>
                <a:ea typeface="PMingLiU" pitchFamily="18" charset="-120"/>
              </a:endParaRPr>
            </a:p>
          </p:txBody>
        </p:sp>
      </p:grpSp>
      <p:grpSp>
        <p:nvGrpSpPr>
          <p:cNvPr id="2068533" name="Group 53"/>
          <p:cNvGrpSpPr>
            <a:grpSpLocks/>
          </p:cNvGrpSpPr>
          <p:nvPr/>
        </p:nvGrpSpPr>
        <p:grpSpPr bwMode="auto">
          <a:xfrm>
            <a:off x="3894138" y="3792538"/>
            <a:ext cx="565150" cy="422275"/>
            <a:chOff x="1091" y="1668"/>
            <a:chExt cx="396" cy="336"/>
          </a:xfrm>
        </p:grpSpPr>
        <p:grpSp>
          <p:nvGrpSpPr>
            <p:cNvPr id="2068534" name="Group 54"/>
            <p:cNvGrpSpPr>
              <a:grpSpLocks/>
            </p:cNvGrpSpPr>
            <p:nvPr/>
          </p:nvGrpSpPr>
          <p:grpSpPr bwMode="auto">
            <a:xfrm>
              <a:off x="1091" y="1668"/>
              <a:ext cx="396" cy="318"/>
              <a:chOff x="1936" y="2560"/>
              <a:chExt cx="469" cy="400"/>
            </a:xfrm>
          </p:grpSpPr>
          <p:sp>
            <p:nvSpPr>
              <p:cNvPr id="2068535" name="Freeform 55"/>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36" name="Freeform 56"/>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8537" name="Text Box 57"/>
            <p:cNvSpPr txBox="1">
              <a:spLocks noChangeArrowheads="1"/>
            </p:cNvSpPr>
            <p:nvPr/>
          </p:nvSpPr>
          <p:spPr bwMode="auto">
            <a:xfrm>
              <a:off x="1152" y="1761"/>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8538" name="Rectangle 58"/>
          <p:cNvSpPr>
            <a:spLocks noChangeArrowheads="1"/>
          </p:cNvSpPr>
          <p:nvPr/>
        </p:nvSpPr>
        <p:spPr bwMode="auto">
          <a:xfrm>
            <a:off x="5483225" y="3805238"/>
            <a:ext cx="454025"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8539" name="Group 59"/>
          <p:cNvGrpSpPr>
            <a:grpSpLocks/>
          </p:cNvGrpSpPr>
          <p:nvPr/>
        </p:nvGrpSpPr>
        <p:grpSpPr bwMode="auto">
          <a:xfrm>
            <a:off x="6289675" y="3816350"/>
            <a:ext cx="565150" cy="398463"/>
            <a:chOff x="3069" y="1364"/>
            <a:chExt cx="396" cy="318"/>
          </a:xfrm>
        </p:grpSpPr>
        <p:grpSp>
          <p:nvGrpSpPr>
            <p:cNvPr id="2068540" name="Group 60"/>
            <p:cNvGrpSpPr>
              <a:grpSpLocks/>
            </p:cNvGrpSpPr>
            <p:nvPr/>
          </p:nvGrpSpPr>
          <p:grpSpPr bwMode="auto">
            <a:xfrm flipH="1">
              <a:off x="3069" y="1364"/>
              <a:ext cx="396" cy="318"/>
              <a:chOff x="1936" y="2560"/>
              <a:chExt cx="469" cy="400"/>
            </a:xfrm>
          </p:grpSpPr>
          <p:sp>
            <p:nvSpPr>
              <p:cNvPr id="2068541" name="Freeform 61"/>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42" name="Freeform 62"/>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8543" name="Text Box 63"/>
            <p:cNvSpPr txBox="1">
              <a:spLocks noChangeArrowheads="1"/>
            </p:cNvSpPr>
            <p:nvPr/>
          </p:nvSpPr>
          <p:spPr bwMode="auto">
            <a:xfrm>
              <a:off x="3133" y="1419"/>
              <a:ext cx="33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8544" name="Line 64"/>
          <p:cNvSpPr>
            <a:spLocks noChangeShapeType="1"/>
          </p:cNvSpPr>
          <p:nvPr/>
        </p:nvSpPr>
        <p:spPr bwMode="auto">
          <a:xfrm>
            <a:off x="3519488" y="4062413"/>
            <a:ext cx="374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45" name="Freeform 65"/>
          <p:cNvSpPr>
            <a:spLocks/>
          </p:cNvSpPr>
          <p:nvPr/>
        </p:nvSpPr>
        <p:spPr bwMode="auto">
          <a:xfrm>
            <a:off x="3713163" y="3846513"/>
            <a:ext cx="180975" cy="215900"/>
          </a:xfrm>
          <a:custGeom>
            <a:avLst/>
            <a:gdLst>
              <a:gd name="T0" fmla="*/ 0 w 127"/>
              <a:gd name="T1" fmla="*/ 172 h 172"/>
              <a:gd name="T2" fmla="*/ 0 w 127"/>
              <a:gd name="T3" fmla="*/ 0 h 172"/>
              <a:gd name="T4" fmla="*/ 127 w 127"/>
              <a:gd name="T5" fmla="*/ 0 h 172"/>
            </a:gdLst>
            <a:ahLst/>
            <a:cxnLst>
              <a:cxn ang="0">
                <a:pos x="T0" y="T1"/>
              </a:cxn>
              <a:cxn ang="0">
                <a:pos x="T2" y="T3"/>
              </a:cxn>
              <a:cxn ang="0">
                <a:pos x="T4" y="T5"/>
              </a:cxn>
            </a:cxnLst>
            <a:rect l="0" t="0" r="r" b="b"/>
            <a:pathLst>
              <a:path w="127" h="172">
                <a:moveTo>
                  <a:pt x="0" y="172"/>
                </a:moveTo>
                <a:lnTo>
                  <a:pt x="0" y="0"/>
                </a:lnTo>
                <a:lnTo>
                  <a:pt x="1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46" name="Line 66"/>
          <p:cNvSpPr>
            <a:spLocks noChangeShapeType="1"/>
          </p:cNvSpPr>
          <p:nvPr/>
        </p:nvSpPr>
        <p:spPr bwMode="auto">
          <a:xfrm>
            <a:off x="4460875" y="3829050"/>
            <a:ext cx="322263"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47" name="Line 67"/>
          <p:cNvSpPr>
            <a:spLocks noChangeShapeType="1"/>
          </p:cNvSpPr>
          <p:nvPr/>
        </p:nvSpPr>
        <p:spPr bwMode="auto">
          <a:xfrm>
            <a:off x="4470400" y="4157663"/>
            <a:ext cx="322263"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48" name="Freeform 68"/>
          <p:cNvSpPr>
            <a:spLocks/>
          </p:cNvSpPr>
          <p:nvPr/>
        </p:nvSpPr>
        <p:spPr bwMode="auto">
          <a:xfrm>
            <a:off x="4646613" y="4038600"/>
            <a:ext cx="625475" cy="296863"/>
          </a:xfrm>
          <a:custGeom>
            <a:avLst/>
            <a:gdLst>
              <a:gd name="T0" fmla="*/ 0 w 509"/>
              <a:gd name="T1" fmla="*/ 91 h 236"/>
              <a:gd name="T2" fmla="*/ 9 w 509"/>
              <a:gd name="T3" fmla="*/ 236 h 236"/>
              <a:gd name="T4" fmla="*/ 390 w 509"/>
              <a:gd name="T5" fmla="*/ 236 h 236"/>
              <a:gd name="T6" fmla="*/ 509 w 509"/>
              <a:gd name="T7" fmla="*/ 0 h 236"/>
            </a:gdLst>
            <a:ahLst/>
            <a:cxnLst>
              <a:cxn ang="0">
                <a:pos x="T0" y="T1"/>
              </a:cxn>
              <a:cxn ang="0">
                <a:pos x="T2" y="T3"/>
              </a:cxn>
              <a:cxn ang="0">
                <a:pos x="T4" y="T5"/>
              </a:cxn>
              <a:cxn ang="0">
                <a:pos x="T6" y="T7"/>
              </a:cxn>
            </a:cxnLst>
            <a:rect l="0" t="0" r="r" b="b"/>
            <a:pathLst>
              <a:path w="509" h="236">
                <a:moveTo>
                  <a:pt x="0" y="91"/>
                </a:moveTo>
                <a:lnTo>
                  <a:pt x="9" y="236"/>
                </a:lnTo>
                <a:lnTo>
                  <a:pt x="390" y="236"/>
                </a:lnTo>
                <a:lnTo>
                  <a:pt x="509"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49" name="Line 69"/>
          <p:cNvSpPr>
            <a:spLocks noChangeShapeType="1"/>
          </p:cNvSpPr>
          <p:nvPr/>
        </p:nvSpPr>
        <p:spPr bwMode="auto">
          <a:xfrm>
            <a:off x="5153025" y="4051300"/>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50" name="Freeform 70"/>
          <p:cNvSpPr>
            <a:spLocks/>
          </p:cNvSpPr>
          <p:nvPr/>
        </p:nvSpPr>
        <p:spPr bwMode="auto">
          <a:xfrm>
            <a:off x="5413375" y="3959225"/>
            <a:ext cx="777875" cy="369888"/>
          </a:xfrm>
          <a:custGeom>
            <a:avLst/>
            <a:gdLst>
              <a:gd name="T0" fmla="*/ 0 w 527"/>
              <a:gd name="T1" fmla="*/ 100 h 387"/>
              <a:gd name="T2" fmla="*/ 14 w 527"/>
              <a:gd name="T3" fmla="*/ 387 h 387"/>
              <a:gd name="T4" fmla="*/ 390 w 527"/>
              <a:gd name="T5" fmla="*/ 387 h 387"/>
              <a:gd name="T6" fmla="*/ 527 w 527"/>
              <a:gd name="T7" fmla="*/ 0 h 387"/>
            </a:gdLst>
            <a:ahLst/>
            <a:cxnLst>
              <a:cxn ang="0">
                <a:pos x="T0" y="T1"/>
              </a:cxn>
              <a:cxn ang="0">
                <a:pos x="T2" y="T3"/>
              </a:cxn>
              <a:cxn ang="0">
                <a:pos x="T4" y="T5"/>
              </a:cxn>
              <a:cxn ang="0">
                <a:pos x="T6" y="T7"/>
              </a:cxn>
            </a:cxnLst>
            <a:rect l="0" t="0" r="r" b="b"/>
            <a:pathLst>
              <a:path w="527" h="387">
                <a:moveTo>
                  <a:pt x="0" y="100"/>
                </a:moveTo>
                <a:lnTo>
                  <a:pt x="14" y="387"/>
                </a:lnTo>
                <a:lnTo>
                  <a:pt x="390" y="387"/>
                </a:lnTo>
                <a:lnTo>
                  <a:pt x="5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51" name="Line 71"/>
          <p:cNvSpPr>
            <a:spLocks noChangeShapeType="1"/>
          </p:cNvSpPr>
          <p:nvPr/>
        </p:nvSpPr>
        <p:spPr bwMode="auto">
          <a:xfrm flipV="1">
            <a:off x="5915025" y="3963988"/>
            <a:ext cx="376238"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52" name="Rectangle 72"/>
          <p:cNvSpPr>
            <a:spLocks noChangeArrowheads="1"/>
          </p:cNvSpPr>
          <p:nvPr/>
        </p:nvSpPr>
        <p:spPr bwMode="auto">
          <a:xfrm>
            <a:off x="3876675" y="4621213"/>
            <a:ext cx="454025" cy="422275"/>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8553" name="Group 73"/>
          <p:cNvGrpSpPr>
            <a:grpSpLocks/>
          </p:cNvGrpSpPr>
          <p:nvPr/>
        </p:nvGrpSpPr>
        <p:grpSpPr bwMode="auto">
          <a:xfrm>
            <a:off x="5607050" y="4527550"/>
            <a:ext cx="425450" cy="566738"/>
            <a:chOff x="2021" y="1311"/>
            <a:chExt cx="298" cy="452"/>
          </a:xfrm>
        </p:grpSpPr>
        <p:sp>
          <p:nvSpPr>
            <p:cNvPr id="2068554" name="Freeform 74"/>
            <p:cNvSpPr>
              <a:spLocks/>
            </p:cNvSpPr>
            <p:nvPr/>
          </p:nvSpPr>
          <p:spPr bwMode="auto">
            <a:xfrm>
              <a:off x="2021" y="1363"/>
              <a:ext cx="253" cy="400"/>
            </a:xfrm>
            <a:custGeom>
              <a:avLst/>
              <a:gdLst>
                <a:gd name="T0" fmla="*/ 0 w 484"/>
                <a:gd name="T1" fmla="*/ 774 h 774"/>
                <a:gd name="T2" fmla="*/ 0 w 484"/>
                <a:gd name="T3" fmla="*/ 579 h 774"/>
                <a:gd name="T4" fmla="*/ 242 w 484"/>
                <a:gd name="T5" fmla="*/ 532 h 774"/>
                <a:gd name="T6" fmla="*/ 242 w 484"/>
                <a:gd name="T7" fmla="*/ 243 h 774"/>
                <a:gd name="T8" fmla="*/ 0 w 484"/>
                <a:gd name="T9" fmla="*/ 195 h 774"/>
                <a:gd name="T10" fmla="*/ 0 w 484"/>
                <a:gd name="T11" fmla="*/ 0 h 774"/>
                <a:gd name="T12" fmla="*/ 484 w 484"/>
                <a:gd name="T13" fmla="*/ 101 h 774"/>
                <a:gd name="T14" fmla="*/ 484 w 484"/>
                <a:gd name="T15" fmla="*/ 674 h 774"/>
                <a:gd name="T16" fmla="*/ 0 w 484"/>
                <a:gd name="T1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774">
                  <a:moveTo>
                    <a:pt x="0" y="774"/>
                  </a:moveTo>
                  <a:lnTo>
                    <a:pt x="0" y="579"/>
                  </a:lnTo>
                  <a:lnTo>
                    <a:pt x="242" y="532"/>
                  </a:lnTo>
                  <a:lnTo>
                    <a:pt x="242" y="243"/>
                  </a:lnTo>
                  <a:lnTo>
                    <a:pt x="0" y="195"/>
                  </a:lnTo>
                  <a:lnTo>
                    <a:pt x="0" y="0"/>
                  </a:lnTo>
                  <a:lnTo>
                    <a:pt x="484" y="101"/>
                  </a:lnTo>
                  <a:lnTo>
                    <a:pt x="484" y="674"/>
                  </a:lnTo>
                  <a:lnTo>
                    <a:pt x="0" y="774"/>
                  </a:lnTo>
                  <a:close/>
                </a:path>
              </a:pathLst>
            </a:custGeom>
            <a:solidFill>
              <a:srgbClr val="FFFFFF"/>
            </a:solidFill>
            <a:ln w="9525">
              <a:solidFill>
                <a:srgbClr val="000000"/>
              </a:solidFill>
              <a:prstDash val="solid"/>
              <a:round/>
              <a:headEnd/>
              <a:tailEnd/>
            </a:ln>
          </p:spPr>
          <p:txBody>
            <a:bodyPr/>
            <a:lstStyle/>
            <a:p>
              <a:endParaRPr lang="en-US"/>
            </a:p>
          </p:txBody>
        </p:sp>
        <p:sp>
          <p:nvSpPr>
            <p:cNvPr id="2068555" name="Text Box 75"/>
            <p:cNvSpPr txBox="1">
              <a:spLocks noChangeArrowheads="1"/>
            </p:cNvSpPr>
            <p:nvPr/>
          </p:nvSpPr>
          <p:spPr bwMode="auto">
            <a:xfrm rot="-5400000">
              <a:off x="1993" y="1423"/>
              <a:ext cx="43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ALU</a:t>
              </a:r>
              <a:endParaRPr lang="en-US" altLang="zh-TW" b="0">
                <a:effectLst/>
                <a:ea typeface="PMingLiU" pitchFamily="18" charset="-120"/>
              </a:endParaRPr>
            </a:p>
          </p:txBody>
        </p:sp>
      </p:grpSp>
      <p:grpSp>
        <p:nvGrpSpPr>
          <p:cNvPr id="2068556" name="Group 76"/>
          <p:cNvGrpSpPr>
            <a:grpSpLocks/>
          </p:cNvGrpSpPr>
          <p:nvPr/>
        </p:nvGrpSpPr>
        <p:grpSpPr bwMode="auto">
          <a:xfrm>
            <a:off x="4719638" y="4632325"/>
            <a:ext cx="565150" cy="422275"/>
            <a:chOff x="1091" y="1668"/>
            <a:chExt cx="396" cy="337"/>
          </a:xfrm>
        </p:grpSpPr>
        <p:grpSp>
          <p:nvGrpSpPr>
            <p:cNvPr id="2068557" name="Group 77"/>
            <p:cNvGrpSpPr>
              <a:grpSpLocks/>
            </p:cNvGrpSpPr>
            <p:nvPr/>
          </p:nvGrpSpPr>
          <p:grpSpPr bwMode="auto">
            <a:xfrm>
              <a:off x="1091" y="1668"/>
              <a:ext cx="396" cy="318"/>
              <a:chOff x="1936" y="2560"/>
              <a:chExt cx="469" cy="400"/>
            </a:xfrm>
          </p:grpSpPr>
          <p:sp>
            <p:nvSpPr>
              <p:cNvPr id="2068558" name="Freeform 78"/>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59" name="Freeform 79"/>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8560" name="Text Box 80"/>
            <p:cNvSpPr txBox="1">
              <a:spLocks noChangeArrowheads="1"/>
            </p:cNvSpPr>
            <p:nvPr/>
          </p:nvSpPr>
          <p:spPr bwMode="auto">
            <a:xfrm>
              <a:off x="1152" y="1762"/>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8561" name="Rectangle 81"/>
          <p:cNvSpPr>
            <a:spLocks noChangeArrowheads="1"/>
          </p:cNvSpPr>
          <p:nvPr/>
        </p:nvSpPr>
        <p:spPr bwMode="auto">
          <a:xfrm>
            <a:off x="6308725" y="4643438"/>
            <a:ext cx="454025"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8562" name="Group 82"/>
          <p:cNvGrpSpPr>
            <a:grpSpLocks/>
          </p:cNvGrpSpPr>
          <p:nvPr/>
        </p:nvGrpSpPr>
        <p:grpSpPr bwMode="auto">
          <a:xfrm>
            <a:off x="7115175" y="4654550"/>
            <a:ext cx="565150" cy="398463"/>
            <a:chOff x="3069" y="1364"/>
            <a:chExt cx="396" cy="318"/>
          </a:xfrm>
        </p:grpSpPr>
        <p:grpSp>
          <p:nvGrpSpPr>
            <p:cNvPr id="2068563" name="Group 83"/>
            <p:cNvGrpSpPr>
              <a:grpSpLocks/>
            </p:cNvGrpSpPr>
            <p:nvPr/>
          </p:nvGrpSpPr>
          <p:grpSpPr bwMode="auto">
            <a:xfrm flipH="1">
              <a:off x="3069" y="1364"/>
              <a:ext cx="396" cy="318"/>
              <a:chOff x="1936" y="2560"/>
              <a:chExt cx="469" cy="400"/>
            </a:xfrm>
          </p:grpSpPr>
          <p:sp>
            <p:nvSpPr>
              <p:cNvPr id="2068564" name="Freeform 84"/>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65" name="Freeform 85"/>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8566" name="Text Box 86"/>
            <p:cNvSpPr txBox="1">
              <a:spLocks noChangeArrowheads="1"/>
            </p:cNvSpPr>
            <p:nvPr/>
          </p:nvSpPr>
          <p:spPr bwMode="auto">
            <a:xfrm>
              <a:off x="3134" y="1417"/>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8567" name="Line 87"/>
          <p:cNvSpPr>
            <a:spLocks noChangeShapeType="1"/>
          </p:cNvSpPr>
          <p:nvPr/>
        </p:nvSpPr>
        <p:spPr bwMode="auto">
          <a:xfrm>
            <a:off x="4344988" y="4900613"/>
            <a:ext cx="374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68" name="Freeform 88"/>
          <p:cNvSpPr>
            <a:spLocks/>
          </p:cNvSpPr>
          <p:nvPr/>
        </p:nvSpPr>
        <p:spPr bwMode="auto">
          <a:xfrm>
            <a:off x="4538663" y="4684713"/>
            <a:ext cx="180975" cy="215900"/>
          </a:xfrm>
          <a:custGeom>
            <a:avLst/>
            <a:gdLst>
              <a:gd name="T0" fmla="*/ 0 w 127"/>
              <a:gd name="T1" fmla="*/ 172 h 172"/>
              <a:gd name="T2" fmla="*/ 0 w 127"/>
              <a:gd name="T3" fmla="*/ 0 h 172"/>
              <a:gd name="T4" fmla="*/ 127 w 127"/>
              <a:gd name="T5" fmla="*/ 0 h 172"/>
            </a:gdLst>
            <a:ahLst/>
            <a:cxnLst>
              <a:cxn ang="0">
                <a:pos x="T0" y="T1"/>
              </a:cxn>
              <a:cxn ang="0">
                <a:pos x="T2" y="T3"/>
              </a:cxn>
              <a:cxn ang="0">
                <a:pos x="T4" y="T5"/>
              </a:cxn>
            </a:cxnLst>
            <a:rect l="0" t="0" r="r" b="b"/>
            <a:pathLst>
              <a:path w="127" h="172">
                <a:moveTo>
                  <a:pt x="0" y="172"/>
                </a:moveTo>
                <a:lnTo>
                  <a:pt x="0" y="0"/>
                </a:lnTo>
                <a:lnTo>
                  <a:pt x="1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69" name="Line 89"/>
          <p:cNvSpPr>
            <a:spLocks noChangeShapeType="1"/>
          </p:cNvSpPr>
          <p:nvPr/>
        </p:nvSpPr>
        <p:spPr bwMode="auto">
          <a:xfrm>
            <a:off x="5286375" y="4668838"/>
            <a:ext cx="322263"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70" name="Line 90"/>
          <p:cNvSpPr>
            <a:spLocks noChangeShapeType="1"/>
          </p:cNvSpPr>
          <p:nvPr/>
        </p:nvSpPr>
        <p:spPr bwMode="auto">
          <a:xfrm>
            <a:off x="5295900" y="4995863"/>
            <a:ext cx="322263"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71" name="Freeform 91"/>
          <p:cNvSpPr>
            <a:spLocks/>
          </p:cNvSpPr>
          <p:nvPr/>
        </p:nvSpPr>
        <p:spPr bwMode="auto">
          <a:xfrm>
            <a:off x="5472113" y="4878388"/>
            <a:ext cx="625475" cy="295275"/>
          </a:xfrm>
          <a:custGeom>
            <a:avLst/>
            <a:gdLst>
              <a:gd name="T0" fmla="*/ 0 w 509"/>
              <a:gd name="T1" fmla="*/ 91 h 236"/>
              <a:gd name="T2" fmla="*/ 9 w 509"/>
              <a:gd name="T3" fmla="*/ 236 h 236"/>
              <a:gd name="T4" fmla="*/ 390 w 509"/>
              <a:gd name="T5" fmla="*/ 236 h 236"/>
              <a:gd name="T6" fmla="*/ 509 w 509"/>
              <a:gd name="T7" fmla="*/ 0 h 236"/>
            </a:gdLst>
            <a:ahLst/>
            <a:cxnLst>
              <a:cxn ang="0">
                <a:pos x="T0" y="T1"/>
              </a:cxn>
              <a:cxn ang="0">
                <a:pos x="T2" y="T3"/>
              </a:cxn>
              <a:cxn ang="0">
                <a:pos x="T4" y="T5"/>
              </a:cxn>
              <a:cxn ang="0">
                <a:pos x="T6" y="T7"/>
              </a:cxn>
            </a:cxnLst>
            <a:rect l="0" t="0" r="r" b="b"/>
            <a:pathLst>
              <a:path w="509" h="236">
                <a:moveTo>
                  <a:pt x="0" y="91"/>
                </a:moveTo>
                <a:lnTo>
                  <a:pt x="9" y="236"/>
                </a:lnTo>
                <a:lnTo>
                  <a:pt x="390" y="236"/>
                </a:lnTo>
                <a:lnTo>
                  <a:pt x="509"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72" name="Line 92"/>
          <p:cNvSpPr>
            <a:spLocks noChangeShapeType="1"/>
          </p:cNvSpPr>
          <p:nvPr/>
        </p:nvSpPr>
        <p:spPr bwMode="auto">
          <a:xfrm>
            <a:off x="5978525" y="4889500"/>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73" name="Freeform 93"/>
          <p:cNvSpPr>
            <a:spLocks/>
          </p:cNvSpPr>
          <p:nvPr/>
        </p:nvSpPr>
        <p:spPr bwMode="auto">
          <a:xfrm>
            <a:off x="6238875" y="4797425"/>
            <a:ext cx="777875" cy="369888"/>
          </a:xfrm>
          <a:custGeom>
            <a:avLst/>
            <a:gdLst>
              <a:gd name="T0" fmla="*/ 0 w 527"/>
              <a:gd name="T1" fmla="*/ 100 h 387"/>
              <a:gd name="T2" fmla="*/ 14 w 527"/>
              <a:gd name="T3" fmla="*/ 387 h 387"/>
              <a:gd name="T4" fmla="*/ 390 w 527"/>
              <a:gd name="T5" fmla="*/ 387 h 387"/>
              <a:gd name="T6" fmla="*/ 527 w 527"/>
              <a:gd name="T7" fmla="*/ 0 h 387"/>
            </a:gdLst>
            <a:ahLst/>
            <a:cxnLst>
              <a:cxn ang="0">
                <a:pos x="T0" y="T1"/>
              </a:cxn>
              <a:cxn ang="0">
                <a:pos x="T2" y="T3"/>
              </a:cxn>
              <a:cxn ang="0">
                <a:pos x="T4" y="T5"/>
              </a:cxn>
              <a:cxn ang="0">
                <a:pos x="T6" y="T7"/>
              </a:cxn>
            </a:cxnLst>
            <a:rect l="0" t="0" r="r" b="b"/>
            <a:pathLst>
              <a:path w="527" h="387">
                <a:moveTo>
                  <a:pt x="0" y="100"/>
                </a:moveTo>
                <a:lnTo>
                  <a:pt x="14" y="387"/>
                </a:lnTo>
                <a:lnTo>
                  <a:pt x="390" y="387"/>
                </a:lnTo>
                <a:lnTo>
                  <a:pt x="5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74" name="Line 94"/>
          <p:cNvSpPr>
            <a:spLocks noChangeShapeType="1"/>
          </p:cNvSpPr>
          <p:nvPr/>
        </p:nvSpPr>
        <p:spPr bwMode="auto">
          <a:xfrm flipV="1">
            <a:off x="6740525" y="4803775"/>
            <a:ext cx="3762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75" name="Rectangle 95"/>
          <p:cNvSpPr>
            <a:spLocks noChangeArrowheads="1"/>
          </p:cNvSpPr>
          <p:nvPr/>
        </p:nvSpPr>
        <p:spPr bwMode="auto">
          <a:xfrm>
            <a:off x="4649788" y="5435600"/>
            <a:ext cx="454025" cy="4238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8576" name="Group 96"/>
          <p:cNvGrpSpPr>
            <a:grpSpLocks/>
          </p:cNvGrpSpPr>
          <p:nvPr/>
        </p:nvGrpSpPr>
        <p:grpSpPr bwMode="auto">
          <a:xfrm>
            <a:off x="6380163" y="5348288"/>
            <a:ext cx="427037" cy="560387"/>
            <a:chOff x="2021" y="1316"/>
            <a:chExt cx="300" cy="447"/>
          </a:xfrm>
        </p:grpSpPr>
        <p:sp>
          <p:nvSpPr>
            <p:cNvPr id="2068577" name="Freeform 97"/>
            <p:cNvSpPr>
              <a:spLocks/>
            </p:cNvSpPr>
            <p:nvPr/>
          </p:nvSpPr>
          <p:spPr bwMode="auto">
            <a:xfrm>
              <a:off x="2021" y="1363"/>
              <a:ext cx="253" cy="400"/>
            </a:xfrm>
            <a:custGeom>
              <a:avLst/>
              <a:gdLst>
                <a:gd name="T0" fmla="*/ 0 w 484"/>
                <a:gd name="T1" fmla="*/ 774 h 774"/>
                <a:gd name="T2" fmla="*/ 0 w 484"/>
                <a:gd name="T3" fmla="*/ 579 h 774"/>
                <a:gd name="T4" fmla="*/ 242 w 484"/>
                <a:gd name="T5" fmla="*/ 532 h 774"/>
                <a:gd name="T6" fmla="*/ 242 w 484"/>
                <a:gd name="T7" fmla="*/ 243 h 774"/>
                <a:gd name="T8" fmla="*/ 0 w 484"/>
                <a:gd name="T9" fmla="*/ 195 h 774"/>
                <a:gd name="T10" fmla="*/ 0 w 484"/>
                <a:gd name="T11" fmla="*/ 0 h 774"/>
                <a:gd name="T12" fmla="*/ 484 w 484"/>
                <a:gd name="T13" fmla="*/ 101 h 774"/>
                <a:gd name="T14" fmla="*/ 484 w 484"/>
                <a:gd name="T15" fmla="*/ 674 h 774"/>
                <a:gd name="T16" fmla="*/ 0 w 484"/>
                <a:gd name="T1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774">
                  <a:moveTo>
                    <a:pt x="0" y="774"/>
                  </a:moveTo>
                  <a:lnTo>
                    <a:pt x="0" y="579"/>
                  </a:lnTo>
                  <a:lnTo>
                    <a:pt x="242" y="532"/>
                  </a:lnTo>
                  <a:lnTo>
                    <a:pt x="242" y="243"/>
                  </a:lnTo>
                  <a:lnTo>
                    <a:pt x="0" y="195"/>
                  </a:lnTo>
                  <a:lnTo>
                    <a:pt x="0" y="0"/>
                  </a:lnTo>
                  <a:lnTo>
                    <a:pt x="484" y="101"/>
                  </a:lnTo>
                  <a:lnTo>
                    <a:pt x="484" y="674"/>
                  </a:lnTo>
                  <a:lnTo>
                    <a:pt x="0" y="774"/>
                  </a:lnTo>
                  <a:close/>
                </a:path>
              </a:pathLst>
            </a:custGeom>
            <a:solidFill>
              <a:srgbClr val="FFFFFF"/>
            </a:solidFill>
            <a:ln w="9525">
              <a:solidFill>
                <a:srgbClr val="000000"/>
              </a:solidFill>
              <a:prstDash val="solid"/>
              <a:round/>
              <a:headEnd/>
              <a:tailEnd/>
            </a:ln>
          </p:spPr>
          <p:txBody>
            <a:bodyPr/>
            <a:lstStyle/>
            <a:p>
              <a:endParaRPr lang="en-US"/>
            </a:p>
          </p:txBody>
        </p:sp>
        <p:sp>
          <p:nvSpPr>
            <p:cNvPr id="2068578" name="Text Box 98"/>
            <p:cNvSpPr txBox="1">
              <a:spLocks noChangeArrowheads="1"/>
            </p:cNvSpPr>
            <p:nvPr/>
          </p:nvSpPr>
          <p:spPr bwMode="auto">
            <a:xfrm rot="-5400000">
              <a:off x="1995" y="1428"/>
              <a:ext cx="43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ALU</a:t>
              </a:r>
              <a:endParaRPr lang="en-US" altLang="zh-TW" b="0">
                <a:effectLst/>
                <a:ea typeface="PMingLiU" pitchFamily="18" charset="-120"/>
              </a:endParaRPr>
            </a:p>
          </p:txBody>
        </p:sp>
      </p:grpSp>
      <p:grpSp>
        <p:nvGrpSpPr>
          <p:cNvPr id="2068579" name="Group 99"/>
          <p:cNvGrpSpPr>
            <a:grpSpLocks/>
          </p:cNvGrpSpPr>
          <p:nvPr/>
        </p:nvGrpSpPr>
        <p:grpSpPr bwMode="auto">
          <a:xfrm>
            <a:off x="5492750" y="5446713"/>
            <a:ext cx="565150" cy="422275"/>
            <a:chOff x="1091" y="1668"/>
            <a:chExt cx="396" cy="336"/>
          </a:xfrm>
        </p:grpSpPr>
        <p:grpSp>
          <p:nvGrpSpPr>
            <p:cNvPr id="2068580" name="Group 100"/>
            <p:cNvGrpSpPr>
              <a:grpSpLocks/>
            </p:cNvGrpSpPr>
            <p:nvPr/>
          </p:nvGrpSpPr>
          <p:grpSpPr bwMode="auto">
            <a:xfrm>
              <a:off x="1091" y="1668"/>
              <a:ext cx="396" cy="318"/>
              <a:chOff x="1936" y="2560"/>
              <a:chExt cx="469" cy="400"/>
            </a:xfrm>
          </p:grpSpPr>
          <p:sp>
            <p:nvSpPr>
              <p:cNvPr id="2068581" name="Freeform 101"/>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82" name="Freeform 102"/>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8583" name="Text Box 103"/>
            <p:cNvSpPr txBox="1">
              <a:spLocks noChangeArrowheads="1"/>
            </p:cNvSpPr>
            <p:nvPr/>
          </p:nvSpPr>
          <p:spPr bwMode="auto">
            <a:xfrm>
              <a:off x="1152" y="1761"/>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8584" name="Rectangle 104"/>
          <p:cNvSpPr>
            <a:spLocks noChangeArrowheads="1"/>
          </p:cNvSpPr>
          <p:nvPr/>
        </p:nvSpPr>
        <p:spPr bwMode="auto">
          <a:xfrm>
            <a:off x="7081838" y="5459413"/>
            <a:ext cx="454025"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68585" name="Group 105"/>
          <p:cNvGrpSpPr>
            <a:grpSpLocks/>
          </p:cNvGrpSpPr>
          <p:nvPr/>
        </p:nvGrpSpPr>
        <p:grpSpPr bwMode="auto">
          <a:xfrm>
            <a:off x="7888288" y="5470525"/>
            <a:ext cx="565150" cy="398463"/>
            <a:chOff x="3069" y="1364"/>
            <a:chExt cx="396" cy="318"/>
          </a:xfrm>
        </p:grpSpPr>
        <p:grpSp>
          <p:nvGrpSpPr>
            <p:cNvPr id="2068586" name="Group 106"/>
            <p:cNvGrpSpPr>
              <a:grpSpLocks/>
            </p:cNvGrpSpPr>
            <p:nvPr/>
          </p:nvGrpSpPr>
          <p:grpSpPr bwMode="auto">
            <a:xfrm flipH="1">
              <a:off x="3069" y="1364"/>
              <a:ext cx="396" cy="318"/>
              <a:chOff x="1936" y="2560"/>
              <a:chExt cx="469" cy="400"/>
            </a:xfrm>
          </p:grpSpPr>
          <p:sp>
            <p:nvSpPr>
              <p:cNvPr id="2068587" name="Freeform 107"/>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88" name="Freeform 108"/>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8589" name="Text Box 109"/>
            <p:cNvSpPr txBox="1">
              <a:spLocks noChangeArrowheads="1"/>
            </p:cNvSpPr>
            <p:nvPr/>
          </p:nvSpPr>
          <p:spPr bwMode="auto">
            <a:xfrm>
              <a:off x="3134" y="1417"/>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68590" name="Line 110"/>
          <p:cNvSpPr>
            <a:spLocks noChangeShapeType="1"/>
          </p:cNvSpPr>
          <p:nvPr/>
        </p:nvSpPr>
        <p:spPr bwMode="auto">
          <a:xfrm>
            <a:off x="5118100" y="5716588"/>
            <a:ext cx="374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91" name="Freeform 111"/>
          <p:cNvSpPr>
            <a:spLocks/>
          </p:cNvSpPr>
          <p:nvPr/>
        </p:nvSpPr>
        <p:spPr bwMode="auto">
          <a:xfrm>
            <a:off x="5311775" y="5500688"/>
            <a:ext cx="180975" cy="215900"/>
          </a:xfrm>
          <a:custGeom>
            <a:avLst/>
            <a:gdLst>
              <a:gd name="T0" fmla="*/ 0 w 127"/>
              <a:gd name="T1" fmla="*/ 172 h 172"/>
              <a:gd name="T2" fmla="*/ 0 w 127"/>
              <a:gd name="T3" fmla="*/ 0 h 172"/>
              <a:gd name="T4" fmla="*/ 127 w 127"/>
              <a:gd name="T5" fmla="*/ 0 h 172"/>
            </a:gdLst>
            <a:ahLst/>
            <a:cxnLst>
              <a:cxn ang="0">
                <a:pos x="T0" y="T1"/>
              </a:cxn>
              <a:cxn ang="0">
                <a:pos x="T2" y="T3"/>
              </a:cxn>
              <a:cxn ang="0">
                <a:pos x="T4" y="T5"/>
              </a:cxn>
            </a:cxnLst>
            <a:rect l="0" t="0" r="r" b="b"/>
            <a:pathLst>
              <a:path w="127" h="172">
                <a:moveTo>
                  <a:pt x="0" y="172"/>
                </a:moveTo>
                <a:lnTo>
                  <a:pt x="0" y="0"/>
                </a:lnTo>
                <a:lnTo>
                  <a:pt x="1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92" name="Line 112"/>
          <p:cNvSpPr>
            <a:spLocks noChangeShapeType="1"/>
          </p:cNvSpPr>
          <p:nvPr/>
        </p:nvSpPr>
        <p:spPr bwMode="auto">
          <a:xfrm>
            <a:off x="6059488" y="5483225"/>
            <a:ext cx="322262"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93" name="Line 113"/>
          <p:cNvSpPr>
            <a:spLocks noChangeShapeType="1"/>
          </p:cNvSpPr>
          <p:nvPr/>
        </p:nvSpPr>
        <p:spPr bwMode="auto">
          <a:xfrm>
            <a:off x="6069013" y="5811838"/>
            <a:ext cx="322262"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94" name="Freeform 114"/>
          <p:cNvSpPr>
            <a:spLocks/>
          </p:cNvSpPr>
          <p:nvPr/>
        </p:nvSpPr>
        <p:spPr bwMode="auto">
          <a:xfrm>
            <a:off x="6245225" y="5692775"/>
            <a:ext cx="625475" cy="296863"/>
          </a:xfrm>
          <a:custGeom>
            <a:avLst/>
            <a:gdLst>
              <a:gd name="T0" fmla="*/ 0 w 509"/>
              <a:gd name="T1" fmla="*/ 91 h 236"/>
              <a:gd name="T2" fmla="*/ 9 w 509"/>
              <a:gd name="T3" fmla="*/ 236 h 236"/>
              <a:gd name="T4" fmla="*/ 390 w 509"/>
              <a:gd name="T5" fmla="*/ 236 h 236"/>
              <a:gd name="T6" fmla="*/ 509 w 509"/>
              <a:gd name="T7" fmla="*/ 0 h 236"/>
            </a:gdLst>
            <a:ahLst/>
            <a:cxnLst>
              <a:cxn ang="0">
                <a:pos x="T0" y="T1"/>
              </a:cxn>
              <a:cxn ang="0">
                <a:pos x="T2" y="T3"/>
              </a:cxn>
              <a:cxn ang="0">
                <a:pos x="T4" y="T5"/>
              </a:cxn>
              <a:cxn ang="0">
                <a:pos x="T6" y="T7"/>
              </a:cxn>
            </a:cxnLst>
            <a:rect l="0" t="0" r="r" b="b"/>
            <a:pathLst>
              <a:path w="509" h="236">
                <a:moveTo>
                  <a:pt x="0" y="91"/>
                </a:moveTo>
                <a:lnTo>
                  <a:pt x="9" y="236"/>
                </a:lnTo>
                <a:lnTo>
                  <a:pt x="390" y="236"/>
                </a:lnTo>
                <a:lnTo>
                  <a:pt x="509"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95" name="Line 115"/>
          <p:cNvSpPr>
            <a:spLocks noChangeShapeType="1"/>
          </p:cNvSpPr>
          <p:nvPr/>
        </p:nvSpPr>
        <p:spPr bwMode="auto">
          <a:xfrm>
            <a:off x="6751638" y="5705475"/>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96" name="Freeform 116"/>
          <p:cNvSpPr>
            <a:spLocks/>
          </p:cNvSpPr>
          <p:nvPr/>
        </p:nvSpPr>
        <p:spPr bwMode="auto">
          <a:xfrm>
            <a:off x="7011988" y="5613400"/>
            <a:ext cx="777875" cy="369888"/>
          </a:xfrm>
          <a:custGeom>
            <a:avLst/>
            <a:gdLst>
              <a:gd name="T0" fmla="*/ 0 w 527"/>
              <a:gd name="T1" fmla="*/ 100 h 387"/>
              <a:gd name="T2" fmla="*/ 14 w 527"/>
              <a:gd name="T3" fmla="*/ 387 h 387"/>
              <a:gd name="T4" fmla="*/ 390 w 527"/>
              <a:gd name="T5" fmla="*/ 387 h 387"/>
              <a:gd name="T6" fmla="*/ 527 w 527"/>
              <a:gd name="T7" fmla="*/ 0 h 387"/>
            </a:gdLst>
            <a:ahLst/>
            <a:cxnLst>
              <a:cxn ang="0">
                <a:pos x="T0" y="T1"/>
              </a:cxn>
              <a:cxn ang="0">
                <a:pos x="T2" y="T3"/>
              </a:cxn>
              <a:cxn ang="0">
                <a:pos x="T4" y="T5"/>
              </a:cxn>
              <a:cxn ang="0">
                <a:pos x="T6" y="T7"/>
              </a:cxn>
            </a:cxnLst>
            <a:rect l="0" t="0" r="r" b="b"/>
            <a:pathLst>
              <a:path w="527" h="387">
                <a:moveTo>
                  <a:pt x="0" y="100"/>
                </a:moveTo>
                <a:lnTo>
                  <a:pt x="14" y="387"/>
                </a:lnTo>
                <a:lnTo>
                  <a:pt x="390" y="387"/>
                </a:lnTo>
                <a:lnTo>
                  <a:pt x="5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97" name="Line 117"/>
          <p:cNvSpPr>
            <a:spLocks noChangeShapeType="1"/>
          </p:cNvSpPr>
          <p:nvPr/>
        </p:nvSpPr>
        <p:spPr bwMode="auto">
          <a:xfrm flipV="1">
            <a:off x="7513638" y="5618163"/>
            <a:ext cx="376237"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98" name="Line 118"/>
          <p:cNvSpPr>
            <a:spLocks noChangeShapeType="1"/>
          </p:cNvSpPr>
          <p:nvPr/>
        </p:nvSpPr>
        <p:spPr bwMode="auto">
          <a:xfrm>
            <a:off x="1978025" y="18605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99" name="Line 119"/>
          <p:cNvSpPr>
            <a:spLocks noChangeShapeType="1"/>
          </p:cNvSpPr>
          <p:nvPr/>
        </p:nvSpPr>
        <p:spPr bwMode="auto">
          <a:xfrm>
            <a:off x="2881313" y="18605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00" name="Line 120"/>
          <p:cNvSpPr>
            <a:spLocks noChangeShapeType="1"/>
          </p:cNvSpPr>
          <p:nvPr/>
        </p:nvSpPr>
        <p:spPr bwMode="auto">
          <a:xfrm>
            <a:off x="3684588" y="18605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01" name="Line 121"/>
          <p:cNvSpPr>
            <a:spLocks noChangeShapeType="1"/>
          </p:cNvSpPr>
          <p:nvPr/>
        </p:nvSpPr>
        <p:spPr bwMode="auto">
          <a:xfrm>
            <a:off x="4500563" y="18605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02" name="Line 122"/>
          <p:cNvSpPr>
            <a:spLocks noChangeShapeType="1"/>
          </p:cNvSpPr>
          <p:nvPr/>
        </p:nvSpPr>
        <p:spPr bwMode="auto">
          <a:xfrm>
            <a:off x="5351463" y="18605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03" name="Line 123"/>
          <p:cNvSpPr>
            <a:spLocks noChangeShapeType="1"/>
          </p:cNvSpPr>
          <p:nvPr/>
        </p:nvSpPr>
        <p:spPr bwMode="auto">
          <a:xfrm>
            <a:off x="6181725" y="18605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04" name="Line 124"/>
          <p:cNvSpPr>
            <a:spLocks noChangeShapeType="1"/>
          </p:cNvSpPr>
          <p:nvPr/>
        </p:nvSpPr>
        <p:spPr bwMode="auto">
          <a:xfrm>
            <a:off x="7011988" y="18605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05" name="Line 125"/>
          <p:cNvSpPr>
            <a:spLocks noChangeShapeType="1"/>
          </p:cNvSpPr>
          <p:nvPr/>
        </p:nvSpPr>
        <p:spPr bwMode="auto">
          <a:xfrm>
            <a:off x="7842250" y="18605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06" name="Line 126"/>
          <p:cNvSpPr>
            <a:spLocks noChangeShapeType="1"/>
          </p:cNvSpPr>
          <p:nvPr/>
        </p:nvSpPr>
        <p:spPr bwMode="auto">
          <a:xfrm rot="16200000" flipH="1">
            <a:off x="5555457" y="-951706"/>
            <a:ext cx="0" cy="5208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07" name="Text Box 127"/>
          <p:cNvSpPr txBox="1">
            <a:spLocks noChangeArrowheads="1"/>
          </p:cNvSpPr>
          <p:nvPr/>
        </p:nvSpPr>
        <p:spPr bwMode="auto">
          <a:xfrm>
            <a:off x="1293813" y="1416050"/>
            <a:ext cx="1565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Time (in Cycles)</a:t>
            </a:r>
          </a:p>
        </p:txBody>
      </p:sp>
      <p:sp>
        <p:nvSpPr>
          <p:cNvPr id="2068608" name="Text Box 128"/>
          <p:cNvSpPr txBox="1">
            <a:spLocks noChangeArrowheads="1"/>
          </p:cNvSpPr>
          <p:nvPr/>
        </p:nvSpPr>
        <p:spPr bwMode="auto">
          <a:xfrm>
            <a:off x="774700" y="2136775"/>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Load</a:t>
            </a:r>
          </a:p>
        </p:txBody>
      </p:sp>
      <p:sp>
        <p:nvSpPr>
          <p:cNvPr id="2068609" name="Text Box 129"/>
          <p:cNvSpPr txBox="1">
            <a:spLocks noChangeArrowheads="1"/>
          </p:cNvSpPr>
          <p:nvPr/>
        </p:nvSpPr>
        <p:spPr bwMode="auto">
          <a:xfrm>
            <a:off x="774700" y="2981325"/>
            <a:ext cx="1169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Instruction1</a:t>
            </a:r>
          </a:p>
        </p:txBody>
      </p:sp>
      <p:sp>
        <p:nvSpPr>
          <p:cNvPr id="2068610" name="Text Box 130"/>
          <p:cNvSpPr txBox="1">
            <a:spLocks noChangeArrowheads="1"/>
          </p:cNvSpPr>
          <p:nvPr/>
        </p:nvSpPr>
        <p:spPr bwMode="auto">
          <a:xfrm>
            <a:off x="774700" y="3768725"/>
            <a:ext cx="1169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Instruction2</a:t>
            </a:r>
          </a:p>
        </p:txBody>
      </p:sp>
      <p:sp>
        <p:nvSpPr>
          <p:cNvPr id="2068611" name="Text Box 131"/>
          <p:cNvSpPr txBox="1">
            <a:spLocks noChangeArrowheads="1"/>
          </p:cNvSpPr>
          <p:nvPr/>
        </p:nvSpPr>
        <p:spPr bwMode="auto">
          <a:xfrm>
            <a:off x="774700" y="4556125"/>
            <a:ext cx="1169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Instruction3</a:t>
            </a:r>
          </a:p>
        </p:txBody>
      </p:sp>
      <p:sp>
        <p:nvSpPr>
          <p:cNvPr id="2068612" name="Text Box 132"/>
          <p:cNvSpPr txBox="1">
            <a:spLocks noChangeArrowheads="1"/>
          </p:cNvSpPr>
          <p:nvPr/>
        </p:nvSpPr>
        <p:spPr bwMode="auto">
          <a:xfrm>
            <a:off x="774700" y="5343525"/>
            <a:ext cx="1169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Instruction4</a:t>
            </a:r>
          </a:p>
        </p:txBody>
      </p:sp>
      <p:sp>
        <p:nvSpPr>
          <p:cNvPr id="2068613" name="Line 133"/>
          <p:cNvSpPr>
            <a:spLocks noChangeShapeType="1"/>
          </p:cNvSpPr>
          <p:nvPr/>
        </p:nvSpPr>
        <p:spPr bwMode="auto">
          <a:xfrm>
            <a:off x="692150" y="2020888"/>
            <a:ext cx="0" cy="4127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14" name="Text Box 134"/>
          <p:cNvSpPr txBox="1">
            <a:spLocks noChangeArrowheads="1"/>
          </p:cNvSpPr>
          <p:nvPr/>
        </p:nvSpPr>
        <p:spPr bwMode="auto">
          <a:xfrm rot="-5400000">
            <a:off x="-323850" y="2627313"/>
            <a:ext cx="1593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Instruction Order</a:t>
            </a:r>
          </a:p>
        </p:txBody>
      </p:sp>
      <p:sp>
        <p:nvSpPr>
          <p:cNvPr id="2068615" name="Text Box 135"/>
          <p:cNvSpPr txBox="1">
            <a:spLocks noChangeArrowheads="1"/>
          </p:cNvSpPr>
          <p:nvPr/>
        </p:nvSpPr>
        <p:spPr bwMode="auto">
          <a:xfrm>
            <a:off x="5715000" y="1905000"/>
            <a:ext cx="2990850" cy="9159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latinLnBrk="1" hangingPunct="1"/>
            <a:r>
              <a:rPr kumimoji="1" lang="en-US" altLang="ko-KR" sz="1800">
                <a:solidFill>
                  <a:srgbClr val="FFFF00"/>
                </a:solidFill>
                <a:effectLst>
                  <a:outerShdw blurRad="38100" dist="38100" dir="2700000" algn="tl">
                    <a:srgbClr val="000000"/>
                  </a:outerShdw>
                </a:effectLst>
                <a:latin typeface="Arial" charset="0"/>
                <a:ea typeface="Gulim" pitchFamily="34" charset="-127"/>
              </a:rPr>
              <a:t>Operation on Memory</a:t>
            </a:r>
          </a:p>
          <a:p>
            <a:pPr algn="l" eaLnBrk="1" latinLnBrk="1" hangingPunct="1"/>
            <a:r>
              <a:rPr kumimoji="1" lang="en-US" altLang="ko-KR" sz="1800">
                <a:solidFill>
                  <a:srgbClr val="FFFF00"/>
                </a:solidFill>
                <a:effectLst>
                  <a:outerShdw blurRad="38100" dist="38100" dir="2700000" algn="tl">
                    <a:srgbClr val="000000"/>
                  </a:outerShdw>
                </a:effectLst>
                <a:latin typeface="Arial" charset="0"/>
                <a:ea typeface="Gulim" pitchFamily="34" charset="-127"/>
              </a:rPr>
              <a:t>by 2 different instructions</a:t>
            </a:r>
          </a:p>
          <a:p>
            <a:pPr algn="l" eaLnBrk="1" latinLnBrk="1" hangingPunct="1"/>
            <a:r>
              <a:rPr kumimoji="1" lang="en-US" altLang="ko-KR" sz="1800">
                <a:solidFill>
                  <a:srgbClr val="FFFF00"/>
                </a:solidFill>
                <a:effectLst>
                  <a:outerShdw blurRad="38100" dist="38100" dir="2700000" algn="tl">
                    <a:srgbClr val="000000"/>
                  </a:outerShdw>
                </a:effectLst>
                <a:latin typeface="Arial" charset="0"/>
                <a:ea typeface="Gulim" pitchFamily="34" charset="-127"/>
              </a:rPr>
              <a:t>in the same clock cycle </a:t>
            </a:r>
          </a:p>
        </p:txBody>
      </p:sp>
    </p:spTree>
    <p:extLst>
      <p:ext uri="{BB962C8B-B14F-4D97-AF65-F5344CB8AC3E}">
        <p14:creationId xmlns:p14="http://schemas.microsoft.com/office/powerpoint/2010/main" val="356126672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68615"/>
                                        </p:tgtEl>
                                        <p:attrNameLst>
                                          <p:attrName>style.visibility</p:attrName>
                                        </p:attrNameLst>
                                      </p:cBhvr>
                                      <p:to>
                                        <p:strVal val="visible"/>
                                      </p:to>
                                    </p:set>
                                    <p:animEffect transition="in" filter="box(out)">
                                      <p:cBhvr>
                                        <p:cTn id="7" dur="500"/>
                                        <p:tgtEl>
                                          <p:spTgt spid="206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61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lide Number Placeholder 3"/>
          <p:cNvSpPr>
            <a:spLocks noGrp="1"/>
          </p:cNvSpPr>
          <p:nvPr>
            <p:ph type="sldNum" sz="quarter" idx="10"/>
          </p:nvPr>
        </p:nvSpPr>
        <p:spPr/>
        <p:txBody>
          <a:bodyPr/>
          <a:lstStyle/>
          <a:p>
            <a:fld id="{071B9226-11AC-4236-A70F-6C6CB2DCA5AB}" type="slidenum">
              <a:rPr lang="en-US"/>
              <a:pPr/>
              <a:t>9</a:t>
            </a:fld>
            <a:endParaRPr lang="en-US"/>
          </a:p>
        </p:txBody>
      </p:sp>
      <p:sp>
        <p:nvSpPr>
          <p:cNvPr id="2017282" name="Rectangle 2"/>
          <p:cNvSpPr>
            <a:spLocks noGrp="1" noChangeArrowheads="1"/>
          </p:cNvSpPr>
          <p:nvPr>
            <p:ph type="title"/>
          </p:nvPr>
        </p:nvSpPr>
        <p:spPr>
          <a:xfrm>
            <a:off x="414338" y="190500"/>
            <a:ext cx="8229600" cy="4191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Autofit/>
          </a:bodyPr>
          <a:lstStyle/>
          <a:p>
            <a:r>
              <a:rPr lang="en-US" altLang="zh-TW" sz="3600" dirty="0">
                <a:solidFill>
                  <a:srgbClr val="7030A0"/>
                </a:solidFill>
                <a:latin typeface="Monotype Corsiva" pitchFamily="66" charset="0"/>
                <a:ea typeface="PMingLiU" pitchFamily="18" charset="-120"/>
              </a:rPr>
              <a:t>Inserting Bubbles (Stalls)</a:t>
            </a:r>
            <a:endParaRPr lang="en-US" altLang="zh-TW" sz="2000" dirty="0">
              <a:solidFill>
                <a:srgbClr val="7030A0"/>
              </a:solidFill>
              <a:latin typeface="Monotype Corsiva" pitchFamily="66" charset="0"/>
              <a:ea typeface="PMingLiU" pitchFamily="18" charset="-120"/>
            </a:endParaRPr>
          </a:p>
        </p:txBody>
      </p:sp>
      <p:sp>
        <p:nvSpPr>
          <p:cNvPr id="2017283" name="Rectangle 3"/>
          <p:cNvSpPr>
            <a:spLocks noChangeArrowheads="1"/>
          </p:cNvSpPr>
          <p:nvPr/>
        </p:nvSpPr>
        <p:spPr bwMode="auto">
          <a:xfrm>
            <a:off x="1308100" y="1455738"/>
            <a:ext cx="454025" cy="423862"/>
          </a:xfrm>
          <a:prstGeom prst="re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17284" name="Group 4"/>
          <p:cNvGrpSpPr>
            <a:grpSpLocks/>
          </p:cNvGrpSpPr>
          <p:nvPr/>
        </p:nvGrpSpPr>
        <p:grpSpPr bwMode="auto">
          <a:xfrm>
            <a:off x="3038475" y="1366838"/>
            <a:ext cx="425450" cy="561975"/>
            <a:chOff x="2021" y="1315"/>
            <a:chExt cx="299" cy="448"/>
          </a:xfrm>
        </p:grpSpPr>
        <p:sp>
          <p:nvSpPr>
            <p:cNvPr id="2017285" name="Freeform 5"/>
            <p:cNvSpPr>
              <a:spLocks/>
            </p:cNvSpPr>
            <p:nvPr/>
          </p:nvSpPr>
          <p:spPr bwMode="auto">
            <a:xfrm>
              <a:off x="2021" y="1363"/>
              <a:ext cx="253" cy="400"/>
            </a:xfrm>
            <a:custGeom>
              <a:avLst/>
              <a:gdLst>
                <a:gd name="T0" fmla="*/ 0 w 484"/>
                <a:gd name="T1" fmla="*/ 774 h 774"/>
                <a:gd name="T2" fmla="*/ 0 w 484"/>
                <a:gd name="T3" fmla="*/ 579 h 774"/>
                <a:gd name="T4" fmla="*/ 242 w 484"/>
                <a:gd name="T5" fmla="*/ 532 h 774"/>
                <a:gd name="T6" fmla="*/ 242 w 484"/>
                <a:gd name="T7" fmla="*/ 243 h 774"/>
                <a:gd name="T8" fmla="*/ 0 w 484"/>
                <a:gd name="T9" fmla="*/ 195 h 774"/>
                <a:gd name="T10" fmla="*/ 0 w 484"/>
                <a:gd name="T11" fmla="*/ 0 h 774"/>
                <a:gd name="T12" fmla="*/ 484 w 484"/>
                <a:gd name="T13" fmla="*/ 101 h 774"/>
                <a:gd name="T14" fmla="*/ 484 w 484"/>
                <a:gd name="T15" fmla="*/ 674 h 774"/>
                <a:gd name="T16" fmla="*/ 0 w 484"/>
                <a:gd name="T1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774">
                  <a:moveTo>
                    <a:pt x="0" y="774"/>
                  </a:moveTo>
                  <a:lnTo>
                    <a:pt x="0" y="579"/>
                  </a:lnTo>
                  <a:lnTo>
                    <a:pt x="242" y="532"/>
                  </a:lnTo>
                  <a:lnTo>
                    <a:pt x="242" y="243"/>
                  </a:lnTo>
                  <a:lnTo>
                    <a:pt x="0" y="195"/>
                  </a:lnTo>
                  <a:lnTo>
                    <a:pt x="0" y="0"/>
                  </a:lnTo>
                  <a:lnTo>
                    <a:pt x="484" y="101"/>
                  </a:lnTo>
                  <a:lnTo>
                    <a:pt x="484" y="674"/>
                  </a:lnTo>
                  <a:lnTo>
                    <a:pt x="0" y="774"/>
                  </a:lnTo>
                  <a:close/>
                </a:path>
              </a:pathLst>
            </a:custGeom>
            <a:solidFill>
              <a:srgbClr val="FFFFFF"/>
            </a:solidFill>
            <a:ln w="9525">
              <a:solidFill>
                <a:srgbClr val="000000"/>
              </a:solidFill>
              <a:prstDash val="solid"/>
              <a:round/>
              <a:headEnd/>
              <a:tailEnd/>
            </a:ln>
          </p:spPr>
          <p:txBody>
            <a:bodyPr/>
            <a:lstStyle/>
            <a:p>
              <a:endParaRPr lang="en-US"/>
            </a:p>
          </p:txBody>
        </p:sp>
        <p:sp>
          <p:nvSpPr>
            <p:cNvPr id="2017286" name="Text Box 6"/>
            <p:cNvSpPr txBox="1">
              <a:spLocks noChangeArrowheads="1"/>
            </p:cNvSpPr>
            <p:nvPr/>
          </p:nvSpPr>
          <p:spPr bwMode="auto">
            <a:xfrm rot="-5400000">
              <a:off x="1994" y="1427"/>
              <a:ext cx="43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ALU</a:t>
              </a:r>
              <a:endParaRPr lang="en-US" altLang="zh-TW" b="0">
                <a:effectLst/>
                <a:ea typeface="PMingLiU" pitchFamily="18" charset="-120"/>
              </a:endParaRPr>
            </a:p>
          </p:txBody>
        </p:sp>
      </p:grpSp>
      <p:grpSp>
        <p:nvGrpSpPr>
          <p:cNvPr id="2017287" name="Group 7"/>
          <p:cNvGrpSpPr>
            <a:grpSpLocks/>
          </p:cNvGrpSpPr>
          <p:nvPr/>
        </p:nvGrpSpPr>
        <p:grpSpPr bwMode="auto">
          <a:xfrm>
            <a:off x="2151063" y="1466850"/>
            <a:ext cx="565150" cy="422275"/>
            <a:chOff x="1091" y="1668"/>
            <a:chExt cx="396" cy="336"/>
          </a:xfrm>
        </p:grpSpPr>
        <p:grpSp>
          <p:nvGrpSpPr>
            <p:cNvPr id="2017288" name="Group 8"/>
            <p:cNvGrpSpPr>
              <a:grpSpLocks/>
            </p:cNvGrpSpPr>
            <p:nvPr/>
          </p:nvGrpSpPr>
          <p:grpSpPr bwMode="auto">
            <a:xfrm>
              <a:off x="1091" y="1668"/>
              <a:ext cx="396" cy="318"/>
              <a:chOff x="1936" y="2560"/>
              <a:chExt cx="469" cy="400"/>
            </a:xfrm>
          </p:grpSpPr>
          <p:sp>
            <p:nvSpPr>
              <p:cNvPr id="2017289" name="Freeform 9"/>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290" name="Freeform 10"/>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17291" name="Text Box 11"/>
            <p:cNvSpPr txBox="1">
              <a:spLocks noChangeArrowheads="1"/>
            </p:cNvSpPr>
            <p:nvPr/>
          </p:nvSpPr>
          <p:spPr bwMode="auto">
            <a:xfrm>
              <a:off x="1152" y="1761"/>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17292" name="Rectangle 12"/>
          <p:cNvSpPr>
            <a:spLocks noChangeArrowheads="1"/>
          </p:cNvSpPr>
          <p:nvPr/>
        </p:nvSpPr>
        <p:spPr bwMode="auto">
          <a:xfrm>
            <a:off x="3740150" y="1477963"/>
            <a:ext cx="454025" cy="423862"/>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17293" name="Group 13"/>
          <p:cNvGrpSpPr>
            <a:grpSpLocks/>
          </p:cNvGrpSpPr>
          <p:nvPr/>
        </p:nvGrpSpPr>
        <p:grpSpPr bwMode="auto">
          <a:xfrm>
            <a:off x="4546600" y="1490663"/>
            <a:ext cx="565150" cy="398462"/>
            <a:chOff x="3069" y="1364"/>
            <a:chExt cx="396" cy="318"/>
          </a:xfrm>
        </p:grpSpPr>
        <p:grpSp>
          <p:nvGrpSpPr>
            <p:cNvPr id="2017294" name="Group 14"/>
            <p:cNvGrpSpPr>
              <a:grpSpLocks/>
            </p:cNvGrpSpPr>
            <p:nvPr/>
          </p:nvGrpSpPr>
          <p:grpSpPr bwMode="auto">
            <a:xfrm flipH="1">
              <a:off x="3069" y="1364"/>
              <a:ext cx="396" cy="318"/>
              <a:chOff x="1936" y="2560"/>
              <a:chExt cx="469" cy="400"/>
            </a:xfrm>
          </p:grpSpPr>
          <p:sp>
            <p:nvSpPr>
              <p:cNvPr id="2017295" name="Freeform 15"/>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296" name="Freeform 16"/>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17297" name="Text Box 17"/>
            <p:cNvSpPr txBox="1">
              <a:spLocks noChangeArrowheads="1"/>
            </p:cNvSpPr>
            <p:nvPr/>
          </p:nvSpPr>
          <p:spPr bwMode="auto">
            <a:xfrm>
              <a:off x="3134" y="1419"/>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17298" name="Line 18"/>
          <p:cNvSpPr>
            <a:spLocks noChangeShapeType="1"/>
          </p:cNvSpPr>
          <p:nvPr/>
        </p:nvSpPr>
        <p:spPr bwMode="auto">
          <a:xfrm>
            <a:off x="1776413" y="1736725"/>
            <a:ext cx="374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299" name="Freeform 19"/>
          <p:cNvSpPr>
            <a:spLocks/>
          </p:cNvSpPr>
          <p:nvPr/>
        </p:nvSpPr>
        <p:spPr bwMode="auto">
          <a:xfrm>
            <a:off x="1970088" y="1520825"/>
            <a:ext cx="180975" cy="215900"/>
          </a:xfrm>
          <a:custGeom>
            <a:avLst/>
            <a:gdLst>
              <a:gd name="T0" fmla="*/ 0 w 127"/>
              <a:gd name="T1" fmla="*/ 172 h 172"/>
              <a:gd name="T2" fmla="*/ 0 w 127"/>
              <a:gd name="T3" fmla="*/ 0 h 172"/>
              <a:gd name="T4" fmla="*/ 127 w 127"/>
              <a:gd name="T5" fmla="*/ 0 h 172"/>
            </a:gdLst>
            <a:ahLst/>
            <a:cxnLst>
              <a:cxn ang="0">
                <a:pos x="T0" y="T1"/>
              </a:cxn>
              <a:cxn ang="0">
                <a:pos x="T2" y="T3"/>
              </a:cxn>
              <a:cxn ang="0">
                <a:pos x="T4" y="T5"/>
              </a:cxn>
            </a:cxnLst>
            <a:rect l="0" t="0" r="r" b="b"/>
            <a:pathLst>
              <a:path w="127" h="172">
                <a:moveTo>
                  <a:pt x="0" y="172"/>
                </a:moveTo>
                <a:lnTo>
                  <a:pt x="0" y="0"/>
                </a:lnTo>
                <a:lnTo>
                  <a:pt x="1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00" name="Line 20"/>
          <p:cNvSpPr>
            <a:spLocks noChangeShapeType="1"/>
          </p:cNvSpPr>
          <p:nvPr/>
        </p:nvSpPr>
        <p:spPr bwMode="auto">
          <a:xfrm>
            <a:off x="2717800" y="1503363"/>
            <a:ext cx="322263"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01" name="Line 21"/>
          <p:cNvSpPr>
            <a:spLocks noChangeShapeType="1"/>
          </p:cNvSpPr>
          <p:nvPr/>
        </p:nvSpPr>
        <p:spPr bwMode="auto">
          <a:xfrm>
            <a:off x="2727325" y="1831975"/>
            <a:ext cx="322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02" name="Freeform 22"/>
          <p:cNvSpPr>
            <a:spLocks/>
          </p:cNvSpPr>
          <p:nvPr/>
        </p:nvSpPr>
        <p:spPr bwMode="auto">
          <a:xfrm>
            <a:off x="2903538" y="1712913"/>
            <a:ext cx="625475" cy="296862"/>
          </a:xfrm>
          <a:custGeom>
            <a:avLst/>
            <a:gdLst>
              <a:gd name="T0" fmla="*/ 0 w 509"/>
              <a:gd name="T1" fmla="*/ 91 h 236"/>
              <a:gd name="T2" fmla="*/ 9 w 509"/>
              <a:gd name="T3" fmla="*/ 236 h 236"/>
              <a:gd name="T4" fmla="*/ 390 w 509"/>
              <a:gd name="T5" fmla="*/ 236 h 236"/>
              <a:gd name="T6" fmla="*/ 509 w 509"/>
              <a:gd name="T7" fmla="*/ 0 h 236"/>
            </a:gdLst>
            <a:ahLst/>
            <a:cxnLst>
              <a:cxn ang="0">
                <a:pos x="T0" y="T1"/>
              </a:cxn>
              <a:cxn ang="0">
                <a:pos x="T2" y="T3"/>
              </a:cxn>
              <a:cxn ang="0">
                <a:pos x="T4" y="T5"/>
              </a:cxn>
              <a:cxn ang="0">
                <a:pos x="T6" y="T7"/>
              </a:cxn>
            </a:cxnLst>
            <a:rect l="0" t="0" r="r" b="b"/>
            <a:pathLst>
              <a:path w="509" h="236">
                <a:moveTo>
                  <a:pt x="0" y="91"/>
                </a:moveTo>
                <a:lnTo>
                  <a:pt x="9" y="236"/>
                </a:lnTo>
                <a:lnTo>
                  <a:pt x="390" y="236"/>
                </a:lnTo>
                <a:lnTo>
                  <a:pt x="509"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03" name="Line 23"/>
          <p:cNvSpPr>
            <a:spLocks noChangeShapeType="1"/>
          </p:cNvSpPr>
          <p:nvPr/>
        </p:nvSpPr>
        <p:spPr bwMode="auto">
          <a:xfrm>
            <a:off x="3409950" y="1724025"/>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04" name="Freeform 24"/>
          <p:cNvSpPr>
            <a:spLocks/>
          </p:cNvSpPr>
          <p:nvPr/>
        </p:nvSpPr>
        <p:spPr bwMode="auto">
          <a:xfrm>
            <a:off x="3670300" y="1633538"/>
            <a:ext cx="777875" cy="369887"/>
          </a:xfrm>
          <a:custGeom>
            <a:avLst/>
            <a:gdLst>
              <a:gd name="T0" fmla="*/ 0 w 527"/>
              <a:gd name="T1" fmla="*/ 100 h 387"/>
              <a:gd name="T2" fmla="*/ 14 w 527"/>
              <a:gd name="T3" fmla="*/ 387 h 387"/>
              <a:gd name="T4" fmla="*/ 390 w 527"/>
              <a:gd name="T5" fmla="*/ 387 h 387"/>
              <a:gd name="T6" fmla="*/ 527 w 527"/>
              <a:gd name="T7" fmla="*/ 0 h 387"/>
            </a:gdLst>
            <a:ahLst/>
            <a:cxnLst>
              <a:cxn ang="0">
                <a:pos x="T0" y="T1"/>
              </a:cxn>
              <a:cxn ang="0">
                <a:pos x="T2" y="T3"/>
              </a:cxn>
              <a:cxn ang="0">
                <a:pos x="T4" y="T5"/>
              </a:cxn>
              <a:cxn ang="0">
                <a:pos x="T6" y="T7"/>
              </a:cxn>
            </a:cxnLst>
            <a:rect l="0" t="0" r="r" b="b"/>
            <a:pathLst>
              <a:path w="527" h="387">
                <a:moveTo>
                  <a:pt x="0" y="100"/>
                </a:moveTo>
                <a:lnTo>
                  <a:pt x="14" y="387"/>
                </a:lnTo>
                <a:lnTo>
                  <a:pt x="390" y="387"/>
                </a:lnTo>
                <a:lnTo>
                  <a:pt x="5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05" name="Line 25"/>
          <p:cNvSpPr>
            <a:spLocks noChangeShapeType="1"/>
          </p:cNvSpPr>
          <p:nvPr/>
        </p:nvSpPr>
        <p:spPr bwMode="auto">
          <a:xfrm flipV="1">
            <a:off x="4171950" y="1638300"/>
            <a:ext cx="37623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06" name="Rectangle 26"/>
          <p:cNvSpPr>
            <a:spLocks noChangeArrowheads="1"/>
          </p:cNvSpPr>
          <p:nvPr/>
        </p:nvSpPr>
        <p:spPr bwMode="auto">
          <a:xfrm>
            <a:off x="2133600" y="2295525"/>
            <a:ext cx="454025" cy="422275"/>
          </a:xfrm>
          <a:prstGeom prst="re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17307" name="Group 27"/>
          <p:cNvGrpSpPr>
            <a:grpSpLocks/>
          </p:cNvGrpSpPr>
          <p:nvPr/>
        </p:nvGrpSpPr>
        <p:grpSpPr bwMode="auto">
          <a:xfrm>
            <a:off x="3862388" y="2208213"/>
            <a:ext cx="423862" cy="558800"/>
            <a:chOff x="2021" y="1317"/>
            <a:chExt cx="297" cy="446"/>
          </a:xfrm>
        </p:grpSpPr>
        <p:sp>
          <p:nvSpPr>
            <p:cNvPr id="2017308" name="Freeform 28"/>
            <p:cNvSpPr>
              <a:spLocks/>
            </p:cNvSpPr>
            <p:nvPr/>
          </p:nvSpPr>
          <p:spPr bwMode="auto">
            <a:xfrm>
              <a:off x="2021" y="1363"/>
              <a:ext cx="253" cy="400"/>
            </a:xfrm>
            <a:custGeom>
              <a:avLst/>
              <a:gdLst>
                <a:gd name="T0" fmla="*/ 0 w 484"/>
                <a:gd name="T1" fmla="*/ 774 h 774"/>
                <a:gd name="T2" fmla="*/ 0 w 484"/>
                <a:gd name="T3" fmla="*/ 579 h 774"/>
                <a:gd name="T4" fmla="*/ 242 w 484"/>
                <a:gd name="T5" fmla="*/ 532 h 774"/>
                <a:gd name="T6" fmla="*/ 242 w 484"/>
                <a:gd name="T7" fmla="*/ 243 h 774"/>
                <a:gd name="T8" fmla="*/ 0 w 484"/>
                <a:gd name="T9" fmla="*/ 195 h 774"/>
                <a:gd name="T10" fmla="*/ 0 w 484"/>
                <a:gd name="T11" fmla="*/ 0 h 774"/>
                <a:gd name="T12" fmla="*/ 484 w 484"/>
                <a:gd name="T13" fmla="*/ 101 h 774"/>
                <a:gd name="T14" fmla="*/ 484 w 484"/>
                <a:gd name="T15" fmla="*/ 674 h 774"/>
                <a:gd name="T16" fmla="*/ 0 w 484"/>
                <a:gd name="T1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774">
                  <a:moveTo>
                    <a:pt x="0" y="774"/>
                  </a:moveTo>
                  <a:lnTo>
                    <a:pt x="0" y="579"/>
                  </a:lnTo>
                  <a:lnTo>
                    <a:pt x="242" y="532"/>
                  </a:lnTo>
                  <a:lnTo>
                    <a:pt x="242" y="243"/>
                  </a:lnTo>
                  <a:lnTo>
                    <a:pt x="0" y="195"/>
                  </a:lnTo>
                  <a:lnTo>
                    <a:pt x="0" y="0"/>
                  </a:lnTo>
                  <a:lnTo>
                    <a:pt x="484" y="101"/>
                  </a:lnTo>
                  <a:lnTo>
                    <a:pt x="484" y="674"/>
                  </a:lnTo>
                  <a:lnTo>
                    <a:pt x="0" y="774"/>
                  </a:lnTo>
                  <a:close/>
                </a:path>
              </a:pathLst>
            </a:custGeom>
            <a:solidFill>
              <a:srgbClr val="FFFFFF"/>
            </a:solidFill>
            <a:ln w="9525">
              <a:solidFill>
                <a:srgbClr val="000000"/>
              </a:solidFill>
              <a:prstDash val="solid"/>
              <a:round/>
              <a:headEnd/>
              <a:tailEnd/>
            </a:ln>
          </p:spPr>
          <p:txBody>
            <a:bodyPr/>
            <a:lstStyle/>
            <a:p>
              <a:endParaRPr lang="en-US"/>
            </a:p>
          </p:txBody>
        </p:sp>
        <p:sp>
          <p:nvSpPr>
            <p:cNvPr id="2017309" name="Text Box 29"/>
            <p:cNvSpPr txBox="1">
              <a:spLocks noChangeArrowheads="1"/>
            </p:cNvSpPr>
            <p:nvPr/>
          </p:nvSpPr>
          <p:spPr bwMode="auto">
            <a:xfrm rot="-5400000">
              <a:off x="1992" y="1429"/>
              <a:ext cx="43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ALU</a:t>
              </a:r>
              <a:endParaRPr lang="en-US" altLang="zh-TW" b="0">
                <a:effectLst/>
                <a:ea typeface="PMingLiU" pitchFamily="18" charset="-120"/>
              </a:endParaRPr>
            </a:p>
          </p:txBody>
        </p:sp>
      </p:grpSp>
      <p:grpSp>
        <p:nvGrpSpPr>
          <p:cNvPr id="2017310" name="Group 30"/>
          <p:cNvGrpSpPr>
            <a:grpSpLocks/>
          </p:cNvGrpSpPr>
          <p:nvPr/>
        </p:nvGrpSpPr>
        <p:grpSpPr bwMode="auto">
          <a:xfrm>
            <a:off x="2976563" y="2306638"/>
            <a:ext cx="565150" cy="422275"/>
            <a:chOff x="1091" y="1668"/>
            <a:chExt cx="396" cy="337"/>
          </a:xfrm>
        </p:grpSpPr>
        <p:grpSp>
          <p:nvGrpSpPr>
            <p:cNvPr id="2017311" name="Group 31"/>
            <p:cNvGrpSpPr>
              <a:grpSpLocks/>
            </p:cNvGrpSpPr>
            <p:nvPr/>
          </p:nvGrpSpPr>
          <p:grpSpPr bwMode="auto">
            <a:xfrm>
              <a:off x="1091" y="1668"/>
              <a:ext cx="396" cy="318"/>
              <a:chOff x="1936" y="2560"/>
              <a:chExt cx="469" cy="400"/>
            </a:xfrm>
          </p:grpSpPr>
          <p:sp>
            <p:nvSpPr>
              <p:cNvPr id="2017312" name="Freeform 32"/>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13" name="Freeform 33"/>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17314" name="Text Box 34"/>
            <p:cNvSpPr txBox="1">
              <a:spLocks noChangeArrowheads="1"/>
            </p:cNvSpPr>
            <p:nvPr/>
          </p:nvSpPr>
          <p:spPr bwMode="auto">
            <a:xfrm>
              <a:off x="1152" y="1762"/>
              <a:ext cx="33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17315" name="Rectangle 35"/>
          <p:cNvSpPr>
            <a:spLocks noChangeArrowheads="1"/>
          </p:cNvSpPr>
          <p:nvPr/>
        </p:nvSpPr>
        <p:spPr bwMode="auto">
          <a:xfrm>
            <a:off x="4564063" y="2317750"/>
            <a:ext cx="454025" cy="422275"/>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17316" name="Group 36"/>
          <p:cNvGrpSpPr>
            <a:grpSpLocks/>
          </p:cNvGrpSpPr>
          <p:nvPr/>
        </p:nvGrpSpPr>
        <p:grpSpPr bwMode="auto">
          <a:xfrm>
            <a:off x="5370513" y="2328863"/>
            <a:ext cx="565150" cy="398462"/>
            <a:chOff x="3069" y="1364"/>
            <a:chExt cx="396" cy="318"/>
          </a:xfrm>
        </p:grpSpPr>
        <p:grpSp>
          <p:nvGrpSpPr>
            <p:cNvPr id="2017317" name="Group 37"/>
            <p:cNvGrpSpPr>
              <a:grpSpLocks/>
            </p:cNvGrpSpPr>
            <p:nvPr/>
          </p:nvGrpSpPr>
          <p:grpSpPr bwMode="auto">
            <a:xfrm flipH="1">
              <a:off x="3069" y="1364"/>
              <a:ext cx="396" cy="318"/>
              <a:chOff x="1936" y="2560"/>
              <a:chExt cx="469" cy="400"/>
            </a:xfrm>
          </p:grpSpPr>
          <p:sp>
            <p:nvSpPr>
              <p:cNvPr id="2017318" name="Freeform 38"/>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19" name="Freeform 39"/>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17320" name="Text Box 40"/>
            <p:cNvSpPr txBox="1">
              <a:spLocks noChangeArrowheads="1"/>
            </p:cNvSpPr>
            <p:nvPr/>
          </p:nvSpPr>
          <p:spPr bwMode="auto">
            <a:xfrm>
              <a:off x="3133" y="1417"/>
              <a:ext cx="33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17321" name="Line 41"/>
          <p:cNvSpPr>
            <a:spLocks noChangeShapeType="1"/>
          </p:cNvSpPr>
          <p:nvPr/>
        </p:nvSpPr>
        <p:spPr bwMode="auto">
          <a:xfrm>
            <a:off x="2601913" y="2574925"/>
            <a:ext cx="374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22" name="Freeform 42"/>
          <p:cNvSpPr>
            <a:spLocks/>
          </p:cNvSpPr>
          <p:nvPr/>
        </p:nvSpPr>
        <p:spPr bwMode="auto">
          <a:xfrm>
            <a:off x="2795588" y="2359025"/>
            <a:ext cx="180975" cy="215900"/>
          </a:xfrm>
          <a:custGeom>
            <a:avLst/>
            <a:gdLst>
              <a:gd name="T0" fmla="*/ 0 w 127"/>
              <a:gd name="T1" fmla="*/ 172 h 172"/>
              <a:gd name="T2" fmla="*/ 0 w 127"/>
              <a:gd name="T3" fmla="*/ 0 h 172"/>
              <a:gd name="T4" fmla="*/ 127 w 127"/>
              <a:gd name="T5" fmla="*/ 0 h 172"/>
            </a:gdLst>
            <a:ahLst/>
            <a:cxnLst>
              <a:cxn ang="0">
                <a:pos x="T0" y="T1"/>
              </a:cxn>
              <a:cxn ang="0">
                <a:pos x="T2" y="T3"/>
              </a:cxn>
              <a:cxn ang="0">
                <a:pos x="T4" y="T5"/>
              </a:cxn>
            </a:cxnLst>
            <a:rect l="0" t="0" r="r" b="b"/>
            <a:pathLst>
              <a:path w="127" h="172">
                <a:moveTo>
                  <a:pt x="0" y="172"/>
                </a:moveTo>
                <a:lnTo>
                  <a:pt x="0" y="0"/>
                </a:lnTo>
                <a:lnTo>
                  <a:pt x="1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23" name="Line 43"/>
          <p:cNvSpPr>
            <a:spLocks noChangeShapeType="1"/>
          </p:cNvSpPr>
          <p:nvPr/>
        </p:nvSpPr>
        <p:spPr bwMode="auto">
          <a:xfrm>
            <a:off x="3543300" y="2343150"/>
            <a:ext cx="322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24" name="Line 44"/>
          <p:cNvSpPr>
            <a:spLocks noChangeShapeType="1"/>
          </p:cNvSpPr>
          <p:nvPr/>
        </p:nvSpPr>
        <p:spPr bwMode="auto">
          <a:xfrm>
            <a:off x="3551238" y="2670175"/>
            <a:ext cx="322262"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25" name="Freeform 45"/>
          <p:cNvSpPr>
            <a:spLocks/>
          </p:cNvSpPr>
          <p:nvPr/>
        </p:nvSpPr>
        <p:spPr bwMode="auto">
          <a:xfrm>
            <a:off x="3729038" y="2552700"/>
            <a:ext cx="623887" cy="295275"/>
          </a:xfrm>
          <a:custGeom>
            <a:avLst/>
            <a:gdLst>
              <a:gd name="T0" fmla="*/ 0 w 509"/>
              <a:gd name="T1" fmla="*/ 91 h 236"/>
              <a:gd name="T2" fmla="*/ 9 w 509"/>
              <a:gd name="T3" fmla="*/ 236 h 236"/>
              <a:gd name="T4" fmla="*/ 390 w 509"/>
              <a:gd name="T5" fmla="*/ 236 h 236"/>
              <a:gd name="T6" fmla="*/ 509 w 509"/>
              <a:gd name="T7" fmla="*/ 0 h 236"/>
            </a:gdLst>
            <a:ahLst/>
            <a:cxnLst>
              <a:cxn ang="0">
                <a:pos x="T0" y="T1"/>
              </a:cxn>
              <a:cxn ang="0">
                <a:pos x="T2" y="T3"/>
              </a:cxn>
              <a:cxn ang="0">
                <a:pos x="T4" y="T5"/>
              </a:cxn>
              <a:cxn ang="0">
                <a:pos x="T6" y="T7"/>
              </a:cxn>
            </a:cxnLst>
            <a:rect l="0" t="0" r="r" b="b"/>
            <a:pathLst>
              <a:path w="509" h="236">
                <a:moveTo>
                  <a:pt x="0" y="91"/>
                </a:moveTo>
                <a:lnTo>
                  <a:pt x="9" y="236"/>
                </a:lnTo>
                <a:lnTo>
                  <a:pt x="390" y="236"/>
                </a:lnTo>
                <a:lnTo>
                  <a:pt x="509"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26" name="Line 46"/>
          <p:cNvSpPr>
            <a:spLocks noChangeShapeType="1"/>
          </p:cNvSpPr>
          <p:nvPr/>
        </p:nvSpPr>
        <p:spPr bwMode="auto">
          <a:xfrm>
            <a:off x="4235450" y="2563813"/>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27" name="Freeform 47"/>
          <p:cNvSpPr>
            <a:spLocks/>
          </p:cNvSpPr>
          <p:nvPr/>
        </p:nvSpPr>
        <p:spPr bwMode="auto">
          <a:xfrm>
            <a:off x="4494213" y="2471738"/>
            <a:ext cx="777875" cy="369887"/>
          </a:xfrm>
          <a:custGeom>
            <a:avLst/>
            <a:gdLst>
              <a:gd name="T0" fmla="*/ 0 w 527"/>
              <a:gd name="T1" fmla="*/ 100 h 387"/>
              <a:gd name="T2" fmla="*/ 14 w 527"/>
              <a:gd name="T3" fmla="*/ 387 h 387"/>
              <a:gd name="T4" fmla="*/ 390 w 527"/>
              <a:gd name="T5" fmla="*/ 387 h 387"/>
              <a:gd name="T6" fmla="*/ 527 w 527"/>
              <a:gd name="T7" fmla="*/ 0 h 387"/>
            </a:gdLst>
            <a:ahLst/>
            <a:cxnLst>
              <a:cxn ang="0">
                <a:pos x="T0" y="T1"/>
              </a:cxn>
              <a:cxn ang="0">
                <a:pos x="T2" y="T3"/>
              </a:cxn>
              <a:cxn ang="0">
                <a:pos x="T4" y="T5"/>
              </a:cxn>
              <a:cxn ang="0">
                <a:pos x="T6" y="T7"/>
              </a:cxn>
            </a:cxnLst>
            <a:rect l="0" t="0" r="r" b="b"/>
            <a:pathLst>
              <a:path w="527" h="387">
                <a:moveTo>
                  <a:pt x="0" y="100"/>
                </a:moveTo>
                <a:lnTo>
                  <a:pt x="14" y="387"/>
                </a:lnTo>
                <a:lnTo>
                  <a:pt x="390" y="387"/>
                </a:lnTo>
                <a:lnTo>
                  <a:pt x="5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28" name="Line 48"/>
          <p:cNvSpPr>
            <a:spLocks noChangeShapeType="1"/>
          </p:cNvSpPr>
          <p:nvPr/>
        </p:nvSpPr>
        <p:spPr bwMode="auto">
          <a:xfrm flipV="1">
            <a:off x="4995863" y="2476500"/>
            <a:ext cx="376237"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29" name="Rectangle 49"/>
          <p:cNvSpPr>
            <a:spLocks noChangeArrowheads="1"/>
          </p:cNvSpPr>
          <p:nvPr/>
        </p:nvSpPr>
        <p:spPr bwMode="auto">
          <a:xfrm>
            <a:off x="2957513" y="3133725"/>
            <a:ext cx="454025" cy="423863"/>
          </a:xfrm>
          <a:prstGeom prst="re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17330" name="Group 50"/>
          <p:cNvGrpSpPr>
            <a:grpSpLocks/>
          </p:cNvGrpSpPr>
          <p:nvPr/>
        </p:nvGrpSpPr>
        <p:grpSpPr bwMode="auto">
          <a:xfrm>
            <a:off x="4687888" y="3040063"/>
            <a:ext cx="425450" cy="566737"/>
            <a:chOff x="2021" y="1311"/>
            <a:chExt cx="298" cy="452"/>
          </a:xfrm>
        </p:grpSpPr>
        <p:sp>
          <p:nvSpPr>
            <p:cNvPr id="2017331" name="Freeform 51"/>
            <p:cNvSpPr>
              <a:spLocks/>
            </p:cNvSpPr>
            <p:nvPr/>
          </p:nvSpPr>
          <p:spPr bwMode="auto">
            <a:xfrm>
              <a:off x="2021" y="1363"/>
              <a:ext cx="253" cy="400"/>
            </a:xfrm>
            <a:custGeom>
              <a:avLst/>
              <a:gdLst>
                <a:gd name="T0" fmla="*/ 0 w 484"/>
                <a:gd name="T1" fmla="*/ 774 h 774"/>
                <a:gd name="T2" fmla="*/ 0 w 484"/>
                <a:gd name="T3" fmla="*/ 579 h 774"/>
                <a:gd name="T4" fmla="*/ 242 w 484"/>
                <a:gd name="T5" fmla="*/ 532 h 774"/>
                <a:gd name="T6" fmla="*/ 242 w 484"/>
                <a:gd name="T7" fmla="*/ 243 h 774"/>
                <a:gd name="T8" fmla="*/ 0 w 484"/>
                <a:gd name="T9" fmla="*/ 195 h 774"/>
                <a:gd name="T10" fmla="*/ 0 w 484"/>
                <a:gd name="T11" fmla="*/ 0 h 774"/>
                <a:gd name="T12" fmla="*/ 484 w 484"/>
                <a:gd name="T13" fmla="*/ 101 h 774"/>
                <a:gd name="T14" fmla="*/ 484 w 484"/>
                <a:gd name="T15" fmla="*/ 674 h 774"/>
                <a:gd name="T16" fmla="*/ 0 w 484"/>
                <a:gd name="T1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774">
                  <a:moveTo>
                    <a:pt x="0" y="774"/>
                  </a:moveTo>
                  <a:lnTo>
                    <a:pt x="0" y="579"/>
                  </a:lnTo>
                  <a:lnTo>
                    <a:pt x="242" y="532"/>
                  </a:lnTo>
                  <a:lnTo>
                    <a:pt x="242" y="243"/>
                  </a:lnTo>
                  <a:lnTo>
                    <a:pt x="0" y="195"/>
                  </a:lnTo>
                  <a:lnTo>
                    <a:pt x="0" y="0"/>
                  </a:lnTo>
                  <a:lnTo>
                    <a:pt x="484" y="101"/>
                  </a:lnTo>
                  <a:lnTo>
                    <a:pt x="484" y="674"/>
                  </a:lnTo>
                  <a:lnTo>
                    <a:pt x="0" y="774"/>
                  </a:lnTo>
                  <a:close/>
                </a:path>
              </a:pathLst>
            </a:custGeom>
            <a:solidFill>
              <a:srgbClr val="FFFFFF"/>
            </a:solidFill>
            <a:ln w="9525">
              <a:solidFill>
                <a:srgbClr val="000000"/>
              </a:solidFill>
              <a:prstDash val="solid"/>
              <a:round/>
              <a:headEnd/>
              <a:tailEnd/>
            </a:ln>
          </p:spPr>
          <p:txBody>
            <a:bodyPr/>
            <a:lstStyle/>
            <a:p>
              <a:endParaRPr lang="en-US"/>
            </a:p>
          </p:txBody>
        </p:sp>
        <p:sp>
          <p:nvSpPr>
            <p:cNvPr id="2017332" name="Text Box 52"/>
            <p:cNvSpPr txBox="1">
              <a:spLocks noChangeArrowheads="1"/>
            </p:cNvSpPr>
            <p:nvPr/>
          </p:nvSpPr>
          <p:spPr bwMode="auto">
            <a:xfrm rot="-5400000">
              <a:off x="1994" y="1423"/>
              <a:ext cx="43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ALU</a:t>
              </a:r>
              <a:endParaRPr lang="en-US" altLang="zh-TW" b="0">
                <a:effectLst/>
                <a:ea typeface="PMingLiU" pitchFamily="18" charset="-120"/>
              </a:endParaRPr>
            </a:p>
          </p:txBody>
        </p:sp>
      </p:grpSp>
      <p:grpSp>
        <p:nvGrpSpPr>
          <p:cNvPr id="2017333" name="Group 53"/>
          <p:cNvGrpSpPr>
            <a:grpSpLocks/>
          </p:cNvGrpSpPr>
          <p:nvPr/>
        </p:nvGrpSpPr>
        <p:grpSpPr bwMode="auto">
          <a:xfrm>
            <a:off x="3800475" y="3144838"/>
            <a:ext cx="565150" cy="422275"/>
            <a:chOff x="1091" y="1668"/>
            <a:chExt cx="396" cy="336"/>
          </a:xfrm>
        </p:grpSpPr>
        <p:grpSp>
          <p:nvGrpSpPr>
            <p:cNvPr id="2017334" name="Group 54"/>
            <p:cNvGrpSpPr>
              <a:grpSpLocks/>
            </p:cNvGrpSpPr>
            <p:nvPr/>
          </p:nvGrpSpPr>
          <p:grpSpPr bwMode="auto">
            <a:xfrm>
              <a:off x="1091" y="1668"/>
              <a:ext cx="396" cy="318"/>
              <a:chOff x="1936" y="2560"/>
              <a:chExt cx="469" cy="400"/>
            </a:xfrm>
          </p:grpSpPr>
          <p:sp>
            <p:nvSpPr>
              <p:cNvPr id="2017335" name="Freeform 55"/>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36" name="Freeform 56"/>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17337" name="Text Box 57"/>
            <p:cNvSpPr txBox="1">
              <a:spLocks noChangeArrowheads="1"/>
            </p:cNvSpPr>
            <p:nvPr/>
          </p:nvSpPr>
          <p:spPr bwMode="auto">
            <a:xfrm>
              <a:off x="1152" y="1761"/>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17338" name="Rectangle 58"/>
          <p:cNvSpPr>
            <a:spLocks noChangeArrowheads="1"/>
          </p:cNvSpPr>
          <p:nvPr/>
        </p:nvSpPr>
        <p:spPr bwMode="auto">
          <a:xfrm>
            <a:off x="5389563" y="3157538"/>
            <a:ext cx="454025" cy="422275"/>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17339" name="Group 59"/>
          <p:cNvGrpSpPr>
            <a:grpSpLocks/>
          </p:cNvGrpSpPr>
          <p:nvPr/>
        </p:nvGrpSpPr>
        <p:grpSpPr bwMode="auto">
          <a:xfrm>
            <a:off x="6196013" y="3168650"/>
            <a:ext cx="565150" cy="398463"/>
            <a:chOff x="3069" y="1364"/>
            <a:chExt cx="396" cy="318"/>
          </a:xfrm>
        </p:grpSpPr>
        <p:grpSp>
          <p:nvGrpSpPr>
            <p:cNvPr id="2017340" name="Group 60"/>
            <p:cNvGrpSpPr>
              <a:grpSpLocks/>
            </p:cNvGrpSpPr>
            <p:nvPr/>
          </p:nvGrpSpPr>
          <p:grpSpPr bwMode="auto">
            <a:xfrm flipH="1">
              <a:off x="3069" y="1364"/>
              <a:ext cx="396" cy="318"/>
              <a:chOff x="1936" y="2560"/>
              <a:chExt cx="469" cy="400"/>
            </a:xfrm>
          </p:grpSpPr>
          <p:sp>
            <p:nvSpPr>
              <p:cNvPr id="2017341" name="Freeform 61"/>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42" name="Freeform 62"/>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17343" name="Text Box 63"/>
            <p:cNvSpPr txBox="1">
              <a:spLocks noChangeArrowheads="1"/>
            </p:cNvSpPr>
            <p:nvPr/>
          </p:nvSpPr>
          <p:spPr bwMode="auto">
            <a:xfrm>
              <a:off x="3133" y="1419"/>
              <a:ext cx="33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17344" name="Line 64"/>
          <p:cNvSpPr>
            <a:spLocks noChangeShapeType="1"/>
          </p:cNvSpPr>
          <p:nvPr/>
        </p:nvSpPr>
        <p:spPr bwMode="auto">
          <a:xfrm>
            <a:off x="3425825" y="3414713"/>
            <a:ext cx="374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45" name="Freeform 65"/>
          <p:cNvSpPr>
            <a:spLocks/>
          </p:cNvSpPr>
          <p:nvPr/>
        </p:nvSpPr>
        <p:spPr bwMode="auto">
          <a:xfrm>
            <a:off x="3619500" y="3198813"/>
            <a:ext cx="180975" cy="215900"/>
          </a:xfrm>
          <a:custGeom>
            <a:avLst/>
            <a:gdLst>
              <a:gd name="T0" fmla="*/ 0 w 127"/>
              <a:gd name="T1" fmla="*/ 172 h 172"/>
              <a:gd name="T2" fmla="*/ 0 w 127"/>
              <a:gd name="T3" fmla="*/ 0 h 172"/>
              <a:gd name="T4" fmla="*/ 127 w 127"/>
              <a:gd name="T5" fmla="*/ 0 h 172"/>
            </a:gdLst>
            <a:ahLst/>
            <a:cxnLst>
              <a:cxn ang="0">
                <a:pos x="T0" y="T1"/>
              </a:cxn>
              <a:cxn ang="0">
                <a:pos x="T2" y="T3"/>
              </a:cxn>
              <a:cxn ang="0">
                <a:pos x="T4" y="T5"/>
              </a:cxn>
            </a:cxnLst>
            <a:rect l="0" t="0" r="r" b="b"/>
            <a:pathLst>
              <a:path w="127" h="172">
                <a:moveTo>
                  <a:pt x="0" y="172"/>
                </a:moveTo>
                <a:lnTo>
                  <a:pt x="0" y="0"/>
                </a:lnTo>
                <a:lnTo>
                  <a:pt x="1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46" name="Line 66"/>
          <p:cNvSpPr>
            <a:spLocks noChangeShapeType="1"/>
          </p:cNvSpPr>
          <p:nvPr/>
        </p:nvSpPr>
        <p:spPr bwMode="auto">
          <a:xfrm>
            <a:off x="4367213" y="3181350"/>
            <a:ext cx="322262"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47" name="Line 67"/>
          <p:cNvSpPr>
            <a:spLocks noChangeShapeType="1"/>
          </p:cNvSpPr>
          <p:nvPr/>
        </p:nvSpPr>
        <p:spPr bwMode="auto">
          <a:xfrm>
            <a:off x="4376738" y="3509963"/>
            <a:ext cx="322262"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48" name="Freeform 68"/>
          <p:cNvSpPr>
            <a:spLocks/>
          </p:cNvSpPr>
          <p:nvPr/>
        </p:nvSpPr>
        <p:spPr bwMode="auto">
          <a:xfrm>
            <a:off x="4552950" y="3390900"/>
            <a:ext cx="625475" cy="296863"/>
          </a:xfrm>
          <a:custGeom>
            <a:avLst/>
            <a:gdLst>
              <a:gd name="T0" fmla="*/ 0 w 509"/>
              <a:gd name="T1" fmla="*/ 91 h 236"/>
              <a:gd name="T2" fmla="*/ 9 w 509"/>
              <a:gd name="T3" fmla="*/ 236 h 236"/>
              <a:gd name="T4" fmla="*/ 390 w 509"/>
              <a:gd name="T5" fmla="*/ 236 h 236"/>
              <a:gd name="T6" fmla="*/ 509 w 509"/>
              <a:gd name="T7" fmla="*/ 0 h 236"/>
            </a:gdLst>
            <a:ahLst/>
            <a:cxnLst>
              <a:cxn ang="0">
                <a:pos x="T0" y="T1"/>
              </a:cxn>
              <a:cxn ang="0">
                <a:pos x="T2" y="T3"/>
              </a:cxn>
              <a:cxn ang="0">
                <a:pos x="T4" y="T5"/>
              </a:cxn>
              <a:cxn ang="0">
                <a:pos x="T6" y="T7"/>
              </a:cxn>
            </a:cxnLst>
            <a:rect l="0" t="0" r="r" b="b"/>
            <a:pathLst>
              <a:path w="509" h="236">
                <a:moveTo>
                  <a:pt x="0" y="91"/>
                </a:moveTo>
                <a:lnTo>
                  <a:pt x="9" y="236"/>
                </a:lnTo>
                <a:lnTo>
                  <a:pt x="390" y="236"/>
                </a:lnTo>
                <a:lnTo>
                  <a:pt x="509"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49" name="Line 69"/>
          <p:cNvSpPr>
            <a:spLocks noChangeShapeType="1"/>
          </p:cNvSpPr>
          <p:nvPr/>
        </p:nvSpPr>
        <p:spPr bwMode="auto">
          <a:xfrm>
            <a:off x="5059363" y="3403600"/>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50" name="Freeform 70"/>
          <p:cNvSpPr>
            <a:spLocks/>
          </p:cNvSpPr>
          <p:nvPr/>
        </p:nvSpPr>
        <p:spPr bwMode="auto">
          <a:xfrm>
            <a:off x="5319713" y="3311525"/>
            <a:ext cx="777875" cy="369888"/>
          </a:xfrm>
          <a:custGeom>
            <a:avLst/>
            <a:gdLst>
              <a:gd name="T0" fmla="*/ 0 w 527"/>
              <a:gd name="T1" fmla="*/ 100 h 387"/>
              <a:gd name="T2" fmla="*/ 14 w 527"/>
              <a:gd name="T3" fmla="*/ 387 h 387"/>
              <a:gd name="T4" fmla="*/ 390 w 527"/>
              <a:gd name="T5" fmla="*/ 387 h 387"/>
              <a:gd name="T6" fmla="*/ 527 w 527"/>
              <a:gd name="T7" fmla="*/ 0 h 387"/>
            </a:gdLst>
            <a:ahLst/>
            <a:cxnLst>
              <a:cxn ang="0">
                <a:pos x="T0" y="T1"/>
              </a:cxn>
              <a:cxn ang="0">
                <a:pos x="T2" y="T3"/>
              </a:cxn>
              <a:cxn ang="0">
                <a:pos x="T4" y="T5"/>
              </a:cxn>
              <a:cxn ang="0">
                <a:pos x="T6" y="T7"/>
              </a:cxn>
            </a:cxnLst>
            <a:rect l="0" t="0" r="r" b="b"/>
            <a:pathLst>
              <a:path w="527" h="387">
                <a:moveTo>
                  <a:pt x="0" y="100"/>
                </a:moveTo>
                <a:lnTo>
                  <a:pt x="14" y="387"/>
                </a:lnTo>
                <a:lnTo>
                  <a:pt x="390" y="387"/>
                </a:lnTo>
                <a:lnTo>
                  <a:pt x="5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51" name="Line 71"/>
          <p:cNvSpPr>
            <a:spLocks noChangeShapeType="1"/>
          </p:cNvSpPr>
          <p:nvPr/>
        </p:nvSpPr>
        <p:spPr bwMode="auto">
          <a:xfrm flipV="1">
            <a:off x="5821363" y="3316288"/>
            <a:ext cx="376237"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75" name="Line 95"/>
          <p:cNvSpPr>
            <a:spLocks noChangeShapeType="1"/>
          </p:cNvSpPr>
          <p:nvPr/>
        </p:nvSpPr>
        <p:spPr bwMode="auto">
          <a:xfrm>
            <a:off x="1884363" y="12128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76" name="Line 96"/>
          <p:cNvSpPr>
            <a:spLocks noChangeShapeType="1"/>
          </p:cNvSpPr>
          <p:nvPr/>
        </p:nvSpPr>
        <p:spPr bwMode="auto">
          <a:xfrm>
            <a:off x="2787650" y="12128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77" name="Line 97"/>
          <p:cNvSpPr>
            <a:spLocks noChangeShapeType="1"/>
          </p:cNvSpPr>
          <p:nvPr/>
        </p:nvSpPr>
        <p:spPr bwMode="auto">
          <a:xfrm>
            <a:off x="3590925" y="12128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78" name="Line 98"/>
          <p:cNvSpPr>
            <a:spLocks noChangeShapeType="1"/>
          </p:cNvSpPr>
          <p:nvPr/>
        </p:nvSpPr>
        <p:spPr bwMode="auto">
          <a:xfrm>
            <a:off x="4406900" y="12128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79" name="Line 99"/>
          <p:cNvSpPr>
            <a:spLocks noChangeShapeType="1"/>
          </p:cNvSpPr>
          <p:nvPr/>
        </p:nvSpPr>
        <p:spPr bwMode="auto">
          <a:xfrm>
            <a:off x="5257800" y="12128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80" name="Line 100"/>
          <p:cNvSpPr>
            <a:spLocks noChangeShapeType="1"/>
          </p:cNvSpPr>
          <p:nvPr/>
        </p:nvSpPr>
        <p:spPr bwMode="auto">
          <a:xfrm>
            <a:off x="6088063" y="12128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81" name="Line 101"/>
          <p:cNvSpPr>
            <a:spLocks noChangeShapeType="1"/>
          </p:cNvSpPr>
          <p:nvPr/>
        </p:nvSpPr>
        <p:spPr bwMode="auto">
          <a:xfrm>
            <a:off x="6918325" y="12128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82" name="Line 102"/>
          <p:cNvSpPr>
            <a:spLocks noChangeShapeType="1"/>
          </p:cNvSpPr>
          <p:nvPr/>
        </p:nvSpPr>
        <p:spPr bwMode="auto">
          <a:xfrm>
            <a:off x="7748588" y="1212850"/>
            <a:ext cx="0" cy="4302125"/>
          </a:xfrm>
          <a:prstGeom prst="line">
            <a:avLst/>
          </a:prstGeom>
          <a:noFill/>
          <a:ln w="952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83" name="Line 103"/>
          <p:cNvSpPr>
            <a:spLocks noChangeShapeType="1"/>
          </p:cNvSpPr>
          <p:nvPr/>
        </p:nvSpPr>
        <p:spPr bwMode="auto">
          <a:xfrm rot="16200000" flipH="1">
            <a:off x="5461794" y="-1599406"/>
            <a:ext cx="0" cy="5208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84" name="Text Box 104"/>
          <p:cNvSpPr txBox="1">
            <a:spLocks noChangeArrowheads="1"/>
          </p:cNvSpPr>
          <p:nvPr/>
        </p:nvSpPr>
        <p:spPr bwMode="auto">
          <a:xfrm>
            <a:off x="1200150" y="768350"/>
            <a:ext cx="1565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Time (in Cycles)</a:t>
            </a:r>
          </a:p>
        </p:txBody>
      </p:sp>
      <p:sp>
        <p:nvSpPr>
          <p:cNvPr id="2017385" name="Text Box 105"/>
          <p:cNvSpPr txBox="1">
            <a:spLocks noChangeArrowheads="1"/>
          </p:cNvSpPr>
          <p:nvPr/>
        </p:nvSpPr>
        <p:spPr bwMode="auto">
          <a:xfrm>
            <a:off x="681038" y="1489075"/>
            <a:ext cx="6016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Load</a:t>
            </a:r>
          </a:p>
        </p:txBody>
      </p:sp>
      <p:sp>
        <p:nvSpPr>
          <p:cNvPr id="2017386" name="Text Box 106"/>
          <p:cNvSpPr txBox="1">
            <a:spLocks noChangeArrowheads="1"/>
          </p:cNvSpPr>
          <p:nvPr/>
        </p:nvSpPr>
        <p:spPr bwMode="auto">
          <a:xfrm>
            <a:off x="681038" y="2333625"/>
            <a:ext cx="1169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Instruction1</a:t>
            </a:r>
          </a:p>
        </p:txBody>
      </p:sp>
      <p:sp>
        <p:nvSpPr>
          <p:cNvPr id="2017387" name="Text Box 107"/>
          <p:cNvSpPr txBox="1">
            <a:spLocks noChangeArrowheads="1"/>
          </p:cNvSpPr>
          <p:nvPr/>
        </p:nvSpPr>
        <p:spPr bwMode="auto">
          <a:xfrm>
            <a:off x="681038" y="3121025"/>
            <a:ext cx="1169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Instruction2</a:t>
            </a:r>
          </a:p>
        </p:txBody>
      </p:sp>
      <p:sp>
        <p:nvSpPr>
          <p:cNvPr id="2017352" name="Rectangle 72"/>
          <p:cNvSpPr>
            <a:spLocks noChangeArrowheads="1"/>
          </p:cNvSpPr>
          <p:nvPr/>
        </p:nvSpPr>
        <p:spPr bwMode="auto">
          <a:xfrm>
            <a:off x="6313488" y="5578475"/>
            <a:ext cx="454025" cy="423863"/>
          </a:xfrm>
          <a:prstGeom prst="re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17353" name="Group 73"/>
          <p:cNvGrpSpPr>
            <a:grpSpLocks/>
          </p:cNvGrpSpPr>
          <p:nvPr/>
        </p:nvGrpSpPr>
        <p:grpSpPr bwMode="auto">
          <a:xfrm>
            <a:off x="8043863" y="5491163"/>
            <a:ext cx="427037" cy="560387"/>
            <a:chOff x="2021" y="1316"/>
            <a:chExt cx="300" cy="447"/>
          </a:xfrm>
        </p:grpSpPr>
        <p:sp>
          <p:nvSpPr>
            <p:cNvPr id="2017354" name="Freeform 74"/>
            <p:cNvSpPr>
              <a:spLocks/>
            </p:cNvSpPr>
            <p:nvPr/>
          </p:nvSpPr>
          <p:spPr bwMode="auto">
            <a:xfrm>
              <a:off x="2021" y="1363"/>
              <a:ext cx="253" cy="400"/>
            </a:xfrm>
            <a:custGeom>
              <a:avLst/>
              <a:gdLst>
                <a:gd name="T0" fmla="*/ 0 w 484"/>
                <a:gd name="T1" fmla="*/ 774 h 774"/>
                <a:gd name="T2" fmla="*/ 0 w 484"/>
                <a:gd name="T3" fmla="*/ 579 h 774"/>
                <a:gd name="T4" fmla="*/ 242 w 484"/>
                <a:gd name="T5" fmla="*/ 532 h 774"/>
                <a:gd name="T6" fmla="*/ 242 w 484"/>
                <a:gd name="T7" fmla="*/ 243 h 774"/>
                <a:gd name="T8" fmla="*/ 0 w 484"/>
                <a:gd name="T9" fmla="*/ 195 h 774"/>
                <a:gd name="T10" fmla="*/ 0 w 484"/>
                <a:gd name="T11" fmla="*/ 0 h 774"/>
                <a:gd name="T12" fmla="*/ 484 w 484"/>
                <a:gd name="T13" fmla="*/ 101 h 774"/>
                <a:gd name="T14" fmla="*/ 484 w 484"/>
                <a:gd name="T15" fmla="*/ 674 h 774"/>
                <a:gd name="T16" fmla="*/ 0 w 484"/>
                <a:gd name="T1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774">
                  <a:moveTo>
                    <a:pt x="0" y="774"/>
                  </a:moveTo>
                  <a:lnTo>
                    <a:pt x="0" y="579"/>
                  </a:lnTo>
                  <a:lnTo>
                    <a:pt x="242" y="532"/>
                  </a:lnTo>
                  <a:lnTo>
                    <a:pt x="242" y="243"/>
                  </a:lnTo>
                  <a:lnTo>
                    <a:pt x="0" y="195"/>
                  </a:lnTo>
                  <a:lnTo>
                    <a:pt x="0" y="0"/>
                  </a:lnTo>
                  <a:lnTo>
                    <a:pt x="484" y="101"/>
                  </a:lnTo>
                  <a:lnTo>
                    <a:pt x="484" y="674"/>
                  </a:lnTo>
                  <a:lnTo>
                    <a:pt x="0" y="774"/>
                  </a:lnTo>
                  <a:close/>
                </a:path>
              </a:pathLst>
            </a:custGeom>
            <a:solidFill>
              <a:srgbClr val="FFFFFF"/>
            </a:solidFill>
            <a:ln w="9525">
              <a:solidFill>
                <a:srgbClr val="000000"/>
              </a:solidFill>
              <a:prstDash val="solid"/>
              <a:round/>
              <a:headEnd/>
              <a:tailEnd/>
            </a:ln>
          </p:spPr>
          <p:txBody>
            <a:bodyPr/>
            <a:lstStyle/>
            <a:p>
              <a:endParaRPr lang="en-US"/>
            </a:p>
          </p:txBody>
        </p:sp>
        <p:sp>
          <p:nvSpPr>
            <p:cNvPr id="2017355" name="Text Box 75"/>
            <p:cNvSpPr txBox="1">
              <a:spLocks noChangeArrowheads="1"/>
            </p:cNvSpPr>
            <p:nvPr/>
          </p:nvSpPr>
          <p:spPr bwMode="auto">
            <a:xfrm rot="-5400000">
              <a:off x="1995" y="1428"/>
              <a:ext cx="43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ALU</a:t>
              </a:r>
              <a:endParaRPr lang="en-US" altLang="zh-TW" b="0">
                <a:effectLst/>
                <a:ea typeface="PMingLiU" pitchFamily="18" charset="-120"/>
              </a:endParaRPr>
            </a:p>
          </p:txBody>
        </p:sp>
      </p:grpSp>
      <p:grpSp>
        <p:nvGrpSpPr>
          <p:cNvPr id="2017356" name="Group 76"/>
          <p:cNvGrpSpPr>
            <a:grpSpLocks/>
          </p:cNvGrpSpPr>
          <p:nvPr/>
        </p:nvGrpSpPr>
        <p:grpSpPr bwMode="auto">
          <a:xfrm>
            <a:off x="7156450" y="5589588"/>
            <a:ext cx="565150" cy="422275"/>
            <a:chOff x="1091" y="1668"/>
            <a:chExt cx="396" cy="336"/>
          </a:xfrm>
        </p:grpSpPr>
        <p:grpSp>
          <p:nvGrpSpPr>
            <p:cNvPr id="2017357" name="Group 77"/>
            <p:cNvGrpSpPr>
              <a:grpSpLocks/>
            </p:cNvGrpSpPr>
            <p:nvPr/>
          </p:nvGrpSpPr>
          <p:grpSpPr bwMode="auto">
            <a:xfrm>
              <a:off x="1091" y="1668"/>
              <a:ext cx="396" cy="318"/>
              <a:chOff x="1936" y="2560"/>
              <a:chExt cx="469" cy="400"/>
            </a:xfrm>
          </p:grpSpPr>
          <p:sp>
            <p:nvSpPr>
              <p:cNvPr id="2017358" name="Freeform 78"/>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59" name="Freeform 79"/>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17360" name="Text Box 80"/>
            <p:cNvSpPr txBox="1">
              <a:spLocks noChangeArrowheads="1"/>
            </p:cNvSpPr>
            <p:nvPr/>
          </p:nvSpPr>
          <p:spPr bwMode="auto">
            <a:xfrm>
              <a:off x="1152" y="1761"/>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17361" name="Rectangle 81"/>
          <p:cNvSpPr>
            <a:spLocks noChangeArrowheads="1"/>
          </p:cNvSpPr>
          <p:nvPr/>
        </p:nvSpPr>
        <p:spPr bwMode="auto">
          <a:xfrm>
            <a:off x="8745538" y="5602288"/>
            <a:ext cx="454025" cy="422275"/>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400" b="0">
                <a:effectLst/>
                <a:ea typeface="PMingLiU" pitchFamily="18" charset="-120"/>
              </a:rPr>
              <a:t>Mem</a:t>
            </a:r>
            <a:endParaRPr lang="en-US" altLang="zh-TW" b="0">
              <a:effectLst/>
              <a:ea typeface="PMingLiU" pitchFamily="18" charset="-120"/>
            </a:endParaRPr>
          </a:p>
        </p:txBody>
      </p:sp>
      <p:grpSp>
        <p:nvGrpSpPr>
          <p:cNvPr id="2017362" name="Group 82"/>
          <p:cNvGrpSpPr>
            <a:grpSpLocks/>
          </p:cNvGrpSpPr>
          <p:nvPr/>
        </p:nvGrpSpPr>
        <p:grpSpPr bwMode="auto">
          <a:xfrm>
            <a:off x="9551988" y="5613400"/>
            <a:ext cx="565150" cy="398463"/>
            <a:chOff x="3069" y="1364"/>
            <a:chExt cx="396" cy="318"/>
          </a:xfrm>
        </p:grpSpPr>
        <p:grpSp>
          <p:nvGrpSpPr>
            <p:cNvPr id="2017363" name="Group 83"/>
            <p:cNvGrpSpPr>
              <a:grpSpLocks/>
            </p:cNvGrpSpPr>
            <p:nvPr/>
          </p:nvGrpSpPr>
          <p:grpSpPr bwMode="auto">
            <a:xfrm flipH="1">
              <a:off x="3069" y="1364"/>
              <a:ext cx="396" cy="318"/>
              <a:chOff x="1936" y="2560"/>
              <a:chExt cx="469" cy="400"/>
            </a:xfrm>
          </p:grpSpPr>
          <p:sp>
            <p:nvSpPr>
              <p:cNvPr id="2017364" name="Freeform 84"/>
              <p:cNvSpPr>
                <a:spLocks/>
              </p:cNvSpPr>
              <p:nvPr/>
            </p:nvSpPr>
            <p:spPr bwMode="auto">
              <a:xfrm>
                <a:off x="1936" y="2560"/>
                <a:ext cx="255"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65" name="Freeform 85"/>
              <p:cNvSpPr>
                <a:spLocks/>
              </p:cNvSpPr>
              <p:nvPr/>
            </p:nvSpPr>
            <p:spPr bwMode="auto">
              <a:xfrm flipH="1">
                <a:off x="2159" y="2560"/>
                <a:ext cx="246" cy="400"/>
              </a:xfrm>
              <a:custGeom>
                <a:avLst/>
                <a:gdLst>
                  <a:gd name="T0" fmla="*/ 255 w 255"/>
                  <a:gd name="T1" fmla="*/ 0 h 400"/>
                  <a:gd name="T2" fmla="*/ 0 w 255"/>
                  <a:gd name="T3" fmla="*/ 0 h 400"/>
                  <a:gd name="T4" fmla="*/ 0 w 255"/>
                  <a:gd name="T5" fmla="*/ 400 h 400"/>
                  <a:gd name="T6" fmla="*/ 246 w 255"/>
                  <a:gd name="T7" fmla="*/ 400 h 400"/>
                </a:gdLst>
                <a:ahLst/>
                <a:cxnLst>
                  <a:cxn ang="0">
                    <a:pos x="T0" y="T1"/>
                  </a:cxn>
                  <a:cxn ang="0">
                    <a:pos x="T2" y="T3"/>
                  </a:cxn>
                  <a:cxn ang="0">
                    <a:pos x="T4" y="T5"/>
                  </a:cxn>
                  <a:cxn ang="0">
                    <a:pos x="T6" y="T7"/>
                  </a:cxn>
                </a:cxnLst>
                <a:rect l="0" t="0" r="r" b="b"/>
                <a:pathLst>
                  <a:path w="255" h="400">
                    <a:moveTo>
                      <a:pt x="255" y="0"/>
                    </a:moveTo>
                    <a:lnTo>
                      <a:pt x="0" y="0"/>
                    </a:lnTo>
                    <a:lnTo>
                      <a:pt x="0" y="400"/>
                    </a:lnTo>
                    <a:lnTo>
                      <a:pt x="246" y="4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17366" name="Text Box 86"/>
            <p:cNvSpPr txBox="1">
              <a:spLocks noChangeArrowheads="1"/>
            </p:cNvSpPr>
            <p:nvPr/>
          </p:nvSpPr>
          <p:spPr bwMode="auto">
            <a:xfrm>
              <a:off x="3134" y="1417"/>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Reg</a:t>
              </a:r>
              <a:endParaRPr lang="en-US" altLang="zh-TW" b="0">
                <a:effectLst/>
                <a:ea typeface="PMingLiU" pitchFamily="18" charset="-120"/>
              </a:endParaRPr>
            </a:p>
          </p:txBody>
        </p:sp>
      </p:grpSp>
      <p:sp>
        <p:nvSpPr>
          <p:cNvPr id="2017367" name="Line 87"/>
          <p:cNvSpPr>
            <a:spLocks noChangeShapeType="1"/>
          </p:cNvSpPr>
          <p:nvPr/>
        </p:nvSpPr>
        <p:spPr bwMode="auto">
          <a:xfrm>
            <a:off x="6781800" y="5859463"/>
            <a:ext cx="374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68" name="Freeform 88"/>
          <p:cNvSpPr>
            <a:spLocks/>
          </p:cNvSpPr>
          <p:nvPr/>
        </p:nvSpPr>
        <p:spPr bwMode="auto">
          <a:xfrm>
            <a:off x="6975475" y="5643563"/>
            <a:ext cx="180975" cy="215900"/>
          </a:xfrm>
          <a:custGeom>
            <a:avLst/>
            <a:gdLst>
              <a:gd name="T0" fmla="*/ 0 w 127"/>
              <a:gd name="T1" fmla="*/ 172 h 172"/>
              <a:gd name="T2" fmla="*/ 0 w 127"/>
              <a:gd name="T3" fmla="*/ 0 h 172"/>
              <a:gd name="T4" fmla="*/ 127 w 127"/>
              <a:gd name="T5" fmla="*/ 0 h 172"/>
            </a:gdLst>
            <a:ahLst/>
            <a:cxnLst>
              <a:cxn ang="0">
                <a:pos x="T0" y="T1"/>
              </a:cxn>
              <a:cxn ang="0">
                <a:pos x="T2" y="T3"/>
              </a:cxn>
              <a:cxn ang="0">
                <a:pos x="T4" y="T5"/>
              </a:cxn>
            </a:cxnLst>
            <a:rect l="0" t="0" r="r" b="b"/>
            <a:pathLst>
              <a:path w="127" h="172">
                <a:moveTo>
                  <a:pt x="0" y="172"/>
                </a:moveTo>
                <a:lnTo>
                  <a:pt x="0" y="0"/>
                </a:lnTo>
                <a:lnTo>
                  <a:pt x="1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69" name="Line 89"/>
          <p:cNvSpPr>
            <a:spLocks noChangeShapeType="1"/>
          </p:cNvSpPr>
          <p:nvPr/>
        </p:nvSpPr>
        <p:spPr bwMode="auto">
          <a:xfrm>
            <a:off x="7723188" y="5626100"/>
            <a:ext cx="322262"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70" name="Line 90"/>
          <p:cNvSpPr>
            <a:spLocks noChangeShapeType="1"/>
          </p:cNvSpPr>
          <p:nvPr/>
        </p:nvSpPr>
        <p:spPr bwMode="auto">
          <a:xfrm>
            <a:off x="7732713" y="5954713"/>
            <a:ext cx="322262"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71" name="Freeform 91"/>
          <p:cNvSpPr>
            <a:spLocks/>
          </p:cNvSpPr>
          <p:nvPr/>
        </p:nvSpPr>
        <p:spPr bwMode="auto">
          <a:xfrm>
            <a:off x="7908925" y="5835650"/>
            <a:ext cx="625475" cy="296863"/>
          </a:xfrm>
          <a:custGeom>
            <a:avLst/>
            <a:gdLst>
              <a:gd name="T0" fmla="*/ 0 w 509"/>
              <a:gd name="T1" fmla="*/ 91 h 236"/>
              <a:gd name="T2" fmla="*/ 9 w 509"/>
              <a:gd name="T3" fmla="*/ 236 h 236"/>
              <a:gd name="T4" fmla="*/ 390 w 509"/>
              <a:gd name="T5" fmla="*/ 236 h 236"/>
              <a:gd name="T6" fmla="*/ 509 w 509"/>
              <a:gd name="T7" fmla="*/ 0 h 236"/>
            </a:gdLst>
            <a:ahLst/>
            <a:cxnLst>
              <a:cxn ang="0">
                <a:pos x="T0" y="T1"/>
              </a:cxn>
              <a:cxn ang="0">
                <a:pos x="T2" y="T3"/>
              </a:cxn>
              <a:cxn ang="0">
                <a:pos x="T4" y="T5"/>
              </a:cxn>
              <a:cxn ang="0">
                <a:pos x="T6" y="T7"/>
              </a:cxn>
            </a:cxnLst>
            <a:rect l="0" t="0" r="r" b="b"/>
            <a:pathLst>
              <a:path w="509" h="236">
                <a:moveTo>
                  <a:pt x="0" y="91"/>
                </a:moveTo>
                <a:lnTo>
                  <a:pt x="9" y="236"/>
                </a:lnTo>
                <a:lnTo>
                  <a:pt x="390" y="236"/>
                </a:lnTo>
                <a:lnTo>
                  <a:pt x="509"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72" name="Line 92"/>
          <p:cNvSpPr>
            <a:spLocks noChangeShapeType="1"/>
          </p:cNvSpPr>
          <p:nvPr/>
        </p:nvSpPr>
        <p:spPr bwMode="auto">
          <a:xfrm>
            <a:off x="8415338" y="5848350"/>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73" name="Freeform 93"/>
          <p:cNvSpPr>
            <a:spLocks/>
          </p:cNvSpPr>
          <p:nvPr/>
        </p:nvSpPr>
        <p:spPr bwMode="auto">
          <a:xfrm>
            <a:off x="8675688" y="5756275"/>
            <a:ext cx="777875" cy="369888"/>
          </a:xfrm>
          <a:custGeom>
            <a:avLst/>
            <a:gdLst>
              <a:gd name="T0" fmla="*/ 0 w 527"/>
              <a:gd name="T1" fmla="*/ 100 h 387"/>
              <a:gd name="T2" fmla="*/ 14 w 527"/>
              <a:gd name="T3" fmla="*/ 387 h 387"/>
              <a:gd name="T4" fmla="*/ 390 w 527"/>
              <a:gd name="T5" fmla="*/ 387 h 387"/>
              <a:gd name="T6" fmla="*/ 527 w 527"/>
              <a:gd name="T7" fmla="*/ 0 h 387"/>
            </a:gdLst>
            <a:ahLst/>
            <a:cxnLst>
              <a:cxn ang="0">
                <a:pos x="T0" y="T1"/>
              </a:cxn>
              <a:cxn ang="0">
                <a:pos x="T2" y="T3"/>
              </a:cxn>
              <a:cxn ang="0">
                <a:pos x="T4" y="T5"/>
              </a:cxn>
              <a:cxn ang="0">
                <a:pos x="T6" y="T7"/>
              </a:cxn>
            </a:cxnLst>
            <a:rect l="0" t="0" r="r" b="b"/>
            <a:pathLst>
              <a:path w="527" h="387">
                <a:moveTo>
                  <a:pt x="0" y="100"/>
                </a:moveTo>
                <a:lnTo>
                  <a:pt x="14" y="387"/>
                </a:lnTo>
                <a:lnTo>
                  <a:pt x="390" y="387"/>
                </a:lnTo>
                <a:lnTo>
                  <a:pt x="527"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74" name="Line 94"/>
          <p:cNvSpPr>
            <a:spLocks noChangeShapeType="1"/>
          </p:cNvSpPr>
          <p:nvPr/>
        </p:nvSpPr>
        <p:spPr bwMode="auto">
          <a:xfrm flipV="1">
            <a:off x="9177338" y="5761038"/>
            <a:ext cx="376237"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89" name="Text Box 109"/>
          <p:cNvSpPr txBox="1">
            <a:spLocks noChangeArrowheads="1"/>
          </p:cNvSpPr>
          <p:nvPr/>
        </p:nvSpPr>
        <p:spPr bwMode="auto">
          <a:xfrm>
            <a:off x="609600" y="5486400"/>
            <a:ext cx="1169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Instruction3</a:t>
            </a:r>
          </a:p>
        </p:txBody>
      </p:sp>
      <p:grpSp>
        <p:nvGrpSpPr>
          <p:cNvPr id="2017397" name="Group 117"/>
          <p:cNvGrpSpPr>
            <a:grpSpLocks/>
          </p:cNvGrpSpPr>
          <p:nvPr/>
        </p:nvGrpSpPr>
        <p:grpSpPr bwMode="auto">
          <a:xfrm>
            <a:off x="762000" y="3733800"/>
            <a:ext cx="6978650" cy="481013"/>
            <a:chOff x="511" y="2495"/>
            <a:chExt cx="4396" cy="303"/>
          </a:xfrm>
        </p:grpSpPr>
        <p:sp>
          <p:nvSpPr>
            <p:cNvPr id="2017388" name="Text Box 108"/>
            <p:cNvSpPr txBox="1">
              <a:spLocks noChangeArrowheads="1"/>
            </p:cNvSpPr>
            <p:nvPr/>
          </p:nvSpPr>
          <p:spPr bwMode="auto">
            <a:xfrm>
              <a:off x="511" y="2534"/>
              <a:ext cx="31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b="0">
                  <a:effectLst/>
                  <a:ea typeface="PMingLiU" pitchFamily="18" charset="-120"/>
                </a:rPr>
                <a:t>Stall</a:t>
              </a:r>
            </a:p>
          </p:txBody>
        </p:sp>
        <p:sp>
          <p:nvSpPr>
            <p:cNvPr id="2017391" name="AutoShape 111"/>
            <p:cNvSpPr>
              <a:spLocks noChangeArrowheads="1"/>
            </p:cNvSpPr>
            <p:nvPr/>
          </p:nvSpPr>
          <p:spPr bwMode="auto">
            <a:xfrm>
              <a:off x="2832" y="2496"/>
              <a:ext cx="412" cy="302"/>
            </a:xfrm>
            <a:prstGeom prst="cloudCallout">
              <a:avLst>
                <a:gd name="adj1" fmla="val 19662"/>
                <a:gd name="adj2" fmla="val 20463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600" b="0">
                  <a:solidFill>
                    <a:srgbClr val="FF3300"/>
                  </a:solidFill>
                  <a:effectLst/>
                  <a:ea typeface="PMingLiU" pitchFamily="18" charset="-120"/>
                </a:rPr>
                <a:t>Bubble</a:t>
              </a:r>
            </a:p>
          </p:txBody>
        </p:sp>
        <p:sp>
          <p:nvSpPr>
            <p:cNvPr id="2017392" name="AutoShape 112"/>
            <p:cNvSpPr>
              <a:spLocks noChangeArrowheads="1"/>
            </p:cNvSpPr>
            <p:nvPr/>
          </p:nvSpPr>
          <p:spPr bwMode="auto">
            <a:xfrm>
              <a:off x="2332" y="2496"/>
              <a:ext cx="412" cy="302"/>
            </a:xfrm>
            <a:prstGeom prst="cloudCallout">
              <a:avLst>
                <a:gd name="adj1" fmla="val 13106"/>
                <a:gd name="adj2" fmla="val 19238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600" b="0">
                  <a:solidFill>
                    <a:srgbClr val="FF3300"/>
                  </a:solidFill>
                  <a:effectLst/>
                  <a:ea typeface="PMingLiU" pitchFamily="18" charset="-120"/>
                </a:rPr>
                <a:t>Bubble</a:t>
              </a:r>
            </a:p>
          </p:txBody>
        </p:sp>
        <p:sp>
          <p:nvSpPr>
            <p:cNvPr id="2017393" name="AutoShape 113"/>
            <p:cNvSpPr>
              <a:spLocks noChangeArrowheads="1"/>
            </p:cNvSpPr>
            <p:nvPr/>
          </p:nvSpPr>
          <p:spPr bwMode="auto">
            <a:xfrm>
              <a:off x="3377" y="2495"/>
              <a:ext cx="412" cy="302"/>
            </a:xfrm>
            <a:prstGeom prst="cloudCallout">
              <a:avLst>
                <a:gd name="adj1" fmla="val 15292"/>
                <a:gd name="adj2" fmla="val 20463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600" b="0">
                  <a:solidFill>
                    <a:srgbClr val="FF3300"/>
                  </a:solidFill>
                  <a:effectLst/>
                  <a:ea typeface="PMingLiU" pitchFamily="18" charset="-120"/>
                </a:rPr>
                <a:t>Bubble</a:t>
              </a:r>
            </a:p>
          </p:txBody>
        </p:sp>
        <p:sp>
          <p:nvSpPr>
            <p:cNvPr id="2017394" name="AutoShape 114"/>
            <p:cNvSpPr>
              <a:spLocks noChangeArrowheads="1"/>
            </p:cNvSpPr>
            <p:nvPr/>
          </p:nvSpPr>
          <p:spPr bwMode="auto">
            <a:xfrm>
              <a:off x="3936" y="2496"/>
              <a:ext cx="412" cy="302"/>
            </a:xfrm>
            <a:prstGeom prst="cloudCallout">
              <a:avLst>
                <a:gd name="adj1" fmla="val 15292"/>
                <a:gd name="adj2" fmla="val 20463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600" b="0">
                  <a:solidFill>
                    <a:srgbClr val="FF3300"/>
                  </a:solidFill>
                  <a:effectLst/>
                  <a:ea typeface="PMingLiU" pitchFamily="18" charset="-120"/>
                </a:rPr>
                <a:t>Bubble</a:t>
              </a:r>
            </a:p>
          </p:txBody>
        </p:sp>
        <p:sp>
          <p:nvSpPr>
            <p:cNvPr id="2017395" name="AutoShape 115"/>
            <p:cNvSpPr>
              <a:spLocks noChangeArrowheads="1"/>
            </p:cNvSpPr>
            <p:nvPr/>
          </p:nvSpPr>
          <p:spPr bwMode="auto">
            <a:xfrm>
              <a:off x="4495" y="2496"/>
              <a:ext cx="412" cy="302"/>
            </a:xfrm>
            <a:prstGeom prst="cloudCallout">
              <a:avLst>
                <a:gd name="adj1" fmla="val 15292"/>
                <a:gd name="adj2" fmla="val 20463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600" b="0" dirty="0">
                  <a:solidFill>
                    <a:srgbClr val="FF3300"/>
                  </a:solidFill>
                  <a:effectLst/>
                  <a:ea typeface="PMingLiU" pitchFamily="18" charset="-120"/>
                </a:rPr>
                <a:t>Bubble</a:t>
              </a:r>
            </a:p>
          </p:txBody>
        </p:sp>
      </p:grpSp>
      <p:sp>
        <p:nvSpPr>
          <p:cNvPr id="2017399" name="Text Box 119"/>
          <p:cNvSpPr txBox="1">
            <a:spLocks noChangeArrowheads="1"/>
          </p:cNvSpPr>
          <p:nvPr/>
        </p:nvSpPr>
        <p:spPr bwMode="auto">
          <a:xfrm>
            <a:off x="838200" y="4343400"/>
            <a:ext cx="55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Stall</a:t>
            </a:r>
          </a:p>
        </p:txBody>
      </p:sp>
      <p:sp>
        <p:nvSpPr>
          <p:cNvPr id="2017400" name="AutoShape 120"/>
          <p:cNvSpPr>
            <a:spLocks noChangeArrowheads="1"/>
          </p:cNvSpPr>
          <p:nvPr/>
        </p:nvSpPr>
        <p:spPr bwMode="auto">
          <a:xfrm>
            <a:off x="5284788" y="4268788"/>
            <a:ext cx="654050" cy="479425"/>
          </a:xfrm>
          <a:prstGeom prst="cloudCallout">
            <a:avLst>
              <a:gd name="adj1" fmla="val 19662"/>
              <a:gd name="adj2" fmla="val 20463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600" b="0">
                <a:solidFill>
                  <a:srgbClr val="FF3300"/>
                </a:solidFill>
                <a:effectLst/>
                <a:ea typeface="PMingLiU" pitchFamily="18" charset="-120"/>
              </a:rPr>
              <a:t>Bubble</a:t>
            </a:r>
          </a:p>
        </p:txBody>
      </p:sp>
      <p:sp>
        <p:nvSpPr>
          <p:cNvPr id="2017401" name="AutoShape 121"/>
          <p:cNvSpPr>
            <a:spLocks noChangeArrowheads="1"/>
          </p:cNvSpPr>
          <p:nvPr/>
        </p:nvSpPr>
        <p:spPr bwMode="auto">
          <a:xfrm>
            <a:off x="4491038" y="4268788"/>
            <a:ext cx="654050" cy="479425"/>
          </a:xfrm>
          <a:prstGeom prst="cloudCallout">
            <a:avLst>
              <a:gd name="adj1" fmla="val 13106"/>
              <a:gd name="adj2" fmla="val 19238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600" b="0">
                <a:solidFill>
                  <a:srgbClr val="FF3300"/>
                </a:solidFill>
                <a:effectLst/>
                <a:ea typeface="PMingLiU" pitchFamily="18" charset="-120"/>
              </a:rPr>
              <a:t>Bubble</a:t>
            </a:r>
          </a:p>
        </p:txBody>
      </p:sp>
      <p:sp>
        <p:nvSpPr>
          <p:cNvPr id="2017402" name="AutoShape 122"/>
          <p:cNvSpPr>
            <a:spLocks noChangeArrowheads="1"/>
          </p:cNvSpPr>
          <p:nvPr/>
        </p:nvSpPr>
        <p:spPr bwMode="auto">
          <a:xfrm>
            <a:off x="6149975" y="4267200"/>
            <a:ext cx="654050" cy="479425"/>
          </a:xfrm>
          <a:prstGeom prst="cloudCallout">
            <a:avLst>
              <a:gd name="adj1" fmla="val 15292"/>
              <a:gd name="adj2" fmla="val 20463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600" b="0">
                <a:solidFill>
                  <a:srgbClr val="FF3300"/>
                </a:solidFill>
                <a:effectLst/>
                <a:ea typeface="PMingLiU" pitchFamily="18" charset="-120"/>
              </a:rPr>
              <a:t>Bubble</a:t>
            </a:r>
          </a:p>
        </p:txBody>
      </p:sp>
      <p:sp>
        <p:nvSpPr>
          <p:cNvPr id="2017403" name="AutoShape 123"/>
          <p:cNvSpPr>
            <a:spLocks noChangeArrowheads="1"/>
          </p:cNvSpPr>
          <p:nvPr/>
        </p:nvSpPr>
        <p:spPr bwMode="auto">
          <a:xfrm>
            <a:off x="7037388" y="4268788"/>
            <a:ext cx="654050" cy="479425"/>
          </a:xfrm>
          <a:prstGeom prst="cloudCallout">
            <a:avLst>
              <a:gd name="adj1" fmla="val 15292"/>
              <a:gd name="adj2" fmla="val 20463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600" b="0">
                <a:solidFill>
                  <a:srgbClr val="FF3300"/>
                </a:solidFill>
                <a:effectLst/>
                <a:ea typeface="PMingLiU" pitchFamily="18" charset="-120"/>
              </a:rPr>
              <a:t>Bubble</a:t>
            </a:r>
          </a:p>
        </p:txBody>
      </p:sp>
      <p:sp>
        <p:nvSpPr>
          <p:cNvPr id="2017404" name="AutoShape 124"/>
          <p:cNvSpPr>
            <a:spLocks noChangeArrowheads="1"/>
          </p:cNvSpPr>
          <p:nvPr/>
        </p:nvSpPr>
        <p:spPr bwMode="auto">
          <a:xfrm>
            <a:off x="7924800" y="4268788"/>
            <a:ext cx="654050" cy="479425"/>
          </a:xfrm>
          <a:prstGeom prst="cloudCallout">
            <a:avLst>
              <a:gd name="adj1" fmla="val 15292"/>
              <a:gd name="adj2" fmla="val 20463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600" b="0">
                <a:solidFill>
                  <a:srgbClr val="FF3300"/>
                </a:solidFill>
                <a:effectLst/>
                <a:ea typeface="PMingLiU" pitchFamily="18" charset="-120"/>
              </a:rPr>
              <a:t>Bubble</a:t>
            </a:r>
          </a:p>
        </p:txBody>
      </p:sp>
      <p:sp>
        <p:nvSpPr>
          <p:cNvPr id="2017406" name="Text Box 126"/>
          <p:cNvSpPr txBox="1">
            <a:spLocks noChangeArrowheads="1"/>
          </p:cNvSpPr>
          <p:nvPr/>
        </p:nvSpPr>
        <p:spPr bwMode="auto">
          <a:xfrm>
            <a:off x="838200" y="5029200"/>
            <a:ext cx="55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600" b="0">
                <a:effectLst/>
                <a:ea typeface="PMingLiU" pitchFamily="18" charset="-120"/>
              </a:rPr>
              <a:t>Stall</a:t>
            </a:r>
          </a:p>
        </p:txBody>
      </p:sp>
      <p:sp>
        <p:nvSpPr>
          <p:cNvPr id="2017407" name="AutoShape 127"/>
          <p:cNvSpPr>
            <a:spLocks noChangeArrowheads="1"/>
          </p:cNvSpPr>
          <p:nvPr/>
        </p:nvSpPr>
        <p:spPr bwMode="auto">
          <a:xfrm>
            <a:off x="6122988" y="4954588"/>
            <a:ext cx="654050" cy="479425"/>
          </a:xfrm>
          <a:prstGeom prst="cloudCallout">
            <a:avLst>
              <a:gd name="adj1" fmla="val 19662"/>
              <a:gd name="adj2" fmla="val 20463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600" b="0">
                <a:solidFill>
                  <a:srgbClr val="FF3300"/>
                </a:solidFill>
                <a:effectLst/>
                <a:ea typeface="PMingLiU" pitchFamily="18" charset="-120"/>
              </a:rPr>
              <a:t>Bubble</a:t>
            </a:r>
          </a:p>
        </p:txBody>
      </p:sp>
      <p:sp>
        <p:nvSpPr>
          <p:cNvPr id="2017408" name="AutoShape 128"/>
          <p:cNvSpPr>
            <a:spLocks noChangeArrowheads="1"/>
          </p:cNvSpPr>
          <p:nvPr/>
        </p:nvSpPr>
        <p:spPr bwMode="auto">
          <a:xfrm>
            <a:off x="5329238" y="4954588"/>
            <a:ext cx="654050" cy="479425"/>
          </a:xfrm>
          <a:prstGeom prst="cloudCallout">
            <a:avLst>
              <a:gd name="adj1" fmla="val 13106"/>
              <a:gd name="adj2" fmla="val 19238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600" b="0">
                <a:solidFill>
                  <a:srgbClr val="FF3300"/>
                </a:solidFill>
                <a:effectLst/>
                <a:ea typeface="PMingLiU" pitchFamily="18" charset="-120"/>
              </a:rPr>
              <a:t>Bubble</a:t>
            </a:r>
          </a:p>
        </p:txBody>
      </p:sp>
      <p:sp>
        <p:nvSpPr>
          <p:cNvPr id="2017409" name="AutoShape 129"/>
          <p:cNvSpPr>
            <a:spLocks noChangeArrowheads="1"/>
          </p:cNvSpPr>
          <p:nvPr/>
        </p:nvSpPr>
        <p:spPr bwMode="auto">
          <a:xfrm>
            <a:off x="6988175" y="4953000"/>
            <a:ext cx="654050" cy="479425"/>
          </a:xfrm>
          <a:prstGeom prst="cloudCallout">
            <a:avLst>
              <a:gd name="adj1" fmla="val 15292"/>
              <a:gd name="adj2" fmla="val 20463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600" b="0">
                <a:solidFill>
                  <a:srgbClr val="FF3300"/>
                </a:solidFill>
                <a:effectLst/>
                <a:ea typeface="PMingLiU" pitchFamily="18" charset="-120"/>
              </a:rPr>
              <a:t>Bubble</a:t>
            </a:r>
          </a:p>
        </p:txBody>
      </p:sp>
      <p:sp>
        <p:nvSpPr>
          <p:cNvPr id="2017410" name="AutoShape 130"/>
          <p:cNvSpPr>
            <a:spLocks noChangeArrowheads="1"/>
          </p:cNvSpPr>
          <p:nvPr/>
        </p:nvSpPr>
        <p:spPr bwMode="auto">
          <a:xfrm>
            <a:off x="7875588" y="4954588"/>
            <a:ext cx="654050" cy="479425"/>
          </a:xfrm>
          <a:prstGeom prst="cloudCallout">
            <a:avLst>
              <a:gd name="adj1" fmla="val 15292"/>
              <a:gd name="adj2" fmla="val 20463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600" b="0">
                <a:solidFill>
                  <a:srgbClr val="FF3300"/>
                </a:solidFill>
                <a:effectLst/>
                <a:ea typeface="PMingLiU" pitchFamily="18" charset="-120"/>
              </a:rPr>
              <a:t>Bubble</a:t>
            </a:r>
          </a:p>
        </p:txBody>
      </p:sp>
      <p:sp>
        <p:nvSpPr>
          <p:cNvPr id="2017411" name="AutoShape 131"/>
          <p:cNvSpPr>
            <a:spLocks noChangeArrowheads="1"/>
          </p:cNvSpPr>
          <p:nvPr/>
        </p:nvSpPr>
        <p:spPr bwMode="auto">
          <a:xfrm>
            <a:off x="8763000" y="4954588"/>
            <a:ext cx="654050" cy="479425"/>
          </a:xfrm>
          <a:prstGeom prst="cloudCallout">
            <a:avLst>
              <a:gd name="adj1" fmla="val 15292"/>
              <a:gd name="adj2" fmla="val 20463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600" b="0">
                <a:solidFill>
                  <a:srgbClr val="FF3300"/>
                </a:solidFill>
                <a:effectLst/>
                <a:ea typeface="PMingLiU" pitchFamily="18" charset="-120"/>
              </a:rPr>
              <a:t>Bubble</a:t>
            </a:r>
          </a:p>
        </p:txBody>
      </p:sp>
      <p:sp>
        <p:nvSpPr>
          <p:cNvPr id="2017412" name="Text Box 132"/>
          <p:cNvSpPr txBox="1">
            <a:spLocks noChangeArrowheads="1"/>
          </p:cNvSpPr>
          <p:nvPr/>
        </p:nvSpPr>
        <p:spPr bwMode="auto">
          <a:xfrm>
            <a:off x="6248400" y="1600200"/>
            <a:ext cx="2305050" cy="641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latinLnBrk="1" hangingPunct="1"/>
            <a:r>
              <a:rPr kumimoji="1" lang="en-US" altLang="ko-KR" sz="1800">
                <a:solidFill>
                  <a:srgbClr val="FFFF00"/>
                </a:solidFill>
                <a:effectLst>
                  <a:outerShdw blurRad="38100" dist="38100" dir="2700000" algn="tl">
                    <a:srgbClr val="000000"/>
                  </a:outerShdw>
                </a:effectLst>
                <a:latin typeface="Arial" charset="0"/>
                <a:ea typeface="Gulim" pitchFamily="34" charset="-127"/>
              </a:rPr>
              <a:t>3 stall cycles</a:t>
            </a:r>
          </a:p>
          <a:p>
            <a:pPr algn="l" eaLnBrk="1" latinLnBrk="1" hangingPunct="1"/>
            <a:r>
              <a:rPr kumimoji="1" lang="en-US" altLang="ko-KR" sz="1800">
                <a:solidFill>
                  <a:srgbClr val="FFFF00"/>
                </a:solidFill>
                <a:effectLst>
                  <a:outerShdw blurRad="38100" dist="38100" dir="2700000" algn="tl">
                    <a:srgbClr val="000000"/>
                  </a:outerShdw>
                </a:effectLst>
                <a:latin typeface="Arial" charset="0"/>
                <a:ea typeface="Gulim" pitchFamily="34" charset="-127"/>
              </a:rPr>
              <a:t>with 1-port memory</a:t>
            </a:r>
          </a:p>
        </p:txBody>
      </p:sp>
    </p:spTree>
    <p:extLst>
      <p:ext uri="{BB962C8B-B14F-4D97-AF65-F5344CB8AC3E}">
        <p14:creationId xmlns:p14="http://schemas.microsoft.com/office/powerpoint/2010/main" val="311225423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17412"/>
                                        </p:tgtEl>
                                        <p:attrNameLst>
                                          <p:attrName>style.visibility</p:attrName>
                                        </p:attrNameLst>
                                      </p:cBhvr>
                                      <p:to>
                                        <p:strVal val="visible"/>
                                      </p:to>
                                    </p:set>
                                    <p:animEffect transition="in" filter="box(out)">
                                      <p:cBhvr>
                                        <p:cTn id="7" dur="500"/>
                                        <p:tgtEl>
                                          <p:spTgt spid="20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12"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TotalTime>
  <Words>4388</Words>
  <Application>Microsoft Office PowerPoint</Application>
  <PresentationFormat>On-screen Show (4:3)</PresentationFormat>
  <Paragraphs>1231</Paragraphs>
  <Slides>78</Slides>
  <Notes>18</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78</vt:i4>
      </vt:variant>
    </vt:vector>
  </HeadingPairs>
  <TitlesOfParts>
    <vt:vector size="82" baseType="lpstr">
      <vt:lpstr>Office Theme</vt:lpstr>
      <vt:lpstr>Equation</vt:lpstr>
      <vt:lpstr>Worksheet</vt:lpstr>
      <vt:lpstr>Bitmap Image</vt:lpstr>
      <vt:lpstr> Pipeline Hazards </vt:lpstr>
      <vt:lpstr>Register File/Structural Hazards</vt:lpstr>
      <vt:lpstr>Register File/Structural Hazards</vt:lpstr>
      <vt:lpstr>Pipelining is Not That Easy for Computers</vt:lpstr>
      <vt:lpstr>Stalling for Data Hazards</vt:lpstr>
      <vt:lpstr>Structural Hazards</vt:lpstr>
      <vt:lpstr>Register File/Structural Hazards</vt:lpstr>
      <vt:lpstr>1 Memory Port/Structural Hazards</vt:lpstr>
      <vt:lpstr>Inserting Bubbles (Stalls)</vt:lpstr>
      <vt:lpstr>2 Memory Port/Structural Hazards (Read &amp; Write at the same time)</vt:lpstr>
      <vt:lpstr>Performance of Pipelines with Stalls</vt:lpstr>
      <vt:lpstr>Performance of Pipelines with Stalls</vt:lpstr>
      <vt:lpstr>Speed Up Equation for Pipelining</vt:lpstr>
      <vt:lpstr>Speed Up Equation for Pipelining</vt:lpstr>
      <vt:lpstr>Example: Dual-port vs. Single-port Memory</vt:lpstr>
      <vt:lpstr>Pipeline Hazards</vt:lpstr>
      <vt:lpstr>Data Hazard on R1</vt:lpstr>
      <vt:lpstr>Data Hazard Classification</vt:lpstr>
      <vt:lpstr>Data Hazard Classification</vt:lpstr>
      <vt:lpstr>Data Hazards Present in Current MIPS Pipeline</vt:lpstr>
      <vt:lpstr>Data Hazards Present in Current MIPS Pipeline</vt:lpstr>
      <vt:lpstr>Data Hazards Present in Current MIPS Pipeline</vt:lpstr>
      <vt:lpstr>Data Hazards</vt:lpstr>
      <vt:lpstr>Minimizing Data Hazard Stalls by Forwarding</vt:lpstr>
      <vt:lpstr>PowerPoint Presentation</vt:lpstr>
      <vt:lpstr>PowerPoint Presentation</vt:lpstr>
      <vt:lpstr>Data Hazards Requiring Stall Cycles</vt:lpstr>
      <vt:lpstr>PowerPoint Presentation</vt:lpstr>
      <vt:lpstr>Data Hazard Even with Forwarding</vt:lpstr>
      <vt:lpstr>Compiler Instruction Scheduling Example</vt:lpstr>
      <vt:lpstr>Pipeline Hazards</vt:lpstr>
      <vt:lpstr>Control Hazards</vt:lpstr>
      <vt:lpstr>Control Hazards</vt:lpstr>
      <vt:lpstr>Control Hazard on Branches: Three-Cycle Stall</vt:lpstr>
      <vt:lpstr>Reducing Branch Stall Cycles</vt:lpstr>
      <vt:lpstr>PowerPoint Presentation</vt:lpstr>
      <vt:lpstr>Control Hazard - Stall</vt:lpstr>
      <vt:lpstr>Reducing Branch Penalties </vt:lpstr>
      <vt:lpstr>PowerPoint Presentation</vt:lpstr>
      <vt:lpstr>Control Hazard - Correct Predict-Taken</vt:lpstr>
      <vt:lpstr>Control Hazard - Incorrect Predict-Taken</vt:lpstr>
      <vt:lpstr>Canceling Branches</vt:lpstr>
      <vt:lpstr>Static Compiler Branch Prediction</vt:lpstr>
      <vt:lpstr>PowerPoint Presentation</vt:lpstr>
      <vt:lpstr>PowerPoint Presentation</vt:lpstr>
      <vt:lpstr>Pipeline Performance Example</vt:lpstr>
      <vt:lpstr>   </vt:lpstr>
      <vt:lpstr>Dynamic Branch Prediction</vt:lpstr>
      <vt:lpstr>Basic Branch Predictor</vt:lpstr>
      <vt:lpstr>Branch-Prediction Buffer</vt:lpstr>
      <vt:lpstr>1-bit Branch Prediction Buffer</vt:lpstr>
      <vt:lpstr>PowerPoint Presentation</vt:lpstr>
      <vt:lpstr>PowerPoint Presentation</vt:lpstr>
      <vt:lpstr>PowerPoint Presentation</vt:lpstr>
      <vt:lpstr>Performance of 2-bit Predictor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Tackle Branch Hazards</vt:lpstr>
      <vt:lpstr>Reduction of Branch Penalties: Delayed Branch      </vt:lpstr>
      <vt:lpstr>Reduction of Branch Penalties: Delayed Branch      </vt:lpstr>
      <vt:lpstr>PowerPoint Presentation</vt:lpstr>
      <vt:lpstr>Reduction of Branch Penalties: Delayed Branch      </vt:lpstr>
      <vt:lpstr>Delayed Branch-delay Slot Scheduling Strategies</vt:lpstr>
      <vt:lpstr>Delayed Branch</vt:lpstr>
      <vt:lpstr>Delayed Branch</vt:lpstr>
      <vt:lpstr>Delayed Branch</vt:lpstr>
      <vt:lpstr>Branch-delay Slot: Canceling Branches</vt:lpstr>
      <vt:lpstr>PowerPoint Presentation</vt:lpstr>
      <vt:lpstr>Performance of Branch Schemes</vt:lpstr>
      <vt:lpstr>Evaluating Branch Alternatives (MIPS)</vt:lpstr>
      <vt:lpstr>Delayed Branch</vt:lpstr>
      <vt:lpstr>Delayed Branch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Processor Performance with Pipelining</dc:title>
  <dc:creator>lingu</dc:creator>
  <cp:lastModifiedBy>l</cp:lastModifiedBy>
  <cp:revision>48</cp:revision>
  <dcterms:created xsi:type="dcterms:W3CDTF">2006-08-16T00:00:00Z</dcterms:created>
  <dcterms:modified xsi:type="dcterms:W3CDTF">2012-10-03T15:33:00Z</dcterms:modified>
</cp:coreProperties>
</file>