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80" r:id="rId3"/>
    <p:sldId id="389" r:id="rId4"/>
    <p:sldId id="400" r:id="rId5"/>
    <p:sldId id="401" r:id="rId6"/>
    <p:sldId id="402" r:id="rId7"/>
    <p:sldId id="403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85" r:id="rId16"/>
    <p:sldId id="399" r:id="rId17"/>
    <p:sldId id="342" r:id="rId18"/>
    <p:sldId id="377" r:id="rId19"/>
    <p:sldId id="378" r:id="rId20"/>
    <p:sldId id="379" r:id="rId21"/>
    <p:sldId id="386" r:id="rId22"/>
    <p:sldId id="343" r:id="rId23"/>
    <p:sldId id="267" r:id="rId24"/>
    <p:sldId id="268" r:id="rId25"/>
    <p:sldId id="269" r:id="rId26"/>
    <p:sldId id="270" r:id="rId27"/>
    <p:sldId id="412" r:id="rId28"/>
    <p:sldId id="271" r:id="rId29"/>
    <p:sldId id="272" r:id="rId30"/>
    <p:sldId id="273" r:id="rId31"/>
    <p:sldId id="274" r:id="rId32"/>
    <p:sldId id="275" r:id="rId33"/>
    <p:sldId id="407" r:id="rId34"/>
    <p:sldId id="413" r:id="rId35"/>
    <p:sldId id="409" r:id="rId36"/>
    <p:sldId id="410" r:id="rId37"/>
    <p:sldId id="41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B967A-C8F8-4DA0-94F0-CB773FF0A109}" type="datetimeFigureOut">
              <a:rPr lang="en-US" smtClean="0"/>
              <a:t>10/28/2012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E186D-26B7-4DF9-BCEF-C396BE6D4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2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4514B-ABEA-44AD-A01F-BC8E5C7D8182}" type="slidenum">
              <a:rPr lang="en-US"/>
              <a:pPr/>
              <a:t>1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136B5C-48D5-4A8E-A9C1-DEA527FDF624}" type="slidenum">
              <a:rPr lang="en-US"/>
              <a:pPr/>
              <a:t>15</a:t>
            </a:fld>
            <a:endParaRPr lang="en-US"/>
          </a:p>
        </p:txBody>
      </p:sp>
      <p:sp>
        <p:nvSpPr>
          <p:cNvPr id="231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231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1225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28 October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28 October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E76541-8F5D-48F7-89AF-3ADBA92B7049}" type="slidenum">
              <a:rPr lang="en-US"/>
              <a:pPr/>
              <a:t>18</a:t>
            </a:fld>
            <a:endParaRPr lang="en-US"/>
          </a:p>
        </p:txBody>
      </p:sp>
      <p:sp>
        <p:nvSpPr>
          <p:cNvPr id="242278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2787" name="Rectangle 3"/>
          <p:cNvSpPr txBox="1"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28 October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28 October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28 October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196636-B1C8-4D2D-8736-05F5B6488F42}" type="slidenum">
              <a:rPr lang="en-US"/>
              <a:pPr/>
              <a:t>28</a:t>
            </a:fld>
            <a:endParaRPr lang="en-US"/>
          </a:p>
        </p:txBody>
      </p:sp>
      <p:sp>
        <p:nvSpPr>
          <p:cNvPr id="237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0175" y="879475"/>
            <a:ext cx="4057650" cy="3043238"/>
          </a:xfrm>
          <a:ln/>
        </p:spPr>
      </p:sp>
      <p:sp>
        <p:nvSpPr>
          <p:cNvPr id="237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B56F7-E76C-4841-9E29-A8C800F8C15E}" type="slidenum">
              <a:rPr lang="en-US"/>
              <a:pPr/>
              <a:t>29</a:t>
            </a:fld>
            <a:endParaRPr lang="en-US"/>
          </a:p>
        </p:txBody>
      </p:sp>
      <p:sp>
        <p:nvSpPr>
          <p:cNvPr id="243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6275"/>
            <a:ext cx="4605338" cy="3454400"/>
          </a:xfrm>
          <a:ln/>
        </p:spPr>
      </p:sp>
      <p:sp>
        <p:nvSpPr>
          <p:cNvPr id="243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6100"/>
            <a:ext cx="5081587" cy="41290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999448-3B68-4DEC-8FA5-04B7F8E7F46D}" type="slidenum">
              <a:rPr lang="en-US"/>
              <a:pPr/>
              <a:t>31</a:t>
            </a:fld>
            <a:endParaRPr lang="en-US"/>
          </a:p>
        </p:txBody>
      </p:sp>
      <p:sp>
        <p:nvSpPr>
          <p:cNvPr id="237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0175" y="879475"/>
            <a:ext cx="4057650" cy="3043238"/>
          </a:xfrm>
          <a:ln/>
        </p:spPr>
      </p:sp>
      <p:sp>
        <p:nvSpPr>
          <p:cNvPr id="237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28 October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E94EC-3E14-40F1-9CF6-64D1E9CE891D}" type="slidenum">
              <a:rPr lang="en-US"/>
              <a:pPr/>
              <a:t>32</a:t>
            </a:fld>
            <a:endParaRPr lang="en-US"/>
          </a:p>
        </p:txBody>
      </p:sp>
      <p:sp>
        <p:nvSpPr>
          <p:cNvPr id="238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28 October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28 October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28 October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28 October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28 October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28 October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28 October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28 October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28 October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28 October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28 October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4B8688A-94EF-4708-A988-59A7CE51EF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95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F108379-171B-496B-9C7D-BEA8D16C18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2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ED9DE-ED6E-4554-AEBD-F01929D8B391}" type="slidenum">
              <a:rPr lang="en-US"/>
              <a:pPr/>
              <a:t>1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1600200"/>
            <a:ext cx="8001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150000"/>
              </a:spcBef>
            </a:pPr>
            <a:r>
              <a:rPr 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cs typeface="Times New Roman" pitchFamily="18" charset="0"/>
              </a:rPr>
              <a:t>Memory System</a:t>
            </a:r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</a:br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</a:br>
            <a:r>
              <a:rPr lang="en-US" sz="3600" dirty="0" smtClean="0">
                <a:solidFill>
                  <a:srgbClr val="0000FF"/>
                </a:solidFill>
                <a:latin typeface="Helvetica" pitchFamily="34" charset="0"/>
                <a:cs typeface="Times New Roman" pitchFamily="18" charset="0"/>
              </a:rPr>
              <a:t>Memory Hierarchy</a:t>
            </a:r>
            <a:br>
              <a:rPr lang="en-US" sz="3600" dirty="0" smtClean="0">
                <a:solidFill>
                  <a:srgbClr val="0000FF"/>
                </a:solidFill>
                <a:latin typeface="Helvetica" pitchFamily="34" charset="0"/>
                <a:cs typeface="Times New Roman" pitchFamily="18" charset="0"/>
              </a:rPr>
            </a:br>
            <a:r>
              <a:rPr lang="en-US" sz="3600" dirty="0" smtClean="0">
                <a:solidFill>
                  <a:srgbClr val="0000FF"/>
                </a:solidFill>
                <a:latin typeface="Helvetica" pitchFamily="34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Helvetica" pitchFamily="34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rgbClr val="FF0000"/>
                </a:solidFill>
                <a:latin typeface="Helvetica" pitchFamily="34" charset="0"/>
                <a:cs typeface="Times New Roman" pitchFamily="18" charset="0"/>
              </a:rPr>
              <a:t/>
            </a:r>
            <a:br>
              <a:rPr lang="en-US" sz="4000" b="1" dirty="0" smtClean="0">
                <a:solidFill>
                  <a:srgbClr val="FF0000"/>
                </a:solidFill>
                <a:latin typeface="Helvetica" pitchFamily="34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  <a:t>Lin </a:t>
            </a:r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  <a:t>Gu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  <a:t/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</a:b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  <a:t>CSE, HKUST</a:t>
            </a:r>
            <a:endParaRPr lang="en-US" sz="4000" b="1" dirty="0">
              <a:solidFill>
                <a:srgbClr val="FF0000"/>
              </a:solidFill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381000"/>
            <a:ext cx="5562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Times New Roman" pitchFamily="18" charset="0"/>
              </a:rPr>
              <a:t>COMP4611: Design and Analysis of Computer Architectures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230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Optimizations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DDR: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DDR2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Lower power (2.5 V -&gt; 1.8 V)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Higher clock rates (266 MHz, 333 MHz, 400 MHz)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DDR3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1.5 V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800 MHz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DDR4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1-1.2 V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1600 MHz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GDDR5 is graphics memory based on DDR3</a:t>
            </a:r>
          </a:p>
        </p:txBody>
      </p:sp>
    </p:spTree>
    <p:extLst>
      <p:ext uri="{BB962C8B-B14F-4D97-AF65-F5344CB8AC3E}">
        <p14:creationId xmlns:p14="http://schemas.microsoft.com/office/powerpoint/2010/main" val="3263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Optimizations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Graphics memory: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Achieve 2-5 X bandwidth per DRAM vs. DDR3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Wider interfaces (32 vs. 16 bit)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Higher clock rate</a:t>
            </a:r>
          </a:p>
          <a:p>
            <a:pPr lvl="3">
              <a:lnSpc>
                <a:spcPct val="90000"/>
              </a:lnSpc>
            </a:pPr>
            <a:r>
              <a:rPr lang="en-US" sz="1600" dirty="0" smtClean="0"/>
              <a:t>Possible because they are attached via soldering instead of </a:t>
            </a:r>
            <a:r>
              <a:rPr lang="en-US" sz="1600" dirty="0" err="1" smtClean="0"/>
              <a:t>socketted</a:t>
            </a:r>
            <a:r>
              <a:rPr lang="en-US" sz="1600" dirty="0" smtClean="0"/>
              <a:t> DIMM modules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Reducing power in SDRAMs: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Lower voltage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Low power mode (ignores clock, continues to refresh)</a:t>
            </a:r>
          </a:p>
        </p:txBody>
      </p:sp>
    </p:spTree>
    <p:extLst>
      <p:ext uri="{BB962C8B-B14F-4D97-AF65-F5344CB8AC3E}">
        <p14:creationId xmlns:p14="http://schemas.microsoft.com/office/powerpoint/2010/main" val="9913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Power Consumption</a:t>
            </a:r>
            <a:endParaRPr lang="en-A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0" y="1276325"/>
            <a:ext cx="76581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79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Memory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Type of EEPROM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Must be erased (in blocks) before being overwritten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Non volatile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Limited number of write cycles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Cheaper than SDRAM, more expensive than disk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Slower than SRAM, faster than disk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322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Dependability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Memory is susceptible to cosmic rays</a:t>
            </a:r>
          </a:p>
          <a:p>
            <a:pPr>
              <a:lnSpc>
                <a:spcPct val="90000"/>
              </a:lnSpc>
            </a:pPr>
            <a:r>
              <a:rPr lang="en-US" sz="2800" i="1" dirty="0" smtClean="0"/>
              <a:t>Soft errors</a:t>
            </a:r>
            <a:r>
              <a:rPr lang="en-US" sz="2800" dirty="0" smtClean="0"/>
              <a:t>:  dynamic errors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Detected and fixed by error correcting codes (ECC)</a:t>
            </a:r>
          </a:p>
          <a:p>
            <a:pPr>
              <a:lnSpc>
                <a:spcPct val="90000"/>
              </a:lnSpc>
            </a:pPr>
            <a:r>
              <a:rPr lang="en-US" sz="2800" i="1" dirty="0" smtClean="0"/>
              <a:t>Hard errors</a:t>
            </a:r>
            <a:r>
              <a:rPr lang="en-US" sz="2800" dirty="0" smtClean="0"/>
              <a:t>:  permanent errors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 sparse rows to replace defective rows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800" dirty="0" err="1" smtClean="0"/>
              <a:t>Chipkill</a:t>
            </a:r>
            <a:r>
              <a:rPr lang="en-US" sz="2800" dirty="0" smtClean="0"/>
              <a:t>:  a RAID-like error recovery technique</a:t>
            </a:r>
          </a:p>
        </p:txBody>
      </p:sp>
    </p:spTree>
    <p:extLst>
      <p:ext uri="{BB962C8B-B14F-4D97-AF65-F5344CB8AC3E}">
        <p14:creationId xmlns:p14="http://schemas.microsoft.com/office/powerpoint/2010/main" val="37056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CCD50-C35C-4B74-9963-B320F40101F4}" type="slidenum">
              <a:rPr lang="en-US"/>
              <a:pPr/>
              <a:t>15</a:t>
            </a:fld>
            <a:endParaRPr lang="en-US"/>
          </a:p>
        </p:txBody>
      </p:sp>
      <p:sp>
        <p:nvSpPr>
          <p:cNvPr id="2314242" name="Rectangle 2"/>
          <p:cNvSpPr>
            <a:spLocks noChangeArrowheads="1"/>
          </p:cNvSpPr>
          <p:nvPr/>
        </p:nvSpPr>
        <p:spPr bwMode="auto">
          <a:xfrm>
            <a:off x="2293938" y="228600"/>
            <a:ext cx="3911327" cy="60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Impact on Performance</a:t>
            </a:r>
          </a:p>
        </p:txBody>
      </p:sp>
      <p:sp>
        <p:nvSpPr>
          <p:cNvPr id="2314243" name="Rectangle 3"/>
          <p:cNvSpPr>
            <a:spLocks noChangeArrowheads="1"/>
          </p:cNvSpPr>
          <p:nvPr/>
        </p:nvSpPr>
        <p:spPr bwMode="auto">
          <a:xfrm>
            <a:off x="457200" y="838200"/>
            <a:ext cx="8420100" cy="504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203200" indent="-203200" algn="l">
              <a:spcBef>
                <a:spcPct val="20000"/>
              </a:spcBef>
              <a:buFontTx/>
              <a:buChar char="•"/>
              <a:tabLst>
                <a:tab pos="793750" algn="l"/>
              </a:tabLst>
            </a:pPr>
            <a:r>
              <a:rPr lang="en-US" b="0">
                <a:effectLst/>
              </a:rPr>
              <a:t>Suppose a processor executes at</a:t>
            </a:r>
            <a:r>
              <a:rPr lang="en-US" sz="2800" b="0">
                <a:effectLst/>
              </a:rPr>
              <a:t> </a:t>
            </a:r>
          </a:p>
          <a:p>
            <a:pPr marL="685800" lvl="1" indent="-190500" algn="l">
              <a:spcBef>
                <a:spcPct val="20000"/>
              </a:spcBef>
              <a:buFontTx/>
              <a:buChar char="–"/>
              <a:tabLst>
                <a:tab pos="793750" algn="l"/>
              </a:tabLst>
            </a:pPr>
            <a:r>
              <a:rPr lang="en-US" sz="2000" b="0">
                <a:effectLst/>
              </a:rPr>
              <a:t>Clock Rate = 200 MHz (5 ns per cycle)</a:t>
            </a:r>
          </a:p>
          <a:p>
            <a:pPr marL="685800" lvl="1" indent="-190500" algn="l">
              <a:spcBef>
                <a:spcPct val="20000"/>
              </a:spcBef>
              <a:buFontTx/>
              <a:buChar char="–"/>
              <a:tabLst>
                <a:tab pos="793750" algn="l"/>
              </a:tabLst>
            </a:pPr>
            <a:r>
              <a:rPr lang="en-US" sz="2000" b="0">
                <a:effectLst/>
              </a:rPr>
              <a:t>CPI = 1.1 </a:t>
            </a:r>
          </a:p>
          <a:p>
            <a:pPr marL="685800" lvl="1" indent="-190500" algn="l">
              <a:spcBef>
                <a:spcPct val="20000"/>
              </a:spcBef>
              <a:buFontTx/>
              <a:buChar char="–"/>
              <a:tabLst>
                <a:tab pos="793750" algn="l"/>
              </a:tabLst>
            </a:pPr>
            <a:r>
              <a:rPr lang="en-US" sz="2000" b="0">
                <a:effectLst/>
              </a:rPr>
              <a:t>50% arith/logic, 30% ld/st, 20% control</a:t>
            </a:r>
          </a:p>
          <a:p>
            <a:pPr marL="203200" indent="-203200" algn="l">
              <a:spcBef>
                <a:spcPct val="20000"/>
              </a:spcBef>
              <a:buFontTx/>
              <a:buChar char="•"/>
              <a:tabLst>
                <a:tab pos="793750" algn="l"/>
              </a:tabLst>
            </a:pPr>
            <a:r>
              <a:rPr lang="en-US" b="0">
                <a:effectLst/>
              </a:rPr>
              <a:t>Suppose that 10% of memory operations get 50 cycle miss penalty</a:t>
            </a:r>
          </a:p>
          <a:p>
            <a:pPr marL="203200" indent="-203200" algn="l">
              <a:spcBef>
                <a:spcPct val="20000"/>
              </a:spcBef>
              <a:buFontTx/>
              <a:buChar char="•"/>
              <a:tabLst>
                <a:tab pos="793750" algn="l"/>
              </a:tabLst>
            </a:pPr>
            <a:r>
              <a:rPr lang="en-US" sz="2800" b="0">
                <a:effectLst/>
              </a:rPr>
              <a:t>CPI 	</a:t>
            </a:r>
            <a:r>
              <a:rPr lang="en-US" sz="2000" b="0">
                <a:effectLst/>
              </a:rPr>
              <a:t>= ideal CPI + average stalls per instruction				= 1.1(cyc)  +( 0.30 (datamops/ins) </a:t>
            </a:r>
            <a:br>
              <a:rPr lang="en-US" sz="2000" b="0">
                <a:effectLst/>
              </a:rPr>
            </a:br>
            <a:r>
              <a:rPr lang="en-US" sz="2000" b="0">
                <a:effectLst/>
              </a:rPr>
              <a:t>			x 0.10 (miss/datamop) x 50 (cycle/miss) )</a:t>
            </a:r>
            <a:br>
              <a:rPr lang="en-US" sz="2000" b="0">
                <a:effectLst/>
              </a:rPr>
            </a:br>
            <a:r>
              <a:rPr lang="en-US" sz="2000" b="0">
                <a:effectLst/>
              </a:rPr>
              <a:t>	= 1.1 cycle +  1.5 cycle = 2.6 </a:t>
            </a:r>
          </a:p>
          <a:p>
            <a:pPr marL="203200" indent="-203200" algn="l">
              <a:spcBef>
                <a:spcPct val="20000"/>
              </a:spcBef>
              <a:buFontTx/>
              <a:buChar char="•"/>
              <a:tabLst>
                <a:tab pos="793750" algn="l"/>
              </a:tabLst>
            </a:pPr>
            <a:r>
              <a:rPr lang="en-US" u="sng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58 % of the time the processor is stalled waiting for memory!</a:t>
            </a:r>
          </a:p>
          <a:p>
            <a:pPr marL="203200" indent="-203200" algn="l">
              <a:spcBef>
                <a:spcPct val="20000"/>
              </a:spcBef>
              <a:buFontTx/>
              <a:buChar char="•"/>
              <a:tabLst>
                <a:tab pos="793750" algn="l"/>
              </a:tabLst>
            </a:pPr>
            <a:r>
              <a:rPr lang="en-US" b="0">
                <a:effectLst/>
              </a:rPr>
              <a:t>a 1% instruction miss rate would add an additional 0.5 cycles to the CPI!</a:t>
            </a:r>
          </a:p>
        </p:txBody>
      </p:sp>
    </p:spTree>
    <p:extLst>
      <p:ext uri="{BB962C8B-B14F-4D97-AF65-F5344CB8AC3E}">
        <p14:creationId xmlns:p14="http://schemas.microsoft.com/office/powerpoint/2010/main" val="195851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Technology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Amdahl: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Memory capacity should grow linearly with processor speed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Unfortunately, memory capacity and speed has not kept pace with processors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Some optimizations: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Multiple accesses to same row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Synchronous DRAM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Added clock to DRAM interface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Burst mode with critical word first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Wider interfaces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Double data rate (DDR)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Multiple banks on each DRAM device</a:t>
            </a:r>
          </a:p>
        </p:txBody>
      </p:sp>
    </p:spTree>
    <p:extLst>
      <p:ext uri="{BB962C8B-B14F-4D97-AF65-F5344CB8AC3E}">
        <p14:creationId xmlns:p14="http://schemas.microsoft.com/office/powerpoint/2010/main" val="254163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Performance Gap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136" y="1412776"/>
            <a:ext cx="8434312" cy="448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82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3FED3-6F27-434B-B117-F61B015BBB26}" type="slidenum">
              <a:rPr lang="en-US"/>
              <a:pPr/>
              <a:t>18</a:t>
            </a:fld>
            <a:endParaRPr lang="en-US"/>
          </a:p>
        </p:txBody>
      </p:sp>
      <p:sp>
        <p:nvSpPr>
          <p:cNvPr id="242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3988" cy="6111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normAutofit fontScale="90000"/>
          </a:bodyPr>
          <a:lstStyle/>
          <a:p>
            <a:pPr defTabSz="449263">
              <a:buClr>
                <a:srgbClr val="CC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CC0000"/>
                </a:solidFill>
              </a:rPr>
              <a:t>Latency in a Single PC</a:t>
            </a:r>
          </a:p>
        </p:txBody>
      </p:sp>
      <p:pic>
        <p:nvPicPr>
          <p:cNvPr id="24217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696200" cy="409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21764" name="Text Box 4"/>
          <p:cNvSpPr txBox="1">
            <a:spLocks noChangeArrowheads="1"/>
          </p:cNvSpPr>
          <p:nvPr/>
        </p:nvSpPr>
        <p:spPr bwMode="auto">
          <a:xfrm>
            <a:off x="3411538" y="1995488"/>
            <a:ext cx="25273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0033CC"/>
              </a:buClr>
              <a:buSzPct val="100000"/>
              <a:buFont typeface="Times New Roman" pitchFamily="18" charset="0"/>
              <a:buNone/>
            </a:pPr>
            <a:r>
              <a:rPr lang="en-GB" sz="2000">
                <a:solidFill>
                  <a:srgbClr val="0033CC"/>
                </a:solidFill>
                <a:effectLst/>
                <a:ea typeface="SimSun" pitchFamily="2" charset="-122"/>
              </a:rPr>
              <a:t>Memory Access Time</a:t>
            </a:r>
          </a:p>
        </p:txBody>
      </p:sp>
      <p:sp>
        <p:nvSpPr>
          <p:cNvPr id="2421765" name="Text Box 5"/>
          <p:cNvSpPr txBox="1">
            <a:spLocks noChangeArrowheads="1"/>
          </p:cNvSpPr>
          <p:nvPr/>
        </p:nvSpPr>
        <p:spPr bwMode="auto">
          <a:xfrm>
            <a:off x="5091113" y="3367088"/>
            <a:ext cx="13335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0033CC"/>
              </a:buClr>
              <a:buSzPct val="100000"/>
              <a:buFont typeface="Times New Roman" pitchFamily="18" charset="0"/>
              <a:buNone/>
            </a:pPr>
            <a:r>
              <a:rPr lang="en-GB" sz="2000">
                <a:solidFill>
                  <a:srgbClr val="0033CC"/>
                </a:solidFill>
                <a:effectLst/>
                <a:ea typeface="SimSun" pitchFamily="2" charset="-122"/>
              </a:rPr>
              <a:t>CPU Time</a:t>
            </a:r>
          </a:p>
        </p:txBody>
      </p:sp>
      <p:sp>
        <p:nvSpPr>
          <p:cNvPr id="2421766" name="Text Box 6"/>
          <p:cNvSpPr txBox="1">
            <a:spLocks noChangeArrowheads="1"/>
          </p:cNvSpPr>
          <p:nvPr/>
        </p:nvSpPr>
        <p:spPr bwMode="auto">
          <a:xfrm>
            <a:off x="6613525" y="1690688"/>
            <a:ext cx="776288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0033CC"/>
              </a:buClr>
              <a:buSzPct val="100000"/>
              <a:buFont typeface="Times New Roman" pitchFamily="18" charset="0"/>
              <a:buNone/>
            </a:pPr>
            <a:r>
              <a:rPr lang="en-GB" sz="2000">
                <a:solidFill>
                  <a:srgbClr val="0033CC"/>
                </a:solidFill>
                <a:effectLst/>
                <a:ea typeface="SimSun" pitchFamily="2" charset="-122"/>
              </a:rPr>
              <a:t>Ratio</a:t>
            </a:r>
          </a:p>
        </p:txBody>
      </p:sp>
      <p:sp>
        <p:nvSpPr>
          <p:cNvPr id="2421767" name="Text Box 7"/>
          <p:cNvSpPr txBox="1">
            <a:spLocks noChangeArrowheads="1"/>
          </p:cNvSpPr>
          <p:nvPr/>
        </p:nvSpPr>
        <p:spPr bwMode="auto">
          <a:xfrm>
            <a:off x="6007100" y="5611813"/>
            <a:ext cx="20034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>
            <a:lvl1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FF0000"/>
              </a:buClr>
              <a:buSzPct val="100000"/>
              <a:buFont typeface="Times New Roman" pitchFamily="18" charset="0"/>
              <a:buNone/>
            </a:pPr>
            <a:r>
              <a:rPr lang="en-GB" sz="2800">
                <a:solidFill>
                  <a:srgbClr val="FF0000"/>
                </a:solidFill>
                <a:effectLst/>
                <a:ea typeface="SimSun" pitchFamily="2" charset="-122"/>
              </a:rPr>
              <a:t>THE </a:t>
            </a:r>
            <a:r>
              <a:rPr lang="en-GB" sz="2800" i="1">
                <a:solidFill>
                  <a:srgbClr val="FF0000"/>
                </a:solidFill>
                <a:effectLst/>
                <a:ea typeface="SimSun" pitchFamily="2" charset="-122"/>
              </a:rPr>
              <a:t>WALL</a:t>
            </a:r>
          </a:p>
        </p:txBody>
      </p:sp>
      <p:sp>
        <p:nvSpPr>
          <p:cNvPr id="2421768" name="Line 8"/>
          <p:cNvSpPr>
            <a:spLocks noChangeShapeType="1"/>
          </p:cNvSpPr>
          <p:nvPr/>
        </p:nvSpPr>
        <p:spPr bwMode="auto">
          <a:xfrm flipH="1" flipV="1">
            <a:off x="6361113" y="2722563"/>
            <a:ext cx="708025" cy="2689225"/>
          </a:xfrm>
          <a:prstGeom prst="line">
            <a:avLst/>
          </a:prstGeom>
          <a:noFill/>
          <a:ln w="50760" cap="rnd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67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9CF5-868B-4717-91F8-5122F64BD7F4}" type="slidenum">
              <a:rPr lang="en-US"/>
              <a:pPr/>
              <a:t>19</a:t>
            </a:fld>
            <a:endParaRPr lang="en-US"/>
          </a:p>
        </p:txBody>
      </p:sp>
      <p:sp>
        <p:nvSpPr>
          <p:cNvPr id="243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543800" cy="5334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Technology Trends</a:t>
            </a:r>
          </a:p>
        </p:txBody>
      </p:sp>
      <p:sp>
        <p:nvSpPr>
          <p:cNvPr id="243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609600"/>
            <a:ext cx="7239000" cy="15240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200" dirty="0"/>
              <a:t> </a:t>
            </a:r>
            <a:r>
              <a:rPr lang="en-US" dirty="0"/>
              <a:t>		</a:t>
            </a:r>
            <a:r>
              <a:rPr lang="en-US" sz="2000" dirty="0"/>
              <a:t>	</a:t>
            </a:r>
            <a:r>
              <a:rPr lang="en-US" sz="1800" b="1" dirty="0"/>
              <a:t>Capacity 		Speed (latency)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Logic: 		2x in 3 years 	</a:t>
            </a:r>
            <a:r>
              <a:rPr lang="en-US" sz="1800" dirty="0" smtClean="0"/>
              <a:t>2x </a:t>
            </a:r>
            <a:r>
              <a:rPr lang="en-US" sz="1800" dirty="0"/>
              <a:t>in 3 years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DRAM: 		4x in 3 years 	</a:t>
            </a:r>
            <a:r>
              <a:rPr lang="en-US" sz="1800" dirty="0" smtClean="0"/>
              <a:t>2x </a:t>
            </a:r>
            <a:r>
              <a:rPr lang="en-US" sz="1800" dirty="0"/>
              <a:t>in 10 years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Disk: 		4x in 3 years 	</a:t>
            </a:r>
            <a:r>
              <a:rPr lang="en-US" sz="1800" dirty="0" smtClean="0"/>
              <a:t>2x </a:t>
            </a:r>
            <a:r>
              <a:rPr lang="en-US" sz="1800" dirty="0"/>
              <a:t>in 10 years</a:t>
            </a:r>
          </a:p>
        </p:txBody>
      </p:sp>
      <p:sp>
        <p:nvSpPr>
          <p:cNvPr id="2430980" name="Text Box 4"/>
          <p:cNvSpPr txBox="1">
            <a:spLocks noChangeArrowheads="1"/>
          </p:cNvSpPr>
          <p:nvPr/>
        </p:nvSpPr>
        <p:spPr bwMode="auto">
          <a:xfrm>
            <a:off x="1371600" y="2133600"/>
            <a:ext cx="6477000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effectLst/>
                <a:latin typeface="Arial" pitchFamily="34" charset="0"/>
              </a:rPr>
              <a:t>                   </a:t>
            </a:r>
            <a:r>
              <a:rPr lang="en-US" sz="2000">
                <a:solidFill>
                  <a:srgbClr val="0000CC"/>
                </a:solidFill>
                <a:effectLst/>
                <a:latin typeface="Arial" pitchFamily="34" charset="0"/>
              </a:rPr>
              <a:t>DRAM Generations</a:t>
            </a:r>
          </a:p>
          <a:p>
            <a:pPr algn="l"/>
            <a:endParaRPr lang="en-US" sz="1000">
              <a:solidFill>
                <a:srgbClr val="000000"/>
              </a:solidFill>
              <a:effectLst/>
              <a:latin typeface="Arial" pitchFamily="34" charset="0"/>
            </a:endParaRPr>
          </a:p>
          <a:p>
            <a:pPr algn="l"/>
            <a:r>
              <a:rPr lang="en-US" sz="1600">
                <a:solidFill>
                  <a:srgbClr val="000000"/>
                </a:solidFill>
                <a:effectLst/>
                <a:latin typeface="Arial" pitchFamily="34" charset="0"/>
              </a:rPr>
              <a:t>Year	Size	 	 Cycle Time</a:t>
            </a:r>
          </a:p>
          <a:p>
            <a:pPr algn="l"/>
            <a:endParaRPr lang="en-US" sz="1600">
              <a:solidFill>
                <a:srgbClr val="000000"/>
              </a:solidFill>
              <a:effectLst/>
              <a:latin typeface="Arial" pitchFamily="34" charset="0"/>
            </a:endParaRPr>
          </a:p>
          <a:p>
            <a:pPr algn="l"/>
            <a:r>
              <a:rPr lang="en-US" sz="1600">
                <a:solidFill>
                  <a:srgbClr val="000000"/>
                </a:solidFill>
                <a:effectLst/>
                <a:latin typeface="Arial" pitchFamily="34" charset="0"/>
              </a:rPr>
              <a:t>1980 	64 Kb 	   	    250 ns</a:t>
            </a:r>
          </a:p>
          <a:p>
            <a:pPr algn="l"/>
            <a:r>
              <a:rPr lang="en-US" sz="1600">
                <a:solidFill>
                  <a:srgbClr val="000000"/>
                </a:solidFill>
                <a:effectLst/>
                <a:latin typeface="Arial" pitchFamily="34" charset="0"/>
              </a:rPr>
              <a:t>1983 	256 Kb	   	    220 ns</a:t>
            </a:r>
          </a:p>
          <a:p>
            <a:pPr algn="l"/>
            <a:r>
              <a:rPr lang="en-US" sz="1600">
                <a:solidFill>
                  <a:srgbClr val="000000"/>
                </a:solidFill>
                <a:effectLst/>
                <a:latin typeface="Arial" pitchFamily="34" charset="0"/>
              </a:rPr>
              <a:t>1986 	1 Mb	   	    190 ns</a:t>
            </a:r>
          </a:p>
          <a:p>
            <a:pPr algn="l"/>
            <a:r>
              <a:rPr lang="en-US" sz="1600">
                <a:solidFill>
                  <a:srgbClr val="000000"/>
                </a:solidFill>
                <a:effectLst/>
                <a:latin typeface="Arial" pitchFamily="34" charset="0"/>
              </a:rPr>
              <a:t>1989 	4 Mb	   	    165 ns</a:t>
            </a:r>
          </a:p>
          <a:p>
            <a:pPr algn="l"/>
            <a:r>
              <a:rPr lang="en-US" sz="1600">
                <a:solidFill>
                  <a:srgbClr val="000000"/>
                </a:solidFill>
                <a:effectLst/>
                <a:latin typeface="Arial" pitchFamily="34" charset="0"/>
              </a:rPr>
              <a:t>1992 	16 Mb	   	    120 ns</a:t>
            </a:r>
          </a:p>
          <a:p>
            <a:pPr algn="l"/>
            <a:r>
              <a:rPr lang="en-US" sz="1600">
                <a:solidFill>
                  <a:srgbClr val="000000"/>
                </a:solidFill>
                <a:effectLst/>
                <a:latin typeface="Arial" pitchFamily="34" charset="0"/>
              </a:rPr>
              <a:t>1996 	64 Mb	   	    110 ns</a:t>
            </a:r>
          </a:p>
          <a:p>
            <a:pPr algn="l"/>
            <a:r>
              <a:rPr lang="en-US" sz="1600">
                <a:solidFill>
                  <a:srgbClr val="000000"/>
                </a:solidFill>
                <a:effectLst/>
                <a:latin typeface="Arial" pitchFamily="34" charset="0"/>
              </a:rPr>
              <a:t>1998  	128 Mb	   	    100 ns</a:t>
            </a:r>
          </a:p>
          <a:p>
            <a:pPr algn="l"/>
            <a:r>
              <a:rPr lang="en-US" sz="1600">
                <a:solidFill>
                  <a:srgbClr val="000000"/>
                </a:solidFill>
                <a:effectLst/>
                <a:latin typeface="Arial" pitchFamily="34" charset="0"/>
              </a:rPr>
              <a:t>2000  	256 Mb	   	    90 ns</a:t>
            </a:r>
          </a:p>
          <a:p>
            <a:pPr algn="l"/>
            <a:r>
              <a:rPr lang="en-US" sz="1600">
                <a:solidFill>
                  <a:srgbClr val="000000"/>
                </a:solidFill>
                <a:effectLst/>
                <a:latin typeface="Arial" pitchFamily="34" charset="0"/>
              </a:rPr>
              <a:t>2002  	512 Mb		    80 ns</a:t>
            </a:r>
          </a:p>
          <a:p>
            <a:pPr algn="l"/>
            <a:r>
              <a:rPr lang="en-US" sz="1600">
                <a:solidFill>
                  <a:srgbClr val="000000"/>
                </a:solidFill>
                <a:effectLst/>
                <a:latin typeface="Arial" pitchFamily="34" charset="0"/>
              </a:rPr>
              <a:t>2006        1024 Mb		    60ns</a:t>
            </a:r>
          </a:p>
          <a:p>
            <a:pPr algn="l"/>
            <a:r>
              <a:rPr lang="en-US" sz="1800">
                <a:solidFill>
                  <a:srgbClr val="FD0129"/>
                </a:solidFill>
                <a:effectLst/>
                <a:latin typeface="Arial" pitchFamily="34" charset="0"/>
              </a:rPr>
              <a:t>         	16000:1	 	   4:1</a:t>
            </a:r>
          </a:p>
          <a:p>
            <a:pPr algn="l"/>
            <a:r>
              <a:rPr lang="en-US" sz="1800">
                <a:solidFill>
                  <a:srgbClr val="FD0129"/>
                </a:solidFill>
                <a:effectLst/>
                <a:latin typeface="Arial" pitchFamily="34" charset="0"/>
              </a:rPr>
              <a:t>             (Capacity) 	  (Latency)</a:t>
            </a:r>
          </a:p>
        </p:txBody>
      </p:sp>
    </p:spTree>
    <p:extLst>
      <p:ext uri="{BB962C8B-B14F-4D97-AF65-F5344CB8AC3E}">
        <p14:creationId xmlns:p14="http://schemas.microsoft.com/office/powerpoint/2010/main" val="4251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544FE-9A01-41E1-A065-450EA3E8DAEF}" type="slidenum">
              <a:rPr lang="en-US"/>
              <a:pPr/>
              <a:t>2</a:t>
            </a:fld>
            <a:endParaRPr lang="en-US"/>
          </a:p>
        </p:txBody>
      </p:sp>
      <p:sp>
        <p:nvSpPr>
          <p:cNvPr id="236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705600" cy="5334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Memory System</a:t>
            </a:r>
            <a:endParaRPr lang="en-US" sz="3600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36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838200"/>
            <a:ext cx="8093075" cy="54102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>
              <a:spcBef>
                <a:spcPct val="25000"/>
              </a:spcBef>
            </a:pPr>
            <a:r>
              <a:rPr lang="en-US" sz="2400" dirty="0"/>
              <a:t>Main memory generally uses Dynamic RAM (</a:t>
            </a:r>
            <a:r>
              <a:rPr lang="en-US" sz="2400" b="1" i="1" dirty="0">
                <a:solidFill>
                  <a:srgbClr val="0000CC"/>
                </a:solidFill>
              </a:rPr>
              <a:t>DRAM</a:t>
            </a:r>
            <a:r>
              <a:rPr lang="en-US" sz="2400" dirty="0"/>
              <a:t>), 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Tx/>
              <a:buNone/>
            </a:pPr>
            <a:r>
              <a:rPr lang="en-US" sz="2400" dirty="0"/>
              <a:t>     which uses a single transistor to store a bit, but requires a periodic data refresh (~every 8 </a:t>
            </a:r>
            <a:r>
              <a:rPr lang="en-US" sz="2400" dirty="0" err="1"/>
              <a:t>msec</a:t>
            </a:r>
            <a:r>
              <a:rPr lang="en-US" sz="2400" dirty="0"/>
              <a:t>).   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400" dirty="0"/>
              <a:t>Cache uses </a:t>
            </a:r>
            <a:r>
              <a:rPr lang="en-US" sz="2400" b="1" i="1" dirty="0">
                <a:solidFill>
                  <a:srgbClr val="0000CC"/>
                </a:solidFill>
              </a:rPr>
              <a:t>SRAM</a:t>
            </a:r>
            <a:r>
              <a:rPr lang="en-US" sz="2400" dirty="0"/>
              <a:t>: Static Random Access Memory</a:t>
            </a:r>
            <a:endParaRPr lang="en-US" sz="1800" dirty="0"/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sz="2000" dirty="0"/>
              <a:t>No refresh (6 transistors/bit vs. 1 transistor/bit for DRAM)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400" i="1" dirty="0"/>
              <a:t>Size</a:t>
            </a:r>
            <a:r>
              <a:rPr lang="en-US" sz="2400" dirty="0"/>
              <a:t>: DRAM/SRAM ­ </a:t>
            </a:r>
            <a:r>
              <a:rPr lang="en-US" sz="2400" i="1" dirty="0">
                <a:solidFill>
                  <a:srgbClr val="0000CC"/>
                </a:solidFill>
              </a:rPr>
              <a:t>4-8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i="1" dirty="0"/>
              <a:t>Cost &amp; Cycle time</a:t>
            </a:r>
            <a:r>
              <a:rPr lang="en-US" sz="2400" dirty="0"/>
              <a:t>: SRAM/DRAM ­ </a:t>
            </a:r>
            <a:r>
              <a:rPr lang="en-US" sz="2400" i="1" dirty="0" smtClean="0">
                <a:solidFill>
                  <a:srgbClr val="0000CC"/>
                </a:solidFill>
              </a:rPr>
              <a:t>8-16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/>
              <a:t>Performance </a:t>
            </a:r>
            <a:r>
              <a:rPr lang="en-US" sz="2400" dirty="0"/>
              <a:t>metrics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olidFill>
                  <a:srgbClr val="0000FF"/>
                </a:solidFill>
              </a:rPr>
              <a:t>Latency</a:t>
            </a:r>
            <a:r>
              <a:rPr lang="en-US" sz="2000" b="1" dirty="0"/>
              <a:t> </a:t>
            </a:r>
            <a:r>
              <a:rPr lang="en-US" sz="2000" dirty="0"/>
              <a:t>is concern of cache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endParaRPr lang="en-US" sz="300" dirty="0"/>
          </a:p>
          <a:p>
            <a:pPr>
              <a:lnSpc>
                <a:spcPct val="90000"/>
              </a:lnSpc>
              <a:spcBef>
                <a:spcPct val="25000"/>
              </a:spcBef>
              <a:buFontTx/>
              <a:buNone/>
            </a:pPr>
            <a:endParaRPr lang="en-US" sz="300" dirty="0"/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sz="2000" b="1" dirty="0">
                <a:solidFill>
                  <a:srgbClr val="0000FF"/>
                </a:solidFill>
              </a:rPr>
              <a:t>Access time:</a:t>
            </a:r>
            <a:r>
              <a:rPr lang="en-US" sz="2000" dirty="0"/>
              <a:t>  The time it takes between a memory access request and the time the requested information is available to cache/CPU.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GB" sz="2000" b="1" dirty="0">
                <a:solidFill>
                  <a:srgbClr val="0000FF"/>
                </a:solidFill>
              </a:rPr>
              <a:t>Cycle time:</a:t>
            </a:r>
            <a:r>
              <a:rPr lang="en-GB" sz="2000" dirty="0"/>
              <a:t>  The minimum time between unrelated requests to memory</a:t>
            </a:r>
            <a:r>
              <a:rPr lang="en-GB" sz="1800" dirty="0"/>
              <a:t> (greater than access time in DRAM to allow address lines to be stable)</a:t>
            </a:r>
            <a:r>
              <a:rPr lang="ar-SA" sz="1800" dirty="0">
                <a:cs typeface="Times New Roman" pitchFamily="18" charset="0"/>
              </a:rPr>
              <a:t>‏</a:t>
            </a:r>
            <a:endParaRPr lang="en-US" sz="500" dirty="0"/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sz="2000" b="1" dirty="0">
                <a:solidFill>
                  <a:srgbClr val="0000FF"/>
                </a:solidFill>
              </a:rPr>
              <a:t>Memory bandwidth:</a:t>
            </a:r>
            <a:r>
              <a:rPr lang="en-US" sz="1800" b="1" dirty="0"/>
              <a:t>  </a:t>
            </a:r>
            <a:r>
              <a:rPr lang="en-US" sz="2000" dirty="0"/>
              <a:t>The maximum sustained data transfer rate between main memory and cache/CPU.</a:t>
            </a:r>
            <a:r>
              <a:rPr lang="en-US" sz="1800" b="1" dirty="0"/>
              <a:t>     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endParaRPr lang="en-US" sz="2400" dirty="0" smtClean="0">
              <a:solidFill>
                <a:srgbClr val="0000CC"/>
              </a:solidFill>
            </a:endParaRP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endParaRPr lang="en-US" sz="300" dirty="0"/>
          </a:p>
          <a:p>
            <a:pPr>
              <a:lnSpc>
                <a:spcPct val="90000"/>
              </a:lnSpc>
              <a:spcBef>
                <a:spcPct val="25000"/>
              </a:spcBef>
              <a:buFontTx/>
              <a:buNone/>
            </a:pPr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26415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75DC8-DD15-453E-B206-FF56B3BB7886}" type="slidenum">
              <a:rPr lang="en-US"/>
              <a:pPr/>
              <a:t>20</a:t>
            </a:fld>
            <a:endParaRPr lang="en-US"/>
          </a:p>
        </p:txBody>
      </p:sp>
      <p:sp>
        <p:nvSpPr>
          <p:cNvPr id="243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7620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Processor-DRAM  Performance Gap Impact: Example</a:t>
            </a:r>
          </a:p>
        </p:txBody>
      </p:sp>
      <p:sp>
        <p:nvSpPr>
          <p:cNvPr id="243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1206500"/>
          </a:xfrm>
          <a:noFill/>
          <a:ln/>
        </p:spPr>
        <p:txBody>
          <a:bodyPr lIns="92075" tIns="46038" rIns="92075" bIns="46038">
            <a:normAutofit fontScale="92500" lnSpcReduction="20000"/>
          </a:bodyPr>
          <a:lstStyle/>
          <a:p>
            <a:r>
              <a:rPr lang="en-US" sz="2200"/>
              <a:t>To illustrate the performance impact, assume a single-issue pipelined  CPU with CPI = 1  using non-ideal memory.  </a:t>
            </a:r>
          </a:p>
          <a:p>
            <a:r>
              <a:rPr lang="en-US" sz="2200"/>
              <a:t>The minimum cost of a full memory access in terms of number of wasted CPU cycles:</a:t>
            </a:r>
          </a:p>
        </p:txBody>
      </p:sp>
      <p:sp>
        <p:nvSpPr>
          <p:cNvPr id="2432004" name="Text Box 4"/>
          <p:cNvSpPr txBox="1">
            <a:spLocks noChangeArrowheads="1"/>
          </p:cNvSpPr>
          <p:nvPr/>
        </p:nvSpPr>
        <p:spPr bwMode="auto">
          <a:xfrm>
            <a:off x="1066800" y="2819400"/>
            <a:ext cx="7010400" cy="312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effectLst/>
              </a:rPr>
              <a:t>                  </a:t>
            </a:r>
            <a:r>
              <a:rPr lang="en-US" sz="1500">
                <a:effectLst/>
              </a:rPr>
              <a:t>CPU         CPU         Memory               Minimum CPU cycles  or </a:t>
            </a:r>
          </a:p>
          <a:p>
            <a:pPr algn="l"/>
            <a:r>
              <a:rPr lang="en-US" sz="1500">
                <a:effectLst/>
              </a:rPr>
              <a:t>   Year            speed       cycle          Access                      instructions wasted</a:t>
            </a:r>
          </a:p>
          <a:p>
            <a:pPr algn="l"/>
            <a:r>
              <a:rPr lang="en-US" sz="1200">
                <a:effectLst/>
              </a:rPr>
              <a:t>                              MHZ             ns                     ns</a:t>
            </a:r>
          </a:p>
          <a:p>
            <a:pPr algn="l"/>
            <a:endParaRPr lang="en-US" sz="800">
              <a:effectLst/>
            </a:endParaRPr>
          </a:p>
          <a:p>
            <a:pPr algn="l"/>
            <a:r>
              <a:rPr lang="en-US" sz="1800">
                <a:effectLst/>
              </a:rPr>
              <a:t>1986:         8        125          190                 190/125 - 1    =    0.5</a:t>
            </a:r>
          </a:p>
          <a:p>
            <a:pPr algn="l"/>
            <a:r>
              <a:rPr lang="en-US" sz="1800">
                <a:effectLst/>
              </a:rPr>
              <a:t>1989:       33         30           165                 165/30 -1        =   4.5</a:t>
            </a:r>
          </a:p>
          <a:p>
            <a:pPr algn="l"/>
            <a:r>
              <a:rPr lang="en-US" sz="1800">
                <a:effectLst/>
              </a:rPr>
              <a:t>1992:      60        16.6         120                 120/16.6  -1  =     6.2</a:t>
            </a:r>
          </a:p>
          <a:p>
            <a:pPr algn="l"/>
            <a:r>
              <a:rPr lang="en-US" sz="1800">
                <a:effectLst/>
              </a:rPr>
              <a:t>1996:      200        5            110                 110/5 -1         =     21</a:t>
            </a:r>
          </a:p>
          <a:p>
            <a:pPr algn="l"/>
            <a:r>
              <a:rPr lang="en-US" sz="1800">
                <a:effectLst/>
              </a:rPr>
              <a:t>1998:      300       3.33        100                 100/3.33 -1    =     29</a:t>
            </a:r>
          </a:p>
          <a:p>
            <a:pPr algn="l"/>
            <a:r>
              <a:rPr lang="en-US" sz="1800">
                <a:effectLst/>
              </a:rPr>
              <a:t>2000:    1000         1            90                  90/1 - 1          =    89</a:t>
            </a:r>
          </a:p>
          <a:p>
            <a:pPr algn="l"/>
            <a:r>
              <a:rPr lang="en-US" sz="1800">
                <a:effectLst/>
              </a:rPr>
              <a:t>2003:    2000        .5            80                  80/.5 - 1      =      159  </a:t>
            </a:r>
          </a:p>
          <a:p>
            <a:pPr algn="l"/>
            <a:r>
              <a:rPr lang="en-US" sz="1800">
                <a:effectLst/>
              </a:rPr>
              <a:t>2006:     3700      0.27       60                    60/.27 – 1    =       221</a:t>
            </a:r>
          </a:p>
        </p:txBody>
      </p:sp>
      <p:sp>
        <p:nvSpPr>
          <p:cNvPr id="2432005" name="Rectangle 5"/>
          <p:cNvSpPr>
            <a:spLocks noChangeArrowheads="1"/>
          </p:cNvSpPr>
          <p:nvPr/>
        </p:nvSpPr>
        <p:spPr bwMode="auto">
          <a:xfrm>
            <a:off x="609600" y="2743200"/>
            <a:ext cx="7924800" cy="3276600"/>
          </a:xfrm>
          <a:prstGeom prst="rect">
            <a:avLst/>
          </a:prstGeom>
          <a:noFill/>
          <a:ln w="38100">
            <a:solidFill>
              <a:srgbClr val="A5002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make memory system better?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Programmers want unlimited amounts of memory with low latency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Fast memory technology is more expensive per bit than slower memory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Solution:  organize memory system into a hierarchy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Entire addressable memory space available in largest, slowest memory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Incrementally smaller and faster memories, each containing a subset of the memory below it, proceed in steps up toward the processor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Temporal and spatial locality insures that nearly all references can be found in smaller memories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Gives the allusion of a large, fast memory being presented to the processor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986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 smtClean="0"/>
              <a:t>Memory Hierarchy Design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20762"/>
            <a:ext cx="8229600" cy="4906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Memory hierarchy design becomes more crucial with recent multi-core processors: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Aggregate peak bandwidth grows with # cores: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Intel Core i7 can generate two references per core per clock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Four cores and 3.2 GHz clock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25.6 billion 64-bit data references/second +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12.8 billion 128-bit instruction references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= 409.6 GB/s!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DRAM bandwidth is only 6% of this (25 GB/s)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Requires: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Multi-port, pipelined caches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Two levels of cache per core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Shared third-level cache on chip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High-end microprocessors have &gt;10 MB on-chip cache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Consumes large amount of area and power budget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3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353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172FF-705A-4A7D-8678-C3EABED8D03E}" type="slidenum">
              <a:rPr lang="en-US"/>
              <a:pPr/>
              <a:t>23</a:t>
            </a:fld>
            <a:endParaRPr lang="en-US"/>
          </a:p>
        </p:txBody>
      </p:sp>
      <p:sp>
        <p:nvSpPr>
          <p:cNvPr id="231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Memory Hierarchy</a:t>
            </a:r>
          </a:p>
        </p:txBody>
      </p:sp>
      <p:sp>
        <p:nvSpPr>
          <p:cNvPr id="231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</p:spPr>
        <p:txBody>
          <a:bodyPr>
            <a:normAutofit lnSpcReduction="10000"/>
          </a:bodyPr>
          <a:lstStyle/>
          <a:p>
            <a:pPr>
              <a:spcBef>
                <a:spcPct val="25000"/>
              </a:spcBef>
            </a:pPr>
            <a:r>
              <a:rPr lang="en-US"/>
              <a:t>The idea is to build a memory subsystem that consists of:</a:t>
            </a:r>
          </a:p>
          <a:p>
            <a:pPr lvl="1">
              <a:spcBef>
                <a:spcPct val="25000"/>
              </a:spcBef>
            </a:pPr>
            <a:r>
              <a:rPr lang="en-US" sz="2200"/>
              <a:t>Very small, very fast, very expensive memory “close” to the processor.</a:t>
            </a:r>
          </a:p>
          <a:p>
            <a:pPr lvl="1">
              <a:spcBef>
                <a:spcPct val="25000"/>
              </a:spcBef>
            </a:pPr>
            <a:r>
              <a:rPr lang="en-US" sz="2200"/>
              <a:t>Larger, slower, but more affordable memory “further away” from the processor.</a:t>
            </a:r>
          </a:p>
          <a:p>
            <a:pPr lvl="1">
              <a:spcBef>
                <a:spcPct val="25000"/>
              </a:spcBef>
            </a:pPr>
            <a:r>
              <a:rPr lang="en-US" sz="2200"/>
              <a:t>Hence, provide the appearance of virtually unlimited memory while minimizing delays to the processor. </a:t>
            </a:r>
          </a:p>
          <a:p>
            <a:pPr>
              <a:spcBef>
                <a:spcPct val="25000"/>
              </a:spcBef>
            </a:pPr>
            <a:r>
              <a:rPr lang="en-US" sz="2500"/>
              <a:t>The memory hierarchy is organized into levels of memory with the smaller, more expensive, and faster memory levels closer to the CPU:  </a:t>
            </a:r>
            <a:r>
              <a:rPr lang="en-US" sz="2500">
                <a:solidFill>
                  <a:srgbClr val="0000FF"/>
                </a:solidFill>
              </a:rPr>
              <a:t>registers</a:t>
            </a:r>
            <a:r>
              <a:rPr lang="en-US" sz="2500"/>
              <a:t>, then </a:t>
            </a:r>
            <a:r>
              <a:rPr lang="en-US" sz="2500">
                <a:solidFill>
                  <a:srgbClr val="0000FF"/>
                </a:solidFill>
              </a:rPr>
              <a:t>primary Cache Level (L</a:t>
            </a:r>
            <a:r>
              <a:rPr lang="en-US" sz="2500" baseline="-25000">
                <a:solidFill>
                  <a:srgbClr val="0000FF"/>
                </a:solidFill>
              </a:rPr>
              <a:t>1</a:t>
            </a:r>
            <a:r>
              <a:rPr lang="en-US" sz="2500">
                <a:solidFill>
                  <a:srgbClr val="0000FF"/>
                </a:solidFill>
              </a:rPr>
              <a:t>)</a:t>
            </a:r>
            <a:r>
              <a:rPr lang="en-US" sz="2500"/>
              <a:t>, then additional  </a:t>
            </a:r>
            <a:r>
              <a:rPr lang="en-US" sz="2500">
                <a:solidFill>
                  <a:srgbClr val="0000FF"/>
                </a:solidFill>
              </a:rPr>
              <a:t>secondary cache levels (L</a:t>
            </a:r>
            <a:r>
              <a:rPr lang="en-US" sz="2500" baseline="-25000">
                <a:solidFill>
                  <a:srgbClr val="0000FF"/>
                </a:solidFill>
              </a:rPr>
              <a:t>2</a:t>
            </a:r>
            <a:r>
              <a:rPr lang="en-US" sz="2500">
                <a:solidFill>
                  <a:srgbClr val="0000FF"/>
                </a:solidFill>
              </a:rPr>
              <a:t>, L</a:t>
            </a:r>
            <a:r>
              <a:rPr lang="en-US" sz="2500" baseline="-25000">
                <a:solidFill>
                  <a:srgbClr val="0000FF"/>
                </a:solidFill>
              </a:rPr>
              <a:t>3</a:t>
            </a:r>
            <a:r>
              <a:rPr lang="en-US" sz="2500">
                <a:solidFill>
                  <a:srgbClr val="0000FF"/>
                </a:solidFill>
              </a:rPr>
              <a:t>…)</a:t>
            </a:r>
            <a:r>
              <a:rPr lang="en-US" sz="2500"/>
              <a:t>, then </a:t>
            </a:r>
            <a:r>
              <a:rPr lang="en-US" sz="2500">
                <a:solidFill>
                  <a:srgbClr val="0000FF"/>
                </a:solidFill>
              </a:rPr>
              <a:t>main memory</a:t>
            </a:r>
            <a:r>
              <a:rPr lang="en-US" sz="2500"/>
              <a:t>, then </a:t>
            </a:r>
            <a:r>
              <a:rPr lang="en-US" sz="2500">
                <a:solidFill>
                  <a:srgbClr val="0000FF"/>
                </a:solidFill>
              </a:rPr>
              <a:t>mass storage</a:t>
            </a:r>
            <a:r>
              <a:rPr lang="en-US" sz="2500"/>
              <a:t> (virtual memory).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9C4C1-6867-48C6-88D1-197B4331B212}" type="slidenum">
              <a:rPr lang="en-US"/>
              <a:pPr/>
              <a:t>24</a:t>
            </a:fld>
            <a:endParaRPr lang="en-US"/>
          </a:p>
        </p:txBody>
      </p:sp>
      <p:sp>
        <p:nvSpPr>
          <p:cNvPr id="231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1" y="228600"/>
            <a:ext cx="8001000" cy="5334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Levels of The Memory Hierarchy</a:t>
            </a:r>
          </a:p>
        </p:txBody>
      </p:sp>
      <p:sp>
        <p:nvSpPr>
          <p:cNvPr id="2316291" name="AutoShape 3"/>
          <p:cNvSpPr>
            <a:spLocks noChangeArrowheads="1"/>
          </p:cNvSpPr>
          <p:nvPr/>
        </p:nvSpPr>
        <p:spPr bwMode="auto">
          <a:xfrm flipH="1">
            <a:off x="3143250" y="2257425"/>
            <a:ext cx="914400" cy="661988"/>
          </a:xfrm>
          <a:prstGeom prst="notchedRightArrow">
            <a:avLst>
              <a:gd name="adj1" fmla="val 50000"/>
              <a:gd name="adj2" fmla="val 34532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6292" name="AutoShape 4"/>
          <p:cNvSpPr>
            <a:spLocks noChangeArrowheads="1"/>
          </p:cNvSpPr>
          <p:nvPr/>
        </p:nvSpPr>
        <p:spPr bwMode="auto">
          <a:xfrm flipH="1">
            <a:off x="3638550" y="1524000"/>
            <a:ext cx="981075" cy="533400"/>
          </a:xfrm>
          <a:prstGeom prst="notchedRightArrow">
            <a:avLst>
              <a:gd name="adj1" fmla="val 50000"/>
              <a:gd name="adj2" fmla="val 45982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6293" name="Text Box 5"/>
          <p:cNvSpPr txBox="1">
            <a:spLocks noChangeArrowheads="1"/>
          </p:cNvSpPr>
          <p:nvPr/>
        </p:nvSpPr>
        <p:spPr bwMode="auto">
          <a:xfrm>
            <a:off x="1962150" y="1309688"/>
            <a:ext cx="179546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effectLst/>
              </a:rPr>
              <a:t>Part of The On-chip   CPU  Datapath</a:t>
            </a:r>
          </a:p>
          <a:p>
            <a:pPr algn="l"/>
            <a:r>
              <a:rPr lang="en-US" sz="1400">
                <a:effectLst/>
              </a:rPr>
              <a:t> 16-256  Registers</a:t>
            </a:r>
          </a:p>
        </p:txBody>
      </p:sp>
      <p:sp>
        <p:nvSpPr>
          <p:cNvPr id="2316294" name="Text Box 6"/>
          <p:cNvSpPr txBox="1">
            <a:spLocks noChangeArrowheads="1"/>
          </p:cNvSpPr>
          <p:nvPr/>
        </p:nvSpPr>
        <p:spPr bwMode="auto">
          <a:xfrm>
            <a:off x="447675" y="2162175"/>
            <a:ext cx="274478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effectLst/>
              </a:rPr>
              <a:t>One or more levels (Static RAM):</a:t>
            </a:r>
          </a:p>
          <a:p>
            <a:pPr algn="l"/>
            <a:r>
              <a:rPr lang="en-US" sz="1400">
                <a:effectLst/>
              </a:rPr>
              <a:t>Level 1: On-chip 16-64K </a:t>
            </a:r>
          </a:p>
          <a:p>
            <a:pPr algn="l"/>
            <a:r>
              <a:rPr lang="en-US" sz="1400">
                <a:effectLst/>
              </a:rPr>
              <a:t>Level 2: On or Off-chip 128-512K</a:t>
            </a:r>
          </a:p>
          <a:p>
            <a:pPr algn="l"/>
            <a:r>
              <a:rPr lang="en-US" sz="1400">
                <a:effectLst/>
              </a:rPr>
              <a:t>Level 3: Off-chip  1M-64M</a:t>
            </a:r>
          </a:p>
        </p:txBody>
      </p:sp>
      <p:grpSp>
        <p:nvGrpSpPr>
          <p:cNvPr id="2316295" name="Group 7"/>
          <p:cNvGrpSpPr>
            <a:grpSpLocks/>
          </p:cNvGrpSpPr>
          <p:nvPr/>
        </p:nvGrpSpPr>
        <p:grpSpPr bwMode="auto">
          <a:xfrm>
            <a:off x="2528888" y="1524000"/>
            <a:ext cx="5029200" cy="3919538"/>
            <a:chOff x="1347" y="906"/>
            <a:chExt cx="3168" cy="2469"/>
          </a:xfrm>
        </p:grpSpPr>
        <p:grpSp>
          <p:nvGrpSpPr>
            <p:cNvPr id="2316296" name="Group 8"/>
            <p:cNvGrpSpPr>
              <a:grpSpLocks/>
            </p:cNvGrpSpPr>
            <p:nvPr/>
          </p:nvGrpSpPr>
          <p:grpSpPr bwMode="auto">
            <a:xfrm>
              <a:off x="1347" y="906"/>
              <a:ext cx="3168" cy="2469"/>
              <a:chOff x="1833" y="933"/>
              <a:chExt cx="3168" cy="2469"/>
            </a:xfrm>
          </p:grpSpPr>
          <p:grpSp>
            <p:nvGrpSpPr>
              <p:cNvPr id="2316297" name="Group 9"/>
              <p:cNvGrpSpPr>
                <a:grpSpLocks/>
              </p:cNvGrpSpPr>
              <p:nvPr/>
            </p:nvGrpSpPr>
            <p:grpSpPr bwMode="auto">
              <a:xfrm>
                <a:off x="1833" y="933"/>
                <a:ext cx="3168" cy="2469"/>
                <a:chOff x="2112" y="960"/>
                <a:chExt cx="3168" cy="2469"/>
              </a:xfrm>
            </p:grpSpPr>
            <p:sp>
              <p:nvSpPr>
                <p:cNvPr id="2316298" name="Line 10"/>
                <p:cNvSpPr>
                  <a:spLocks noChangeShapeType="1"/>
                </p:cNvSpPr>
                <p:nvPr/>
              </p:nvSpPr>
              <p:spPr bwMode="auto">
                <a:xfrm>
                  <a:off x="3696" y="960"/>
                  <a:ext cx="1584" cy="24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16299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2112" y="981"/>
                  <a:ext cx="1584" cy="24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16300" name="Line 12"/>
                <p:cNvSpPr>
                  <a:spLocks noChangeShapeType="1"/>
                </p:cNvSpPr>
                <p:nvPr/>
              </p:nvSpPr>
              <p:spPr bwMode="auto">
                <a:xfrm>
                  <a:off x="2112" y="3417"/>
                  <a:ext cx="316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16301" name="Line 13"/>
              <p:cNvSpPr>
                <a:spLocks noChangeShapeType="1"/>
              </p:cNvSpPr>
              <p:nvPr/>
            </p:nvSpPr>
            <p:spPr bwMode="auto">
              <a:xfrm>
                <a:off x="3036" y="1536"/>
                <a:ext cx="7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6302" name="Line 14"/>
              <p:cNvSpPr>
                <a:spLocks noChangeShapeType="1"/>
              </p:cNvSpPr>
              <p:nvPr/>
            </p:nvSpPr>
            <p:spPr bwMode="auto">
              <a:xfrm>
                <a:off x="2736" y="2016"/>
                <a:ext cx="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6303" name="Line 15"/>
              <p:cNvSpPr>
                <a:spLocks noChangeShapeType="1"/>
              </p:cNvSpPr>
              <p:nvPr/>
            </p:nvSpPr>
            <p:spPr bwMode="auto">
              <a:xfrm>
                <a:off x="2412" y="2496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6304" name="Line 16"/>
              <p:cNvSpPr>
                <a:spLocks noChangeShapeType="1"/>
              </p:cNvSpPr>
              <p:nvPr/>
            </p:nvSpPr>
            <p:spPr bwMode="auto">
              <a:xfrm>
                <a:off x="2156" y="2928"/>
                <a:ext cx="25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6305" name="Line 17"/>
              <p:cNvSpPr>
                <a:spLocks noChangeShapeType="1"/>
              </p:cNvSpPr>
              <p:nvPr/>
            </p:nvSpPr>
            <p:spPr bwMode="auto">
              <a:xfrm>
                <a:off x="3408" y="960"/>
                <a:ext cx="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16306" name="Text Box 18"/>
            <p:cNvSpPr txBox="1">
              <a:spLocks noChangeArrowheads="1"/>
            </p:cNvSpPr>
            <p:nvPr/>
          </p:nvSpPr>
          <p:spPr bwMode="auto">
            <a:xfrm>
              <a:off x="2670" y="1255"/>
              <a:ext cx="5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effectLst/>
                </a:rPr>
                <a:t>Registers</a:t>
              </a:r>
              <a:endParaRPr lang="en-US" sz="1200" b="0">
                <a:effectLst/>
              </a:endParaRPr>
            </a:p>
          </p:txBody>
        </p:sp>
        <p:sp>
          <p:nvSpPr>
            <p:cNvPr id="2316307" name="Text Box 19"/>
            <p:cNvSpPr txBox="1">
              <a:spLocks noChangeArrowheads="1"/>
            </p:cNvSpPr>
            <p:nvPr/>
          </p:nvSpPr>
          <p:spPr bwMode="auto">
            <a:xfrm>
              <a:off x="2653" y="1614"/>
              <a:ext cx="564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100">
                  <a:effectLst/>
                </a:rPr>
                <a:t>Cache</a:t>
              </a:r>
            </a:p>
          </p:txBody>
        </p:sp>
        <p:sp>
          <p:nvSpPr>
            <p:cNvPr id="2316308" name="Text Box 20"/>
            <p:cNvSpPr txBox="1">
              <a:spLocks noChangeArrowheads="1"/>
            </p:cNvSpPr>
            <p:nvPr/>
          </p:nvSpPr>
          <p:spPr bwMode="auto">
            <a:xfrm>
              <a:off x="2371" y="2103"/>
              <a:ext cx="115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100">
                  <a:effectLst/>
                </a:rPr>
                <a:t>Main Memory</a:t>
              </a:r>
            </a:p>
          </p:txBody>
        </p:sp>
        <p:sp>
          <p:nvSpPr>
            <p:cNvPr id="2316309" name="Text Box 21"/>
            <p:cNvSpPr txBox="1">
              <a:spLocks noChangeArrowheads="1"/>
            </p:cNvSpPr>
            <p:nvPr/>
          </p:nvSpPr>
          <p:spPr bwMode="auto">
            <a:xfrm>
              <a:off x="2238" y="2506"/>
              <a:ext cx="138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600">
                  <a:effectLst/>
                </a:rPr>
                <a:t>Magnetic Disc</a:t>
              </a:r>
              <a:endParaRPr lang="en-US" sz="2500">
                <a:effectLst/>
              </a:endParaRPr>
            </a:p>
          </p:txBody>
        </p:sp>
        <p:sp>
          <p:nvSpPr>
            <p:cNvPr id="2316310" name="Text Box 22"/>
            <p:cNvSpPr txBox="1">
              <a:spLocks noChangeArrowheads="1"/>
            </p:cNvSpPr>
            <p:nvPr/>
          </p:nvSpPr>
          <p:spPr bwMode="auto">
            <a:xfrm>
              <a:off x="1701" y="2969"/>
              <a:ext cx="244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effectLst/>
                </a:rPr>
                <a:t>Optical Disk or Magnetic Tape</a:t>
              </a:r>
            </a:p>
          </p:txBody>
        </p:sp>
      </p:grpSp>
      <p:sp>
        <p:nvSpPr>
          <p:cNvPr id="2316311" name="AutoShape 23"/>
          <p:cNvSpPr>
            <a:spLocks noChangeArrowheads="1"/>
          </p:cNvSpPr>
          <p:nvPr/>
        </p:nvSpPr>
        <p:spPr bwMode="auto">
          <a:xfrm flipV="1">
            <a:off x="6534150" y="1981200"/>
            <a:ext cx="381000" cy="1752600"/>
          </a:xfrm>
          <a:prstGeom prst="upArrow">
            <a:avLst>
              <a:gd name="adj1" fmla="val 50000"/>
              <a:gd name="adj2" fmla="val 115000"/>
            </a:avLst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6312" name="Text Box 24"/>
          <p:cNvSpPr txBox="1">
            <a:spLocks noChangeArrowheads="1"/>
          </p:cNvSpPr>
          <p:nvPr/>
        </p:nvSpPr>
        <p:spPr bwMode="auto">
          <a:xfrm>
            <a:off x="6962775" y="1828800"/>
            <a:ext cx="1895475" cy="198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effectLst/>
              </a:rPr>
              <a:t>Farther away from </a:t>
            </a:r>
          </a:p>
          <a:p>
            <a:pPr algn="l"/>
            <a:r>
              <a:rPr lang="en-US" sz="1600">
                <a:effectLst/>
              </a:rPr>
              <a:t>The CPU</a:t>
            </a:r>
          </a:p>
          <a:p>
            <a:pPr algn="l"/>
            <a:endParaRPr lang="en-US" sz="300">
              <a:effectLst/>
            </a:endParaRPr>
          </a:p>
          <a:p>
            <a:pPr algn="l"/>
            <a:r>
              <a:rPr lang="en-US" sz="1600">
                <a:effectLst/>
              </a:rPr>
              <a:t>Lower Cost/Bit</a:t>
            </a:r>
          </a:p>
          <a:p>
            <a:pPr algn="l"/>
            <a:endParaRPr lang="en-US" sz="300">
              <a:effectLst/>
            </a:endParaRPr>
          </a:p>
          <a:p>
            <a:pPr algn="l"/>
            <a:r>
              <a:rPr lang="en-US" sz="1600">
                <a:effectLst/>
              </a:rPr>
              <a:t>Higher Capacity</a:t>
            </a:r>
          </a:p>
          <a:p>
            <a:pPr algn="l"/>
            <a:endParaRPr lang="en-US" sz="300">
              <a:effectLst/>
            </a:endParaRPr>
          </a:p>
          <a:p>
            <a:pPr algn="l"/>
            <a:r>
              <a:rPr lang="en-US" sz="1600">
                <a:effectLst/>
              </a:rPr>
              <a:t>Increased Access</a:t>
            </a:r>
          </a:p>
          <a:p>
            <a:pPr algn="l"/>
            <a:r>
              <a:rPr lang="en-US" sz="1600">
                <a:effectLst/>
              </a:rPr>
              <a:t>Time/Latency</a:t>
            </a:r>
          </a:p>
          <a:p>
            <a:pPr algn="l"/>
            <a:endParaRPr lang="en-US" sz="300">
              <a:effectLst/>
            </a:endParaRPr>
          </a:p>
          <a:p>
            <a:pPr algn="l"/>
            <a:r>
              <a:rPr lang="en-US" sz="1600">
                <a:effectLst/>
              </a:rPr>
              <a:t>Lower Throughput</a:t>
            </a:r>
          </a:p>
        </p:txBody>
      </p:sp>
      <p:sp>
        <p:nvSpPr>
          <p:cNvPr id="2316313" name="AutoShape 25"/>
          <p:cNvSpPr>
            <a:spLocks noChangeArrowheads="1"/>
          </p:cNvSpPr>
          <p:nvPr/>
        </p:nvSpPr>
        <p:spPr bwMode="auto">
          <a:xfrm flipH="1">
            <a:off x="2614613" y="3276600"/>
            <a:ext cx="847725" cy="538163"/>
          </a:xfrm>
          <a:prstGeom prst="notchedRightArrow">
            <a:avLst>
              <a:gd name="adj1" fmla="val 50000"/>
              <a:gd name="adj2" fmla="val 39380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6314" name="Text Box 26"/>
          <p:cNvSpPr txBox="1">
            <a:spLocks noChangeArrowheads="1"/>
          </p:cNvSpPr>
          <p:nvPr/>
        </p:nvSpPr>
        <p:spPr bwMode="auto">
          <a:xfrm>
            <a:off x="984250" y="3303588"/>
            <a:ext cx="15541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effectLst/>
              </a:rPr>
              <a:t>DRAM,  RDRAM</a:t>
            </a:r>
          </a:p>
          <a:p>
            <a:pPr algn="l"/>
            <a:r>
              <a:rPr lang="en-US" sz="1400">
                <a:effectLst/>
              </a:rPr>
              <a:t>     16M-16G</a:t>
            </a:r>
          </a:p>
        </p:txBody>
      </p:sp>
      <p:sp>
        <p:nvSpPr>
          <p:cNvPr id="2316315" name="Text Box 27"/>
          <p:cNvSpPr txBox="1">
            <a:spLocks noChangeArrowheads="1"/>
          </p:cNvSpPr>
          <p:nvPr/>
        </p:nvSpPr>
        <p:spPr bwMode="auto">
          <a:xfrm>
            <a:off x="933450" y="3948113"/>
            <a:ext cx="1022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effectLst/>
              </a:rPr>
              <a:t>Interface:</a:t>
            </a:r>
          </a:p>
          <a:p>
            <a:pPr algn="l"/>
            <a:r>
              <a:rPr lang="en-US" sz="1200">
                <a:effectLst/>
              </a:rPr>
              <a:t>SCSI, RAID,</a:t>
            </a:r>
          </a:p>
          <a:p>
            <a:pPr algn="l"/>
            <a:r>
              <a:rPr lang="en-US" sz="1200">
                <a:effectLst/>
              </a:rPr>
              <a:t> IDE, 1394</a:t>
            </a:r>
          </a:p>
          <a:p>
            <a:pPr algn="l"/>
            <a:r>
              <a:rPr lang="en-US" sz="1200">
                <a:effectLst/>
              </a:rPr>
              <a:t>4G-100G</a:t>
            </a:r>
          </a:p>
        </p:txBody>
      </p:sp>
      <p:sp>
        <p:nvSpPr>
          <p:cNvPr id="2316316" name="AutoShape 28"/>
          <p:cNvSpPr>
            <a:spLocks noChangeArrowheads="1"/>
          </p:cNvSpPr>
          <p:nvPr/>
        </p:nvSpPr>
        <p:spPr bwMode="auto">
          <a:xfrm flipH="1">
            <a:off x="2095500" y="3990975"/>
            <a:ext cx="914400" cy="609600"/>
          </a:xfrm>
          <a:prstGeom prst="notchedRightArrow">
            <a:avLst>
              <a:gd name="adj1" fmla="val 50000"/>
              <a:gd name="adj2" fmla="val 37500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89605-55D2-4046-8E0A-49CE1F4CFE28}" type="slidenum">
              <a:rPr lang="en-US"/>
              <a:pPr/>
              <a:t>25</a:t>
            </a:fld>
            <a:endParaRPr lang="en-US"/>
          </a:p>
        </p:txBody>
      </p:sp>
      <p:sp>
        <p:nvSpPr>
          <p:cNvPr id="231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82638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3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 Typical Memory Hierarchy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</a:t>
            </a:r>
            <a:b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</a:br>
            <a:r>
              <a:rPr lang="en-US" sz="27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(With Two Levels of Cache)</a:t>
            </a:r>
            <a:endParaRPr lang="en-US" sz="2700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317315" name="Rectangle 3"/>
          <p:cNvSpPr>
            <a:spLocks noChangeArrowheads="1"/>
          </p:cNvSpPr>
          <p:nvPr/>
        </p:nvSpPr>
        <p:spPr bwMode="auto">
          <a:xfrm>
            <a:off x="6045200" y="2279650"/>
            <a:ext cx="1117600" cy="2641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7316" name="Rectangle 4"/>
          <p:cNvSpPr>
            <a:spLocks noChangeArrowheads="1"/>
          </p:cNvSpPr>
          <p:nvPr/>
        </p:nvSpPr>
        <p:spPr bwMode="auto">
          <a:xfrm>
            <a:off x="6083300" y="2870200"/>
            <a:ext cx="10953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effectLst/>
              </a:rPr>
              <a:t>Virtual</a:t>
            </a:r>
          </a:p>
          <a:p>
            <a:r>
              <a:rPr lang="en-US" sz="1600">
                <a:effectLst/>
              </a:rPr>
              <a:t>Memory,</a:t>
            </a:r>
          </a:p>
          <a:p>
            <a:r>
              <a:rPr lang="en-US" sz="1600">
                <a:effectLst/>
              </a:rPr>
              <a:t>Secondary</a:t>
            </a:r>
          </a:p>
          <a:p>
            <a:r>
              <a:rPr lang="en-US" sz="1600">
                <a:effectLst/>
              </a:rPr>
              <a:t>Storage</a:t>
            </a:r>
          </a:p>
          <a:p>
            <a:r>
              <a:rPr lang="en-US" sz="1600">
                <a:effectLst/>
              </a:rPr>
              <a:t>(Disk)</a:t>
            </a:r>
          </a:p>
          <a:p>
            <a:endParaRPr lang="en-US" sz="1600">
              <a:effectLst/>
            </a:endParaRPr>
          </a:p>
        </p:txBody>
      </p:sp>
      <p:sp>
        <p:nvSpPr>
          <p:cNvPr id="2317317" name="Line 5"/>
          <p:cNvSpPr>
            <a:spLocks noChangeShapeType="1"/>
          </p:cNvSpPr>
          <p:nvPr/>
        </p:nvSpPr>
        <p:spPr bwMode="auto">
          <a:xfrm flipV="1">
            <a:off x="2457450" y="1727200"/>
            <a:ext cx="4787900" cy="191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7318" name="Line 6"/>
          <p:cNvSpPr>
            <a:spLocks noChangeShapeType="1"/>
          </p:cNvSpPr>
          <p:nvPr/>
        </p:nvSpPr>
        <p:spPr bwMode="auto">
          <a:xfrm>
            <a:off x="2305050" y="4711700"/>
            <a:ext cx="48641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7319" name="Rectangle 7"/>
          <p:cNvSpPr>
            <a:spLocks noChangeArrowheads="1"/>
          </p:cNvSpPr>
          <p:nvPr/>
        </p:nvSpPr>
        <p:spPr bwMode="auto">
          <a:xfrm>
            <a:off x="3683000" y="3270250"/>
            <a:ext cx="889000" cy="149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7320" name="Rectangle 8"/>
          <p:cNvSpPr>
            <a:spLocks noChangeArrowheads="1"/>
          </p:cNvSpPr>
          <p:nvPr/>
        </p:nvSpPr>
        <p:spPr bwMode="auto">
          <a:xfrm>
            <a:off x="4749800" y="2889250"/>
            <a:ext cx="1041400" cy="187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7321" name="Rectangle 9"/>
          <p:cNvSpPr>
            <a:spLocks noChangeArrowheads="1"/>
          </p:cNvSpPr>
          <p:nvPr/>
        </p:nvSpPr>
        <p:spPr bwMode="auto">
          <a:xfrm>
            <a:off x="4784725" y="3449638"/>
            <a:ext cx="9477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effectLst/>
              </a:rPr>
              <a:t>Main</a:t>
            </a:r>
          </a:p>
          <a:p>
            <a:r>
              <a:rPr lang="en-US" sz="1600">
                <a:effectLst/>
              </a:rPr>
              <a:t>Memory</a:t>
            </a:r>
          </a:p>
          <a:p>
            <a:r>
              <a:rPr lang="en-US" sz="1600">
                <a:effectLst/>
              </a:rPr>
              <a:t>(DRAM)</a:t>
            </a:r>
          </a:p>
        </p:txBody>
      </p:sp>
      <p:sp>
        <p:nvSpPr>
          <p:cNvPr id="2317322" name="Rectangle 10"/>
          <p:cNvSpPr>
            <a:spLocks noChangeArrowheads="1"/>
          </p:cNvSpPr>
          <p:nvPr/>
        </p:nvSpPr>
        <p:spPr bwMode="auto">
          <a:xfrm>
            <a:off x="3659188" y="3403600"/>
            <a:ext cx="914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effectLst/>
              </a:rPr>
              <a:t>Second</a:t>
            </a:r>
          </a:p>
          <a:p>
            <a:r>
              <a:rPr lang="en-US" sz="1600">
                <a:effectLst/>
              </a:rPr>
              <a:t>Level</a:t>
            </a:r>
          </a:p>
          <a:p>
            <a:r>
              <a:rPr lang="en-US" sz="1600">
                <a:effectLst/>
              </a:rPr>
              <a:t>Cache</a:t>
            </a:r>
          </a:p>
          <a:p>
            <a:r>
              <a:rPr lang="en-US" sz="1600">
                <a:effectLst/>
              </a:rPr>
              <a:t>(SRAM)</a:t>
            </a:r>
          </a:p>
          <a:p>
            <a:r>
              <a:rPr lang="en-US" sz="1600">
                <a:effectLst/>
              </a:rPr>
              <a:t>L</a:t>
            </a:r>
            <a:r>
              <a:rPr lang="en-US" sz="1600" baseline="-25000">
                <a:effectLst/>
              </a:rPr>
              <a:t>2</a:t>
            </a:r>
            <a:endParaRPr lang="en-US" sz="1600">
              <a:effectLst/>
            </a:endParaRPr>
          </a:p>
        </p:txBody>
      </p:sp>
      <p:sp>
        <p:nvSpPr>
          <p:cNvPr id="2317323" name="Rectangle 11"/>
          <p:cNvSpPr>
            <a:spLocks noChangeArrowheads="1"/>
          </p:cNvSpPr>
          <p:nvPr/>
        </p:nvSpPr>
        <p:spPr bwMode="auto">
          <a:xfrm>
            <a:off x="1941513" y="5030788"/>
            <a:ext cx="384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1s</a:t>
            </a:r>
          </a:p>
        </p:txBody>
      </p:sp>
      <p:sp>
        <p:nvSpPr>
          <p:cNvPr id="2317324" name="Rectangle 12"/>
          <p:cNvSpPr>
            <a:spLocks noChangeArrowheads="1"/>
          </p:cNvSpPr>
          <p:nvPr/>
        </p:nvSpPr>
        <p:spPr bwMode="auto">
          <a:xfrm>
            <a:off x="5778500" y="5010150"/>
            <a:ext cx="14001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sz="1800" dirty="0">
                <a:effectLst/>
              </a:rPr>
              <a:t>10,000,000s  </a:t>
            </a:r>
          </a:p>
          <a:p>
            <a:r>
              <a:rPr lang="en-US" sz="1800" dirty="0">
                <a:effectLst/>
              </a:rPr>
              <a:t>   (10s </a:t>
            </a:r>
            <a:r>
              <a:rPr lang="en-US" sz="1800" dirty="0" err="1">
                <a:effectLst/>
              </a:rPr>
              <a:t>ms</a:t>
            </a:r>
            <a:r>
              <a:rPr lang="en-US" sz="1800" dirty="0">
                <a:effectLst/>
              </a:rPr>
              <a:t>)</a:t>
            </a:r>
          </a:p>
        </p:txBody>
      </p:sp>
      <p:sp>
        <p:nvSpPr>
          <p:cNvPr id="2317325" name="Rectangle 13"/>
          <p:cNvSpPr>
            <a:spLocks noChangeArrowheads="1"/>
          </p:cNvSpPr>
          <p:nvPr/>
        </p:nvSpPr>
        <p:spPr bwMode="auto">
          <a:xfrm>
            <a:off x="758825" y="5030788"/>
            <a:ext cx="121285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Speed</a:t>
            </a:r>
            <a:r>
              <a:rPr lang="en-US" sz="1600">
                <a:effectLst/>
              </a:rPr>
              <a:t> (ns):</a:t>
            </a:r>
          </a:p>
        </p:txBody>
      </p:sp>
      <p:sp>
        <p:nvSpPr>
          <p:cNvPr id="2317326" name="Rectangle 14"/>
          <p:cNvSpPr>
            <a:spLocks noChangeArrowheads="1"/>
          </p:cNvSpPr>
          <p:nvPr/>
        </p:nvSpPr>
        <p:spPr bwMode="auto">
          <a:xfrm>
            <a:off x="3733800" y="5029200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10s</a:t>
            </a:r>
          </a:p>
        </p:txBody>
      </p:sp>
      <p:sp>
        <p:nvSpPr>
          <p:cNvPr id="2317327" name="Rectangle 15"/>
          <p:cNvSpPr>
            <a:spLocks noChangeArrowheads="1"/>
          </p:cNvSpPr>
          <p:nvPr/>
        </p:nvSpPr>
        <p:spPr bwMode="auto">
          <a:xfrm>
            <a:off x="5010150" y="5030788"/>
            <a:ext cx="8509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100s</a:t>
            </a:r>
          </a:p>
        </p:txBody>
      </p:sp>
      <p:sp>
        <p:nvSpPr>
          <p:cNvPr id="2317328" name="Rectangle 16"/>
          <p:cNvSpPr>
            <a:spLocks noChangeArrowheads="1"/>
          </p:cNvSpPr>
          <p:nvPr/>
        </p:nvSpPr>
        <p:spPr bwMode="auto">
          <a:xfrm>
            <a:off x="1827213" y="5592763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100s</a:t>
            </a:r>
          </a:p>
        </p:txBody>
      </p:sp>
      <p:sp>
        <p:nvSpPr>
          <p:cNvPr id="2317329" name="Rectangle 17"/>
          <p:cNvSpPr>
            <a:spLocks noChangeArrowheads="1"/>
          </p:cNvSpPr>
          <p:nvPr/>
        </p:nvSpPr>
        <p:spPr bwMode="auto">
          <a:xfrm>
            <a:off x="6321425" y="5592763"/>
            <a:ext cx="4476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Gs</a:t>
            </a:r>
          </a:p>
        </p:txBody>
      </p:sp>
      <p:sp>
        <p:nvSpPr>
          <p:cNvPr id="2317330" name="Rectangle 18"/>
          <p:cNvSpPr>
            <a:spLocks noChangeArrowheads="1"/>
          </p:cNvSpPr>
          <p:nvPr/>
        </p:nvSpPr>
        <p:spPr bwMode="auto">
          <a:xfrm>
            <a:off x="603250" y="5592763"/>
            <a:ext cx="13684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Size (bytes):</a:t>
            </a:r>
          </a:p>
        </p:txBody>
      </p:sp>
      <p:sp>
        <p:nvSpPr>
          <p:cNvPr id="2317331" name="Rectangle 19"/>
          <p:cNvSpPr>
            <a:spLocks noChangeArrowheads="1"/>
          </p:cNvSpPr>
          <p:nvPr/>
        </p:nvSpPr>
        <p:spPr bwMode="auto">
          <a:xfrm>
            <a:off x="3810000" y="5562600"/>
            <a:ext cx="447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Ks</a:t>
            </a:r>
          </a:p>
        </p:txBody>
      </p:sp>
      <p:sp>
        <p:nvSpPr>
          <p:cNvPr id="2317332" name="Rectangle 20"/>
          <p:cNvSpPr>
            <a:spLocks noChangeArrowheads="1"/>
          </p:cNvSpPr>
          <p:nvPr/>
        </p:nvSpPr>
        <p:spPr bwMode="auto">
          <a:xfrm>
            <a:off x="5045075" y="5592763"/>
            <a:ext cx="5810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Ms</a:t>
            </a:r>
          </a:p>
        </p:txBody>
      </p:sp>
      <p:grpSp>
        <p:nvGrpSpPr>
          <p:cNvPr id="2317333" name="Group 21"/>
          <p:cNvGrpSpPr>
            <a:grpSpLocks/>
          </p:cNvGrpSpPr>
          <p:nvPr/>
        </p:nvGrpSpPr>
        <p:grpSpPr bwMode="auto">
          <a:xfrm>
            <a:off x="7378700" y="1746250"/>
            <a:ext cx="1117600" cy="3175000"/>
            <a:chOff x="4584" y="1321"/>
            <a:chExt cx="704" cy="2000"/>
          </a:xfrm>
        </p:grpSpPr>
        <p:sp>
          <p:nvSpPr>
            <p:cNvPr id="2317334" name="Rectangle 22"/>
            <p:cNvSpPr>
              <a:spLocks noChangeArrowheads="1"/>
            </p:cNvSpPr>
            <p:nvPr/>
          </p:nvSpPr>
          <p:spPr bwMode="auto">
            <a:xfrm>
              <a:off x="4584" y="1321"/>
              <a:ext cx="704" cy="2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335" name="Rectangle 23"/>
            <p:cNvSpPr>
              <a:spLocks noChangeArrowheads="1"/>
            </p:cNvSpPr>
            <p:nvPr/>
          </p:nvSpPr>
          <p:spPr bwMode="auto">
            <a:xfrm>
              <a:off x="4638" y="2098"/>
              <a:ext cx="57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effectLst/>
                </a:rPr>
                <a:t>Tertiary</a:t>
              </a:r>
            </a:p>
            <a:p>
              <a:r>
                <a:rPr lang="en-US" sz="1600">
                  <a:effectLst/>
                </a:rPr>
                <a:t>Storage</a:t>
              </a:r>
            </a:p>
            <a:p>
              <a:r>
                <a:rPr lang="en-US" sz="1600">
                  <a:effectLst/>
                </a:rPr>
                <a:t>(Tape)</a:t>
              </a:r>
            </a:p>
          </p:txBody>
        </p:sp>
      </p:grpSp>
      <p:sp>
        <p:nvSpPr>
          <p:cNvPr id="2317336" name="Rectangle 24"/>
          <p:cNvSpPr>
            <a:spLocks noChangeArrowheads="1"/>
          </p:cNvSpPr>
          <p:nvPr/>
        </p:nvSpPr>
        <p:spPr bwMode="auto">
          <a:xfrm>
            <a:off x="7042150" y="5030788"/>
            <a:ext cx="17843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800">
                <a:effectLst/>
              </a:rPr>
              <a:t>10,000,000,000s  </a:t>
            </a:r>
          </a:p>
          <a:p>
            <a:r>
              <a:rPr lang="en-US" sz="1800">
                <a:effectLst/>
              </a:rPr>
              <a:t>   (10s sec)</a:t>
            </a:r>
          </a:p>
        </p:txBody>
      </p:sp>
      <p:sp>
        <p:nvSpPr>
          <p:cNvPr id="2317337" name="Rectangle 25"/>
          <p:cNvSpPr>
            <a:spLocks noChangeArrowheads="1"/>
          </p:cNvSpPr>
          <p:nvPr/>
        </p:nvSpPr>
        <p:spPr bwMode="auto">
          <a:xfrm>
            <a:off x="7835900" y="5592763"/>
            <a:ext cx="4222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Ts</a:t>
            </a:r>
          </a:p>
        </p:txBody>
      </p:sp>
      <p:grpSp>
        <p:nvGrpSpPr>
          <p:cNvPr id="2317338" name="Group 26"/>
          <p:cNvGrpSpPr>
            <a:grpSpLocks/>
          </p:cNvGrpSpPr>
          <p:nvPr/>
        </p:nvGrpSpPr>
        <p:grpSpPr bwMode="auto">
          <a:xfrm>
            <a:off x="787400" y="2266950"/>
            <a:ext cx="2565400" cy="2654300"/>
            <a:chOff x="496" y="1428"/>
            <a:chExt cx="1616" cy="1672"/>
          </a:xfrm>
        </p:grpSpPr>
        <p:sp>
          <p:nvSpPr>
            <p:cNvPr id="2317339" name="Rectangle 27"/>
            <p:cNvSpPr>
              <a:spLocks noChangeArrowheads="1"/>
            </p:cNvSpPr>
            <p:nvPr/>
          </p:nvSpPr>
          <p:spPr bwMode="auto">
            <a:xfrm>
              <a:off x="592" y="1676"/>
              <a:ext cx="1280" cy="4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340" name="Rectangle 28"/>
            <p:cNvSpPr>
              <a:spLocks noChangeArrowheads="1"/>
            </p:cNvSpPr>
            <p:nvPr/>
          </p:nvSpPr>
          <p:spPr bwMode="auto">
            <a:xfrm>
              <a:off x="1024" y="1823"/>
              <a:ext cx="54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600">
                  <a:effectLst/>
                </a:rPr>
                <a:t>Control</a:t>
              </a:r>
            </a:p>
          </p:txBody>
        </p:sp>
        <p:sp>
          <p:nvSpPr>
            <p:cNvPr id="2317341" name="Rectangle 29"/>
            <p:cNvSpPr>
              <a:spLocks noChangeArrowheads="1"/>
            </p:cNvSpPr>
            <p:nvPr/>
          </p:nvSpPr>
          <p:spPr bwMode="auto">
            <a:xfrm>
              <a:off x="592" y="2300"/>
              <a:ext cx="896" cy="7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342" name="Rectangle 30"/>
            <p:cNvSpPr>
              <a:spLocks noChangeArrowheads="1"/>
            </p:cNvSpPr>
            <p:nvPr/>
          </p:nvSpPr>
          <p:spPr bwMode="auto">
            <a:xfrm>
              <a:off x="623" y="2469"/>
              <a:ext cx="6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600">
                  <a:effectLst/>
                </a:rPr>
                <a:t>Datapath</a:t>
              </a:r>
            </a:p>
          </p:txBody>
        </p:sp>
        <p:sp>
          <p:nvSpPr>
            <p:cNvPr id="2317343" name="Rectangle 31"/>
            <p:cNvSpPr>
              <a:spLocks noChangeArrowheads="1"/>
            </p:cNvSpPr>
            <p:nvPr/>
          </p:nvSpPr>
          <p:spPr bwMode="auto">
            <a:xfrm>
              <a:off x="496" y="1436"/>
              <a:ext cx="1616" cy="16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344" name="Rectangle 32"/>
            <p:cNvSpPr>
              <a:spLocks noChangeArrowheads="1"/>
            </p:cNvSpPr>
            <p:nvPr/>
          </p:nvSpPr>
          <p:spPr bwMode="auto">
            <a:xfrm>
              <a:off x="1103" y="1428"/>
              <a:ext cx="64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600">
                  <a:effectLst/>
                </a:rPr>
                <a:t>Processor</a:t>
              </a:r>
            </a:p>
          </p:txBody>
        </p:sp>
        <p:sp>
          <p:nvSpPr>
            <p:cNvPr id="2317345" name="Rectangle 33"/>
            <p:cNvSpPr>
              <a:spLocks noChangeArrowheads="1"/>
            </p:cNvSpPr>
            <p:nvPr/>
          </p:nvSpPr>
          <p:spPr bwMode="auto">
            <a:xfrm>
              <a:off x="1216" y="2348"/>
              <a:ext cx="224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346" name="Rectangle 34"/>
            <p:cNvSpPr>
              <a:spLocks noChangeArrowheads="1"/>
            </p:cNvSpPr>
            <p:nvPr/>
          </p:nvSpPr>
          <p:spPr bwMode="auto">
            <a:xfrm rot="5400000">
              <a:off x="1020" y="2548"/>
              <a:ext cx="62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600">
                  <a:effectLst/>
                </a:rPr>
                <a:t>Registers</a:t>
              </a:r>
            </a:p>
          </p:txBody>
        </p:sp>
        <p:sp>
          <p:nvSpPr>
            <p:cNvPr id="2317347" name="Rectangle 35"/>
            <p:cNvSpPr>
              <a:spLocks noChangeArrowheads="1"/>
            </p:cNvSpPr>
            <p:nvPr/>
          </p:nvSpPr>
          <p:spPr bwMode="auto">
            <a:xfrm>
              <a:off x="1600" y="2348"/>
              <a:ext cx="416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348" name="Text Box 36"/>
            <p:cNvSpPr txBox="1">
              <a:spLocks noChangeArrowheads="1"/>
            </p:cNvSpPr>
            <p:nvPr/>
          </p:nvSpPr>
          <p:spPr bwMode="auto">
            <a:xfrm>
              <a:off x="1566" y="2327"/>
              <a:ext cx="478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>
                  <a:effectLst/>
                </a:rPr>
                <a:t>On-Chip</a:t>
              </a:r>
            </a:p>
            <a:p>
              <a:pPr algn="l"/>
              <a:r>
                <a:rPr lang="en-US" sz="1200">
                  <a:effectLst/>
                </a:rPr>
                <a:t>Level </a:t>
              </a:r>
            </a:p>
            <a:p>
              <a:pPr algn="l"/>
              <a:r>
                <a:rPr lang="en-US" sz="1200">
                  <a:effectLst/>
                </a:rPr>
                <a:t>One</a:t>
              </a:r>
            </a:p>
            <a:p>
              <a:pPr algn="l"/>
              <a:r>
                <a:rPr lang="en-US" sz="1200">
                  <a:effectLst/>
                </a:rPr>
                <a:t>Cache</a:t>
              </a:r>
            </a:p>
            <a:p>
              <a:pPr algn="l"/>
              <a:r>
                <a:rPr lang="en-US" sz="1200">
                  <a:effectLst/>
                </a:rPr>
                <a:t>    L</a:t>
              </a:r>
              <a:r>
                <a:rPr lang="en-US" sz="1200" baseline="-25000">
                  <a:effectLst/>
                </a:rPr>
                <a:t>1</a:t>
              </a:r>
              <a:endParaRPr lang="en-US" sz="1200">
                <a:effectLst/>
              </a:endParaRPr>
            </a:p>
          </p:txBody>
        </p:sp>
      </p:grpSp>
      <p:sp>
        <p:nvSpPr>
          <p:cNvPr id="2317349" name="Text Box 37"/>
          <p:cNvSpPr txBox="1">
            <a:spLocks noChangeArrowheads="1"/>
          </p:cNvSpPr>
          <p:nvPr/>
        </p:nvSpPr>
        <p:spPr bwMode="auto">
          <a:xfrm>
            <a:off x="3111500" y="1803400"/>
            <a:ext cx="1982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00FF"/>
                </a:solidFill>
                <a:effectLst/>
              </a:rPr>
              <a:t>Larger Capacity</a:t>
            </a:r>
            <a:endParaRPr lang="en-US" sz="2000">
              <a:effectLst/>
            </a:endParaRPr>
          </a:p>
        </p:txBody>
      </p:sp>
      <p:grpSp>
        <p:nvGrpSpPr>
          <p:cNvPr id="2317350" name="Group 38"/>
          <p:cNvGrpSpPr>
            <a:grpSpLocks/>
          </p:cNvGrpSpPr>
          <p:nvPr/>
        </p:nvGrpSpPr>
        <p:grpSpPr bwMode="auto">
          <a:xfrm>
            <a:off x="2451100" y="1473200"/>
            <a:ext cx="3327400" cy="571500"/>
            <a:chOff x="1552" y="848"/>
            <a:chExt cx="2096" cy="360"/>
          </a:xfrm>
        </p:grpSpPr>
        <p:sp>
          <p:nvSpPr>
            <p:cNvPr id="2317351" name="Text Box 39"/>
            <p:cNvSpPr txBox="1">
              <a:spLocks noChangeArrowheads="1"/>
            </p:cNvSpPr>
            <p:nvPr/>
          </p:nvSpPr>
          <p:spPr bwMode="auto">
            <a:xfrm>
              <a:off x="1984" y="848"/>
              <a:ext cx="5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0000FF"/>
                  </a:solidFill>
                  <a:effectLst/>
                </a:rPr>
                <a:t>Faster</a:t>
              </a:r>
              <a:endParaRPr lang="en-US" sz="2000">
                <a:effectLst/>
              </a:endParaRPr>
            </a:p>
          </p:txBody>
        </p:sp>
        <p:sp>
          <p:nvSpPr>
            <p:cNvPr id="2317352" name="Line 40"/>
            <p:cNvSpPr>
              <a:spLocks noChangeShapeType="1"/>
            </p:cNvSpPr>
            <p:nvPr/>
          </p:nvSpPr>
          <p:spPr bwMode="auto">
            <a:xfrm flipH="1">
              <a:off x="1552" y="992"/>
              <a:ext cx="43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353" name="Line 41"/>
            <p:cNvSpPr>
              <a:spLocks noChangeShapeType="1"/>
            </p:cNvSpPr>
            <p:nvPr/>
          </p:nvSpPr>
          <p:spPr bwMode="auto">
            <a:xfrm flipH="1">
              <a:off x="3216" y="1208"/>
              <a:ext cx="43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8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CAABF-F601-40C8-A177-6CBE9F02BA5A}" type="slidenum">
              <a:rPr lang="en-US"/>
              <a:pPr/>
              <a:t>26</a:t>
            </a:fld>
            <a:endParaRPr lang="en-US"/>
          </a:p>
        </p:txBody>
      </p:sp>
      <p:sp>
        <p:nvSpPr>
          <p:cNvPr id="231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381000"/>
            <a:ext cx="8001000" cy="838200"/>
          </a:xfrm>
          <a:noFill/>
          <a:ln/>
        </p:spPr>
        <p:txBody>
          <a:bodyPr lIns="92075" tIns="46038" rIns="92075" bIns="46038"/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Levels of The Memory Hierarchy</a:t>
            </a:r>
            <a:endParaRPr lang="en-US" sz="3600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pic>
        <p:nvPicPr>
          <p:cNvPr id="2318339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916113"/>
            <a:ext cx="81534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05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dirty="0" smtClean="0"/>
              <a:t>Recently Typical Configurations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24744"/>
            <a:ext cx="7291536" cy="4842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36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C4D72-E9DB-41EF-991B-7998E544FED3}" type="slidenum">
              <a:rPr lang="en-US"/>
              <a:pPr/>
              <a:t>28</a:t>
            </a:fld>
            <a:endParaRPr lang="en-US"/>
          </a:p>
        </p:txBody>
      </p:sp>
      <p:sp>
        <p:nvSpPr>
          <p:cNvPr id="237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38100"/>
            <a:ext cx="8064500" cy="812800"/>
          </a:xfrm>
          <a:noFill/>
        </p:spPr>
        <p:txBody>
          <a:bodyPr>
            <a:normAutofit/>
          </a:bodyPr>
          <a:lstStyle/>
          <a:p>
            <a:pPr marL="25400">
              <a:tabLst>
                <a:tab pos="317500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</a:tabLst>
            </a:pPr>
            <a:r>
              <a:rPr lang="en-US" sz="3600" dirty="0">
                <a:solidFill>
                  <a:srgbClr val="CC0000"/>
                </a:solidFill>
              </a:rPr>
              <a:t>Memory Hierarchy: Apple iMac G5</a:t>
            </a:r>
          </a:p>
        </p:txBody>
      </p:sp>
      <p:graphicFrame>
        <p:nvGraphicFramePr>
          <p:cNvPr id="2376711" name="Group 7"/>
          <p:cNvGraphicFramePr>
            <a:graphicFrameLocks noGrp="1"/>
          </p:cNvGraphicFramePr>
          <p:nvPr/>
        </p:nvGraphicFramePr>
        <p:xfrm>
          <a:off x="114300" y="2451100"/>
          <a:ext cx="7327900" cy="1993900"/>
        </p:xfrm>
        <a:graphic>
          <a:graphicData uri="http://schemas.openxmlformats.org/drawingml/2006/table">
            <a:tbl>
              <a:tblPr/>
              <a:tblGrid>
                <a:gridCol w="1257300"/>
                <a:gridCol w="965200"/>
                <a:gridCol w="1016000"/>
                <a:gridCol w="1092200"/>
                <a:gridCol w="1092200"/>
                <a:gridCol w="1028700"/>
                <a:gridCol w="8763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07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Reg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L1 Inst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L1 Data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L2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DRAM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Disk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7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Size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Times New Roman" pitchFamily="18" charset="0"/>
                        </a:rPr>
                        <a:t>1K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Times New Roman" pitchFamily="18" charset="0"/>
                        </a:rPr>
                        <a:t>64K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Times New Roman" pitchFamily="18" charset="0"/>
                        </a:rPr>
                        <a:t>32K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Times New Roman" pitchFamily="18" charset="0"/>
                        </a:rPr>
                        <a:t>512K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Times New Roman" pitchFamily="18" charset="0"/>
                        </a:rPr>
                        <a:t>256M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Times New Roman" pitchFamily="18" charset="0"/>
                        </a:rPr>
                        <a:t>80G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3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Latency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ts val="23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Cycles, Time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Times New Roman" pitchFamily="18" charset="0"/>
                        </a:rPr>
                        <a:t>1,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Times New Roman" pitchFamily="18" charset="0"/>
                        </a:rPr>
                        <a:t>0.6 ns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Times New Roman" pitchFamily="18" charset="0"/>
                        </a:rPr>
                        <a:t>3,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Times New Roman" pitchFamily="18" charset="0"/>
                        </a:rPr>
                        <a:t>1.9 ns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Times New Roman" pitchFamily="18" charset="0"/>
                        </a:rPr>
                        <a:t>3,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Times New Roman" pitchFamily="18" charset="0"/>
                        </a:rPr>
                        <a:t>1.9 ns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Times New Roman" pitchFamily="18" charset="0"/>
                        </a:rPr>
                        <a:t>11,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Times New Roman" pitchFamily="18" charset="0"/>
                        </a:rPr>
                        <a:t>6.9 ns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Times New Roman" pitchFamily="18" charset="0"/>
                        </a:rPr>
                        <a:t>88,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Times New Roman" pitchFamily="18" charset="0"/>
                        </a:rPr>
                        <a:t>55 ns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r>
                        <a:rPr kumimoji="0" lang="en-US" sz="21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Times New Roman" pitchFamily="18" charset="0"/>
                        </a:rPr>
                        <a:t>,</a:t>
                      </a:r>
                      <a:endParaRPr kumimoji="0" lang="en-US" sz="2100" b="1" i="0" u="none" strike="noStrike" cap="none" normalizeH="0" baseline="30000" smtClean="0">
                        <a:ln>
                          <a:noFill/>
                        </a:ln>
                        <a:solidFill>
                          <a:srgbClr val="053DE8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ts val="2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6900" algn="l"/>
                          <a:tab pos="1511300" algn="l"/>
                          <a:tab pos="2425700" algn="l"/>
                          <a:tab pos="3340100" algn="l"/>
                          <a:tab pos="4254500" algn="l"/>
                          <a:tab pos="5168900" algn="l"/>
                          <a:tab pos="6083300" algn="l"/>
                          <a:tab pos="6997700" algn="l"/>
                        </a:tabLst>
                      </a:pPr>
                      <a:r>
                        <a:rPr kumimoji="0" 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53DE8"/>
                          </a:solidFill>
                          <a:effectLst/>
                          <a:latin typeface="Times New Roman" pitchFamily="18" charset="0"/>
                        </a:rPr>
                        <a:t>12 ms</a:t>
                      </a:r>
                    </a:p>
                  </a:txBody>
                  <a:tcPr anchor="ctr" horzOverflow="overflow">
                    <a:lnL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76745" name="Text Box 41"/>
          <p:cNvSpPr txBox="1">
            <a:spLocks noChangeArrowheads="1"/>
          </p:cNvSpPr>
          <p:nvPr/>
        </p:nvSpPr>
        <p:spPr bwMode="auto">
          <a:xfrm>
            <a:off x="323850" y="5076825"/>
            <a:ext cx="69024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600">
                <a:solidFill>
                  <a:srgbClr val="053DE8"/>
                </a:solidFill>
                <a:effectLst/>
                <a:latin typeface="Marker Felt"/>
              </a:rPr>
              <a:t>Let programs address a memory space that scales to the disk size, at a speed that is usually as fast as register access</a:t>
            </a:r>
          </a:p>
        </p:txBody>
      </p:sp>
      <p:grpSp>
        <p:nvGrpSpPr>
          <p:cNvPr id="2376746" name="Group 42"/>
          <p:cNvGrpSpPr>
            <a:grpSpLocks/>
          </p:cNvGrpSpPr>
          <p:nvPr/>
        </p:nvGrpSpPr>
        <p:grpSpPr bwMode="auto">
          <a:xfrm>
            <a:off x="184150" y="987425"/>
            <a:ext cx="1847850" cy="1565275"/>
            <a:chOff x="108" y="439"/>
            <a:chExt cx="1164" cy="986"/>
          </a:xfrm>
        </p:grpSpPr>
        <p:sp>
          <p:nvSpPr>
            <p:cNvPr id="2376747" name="Line 43"/>
            <p:cNvSpPr>
              <a:spLocks noChangeShapeType="1"/>
            </p:cNvSpPr>
            <p:nvPr/>
          </p:nvSpPr>
          <p:spPr bwMode="auto">
            <a:xfrm>
              <a:off x="712" y="921"/>
              <a:ext cx="416" cy="504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748" name="Text Box 44"/>
            <p:cNvSpPr txBox="1">
              <a:spLocks noChangeArrowheads="1"/>
            </p:cNvSpPr>
            <p:nvPr/>
          </p:nvSpPr>
          <p:spPr bwMode="auto">
            <a:xfrm>
              <a:off x="108" y="439"/>
              <a:ext cx="1164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>
                  <a:effectLst/>
                  <a:latin typeface="Helvetica" pitchFamily="34" charset="0"/>
                </a:rPr>
                <a:t>Managed </a:t>
              </a:r>
            </a:p>
            <a:p>
              <a:pPr algn="ctr" eaLnBrk="1" hangingPunct="1"/>
              <a:r>
                <a:rPr lang="en-US">
                  <a:effectLst/>
                  <a:latin typeface="Helvetica" pitchFamily="34" charset="0"/>
                </a:rPr>
                <a:t>by compiler</a:t>
              </a:r>
            </a:p>
          </p:txBody>
        </p:sp>
      </p:grpSp>
      <p:grpSp>
        <p:nvGrpSpPr>
          <p:cNvPr id="2376749" name="Group 45"/>
          <p:cNvGrpSpPr>
            <a:grpSpLocks/>
          </p:cNvGrpSpPr>
          <p:nvPr/>
        </p:nvGrpSpPr>
        <p:grpSpPr bwMode="auto">
          <a:xfrm>
            <a:off x="2833688" y="1038225"/>
            <a:ext cx="3111500" cy="1552575"/>
            <a:chOff x="1568" y="467"/>
            <a:chExt cx="1960" cy="978"/>
          </a:xfrm>
        </p:grpSpPr>
        <p:sp>
          <p:nvSpPr>
            <p:cNvPr id="2376750" name="Line 46"/>
            <p:cNvSpPr>
              <a:spLocks noChangeShapeType="1"/>
            </p:cNvSpPr>
            <p:nvPr/>
          </p:nvSpPr>
          <p:spPr bwMode="auto">
            <a:xfrm flipH="1">
              <a:off x="1568" y="981"/>
              <a:ext cx="664" cy="464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751" name="Line 47"/>
            <p:cNvSpPr>
              <a:spLocks noChangeShapeType="1"/>
            </p:cNvSpPr>
            <p:nvPr/>
          </p:nvSpPr>
          <p:spPr bwMode="auto">
            <a:xfrm flipH="1">
              <a:off x="2208" y="981"/>
              <a:ext cx="336" cy="464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752" name="Text Box 48"/>
            <p:cNvSpPr txBox="1">
              <a:spLocks noChangeArrowheads="1"/>
            </p:cNvSpPr>
            <p:nvPr/>
          </p:nvSpPr>
          <p:spPr bwMode="auto">
            <a:xfrm>
              <a:off x="1788" y="467"/>
              <a:ext cx="1492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2600">
                  <a:effectLst/>
                  <a:latin typeface="Helvetica" pitchFamily="34" charset="0"/>
                </a:rPr>
                <a:t>Managed </a:t>
              </a:r>
            </a:p>
            <a:p>
              <a:pPr algn="ctr" eaLnBrk="1" hangingPunct="1"/>
              <a:r>
                <a:rPr lang="en-US" sz="2600">
                  <a:effectLst/>
                  <a:latin typeface="Helvetica" pitchFamily="34" charset="0"/>
                </a:rPr>
                <a:t>by hardware</a:t>
              </a:r>
            </a:p>
          </p:txBody>
        </p:sp>
        <p:sp>
          <p:nvSpPr>
            <p:cNvPr id="2376753" name="Line 49"/>
            <p:cNvSpPr>
              <a:spLocks noChangeShapeType="1"/>
            </p:cNvSpPr>
            <p:nvPr/>
          </p:nvSpPr>
          <p:spPr bwMode="auto">
            <a:xfrm>
              <a:off x="2680" y="981"/>
              <a:ext cx="240" cy="464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754" name="Line 50"/>
            <p:cNvSpPr>
              <a:spLocks noChangeShapeType="1"/>
            </p:cNvSpPr>
            <p:nvPr/>
          </p:nvSpPr>
          <p:spPr bwMode="auto">
            <a:xfrm>
              <a:off x="2872" y="949"/>
              <a:ext cx="656" cy="488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76755" name="Group 51"/>
          <p:cNvGrpSpPr>
            <a:grpSpLocks/>
          </p:cNvGrpSpPr>
          <p:nvPr/>
        </p:nvGrpSpPr>
        <p:grpSpPr bwMode="auto">
          <a:xfrm>
            <a:off x="5554663" y="1047750"/>
            <a:ext cx="2952750" cy="1527175"/>
            <a:chOff x="3048" y="460"/>
            <a:chExt cx="1860" cy="962"/>
          </a:xfrm>
        </p:grpSpPr>
        <p:sp>
          <p:nvSpPr>
            <p:cNvPr id="2376756" name="Text Box 52"/>
            <p:cNvSpPr txBox="1">
              <a:spLocks noChangeArrowheads="1"/>
            </p:cNvSpPr>
            <p:nvPr/>
          </p:nvSpPr>
          <p:spPr bwMode="auto">
            <a:xfrm>
              <a:off x="3048" y="460"/>
              <a:ext cx="1860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2600">
                  <a:effectLst/>
                  <a:latin typeface="Helvetica" pitchFamily="34" charset="0"/>
                </a:rPr>
                <a:t>Managed by OS,</a:t>
              </a:r>
            </a:p>
            <a:p>
              <a:pPr algn="ctr" eaLnBrk="1" hangingPunct="1"/>
              <a:r>
                <a:rPr lang="en-US" sz="2600">
                  <a:effectLst/>
                  <a:latin typeface="Helvetica" pitchFamily="34" charset="0"/>
                </a:rPr>
                <a:t>hardware,</a:t>
              </a:r>
            </a:p>
            <a:p>
              <a:pPr algn="ctr" eaLnBrk="1" hangingPunct="1"/>
              <a:r>
                <a:rPr lang="en-US" sz="2600">
                  <a:effectLst/>
                  <a:latin typeface="Helvetica" pitchFamily="34" charset="0"/>
                </a:rPr>
                <a:t>application</a:t>
              </a:r>
            </a:p>
          </p:txBody>
        </p:sp>
        <p:sp>
          <p:nvSpPr>
            <p:cNvPr id="2376757" name="Line 53"/>
            <p:cNvSpPr>
              <a:spLocks noChangeShapeType="1"/>
            </p:cNvSpPr>
            <p:nvPr/>
          </p:nvSpPr>
          <p:spPr bwMode="auto">
            <a:xfrm>
              <a:off x="3988" y="1198"/>
              <a:ext cx="0" cy="224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76758" name="Text Box 54"/>
          <p:cNvSpPr txBox="1">
            <a:spLocks noChangeArrowheads="1"/>
          </p:cNvSpPr>
          <p:nvPr/>
        </p:nvSpPr>
        <p:spPr bwMode="auto">
          <a:xfrm>
            <a:off x="127000" y="4445000"/>
            <a:ext cx="72771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700">
                <a:solidFill>
                  <a:srgbClr val="053DE8"/>
                </a:solidFill>
                <a:effectLst/>
                <a:latin typeface="Helvetica" pitchFamily="34" charset="0"/>
              </a:rPr>
              <a:t> Goal: Illusion of large, fast, cheap memory</a:t>
            </a:r>
          </a:p>
        </p:txBody>
      </p:sp>
    </p:spTree>
    <p:extLst>
      <p:ext uri="{BB962C8B-B14F-4D97-AF65-F5344CB8AC3E}">
        <p14:creationId xmlns:p14="http://schemas.microsoft.com/office/powerpoint/2010/main" val="3859238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F6014-E25E-4694-AFC4-BBA69A76F0D3}" type="slidenum">
              <a:rPr lang="en-US"/>
              <a:pPr/>
              <a:t>29</a:t>
            </a:fld>
            <a:endParaRPr lang="en-US"/>
          </a:p>
        </p:txBody>
      </p:sp>
      <p:sp>
        <p:nvSpPr>
          <p:cNvPr id="243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5775960" cy="711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Memory on the CPU Chip</a:t>
            </a:r>
            <a:endParaRPr lang="en-US"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2434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600200"/>
            <a:ext cx="4903788" cy="4525963"/>
          </a:xfrm>
        </p:spPr>
        <p:txBody>
          <a:bodyPr/>
          <a:lstStyle/>
          <a:p>
            <a:r>
              <a:rPr lang="en-US"/>
              <a:t>Cache</a:t>
            </a:r>
            <a:endParaRPr lang="en-US" sz="2400"/>
          </a:p>
          <a:p>
            <a:pPr lvl="1"/>
            <a:r>
              <a:rPr lang="en-US" sz="2000"/>
              <a:t>Small, Fast Memory</a:t>
            </a:r>
          </a:p>
          <a:p>
            <a:pPr lvl="1"/>
            <a:r>
              <a:rPr lang="en-US" sz="2000"/>
              <a:t>Holds information (expected)</a:t>
            </a:r>
            <a:br>
              <a:rPr lang="en-US" sz="2000"/>
            </a:br>
            <a:r>
              <a:rPr lang="en-US" sz="2000"/>
              <a:t>to be used soon</a:t>
            </a:r>
          </a:p>
          <a:p>
            <a:pPr lvl="1"/>
            <a:r>
              <a:rPr lang="en-US" sz="2000"/>
              <a:t>Mostly Successful</a:t>
            </a:r>
          </a:p>
          <a:p>
            <a:r>
              <a:rPr lang="en-US"/>
              <a:t>Apply Recursively</a:t>
            </a:r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 sz="2000"/>
              <a:t>Level-one cache(s)</a:t>
            </a:r>
          </a:p>
          <a:p>
            <a:pPr lvl="1"/>
            <a:r>
              <a:rPr lang="en-US" sz="2000"/>
              <a:t>Level-two cache</a:t>
            </a:r>
          </a:p>
          <a:p>
            <a:r>
              <a:rPr lang="en-US">
                <a:solidFill>
                  <a:schemeClr val="tx2"/>
                </a:solidFill>
              </a:rPr>
              <a:t>Most of microprocessor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die area is cache!</a:t>
            </a:r>
          </a:p>
        </p:txBody>
      </p:sp>
      <p:grpSp>
        <p:nvGrpSpPr>
          <p:cNvPr id="2434052" name="Group 4"/>
          <p:cNvGrpSpPr>
            <a:grpSpLocks/>
          </p:cNvGrpSpPr>
          <p:nvPr/>
        </p:nvGrpSpPr>
        <p:grpSpPr bwMode="auto">
          <a:xfrm>
            <a:off x="4916488" y="1549400"/>
            <a:ext cx="4227512" cy="4762500"/>
            <a:chOff x="3049" y="976"/>
            <a:chExt cx="2663" cy="3000"/>
          </a:xfrm>
        </p:grpSpPr>
        <p:pic>
          <p:nvPicPr>
            <p:cNvPr id="2434053" name="Picture 5" descr="power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9" y="976"/>
              <a:ext cx="2663" cy="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4054" name="Rectangle 6"/>
            <p:cNvSpPr>
              <a:spLocks noChangeArrowheads="1"/>
            </p:cNvSpPr>
            <p:nvPr/>
          </p:nvSpPr>
          <p:spPr bwMode="auto">
            <a:xfrm>
              <a:off x="3192" y="2216"/>
              <a:ext cx="2352" cy="1088"/>
            </a:xfrm>
            <a:prstGeom prst="rect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4055" name="Rectangle 7"/>
            <p:cNvSpPr>
              <a:spLocks noChangeArrowheads="1"/>
            </p:cNvSpPr>
            <p:nvPr/>
          </p:nvSpPr>
          <p:spPr bwMode="auto">
            <a:xfrm>
              <a:off x="3888" y="1728"/>
              <a:ext cx="960" cy="424"/>
            </a:xfrm>
            <a:prstGeom prst="rect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4056" name="Line 8"/>
            <p:cNvSpPr>
              <a:spLocks noChangeShapeType="1"/>
            </p:cNvSpPr>
            <p:nvPr/>
          </p:nvSpPr>
          <p:spPr bwMode="auto">
            <a:xfrm>
              <a:off x="4368" y="1728"/>
              <a:ext cx="0" cy="43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67640" y="990600"/>
            <a:ext cx="5775960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>
                <a:solidFill>
                  <a:srgbClr val="CC0000"/>
                </a:solidFill>
              </a:rPr>
              <a:t>Architects Use Transistors to Tolerate Slow Memory</a:t>
            </a:r>
            <a:endParaRPr lang="en-US" sz="20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405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Technology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SRAM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Requires low power to retain bit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Requires 6 transistors/bit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DRAM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Must be re-written after being read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Must also be periodically </a:t>
            </a:r>
            <a:r>
              <a:rPr lang="en-US" sz="2400" dirty="0" err="1" smtClean="0"/>
              <a:t>refeshed</a:t>
            </a:r>
            <a:endParaRPr lang="en-US" sz="2400" dirty="0" smtClean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Every ~ 8 ms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Each row can be refreshed simultaneously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One transistor/bit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Address lines are multiplexed: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Upper half of address:  row access strobe (RAS)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Lower half of address:  column access strobe (CAS)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3842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D4487-8CA1-4A9E-9DD0-265E2D5F6F2A}" type="slidenum">
              <a:rPr lang="en-US"/>
              <a:pPr/>
              <a:t>30</a:t>
            </a:fld>
            <a:endParaRPr lang="en-US"/>
          </a:p>
        </p:txBody>
      </p:sp>
      <p:sp>
        <p:nvSpPr>
          <p:cNvPr id="243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7175" y="341313"/>
            <a:ext cx="4762500" cy="1143000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C0000"/>
                </a:solidFill>
              </a:rPr>
              <a:t>Pentium 4</a:t>
            </a:r>
            <a:br>
              <a:rPr lang="en-US" b="1">
                <a:solidFill>
                  <a:srgbClr val="CC0000"/>
                </a:solidFill>
              </a:rPr>
            </a:br>
            <a:r>
              <a:rPr lang="en-US" b="1">
                <a:solidFill>
                  <a:srgbClr val="CC0000"/>
                </a:solidFill>
              </a:rPr>
              <a:t>Cache hierarchy (Gallatin)</a:t>
            </a:r>
          </a:p>
        </p:txBody>
      </p:sp>
      <p:sp>
        <p:nvSpPr>
          <p:cNvPr id="2433027" name="Rectangle 3"/>
          <p:cNvSpPr>
            <a:spLocks noChangeArrowheads="1"/>
          </p:cNvSpPr>
          <p:nvPr/>
        </p:nvSpPr>
        <p:spPr bwMode="auto">
          <a:xfrm>
            <a:off x="1187450" y="692150"/>
            <a:ext cx="2339975" cy="528638"/>
          </a:xfrm>
          <a:prstGeom prst="rect">
            <a:avLst/>
          </a:prstGeom>
          <a:solidFill>
            <a:srgbClr val="FFFFCC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  <a:flatTx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b="0">
                <a:effectLst/>
                <a:latin typeface="Arial" pitchFamily="34" charset="0"/>
              </a:rPr>
              <a:t>Processor</a:t>
            </a:r>
          </a:p>
        </p:txBody>
      </p:sp>
      <p:sp>
        <p:nvSpPr>
          <p:cNvPr id="2433028" name="AutoShape 4"/>
          <p:cNvSpPr>
            <a:spLocks noChangeArrowheads="1"/>
          </p:cNvSpPr>
          <p:nvPr/>
        </p:nvSpPr>
        <p:spPr bwMode="auto">
          <a:xfrm>
            <a:off x="1476375" y="1208088"/>
            <a:ext cx="576263" cy="492125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B2B2B2"/>
          </a:soli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33029" name="AutoShape 5"/>
          <p:cNvSpPr>
            <a:spLocks noChangeArrowheads="1"/>
          </p:cNvSpPr>
          <p:nvPr/>
        </p:nvSpPr>
        <p:spPr bwMode="auto">
          <a:xfrm>
            <a:off x="2484438" y="1208088"/>
            <a:ext cx="576262" cy="492125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B2B2B2"/>
          </a:soli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33030" name="Rectangle 6"/>
          <p:cNvSpPr>
            <a:spLocks noChangeArrowheads="1"/>
          </p:cNvSpPr>
          <p:nvPr/>
        </p:nvSpPr>
        <p:spPr bwMode="auto">
          <a:xfrm>
            <a:off x="215900" y="1871663"/>
            <a:ext cx="1935163" cy="528637"/>
          </a:xfrm>
          <a:prstGeom prst="rect">
            <a:avLst/>
          </a:prstGeom>
          <a:solidFill>
            <a:srgbClr val="FFFFCC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b="0">
                <a:effectLst/>
                <a:latin typeface="Arial" pitchFamily="34" charset="0"/>
              </a:rPr>
              <a:t>L1 I  (12Ki)</a:t>
            </a:r>
          </a:p>
        </p:txBody>
      </p:sp>
      <p:sp>
        <p:nvSpPr>
          <p:cNvPr id="2433031" name="Rectangle 7"/>
          <p:cNvSpPr>
            <a:spLocks noChangeArrowheads="1"/>
          </p:cNvSpPr>
          <p:nvPr/>
        </p:nvSpPr>
        <p:spPr bwMode="auto">
          <a:xfrm>
            <a:off x="2279650" y="1871663"/>
            <a:ext cx="2132013" cy="528637"/>
          </a:xfrm>
          <a:prstGeom prst="rect">
            <a:avLst/>
          </a:prstGeom>
          <a:solidFill>
            <a:srgbClr val="FFFFCC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b="0">
                <a:effectLst/>
                <a:latin typeface="Arial" pitchFamily="34" charset="0"/>
              </a:rPr>
              <a:t>L1 D  (8KiB)</a:t>
            </a:r>
          </a:p>
        </p:txBody>
      </p:sp>
      <p:sp>
        <p:nvSpPr>
          <p:cNvPr id="2433032" name="AutoShape 8"/>
          <p:cNvSpPr>
            <a:spLocks noChangeArrowheads="1"/>
          </p:cNvSpPr>
          <p:nvPr/>
        </p:nvSpPr>
        <p:spPr bwMode="auto">
          <a:xfrm>
            <a:off x="1471613" y="2374900"/>
            <a:ext cx="576262" cy="549275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B2B2B2"/>
          </a:soli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33033" name="AutoShape 9"/>
          <p:cNvSpPr>
            <a:spLocks noChangeArrowheads="1"/>
          </p:cNvSpPr>
          <p:nvPr/>
        </p:nvSpPr>
        <p:spPr bwMode="auto">
          <a:xfrm>
            <a:off x="2479675" y="2374900"/>
            <a:ext cx="576263" cy="549275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B2B2B2"/>
          </a:soli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33034" name="Rectangle 10"/>
          <p:cNvSpPr>
            <a:spLocks noChangeArrowheads="1"/>
          </p:cNvSpPr>
          <p:nvPr/>
        </p:nvSpPr>
        <p:spPr bwMode="auto">
          <a:xfrm>
            <a:off x="674688" y="3087688"/>
            <a:ext cx="3321050" cy="528637"/>
          </a:xfrm>
          <a:prstGeom prst="rect">
            <a:avLst/>
          </a:prstGeom>
          <a:solidFill>
            <a:srgbClr val="FFFFCC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b="0">
                <a:effectLst/>
                <a:latin typeface="Arial" pitchFamily="34" charset="0"/>
              </a:rPr>
              <a:t>L2 cache  (512 KiB)</a:t>
            </a:r>
          </a:p>
        </p:txBody>
      </p:sp>
      <p:sp>
        <p:nvSpPr>
          <p:cNvPr id="2433035" name="AutoShape 11"/>
          <p:cNvSpPr>
            <a:spLocks noChangeArrowheads="1"/>
          </p:cNvSpPr>
          <p:nvPr/>
        </p:nvSpPr>
        <p:spPr bwMode="auto">
          <a:xfrm>
            <a:off x="2003425" y="3592513"/>
            <a:ext cx="576263" cy="482600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B2B2B2"/>
          </a:soli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33036" name="Rectangle 12"/>
          <p:cNvSpPr>
            <a:spLocks noChangeArrowheads="1"/>
          </p:cNvSpPr>
          <p:nvPr/>
        </p:nvSpPr>
        <p:spPr bwMode="auto">
          <a:xfrm>
            <a:off x="850900" y="4221163"/>
            <a:ext cx="2886075" cy="528637"/>
          </a:xfrm>
          <a:prstGeom prst="rect">
            <a:avLst/>
          </a:prstGeom>
          <a:solidFill>
            <a:srgbClr val="FFFFCC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b="0">
                <a:effectLst/>
                <a:latin typeface="Arial" pitchFamily="34" charset="0"/>
              </a:rPr>
              <a:t>L3 cache (2 MiB)</a:t>
            </a:r>
          </a:p>
        </p:txBody>
      </p:sp>
      <p:sp>
        <p:nvSpPr>
          <p:cNvPr id="2433037" name="Text Box 13"/>
          <p:cNvSpPr txBox="1">
            <a:spLocks noChangeArrowheads="1"/>
          </p:cNvSpPr>
          <p:nvPr/>
        </p:nvSpPr>
        <p:spPr bwMode="auto">
          <a:xfrm>
            <a:off x="4997450" y="1771650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800" b="0">
                <a:effectLst/>
                <a:latin typeface="Arial" pitchFamily="34" charset="0"/>
              </a:rPr>
              <a:t>Cycles: 2</a:t>
            </a:r>
          </a:p>
        </p:txBody>
      </p:sp>
      <p:sp>
        <p:nvSpPr>
          <p:cNvPr id="2433038" name="Text Box 14"/>
          <p:cNvSpPr txBox="1">
            <a:spLocks noChangeArrowheads="1"/>
          </p:cNvSpPr>
          <p:nvPr/>
        </p:nvSpPr>
        <p:spPr bwMode="auto">
          <a:xfrm>
            <a:off x="4997450" y="2943225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800" b="0">
                <a:effectLst/>
                <a:latin typeface="Arial" pitchFamily="34" charset="0"/>
              </a:rPr>
              <a:t>Cycles: 19 </a:t>
            </a:r>
          </a:p>
        </p:txBody>
      </p:sp>
      <p:sp>
        <p:nvSpPr>
          <p:cNvPr id="2433039" name="Text Box 15"/>
          <p:cNvSpPr txBox="1">
            <a:spLocks noChangeArrowheads="1"/>
          </p:cNvSpPr>
          <p:nvPr/>
        </p:nvSpPr>
        <p:spPr bwMode="auto">
          <a:xfrm>
            <a:off x="4997450" y="4075113"/>
            <a:ext cx="2232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800" b="0">
                <a:effectLst/>
                <a:latin typeface="Arial" pitchFamily="34" charset="0"/>
              </a:rPr>
              <a:t>Cycles: 43</a:t>
            </a:r>
          </a:p>
        </p:txBody>
      </p:sp>
      <p:sp>
        <p:nvSpPr>
          <p:cNvPr id="2433040" name="AutoShape 16"/>
          <p:cNvSpPr>
            <a:spLocks noChangeArrowheads="1"/>
          </p:cNvSpPr>
          <p:nvPr/>
        </p:nvSpPr>
        <p:spPr bwMode="auto">
          <a:xfrm>
            <a:off x="2009775" y="4791075"/>
            <a:ext cx="576263" cy="482600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B2B2B2"/>
          </a:solidFill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33041" name="Rectangle 17"/>
          <p:cNvSpPr>
            <a:spLocks noChangeArrowheads="1"/>
          </p:cNvSpPr>
          <p:nvPr/>
        </p:nvSpPr>
        <p:spPr bwMode="auto">
          <a:xfrm>
            <a:off x="1562100" y="5419725"/>
            <a:ext cx="1481138" cy="528638"/>
          </a:xfrm>
          <a:prstGeom prst="rect">
            <a:avLst/>
          </a:prstGeom>
          <a:solidFill>
            <a:srgbClr val="FFFFCC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  <a:flatTx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b="0">
                <a:effectLst/>
                <a:latin typeface="Arial" pitchFamily="34" charset="0"/>
              </a:rPr>
              <a:t>Memory</a:t>
            </a:r>
          </a:p>
        </p:txBody>
      </p:sp>
      <p:sp>
        <p:nvSpPr>
          <p:cNvPr id="2433042" name="Text Box 18"/>
          <p:cNvSpPr txBox="1">
            <a:spLocks noChangeArrowheads="1"/>
          </p:cNvSpPr>
          <p:nvPr/>
        </p:nvSpPr>
        <p:spPr bwMode="auto">
          <a:xfrm>
            <a:off x="5003800" y="5273675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800" b="0">
                <a:solidFill>
                  <a:srgbClr val="FF0000"/>
                </a:solidFill>
                <a:effectLst/>
                <a:latin typeface="Arial" pitchFamily="34" charset="0"/>
              </a:rPr>
              <a:t>Cycles: 206</a:t>
            </a:r>
          </a:p>
        </p:txBody>
      </p:sp>
    </p:spTree>
    <p:extLst>
      <p:ext uri="{BB962C8B-B14F-4D97-AF65-F5344CB8AC3E}">
        <p14:creationId xmlns:p14="http://schemas.microsoft.com/office/powerpoint/2010/main" val="267451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F0442-273C-4FE8-8501-E7DC6B463F36}" type="slidenum">
              <a:rPr lang="en-US"/>
              <a:pPr/>
              <a:t>31</a:t>
            </a:fld>
            <a:endParaRPr lang="en-US"/>
          </a:p>
        </p:txBody>
      </p:sp>
      <p:sp>
        <p:nvSpPr>
          <p:cNvPr id="237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58800" y="25400"/>
            <a:ext cx="8216900" cy="812800"/>
          </a:xfrm>
          <a:noFill/>
        </p:spPr>
        <p:txBody>
          <a:bodyPr>
            <a:normAutofit/>
          </a:bodyPr>
          <a:lstStyle/>
          <a:p>
            <a:pPr marL="25400">
              <a:tabLst>
                <a:tab pos="317500" algn="l"/>
                <a:tab pos="1231900" algn="l"/>
                <a:tab pos="2146300" algn="l"/>
                <a:tab pos="3060700" algn="l"/>
                <a:tab pos="3975100" algn="l"/>
                <a:tab pos="4889500" algn="l"/>
                <a:tab pos="5803900" algn="l"/>
              </a:tabLst>
            </a:pPr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iMac’s PowerPC 970: All caches on-chip</a:t>
            </a:r>
          </a:p>
        </p:txBody>
      </p:sp>
      <p:grpSp>
        <p:nvGrpSpPr>
          <p:cNvPr id="2378755" name="Group 3"/>
          <p:cNvGrpSpPr>
            <a:grpSpLocks/>
          </p:cNvGrpSpPr>
          <p:nvPr/>
        </p:nvGrpSpPr>
        <p:grpSpPr bwMode="auto">
          <a:xfrm>
            <a:off x="74613" y="1905000"/>
            <a:ext cx="617537" cy="3822700"/>
            <a:chOff x="-85" y="1050"/>
            <a:chExt cx="636" cy="2408"/>
          </a:xfrm>
        </p:grpSpPr>
        <p:sp>
          <p:nvSpPr>
            <p:cNvPr id="2378756" name="Text Box 4"/>
            <p:cNvSpPr txBox="1">
              <a:spLocks noChangeArrowheads="1"/>
            </p:cNvSpPr>
            <p:nvPr/>
          </p:nvSpPr>
          <p:spPr bwMode="auto">
            <a:xfrm>
              <a:off x="-85" y="3290"/>
              <a:ext cx="636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ts val="2100"/>
                </a:lnSpc>
              </a:pPr>
              <a:r>
                <a:rPr lang="en-US" sz="2500">
                  <a:solidFill>
                    <a:srgbClr val="053DE8"/>
                  </a:solidFill>
                  <a:effectLst/>
                  <a:latin typeface="Helvetica" pitchFamily="34" charset="0"/>
                </a:rPr>
                <a:t>(1K)</a:t>
              </a:r>
            </a:p>
          </p:txBody>
        </p:sp>
        <p:sp>
          <p:nvSpPr>
            <p:cNvPr id="2378757" name="Text Box 5"/>
            <p:cNvSpPr txBox="1">
              <a:spLocks noChangeArrowheads="1"/>
            </p:cNvSpPr>
            <p:nvPr/>
          </p:nvSpPr>
          <p:spPr bwMode="auto">
            <a:xfrm>
              <a:off x="113" y="1050"/>
              <a:ext cx="239" cy="2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2500">
                  <a:solidFill>
                    <a:srgbClr val="053DE8"/>
                  </a:solidFill>
                  <a:effectLst/>
                  <a:latin typeface="Helvetica" pitchFamily="34" charset="0"/>
                </a:rPr>
                <a:t>Registers</a:t>
              </a:r>
            </a:p>
          </p:txBody>
        </p:sp>
      </p:grpSp>
      <p:grpSp>
        <p:nvGrpSpPr>
          <p:cNvPr id="2378758" name="Group 6"/>
          <p:cNvGrpSpPr>
            <a:grpSpLocks/>
          </p:cNvGrpSpPr>
          <p:nvPr/>
        </p:nvGrpSpPr>
        <p:grpSpPr bwMode="auto">
          <a:xfrm>
            <a:off x="8267700" y="2044700"/>
            <a:ext cx="889000" cy="3492500"/>
            <a:chOff x="4557" y="1127"/>
            <a:chExt cx="560" cy="2200"/>
          </a:xfrm>
        </p:grpSpPr>
        <p:sp>
          <p:nvSpPr>
            <p:cNvPr id="2378759" name="Text Box 7"/>
            <p:cNvSpPr txBox="1">
              <a:spLocks noChangeArrowheads="1"/>
            </p:cNvSpPr>
            <p:nvPr/>
          </p:nvSpPr>
          <p:spPr bwMode="auto">
            <a:xfrm>
              <a:off x="4557" y="1943"/>
              <a:ext cx="56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ts val="2100"/>
                </a:lnSpc>
              </a:pPr>
              <a:r>
                <a:rPr lang="en-US" sz="2500">
                  <a:solidFill>
                    <a:srgbClr val="053DE8"/>
                  </a:solidFill>
                  <a:effectLst/>
                  <a:latin typeface="Helvetica" pitchFamily="34" charset="0"/>
                </a:rPr>
                <a:t>512K</a:t>
              </a:r>
            </a:p>
            <a:p>
              <a:pPr algn="ctr" eaLnBrk="1" hangingPunct="1">
                <a:lnSpc>
                  <a:spcPts val="2100"/>
                </a:lnSpc>
              </a:pPr>
              <a:r>
                <a:rPr lang="en-US" sz="2500">
                  <a:solidFill>
                    <a:srgbClr val="053DE8"/>
                  </a:solidFill>
                  <a:effectLst/>
                  <a:latin typeface="Helvetica" pitchFamily="34" charset="0"/>
                </a:rPr>
                <a:t>L2</a:t>
              </a:r>
            </a:p>
          </p:txBody>
        </p:sp>
        <p:sp>
          <p:nvSpPr>
            <p:cNvPr id="2378760" name="Line 8"/>
            <p:cNvSpPr>
              <a:spLocks noChangeShapeType="1"/>
            </p:cNvSpPr>
            <p:nvPr/>
          </p:nvSpPr>
          <p:spPr bwMode="auto">
            <a:xfrm rot="10800000">
              <a:off x="4573" y="1127"/>
              <a:ext cx="424" cy="688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8761" name="Line 9"/>
            <p:cNvSpPr>
              <a:spLocks noChangeShapeType="1"/>
            </p:cNvSpPr>
            <p:nvPr/>
          </p:nvSpPr>
          <p:spPr bwMode="auto">
            <a:xfrm flipH="1">
              <a:off x="4581" y="2351"/>
              <a:ext cx="424" cy="976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37876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99999">
            <a:off x="1885157" y="200819"/>
            <a:ext cx="5256212" cy="727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378763" name="Group 11"/>
          <p:cNvGrpSpPr>
            <a:grpSpLocks/>
          </p:cNvGrpSpPr>
          <p:nvPr/>
        </p:nvGrpSpPr>
        <p:grpSpPr bwMode="auto">
          <a:xfrm>
            <a:off x="1720850" y="812800"/>
            <a:ext cx="3111500" cy="381000"/>
            <a:chOff x="948" y="448"/>
            <a:chExt cx="1960" cy="240"/>
          </a:xfrm>
        </p:grpSpPr>
        <p:sp>
          <p:nvSpPr>
            <p:cNvPr id="2378764" name="Text Box 12"/>
            <p:cNvSpPr txBox="1">
              <a:spLocks noChangeArrowheads="1"/>
            </p:cNvSpPr>
            <p:nvPr/>
          </p:nvSpPr>
          <p:spPr bwMode="auto">
            <a:xfrm>
              <a:off x="948" y="448"/>
              <a:ext cx="196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ts val="2100"/>
                </a:lnSpc>
              </a:pPr>
              <a:r>
                <a:rPr lang="en-US" sz="2500">
                  <a:solidFill>
                    <a:srgbClr val="053DE8"/>
                  </a:solidFill>
                  <a:effectLst/>
                  <a:latin typeface="Helvetica" pitchFamily="34" charset="0"/>
                </a:rPr>
                <a:t>L1 (64K Instruction)</a:t>
              </a:r>
            </a:p>
          </p:txBody>
        </p:sp>
        <p:sp>
          <p:nvSpPr>
            <p:cNvPr id="2378765" name="Line 13"/>
            <p:cNvSpPr>
              <a:spLocks noChangeShapeType="1"/>
            </p:cNvSpPr>
            <p:nvPr/>
          </p:nvSpPr>
          <p:spPr bwMode="auto">
            <a:xfrm>
              <a:off x="2944" y="512"/>
              <a:ext cx="0" cy="152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8766" name="Line 14"/>
            <p:cNvSpPr>
              <a:spLocks noChangeShapeType="1"/>
            </p:cNvSpPr>
            <p:nvPr/>
          </p:nvSpPr>
          <p:spPr bwMode="auto">
            <a:xfrm>
              <a:off x="3112" y="512"/>
              <a:ext cx="0" cy="152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8767" name="Line 15"/>
            <p:cNvSpPr>
              <a:spLocks noChangeShapeType="1"/>
            </p:cNvSpPr>
            <p:nvPr/>
          </p:nvSpPr>
          <p:spPr bwMode="auto">
            <a:xfrm>
              <a:off x="3264" y="512"/>
              <a:ext cx="0" cy="152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8768" name="Line 16"/>
            <p:cNvSpPr>
              <a:spLocks noChangeShapeType="1"/>
            </p:cNvSpPr>
            <p:nvPr/>
          </p:nvSpPr>
          <p:spPr bwMode="auto">
            <a:xfrm>
              <a:off x="3416" y="512"/>
              <a:ext cx="0" cy="152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78769" name="Group 17"/>
          <p:cNvGrpSpPr>
            <a:grpSpLocks/>
          </p:cNvGrpSpPr>
          <p:nvPr/>
        </p:nvGrpSpPr>
        <p:grpSpPr bwMode="auto">
          <a:xfrm>
            <a:off x="2554288" y="6521450"/>
            <a:ext cx="2970212" cy="317500"/>
            <a:chOff x="1413" y="3556"/>
            <a:chExt cx="1871" cy="200"/>
          </a:xfrm>
        </p:grpSpPr>
        <p:sp>
          <p:nvSpPr>
            <p:cNvPr id="2378770" name="Text Box 18"/>
            <p:cNvSpPr txBox="1">
              <a:spLocks noChangeArrowheads="1"/>
            </p:cNvSpPr>
            <p:nvPr/>
          </p:nvSpPr>
          <p:spPr bwMode="auto">
            <a:xfrm>
              <a:off x="1413" y="3556"/>
              <a:ext cx="1278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96900" algn="l"/>
                  <a:tab pos="1511300" algn="l"/>
                  <a:tab pos="2425700" algn="l"/>
                  <a:tab pos="3340100" algn="l"/>
                  <a:tab pos="4254500" algn="l"/>
                  <a:tab pos="5168900" algn="l"/>
                  <a:tab pos="6083300" algn="l"/>
                  <a:tab pos="69977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ts val="2100"/>
                </a:lnSpc>
              </a:pPr>
              <a:r>
                <a:rPr lang="en-US" sz="2500">
                  <a:solidFill>
                    <a:srgbClr val="053DE8"/>
                  </a:solidFill>
                  <a:effectLst/>
                  <a:latin typeface="Helvetica" pitchFamily="34" charset="0"/>
                </a:rPr>
                <a:t>L1 (32K Data)</a:t>
              </a:r>
            </a:p>
          </p:txBody>
        </p:sp>
        <p:sp>
          <p:nvSpPr>
            <p:cNvPr id="2378771" name="Line 19"/>
            <p:cNvSpPr>
              <a:spLocks noChangeShapeType="1"/>
            </p:cNvSpPr>
            <p:nvPr/>
          </p:nvSpPr>
          <p:spPr bwMode="auto">
            <a:xfrm>
              <a:off x="2924" y="3604"/>
              <a:ext cx="0" cy="152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8772" name="Line 20"/>
            <p:cNvSpPr>
              <a:spLocks noChangeShapeType="1"/>
            </p:cNvSpPr>
            <p:nvPr/>
          </p:nvSpPr>
          <p:spPr bwMode="auto">
            <a:xfrm>
              <a:off x="3052" y="3604"/>
              <a:ext cx="0" cy="152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8773" name="Line 21"/>
            <p:cNvSpPr>
              <a:spLocks noChangeShapeType="1"/>
            </p:cNvSpPr>
            <p:nvPr/>
          </p:nvSpPr>
          <p:spPr bwMode="auto">
            <a:xfrm>
              <a:off x="3164" y="3604"/>
              <a:ext cx="0" cy="152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8774" name="Line 22"/>
            <p:cNvSpPr>
              <a:spLocks noChangeShapeType="1"/>
            </p:cNvSpPr>
            <p:nvPr/>
          </p:nvSpPr>
          <p:spPr bwMode="auto">
            <a:xfrm>
              <a:off x="3284" y="3604"/>
              <a:ext cx="0" cy="152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78775" name="Rectangle 23"/>
          <p:cNvSpPr>
            <a:spLocks noChangeArrowheads="1"/>
          </p:cNvSpPr>
          <p:nvPr/>
        </p:nvSpPr>
        <p:spPr bwMode="auto">
          <a:xfrm>
            <a:off x="728663" y="1981200"/>
            <a:ext cx="1819275" cy="1055688"/>
          </a:xfrm>
          <a:prstGeom prst="rect">
            <a:avLst/>
          </a:prstGeom>
          <a:noFill/>
          <a:ln w="38100">
            <a:solidFill>
              <a:srgbClr val="FBBA0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78776" name="Rectangle 24"/>
          <p:cNvSpPr>
            <a:spLocks noChangeArrowheads="1"/>
          </p:cNvSpPr>
          <p:nvPr/>
        </p:nvSpPr>
        <p:spPr bwMode="auto">
          <a:xfrm>
            <a:off x="684213" y="4713288"/>
            <a:ext cx="1819275" cy="1055687"/>
          </a:xfrm>
          <a:prstGeom prst="rect">
            <a:avLst/>
          </a:prstGeom>
          <a:noFill/>
          <a:ln w="38100">
            <a:solidFill>
              <a:srgbClr val="FBBA0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78777" name="Rectangle 25"/>
          <p:cNvSpPr>
            <a:spLocks noChangeArrowheads="1"/>
          </p:cNvSpPr>
          <p:nvPr/>
        </p:nvSpPr>
        <p:spPr bwMode="auto">
          <a:xfrm>
            <a:off x="4602163" y="4603750"/>
            <a:ext cx="1198562" cy="1250950"/>
          </a:xfrm>
          <a:prstGeom prst="rect">
            <a:avLst/>
          </a:prstGeom>
          <a:noFill/>
          <a:ln w="38100">
            <a:solidFill>
              <a:srgbClr val="FBBA0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8778" name="Rectangle 26"/>
          <p:cNvSpPr>
            <a:spLocks noChangeArrowheads="1"/>
          </p:cNvSpPr>
          <p:nvPr/>
        </p:nvSpPr>
        <p:spPr bwMode="auto">
          <a:xfrm>
            <a:off x="4611688" y="1490663"/>
            <a:ext cx="1319212" cy="1631950"/>
          </a:xfrm>
          <a:prstGeom prst="rect">
            <a:avLst/>
          </a:prstGeom>
          <a:noFill/>
          <a:ln w="38100">
            <a:solidFill>
              <a:srgbClr val="FBBA0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78779" name="Rectangle 27"/>
          <p:cNvSpPr>
            <a:spLocks noChangeArrowheads="1"/>
          </p:cNvSpPr>
          <p:nvPr/>
        </p:nvSpPr>
        <p:spPr bwMode="auto">
          <a:xfrm>
            <a:off x="6724650" y="1522413"/>
            <a:ext cx="1568450" cy="4711700"/>
          </a:xfrm>
          <a:prstGeom prst="rect">
            <a:avLst/>
          </a:prstGeom>
          <a:noFill/>
          <a:ln w="38100">
            <a:solidFill>
              <a:srgbClr val="FBBA0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42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7AD48-6EC2-486F-A5FE-1E53EB1DDB23}" type="slidenum">
              <a:rPr lang="en-US"/>
              <a:pPr/>
              <a:t>32</a:t>
            </a:fld>
            <a:endParaRPr lang="en-US"/>
          </a:p>
        </p:txBody>
      </p:sp>
      <p:sp>
        <p:nvSpPr>
          <p:cNvPr id="238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C0000"/>
                </a:solidFill>
              </a:rPr>
              <a:t>Case study: Intel Core2 Duo</a:t>
            </a:r>
          </a:p>
        </p:txBody>
      </p:sp>
      <p:pic>
        <p:nvPicPr>
          <p:cNvPr id="2380803" name="Picture 3" descr="die_65n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95400"/>
            <a:ext cx="5334000" cy="44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80804" name="Group 4"/>
          <p:cNvGrpSpPr>
            <a:grpSpLocks/>
          </p:cNvGrpSpPr>
          <p:nvPr/>
        </p:nvGrpSpPr>
        <p:grpSpPr bwMode="auto">
          <a:xfrm>
            <a:off x="3581400" y="1295400"/>
            <a:ext cx="5334000" cy="4495800"/>
            <a:chOff x="2256" y="816"/>
            <a:chExt cx="3360" cy="2832"/>
          </a:xfrm>
        </p:grpSpPr>
        <p:sp>
          <p:nvSpPr>
            <p:cNvPr id="2380805" name="Rectangle 5"/>
            <p:cNvSpPr>
              <a:spLocks noChangeArrowheads="1"/>
            </p:cNvSpPr>
            <p:nvPr/>
          </p:nvSpPr>
          <p:spPr bwMode="auto">
            <a:xfrm>
              <a:off x="2256" y="2281"/>
              <a:ext cx="3360" cy="1367"/>
            </a:xfrm>
            <a:prstGeom prst="rect">
              <a:avLst/>
            </a:prstGeom>
            <a:solidFill>
              <a:schemeClr val="folHlink">
                <a:alpha val="53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endParaRPr>
            </a:p>
          </p:txBody>
        </p:sp>
        <p:sp>
          <p:nvSpPr>
            <p:cNvPr id="2380806" name="Text Box 6"/>
            <p:cNvSpPr txBox="1">
              <a:spLocks noChangeArrowheads="1"/>
            </p:cNvSpPr>
            <p:nvPr/>
          </p:nvSpPr>
          <p:spPr bwMode="auto">
            <a:xfrm>
              <a:off x="3613" y="2837"/>
              <a:ext cx="9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L2 Cache</a:t>
              </a:r>
            </a:p>
          </p:txBody>
        </p:sp>
        <p:sp>
          <p:nvSpPr>
            <p:cNvPr id="2380807" name="Rectangle 7"/>
            <p:cNvSpPr>
              <a:spLocks noChangeArrowheads="1"/>
            </p:cNvSpPr>
            <p:nvPr/>
          </p:nvSpPr>
          <p:spPr bwMode="auto">
            <a:xfrm>
              <a:off x="2256" y="816"/>
              <a:ext cx="1680" cy="1465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endParaRPr>
            </a:p>
          </p:txBody>
        </p:sp>
        <p:sp>
          <p:nvSpPr>
            <p:cNvPr id="2380808" name="Rectangle 8"/>
            <p:cNvSpPr>
              <a:spLocks noChangeArrowheads="1"/>
            </p:cNvSpPr>
            <p:nvPr/>
          </p:nvSpPr>
          <p:spPr bwMode="auto">
            <a:xfrm>
              <a:off x="3936" y="816"/>
              <a:ext cx="1680" cy="1465"/>
            </a:xfrm>
            <a:prstGeom prst="rect">
              <a:avLst/>
            </a:prstGeom>
            <a:solidFill>
              <a:srgbClr val="FFFF99">
                <a:alpha val="53000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endParaRPr>
            </a:p>
          </p:txBody>
        </p:sp>
        <p:sp>
          <p:nvSpPr>
            <p:cNvPr id="2380809" name="Text Box 9"/>
            <p:cNvSpPr txBox="1">
              <a:spLocks noChangeArrowheads="1"/>
            </p:cNvSpPr>
            <p:nvPr/>
          </p:nvSpPr>
          <p:spPr bwMode="auto">
            <a:xfrm>
              <a:off x="2788" y="1353"/>
              <a:ext cx="6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Core0</a:t>
              </a:r>
            </a:p>
          </p:txBody>
        </p:sp>
        <p:sp>
          <p:nvSpPr>
            <p:cNvPr id="2380810" name="Text Box 10"/>
            <p:cNvSpPr txBox="1">
              <a:spLocks noChangeArrowheads="1"/>
            </p:cNvSpPr>
            <p:nvPr/>
          </p:nvSpPr>
          <p:spPr bwMode="auto">
            <a:xfrm>
              <a:off x="4459" y="1353"/>
              <a:ext cx="6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Core1</a:t>
              </a:r>
            </a:p>
          </p:txBody>
        </p:sp>
      </p:grpSp>
      <p:graphicFrame>
        <p:nvGraphicFramePr>
          <p:cNvPr id="2380811" name="Group 11"/>
          <p:cNvGraphicFramePr>
            <a:graphicFrameLocks noGrp="1"/>
          </p:cNvGraphicFramePr>
          <p:nvPr>
            <p:ph type="tbl" idx="1"/>
          </p:nvPr>
        </p:nvGraphicFramePr>
        <p:xfrm>
          <a:off x="304800" y="2084388"/>
          <a:ext cx="3200400" cy="2635250"/>
        </p:xfrm>
        <a:graphic>
          <a:graphicData uri="http://schemas.openxmlformats.org/drawingml/2006/table">
            <a:tbl>
              <a:tblPr/>
              <a:tblGrid>
                <a:gridCol w="533400"/>
                <a:gridCol w="2667000"/>
              </a:tblGrid>
              <a:tr h="1317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 KB, 8-Way, 64 Byte/Line, LRU, WB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 Cycle Latency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7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 MB, 16-Way, 64 Byte/Line, LRU, WB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 Cycle Latency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80822" name="Text Box 22"/>
          <p:cNvSpPr txBox="1">
            <a:spLocks noChangeArrowheads="1"/>
          </p:cNvSpPr>
          <p:nvPr/>
        </p:nvSpPr>
        <p:spPr bwMode="auto">
          <a:xfrm>
            <a:off x="4267200" y="5943600"/>
            <a:ext cx="368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8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Source: http://www.sandpile.org</a:t>
            </a:r>
          </a:p>
        </p:txBody>
      </p:sp>
    </p:spTree>
    <p:extLst>
      <p:ext uri="{BB962C8B-B14F-4D97-AF65-F5344CB8AC3E}">
        <p14:creationId xmlns:p14="http://schemas.microsoft.com/office/powerpoint/2010/main" val="231193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Basics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When a word is not found in the higher level, a </a:t>
            </a:r>
            <a:r>
              <a:rPr lang="en-US" sz="2800" i="1" dirty="0" smtClean="0"/>
              <a:t>miss </a:t>
            </a:r>
            <a:r>
              <a:rPr lang="en-US" sz="2800" dirty="0" smtClean="0"/>
              <a:t>occurs: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Fetch word from lower level in hierarchy, requiring a higher latency reference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Also fetch the other words contained within the </a:t>
            </a:r>
            <a:r>
              <a:rPr lang="en-US" sz="2400" i="1" dirty="0" smtClean="0"/>
              <a:t>block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Takes advantage of spatial locality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Place block into cache in any location within its </a:t>
            </a:r>
            <a:r>
              <a:rPr lang="en-US" sz="2400" i="1" dirty="0" smtClean="0"/>
              <a:t>set</a:t>
            </a:r>
            <a:r>
              <a:rPr lang="en-US" sz="2400" dirty="0" smtClean="0"/>
              <a:t>, determined by address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block address MOD number of sets</a:t>
            </a:r>
          </a:p>
        </p:txBody>
      </p:sp>
    </p:spTree>
    <p:extLst>
      <p:ext uri="{BB962C8B-B14F-4D97-AF65-F5344CB8AC3E}">
        <p14:creationId xmlns:p14="http://schemas.microsoft.com/office/powerpoint/2010/main" val="202206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A15B8-4670-491F-8EF4-7BE2901DC458}" type="slidenum">
              <a:rPr lang="en-US"/>
              <a:pPr/>
              <a:t>34</a:t>
            </a:fld>
            <a:endParaRPr lang="en-US"/>
          </a:p>
        </p:txBody>
      </p:sp>
      <p:sp>
        <p:nvSpPr>
          <p:cNvPr id="222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36588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Memory Hierarchy Operation</a:t>
            </a:r>
            <a:endParaRPr lang="en-US" sz="3600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22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458200" cy="53340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sz="2800" dirty="0"/>
              <a:t>If an instruction or operand is required by the CPU, the levels of the memory hierarchy are searched for the item starting with the level closest to the CPU (Level 1 cache):</a:t>
            </a:r>
          </a:p>
          <a:p>
            <a:pPr lvl="1">
              <a:spcBef>
                <a:spcPct val="50000"/>
              </a:spcBef>
            </a:pPr>
            <a:r>
              <a:rPr lang="en-US" sz="2000" b="1" dirty="0"/>
              <a:t>If the item is found, it’s delivered to the CPU resulting in a cache hit.</a:t>
            </a:r>
          </a:p>
          <a:p>
            <a:pPr lvl="1">
              <a:spcBef>
                <a:spcPct val="50000"/>
              </a:spcBef>
            </a:pPr>
            <a:r>
              <a:rPr lang="en-US" sz="2000" b="1" dirty="0"/>
              <a:t>If the item is missing from an upper level, resulting in a miss, the level just below is searched. </a:t>
            </a:r>
          </a:p>
          <a:p>
            <a:pPr lvl="1">
              <a:spcBef>
                <a:spcPct val="50000"/>
              </a:spcBef>
            </a:pPr>
            <a:r>
              <a:rPr lang="en-US" sz="2000" b="1" dirty="0"/>
              <a:t>For systems with several levels of cache, the search continues with cache level 2, 3 etc.</a:t>
            </a:r>
          </a:p>
          <a:p>
            <a:pPr lvl="1">
              <a:spcBef>
                <a:spcPct val="50000"/>
              </a:spcBef>
            </a:pPr>
            <a:r>
              <a:rPr lang="en-US" sz="2000" b="1" dirty="0"/>
              <a:t>If all levels of cache report a miss then main memory is accessed.</a:t>
            </a:r>
          </a:p>
          <a:p>
            <a:pPr marL="1085850" lvl="2">
              <a:spcBef>
                <a:spcPct val="50000"/>
              </a:spcBef>
            </a:pPr>
            <a:r>
              <a:rPr lang="en-US" dirty="0"/>
              <a:t>CPU </a:t>
            </a:r>
            <a:r>
              <a:rPr lang="en-US" b="1" dirty="0">
                <a:latin typeface="Symbol" pitchFamily="18" charset="2"/>
              </a:rPr>
              <a:t>« </a:t>
            </a:r>
            <a:r>
              <a:rPr lang="en-US" dirty="0"/>
              <a:t>cache  </a:t>
            </a:r>
            <a:r>
              <a:rPr lang="en-US" b="1" dirty="0">
                <a:latin typeface="Symbol" pitchFamily="18" charset="2"/>
              </a:rPr>
              <a:t>« </a:t>
            </a:r>
            <a:r>
              <a:rPr lang="en-US" dirty="0"/>
              <a:t>memory:  Managed by hardware.</a:t>
            </a:r>
          </a:p>
          <a:p>
            <a:pPr lvl="1">
              <a:spcBef>
                <a:spcPct val="50000"/>
              </a:spcBef>
            </a:pPr>
            <a:r>
              <a:rPr lang="en-US" sz="2000" b="1" dirty="0"/>
              <a:t>If the item is not found in main memory resulting in a page fault, then disk (virtual memory), is accessed for the item.</a:t>
            </a:r>
          </a:p>
          <a:p>
            <a:pPr marL="1085850" lvl="2">
              <a:spcBef>
                <a:spcPct val="50000"/>
              </a:spcBef>
            </a:pPr>
            <a:r>
              <a:rPr lang="en-US" dirty="0"/>
              <a:t>Memory </a:t>
            </a:r>
            <a:r>
              <a:rPr lang="en-US" b="1" dirty="0">
                <a:latin typeface="Symbol" pitchFamily="18" charset="2"/>
              </a:rPr>
              <a:t>« </a:t>
            </a:r>
            <a:r>
              <a:rPr lang="en-US" dirty="0"/>
              <a:t>disk:   Managed by hardware and the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11461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Basics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i="1" dirty="0" smtClean="0"/>
              <a:t>n</a:t>
            </a:r>
            <a:r>
              <a:rPr lang="en-US" sz="2800" dirty="0" smtClean="0"/>
              <a:t> sets =&gt; </a:t>
            </a:r>
            <a:r>
              <a:rPr lang="en-US" sz="2800" i="1" dirty="0" smtClean="0"/>
              <a:t>n-way set associative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Direct-mapped cache =&gt; </a:t>
            </a:r>
            <a:r>
              <a:rPr lang="en-US" sz="2400" dirty="0" smtClean="0"/>
              <a:t>one block per set</a:t>
            </a:r>
            <a:endParaRPr lang="en-US" sz="2400" i="1" dirty="0" smtClean="0"/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Fully associative </a:t>
            </a:r>
            <a:r>
              <a:rPr lang="en-US" sz="2400" dirty="0" smtClean="0"/>
              <a:t>=&gt; one set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Writing to cache:  two strategies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Write-through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Immediately update lower levels of hierarchy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Write-back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Only update lower levels of hierarchy when an updated block is replaced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Both strategies use </a:t>
            </a:r>
            <a:r>
              <a:rPr lang="en-US" sz="2400" i="1" dirty="0" smtClean="0"/>
              <a:t>write buffer </a:t>
            </a:r>
            <a:r>
              <a:rPr lang="en-US" sz="2400" dirty="0" smtClean="0"/>
              <a:t>to make writes asynchronous</a:t>
            </a:r>
          </a:p>
        </p:txBody>
      </p:sp>
    </p:spTree>
    <p:extLst>
      <p:ext uri="{BB962C8B-B14F-4D97-AF65-F5344CB8AC3E}">
        <p14:creationId xmlns:p14="http://schemas.microsoft.com/office/powerpoint/2010/main" val="22260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Basics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Miss rate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Fraction of cache access that result in a miss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Causes of misses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Compulsory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First reference to a block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Capacity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Blocks discarded and later retrieved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Conflict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Program makes repeated references to multiple addresses from different blocks that map to the same location in the cache</a:t>
            </a:r>
          </a:p>
        </p:txBody>
      </p:sp>
    </p:spTree>
    <p:extLst>
      <p:ext uri="{BB962C8B-B14F-4D97-AF65-F5344CB8AC3E}">
        <p14:creationId xmlns:p14="http://schemas.microsoft.com/office/powerpoint/2010/main" val="26738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Note that speculative and multithreaded processors may execute other instructions during a miss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Reduces performance impact of misses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373" y="2492896"/>
            <a:ext cx="7258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412776"/>
            <a:ext cx="84677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Basics</a:t>
            </a:r>
            <a:endParaRPr lang="en-AU" dirty="0"/>
          </a:p>
        </p:txBody>
      </p:sp>
      <p:sp>
        <p:nvSpPr>
          <p:cNvPr id="5109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0CECC-4458-481E-8329-C2C7BF596FF1}" type="slidenum">
              <a:rPr lang="en-US"/>
              <a:pPr/>
              <a:t>4</a:t>
            </a:fld>
            <a:endParaRPr lang="en-US"/>
          </a:p>
        </p:txBody>
      </p:sp>
      <p:sp>
        <p:nvSpPr>
          <p:cNvPr id="236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Conventional DRAM Organization</a:t>
            </a:r>
          </a:p>
        </p:txBody>
      </p:sp>
      <p:sp>
        <p:nvSpPr>
          <p:cNvPr id="236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385763" indent="-385763"/>
            <a:r>
              <a:rPr lang="en-US" dirty="0"/>
              <a:t>d x w DRAM:</a:t>
            </a:r>
          </a:p>
          <a:p>
            <a:pPr marL="744538" lvl="1" indent="-246063"/>
            <a:r>
              <a:rPr lang="en-US" dirty="0" err="1"/>
              <a:t>dw</a:t>
            </a:r>
            <a:r>
              <a:rPr lang="en-US" dirty="0"/>
              <a:t> total bits organized as d </a:t>
            </a:r>
            <a:r>
              <a:rPr lang="en-US" dirty="0" err="1">
                <a:solidFill>
                  <a:srgbClr val="FF0000"/>
                </a:solidFill>
              </a:rPr>
              <a:t>supercells</a:t>
            </a:r>
            <a:r>
              <a:rPr lang="en-US" dirty="0"/>
              <a:t> of size w bits</a:t>
            </a:r>
          </a:p>
        </p:txBody>
      </p:sp>
      <p:sp>
        <p:nvSpPr>
          <p:cNvPr id="2364420" name="Text Box 4"/>
          <p:cNvSpPr txBox="1">
            <a:spLocks noChangeArrowheads="1"/>
          </p:cNvSpPr>
          <p:nvPr/>
        </p:nvSpPr>
        <p:spPr bwMode="auto">
          <a:xfrm>
            <a:off x="5805488" y="2740025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cols</a:t>
            </a:r>
          </a:p>
        </p:txBody>
      </p:sp>
      <p:sp>
        <p:nvSpPr>
          <p:cNvPr id="2364421" name="Text Box 5"/>
          <p:cNvSpPr txBox="1">
            <a:spLocks noChangeArrowheads="1"/>
          </p:cNvSpPr>
          <p:nvPr/>
        </p:nvSpPr>
        <p:spPr bwMode="auto">
          <a:xfrm>
            <a:off x="4000500" y="4143375"/>
            <a:ext cx="665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rows</a:t>
            </a:r>
          </a:p>
        </p:txBody>
      </p:sp>
      <p:sp>
        <p:nvSpPr>
          <p:cNvPr id="2364422" name="Rectangle 6"/>
          <p:cNvSpPr>
            <a:spLocks noChangeArrowheads="1"/>
          </p:cNvSpPr>
          <p:nvPr/>
        </p:nvSpPr>
        <p:spPr bwMode="auto">
          <a:xfrm>
            <a:off x="48672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4423" name="Rectangle 7"/>
          <p:cNvSpPr>
            <a:spLocks noChangeArrowheads="1"/>
          </p:cNvSpPr>
          <p:nvPr/>
        </p:nvSpPr>
        <p:spPr bwMode="auto">
          <a:xfrm>
            <a:off x="54768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24" name="Rectangle 8"/>
          <p:cNvSpPr>
            <a:spLocks noChangeArrowheads="1"/>
          </p:cNvSpPr>
          <p:nvPr/>
        </p:nvSpPr>
        <p:spPr bwMode="auto">
          <a:xfrm>
            <a:off x="60864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25" name="Rectangle 9"/>
          <p:cNvSpPr>
            <a:spLocks noChangeArrowheads="1"/>
          </p:cNvSpPr>
          <p:nvPr/>
        </p:nvSpPr>
        <p:spPr bwMode="auto">
          <a:xfrm>
            <a:off x="6696075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26" name="Rectangle 10"/>
          <p:cNvSpPr>
            <a:spLocks noChangeArrowheads="1"/>
          </p:cNvSpPr>
          <p:nvPr/>
        </p:nvSpPr>
        <p:spPr bwMode="auto">
          <a:xfrm>
            <a:off x="48672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4427" name="Rectangle 11"/>
          <p:cNvSpPr>
            <a:spLocks noChangeArrowheads="1"/>
          </p:cNvSpPr>
          <p:nvPr/>
        </p:nvSpPr>
        <p:spPr bwMode="auto">
          <a:xfrm>
            <a:off x="54768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28" name="Rectangle 12"/>
          <p:cNvSpPr>
            <a:spLocks noChangeArrowheads="1"/>
          </p:cNvSpPr>
          <p:nvPr/>
        </p:nvSpPr>
        <p:spPr bwMode="auto">
          <a:xfrm>
            <a:off x="60864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29" name="Rectangle 13"/>
          <p:cNvSpPr>
            <a:spLocks noChangeArrowheads="1"/>
          </p:cNvSpPr>
          <p:nvPr/>
        </p:nvSpPr>
        <p:spPr bwMode="auto">
          <a:xfrm>
            <a:off x="6696075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30" name="Rectangle 14"/>
          <p:cNvSpPr>
            <a:spLocks noChangeArrowheads="1"/>
          </p:cNvSpPr>
          <p:nvPr/>
        </p:nvSpPr>
        <p:spPr bwMode="auto">
          <a:xfrm>
            <a:off x="4867275" y="43275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4431" name="Rectangle 15"/>
          <p:cNvSpPr>
            <a:spLocks noChangeArrowheads="1"/>
          </p:cNvSpPr>
          <p:nvPr/>
        </p:nvSpPr>
        <p:spPr bwMode="auto">
          <a:xfrm>
            <a:off x="5476875" y="4327525"/>
            <a:ext cx="609600" cy="533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4432" name="Rectangle 16"/>
          <p:cNvSpPr>
            <a:spLocks noChangeArrowheads="1"/>
          </p:cNvSpPr>
          <p:nvPr/>
        </p:nvSpPr>
        <p:spPr bwMode="auto">
          <a:xfrm>
            <a:off x="6086475" y="43275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33" name="Rectangle 17"/>
          <p:cNvSpPr>
            <a:spLocks noChangeArrowheads="1"/>
          </p:cNvSpPr>
          <p:nvPr/>
        </p:nvSpPr>
        <p:spPr bwMode="auto">
          <a:xfrm>
            <a:off x="6696075" y="43275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34" name="Rectangle 18"/>
          <p:cNvSpPr>
            <a:spLocks noChangeArrowheads="1"/>
          </p:cNvSpPr>
          <p:nvPr/>
        </p:nvSpPr>
        <p:spPr bwMode="auto">
          <a:xfrm>
            <a:off x="48672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4435" name="Rectangle 19"/>
          <p:cNvSpPr>
            <a:spLocks noChangeArrowheads="1"/>
          </p:cNvSpPr>
          <p:nvPr/>
        </p:nvSpPr>
        <p:spPr bwMode="auto">
          <a:xfrm>
            <a:off x="54768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36" name="Rectangle 20"/>
          <p:cNvSpPr>
            <a:spLocks noChangeArrowheads="1"/>
          </p:cNvSpPr>
          <p:nvPr/>
        </p:nvSpPr>
        <p:spPr bwMode="auto">
          <a:xfrm>
            <a:off x="60864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37" name="Rectangle 21"/>
          <p:cNvSpPr>
            <a:spLocks noChangeArrowheads="1"/>
          </p:cNvSpPr>
          <p:nvPr/>
        </p:nvSpPr>
        <p:spPr bwMode="auto">
          <a:xfrm>
            <a:off x="6696075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38" name="Text Box 22"/>
          <p:cNvSpPr txBox="1">
            <a:spLocks noChangeArrowheads="1"/>
          </p:cNvSpPr>
          <p:nvPr/>
        </p:nvSpPr>
        <p:spPr bwMode="auto">
          <a:xfrm>
            <a:off x="5019675" y="29400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0</a:t>
            </a:r>
          </a:p>
        </p:txBody>
      </p:sp>
      <p:sp>
        <p:nvSpPr>
          <p:cNvPr id="2364439" name="Text Box 23"/>
          <p:cNvSpPr txBox="1">
            <a:spLocks noChangeArrowheads="1"/>
          </p:cNvSpPr>
          <p:nvPr/>
        </p:nvSpPr>
        <p:spPr bwMode="auto">
          <a:xfrm>
            <a:off x="5629275" y="29559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1</a:t>
            </a:r>
          </a:p>
        </p:txBody>
      </p:sp>
      <p:sp>
        <p:nvSpPr>
          <p:cNvPr id="2364440" name="Text Box 24"/>
          <p:cNvSpPr txBox="1">
            <a:spLocks noChangeArrowheads="1"/>
          </p:cNvSpPr>
          <p:nvPr/>
        </p:nvSpPr>
        <p:spPr bwMode="auto">
          <a:xfrm>
            <a:off x="6246813" y="295592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2</a:t>
            </a:r>
          </a:p>
        </p:txBody>
      </p:sp>
      <p:sp>
        <p:nvSpPr>
          <p:cNvPr id="2364441" name="Text Box 25"/>
          <p:cNvSpPr txBox="1">
            <a:spLocks noChangeArrowheads="1"/>
          </p:cNvSpPr>
          <p:nvPr/>
        </p:nvSpPr>
        <p:spPr bwMode="auto">
          <a:xfrm>
            <a:off x="6856413" y="295592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3</a:t>
            </a:r>
          </a:p>
        </p:txBody>
      </p:sp>
      <p:sp>
        <p:nvSpPr>
          <p:cNvPr id="2364442" name="Text Box 26"/>
          <p:cNvSpPr txBox="1">
            <a:spLocks noChangeArrowheads="1"/>
          </p:cNvSpPr>
          <p:nvPr/>
        </p:nvSpPr>
        <p:spPr bwMode="auto">
          <a:xfrm>
            <a:off x="4562475" y="338137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0</a:t>
            </a:r>
          </a:p>
        </p:txBody>
      </p:sp>
      <p:sp>
        <p:nvSpPr>
          <p:cNvPr id="2364443" name="Text Box 27"/>
          <p:cNvSpPr txBox="1">
            <a:spLocks noChangeArrowheads="1"/>
          </p:cNvSpPr>
          <p:nvPr/>
        </p:nvSpPr>
        <p:spPr bwMode="auto">
          <a:xfrm>
            <a:off x="4562475" y="391477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1</a:t>
            </a:r>
          </a:p>
        </p:txBody>
      </p:sp>
      <p:sp>
        <p:nvSpPr>
          <p:cNvPr id="2364444" name="Text Box 28"/>
          <p:cNvSpPr txBox="1">
            <a:spLocks noChangeArrowheads="1"/>
          </p:cNvSpPr>
          <p:nvPr/>
        </p:nvSpPr>
        <p:spPr bwMode="auto">
          <a:xfrm>
            <a:off x="4562475" y="444817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2</a:t>
            </a:r>
          </a:p>
        </p:txBody>
      </p:sp>
      <p:sp>
        <p:nvSpPr>
          <p:cNvPr id="2364445" name="Text Box 29"/>
          <p:cNvSpPr txBox="1">
            <a:spLocks noChangeArrowheads="1"/>
          </p:cNvSpPr>
          <p:nvPr/>
        </p:nvSpPr>
        <p:spPr bwMode="auto">
          <a:xfrm>
            <a:off x="4562475" y="498157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3</a:t>
            </a:r>
          </a:p>
        </p:txBody>
      </p:sp>
      <p:sp>
        <p:nvSpPr>
          <p:cNvPr id="2364446" name="Rectangle 30"/>
          <p:cNvSpPr>
            <a:spLocks noChangeArrowheads="1"/>
          </p:cNvSpPr>
          <p:nvPr/>
        </p:nvSpPr>
        <p:spPr bwMode="auto">
          <a:xfrm>
            <a:off x="4864100" y="3260725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47" name="Rectangle 31"/>
          <p:cNvSpPr>
            <a:spLocks noChangeArrowheads="1"/>
          </p:cNvSpPr>
          <p:nvPr/>
        </p:nvSpPr>
        <p:spPr bwMode="auto">
          <a:xfrm>
            <a:off x="48641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4448" name="Rectangle 32"/>
          <p:cNvSpPr>
            <a:spLocks noChangeArrowheads="1"/>
          </p:cNvSpPr>
          <p:nvPr/>
        </p:nvSpPr>
        <p:spPr bwMode="auto">
          <a:xfrm>
            <a:off x="54737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4449" name="Rectangle 33"/>
          <p:cNvSpPr>
            <a:spLocks noChangeArrowheads="1"/>
          </p:cNvSpPr>
          <p:nvPr/>
        </p:nvSpPr>
        <p:spPr bwMode="auto">
          <a:xfrm>
            <a:off x="60833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50" name="Rectangle 34"/>
          <p:cNvSpPr>
            <a:spLocks noChangeArrowheads="1"/>
          </p:cNvSpPr>
          <p:nvPr/>
        </p:nvSpPr>
        <p:spPr bwMode="auto">
          <a:xfrm>
            <a:off x="6692900" y="5699125"/>
            <a:ext cx="6096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51" name="Rectangle 35"/>
          <p:cNvSpPr>
            <a:spLocks noChangeArrowheads="1"/>
          </p:cNvSpPr>
          <p:nvPr/>
        </p:nvSpPr>
        <p:spPr bwMode="auto">
          <a:xfrm>
            <a:off x="4864100" y="5699125"/>
            <a:ext cx="24384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52" name="Text Box 36"/>
          <p:cNvSpPr txBox="1">
            <a:spLocks noChangeArrowheads="1"/>
          </p:cNvSpPr>
          <p:nvPr/>
        </p:nvSpPr>
        <p:spPr bwMode="auto">
          <a:xfrm>
            <a:off x="5145088" y="6292850"/>
            <a:ext cx="1978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internal row buffer</a:t>
            </a:r>
          </a:p>
        </p:txBody>
      </p:sp>
      <p:sp>
        <p:nvSpPr>
          <p:cNvPr id="2364453" name="Rectangle 37"/>
          <p:cNvSpPr>
            <a:spLocks noChangeArrowheads="1"/>
          </p:cNvSpPr>
          <p:nvPr/>
        </p:nvSpPr>
        <p:spPr bwMode="auto">
          <a:xfrm>
            <a:off x="4029075" y="2667000"/>
            <a:ext cx="3505200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54" name="Text Box 38"/>
          <p:cNvSpPr txBox="1">
            <a:spLocks noChangeArrowheads="1"/>
          </p:cNvSpPr>
          <p:nvPr/>
        </p:nvSpPr>
        <p:spPr bwMode="auto">
          <a:xfrm>
            <a:off x="3892550" y="2346325"/>
            <a:ext cx="1889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16 x 8 DRAM chip</a:t>
            </a:r>
          </a:p>
        </p:txBody>
      </p:sp>
      <p:sp>
        <p:nvSpPr>
          <p:cNvPr id="2364455" name="Line 39"/>
          <p:cNvSpPr>
            <a:spLocks noChangeShapeType="1"/>
          </p:cNvSpPr>
          <p:nvPr/>
        </p:nvSpPr>
        <p:spPr bwMode="auto">
          <a:xfrm flipV="1">
            <a:off x="2886075" y="3702050"/>
            <a:ext cx="11430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56" name="Text Box 40"/>
          <p:cNvSpPr txBox="1">
            <a:spLocks noChangeArrowheads="1"/>
          </p:cNvSpPr>
          <p:nvPr/>
        </p:nvSpPr>
        <p:spPr bwMode="auto">
          <a:xfrm>
            <a:off x="3160713" y="3762375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Courier New" pitchFamily="49" charset="0"/>
              </a:rPr>
              <a:t>addr</a:t>
            </a:r>
          </a:p>
        </p:txBody>
      </p:sp>
      <p:sp>
        <p:nvSpPr>
          <p:cNvPr id="2364457" name="Line 41"/>
          <p:cNvSpPr>
            <a:spLocks noChangeShapeType="1"/>
          </p:cNvSpPr>
          <p:nvPr/>
        </p:nvSpPr>
        <p:spPr bwMode="auto">
          <a:xfrm>
            <a:off x="2886075" y="547052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58" name="Text Box 42"/>
          <p:cNvSpPr txBox="1">
            <a:spLocks noChangeArrowheads="1"/>
          </p:cNvSpPr>
          <p:nvPr/>
        </p:nvSpPr>
        <p:spPr bwMode="auto">
          <a:xfrm>
            <a:off x="3128963" y="5514975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Courier New" pitchFamily="49" charset="0"/>
              </a:rPr>
              <a:t>data</a:t>
            </a:r>
          </a:p>
        </p:txBody>
      </p:sp>
      <p:sp>
        <p:nvSpPr>
          <p:cNvPr id="2364459" name="Text Box 43"/>
          <p:cNvSpPr txBox="1">
            <a:spLocks noChangeArrowheads="1"/>
          </p:cNvSpPr>
          <p:nvPr/>
        </p:nvSpPr>
        <p:spPr bwMode="auto">
          <a:xfrm>
            <a:off x="7756525" y="4441825"/>
            <a:ext cx="10763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supercell</a:t>
            </a:r>
          </a:p>
          <a:p>
            <a:r>
              <a:rPr lang="en-US" sz="1600">
                <a:effectLst/>
                <a:latin typeface="Helvetica" pitchFamily="34" charset="0"/>
              </a:rPr>
              <a:t>(2,1)</a:t>
            </a:r>
          </a:p>
        </p:txBody>
      </p:sp>
      <p:sp>
        <p:nvSpPr>
          <p:cNvPr id="2364460" name="Line 44"/>
          <p:cNvSpPr>
            <a:spLocks noChangeShapeType="1"/>
          </p:cNvSpPr>
          <p:nvPr/>
        </p:nvSpPr>
        <p:spPr bwMode="auto">
          <a:xfrm flipH="1" flipV="1">
            <a:off x="5857875" y="4632325"/>
            <a:ext cx="1981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61" name="Text Box 45"/>
          <p:cNvSpPr txBox="1">
            <a:spLocks noChangeArrowheads="1"/>
          </p:cNvSpPr>
          <p:nvPr/>
        </p:nvSpPr>
        <p:spPr bwMode="auto">
          <a:xfrm>
            <a:off x="3182938" y="3382963"/>
            <a:ext cx="58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>
                <a:effectLst/>
                <a:latin typeface="Helvetica" pitchFamily="34" charset="0"/>
              </a:rPr>
              <a:t>2 bits</a:t>
            </a:r>
          </a:p>
          <a:p>
            <a:r>
              <a:rPr lang="en-US" sz="1200">
                <a:effectLst/>
                <a:latin typeface="Helvetica" pitchFamily="34" charset="0"/>
              </a:rPr>
              <a:t>/</a:t>
            </a:r>
          </a:p>
        </p:txBody>
      </p:sp>
      <p:sp>
        <p:nvSpPr>
          <p:cNvPr id="2364462" name="Text Box 46"/>
          <p:cNvSpPr txBox="1">
            <a:spLocks noChangeArrowheads="1"/>
          </p:cNvSpPr>
          <p:nvPr/>
        </p:nvSpPr>
        <p:spPr bwMode="auto">
          <a:xfrm>
            <a:off x="3189288" y="5165725"/>
            <a:ext cx="58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>
                <a:effectLst/>
                <a:latin typeface="Helvetica" pitchFamily="34" charset="0"/>
              </a:rPr>
              <a:t>8 bits</a:t>
            </a:r>
          </a:p>
          <a:p>
            <a:r>
              <a:rPr lang="en-US" sz="1200">
                <a:effectLst/>
                <a:latin typeface="Helvetica" pitchFamily="34" charset="0"/>
              </a:rPr>
              <a:t>/</a:t>
            </a:r>
          </a:p>
        </p:txBody>
      </p:sp>
      <p:sp>
        <p:nvSpPr>
          <p:cNvPr id="2364463" name="Rectangle 47"/>
          <p:cNvSpPr>
            <a:spLocks noChangeArrowheads="1"/>
          </p:cNvSpPr>
          <p:nvPr/>
        </p:nvSpPr>
        <p:spPr bwMode="auto">
          <a:xfrm>
            <a:off x="1743075" y="3032125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memory</a:t>
            </a:r>
          </a:p>
          <a:p>
            <a:r>
              <a:rPr lang="en-US" sz="1600">
                <a:effectLst/>
                <a:latin typeface="Helvetica" pitchFamily="34" charset="0"/>
              </a:rPr>
              <a:t>controller</a:t>
            </a:r>
          </a:p>
        </p:txBody>
      </p:sp>
      <p:sp>
        <p:nvSpPr>
          <p:cNvPr id="2364464" name="AutoShape 48"/>
          <p:cNvSpPr>
            <a:spLocks noChangeArrowheads="1"/>
          </p:cNvSpPr>
          <p:nvPr/>
        </p:nvSpPr>
        <p:spPr bwMode="auto">
          <a:xfrm>
            <a:off x="447675" y="4251325"/>
            <a:ext cx="1295400" cy="457200"/>
          </a:xfrm>
          <a:prstGeom prst="leftRightArrow">
            <a:avLst>
              <a:gd name="adj1" fmla="val 50000"/>
              <a:gd name="adj2" fmla="val 56667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4465" name="Text Box 49"/>
          <p:cNvSpPr txBox="1">
            <a:spLocks noChangeArrowheads="1"/>
          </p:cNvSpPr>
          <p:nvPr/>
        </p:nvSpPr>
        <p:spPr bwMode="auto">
          <a:xfrm>
            <a:off x="639763" y="4784725"/>
            <a:ext cx="996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(to CPU)</a:t>
            </a:r>
          </a:p>
        </p:txBody>
      </p:sp>
    </p:spTree>
    <p:extLst>
      <p:ext uri="{BB962C8B-B14F-4D97-AF65-F5344CB8AC3E}">
        <p14:creationId xmlns:p14="http://schemas.microsoft.com/office/powerpoint/2010/main" val="375617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4B2D0-BF9C-45ED-9F01-5AE17FDA2302}" type="slidenum">
              <a:rPr lang="en-US"/>
              <a:pPr/>
              <a:t>5</a:t>
            </a:fld>
            <a:endParaRPr lang="en-US"/>
          </a:p>
        </p:txBody>
      </p:sp>
      <p:sp>
        <p:nvSpPr>
          <p:cNvPr id="2365442" name="Rectangle 2"/>
          <p:cNvSpPr>
            <a:spLocks noChangeArrowheads="1"/>
          </p:cNvSpPr>
          <p:nvPr/>
        </p:nvSpPr>
        <p:spPr bwMode="auto">
          <a:xfrm>
            <a:off x="4714875" y="5715000"/>
            <a:ext cx="2438400" cy="5334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43" name="Rectangle 3"/>
          <p:cNvSpPr>
            <a:spLocks noGrp="1" noChangeArrowheads="1"/>
          </p:cNvSpPr>
          <p:nvPr>
            <p:ph type="title"/>
          </p:nvPr>
        </p:nvSpPr>
        <p:spPr>
          <a:xfrm>
            <a:off x="434181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Reading DRAM </a:t>
            </a:r>
            <a:r>
              <a:rPr lang="en-US" sz="36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Supercell</a:t>
            </a:r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 (2,1)</a:t>
            </a:r>
          </a:p>
        </p:txBody>
      </p:sp>
      <p:sp>
        <p:nvSpPr>
          <p:cNvPr id="23654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167688" cy="533400"/>
          </a:xfrm>
        </p:spPr>
        <p:txBody>
          <a:bodyPr>
            <a:normAutofit fontScale="92500" lnSpcReduction="10000"/>
          </a:bodyPr>
          <a:lstStyle/>
          <a:p>
            <a:pPr marL="385763" indent="-385763"/>
            <a:r>
              <a:rPr lang="en-US" dirty="0"/>
              <a:t>Step 1(a): Row access strobe (</a:t>
            </a:r>
            <a:r>
              <a:rPr lang="en-US" dirty="0">
                <a:solidFill>
                  <a:srgbClr val="FF0000"/>
                </a:solidFill>
              </a:rPr>
              <a:t>RAS</a:t>
            </a:r>
            <a:r>
              <a:rPr lang="en-US" dirty="0"/>
              <a:t>) selects row 2.</a:t>
            </a:r>
          </a:p>
        </p:txBody>
      </p:sp>
      <p:sp>
        <p:nvSpPr>
          <p:cNvPr id="2365445" name="Text Box 5"/>
          <p:cNvSpPr txBox="1">
            <a:spLocks noChangeArrowheads="1"/>
          </p:cNvSpPr>
          <p:nvPr/>
        </p:nvSpPr>
        <p:spPr bwMode="auto">
          <a:xfrm>
            <a:off x="5643563" y="2740025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cols</a:t>
            </a:r>
          </a:p>
        </p:txBody>
      </p:sp>
      <p:sp>
        <p:nvSpPr>
          <p:cNvPr id="2365446" name="Text Box 6"/>
          <p:cNvSpPr txBox="1">
            <a:spLocks noChangeArrowheads="1"/>
          </p:cNvSpPr>
          <p:nvPr/>
        </p:nvSpPr>
        <p:spPr bwMode="auto">
          <a:xfrm>
            <a:off x="3838575" y="4143375"/>
            <a:ext cx="665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rows</a:t>
            </a:r>
          </a:p>
        </p:txBody>
      </p:sp>
      <p:sp>
        <p:nvSpPr>
          <p:cNvPr id="2365447" name="Rectangle 7"/>
          <p:cNvSpPr>
            <a:spLocks noChangeArrowheads="1"/>
          </p:cNvSpPr>
          <p:nvPr/>
        </p:nvSpPr>
        <p:spPr bwMode="auto">
          <a:xfrm>
            <a:off x="47053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5448" name="Rectangle 8"/>
          <p:cNvSpPr>
            <a:spLocks noChangeArrowheads="1"/>
          </p:cNvSpPr>
          <p:nvPr/>
        </p:nvSpPr>
        <p:spPr bwMode="auto">
          <a:xfrm>
            <a:off x="53149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49" name="Rectangle 9"/>
          <p:cNvSpPr>
            <a:spLocks noChangeArrowheads="1"/>
          </p:cNvSpPr>
          <p:nvPr/>
        </p:nvSpPr>
        <p:spPr bwMode="auto">
          <a:xfrm>
            <a:off x="59245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50" name="Rectangle 10"/>
          <p:cNvSpPr>
            <a:spLocks noChangeArrowheads="1"/>
          </p:cNvSpPr>
          <p:nvPr/>
        </p:nvSpPr>
        <p:spPr bwMode="auto">
          <a:xfrm>
            <a:off x="6534150" y="32607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51" name="Rectangle 11"/>
          <p:cNvSpPr>
            <a:spLocks noChangeArrowheads="1"/>
          </p:cNvSpPr>
          <p:nvPr/>
        </p:nvSpPr>
        <p:spPr bwMode="auto">
          <a:xfrm>
            <a:off x="47053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5452" name="Rectangle 12"/>
          <p:cNvSpPr>
            <a:spLocks noChangeArrowheads="1"/>
          </p:cNvSpPr>
          <p:nvPr/>
        </p:nvSpPr>
        <p:spPr bwMode="auto">
          <a:xfrm>
            <a:off x="53149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53" name="Rectangle 13"/>
          <p:cNvSpPr>
            <a:spLocks noChangeArrowheads="1"/>
          </p:cNvSpPr>
          <p:nvPr/>
        </p:nvSpPr>
        <p:spPr bwMode="auto">
          <a:xfrm>
            <a:off x="59245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54" name="Rectangle 14"/>
          <p:cNvSpPr>
            <a:spLocks noChangeArrowheads="1"/>
          </p:cNvSpPr>
          <p:nvPr/>
        </p:nvSpPr>
        <p:spPr bwMode="auto">
          <a:xfrm>
            <a:off x="6534150" y="37941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55" name="Text Box 15"/>
          <p:cNvSpPr txBox="1">
            <a:spLocks noChangeArrowheads="1"/>
          </p:cNvSpPr>
          <p:nvPr/>
        </p:nvSpPr>
        <p:spPr bwMode="auto">
          <a:xfrm>
            <a:off x="2760663" y="3076575"/>
            <a:ext cx="10398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solidFill>
                  <a:srgbClr val="FF0000"/>
                </a:solidFill>
                <a:effectLst/>
                <a:latin typeface="Courier New" pitchFamily="49" charset="0"/>
              </a:rPr>
              <a:t>RAS = 2</a:t>
            </a:r>
          </a:p>
        </p:txBody>
      </p:sp>
      <p:sp>
        <p:nvSpPr>
          <p:cNvPr id="2365456" name="Rectangle 16"/>
          <p:cNvSpPr>
            <a:spLocks noChangeArrowheads="1"/>
          </p:cNvSpPr>
          <p:nvPr/>
        </p:nvSpPr>
        <p:spPr bwMode="auto">
          <a:xfrm>
            <a:off x="47053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5457" name="Rectangle 17"/>
          <p:cNvSpPr>
            <a:spLocks noChangeArrowheads="1"/>
          </p:cNvSpPr>
          <p:nvPr/>
        </p:nvSpPr>
        <p:spPr bwMode="auto">
          <a:xfrm>
            <a:off x="53149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5458" name="Rectangle 18"/>
          <p:cNvSpPr>
            <a:spLocks noChangeArrowheads="1"/>
          </p:cNvSpPr>
          <p:nvPr/>
        </p:nvSpPr>
        <p:spPr bwMode="auto">
          <a:xfrm>
            <a:off x="59245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59" name="Rectangle 19"/>
          <p:cNvSpPr>
            <a:spLocks noChangeArrowheads="1"/>
          </p:cNvSpPr>
          <p:nvPr/>
        </p:nvSpPr>
        <p:spPr bwMode="auto">
          <a:xfrm>
            <a:off x="6534150" y="43275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60" name="Text Box 20"/>
          <p:cNvSpPr txBox="1">
            <a:spLocks noChangeArrowheads="1"/>
          </p:cNvSpPr>
          <p:nvPr/>
        </p:nvSpPr>
        <p:spPr bwMode="auto">
          <a:xfrm>
            <a:off x="4857750" y="29400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0</a:t>
            </a:r>
          </a:p>
        </p:txBody>
      </p:sp>
      <p:sp>
        <p:nvSpPr>
          <p:cNvPr id="2365461" name="Text Box 21"/>
          <p:cNvSpPr txBox="1">
            <a:spLocks noChangeArrowheads="1"/>
          </p:cNvSpPr>
          <p:nvPr/>
        </p:nvSpPr>
        <p:spPr bwMode="auto">
          <a:xfrm>
            <a:off x="5467350" y="29559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1</a:t>
            </a:r>
          </a:p>
        </p:txBody>
      </p:sp>
      <p:sp>
        <p:nvSpPr>
          <p:cNvPr id="2365462" name="Text Box 22"/>
          <p:cNvSpPr txBox="1">
            <a:spLocks noChangeArrowheads="1"/>
          </p:cNvSpPr>
          <p:nvPr/>
        </p:nvSpPr>
        <p:spPr bwMode="auto">
          <a:xfrm>
            <a:off x="6084888" y="295592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2</a:t>
            </a:r>
          </a:p>
        </p:txBody>
      </p:sp>
      <p:sp>
        <p:nvSpPr>
          <p:cNvPr id="2365463" name="Text Box 23"/>
          <p:cNvSpPr txBox="1">
            <a:spLocks noChangeArrowheads="1"/>
          </p:cNvSpPr>
          <p:nvPr/>
        </p:nvSpPr>
        <p:spPr bwMode="auto">
          <a:xfrm>
            <a:off x="6694488" y="295592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3</a:t>
            </a:r>
          </a:p>
        </p:txBody>
      </p:sp>
      <p:sp>
        <p:nvSpPr>
          <p:cNvPr id="2365464" name="Text Box 24"/>
          <p:cNvSpPr txBox="1">
            <a:spLocks noChangeArrowheads="1"/>
          </p:cNvSpPr>
          <p:nvPr/>
        </p:nvSpPr>
        <p:spPr bwMode="auto">
          <a:xfrm>
            <a:off x="4400550" y="338137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0</a:t>
            </a:r>
          </a:p>
        </p:txBody>
      </p:sp>
      <p:sp>
        <p:nvSpPr>
          <p:cNvPr id="2365465" name="Text Box 25"/>
          <p:cNvSpPr txBox="1">
            <a:spLocks noChangeArrowheads="1"/>
          </p:cNvSpPr>
          <p:nvPr/>
        </p:nvSpPr>
        <p:spPr bwMode="auto">
          <a:xfrm>
            <a:off x="4400550" y="391477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1</a:t>
            </a:r>
          </a:p>
        </p:txBody>
      </p:sp>
      <p:sp>
        <p:nvSpPr>
          <p:cNvPr id="2365466" name="Text Box 26"/>
          <p:cNvSpPr txBox="1">
            <a:spLocks noChangeArrowheads="1"/>
          </p:cNvSpPr>
          <p:nvPr/>
        </p:nvSpPr>
        <p:spPr bwMode="auto">
          <a:xfrm>
            <a:off x="4400550" y="444817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2</a:t>
            </a:r>
          </a:p>
        </p:txBody>
      </p:sp>
      <p:sp>
        <p:nvSpPr>
          <p:cNvPr id="2365467" name="Text Box 27"/>
          <p:cNvSpPr txBox="1">
            <a:spLocks noChangeArrowheads="1"/>
          </p:cNvSpPr>
          <p:nvPr/>
        </p:nvSpPr>
        <p:spPr bwMode="auto">
          <a:xfrm>
            <a:off x="4983163" y="6292850"/>
            <a:ext cx="1978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internal row buffer</a:t>
            </a:r>
          </a:p>
        </p:txBody>
      </p:sp>
      <p:sp>
        <p:nvSpPr>
          <p:cNvPr id="2365468" name="Rectangle 28"/>
          <p:cNvSpPr>
            <a:spLocks noChangeArrowheads="1"/>
          </p:cNvSpPr>
          <p:nvPr/>
        </p:nvSpPr>
        <p:spPr bwMode="auto">
          <a:xfrm>
            <a:off x="3867150" y="2667000"/>
            <a:ext cx="3667125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69" name="Text Box 29"/>
          <p:cNvSpPr txBox="1">
            <a:spLocks noChangeArrowheads="1"/>
          </p:cNvSpPr>
          <p:nvPr/>
        </p:nvSpPr>
        <p:spPr bwMode="auto">
          <a:xfrm>
            <a:off x="3740150" y="2346325"/>
            <a:ext cx="1889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16 x 8 DRAM chip</a:t>
            </a:r>
          </a:p>
        </p:txBody>
      </p:sp>
      <p:sp>
        <p:nvSpPr>
          <p:cNvPr id="2365470" name="Rectangle 30"/>
          <p:cNvSpPr>
            <a:spLocks noChangeArrowheads="1"/>
          </p:cNvSpPr>
          <p:nvPr/>
        </p:nvSpPr>
        <p:spPr bwMode="auto">
          <a:xfrm>
            <a:off x="47053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5471" name="Rectangle 31"/>
          <p:cNvSpPr>
            <a:spLocks noChangeArrowheads="1"/>
          </p:cNvSpPr>
          <p:nvPr/>
        </p:nvSpPr>
        <p:spPr bwMode="auto">
          <a:xfrm>
            <a:off x="53149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72" name="Rectangle 32"/>
          <p:cNvSpPr>
            <a:spLocks noChangeArrowheads="1"/>
          </p:cNvSpPr>
          <p:nvPr/>
        </p:nvSpPr>
        <p:spPr bwMode="auto">
          <a:xfrm>
            <a:off x="59245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73" name="Rectangle 33"/>
          <p:cNvSpPr>
            <a:spLocks noChangeArrowheads="1"/>
          </p:cNvSpPr>
          <p:nvPr/>
        </p:nvSpPr>
        <p:spPr bwMode="auto">
          <a:xfrm>
            <a:off x="6534150" y="4860925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74" name="Text Box 34"/>
          <p:cNvSpPr txBox="1">
            <a:spLocks noChangeArrowheads="1"/>
          </p:cNvSpPr>
          <p:nvPr/>
        </p:nvSpPr>
        <p:spPr bwMode="auto">
          <a:xfrm>
            <a:off x="4400550" y="498157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3</a:t>
            </a:r>
          </a:p>
        </p:txBody>
      </p:sp>
      <p:sp>
        <p:nvSpPr>
          <p:cNvPr id="2365475" name="Rectangle 35"/>
          <p:cNvSpPr>
            <a:spLocks noChangeArrowheads="1"/>
          </p:cNvSpPr>
          <p:nvPr/>
        </p:nvSpPr>
        <p:spPr bwMode="auto">
          <a:xfrm>
            <a:off x="47021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5476" name="Rectangle 36"/>
          <p:cNvSpPr>
            <a:spLocks noChangeArrowheads="1"/>
          </p:cNvSpPr>
          <p:nvPr/>
        </p:nvSpPr>
        <p:spPr bwMode="auto">
          <a:xfrm>
            <a:off x="53117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5477" name="Rectangle 37"/>
          <p:cNvSpPr>
            <a:spLocks noChangeArrowheads="1"/>
          </p:cNvSpPr>
          <p:nvPr/>
        </p:nvSpPr>
        <p:spPr bwMode="auto">
          <a:xfrm>
            <a:off x="59213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78" name="Rectangle 38"/>
          <p:cNvSpPr>
            <a:spLocks noChangeArrowheads="1"/>
          </p:cNvSpPr>
          <p:nvPr/>
        </p:nvSpPr>
        <p:spPr bwMode="auto">
          <a:xfrm>
            <a:off x="6530975" y="5699125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79" name="Line 39"/>
          <p:cNvSpPr>
            <a:spLocks noChangeShapeType="1"/>
          </p:cNvSpPr>
          <p:nvPr/>
        </p:nvSpPr>
        <p:spPr bwMode="auto">
          <a:xfrm flipV="1">
            <a:off x="2733675" y="3625850"/>
            <a:ext cx="11430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80" name="Text Box 40"/>
          <p:cNvSpPr txBox="1">
            <a:spLocks noChangeArrowheads="1"/>
          </p:cNvSpPr>
          <p:nvPr/>
        </p:nvSpPr>
        <p:spPr bwMode="auto">
          <a:xfrm>
            <a:off x="3008313" y="3686175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Courier New" pitchFamily="49" charset="0"/>
              </a:rPr>
              <a:t>addr</a:t>
            </a:r>
          </a:p>
        </p:txBody>
      </p:sp>
      <p:sp>
        <p:nvSpPr>
          <p:cNvPr id="2365481" name="Line 41"/>
          <p:cNvSpPr>
            <a:spLocks noChangeShapeType="1"/>
          </p:cNvSpPr>
          <p:nvPr/>
        </p:nvSpPr>
        <p:spPr bwMode="auto">
          <a:xfrm>
            <a:off x="2733675" y="539432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82" name="Text Box 42"/>
          <p:cNvSpPr txBox="1">
            <a:spLocks noChangeArrowheads="1"/>
          </p:cNvSpPr>
          <p:nvPr/>
        </p:nvSpPr>
        <p:spPr bwMode="auto">
          <a:xfrm>
            <a:off x="2976563" y="5438775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Courier New" pitchFamily="49" charset="0"/>
              </a:rPr>
              <a:t>data</a:t>
            </a:r>
          </a:p>
        </p:txBody>
      </p:sp>
      <p:sp>
        <p:nvSpPr>
          <p:cNvPr id="2365483" name="Text Box 43"/>
          <p:cNvSpPr txBox="1">
            <a:spLocks noChangeArrowheads="1"/>
          </p:cNvSpPr>
          <p:nvPr/>
        </p:nvSpPr>
        <p:spPr bwMode="auto">
          <a:xfrm>
            <a:off x="3184525" y="3306763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>
                <a:effectLst/>
                <a:latin typeface="Helvetica" pitchFamily="34" charset="0"/>
              </a:rPr>
              <a:t>2</a:t>
            </a:r>
          </a:p>
          <a:p>
            <a:r>
              <a:rPr lang="en-US" sz="1200">
                <a:effectLst/>
                <a:latin typeface="Helvetica" pitchFamily="34" charset="0"/>
              </a:rPr>
              <a:t>/</a:t>
            </a:r>
          </a:p>
        </p:txBody>
      </p:sp>
      <p:sp>
        <p:nvSpPr>
          <p:cNvPr id="2365484" name="Text Box 44"/>
          <p:cNvSpPr txBox="1">
            <a:spLocks noChangeArrowheads="1"/>
          </p:cNvSpPr>
          <p:nvPr/>
        </p:nvSpPr>
        <p:spPr bwMode="auto">
          <a:xfrm>
            <a:off x="3190875" y="508952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>
                <a:effectLst/>
                <a:latin typeface="Helvetica" pitchFamily="34" charset="0"/>
              </a:rPr>
              <a:t>8</a:t>
            </a:r>
          </a:p>
          <a:p>
            <a:r>
              <a:rPr lang="en-US" sz="1200">
                <a:effectLst/>
                <a:latin typeface="Helvetica" pitchFamily="34" charset="0"/>
              </a:rPr>
              <a:t>/</a:t>
            </a:r>
          </a:p>
        </p:txBody>
      </p:sp>
      <p:sp>
        <p:nvSpPr>
          <p:cNvPr id="2365485" name="Rectangle 45"/>
          <p:cNvSpPr>
            <a:spLocks noChangeArrowheads="1"/>
          </p:cNvSpPr>
          <p:nvPr/>
        </p:nvSpPr>
        <p:spPr bwMode="auto">
          <a:xfrm>
            <a:off x="1590675" y="2955925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memory</a:t>
            </a:r>
          </a:p>
          <a:p>
            <a:r>
              <a:rPr lang="en-US" sz="1600">
                <a:effectLst/>
                <a:latin typeface="Helvetica" pitchFamily="34" charset="0"/>
              </a:rPr>
              <a:t>controller</a:t>
            </a:r>
          </a:p>
        </p:txBody>
      </p:sp>
      <p:sp>
        <p:nvSpPr>
          <p:cNvPr id="2365486" name="Rectangle 46"/>
          <p:cNvSpPr>
            <a:spLocks noChangeArrowheads="1"/>
          </p:cNvSpPr>
          <p:nvPr/>
        </p:nvSpPr>
        <p:spPr bwMode="auto">
          <a:xfrm>
            <a:off x="609600" y="1524000"/>
            <a:ext cx="8610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385763" indent="-385763" algn="l">
              <a:spcBef>
                <a:spcPct val="20000"/>
              </a:spcBef>
              <a:buFontTx/>
              <a:buChar char="•"/>
            </a:pPr>
            <a:r>
              <a:rPr lang="en-US" sz="2800" b="0">
                <a:effectLst/>
              </a:rPr>
              <a:t>Step 1(b): Row 2 copied from DRAM array to row buffer.</a:t>
            </a:r>
          </a:p>
        </p:txBody>
      </p:sp>
      <p:grpSp>
        <p:nvGrpSpPr>
          <p:cNvPr id="2365487" name="Group 47"/>
          <p:cNvGrpSpPr>
            <a:grpSpLocks/>
          </p:cNvGrpSpPr>
          <p:nvPr/>
        </p:nvGrpSpPr>
        <p:grpSpPr bwMode="auto">
          <a:xfrm>
            <a:off x="4705350" y="4324350"/>
            <a:ext cx="2438400" cy="533400"/>
            <a:chOff x="3018" y="2582"/>
            <a:chExt cx="1536" cy="336"/>
          </a:xfrm>
        </p:grpSpPr>
        <p:sp>
          <p:nvSpPr>
            <p:cNvPr id="2365488" name="Rectangle 48"/>
            <p:cNvSpPr>
              <a:spLocks noChangeArrowheads="1"/>
            </p:cNvSpPr>
            <p:nvPr/>
          </p:nvSpPr>
          <p:spPr bwMode="auto">
            <a:xfrm>
              <a:off x="3018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effectLst/>
                <a:latin typeface="Helvetica" pitchFamily="34" charset="0"/>
              </a:endParaRPr>
            </a:p>
          </p:txBody>
        </p:sp>
        <p:sp>
          <p:nvSpPr>
            <p:cNvPr id="2365489" name="Rectangle 49"/>
            <p:cNvSpPr>
              <a:spLocks noChangeArrowheads="1"/>
            </p:cNvSpPr>
            <p:nvPr/>
          </p:nvSpPr>
          <p:spPr bwMode="auto">
            <a:xfrm>
              <a:off x="3402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effectLst/>
                <a:latin typeface="Helvetica" pitchFamily="34" charset="0"/>
              </a:endParaRPr>
            </a:p>
          </p:txBody>
        </p:sp>
        <p:sp>
          <p:nvSpPr>
            <p:cNvPr id="2365490" name="Rectangle 50"/>
            <p:cNvSpPr>
              <a:spLocks noChangeArrowheads="1"/>
            </p:cNvSpPr>
            <p:nvPr/>
          </p:nvSpPr>
          <p:spPr bwMode="auto">
            <a:xfrm>
              <a:off x="3786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491" name="Rectangle 51"/>
            <p:cNvSpPr>
              <a:spLocks noChangeArrowheads="1"/>
            </p:cNvSpPr>
            <p:nvPr/>
          </p:nvSpPr>
          <p:spPr bwMode="auto">
            <a:xfrm>
              <a:off x="4170" y="2582"/>
              <a:ext cx="384" cy="336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5492" name="Rectangle 52"/>
          <p:cNvSpPr>
            <a:spLocks noChangeArrowheads="1"/>
          </p:cNvSpPr>
          <p:nvPr/>
        </p:nvSpPr>
        <p:spPr bwMode="auto">
          <a:xfrm>
            <a:off x="4702175" y="3260725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65493" name="Group 53"/>
          <p:cNvGrpSpPr>
            <a:grpSpLocks/>
          </p:cNvGrpSpPr>
          <p:nvPr/>
        </p:nvGrpSpPr>
        <p:grpSpPr bwMode="auto">
          <a:xfrm>
            <a:off x="4857750" y="4708525"/>
            <a:ext cx="2133600" cy="990600"/>
            <a:chOff x="3114" y="2822"/>
            <a:chExt cx="1344" cy="624"/>
          </a:xfrm>
        </p:grpSpPr>
        <p:sp>
          <p:nvSpPr>
            <p:cNvPr id="2365494" name="AutoShape 54"/>
            <p:cNvSpPr>
              <a:spLocks noChangeArrowheads="1"/>
            </p:cNvSpPr>
            <p:nvPr/>
          </p:nvSpPr>
          <p:spPr bwMode="auto">
            <a:xfrm>
              <a:off x="3114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495" name="AutoShape 55"/>
            <p:cNvSpPr>
              <a:spLocks noChangeArrowheads="1"/>
            </p:cNvSpPr>
            <p:nvPr/>
          </p:nvSpPr>
          <p:spPr bwMode="auto">
            <a:xfrm>
              <a:off x="3498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496" name="AutoShape 56"/>
            <p:cNvSpPr>
              <a:spLocks noChangeArrowheads="1"/>
            </p:cNvSpPr>
            <p:nvPr/>
          </p:nvSpPr>
          <p:spPr bwMode="auto">
            <a:xfrm>
              <a:off x="3882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497" name="AutoShape 57"/>
            <p:cNvSpPr>
              <a:spLocks noChangeArrowheads="1"/>
            </p:cNvSpPr>
            <p:nvPr/>
          </p:nvSpPr>
          <p:spPr bwMode="auto">
            <a:xfrm>
              <a:off x="4266" y="2822"/>
              <a:ext cx="192" cy="624"/>
            </a:xfrm>
            <a:prstGeom prst="downArrow">
              <a:avLst>
                <a:gd name="adj1" fmla="val 50000"/>
                <a:gd name="adj2" fmla="val 81250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241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42" grpId="0" animBg="1"/>
      <p:bldP spid="2365455" grpId="0" autoUpdateAnimBg="0"/>
      <p:bldP spid="236548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D9F8D-40D4-4E85-A029-8FF65640CC4E}" type="slidenum">
              <a:rPr lang="en-US"/>
              <a:pPr/>
              <a:t>6</a:t>
            </a:fld>
            <a:endParaRPr lang="en-US"/>
          </a:p>
        </p:txBody>
      </p:sp>
      <p:sp>
        <p:nvSpPr>
          <p:cNvPr id="236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Reading DRAM </a:t>
            </a:r>
            <a:r>
              <a:rPr lang="en-US" sz="36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Supercell</a:t>
            </a:r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 (2,1)</a:t>
            </a:r>
          </a:p>
        </p:txBody>
      </p:sp>
      <p:sp>
        <p:nvSpPr>
          <p:cNvPr id="236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57275"/>
            <a:ext cx="8701087" cy="536575"/>
          </a:xfrm>
        </p:spPr>
        <p:txBody>
          <a:bodyPr/>
          <a:lstStyle/>
          <a:p>
            <a:pPr marL="385763" indent="-385763"/>
            <a:r>
              <a:rPr lang="en-US" sz="2400"/>
              <a:t>Step 2(a): Column access strobe (</a:t>
            </a:r>
            <a:r>
              <a:rPr lang="en-US" sz="2400">
                <a:solidFill>
                  <a:srgbClr val="FF0000"/>
                </a:solidFill>
              </a:rPr>
              <a:t>CAS</a:t>
            </a:r>
            <a:r>
              <a:rPr lang="en-US" sz="2400"/>
              <a:t>) selects column 1.</a:t>
            </a:r>
          </a:p>
        </p:txBody>
      </p:sp>
      <p:sp>
        <p:nvSpPr>
          <p:cNvPr id="2369541" name="Text Box 5"/>
          <p:cNvSpPr txBox="1">
            <a:spLocks noChangeArrowheads="1"/>
          </p:cNvSpPr>
          <p:nvPr/>
        </p:nvSpPr>
        <p:spPr bwMode="auto">
          <a:xfrm>
            <a:off x="5654675" y="2749550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cols</a:t>
            </a:r>
          </a:p>
        </p:txBody>
      </p:sp>
      <p:sp>
        <p:nvSpPr>
          <p:cNvPr id="2369542" name="Text Box 6"/>
          <p:cNvSpPr txBox="1">
            <a:spLocks noChangeArrowheads="1"/>
          </p:cNvSpPr>
          <p:nvPr/>
        </p:nvSpPr>
        <p:spPr bwMode="auto">
          <a:xfrm>
            <a:off x="3849688" y="4152900"/>
            <a:ext cx="665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rows</a:t>
            </a:r>
          </a:p>
        </p:txBody>
      </p:sp>
      <p:sp>
        <p:nvSpPr>
          <p:cNvPr id="2369543" name="Rectangle 7"/>
          <p:cNvSpPr>
            <a:spLocks noChangeArrowheads="1"/>
          </p:cNvSpPr>
          <p:nvPr/>
        </p:nvSpPr>
        <p:spPr bwMode="auto">
          <a:xfrm>
            <a:off x="47164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9544" name="Rectangle 8"/>
          <p:cNvSpPr>
            <a:spLocks noChangeArrowheads="1"/>
          </p:cNvSpPr>
          <p:nvPr/>
        </p:nvSpPr>
        <p:spPr bwMode="auto">
          <a:xfrm>
            <a:off x="53260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45" name="Rectangle 9"/>
          <p:cNvSpPr>
            <a:spLocks noChangeArrowheads="1"/>
          </p:cNvSpPr>
          <p:nvPr/>
        </p:nvSpPr>
        <p:spPr bwMode="auto">
          <a:xfrm>
            <a:off x="59356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46" name="Rectangle 10"/>
          <p:cNvSpPr>
            <a:spLocks noChangeArrowheads="1"/>
          </p:cNvSpPr>
          <p:nvPr/>
        </p:nvSpPr>
        <p:spPr bwMode="auto">
          <a:xfrm>
            <a:off x="6545263" y="32702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47" name="Rectangle 11"/>
          <p:cNvSpPr>
            <a:spLocks noChangeArrowheads="1"/>
          </p:cNvSpPr>
          <p:nvPr/>
        </p:nvSpPr>
        <p:spPr bwMode="auto">
          <a:xfrm>
            <a:off x="47164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9548" name="Rectangle 12"/>
          <p:cNvSpPr>
            <a:spLocks noChangeArrowheads="1"/>
          </p:cNvSpPr>
          <p:nvPr/>
        </p:nvSpPr>
        <p:spPr bwMode="auto">
          <a:xfrm>
            <a:off x="53260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49" name="Rectangle 13"/>
          <p:cNvSpPr>
            <a:spLocks noChangeArrowheads="1"/>
          </p:cNvSpPr>
          <p:nvPr/>
        </p:nvSpPr>
        <p:spPr bwMode="auto">
          <a:xfrm>
            <a:off x="59356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50" name="Rectangle 14"/>
          <p:cNvSpPr>
            <a:spLocks noChangeArrowheads="1"/>
          </p:cNvSpPr>
          <p:nvPr/>
        </p:nvSpPr>
        <p:spPr bwMode="auto">
          <a:xfrm>
            <a:off x="6545263" y="38036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51" name="Rectangle 15"/>
          <p:cNvSpPr>
            <a:spLocks noChangeArrowheads="1"/>
          </p:cNvSpPr>
          <p:nvPr/>
        </p:nvSpPr>
        <p:spPr bwMode="auto">
          <a:xfrm>
            <a:off x="47164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9552" name="Rectangle 16"/>
          <p:cNvSpPr>
            <a:spLocks noChangeArrowheads="1"/>
          </p:cNvSpPr>
          <p:nvPr/>
        </p:nvSpPr>
        <p:spPr bwMode="auto">
          <a:xfrm>
            <a:off x="53260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9553" name="Rectangle 17"/>
          <p:cNvSpPr>
            <a:spLocks noChangeArrowheads="1"/>
          </p:cNvSpPr>
          <p:nvPr/>
        </p:nvSpPr>
        <p:spPr bwMode="auto">
          <a:xfrm>
            <a:off x="59356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54" name="Rectangle 18"/>
          <p:cNvSpPr>
            <a:spLocks noChangeArrowheads="1"/>
          </p:cNvSpPr>
          <p:nvPr/>
        </p:nvSpPr>
        <p:spPr bwMode="auto">
          <a:xfrm>
            <a:off x="6545263" y="433705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55" name="Rectangle 19"/>
          <p:cNvSpPr>
            <a:spLocks noChangeArrowheads="1"/>
          </p:cNvSpPr>
          <p:nvPr/>
        </p:nvSpPr>
        <p:spPr bwMode="auto">
          <a:xfrm>
            <a:off x="47164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9556" name="Rectangle 20"/>
          <p:cNvSpPr>
            <a:spLocks noChangeArrowheads="1"/>
          </p:cNvSpPr>
          <p:nvPr/>
        </p:nvSpPr>
        <p:spPr bwMode="auto">
          <a:xfrm>
            <a:off x="53260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57" name="Rectangle 21"/>
          <p:cNvSpPr>
            <a:spLocks noChangeArrowheads="1"/>
          </p:cNvSpPr>
          <p:nvPr/>
        </p:nvSpPr>
        <p:spPr bwMode="auto">
          <a:xfrm>
            <a:off x="59356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58" name="Rectangle 22"/>
          <p:cNvSpPr>
            <a:spLocks noChangeArrowheads="1"/>
          </p:cNvSpPr>
          <p:nvPr/>
        </p:nvSpPr>
        <p:spPr bwMode="auto">
          <a:xfrm>
            <a:off x="6545263" y="487045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59" name="Text Box 23"/>
          <p:cNvSpPr txBox="1">
            <a:spLocks noChangeArrowheads="1"/>
          </p:cNvSpPr>
          <p:nvPr/>
        </p:nvSpPr>
        <p:spPr bwMode="auto">
          <a:xfrm>
            <a:off x="4868863" y="29495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0</a:t>
            </a:r>
          </a:p>
        </p:txBody>
      </p:sp>
      <p:sp>
        <p:nvSpPr>
          <p:cNvPr id="2369560" name="Text Box 24"/>
          <p:cNvSpPr txBox="1">
            <a:spLocks noChangeArrowheads="1"/>
          </p:cNvSpPr>
          <p:nvPr/>
        </p:nvSpPr>
        <p:spPr bwMode="auto">
          <a:xfrm>
            <a:off x="5478463" y="296545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1</a:t>
            </a:r>
          </a:p>
        </p:txBody>
      </p:sp>
      <p:sp>
        <p:nvSpPr>
          <p:cNvPr id="2369561" name="Text Box 25"/>
          <p:cNvSpPr txBox="1">
            <a:spLocks noChangeArrowheads="1"/>
          </p:cNvSpPr>
          <p:nvPr/>
        </p:nvSpPr>
        <p:spPr bwMode="auto">
          <a:xfrm>
            <a:off x="6096000" y="29654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2</a:t>
            </a:r>
          </a:p>
        </p:txBody>
      </p:sp>
      <p:sp>
        <p:nvSpPr>
          <p:cNvPr id="2369562" name="Text Box 26"/>
          <p:cNvSpPr txBox="1">
            <a:spLocks noChangeArrowheads="1"/>
          </p:cNvSpPr>
          <p:nvPr/>
        </p:nvSpPr>
        <p:spPr bwMode="auto">
          <a:xfrm>
            <a:off x="6705600" y="29654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3</a:t>
            </a:r>
          </a:p>
        </p:txBody>
      </p:sp>
      <p:sp>
        <p:nvSpPr>
          <p:cNvPr id="2369563" name="Text Box 27"/>
          <p:cNvSpPr txBox="1">
            <a:spLocks noChangeArrowheads="1"/>
          </p:cNvSpPr>
          <p:nvPr/>
        </p:nvSpPr>
        <p:spPr bwMode="auto">
          <a:xfrm>
            <a:off x="4411663" y="33909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0</a:t>
            </a:r>
          </a:p>
        </p:txBody>
      </p:sp>
      <p:sp>
        <p:nvSpPr>
          <p:cNvPr id="2369564" name="Text Box 28"/>
          <p:cNvSpPr txBox="1">
            <a:spLocks noChangeArrowheads="1"/>
          </p:cNvSpPr>
          <p:nvPr/>
        </p:nvSpPr>
        <p:spPr bwMode="auto">
          <a:xfrm>
            <a:off x="4411663" y="39243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1</a:t>
            </a:r>
          </a:p>
        </p:txBody>
      </p:sp>
      <p:sp>
        <p:nvSpPr>
          <p:cNvPr id="2369565" name="Text Box 29"/>
          <p:cNvSpPr txBox="1">
            <a:spLocks noChangeArrowheads="1"/>
          </p:cNvSpPr>
          <p:nvPr/>
        </p:nvSpPr>
        <p:spPr bwMode="auto">
          <a:xfrm>
            <a:off x="4411663" y="44577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2</a:t>
            </a:r>
          </a:p>
        </p:txBody>
      </p:sp>
      <p:sp>
        <p:nvSpPr>
          <p:cNvPr id="2369566" name="Text Box 30"/>
          <p:cNvSpPr txBox="1">
            <a:spLocks noChangeArrowheads="1"/>
          </p:cNvSpPr>
          <p:nvPr/>
        </p:nvSpPr>
        <p:spPr bwMode="auto">
          <a:xfrm>
            <a:off x="4411663" y="49911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3</a:t>
            </a:r>
          </a:p>
        </p:txBody>
      </p:sp>
      <p:sp>
        <p:nvSpPr>
          <p:cNvPr id="2369567" name="Rectangle 31"/>
          <p:cNvSpPr>
            <a:spLocks noChangeArrowheads="1"/>
          </p:cNvSpPr>
          <p:nvPr/>
        </p:nvSpPr>
        <p:spPr bwMode="auto">
          <a:xfrm>
            <a:off x="4713288" y="3270250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68" name="Rectangle 32"/>
          <p:cNvSpPr>
            <a:spLocks noChangeArrowheads="1"/>
          </p:cNvSpPr>
          <p:nvPr/>
        </p:nvSpPr>
        <p:spPr bwMode="auto">
          <a:xfrm>
            <a:off x="5932488" y="5699125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69" name="Rectangle 33"/>
          <p:cNvSpPr>
            <a:spLocks noChangeArrowheads="1"/>
          </p:cNvSpPr>
          <p:nvPr/>
        </p:nvSpPr>
        <p:spPr bwMode="auto">
          <a:xfrm>
            <a:off x="6542088" y="5699125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70" name="Text Box 34"/>
          <p:cNvSpPr txBox="1">
            <a:spLocks noChangeArrowheads="1"/>
          </p:cNvSpPr>
          <p:nvPr/>
        </p:nvSpPr>
        <p:spPr bwMode="auto">
          <a:xfrm>
            <a:off x="4994275" y="6302375"/>
            <a:ext cx="1978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internal row buffer</a:t>
            </a:r>
          </a:p>
        </p:txBody>
      </p:sp>
      <p:sp>
        <p:nvSpPr>
          <p:cNvPr id="2369571" name="Rectangle 35"/>
          <p:cNvSpPr>
            <a:spLocks noChangeArrowheads="1"/>
          </p:cNvSpPr>
          <p:nvPr/>
        </p:nvSpPr>
        <p:spPr bwMode="auto">
          <a:xfrm>
            <a:off x="3878263" y="2676525"/>
            <a:ext cx="3644900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72" name="Text Box 36"/>
          <p:cNvSpPr txBox="1">
            <a:spLocks noChangeArrowheads="1"/>
          </p:cNvSpPr>
          <p:nvPr/>
        </p:nvSpPr>
        <p:spPr bwMode="auto">
          <a:xfrm>
            <a:off x="3759200" y="2355850"/>
            <a:ext cx="1889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16 x 8 DRAM chip</a:t>
            </a:r>
          </a:p>
        </p:txBody>
      </p:sp>
      <p:sp>
        <p:nvSpPr>
          <p:cNvPr id="2369573" name="Text Box 37"/>
          <p:cNvSpPr txBox="1">
            <a:spLocks noChangeArrowheads="1"/>
          </p:cNvSpPr>
          <p:nvPr/>
        </p:nvSpPr>
        <p:spPr bwMode="auto">
          <a:xfrm>
            <a:off x="2778125" y="3086100"/>
            <a:ext cx="1039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solidFill>
                  <a:srgbClr val="FF0000"/>
                </a:solidFill>
                <a:effectLst/>
                <a:latin typeface="Courier New" pitchFamily="49" charset="0"/>
              </a:rPr>
              <a:t>CAS = 1</a:t>
            </a:r>
          </a:p>
        </p:txBody>
      </p:sp>
      <p:sp>
        <p:nvSpPr>
          <p:cNvPr id="2369574" name="Line 38"/>
          <p:cNvSpPr>
            <a:spLocks noChangeShapeType="1"/>
          </p:cNvSpPr>
          <p:nvPr/>
        </p:nvSpPr>
        <p:spPr bwMode="auto">
          <a:xfrm flipV="1">
            <a:off x="2697163" y="3635375"/>
            <a:ext cx="11430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75" name="Text Box 39"/>
          <p:cNvSpPr txBox="1">
            <a:spLocks noChangeArrowheads="1"/>
          </p:cNvSpPr>
          <p:nvPr/>
        </p:nvSpPr>
        <p:spPr bwMode="auto">
          <a:xfrm>
            <a:off x="2971800" y="3695700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Courier New" pitchFamily="49" charset="0"/>
              </a:rPr>
              <a:t>addr</a:t>
            </a:r>
          </a:p>
        </p:txBody>
      </p:sp>
      <p:sp>
        <p:nvSpPr>
          <p:cNvPr id="2369576" name="Line 40"/>
          <p:cNvSpPr>
            <a:spLocks noChangeShapeType="1"/>
          </p:cNvSpPr>
          <p:nvPr/>
        </p:nvSpPr>
        <p:spPr bwMode="auto">
          <a:xfrm>
            <a:off x="2697163" y="540385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77" name="Text Box 41"/>
          <p:cNvSpPr txBox="1">
            <a:spLocks noChangeArrowheads="1"/>
          </p:cNvSpPr>
          <p:nvPr/>
        </p:nvSpPr>
        <p:spPr bwMode="auto">
          <a:xfrm>
            <a:off x="2940050" y="5448300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Courier New" pitchFamily="49" charset="0"/>
              </a:rPr>
              <a:t>data</a:t>
            </a:r>
          </a:p>
        </p:txBody>
      </p:sp>
      <p:sp>
        <p:nvSpPr>
          <p:cNvPr id="2369578" name="Text Box 42"/>
          <p:cNvSpPr txBox="1">
            <a:spLocks noChangeArrowheads="1"/>
          </p:cNvSpPr>
          <p:nvPr/>
        </p:nvSpPr>
        <p:spPr bwMode="auto">
          <a:xfrm>
            <a:off x="3148013" y="3316288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>
                <a:effectLst/>
                <a:latin typeface="Helvetica" pitchFamily="34" charset="0"/>
              </a:rPr>
              <a:t>2</a:t>
            </a:r>
          </a:p>
          <a:p>
            <a:r>
              <a:rPr lang="en-US" sz="1200">
                <a:effectLst/>
                <a:latin typeface="Helvetica" pitchFamily="34" charset="0"/>
              </a:rPr>
              <a:t>/</a:t>
            </a:r>
          </a:p>
        </p:txBody>
      </p:sp>
      <p:sp>
        <p:nvSpPr>
          <p:cNvPr id="2369579" name="Text Box 43"/>
          <p:cNvSpPr txBox="1">
            <a:spLocks noChangeArrowheads="1"/>
          </p:cNvSpPr>
          <p:nvPr/>
        </p:nvSpPr>
        <p:spPr bwMode="auto">
          <a:xfrm>
            <a:off x="3154363" y="5099050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>
                <a:effectLst/>
                <a:latin typeface="Helvetica" pitchFamily="34" charset="0"/>
              </a:rPr>
              <a:t>8</a:t>
            </a:r>
          </a:p>
          <a:p>
            <a:r>
              <a:rPr lang="en-US" sz="1200">
                <a:effectLst/>
                <a:latin typeface="Helvetica" pitchFamily="34" charset="0"/>
              </a:rPr>
              <a:t>/</a:t>
            </a:r>
          </a:p>
        </p:txBody>
      </p:sp>
      <p:sp>
        <p:nvSpPr>
          <p:cNvPr id="2369580" name="Rectangle 44"/>
          <p:cNvSpPr>
            <a:spLocks noChangeArrowheads="1"/>
          </p:cNvSpPr>
          <p:nvPr/>
        </p:nvSpPr>
        <p:spPr bwMode="auto">
          <a:xfrm>
            <a:off x="1554163" y="2965450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memory</a:t>
            </a:r>
          </a:p>
          <a:p>
            <a:r>
              <a:rPr lang="en-US" sz="1600">
                <a:effectLst/>
                <a:latin typeface="Helvetica" pitchFamily="34" charset="0"/>
              </a:rPr>
              <a:t>controller</a:t>
            </a:r>
          </a:p>
        </p:txBody>
      </p:sp>
      <p:sp>
        <p:nvSpPr>
          <p:cNvPr id="2369581" name="Rectangle 45"/>
          <p:cNvSpPr>
            <a:spLocks noChangeArrowheads="1"/>
          </p:cNvSpPr>
          <p:nvPr/>
        </p:nvSpPr>
        <p:spPr bwMode="auto">
          <a:xfrm>
            <a:off x="301625" y="1565275"/>
            <a:ext cx="8701088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385763" indent="-385763" algn="l">
              <a:spcBef>
                <a:spcPct val="20000"/>
              </a:spcBef>
              <a:buFontTx/>
              <a:buChar char="•"/>
            </a:pPr>
            <a:r>
              <a:rPr lang="en-US" b="0">
                <a:effectLst/>
              </a:rPr>
              <a:t>Step 2(b): Supercell (2,1) copied from buffer to data lines, and eventually back to the CPU.</a:t>
            </a:r>
          </a:p>
        </p:txBody>
      </p:sp>
      <p:sp>
        <p:nvSpPr>
          <p:cNvPr id="2369582" name="Rectangle 46"/>
          <p:cNvSpPr>
            <a:spLocks noChangeArrowheads="1"/>
          </p:cNvSpPr>
          <p:nvPr/>
        </p:nvSpPr>
        <p:spPr bwMode="auto">
          <a:xfrm>
            <a:off x="4713288" y="5699125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9583" name="Rectangle 47"/>
          <p:cNvSpPr>
            <a:spLocks noChangeArrowheads="1"/>
          </p:cNvSpPr>
          <p:nvPr/>
        </p:nvSpPr>
        <p:spPr bwMode="auto">
          <a:xfrm>
            <a:off x="5322888" y="5689600"/>
            <a:ext cx="609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9584" name="Rectangle 48"/>
          <p:cNvSpPr>
            <a:spLocks noChangeArrowheads="1"/>
          </p:cNvSpPr>
          <p:nvPr/>
        </p:nvSpPr>
        <p:spPr bwMode="auto">
          <a:xfrm>
            <a:off x="5311775" y="5708650"/>
            <a:ext cx="609600" cy="533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9585" name="Rectangle 49"/>
          <p:cNvSpPr>
            <a:spLocks noChangeArrowheads="1"/>
          </p:cNvSpPr>
          <p:nvPr/>
        </p:nvSpPr>
        <p:spPr bwMode="auto">
          <a:xfrm>
            <a:off x="4703763" y="5697538"/>
            <a:ext cx="24384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9586" name="AutoShape 50"/>
          <p:cNvSpPr>
            <a:spLocks noChangeArrowheads="1"/>
          </p:cNvSpPr>
          <p:nvPr/>
        </p:nvSpPr>
        <p:spPr bwMode="auto">
          <a:xfrm rot="27982932">
            <a:off x="4505326" y="4778375"/>
            <a:ext cx="304800" cy="1724025"/>
          </a:xfrm>
          <a:prstGeom prst="downArrow">
            <a:avLst>
              <a:gd name="adj1" fmla="val 58333"/>
              <a:gd name="adj2" fmla="val 102677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69587" name="Group 51"/>
          <p:cNvGrpSpPr>
            <a:grpSpLocks/>
          </p:cNvGrpSpPr>
          <p:nvPr/>
        </p:nvGrpSpPr>
        <p:grpSpPr bwMode="auto">
          <a:xfrm>
            <a:off x="2747963" y="5748338"/>
            <a:ext cx="1133475" cy="1019175"/>
            <a:chOff x="1731" y="3621"/>
            <a:chExt cx="714" cy="642"/>
          </a:xfrm>
        </p:grpSpPr>
        <p:sp>
          <p:nvSpPr>
            <p:cNvPr id="2369588" name="Text Box 52"/>
            <p:cNvSpPr txBox="1">
              <a:spLocks noChangeArrowheads="1"/>
            </p:cNvSpPr>
            <p:nvPr/>
          </p:nvSpPr>
          <p:spPr bwMode="auto">
            <a:xfrm>
              <a:off x="1731" y="3897"/>
              <a:ext cx="71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effectLst/>
                  <a:latin typeface="Helvetica" pitchFamily="34" charset="0"/>
                </a:rPr>
                <a:t>supercell </a:t>
              </a:r>
            </a:p>
            <a:p>
              <a:r>
                <a:rPr lang="en-US" sz="1600">
                  <a:solidFill>
                    <a:srgbClr val="FF0000"/>
                  </a:solidFill>
                  <a:effectLst/>
                  <a:latin typeface="Helvetica" pitchFamily="34" charset="0"/>
                </a:rPr>
                <a:t>(2,1)</a:t>
              </a:r>
            </a:p>
          </p:txBody>
        </p:sp>
        <p:sp>
          <p:nvSpPr>
            <p:cNvPr id="2369589" name="Rectangle 53"/>
            <p:cNvSpPr>
              <a:spLocks noChangeArrowheads="1"/>
            </p:cNvSpPr>
            <p:nvPr/>
          </p:nvSpPr>
          <p:spPr bwMode="auto">
            <a:xfrm>
              <a:off x="1861" y="3621"/>
              <a:ext cx="384" cy="336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>
                <a:effectLst/>
                <a:latin typeface="Helvetica" pitchFamily="34" charset="0"/>
              </a:endParaRPr>
            </a:p>
          </p:txBody>
        </p:sp>
      </p:grpSp>
      <p:grpSp>
        <p:nvGrpSpPr>
          <p:cNvPr id="2369590" name="Group 54"/>
          <p:cNvGrpSpPr>
            <a:grpSpLocks/>
          </p:cNvGrpSpPr>
          <p:nvPr/>
        </p:nvGrpSpPr>
        <p:grpSpPr bwMode="auto">
          <a:xfrm>
            <a:off x="415925" y="3787775"/>
            <a:ext cx="1139825" cy="1700213"/>
            <a:chOff x="262" y="2386"/>
            <a:chExt cx="718" cy="1071"/>
          </a:xfrm>
        </p:grpSpPr>
        <p:grpSp>
          <p:nvGrpSpPr>
            <p:cNvPr id="2369591" name="Group 55"/>
            <p:cNvGrpSpPr>
              <a:grpSpLocks/>
            </p:cNvGrpSpPr>
            <p:nvPr/>
          </p:nvGrpSpPr>
          <p:grpSpPr bwMode="auto">
            <a:xfrm>
              <a:off x="266" y="2815"/>
              <a:ext cx="714" cy="642"/>
              <a:chOff x="1731" y="3621"/>
              <a:chExt cx="714" cy="642"/>
            </a:xfrm>
          </p:grpSpPr>
          <p:sp>
            <p:nvSpPr>
              <p:cNvPr id="2369592" name="Text Box 56"/>
              <p:cNvSpPr txBox="1">
                <a:spLocks noChangeArrowheads="1"/>
              </p:cNvSpPr>
              <p:nvPr/>
            </p:nvSpPr>
            <p:spPr bwMode="auto">
              <a:xfrm>
                <a:off x="1731" y="3897"/>
                <a:ext cx="714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600">
                    <a:solidFill>
                      <a:srgbClr val="FF0000"/>
                    </a:solidFill>
                    <a:effectLst/>
                    <a:latin typeface="Helvetica" pitchFamily="34" charset="0"/>
                  </a:rPr>
                  <a:t>supercell </a:t>
                </a:r>
              </a:p>
              <a:p>
                <a:r>
                  <a:rPr lang="en-US" sz="1600">
                    <a:solidFill>
                      <a:srgbClr val="FF0000"/>
                    </a:solidFill>
                    <a:effectLst/>
                    <a:latin typeface="Helvetica" pitchFamily="34" charset="0"/>
                  </a:rPr>
                  <a:t>(2,1)</a:t>
                </a:r>
              </a:p>
            </p:txBody>
          </p:sp>
          <p:sp>
            <p:nvSpPr>
              <p:cNvPr id="2369593" name="Rectangle 57"/>
              <p:cNvSpPr>
                <a:spLocks noChangeArrowheads="1"/>
              </p:cNvSpPr>
              <p:nvPr/>
            </p:nvSpPr>
            <p:spPr bwMode="auto">
              <a:xfrm>
                <a:off x="1861" y="3621"/>
                <a:ext cx="384" cy="336"/>
              </a:xfrm>
              <a:prstGeom prst="rect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>
                  <a:effectLst/>
                  <a:latin typeface="Helvetica" pitchFamily="34" charset="0"/>
                </a:endParaRPr>
              </a:p>
            </p:txBody>
          </p:sp>
        </p:grpSp>
        <p:sp>
          <p:nvSpPr>
            <p:cNvPr id="2369594" name="Line 58"/>
            <p:cNvSpPr>
              <a:spLocks noChangeShapeType="1"/>
            </p:cNvSpPr>
            <p:nvPr/>
          </p:nvSpPr>
          <p:spPr bwMode="auto">
            <a:xfrm flipH="1">
              <a:off x="262" y="2719"/>
              <a:ext cx="70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369595" name="Text Box 59"/>
            <p:cNvSpPr txBox="1">
              <a:spLocks noChangeArrowheads="1"/>
            </p:cNvSpPr>
            <p:nvPr/>
          </p:nvSpPr>
          <p:spPr bwMode="auto">
            <a:xfrm>
              <a:off x="277" y="2386"/>
              <a:ext cx="578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lIns="45720" rIns="4572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>
                  <a:effectLst/>
                  <a:latin typeface="Helvetica" pitchFamily="34" charset="0"/>
                </a:rPr>
                <a:t>To 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869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9573" grpId="0" autoUpdateAnimBg="0"/>
      <p:bldP spid="2369581" grpId="0" autoUpdateAnimBg="0"/>
      <p:bldP spid="2369584" grpId="0" animBg="1" autoUpdateAnimBg="0"/>
      <p:bldP spid="23695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CBA30-00C4-4C89-964F-2EF890C2CAB9}" type="slidenum">
              <a:rPr lang="en-US"/>
              <a:pPr/>
              <a:t>7</a:t>
            </a:fld>
            <a:endParaRPr lang="en-US"/>
          </a:p>
        </p:txBody>
      </p:sp>
      <p:sp>
        <p:nvSpPr>
          <p:cNvPr id="236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Memory Modules</a:t>
            </a:r>
          </a:p>
        </p:txBody>
      </p:sp>
      <p:sp>
        <p:nvSpPr>
          <p:cNvPr id="2367491" name="Rectangle 3"/>
          <p:cNvSpPr>
            <a:spLocks noChangeAspect="1" noChangeArrowheads="1"/>
          </p:cNvSpPr>
          <p:nvPr/>
        </p:nvSpPr>
        <p:spPr bwMode="auto">
          <a:xfrm>
            <a:off x="1549400" y="1174750"/>
            <a:ext cx="5062538" cy="269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04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492" name="Rectangle 4"/>
          <p:cNvSpPr>
            <a:spLocks noChangeAspect="1" noChangeArrowheads="1"/>
          </p:cNvSpPr>
          <p:nvPr/>
        </p:nvSpPr>
        <p:spPr bwMode="auto">
          <a:xfrm>
            <a:off x="2044700" y="4557713"/>
            <a:ext cx="4660900" cy="12795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0004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493" name="Rectangle 5"/>
          <p:cNvSpPr>
            <a:spLocks noChangeAspect="1" noChangeArrowheads="1"/>
          </p:cNvSpPr>
          <p:nvPr/>
        </p:nvSpPr>
        <p:spPr bwMode="auto">
          <a:xfrm>
            <a:off x="5099050" y="1920875"/>
            <a:ext cx="1096963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494" name="Rectangle 6"/>
          <p:cNvSpPr>
            <a:spLocks noChangeAspect="1" noChangeArrowheads="1"/>
          </p:cNvSpPr>
          <p:nvPr/>
        </p:nvSpPr>
        <p:spPr bwMode="auto">
          <a:xfrm>
            <a:off x="4611688" y="2043113"/>
            <a:ext cx="1096962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495" name="Rectangle 7"/>
          <p:cNvSpPr>
            <a:spLocks noChangeAspect="1" noChangeArrowheads="1"/>
          </p:cNvSpPr>
          <p:nvPr/>
        </p:nvSpPr>
        <p:spPr bwMode="auto">
          <a:xfrm>
            <a:off x="4124325" y="2165350"/>
            <a:ext cx="1096963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496" name="Rectangle 8"/>
          <p:cNvSpPr>
            <a:spLocks noChangeAspect="1" noChangeArrowheads="1"/>
          </p:cNvSpPr>
          <p:nvPr/>
        </p:nvSpPr>
        <p:spPr bwMode="auto">
          <a:xfrm>
            <a:off x="3636963" y="2286000"/>
            <a:ext cx="1096962" cy="97631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497" name="Rectangle 9"/>
          <p:cNvSpPr>
            <a:spLocks noChangeAspect="1" noChangeArrowheads="1"/>
          </p:cNvSpPr>
          <p:nvPr/>
        </p:nvSpPr>
        <p:spPr bwMode="auto">
          <a:xfrm>
            <a:off x="3149600" y="2408238"/>
            <a:ext cx="1096963" cy="97631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498" name="Rectangle 10"/>
          <p:cNvSpPr>
            <a:spLocks noChangeAspect="1" noChangeArrowheads="1"/>
          </p:cNvSpPr>
          <p:nvPr/>
        </p:nvSpPr>
        <p:spPr bwMode="auto">
          <a:xfrm>
            <a:off x="2662238" y="2530475"/>
            <a:ext cx="1096962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499" name="Rectangle 11"/>
          <p:cNvSpPr>
            <a:spLocks noChangeAspect="1" noChangeArrowheads="1"/>
          </p:cNvSpPr>
          <p:nvPr/>
        </p:nvSpPr>
        <p:spPr bwMode="auto">
          <a:xfrm>
            <a:off x="2173288" y="2652713"/>
            <a:ext cx="1096962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500" name="Rectangle 12"/>
          <p:cNvSpPr>
            <a:spLocks noChangeAspect="1" noChangeArrowheads="1"/>
          </p:cNvSpPr>
          <p:nvPr/>
        </p:nvSpPr>
        <p:spPr bwMode="auto">
          <a:xfrm>
            <a:off x="1685925" y="2774950"/>
            <a:ext cx="1096963" cy="9747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67501" name="Rectangle 13"/>
          <p:cNvSpPr>
            <a:spLocks noChangeAspect="1" noChangeArrowheads="1"/>
          </p:cNvSpPr>
          <p:nvPr/>
        </p:nvSpPr>
        <p:spPr bwMode="auto">
          <a:xfrm>
            <a:off x="6743700" y="1560513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502" name="Text Box 14"/>
          <p:cNvSpPr txBox="1">
            <a:spLocks noChangeAspect="1" noChangeArrowheads="1"/>
          </p:cNvSpPr>
          <p:nvPr/>
        </p:nvSpPr>
        <p:spPr bwMode="auto">
          <a:xfrm>
            <a:off x="6815138" y="1446213"/>
            <a:ext cx="156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: supercell (i,j)</a:t>
            </a:r>
          </a:p>
        </p:txBody>
      </p:sp>
      <p:sp>
        <p:nvSpPr>
          <p:cNvPr id="2367503" name="Text Box 15"/>
          <p:cNvSpPr txBox="1">
            <a:spLocks noChangeAspect="1" noChangeArrowheads="1"/>
          </p:cNvSpPr>
          <p:nvPr/>
        </p:nvSpPr>
        <p:spPr bwMode="auto">
          <a:xfrm>
            <a:off x="6648450" y="2120900"/>
            <a:ext cx="200977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600">
                <a:effectLst/>
                <a:latin typeface="Helvetica" pitchFamily="34" charset="0"/>
              </a:rPr>
              <a:t>64 MB  </a:t>
            </a:r>
          </a:p>
          <a:p>
            <a:pPr algn="l"/>
            <a:r>
              <a:rPr lang="en-US" sz="1600">
                <a:effectLst/>
                <a:latin typeface="Helvetica" pitchFamily="34" charset="0"/>
              </a:rPr>
              <a:t>memory module</a:t>
            </a:r>
          </a:p>
          <a:p>
            <a:pPr algn="l"/>
            <a:r>
              <a:rPr lang="en-US" sz="1600">
                <a:effectLst/>
                <a:latin typeface="Helvetica" pitchFamily="34" charset="0"/>
              </a:rPr>
              <a:t>consisting of</a:t>
            </a:r>
          </a:p>
          <a:p>
            <a:pPr algn="l"/>
            <a:r>
              <a:rPr lang="en-US" sz="1600">
                <a:effectLst/>
                <a:latin typeface="Helvetica" pitchFamily="34" charset="0"/>
              </a:rPr>
              <a:t>eight 8Mx8 DRAMs</a:t>
            </a:r>
          </a:p>
        </p:txBody>
      </p:sp>
      <p:grpSp>
        <p:nvGrpSpPr>
          <p:cNvPr id="2367504" name="Group 16"/>
          <p:cNvGrpSpPr>
            <a:grpSpLocks/>
          </p:cNvGrpSpPr>
          <p:nvPr/>
        </p:nvGrpSpPr>
        <p:grpSpPr bwMode="auto">
          <a:xfrm>
            <a:off x="1219200" y="1141413"/>
            <a:ext cx="4164013" cy="4035425"/>
            <a:chOff x="768" y="719"/>
            <a:chExt cx="2623" cy="2542"/>
          </a:xfrm>
        </p:grpSpPr>
        <p:sp>
          <p:nvSpPr>
            <p:cNvPr id="2367505" name="Line 17"/>
            <p:cNvSpPr>
              <a:spLocks noChangeAspect="1" noChangeShapeType="1"/>
            </p:cNvSpPr>
            <p:nvPr/>
          </p:nvSpPr>
          <p:spPr bwMode="auto">
            <a:xfrm>
              <a:off x="768" y="913"/>
              <a:ext cx="2623" cy="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67506" name="Group 18"/>
            <p:cNvGrpSpPr>
              <a:grpSpLocks/>
            </p:cNvGrpSpPr>
            <p:nvPr/>
          </p:nvGrpSpPr>
          <p:grpSpPr bwMode="auto">
            <a:xfrm>
              <a:off x="768" y="719"/>
              <a:ext cx="2610" cy="2542"/>
              <a:chOff x="768" y="719"/>
              <a:chExt cx="2610" cy="2542"/>
            </a:xfrm>
          </p:grpSpPr>
          <p:sp>
            <p:nvSpPr>
              <p:cNvPr id="2367507" name="Text Box 19"/>
              <p:cNvSpPr txBox="1">
                <a:spLocks noChangeAspect="1" noChangeArrowheads="1"/>
              </p:cNvSpPr>
              <p:nvPr/>
            </p:nvSpPr>
            <p:spPr bwMode="auto">
              <a:xfrm>
                <a:off x="1433" y="719"/>
                <a:ext cx="18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600">
                    <a:effectLst/>
                    <a:latin typeface="Courier New" pitchFamily="49" charset="0"/>
                  </a:rPr>
                  <a:t>addr (row = i, col = j)</a:t>
                </a:r>
              </a:p>
            </p:txBody>
          </p:sp>
          <p:sp>
            <p:nvSpPr>
              <p:cNvPr id="2367508" name="Line 20"/>
              <p:cNvSpPr>
                <a:spLocks noChangeAspect="1" noChangeShapeType="1"/>
              </p:cNvSpPr>
              <p:nvPr/>
            </p:nvSpPr>
            <p:spPr bwMode="auto">
              <a:xfrm>
                <a:off x="3378" y="913"/>
                <a:ext cx="0" cy="30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509" name="Line 21"/>
              <p:cNvSpPr>
                <a:spLocks noChangeAspect="1" noChangeShapeType="1"/>
              </p:cNvSpPr>
              <p:nvPr/>
            </p:nvSpPr>
            <p:spPr bwMode="auto">
              <a:xfrm>
                <a:off x="3033" y="913"/>
                <a:ext cx="0" cy="377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510" name="Line 22"/>
              <p:cNvSpPr>
                <a:spLocks noChangeAspect="1" noChangeShapeType="1"/>
              </p:cNvSpPr>
              <p:nvPr/>
            </p:nvSpPr>
            <p:spPr bwMode="auto">
              <a:xfrm>
                <a:off x="2726" y="913"/>
                <a:ext cx="0" cy="46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511" name="Line 23"/>
              <p:cNvSpPr>
                <a:spLocks noChangeAspect="1" noChangeShapeType="1"/>
              </p:cNvSpPr>
              <p:nvPr/>
            </p:nvSpPr>
            <p:spPr bwMode="auto">
              <a:xfrm>
                <a:off x="2419" y="913"/>
                <a:ext cx="0" cy="537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512" name="Line 24"/>
              <p:cNvSpPr>
                <a:spLocks noChangeAspect="1" noChangeShapeType="1"/>
              </p:cNvSpPr>
              <p:nvPr/>
            </p:nvSpPr>
            <p:spPr bwMode="auto">
              <a:xfrm>
                <a:off x="2112" y="913"/>
                <a:ext cx="0" cy="614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513" name="Line 25"/>
              <p:cNvSpPr>
                <a:spLocks noChangeAspect="1" noChangeShapeType="1"/>
              </p:cNvSpPr>
              <p:nvPr/>
            </p:nvSpPr>
            <p:spPr bwMode="auto">
              <a:xfrm>
                <a:off x="1766" y="913"/>
                <a:ext cx="0" cy="691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514" name="Line 26"/>
              <p:cNvSpPr>
                <a:spLocks noChangeAspect="1" noChangeShapeType="1"/>
              </p:cNvSpPr>
              <p:nvPr/>
            </p:nvSpPr>
            <p:spPr bwMode="auto">
              <a:xfrm>
                <a:off x="1497" y="913"/>
                <a:ext cx="0" cy="767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515" name="Line 27"/>
              <p:cNvSpPr>
                <a:spLocks noChangeAspect="1" noChangeShapeType="1"/>
              </p:cNvSpPr>
              <p:nvPr/>
            </p:nvSpPr>
            <p:spPr bwMode="auto">
              <a:xfrm>
                <a:off x="1190" y="913"/>
                <a:ext cx="0" cy="844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516" name="Line 28"/>
              <p:cNvSpPr>
                <a:spLocks noChangeAspect="1" noChangeShapeType="1"/>
              </p:cNvSpPr>
              <p:nvPr/>
            </p:nvSpPr>
            <p:spPr bwMode="auto">
              <a:xfrm flipH="1" flipV="1">
                <a:off x="768" y="3255"/>
                <a:ext cx="518" cy="6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517" name="Line 29"/>
              <p:cNvSpPr>
                <a:spLocks noChangeAspect="1" noChangeShapeType="1"/>
              </p:cNvSpPr>
              <p:nvPr/>
            </p:nvSpPr>
            <p:spPr bwMode="auto">
              <a:xfrm flipV="1">
                <a:off x="768" y="913"/>
                <a:ext cx="0" cy="2342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367518" name="Text Box 30"/>
          <p:cNvSpPr txBox="1">
            <a:spLocks noChangeAspect="1" noChangeArrowheads="1"/>
          </p:cNvSpPr>
          <p:nvPr/>
        </p:nvSpPr>
        <p:spPr bwMode="auto">
          <a:xfrm>
            <a:off x="6705600" y="4876800"/>
            <a:ext cx="11223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600">
                <a:effectLst/>
                <a:latin typeface="Helvetica" pitchFamily="34" charset="0"/>
              </a:rPr>
              <a:t>Memory</a:t>
            </a:r>
          </a:p>
          <a:p>
            <a:pPr algn="l"/>
            <a:r>
              <a:rPr lang="en-US" sz="1600">
                <a:effectLst/>
                <a:latin typeface="Helvetica" pitchFamily="34" charset="0"/>
              </a:rPr>
              <a:t>controller</a:t>
            </a:r>
          </a:p>
        </p:txBody>
      </p:sp>
      <p:sp>
        <p:nvSpPr>
          <p:cNvPr id="2367519" name="Rectangle 31"/>
          <p:cNvSpPr>
            <a:spLocks noChangeAspect="1" noChangeArrowheads="1"/>
          </p:cNvSpPr>
          <p:nvPr/>
        </p:nvSpPr>
        <p:spPr bwMode="auto">
          <a:xfrm>
            <a:off x="3078163" y="3068638"/>
            <a:ext cx="101600" cy="112712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520" name="Rectangle 32"/>
          <p:cNvSpPr>
            <a:spLocks noChangeAspect="1" noChangeArrowheads="1"/>
          </p:cNvSpPr>
          <p:nvPr/>
        </p:nvSpPr>
        <p:spPr bwMode="auto">
          <a:xfrm>
            <a:off x="2611438" y="3186113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521" name="Rectangle 33"/>
          <p:cNvSpPr>
            <a:spLocks noChangeAspect="1" noChangeArrowheads="1"/>
          </p:cNvSpPr>
          <p:nvPr/>
        </p:nvSpPr>
        <p:spPr bwMode="auto">
          <a:xfrm>
            <a:off x="3565525" y="2941638"/>
            <a:ext cx="101600" cy="112712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522" name="Rectangle 34"/>
          <p:cNvSpPr>
            <a:spLocks noChangeAspect="1" noChangeArrowheads="1"/>
          </p:cNvSpPr>
          <p:nvPr/>
        </p:nvSpPr>
        <p:spPr bwMode="auto">
          <a:xfrm>
            <a:off x="4057650" y="2814638"/>
            <a:ext cx="101600" cy="112712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523" name="Rectangle 35"/>
          <p:cNvSpPr>
            <a:spLocks noChangeAspect="1" noChangeArrowheads="1"/>
          </p:cNvSpPr>
          <p:nvPr/>
        </p:nvSpPr>
        <p:spPr bwMode="auto">
          <a:xfrm>
            <a:off x="4560888" y="2682875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524" name="Rectangle 36"/>
          <p:cNvSpPr>
            <a:spLocks noChangeAspect="1" noChangeArrowheads="1"/>
          </p:cNvSpPr>
          <p:nvPr/>
        </p:nvSpPr>
        <p:spPr bwMode="auto">
          <a:xfrm>
            <a:off x="5038725" y="2571750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525" name="Rectangle 37"/>
          <p:cNvSpPr>
            <a:spLocks noChangeAspect="1" noChangeArrowheads="1"/>
          </p:cNvSpPr>
          <p:nvPr/>
        </p:nvSpPr>
        <p:spPr bwMode="auto">
          <a:xfrm>
            <a:off x="5526088" y="2438400"/>
            <a:ext cx="101600" cy="112713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526" name="Rectangle 38"/>
          <p:cNvSpPr>
            <a:spLocks noChangeAspect="1" noChangeArrowheads="1"/>
          </p:cNvSpPr>
          <p:nvPr/>
        </p:nvSpPr>
        <p:spPr bwMode="auto">
          <a:xfrm>
            <a:off x="6003925" y="2317750"/>
            <a:ext cx="101600" cy="1111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527" name="Text Box 39"/>
          <p:cNvSpPr txBox="1">
            <a:spLocks noChangeAspect="1" noChangeArrowheads="1"/>
          </p:cNvSpPr>
          <p:nvPr/>
        </p:nvSpPr>
        <p:spPr bwMode="auto">
          <a:xfrm>
            <a:off x="2057400" y="2763838"/>
            <a:ext cx="7667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>
                <a:effectLst/>
                <a:latin typeface="Helvetica" pitchFamily="34" charset="0"/>
              </a:rPr>
              <a:t>DRAM 7</a:t>
            </a:r>
          </a:p>
        </p:txBody>
      </p:sp>
      <p:sp>
        <p:nvSpPr>
          <p:cNvPr id="2367528" name="Text Box 40"/>
          <p:cNvSpPr txBox="1">
            <a:spLocks noChangeAspect="1" noChangeArrowheads="1"/>
          </p:cNvSpPr>
          <p:nvPr/>
        </p:nvSpPr>
        <p:spPr bwMode="auto">
          <a:xfrm>
            <a:off x="5534025" y="1870075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>
                <a:effectLst/>
                <a:latin typeface="Helvetica" pitchFamily="34" charset="0"/>
              </a:rPr>
              <a:t>DRAM 0</a:t>
            </a:r>
          </a:p>
        </p:txBody>
      </p:sp>
      <p:grpSp>
        <p:nvGrpSpPr>
          <p:cNvPr id="2367529" name="Group 41"/>
          <p:cNvGrpSpPr>
            <a:grpSpLocks/>
          </p:cNvGrpSpPr>
          <p:nvPr/>
        </p:nvGrpSpPr>
        <p:grpSpPr bwMode="auto">
          <a:xfrm>
            <a:off x="2009775" y="2424113"/>
            <a:ext cx="4591050" cy="3154362"/>
            <a:chOff x="1266" y="1527"/>
            <a:chExt cx="2892" cy="1987"/>
          </a:xfrm>
        </p:grpSpPr>
        <p:grpSp>
          <p:nvGrpSpPr>
            <p:cNvPr id="2367530" name="Group 42"/>
            <p:cNvGrpSpPr>
              <a:grpSpLocks/>
            </p:cNvGrpSpPr>
            <p:nvPr/>
          </p:nvGrpSpPr>
          <p:grpSpPr bwMode="auto">
            <a:xfrm>
              <a:off x="1266" y="3023"/>
              <a:ext cx="2892" cy="491"/>
              <a:chOff x="1266" y="3023"/>
              <a:chExt cx="2892" cy="491"/>
            </a:xfrm>
          </p:grpSpPr>
          <p:sp>
            <p:nvSpPr>
              <p:cNvPr id="2367531" name="Text Box 43"/>
              <p:cNvSpPr txBox="1">
                <a:spLocks noChangeAspect="1" noChangeArrowheads="1"/>
              </p:cNvSpPr>
              <p:nvPr/>
            </p:nvSpPr>
            <p:spPr bwMode="auto">
              <a:xfrm>
                <a:off x="3889" y="3023"/>
                <a:ext cx="16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0</a:t>
                </a:r>
              </a:p>
            </p:txBody>
          </p:sp>
          <p:sp>
            <p:nvSpPr>
              <p:cNvPr id="2367532" name="Text Box 44"/>
              <p:cNvSpPr txBox="1">
                <a:spLocks noChangeAspect="1" noChangeArrowheads="1"/>
              </p:cNvSpPr>
              <p:nvPr/>
            </p:nvSpPr>
            <p:spPr bwMode="auto">
              <a:xfrm>
                <a:off x="2695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31</a:t>
                </a:r>
              </a:p>
            </p:txBody>
          </p:sp>
          <p:sp>
            <p:nvSpPr>
              <p:cNvPr id="2367533" name="Text Box 45"/>
              <p:cNvSpPr txBox="1">
                <a:spLocks noChangeAspect="1" noChangeArrowheads="1"/>
              </p:cNvSpPr>
              <p:nvPr/>
            </p:nvSpPr>
            <p:spPr bwMode="auto">
              <a:xfrm>
                <a:off x="3645" y="3023"/>
                <a:ext cx="16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7</a:t>
                </a:r>
              </a:p>
            </p:txBody>
          </p:sp>
          <p:sp>
            <p:nvSpPr>
              <p:cNvPr id="2367534" name="Text Box 46"/>
              <p:cNvSpPr txBox="1">
                <a:spLocks noChangeAspect="1" noChangeArrowheads="1"/>
              </p:cNvSpPr>
              <p:nvPr/>
            </p:nvSpPr>
            <p:spPr bwMode="auto">
              <a:xfrm>
                <a:off x="3554" y="3023"/>
                <a:ext cx="16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8</a:t>
                </a:r>
              </a:p>
            </p:txBody>
          </p:sp>
          <p:sp>
            <p:nvSpPr>
              <p:cNvPr id="2367535" name="Text Box 47"/>
              <p:cNvSpPr txBox="1">
                <a:spLocks noChangeAspect="1" noChangeArrowheads="1"/>
              </p:cNvSpPr>
              <p:nvPr/>
            </p:nvSpPr>
            <p:spPr bwMode="auto">
              <a:xfrm>
                <a:off x="3309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15</a:t>
                </a:r>
              </a:p>
            </p:txBody>
          </p:sp>
          <p:sp>
            <p:nvSpPr>
              <p:cNvPr id="2367536" name="Text Box 48"/>
              <p:cNvSpPr txBox="1">
                <a:spLocks noChangeAspect="1" noChangeArrowheads="1"/>
              </p:cNvSpPr>
              <p:nvPr/>
            </p:nvSpPr>
            <p:spPr bwMode="auto">
              <a:xfrm>
                <a:off x="3194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16</a:t>
                </a:r>
              </a:p>
            </p:txBody>
          </p:sp>
          <p:sp>
            <p:nvSpPr>
              <p:cNvPr id="2367537" name="Text Box 49"/>
              <p:cNvSpPr txBox="1">
                <a:spLocks noChangeAspect="1" noChangeArrowheads="1"/>
              </p:cNvSpPr>
              <p:nvPr/>
            </p:nvSpPr>
            <p:spPr bwMode="auto">
              <a:xfrm>
                <a:off x="3030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23</a:t>
                </a:r>
              </a:p>
            </p:txBody>
          </p:sp>
          <p:sp>
            <p:nvSpPr>
              <p:cNvPr id="2367538" name="Text Box 50"/>
              <p:cNvSpPr txBox="1">
                <a:spLocks noChangeAspect="1" noChangeArrowheads="1"/>
              </p:cNvSpPr>
              <p:nvPr/>
            </p:nvSpPr>
            <p:spPr bwMode="auto">
              <a:xfrm>
                <a:off x="2925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24</a:t>
                </a:r>
              </a:p>
            </p:txBody>
          </p:sp>
          <p:sp>
            <p:nvSpPr>
              <p:cNvPr id="2367539" name="Text Box 51"/>
              <p:cNvSpPr txBox="1">
                <a:spLocks noChangeAspect="1" noChangeArrowheads="1"/>
              </p:cNvSpPr>
              <p:nvPr/>
            </p:nvSpPr>
            <p:spPr bwMode="auto">
              <a:xfrm>
                <a:off x="2591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32</a:t>
                </a:r>
              </a:p>
            </p:txBody>
          </p:sp>
          <p:sp>
            <p:nvSpPr>
              <p:cNvPr id="2367540" name="Text Box 52"/>
              <p:cNvSpPr txBox="1">
                <a:spLocks noChangeAspect="1" noChangeArrowheads="1"/>
              </p:cNvSpPr>
              <p:nvPr/>
            </p:nvSpPr>
            <p:spPr bwMode="auto">
              <a:xfrm>
                <a:off x="1468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63</a:t>
                </a:r>
              </a:p>
            </p:txBody>
          </p:sp>
          <p:sp>
            <p:nvSpPr>
              <p:cNvPr id="2367541" name="Text Box 53"/>
              <p:cNvSpPr txBox="1">
                <a:spLocks noChangeAspect="1" noChangeArrowheads="1"/>
              </p:cNvSpPr>
              <p:nvPr/>
            </p:nvSpPr>
            <p:spPr bwMode="auto">
              <a:xfrm>
                <a:off x="2407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39</a:t>
                </a:r>
              </a:p>
            </p:txBody>
          </p:sp>
          <p:sp>
            <p:nvSpPr>
              <p:cNvPr id="2367542" name="Text Box 54"/>
              <p:cNvSpPr txBox="1">
                <a:spLocks noChangeAspect="1" noChangeArrowheads="1"/>
              </p:cNvSpPr>
              <p:nvPr/>
            </p:nvSpPr>
            <p:spPr bwMode="auto">
              <a:xfrm>
                <a:off x="2283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40</a:t>
                </a:r>
              </a:p>
            </p:txBody>
          </p:sp>
          <p:sp>
            <p:nvSpPr>
              <p:cNvPr id="2367543" name="Text Box 55"/>
              <p:cNvSpPr txBox="1">
                <a:spLocks noChangeAspect="1" noChangeArrowheads="1"/>
              </p:cNvSpPr>
              <p:nvPr/>
            </p:nvSpPr>
            <p:spPr bwMode="auto">
              <a:xfrm>
                <a:off x="2082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47</a:t>
                </a:r>
              </a:p>
            </p:txBody>
          </p:sp>
          <p:sp>
            <p:nvSpPr>
              <p:cNvPr id="2367544" name="Text Box 56"/>
              <p:cNvSpPr txBox="1">
                <a:spLocks noChangeAspect="1" noChangeArrowheads="1"/>
              </p:cNvSpPr>
              <p:nvPr/>
            </p:nvSpPr>
            <p:spPr bwMode="auto">
              <a:xfrm>
                <a:off x="1976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48</a:t>
                </a:r>
              </a:p>
            </p:txBody>
          </p:sp>
          <p:sp>
            <p:nvSpPr>
              <p:cNvPr id="2367545" name="Text Box 57"/>
              <p:cNvSpPr txBox="1">
                <a:spLocks noChangeAspect="1" noChangeArrowheads="1"/>
              </p:cNvSpPr>
              <p:nvPr/>
            </p:nvSpPr>
            <p:spPr bwMode="auto">
              <a:xfrm>
                <a:off x="1784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55</a:t>
                </a:r>
              </a:p>
            </p:txBody>
          </p:sp>
          <p:sp>
            <p:nvSpPr>
              <p:cNvPr id="2367546" name="Text Box 58"/>
              <p:cNvSpPr txBox="1">
                <a:spLocks noChangeAspect="1" noChangeArrowheads="1"/>
              </p:cNvSpPr>
              <p:nvPr/>
            </p:nvSpPr>
            <p:spPr bwMode="auto">
              <a:xfrm>
                <a:off x="1658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56</a:t>
                </a:r>
              </a:p>
            </p:txBody>
          </p:sp>
          <p:grpSp>
            <p:nvGrpSpPr>
              <p:cNvPr id="2367547" name="Group 59"/>
              <p:cNvGrpSpPr>
                <a:grpSpLocks/>
              </p:cNvGrpSpPr>
              <p:nvPr/>
            </p:nvGrpSpPr>
            <p:grpSpPr bwMode="auto">
              <a:xfrm>
                <a:off x="1266" y="3153"/>
                <a:ext cx="2892" cy="361"/>
                <a:chOff x="1266" y="3153"/>
                <a:chExt cx="2892" cy="361"/>
              </a:xfrm>
            </p:grpSpPr>
            <p:grpSp>
              <p:nvGrpSpPr>
                <p:cNvPr id="2367548" name="Group 60"/>
                <p:cNvGrpSpPr>
                  <a:grpSpLocks/>
                </p:cNvGrpSpPr>
                <p:nvPr/>
              </p:nvGrpSpPr>
              <p:grpSpPr bwMode="auto">
                <a:xfrm>
                  <a:off x="1536" y="3153"/>
                  <a:ext cx="2446" cy="154"/>
                  <a:chOff x="1536" y="3153"/>
                  <a:chExt cx="2446" cy="154"/>
                </a:xfrm>
              </p:grpSpPr>
              <p:sp>
                <p:nvSpPr>
                  <p:cNvPr id="2367549" name="Rectangle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5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7550" name="Rectangle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6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7551" name="Rectangle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6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7552" name="Rectangle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74" y="3153"/>
                    <a:ext cx="308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7553" name="Rectangle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36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7554" name="Rectangle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7555" name="Rectangle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5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7556" name="Rectangle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67557" name="Text Box 6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266" y="3302"/>
                  <a:ext cx="289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1600">
                      <a:effectLst/>
                      <a:latin typeface="Helvetica" pitchFamily="34" charset="0"/>
                    </a:rPr>
                    <a:t>64-bit doubleword at main memory address </a:t>
                  </a:r>
                  <a:r>
                    <a:rPr lang="en-US" sz="1600" i="1">
                      <a:effectLst/>
                      <a:latin typeface="Helvetica" pitchFamily="34" charset="0"/>
                    </a:rPr>
                    <a:t>A</a:t>
                  </a:r>
                </a:p>
              </p:txBody>
            </p:sp>
          </p:grpSp>
        </p:grpSp>
        <p:grpSp>
          <p:nvGrpSpPr>
            <p:cNvPr id="2367558" name="Group 70"/>
            <p:cNvGrpSpPr>
              <a:grpSpLocks/>
            </p:cNvGrpSpPr>
            <p:nvPr/>
          </p:nvGrpSpPr>
          <p:grpSpPr bwMode="auto">
            <a:xfrm>
              <a:off x="1651" y="1527"/>
              <a:ext cx="2428" cy="1497"/>
              <a:chOff x="1651" y="1527"/>
              <a:chExt cx="2428" cy="1497"/>
            </a:xfrm>
          </p:grpSpPr>
          <p:grpSp>
            <p:nvGrpSpPr>
              <p:cNvPr id="2367559" name="Group 71"/>
              <p:cNvGrpSpPr>
                <a:grpSpLocks/>
              </p:cNvGrpSpPr>
              <p:nvPr/>
            </p:nvGrpSpPr>
            <p:grpSpPr bwMode="auto">
              <a:xfrm>
                <a:off x="1677" y="1527"/>
                <a:ext cx="2137" cy="1497"/>
                <a:chOff x="1677" y="1527"/>
                <a:chExt cx="2137" cy="1497"/>
              </a:xfrm>
            </p:grpSpPr>
            <p:sp>
              <p:nvSpPr>
                <p:cNvPr id="2367560" name="Line 72"/>
                <p:cNvSpPr>
                  <a:spLocks noChangeAspect="1" noChangeShapeType="1"/>
                </p:cNvSpPr>
                <p:nvPr/>
              </p:nvSpPr>
              <p:spPr bwMode="auto">
                <a:xfrm>
                  <a:off x="3814" y="1527"/>
                  <a:ext cx="0" cy="1497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561" name="Line 73"/>
                <p:cNvSpPr>
                  <a:spLocks noChangeAspect="1" noChangeShapeType="1"/>
                </p:cNvSpPr>
                <p:nvPr/>
              </p:nvSpPr>
              <p:spPr bwMode="auto">
                <a:xfrm>
                  <a:off x="3513" y="1604"/>
                  <a:ext cx="0" cy="141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562" name="Line 7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206" y="1680"/>
                  <a:ext cx="0" cy="134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563" name="Line 75"/>
                <p:cNvSpPr>
                  <a:spLocks noChangeAspect="1" noChangeShapeType="1"/>
                </p:cNvSpPr>
                <p:nvPr/>
              </p:nvSpPr>
              <p:spPr bwMode="auto">
                <a:xfrm>
                  <a:off x="2905" y="1757"/>
                  <a:ext cx="0" cy="1261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564" name="Line 76"/>
                <p:cNvSpPr>
                  <a:spLocks noChangeAspect="1" noChangeShapeType="1"/>
                </p:cNvSpPr>
                <p:nvPr/>
              </p:nvSpPr>
              <p:spPr bwMode="auto">
                <a:xfrm>
                  <a:off x="2592" y="1834"/>
                  <a:ext cx="0" cy="1190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565" name="Line 77"/>
                <p:cNvSpPr>
                  <a:spLocks noChangeAspect="1" noChangeShapeType="1"/>
                </p:cNvSpPr>
                <p:nvPr/>
              </p:nvSpPr>
              <p:spPr bwMode="auto">
                <a:xfrm>
                  <a:off x="2278" y="1911"/>
                  <a:ext cx="0" cy="1113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566" name="Line 78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971" y="1988"/>
                  <a:ext cx="0" cy="1036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7567" name="Line 79"/>
                <p:cNvSpPr>
                  <a:spLocks noChangeAspect="1" noChangeShapeType="1"/>
                </p:cNvSpPr>
                <p:nvPr/>
              </p:nvSpPr>
              <p:spPr bwMode="auto">
                <a:xfrm>
                  <a:off x="1677" y="2064"/>
                  <a:ext cx="0" cy="95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67568" name="Text Box 80"/>
              <p:cNvSpPr txBox="1">
                <a:spLocks noChangeAspect="1" noChangeArrowheads="1"/>
              </p:cNvSpPr>
              <p:nvPr/>
            </p:nvSpPr>
            <p:spPr bwMode="auto">
              <a:xfrm>
                <a:off x="3792" y="2497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sz="1200">
                    <a:effectLst/>
                    <a:latin typeface="Helvetica" pitchFamily="34" charset="0"/>
                  </a:rPr>
                  <a:t>bits</a:t>
                </a:r>
              </a:p>
              <a:p>
                <a:pPr algn="l"/>
                <a:r>
                  <a:rPr lang="en-US" sz="1200">
                    <a:effectLst/>
                    <a:latin typeface="Helvetica" pitchFamily="34" charset="0"/>
                  </a:rPr>
                  <a:t>0-7</a:t>
                </a:r>
              </a:p>
            </p:txBody>
          </p:sp>
          <p:sp>
            <p:nvSpPr>
              <p:cNvPr id="2367569" name="Text Box 81"/>
              <p:cNvSpPr txBox="1">
                <a:spLocks noChangeAspect="1" noChangeArrowheads="1"/>
              </p:cNvSpPr>
              <p:nvPr/>
            </p:nvSpPr>
            <p:spPr bwMode="auto">
              <a:xfrm>
                <a:off x="3494" y="2497"/>
                <a:ext cx="3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sz="1200">
                    <a:effectLst/>
                    <a:latin typeface="Helvetica" pitchFamily="34" charset="0"/>
                  </a:rPr>
                  <a:t>bits</a:t>
                </a:r>
              </a:p>
              <a:p>
                <a:pPr algn="l"/>
                <a:r>
                  <a:rPr lang="en-US" sz="1200">
                    <a:effectLst/>
                    <a:latin typeface="Helvetica" pitchFamily="34" charset="0"/>
                  </a:rPr>
                  <a:t>8-15</a:t>
                </a:r>
              </a:p>
            </p:txBody>
          </p:sp>
          <p:sp>
            <p:nvSpPr>
              <p:cNvPr id="2367570" name="Text Box 82"/>
              <p:cNvSpPr txBox="1">
                <a:spLocks noChangeAspect="1" noChangeArrowheads="1"/>
              </p:cNvSpPr>
              <p:nvPr/>
            </p:nvSpPr>
            <p:spPr bwMode="auto">
              <a:xfrm>
                <a:off x="3186" y="2497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sz="1200">
                    <a:effectLst/>
                    <a:latin typeface="Helvetica" pitchFamily="34" charset="0"/>
                  </a:rPr>
                  <a:t>bits</a:t>
                </a:r>
              </a:p>
              <a:p>
                <a:pPr algn="l"/>
                <a:r>
                  <a:rPr lang="en-US" sz="1200">
                    <a:effectLst/>
                    <a:latin typeface="Helvetica" pitchFamily="34" charset="0"/>
                  </a:rPr>
                  <a:t>16-23</a:t>
                </a:r>
              </a:p>
            </p:txBody>
          </p:sp>
          <p:sp>
            <p:nvSpPr>
              <p:cNvPr id="2367571" name="Text Box 83"/>
              <p:cNvSpPr txBox="1">
                <a:spLocks noChangeAspect="1" noChangeArrowheads="1"/>
              </p:cNvSpPr>
              <p:nvPr/>
            </p:nvSpPr>
            <p:spPr bwMode="auto">
              <a:xfrm>
                <a:off x="2879" y="2497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sz="1200">
                    <a:effectLst/>
                    <a:latin typeface="Helvetica" pitchFamily="34" charset="0"/>
                  </a:rPr>
                  <a:t>bits</a:t>
                </a:r>
              </a:p>
              <a:p>
                <a:pPr algn="l"/>
                <a:r>
                  <a:rPr lang="en-US" sz="1200">
                    <a:effectLst/>
                    <a:latin typeface="Helvetica" pitchFamily="34" charset="0"/>
                  </a:rPr>
                  <a:t>24-31</a:t>
                </a:r>
              </a:p>
            </p:txBody>
          </p:sp>
          <p:sp>
            <p:nvSpPr>
              <p:cNvPr id="2367572" name="Text Box 84"/>
              <p:cNvSpPr txBox="1">
                <a:spLocks noChangeAspect="1" noChangeArrowheads="1"/>
              </p:cNvSpPr>
              <p:nvPr/>
            </p:nvSpPr>
            <p:spPr bwMode="auto">
              <a:xfrm>
                <a:off x="2572" y="2497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sz="1200">
                    <a:effectLst/>
                    <a:latin typeface="Helvetica" pitchFamily="34" charset="0"/>
                  </a:rPr>
                  <a:t>bits</a:t>
                </a:r>
              </a:p>
              <a:p>
                <a:pPr algn="l"/>
                <a:r>
                  <a:rPr lang="en-US" sz="1200">
                    <a:effectLst/>
                    <a:latin typeface="Helvetica" pitchFamily="34" charset="0"/>
                  </a:rPr>
                  <a:t>32-39</a:t>
                </a:r>
              </a:p>
            </p:txBody>
          </p:sp>
          <p:sp>
            <p:nvSpPr>
              <p:cNvPr id="2367573" name="Text Box 85"/>
              <p:cNvSpPr txBox="1">
                <a:spLocks noChangeAspect="1" noChangeArrowheads="1"/>
              </p:cNvSpPr>
              <p:nvPr/>
            </p:nvSpPr>
            <p:spPr bwMode="auto">
              <a:xfrm>
                <a:off x="2245" y="2497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sz="1200">
                    <a:effectLst/>
                    <a:latin typeface="Helvetica" pitchFamily="34" charset="0"/>
                  </a:rPr>
                  <a:t>bits</a:t>
                </a:r>
              </a:p>
              <a:p>
                <a:pPr algn="l"/>
                <a:r>
                  <a:rPr lang="en-US" sz="1200">
                    <a:effectLst/>
                    <a:latin typeface="Helvetica" pitchFamily="34" charset="0"/>
                  </a:rPr>
                  <a:t>40-47</a:t>
                </a:r>
              </a:p>
            </p:txBody>
          </p:sp>
          <p:sp>
            <p:nvSpPr>
              <p:cNvPr id="2367574" name="Text Box 86"/>
              <p:cNvSpPr txBox="1">
                <a:spLocks noChangeAspect="1" noChangeArrowheads="1"/>
              </p:cNvSpPr>
              <p:nvPr/>
            </p:nvSpPr>
            <p:spPr bwMode="auto">
              <a:xfrm>
                <a:off x="1938" y="2497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sz="1200">
                    <a:effectLst/>
                    <a:latin typeface="Helvetica" pitchFamily="34" charset="0"/>
                  </a:rPr>
                  <a:t>bits</a:t>
                </a:r>
              </a:p>
              <a:p>
                <a:pPr algn="l"/>
                <a:r>
                  <a:rPr lang="en-US" sz="1200">
                    <a:effectLst/>
                    <a:latin typeface="Helvetica" pitchFamily="34" charset="0"/>
                  </a:rPr>
                  <a:t>48-55</a:t>
                </a:r>
              </a:p>
            </p:txBody>
          </p:sp>
          <p:sp>
            <p:nvSpPr>
              <p:cNvPr id="2367575" name="Text Box 87"/>
              <p:cNvSpPr txBox="1">
                <a:spLocks noChangeAspect="1" noChangeArrowheads="1"/>
              </p:cNvSpPr>
              <p:nvPr/>
            </p:nvSpPr>
            <p:spPr bwMode="auto">
              <a:xfrm>
                <a:off x="1651" y="2497"/>
                <a:ext cx="3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sz="1200">
                    <a:effectLst/>
                    <a:latin typeface="Helvetica" pitchFamily="34" charset="0"/>
                  </a:rPr>
                  <a:t>bits</a:t>
                </a:r>
              </a:p>
              <a:p>
                <a:pPr algn="l"/>
                <a:r>
                  <a:rPr lang="en-US" sz="1200">
                    <a:effectLst/>
                    <a:latin typeface="Helvetica" pitchFamily="34" charset="0"/>
                  </a:rPr>
                  <a:t>56-63</a:t>
                </a:r>
              </a:p>
            </p:txBody>
          </p:sp>
        </p:grpSp>
      </p:grpSp>
      <p:grpSp>
        <p:nvGrpSpPr>
          <p:cNvPr id="2367576" name="Group 88"/>
          <p:cNvGrpSpPr>
            <a:grpSpLocks/>
          </p:cNvGrpSpPr>
          <p:nvPr/>
        </p:nvGrpSpPr>
        <p:grpSpPr bwMode="auto">
          <a:xfrm>
            <a:off x="1981202" y="4799013"/>
            <a:ext cx="4646614" cy="1830387"/>
            <a:chOff x="1248" y="3023"/>
            <a:chExt cx="2927" cy="1153"/>
          </a:xfrm>
        </p:grpSpPr>
        <p:grpSp>
          <p:nvGrpSpPr>
            <p:cNvPr id="2367577" name="Group 89"/>
            <p:cNvGrpSpPr>
              <a:grpSpLocks/>
            </p:cNvGrpSpPr>
            <p:nvPr/>
          </p:nvGrpSpPr>
          <p:grpSpPr bwMode="auto">
            <a:xfrm>
              <a:off x="2476" y="3677"/>
              <a:ext cx="1699" cy="499"/>
              <a:chOff x="2476" y="3677"/>
              <a:chExt cx="1699" cy="499"/>
            </a:xfrm>
          </p:grpSpPr>
          <p:sp>
            <p:nvSpPr>
              <p:cNvPr id="2367578" name="AutoShape 90"/>
              <p:cNvSpPr>
                <a:spLocks noChangeAspect="1" noChangeArrowheads="1"/>
              </p:cNvSpPr>
              <p:nvPr/>
            </p:nvSpPr>
            <p:spPr bwMode="auto">
              <a:xfrm>
                <a:off x="2476" y="3677"/>
                <a:ext cx="538" cy="499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FF99CC"/>
              </a:solidFill>
              <a:ln w="12700">
                <a:solidFill>
                  <a:srgbClr val="000004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00004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579" name="Text Box 91"/>
              <p:cNvSpPr txBox="1">
                <a:spLocks noChangeAspect="1" noChangeArrowheads="1"/>
              </p:cNvSpPr>
              <p:nvPr/>
            </p:nvSpPr>
            <p:spPr bwMode="auto">
              <a:xfrm>
                <a:off x="2952" y="3755"/>
                <a:ext cx="122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600">
                    <a:effectLst/>
                    <a:latin typeface="Helvetica" pitchFamily="34" charset="0"/>
                  </a:rPr>
                  <a:t>64-bit doubleword</a:t>
                </a:r>
              </a:p>
            </p:txBody>
          </p:sp>
        </p:grpSp>
        <p:grpSp>
          <p:nvGrpSpPr>
            <p:cNvPr id="2367580" name="Group 92"/>
            <p:cNvGrpSpPr>
              <a:grpSpLocks/>
            </p:cNvGrpSpPr>
            <p:nvPr/>
          </p:nvGrpSpPr>
          <p:grpSpPr bwMode="auto">
            <a:xfrm>
              <a:off x="1248" y="3023"/>
              <a:ext cx="2801" cy="502"/>
              <a:chOff x="1248" y="3023"/>
              <a:chExt cx="2801" cy="502"/>
            </a:xfrm>
          </p:grpSpPr>
          <p:sp>
            <p:nvSpPr>
              <p:cNvPr id="2367581" name="Text Box 93"/>
              <p:cNvSpPr txBox="1">
                <a:spLocks noChangeAspect="1" noChangeArrowheads="1"/>
              </p:cNvSpPr>
              <p:nvPr/>
            </p:nvSpPr>
            <p:spPr bwMode="auto">
              <a:xfrm>
                <a:off x="3889" y="3023"/>
                <a:ext cx="16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0</a:t>
                </a:r>
              </a:p>
            </p:txBody>
          </p:sp>
          <p:sp>
            <p:nvSpPr>
              <p:cNvPr id="2367582" name="Text Box 94"/>
              <p:cNvSpPr txBox="1">
                <a:spLocks noChangeAspect="1" noChangeArrowheads="1"/>
              </p:cNvSpPr>
              <p:nvPr/>
            </p:nvSpPr>
            <p:spPr bwMode="auto">
              <a:xfrm>
                <a:off x="2695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31</a:t>
                </a:r>
              </a:p>
            </p:txBody>
          </p:sp>
          <p:sp>
            <p:nvSpPr>
              <p:cNvPr id="2367583" name="Text Box 95"/>
              <p:cNvSpPr txBox="1">
                <a:spLocks noChangeAspect="1" noChangeArrowheads="1"/>
              </p:cNvSpPr>
              <p:nvPr/>
            </p:nvSpPr>
            <p:spPr bwMode="auto">
              <a:xfrm>
                <a:off x="3645" y="3023"/>
                <a:ext cx="16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7</a:t>
                </a:r>
              </a:p>
            </p:txBody>
          </p:sp>
          <p:sp>
            <p:nvSpPr>
              <p:cNvPr id="2367584" name="Text Box 96"/>
              <p:cNvSpPr txBox="1">
                <a:spLocks noChangeAspect="1" noChangeArrowheads="1"/>
              </p:cNvSpPr>
              <p:nvPr/>
            </p:nvSpPr>
            <p:spPr bwMode="auto">
              <a:xfrm>
                <a:off x="3554" y="3023"/>
                <a:ext cx="16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8</a:t>
                </a:r>
              </a:p>
            </p:txBody>
          </p:sp>
          <p:sp>
            <p:nvSpPr>
              <p:cNvPr id="2367585" name="Text Box 97"/>
              <p:cNvSpPr txBox="1">
                <a:spLocks noChangeAspect="1" noChangeArrowheads="1"/>
              </p:cNvSpPr>
              <p:nvPr/>
            </p:nvSpPr>
            <p:spPr bwMode="auto">
              <a:xfrm>
                <a:off x="3309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15</a:t>
                </a:r>
              </a:p>
            </p:txBody>
          </p:sp>
          <p:sp>
            <p:nvSpPr>
              <p:cNvPr id="2367586" name="Text Box 98"/>
              <p:cNvSpPr txBox="1">
                <a:spLocks noChangeAspect="1" noChangeArrowheads="1"/>
              </p:cNvSpPr>
              <p:nvPr/>
            </p:nvSpPr>
            <p:spPr bwMode="auto">
              <a:xfrm>
                <a:off x="3194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16</a:t>
                </a:r>
              </a:p>
            </p:txBody>
          </p:sp>
          <p:sp>
            <p:nvSpPr>
              <p:cNvPr id="2367587" name="Text Box 99"/>
              <p:cNvSpPr txBox="1">
                <a:spLocks noChangeAspect="1" noChangeArrowheads="1"/>
              </p:cNvSpPr>
              <p:nvPr/>
            </p:nvSpPr>
            <p:spPr bwMode="auto">
              <a:xfrm>
                <a:off x="3030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23</a:t>
                </a:r>
              </a:p>
            </p:txBody>
          </p:sp>
          <p:sp>
            <p:nvSpPr>
              <p:cNvPr id="2367588" name="Text Box 100"/>
              <p:cNvSpPr txBox="1">
                <a:spLocks noChangeAspect="1" noChangeArrowheads="1"/>
              </p:cNvSpPr>
              <p:nvPr/>
            </p:nvSpPr>
            <p:spPr bwMode="auto">
              <a:xfrm>
                <a:off x="2925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24</a:t>
                </a:r>
              </a:p>
            </p:txBody>
          </p:sp>
          <p:sp>
            <p:nvSpPr>
              <p:cNvPr id="2367589" name="Text Box 101"/>
              <p:cNvSpPr txBox="1">
                <a:spLocks noChangeAspect="1" noChangeArrowheads="1"/>
              </p:cNvSpPr>
              <p:nvPr/>
            </p:nvSpPr>
            <p:spPr bwMode="auto">
              <a:xfrm>
                <a:off x="2591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32</a:t>
                </a:r>
              </a:p>
            </p:txBody>
          </p:sp>
          <p:sp>
            <p:nvSpPr>
              <p:cNvPr id="2367590" name="Text Box 102"/>
              <p:cNvSpPr txBox="1">
                <a:spLocks noChangeAspect="1" noChangeArrowheads="1"/>
              </p:cNvSpPr>
              <p:nvPr/>
            </p:nvSpPr>
            <p:spPr bwMode="auto">
              <a:xfrm>
                <a:off x="1468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63</a:t>
                </a:r>
              </a:p>
            </p:txBody>
          </p:sp>
          <p:sp>
            <p:nvSpPr>
              <p:cNvPr id="2367591" name="Text Box 103"/>
              <p:cNvSpPr txBox="1">
                <a:spLocks noChangeAspect="1" noChangeArrowheads="1"/>
              </p:cNvSpPr>
              <p:nvPr/>
            </p:nvSpPr>
            <p:spPr bwMode="auto">
              <a:xfrm>
                <a:off x="2407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39</a:t>
                </a:r>
              </a:p>
            </p:txBody>
          </p:sp>
          <p:sp>
            <p:nvSpPr>
              <p:cNvPr id="2367592" name="Text Box 104"/>
              <p:cNvSpPr txBox="1">
                <a:spLocks noChangeAspect="1" noChangeArrowheads="1"/>
              </p:cNvSpPr>
              <p:nvPr/>
            </p:nvSpPr>
            <p:spPr bwMode="auto">
              <a:xfrm>
                <a:off x="2283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40</a:t>
                </a:r>
              </a:p>
            </p:txBody>
          </p:sp>
          <p:sp>
            <p:nvSpPr>
              <p:cNvPr id="2367593" name="Text Box 105"/>
              <p:cNvSpPr txBox="1">
                <a:spLocks noChangeAspect="1" noChangeArrowheads="1"/>
              </p:cNvSpPr>
              <p:nvPr/>
            </p:nvSpPr>
            <p:spPr bwMode="auto">
              <a:xfrm>
                <a:off x="2082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47</a:t>
                </a:r>
              </a:p>
            </p:txBody>
          </p:sp>
          <p:sp>
            <p:nvSpPr>
              <p:cNvPr id="2367594" name="Text Box 106"/>
              <p:cNvSpPr txBox="1">
                <a:spLocks noChangeAspect="1" noChangeArrowheads="1"/>
              </p:cNvSpPr>
              <p:nvPr/>
            </p:nvSpPr>
            <p:spPr bwMode="auto">
              <a:xfrm>
                <a:off x="1976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48</a:t>
                </a:r>
              </a:p>
            </p:txBody>
          </p:sp>
          <p:sp>
            <p:nvSpPr>
              <p:cNvPr id="2367595" name="Text Box 107"/>
              <p:cNvSpPr txBox="1">
                <a:spLocks noChangeAspect="1" noChangeArrowheads="1"/>
              </p:cNvSpPr>
              <p:nvPr/>
            </p:nvSpPr>
            <p:spPr bwMode="auto">
              <a:xfrm>
                <a:off x="1784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55</a:t>
                </a:r>
              </a:p>
            </p:txBody>
          </p:sp>
          <p:sp>
            <p:nvSpPr>
              <p:cNvPr id="2367596" name="Text Box 108"/>
              <p:cNvSpPr txBox="1">
                <a:spLocks noChangeAspect="1" noChangeArrowheads="1"/>
              </p:cNvSpPr>
              <p:nvPr/>
            </p:nvSpPr>
            <p:spPr bwMode="auto">
              <a:xfrm>
                <a:off x="1658" y="3023"/>
                <a:ext cx="20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00">
                    <a:effectLst/>
                    <a:latin typeface="Helvetica" pitchFamily="34" charset="0"/>
                  </a:rPr>
                  <a:t>56</a:t>
                </a:r>
              </a:p>
            </p:txBody>
          </p:sp>
          <p:grpSp>
            <p:nvGrpSpPr>
              <p:cNvPr id="2367597" name="Group 109"/>
              <p:cNvGrpSpPr>
                <a:grpSpLocks/>
              </p:cNvGrpSpPr>
              <p:nvPr/>
            </p:nvGrpSpPr>
            <p:grpSpPr bwMode="auto">
              <a:xfrm>
                <a:off x="1248" y="3153"/>
                <a:ext cx="2761" cy="372"/>
                <a:chOff x="1248" y="3153"/>
                <a:chExt cx="2761" cy="372"/>
              </a:xfrm>
            </p:grpSpPr>
            <p:grpSp>
              <p:nvGrpSpPr>
                <p:cNvPr id="2367598" name="Group 110"/>
                <p:cNvGrpSpPr>
                  <a:grpSpLocks/>
                </p:cNvGrpSpPr>
                <p:nvPr/>
              </p:nvGrpSpPr>
              <p:grpSpPr bwMode="auto">
                <a:xfrm>
                  <a:off x="1536" y="3153"/>
                  <a:ext cx="2446" cy="154"/>
                  <a:chOff x="1536" y="3153"/>
                  <a:chExt cx="2446" cy="154"/>
                </a:xfrm>
              </p:grpSpPr>
              <p:sp>
                <p:nvSpPr>
                  <p:cNvPr id="2367599" name="Rectangle 1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5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7600" name="Rectangle 1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6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7601" name="Rectangle 1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6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7602" name="Rectangle 1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74" y="3153"/>
                    <a:ext cx="308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7603" name="Rectangle 1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36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7604" name="Rectangle 1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7605" name="Rectangle 1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5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7606" name="Rectangle 1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67607" name="Text Box 11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248" y="3312"/>
                  <a:ext cx="2761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1600" dirty="0">
                      <a:latin typeface="Helvetica" pitchFamily="34" charset="0"/>
                    </a:rPr>
                    <a:t>64-bit double word at main memory address </a:t>
                  </a:r>
                  <a:r>
                    <a:rPr lang="en-US" sz="1600" i="1" dirty="0">
                      <a:latin typeface="Helvetica" pitchFamily="34" charset="0"/>
                    </a:rPr>
                    <a:t>A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7626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40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Memory Optimizations</a:t>
            </a:r>
            <a:endParaRPr lang="en-A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1" y="908721"/>
            <a:ext cx="7632848" cy="535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50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Memory Optimizations</a:t>
            </a:r>
            <a:endParaRPr lang="en-A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836712"/>
            <a:ext cx="7825037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3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2295</Words>
  <Application>Microsoft Office PowerPoint</Application>
  <PresentationFormat>On-screen Show (4:3)</PresentationFormat>
  <Paragraphs>596</Paragraphs>
  <Slides>37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Memory System</vt:lpstr>
      <vt:lpstr>Memory Technology</vt:lpstr>
      <vt:lpstr>Conventional DRAM Organization</vt:lpstr>
      <vt:lpstr>Reading DRAM Supercell (2,1)</vt:lpstr>
      <vt:lpstr>Reading DRAM Supercell (2,1)</vt:lpstr>
      <vt:lpstr>Memory Modules</vt:lpstr>
      <vt:lpstr>Memory Optimizations</vt:lpstr>
      <vt:lpstr>Memory Optimizations</vt:lpstr>
      <vt:lpstr>Memory Optimizations</vt:lpstr>
      <vt:lpstr>Memory Optimizations</vt:lpstr>
      <vt:lpstr>Memory Power Consumption</vt:lpstr>
      <vt:lpstr>Flash Memory</vt:lpstr>
      <vt:lpstr>Memory Dependability</vt:lpstr>
      <vt:lpstr>PowerPoint Presentation</vt:lpstr>
      <vt:lpstr>Memory Technology</vt:lpstr>
      <vt:lpstr>Memory Performance Gap</vt:lpstr>
      <vt:lpstr>Latency in a Single PC</vt:lpstr>
      <vt:lpstr>Technology Trends</vt:lpstr>
      <vt:lpstr>Processor-DRAM  Performance Gap Impact: Example</vt:lpstr>
      <vt:lpstr>How to make memory system better?</vt:lpstr>
      <vt:lpstr>Memory Hierarchy Design</vt:lpstr>
      <vt:lpstr>Memory Hierarchy</vt:lpstr>
      <vt:lpstr>Levels of The Memory Hierarchy</vt:lpstr>
      <vt:lpstr>A Typical Memory Hierarchy  (With Two Levels of Cache)</vt:lpstr>
      <vt:lpstr>Levels of The Memory Hierarchy</vt:lpstr>
      <vt:lpstr>Recently Typical Configurations</vt:lpstr>
      <vt:lpstr>Memory Hierarchy: Apple iMac G5</vt:lpstr>
      <vt:lpstr>Memory on the CPU Chip</vt:lpstr>
      <vt:lpstr>Pentium 4 Cache hierarchy (Gallatin)</vt:lpstr>
      <vt:lpstr>iMac’s PowerPC 970: All caches on-chip</vt:lpstr>
      <vt:lpstr>Case study: Intel Core2 Duo</vt:lpstr>
      <vt:lpstr>Memory Hierarchy Basics</vt:lpstr>
      <vt:lpstr>Memory Hierarchy Operation</vt:lpstr>
      <vt:lpstr>Memory Hierarchy Basics</vt:lpstr>
      <vt:lpstr>Memory Hierarchy Basics</vt:lpstr>
      <vt:lpstr>Memory Hierarchy Basics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Hierarchy</dc:title>
  <dc:creator>lingu</dc:creator>
  <cp:lastModifiedBy>l</cp:lastModifiedBy>
  <cp:revision>44</cp:revision>
  <dcterms:created xsi:type="dcterms:W3CDTF">2006-08-16T00:00:00Z</dcterms:created>
  <dcterms:modified xsi:type="dcterms:W3CDTF">2012-10-28T08:42:13Z</dcterms:modified>
</cp:coreProperties>
</file>